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handoutMasterIdLst>
    <p:handoutMasterId r:id="rId25"/>
  </p:handoutMasterIdLst>
  <p:sldIdLst>
    <p:sldId id="303" r:id="rId2"/>
    <p:sldId id="815" r:id="rId3"/>
    <p:sldId id="814" r:id="rId4"/>
    <p:sldId id="813" r:id="rId5"/>
    <p:sldId id="670" r:id="rId6"/>
    <p:sldId id="636" r:id="rId7"/>
    <p:sldId id="726" r:id="rId8"/>
    <p:sldId id="858" r:id="rId9"/>
    <p:sldId id="857" r:id="rId10"/>
    <p:sldId id="845" r:id="rId11"/>
    <p:sldId id="846" r:id="rId12"/>
    <p:sldId id="848" r:id="rId13"/>
    <p:sldId id="849" r:id="rId14"/>
    <p:sldId id="850" r:id="rId15"/>
    <p:sldId id="851" r:id="rId16"/>
    <p:sldId id="853" r:id="rId17"/>
    <p:sldId id="854" r:id="rId18"/>
    <p:sldId id="855" r:id="rId19"/>
    <p:sldId id="859" r:id="rId20"/>
    <p:sldId id="737" r:id="rId21"/>
    <p:sldId id="793" r:id="rId22"/>
    <p:sldId id="70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0000FF"/>
    <a:srgbClr val="FFFFCC"/>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116" d="100"/>
          <a:sy n="116" d="100"/>
        </p:scale>
        <p:origin x="114"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374" y="-36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11/30/2019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11/30/2019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S5-197013, SA5#128, </a:t>
            </a:r>
            <a:r>
              <a:rPr lang="en-US" sz="1100" b="1" spc="300" dirty="0" smtClean="0">
                <a:ea typeface="+mn-ea"/>
                <a:cs typeface="Arial" panose="020B0604020202020204" pitchFamily="34" charset="0"/>
              </a:rPr>
              <a:t>Zhu Hai</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(China), 18 – 22 November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85/Docs/SP-190928.zip" TargetMode="External"/><Relationship Id="rId2" Type="http://schemas.openxmlformats.org/officeDocument/2006/relationships/hyperlink" Target="https://www.3gpp.org/ftp/TSG_SA/TSG_SA/TSGS_81/Docs/SP-180899.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85/Docs/SP-190785.zip" TargetMode="External"/><Relationship Id="rId2" Type="http://schemas.openxmlformats.org/officeDocument/2006/relationships/hyperlink" Target="https://www.3gpp.org/ftp/TSG_SA/TSG_SA/TSGS_81/Docs/SP-180827.zip"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TSG_SA/TSGS_85/Docs/SP-190930.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www.3gpp.org/ftp/TSG_SA/TSG_SA/TSGS_85/Docs/SP-190881.zip" TargetMode="External"/><Relationship Id="rId3" Type="http://schemas.openxmlformats.org/officeDocument/2006/relationships/hyperlink" Target="https://www.3gpp.org/ftp/TSG_SA/TSG_SA/TSGS_83/Docs/SP-190247.zip" TargetMode="External"/><Relationship Id="rId7" Type="http://schemas.openxmlformats.org/officeDocument/2006/relationships/hyperlink" Target="https://www.3gpp.org/ftp/TSG_SA/TSG_SA/TSGS_82/Docs/SP-181072.zip" TargetMode="External"/><Relationship Id="rId2" Type="http://schemas.openxmlformats.org/officeDocument/2006/relationships/hyperlink" Target="https://www.3gpp.org/ftp/TSG_SA/TSG_SA/TSGS_83/Docs/SP-19014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82/Docs/SP-181069.zip" TargetMode="External"/><Relationship Id="rId5" Type="http://schemas.openxmlformats.org/officeDocument/2006/relationships/hyperlink" Target="https://www.3gpp.org/ftp/TSG_SA/TSG_SA/TSGS_85/Docs/SP-190782.zip" TargetMode="External"/><Relationship Id="rId10" Type="http://schemas.openxmlformats.org/officeDocument/2006/relationships/hyperlink" Target="https://www.3gpp.org/ftp/TSG_SA/TSG_SA/TSGS_80/Docs/SP-180597.zip" TargetMode="External"/><Relationship Id="rId4" Type="http://schemas.openxmlformats.org/officeDocument/2006/relationships/hyperlink" Target="https://www.3gpp.org/ftp/TSG_SA/TSG_SA/TSGS_82/Docs/SP-181073.zip" TargetMode="External"/><Relationship Id="rId9" Type="http://schemas.openxmlformats.org/officeDocument/2006/relationships/hyperlink" Target="https://www.3gpp.org/ftp/TSG_SA/TSG_SA/TSGS_83/Docs/SP-190138.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81/Docs/SP-180819.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83/Docs/SP-190139.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81/Docs/SP-180821.zip"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85/Docs/SP-190781.zip" TargetMode="External"/><Relationship Id="rId2" Type="http://schemas.openxmlformats.org/officeDocument/2006/relationships/hyperlink" Target="https://www.3gpp.org/ftp/TSG_SA/TSG_SA/TSGS_85/Docs/SP-190789.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83/Docs/SP-190137.zip" TargetMode="External"/><Relationship Id="rId4" Type="http://schemas.openxmlformats.org/officeDocument/2006/relationships/hyperlink" Target="https://www.3gpp.org/ftp/TSG_SA/TSG_SA/TSGS_85/Docs/SP-190786.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a:t>
            </a:r>
            <a:r>
              <a:rPr lang="en-US" altLang="zh-CN" sz="2400" dirty="0" smtClean="0">
                <a:latin typeface="Arial" pitchFamily="34" charset="0"/>
              </a:rPr>
              <a:t>8</a:t>
            </a:r>
            <a:r>
              <a:rPr lang="fr-FR" sz="2400" dirty="0" smtClean="0">
                <a:latin typeface="Arial" pitchFamily="34" charset="0"/>
              </a:rPr>
              <a:t>, 1</a:t>
            </a:r>
            <a:r>
              <a:rPr lang="en-US" altLang="zh-CN" sz="2400" dirty="0" smtClean="0">
                <a:latin typeface="Arial" pitchFamily="34" charset="0"/>
              </a:rPr>
              <a:t>8</a:t>
            </a:r>
            <a:r>
              <a:rPr lang="fr-FR" sz="2400" dirty="0" smtClean="0">
                <a:latin typeface="Arial" pitchFamily="34" charset="0"/>
              </a:rPr>
              <a:t> </a:t>
            </a:r>
            <a:r>
              <a:rPr lang="fr-FR" sz="2400" dirty="0">
                <a:latin typeface="Arial" pitchFamily="34" charset="0"/>
              </a:rPr>
              <a:t>– </a:t>
            </a:r>
            <a:r>
              <a:rPr lang="en-US" altLang="zh-CN" sz="2400" dirty="0" smtClean="0">
                <a:latin typeface="Arial" pitchFamily="34" charset="0"/>
              </a:rPr>
              <a:t>23</a:t>
            </a:r>
            <a:r>
              <a:rPr lang="fr-FR" sz="2400" dirty="0" smtClean="0">
                <a:latin typeface="Arial" pitchFamily="34" charset="0"/>
              </a:rPr>
              <a:t> </a:t>
            </a:r>
            <a:r>
              <a:rPr lang="en-US" sz="2400" dirty="0" smtClean="0">
                <a:latin typeface="Arial" pitchFamily="34" charset="0"/>
              </a:rPr>
              <a:t>November</a:t>
            </a:r>
            <a:r>
              <a:rPr lang="fr-FR" sz="2400" dirty="0" smtClean="0">
                <a:latin typeface="Arial" pitchFamily="34" charset="0"/>
              </a:rPr>
              <a:t/>
            </a:r>
            <a:br>
              <a:rPr lang="fr-FR" sz="2400" dirty="0" smtClean="0">
                <a:latin typeface="Arial" pitchFamily="34" charset="0"/>
              </a:rPr>
            </a:br>
            <a:r>
              <a:rPr lang="fr-FR" sz="2400" dirty="0" smtClean="0">
                <a:latin typeface="Arial" pitchFamily="34" charset="0"/>
              </a:rPr>
              <a:t>Zhu Hai </a:t>
            </a:r>
            <a:r>
              <a:rPr lang="en-US" sz="2400" dirty="0" smtClean="0">
                <a:latin typeface="Arial" pitchFamily="34" charset="0"/>
              </a:rPr>
              <a:t>(</a:t>
            </a:r>
            <a:r>
              <a:rPr lang="fr-FR" sz="2400" dirty="0" smtClean="0">
                <a:latin typeface="Arial" pitchFamily="34" charset="0"/>
              </a:rPr>
              <a:t>China)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it-IT" altLang="en-US" sz="2400" dirty="0" smtClean="0">
                <a:latin typeface="Arial" charset="0"/>
              </a:rPr>
              <a:t>Jing Hao, MCC, </a:t>
            </a:r>
            <a:r>
              <a:rPr lang="it-IT" altLang="en-US" sz="2400" dirty="0">
                <a:latin typeface="Arial" charset="0"/>
              </a:rPr>
              <a:t>ETSI</a:t>
            </a:r>
            <a:endParaRPr lang="en-US" altLang="en-US"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IDMS_</a:t>
            </a:r>
            <a:r>
              <a:rPr lang="en-US" altLang="zh-CN" sz="3200" kern="0" dirty="0" smtClean="0"/>
              <a:t>MN/FS_ANL</a:t>
            </a:r>
            <a:endParaRPr lang="sv-SE" sz="3200" kern="0" dirty="0"/>
          </a:p>
        </p:txBody>
      </p:sp>
      <p:sp>
        <p:nvSpPr>
          <p:cNvPr id="6" name="矩形 5"/>
          <p:cNvSpPr/>
          <p:nvPr/>
        </p:nvSpPr>
        <p:spPr>
          <a:xfrm>
            <a:off x="264727" y="3277362"/>
            <a:ext cx="5380676" cy="2923877"/>
          </a:xfrm>
          <a:prstGeom prst="rect">
            <a:avLst/>
          </a:prstGeom>
          <a:noFill/>
          <a:ln>
            <a:noFill/>
          </a:ln>
        </p:spPr>
        <p:txBody>
          <a:bodyPr wrap="square">
            <a:spAutoFit/>
          </a:bodyPr>
          <a:lstStyle/>
          <a:p>
            <a:r>
              <a:rPr lang="en-US" altLang="zh-CN" sz="1600" b="1" dirty="0" smtClean="0">
                <a:latin typeface="Calibri" pitchFamily="34" charset="0"/>
                <a:cs typeface="Arial" charset="0"/>
              </a:rPr>
              <a:t>IDMS_MN:</a:t>
            </a:r>
            <a:r>
              <a:rPr lang="en-GB" altLang="zh-CN" sz="1600" b="1" dirty="0"/>
              <a:t>The following aspects are </a:t>
            </a:r>
            <a:r>
              <a:rPr lang="en-GB" altLang="zh-CN" sz="1600" b="1" dirty="0" smtClean="0"/>
              <a:t>discussed</a:t>
            </a:r>
            <a:endParaRPr lang="zh-CN" altLang="zh-CN" sz="1600" dirty="0"/>
          </a:p>
          <a:p>
            <a:pPr marL="171450" lvl="0" indent="-171450">
              <a:buFont typeface="Wingdings" panose="05000000000000000000" pitchFamily="2" charset="2"/>
              <a:buChar char="Ø"/>
            </a:pPr>
            <a:r>
              <a:rPr lang="en-US" altLang="zh-CN" sz="1400" dirty="0" smtClean="0"/>
              <a:t>Relationship </a:t>
            </a:r>
            <a:r>
              <a:rPr lang="en-US" altLang="zh-CN" sz="1400" dirty="0"/>
              <a:t>of Intent Driven </a:t>
            </a:r>
            <a:r>
              <a:rPr lang="en-US" altLang="zh-CN" sz="1400" dirty="0" err="1"/>
              <a:t>MnS</a:t>
            </a:r>
            <a:r>
              <a:rPr lang="en-US" altLang="zh-CN" sz="1400" dirty="0"/>
              <a:t> and SON, the Intent Driven </a:t>
            </a:r>
            <a:r>
              <a:rPr lang="en-US" altLang="zh-CN" sz="1400" dirty="0" err="1"/>
              <a:t>MnS</a:t>
            </a:r>
            <a:r>
              <a:rPr lang="en-US" altLang="zh-CN" sz="1400" dirty="0"/>
              <a:t> can be used to control SON Functions and SON target information can be derived from Intent.</a:t>
            </a:r>
          </a:p>
          <a:p>
            <a:pPr marL="171450" lvl="0" indent="-171450">
              <a:buFont typeface="Wingdings" panose="05000000000000000000" pitchFamily="2" charset="2"/>
              <a:buChar char="Ø"/>
            </a:pPr>
            <a:r>
              <a:rPr lang="en-US" altLang="zh-CN" sz="1400" dirty="0" smtClean="0"/>
              <a:t>Requirements </a:t>
            </a:r>
            <a:r>
              <a:rPr lang="en-US" altLang="zh-CN" sz="1400" dirty="0"/>
              <a:t>for existing scenarios (including area-based network deployment and optimization) </a:t>
            </a:r>
          </a:p>
          <a:p>
            <a:pPr marL="171450" lvl="0" indent="-171450">
              <a:buFont typeface="Wingdings" panose="05000000000000000000" pitchFamily="2" charset="2"/>
              <a:buChar char="Ø"/>
            </a:pPr>
            <a:r>
              <a:rPr lang="en-US" altLang="zh-CN" sz="1400" dirty="0" smtClean="0"/>
              <a:t>Requirements </a:t>
            </a:r>
            <a:r>
              <a:rPr lang="en-US" altLang="zh-CN" sz="1400" dirty="0"/>
              <a:t>for intent lifecycle management (</a:t>
            </a:r>
            <a:r>
              <a:rPr lang="en-US" altLang="zh-CN" sz="1400" dirty="0" err="1"/>
              <a:t>e.g</a:t>
            </a:r>
            <a:r>
              <a:rPr lang="en-US" altLang="zh-CN" sz="1400" dirty="0"/>
              <a:t>, create/delete/query intent)</a:t>
            </a:r>
          </a:p>
          <a:p>
            <a:pPr marL="171450" lvl="0" indent="-171450">
              <a:buFont typeface="Wingdings" panose="05000000000000000000" pitchFamily="2" charset="2"/>
              <a:buChar char="Ø"/>
            </a:pPr>
            <a:r>
              <a:rPr lang="en-US" altLang="zh-CN" sz="1400" dirty="0" smtClean="0"/>
              <a:t>The </a:t>
            </a:r>
            <a:r>
              <a:rPr lang="en-US" altLang="zh-CN" sz="1400" dirty="0"/>
              <a:t>solution for area-based radio network deployment intent (including necessary information in radio network deployment intent expression)</a:t>
            </a:r>
          </a:p>
          <a:p>
            <a:pPr marL="171450" lvl="0" indent="-171450">
              <a:buFont typeface="Wingdings" panose="05000000000000000000" pitchFamily="2" charset="2"/>
              <a:buChar char="Ø"/>
            </a:pPr>
            <a:r>
              <a:rPr lang="en-US" altLang="zh-CN" sz="1400" dirty="0" smtClean="0"/>
              <a:t>The </a:t>
            </a:r>
            <a:r>
              <a:rPr lang="en-US" altLang="zh-CN" sz="1400" dirty="0"/>
              <a:t>solution for intent of communication service deployment at </a:t>
            </a:r>
            <a:r>
              <a:rPr lang="en-US" altLang="zh-CN" sz="1400" dirty="0" smtClean="0"/>
              <a:t>edge</a:t>
            </a:r>
            <a:endParaRPr lang="en-US" altLang="zh-CN" sz="1600" b="1" dirty="0" smtClean="0">
              <a:latin typeface="Calibri" pitchFamily="34" charset="0"/>
              <a:cs typeface="Arial" charset="0"/>
            </a:endParaRPr>
          </a:p>
        </p:txBody>
      </p:sp>
      <p:graphicFrame>
        <p:nvGraphicFramePr>
          <p:cNvPr id="8" name="Content Placeholder 3"/>
          <p:cNvGraphicFramePr>
            <a:graphicFrameLocks/>
          </p:cNvGraphicFramePr>
          <p:nvPr>
            <p:extLst>
              <p:ext uri="{D42A27DB-BD31-4B8C-83A1-F6EECF244321}">
                <p14:modId xmlns:p14="http://schemas.microsoft.com/office/powerpoint/2010/main" val="1214282343"/>
              </p:ext>
            </p:extLst>
          </p:nvPr>
        </p:nvGraphicFramePr>
        <p:xfrm>
          <a:off x="264727" y="1231042"/>
          <a:ext cx="11625478" cy="1107495"/>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2146370">
                  <a:extLst>
                    <a:ext uri="{9D8B030D-6E8A-4147-A177-3AD203B41FA5}">
                      <a16:colId xmlns:a16="http://schemas.microsoft.com/office/drawing/2014/main" xmlns="" val="1386727148"/>
                    </a:ext>
                  </a:extLst>
                </a:gridCol>
                <a:gridCol w="1444387">
                  <a:extLst>
                    <a:ext uri="{9D8B030D-6E8A-4147-A177-3AD203B41FA5}">
                      <a16:colId xmlns:a16="http://schemas.microsoft.com/office/drawing/2014/main" xmlns="" val="4240727412"/>
                    </a:ext>
                  </a:extLst>
                </a:gridCol>
                <a:gridCol w="1207360"/>
                <a:gridCol w="1133752"/>
                <a:gridCol w="1723833">
                  <a:extLst>
                    <a:ext uri="{9D8B030D-6E8A-4147-A177-3AD203B41FA5}">
                      <a16:colId xmlns:a16="http://schemas.microsoft.com/office/drawing/2014/main" xmlns="" val="1675550634"/>
                    </a:ext>
                  </a:extLst>
                </a:gridCol>
                <a:gridCol w="1066876"/>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smtClean="0"/>
                        <a:t>Rapporteur</a:t>
                      </a:r>
                      <a:endParaRPr lang="sv-SE" sz="1400" dirty="0"/>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589335">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IDMS_MN</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45%-&gt;50%-&gt;55%</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TR 28.812/</a:t>
                      </a:r>
                      <a:r>
                        <a:rPr lang="sv-SE" sz="1100" b="0" kern="1200" baseline="0" dirty="0" smtClean="0">
                          <a:solidFill>
                            <a:schemeClr val="tx1"/>
                          </a:solidFill>
                          <a:effectLst/>
                          <a:latin typeface="Arial" panose="020B0604020202020204" pitchFamily="34" charset="0"/>
                          <a:ea typeface="+mn-ea"/>
                          <a:cs typeface="Arial" panose="020B0604020202020204" pitchFamily="34" charset="0"/>
                        </a:rPr>
                        <a:t> </a:t>
                      </a:r>
                      <a:r>
                        <a:rPr lang="sv-SE" sz="1100" b="0" kern="1200" dirty="0" smtClean="0">
                          <a:solidFill>
                            <a:schemeClr val="tx1"/>
                          </a:solidFill>
                          <a:effectLst/>
                          <a:latin typeface="Arial" panose="020B0604020202020204" pitchFamily="34" charset="0"/>
                          <a:ea typeface="+mn-ea"/>
                          <a:cs typeface="Arial" panose="020B0604020202020204" pitchFamily="34" charset="0"/>
                        </a:rPr>
                        <a:t>TS 28.312</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tx1"/>
                          </a:solidFill>
                          <a:effectLst/>
                          <a:latin typeface="Arial" panose="020B0604020202020204" pitchFamily="34" charset="0"/>
                          <a:ea typeface="+mn-ea"/>
                          <a:cs typeface="Arial" panose="020B0604020202020204" pitchFamily="34" charset="0"/>
                          <a:hlinkClick r:id="rId2"/>
                        </a:rPr>
                        <a:t>SP-180899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tx1"/>
                          </a:solidFill>
                          <a:effectLst/>
                          <a:latin typeface="Arial" panose="020B0604020202020204" pitchFamily="34" charset="0"/>
                          <a:ea typeface="+mn-ea"/>
                          <a:cs typeface="Arial" panose="020B0604020202020204" pitchFamily="34" charset="0"/>
                        </a:rPr>
                        <a:t>Huawei</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RAN3, SA2 (potentially)</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Realization</a:t>
                      </a:r>
                      <a:r>
                        <a:rPr lang="sv-SE" sz="1100" b="0" kern="1200" baseline="0" dirty="0">
                          <a:solidFill>
                            <a:schemeClr val="tx1"/>
                          </a:solidFill>
                          <a:effectLst/>
                          <a:latin typeface="Arial" panose="020B0604020202020204" pitchFamily="34" charset="0"/>
                          <a:ea typeface="+mn-ea"/>
                          <a:cs typeface="Arial" panose="020B0604020202020204" pitchFamily="34" charset="0"/>
                        </a:rPr>
                        <a:t> of intent on RAN or CN side</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10002"/>
                  </a:ext>
                </a:extLst>
              </a:tr>
            </a:tbl>
          </a:graphicData>
        </a:graphic>
      </p:graphicFrame>
      <p:sp>
        <p:nvSpPr>
          <p:cNvPr id="9" name="文本框 8"/>
          <p:cNvSpPr txBox="1"/>
          <p:nvPr/>
        </p:nvSpPr>
        <p:spPr>
          <a:xfrm>
            <a:off x="290176" y="2903582"/>
            <a:ext cx="1155413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graphicFrame>
        <p:nvGraphicFramePr>
          <p:cNvPr id="11" name="Content Placeholder 3"/>
          <p:cNvGraphicFramePr>
            <a:graphicFrameLocks/>
          </p:cNvGraphicFramePr>
          <p:nvPr>
            <p:extLst>
              <p:ext uri="{D42A27DB-BD31-4B8C-83A1-F6EECF244321}">
                <p14:modId xmlns:p14="http://schemas.microsoft.com/office/powerpoint/2010/main" val="1305022059"/>
              </p:ext>
            </p:extLst>
          </p:nvPr>
        </p:nvGraphicFramePr>
        <p:xfrm>
          <a:off x="290176" y="2338537"/>
          <a:ext cx="11573754" cy="50292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xmlns="" val="23408469"/>
                    </a:ext>
                  </a:extLst>
                </a:gridCol>
                <a:gridCol w="2283021">
                  <a:extLst>
                    <a:ext uri="{9D8B030D-6E8A-4147-A177-3AD203B41FA5}">
                      <a16:colId xmlns:a16="http://schemas.microsoft.com/office/drawing/2014/main" xmlns="" val="1386727148"/>
                    </a:ext>
                  </a:extLst>
                </a:gridCol>
                <a:gridCol w="1268749">
                  <a:extLst>
                    <a:ext uri="{9D8B030D-6E8A-4147-A177-3AD203B41FA5}">
                      <a16:colId xmlns:a16="http://schemas.microsoft.com/office/drawing/2014/main" xmlns="" val="4240727412"/>
                    </a:ext>
                  </a:extLst>
                </a:gridCol>
                <a:gridCol w="1268749"/>
                <a:gridCol w="1121443"/>
                <a:gridCol w="1723490">
                  <a:extLst>
                    <a:ext uri="{9D8B030D-6E8A-4147-A177-3AD203B41FA5}">
                      <a16:colId xmlns:a16="http://schemas.microsoft.com/office/drawing/2014/main" xmlns="" val="1675550634"/>
                    </a:ext>
                  </a:extLst>
                </a:gridCol>
                <a:gridCol w="1070919"/>
                <a:gridCol w="1005214">
                  <a:extLst>
                    <a:ext uri="{9D8B030D-6E8A-4147-A177-3AD203B41FA5}">
                      <a16:colId xmlns:a16="http://schemas.microsoft.com/office/drawing/2014/main" xmlns="" val="20004"/>
                    </a:ext>
                  </a:extLst>
                </a:gridCol>
                <a:gridCol w="1039213">
                  <a:extLst>
                    <a:ext uri="{9D8B030D-6E8A-4147-A177-3AD203B41FA5}">
                      <a16:colId xmlns:a16="http://schemas.microsoft.com/office/drawing/2014/main" xmlns="" val="20005"/>
                    </a:ext>
                  </a:extLst>
                </a:gridCol>
              </a:tblGrid>
              <a:tr h="339511">
                <a:tc>
                  <a:txBody>
                    <a:bodyPr/>
                    <a:lstStyle/>
                    <a:p>
                      <a:pPr algn="ctr">
                        <a:spcAft>
                          <a:spcPts val="900"/>
                        </a:spcAft>
                      </a:pPr>
                      <a:r>
                        <a:rPr lang="sv-SE" sz="1100" b="0" kern="1200" dirty="0" smtClean="0">
                          <a:solidFill>
                            <a:schemeClr val="dk1"/>
                          </a:solidFill>
                          <a:effectLst/>
                          <a:latin typeface="Arial" panose="020B0604020202020204" pitchFamily="34" charset="0"/>
                          <a:ea typeface="+mn-ea"/>
                          <a:cs typeface="+mn-cs"/>
                        </a:rPr>
                        <a:t>FS_ANL</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smtClean="0">
                          <a:solidFill>
                            <a:schemeClr val="tx1"/>
                          </a:solidFill>
                          <a:effectLst/>
                          <a:latin typeface="Arial" panose="020B0604020202020204" pitchFamily="34" charset="0"/>
                          <a:ea typeface="+mn-ea"/>
                          <a:cs typeface="Arial" panose="020B0604020202020204" pitchFamily="34" charset="0"/>
                        </a:rPr>
                        <a:t>Study </a:t>
                      </a:r>
                      <a:r>
                        <a:rPr lang="en-US" sz="1100" b="0" kern="1200" dirty="0">
                          <a:solidFill>
                            <a:schemeClr val="tx1"/>
                          </a:solidFill>
                          <a:effectLst/>
                          <a:latin typeface="Arial" panose="020B0604020202020204" pitchFamily="34" charset="0"/>
                          <a:ea typeface="+mn-ea"/>
                          <a:cs typeface="Arial" panose="020B0604020202020204" pitchFamily="34" charset="0"/>
                        </a:rPr>
                        <a:t>on levels of autonomous network</a:t>
                      </a:r>
                    </a:p>
                  </a:txBody>
                  <a:tcPr marL="68580" marR="68580" marT="0" marB="0" anchor="ctr">
                    <a:solidFill>
                      <a:srgbClr val="FFFFCC"/>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smtClean="0">
                          <a:solidFill>
                            <a:schemeClr val="dk1"/>
                          </a:solidFill>
                          <a:effectLst/>
                          <a:latin typeface="Arial" panose="020B0604020202020204" pitchFamily="34" charset="0"/>
                          <a:ea typeface="+mn-ea"/>
                          <a:cs typeface="+mn-cs"/>
                        </a:rPr>
                        <a:t>5%-&gt;25%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smtClean="0">
                          <a:solidFill>
                            <a:schemeClr val="dk1"/>
                          </a:solidFill>
                          <a:effectLst/>
                          <a:latin typeface="Arial" panose="020B0604020202020204" pitchFamily="34" charset="0"/>
                          <a:ea typeface="+mn-ea"/>
                          <a:cs typeface="+mn-cs"/>
                        </a:rPr>
                        <a:t>TR 28.810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hlinkClick r:id="rId3"/>
                        </a:rPr>
                        <a:t>SP-190928</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SA#87 (3/2020)</a:t>
                      </a:r>
                      <a:r>
                        <a:rPr lang="en-GB" altLang="zh-CN" sz="1100" b="0" kern="1200" dirty="0" smtClean="0">
                          <a:solidFill>
                            <a:schemeClr val="dk1"/>
                          </a:solidFill>
                          <a:effectLst/>
                          <a:latin typeface="Arial" panose="020B0604020202020204" pitchFamily="34" charset="0"/>
                          <a:ea typeface="+mn-ea"/>
                          <a:cs typeface="+mn-cs"/>
                        </a:rPr>
                        <a:t> </a:t>
                      </a:r>
                      <a:endParaRPr lang="sv-SE" altLang="zh-CN" sz="1100" b="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CMCC,Huawei</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ETSI ZSM, SA2, 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Tbd</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r>
            </a:tbl>
          </a:graphicData>
        </a:graphic>
      </p:graphicFrame>
      <p:sp>
        <p:nvSpPr>
          <p:cNvPr id="12" name="矩形 11"/>
          <p:cNvSpPr/>
          <p:nvPr/>
        </p:nvSpPr>
        <p:spPr>
          <a:xfrm>
            <a:off x="5645403" y="3215237"/>
            <a:ext cx="6056446" cy="3139321"/>
          </a:xfrm>
          <a:prstGeom prst="rect">
            <a:avLst/>
          </a:prstGeom>
        </p:spPr>
        <p:txBody>
          <a:bodyPr wrap="square">
            <a:spAutoFit/>
          </a:bodyPr>
          <a:lstStyle/>
          <a:p>
            <a:pPr defTabSz="1219170" eaLnBrk="1" fontAlgn="auto" hangingPunct="1">
              <a:spcBef>
                <a:spcPts val="0"/>
              </a:spcBef>
              <a:spcAft>
                <a:spcPts val="0"/>
              </a:spcAft>
              <a:defRPr/>
            </a:pPr>
            <a:r>
              <a:rPr lang="sv-SE" altLang="zh-CN" sz="1600" b="1" dirty="0" smtClean="0">
                <a:solidFill>
                  <a:schemeClr val="dk1"/>
                </a:solidFill>
              </a:rPr>
              <a:t>FS_ANL</a:t>
            </a:r>
            <a:r>
              <a:rPr lang="zh-CN" altLang="en-US" sz="1600" b="1" dirty="0" smtClean="0">
                <a:solidFill>
                  <a:schemeClr val="dk1"/>
                </a:solidFill>
              </a:rPr>
              <a:t>：</a:t>
            </a:r>
            <a:r>
              <a:rPr lang="en-GB" altLang="zh-CN" sz="1600" b="1" dirty="0"/>
              <a:t>The following aspects are discussed and agreed</a:t>
            </a:r>
            <a:endParaRPr lang="en-US" altLang="zh-CN" sz="1600" b="1" dirty="0">
              <a:solidFill>
                <a:schemeClr val="dk1"/>
              </a:solidFill>
            </a:endParaRPr>
          </a:p>
          <a:p>
            <a:pPr marL="285750" lvl="0" indent="-285750">
              <a:buFont typeface="Wingdings" panose="05000000000000000000" pitchFamily="2" charset="2"/>
              <a:buChar char="Ø"/>
            </a:pPr>
            <a:r>
              <a:rPr lang="en-GB" altLang="zh-CN" sz="1400" dirty="0"/>
              <a:t>Background and significance for classification of network autonomy level</a:t>
            </a:r>
            <a:endParaRPr lang="zh-CN" altLang="zh-CN" sz="1400" dirty="0"/>
          </a:p>
          <a:p>
            <a:pPr marL="285750" lvl="0" indent="-285750">
              <a:buFont typeface="Wingdings" panose="05000000000000000000" pitchFamily="2" charset="2"/>
              <a:buChar char="Ø"/>
            </a:pPr>
            <a:r>
              <a:rPr lang="en-GB" altLang="zh-CN" sz="1400" dirty="0"/>
              <a:t>Investigation on network autonomy level discussion in other SDOs (e.g. GSMA, ITU-T).</a:t>
            </a:r>
            <a:endParaRPr lang="zh-CN" altLang="zh-CN" sz="1400" dirty="0"/>
          </a:p>
          <a:p>
            <a:pPr marL="285750" lvl="0" indent="-285750">
              <a:buFont typeface="Wingdings" panose="05000000000000000000" pitchFamily="2" charset="2"/>
              <a:buChar char="Ø"/>
            </a:pPr>
            <a:r>
              <a:rPr lang="en-GB" altLang="zh-CN" sz="1400" dirty="0"/>
              <a:t>Concept of network autonomy and network autonomy level.</a:t>
            </a:r>
            <a:endParaRPr lang="zh-CN" altLang="zh-CN" sz="1400" dirty="0"/>
          </a:p>
          <a:p>
            <a:pPr marL="285750" lvl="0" indent="-285750">
              <a:buFont typeface="Wingdings" panose="05000000000000000000" pitchFamily="2" charset="2"/>
              <a:buChar char="Ø"/>
            </a:pPr>
            <a:r>
              <a:rPr lang="en-GB" altLang="zh-CN" sz="1400" dirty="0"/>
              <a:t>Potential dimensions for classification of network autonomy level (workflow and management scope).</a:t>
            </a:r>
            <a:endParaRPr lang="zh-CN" altLang="zh-CN" sz="1400" dirty="0"/>
          </a:p>
          <a:p>
            <a:pPr marL="285750" lvl="0" indent="-285750">
              <a:buFont typeface="Wingdings" panose="05000000000000000000" pitchFamily="2" charset="2"/>
              <a:buChar char="Ø"/>
            </a:pPr>
            <a:r>
              <a:rPr lang="en-GB" altLang="zh-CN" sz="1400" dirty="0"/>
              <a:t>Four scenarios (i.e. fault RCA and recovery scenario, NE deployment scenario, coverage optimization scenario, multi-domain/layer/technology orchestration automation) are identified for further study of classification of network autonomy.</a:t>
            </a:r>
            <a:endParaRPr lang="zh-CN" altLang="zh-CN" sz="1400" dirty="0"/>
          </a:p>
          <a:p>
            <a:pPr marL="285750" lvl="0" indent="-285750">
              <a:buFont typeface="Wingdings" panose="05000000000000000000" pitchFamily="2" charset="2"/>
              <a:buChar char="Ø"/>
            </a:pPr>
            <a:r>
              <a:rPr lang="en-GB" altLang="zh-CN" sz="1400" dirty="0"/>
              <a:t>An initial framework approach for classification of network autonomy level is identified for further study</a:t>
            </a:r>
            <a:r>
              <a:rPr lang="en-GB" altLang="zh-CN" sz="1400" dirty="0" smtClean="0"/>
              <a:t>.</a:t>
            </a:r>
            <a:endParaRPr lang="en-US" altLang="zh-CN" sz="1600" b="1" dirty="0" smtClean="0"/>
          </a:p>
        </p:txBody>
      </p:sp>
    </p:spTree>
    <p:extLst>
      <p:ext uri="{BB962C8B-B14F-4D97-AF65-F5344CB8AC3E}">
        <p14:creationId xmlns:p14="http://schemas.microsoft.com/office/powerpoint/2010/main" val="3312262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32808" y="2969937"/>
            <a:ext cx="10225473" cy="2246769"/>
          </a:xfrm>
          <a:prstGeom prst="rect">
            <a:avLst/>
          </a:prstGeom>
          <a:noFill/>
          <a:ln>
            <a:noFill/>
          </a:ln>
        </p:spPr>
        <p:txBody>
          <a:bodyPr wrap="square">
            <a:spAutoFit/>
          </a:bodyPr>
          <a:lstStyle/>
          <a:p>
            <a:pPr lvl="0" defTabSz="1219170" eaLnBrk="1" fontAlgn="auto" hangingPunct="1">
              <a:spcBef>
                <a:spcPts val="0"/>
              </a:spcBef>
              <a:spcAft>
                <a:spcPts val="0"/>
              </a:spcAft>
              <a:defRPr/>
            </a:pPr>
            <a:endParaRPr lang="en-US" altLang="zh-CN" sz="1400" b="1" dirty="0" smtClean="0">
              <a:latin typeface="Calibri" pitchFamily="34" charset="0"/>
              <a:cs typeface="Arial" charset="0"/>
            </a:endParaRPr>
          </a:p>
          <a:p>
            <a:r>
              <a:rPr lang="en-GB" altLang="zh-CN" sz="1400" b="1" dirty="0" smtClean="0">
                <a:solidFill>
                  <a:schemeClr val="dk1"/>
                </a:solidFill>
              </a:rPr>
              <a:t>FS_SON_5G: </a:t>
            </a:r>
            <a:r>
              <a:rPr lang="en-GB" altLang="zh-CN" sz="1400" dirty="0" smtClean="0"/>
              <a:t>The </a:t>
            </a:r>
            <a:r>
              <a:rPr lang="en-GB" altLang="zh-CN" sz="1400" dirty="0"/>
              <a:t>group </a:t>
            </a:r>
            <a:r>
              <a:rPr lang="en-GB" altLang="zh-CN" sz="1400" dirty="0" smtClean="0"/>
              <a:t>agreed to send TR 28.861 for approval and close the Rel-16 study.</a:t>
            </a:r>
            <a:endParaRPr lang="en-US" altLang="zh-CN" sz="1400" dirty="0" smtClean="0"/>
          </a:p>
          <a:p>
            <a:endParaRPr lang="sv-SE" altLang="zh-CN" sz="1400" dirty="0" smtClean="0">
              <a:solidFill>
                <a:schemeClr val="dk1"/>
              </a:solidFill>
            </a:endParaRPr>
          </a:p>
          <a:p>
            <a:r>
              <a:rPr lang="en-US" altLang="zh-CN" sz="1400" b="1" dirty="0"/>
              <a:t>SON_5G</a:t>
            </a:r>
            <a:r>
              <a:rPr lang="zh-CN" altLang="en-US" sz="1400" b="1" dirty="0"/>
              <a:t>：</a:t>
            </a:r>
            <a:r>
              <a:rPr lang="en-GB" altLang="zh-CN" sz="1400" b="1" dirty="0"/>
              <a:t>The group discussed the contribution related to the following topics:</a:t>
            </a:r>
            <a:endParaRPr lang="zh-CN" altLang="zh-CN" sz="1400" b="1" dirty="0"/>
          </a:p>
          <a:p>
            <a:pPr lvl="1">
              <a:buFont typeface="Wingdings" panose="05000000000000000000" pitchFamily="2" charset="2"/>
              <a:buChar char="Ø"/>
            </a:pPr>
            <a:r>
              <a:rPr lang="en-GB" altLang="zh-CN" sz="1400" dirty="0" smtClean="0"/>
              <a:t>Add </a:t>
            </a:r>
            <a:r>
              <a:rPr lang="en-GB" altLang="zh-CN" sz="1400" dirty="0"/>
              <a:t>Concept for Establishment of new NE in network</a:t>
            </a:r>
          </a:p>
          <a:p>
            <a:pPr lvl="1">
              <a:buFont typeface="Wingdings" panose="05000000000000000000" pitchFamily="2" charset="2"/>
              <a:buChar char="Ø"/>
            </a:pPr>
            <a:r>
              <a:rPr lang="en-GB" altLang="zh-CN" sz="1400" dirty="0" smtClean="0"/>
              <a:t>Concept </a:t>
            </a:r>
            <a:r>
              <a:rPr lang="en-GB" altLang="zh-CN" sz="1400" dirty="0"/>
              <a:t>for Establishment of new NF in network</a:t>
            </a:r>
          </a:p>
          <a:p>
            <a:pPr lvl="1">
              <a:buFont typeface="Wingdings" panose="05000000000000000000" pitchFamily="2" charset="2"/>
              <a:buChar char="Ø"/>
            </a:pPr>
            <a:r>
              <a:rPr lang="en-GB" altLang="zh-CN" sz="1400" dirty="0" smtClean="0"/>
              <a:t>Use </a:t>
            </a:r>
            <a:r>
              <a:rPr lang="en-GB" altLang="zh-CN" sz="1400" dirty="0"/>
              <a:t>cases and requirements: C-SON PCI configuration, D-SON PCI configuration, LBO, establishment of new NF in network, NCR remove blacklisting and whitelisting, cross-slice network resource optimization</a:t>
            </a:r>
          </a:p>
          <a:p>
            <a:pPr lvl="1">
              <a:buFont typeface="Wingdings" panose="05000000000000000000" pitchFamily="2" charset="2"/>
              <a:buChar char="Ø"/>
            </a:pPr>
            <a:r>
              <a:rPr lang="en-GB" altLang="zh-CN" sz="1400" dirty="0" smtClean="0"/>
              <a:t>Procedures</a:t>
            </a:r>
            <a:r>
              <a:rPr lang="en-GB" altLang="zh-CN" sz="1400" dirty="0"/>
              <a:t>: C-SON PCI configuration, D-SON PCI configuration, LBO, establishment of new NF in network</a:t>
            </a:r>
          </a:p>
          <a:p>
            <a:pPr lvl="1">
              <a:buFont typeface="Wingdings" panose="05000000000000000000" pitchFamily="2" charset="2"/>
              <a:buChar char="Ø"/>
            </a:pPr>
            <a:r>
              <a:rPr lang="en-GB" altLang="zh-CN" sz="1400" dirty="0" smtClean="0"/>
              <a:t>Information </a:t>
            </a:r>
            <a:r>
              <a:rPr lang="en-GB" altLang="zh-CN" sz="1400" dirty="0"/>
              <a:t>to support SON: C-SON PCI configuration, D-SON PCI configuration, LBO, ANR</a:t>
            </a:r>
          </a:p>
        </p:txBody>
      </p:sp>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FS_SON_5G/SON_5G</a:t>
            </a:r>
            <a:endParaRPr lang="sv-SE" sz="3200" kern="0" dirty="0"/>
          </a:p>
        </p:txBody>
      </p:sp>
      <p:sp>
        <p:nvSpPr>
          <p:cNvPr id="8" name="文本框 7"/>
          <p:cNvSpPr txBox="1"/>
          <p:nvPr/>
        </p:nvSpPr>
        <p:spPr>
          <a:xfrm>
            <a:off x="364575" y="2766886"/>
            <a:ext cx="11599616"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graphicFrame>
        <p:nvGraphicFramePr>
          <p:cNvPr id="5" name="Content Placeholder 3"/>
          <p:cNvGraphicFramePr>
            <a:graphicFrameLocks/>
          </p:cNvGraphicFramePr>
          <p:nvPr>
            <p:extLst>
              <p:ext uri="{D42A27DB-BD31-4B8C-83A1-F6EECF244321}">
                <p14:modId xmlns:p14="http://schemas.microsoft.com/office/powerpoint/2010/main" val="2328119803"/>
              </p:ext>
            </p:extLst>
          </p:nvPr>
        </p:nvGraphicFramePr>
        <p:xfrm>
          <a:off x="364575" y="1294844"/>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1955906">
                  <a:extLst>
                    <a:ext uri="{9D8B030D-6E8A-4147-A177-3AD203B41FA5}">
                      <a16:colId xmlns:a16="http://schemas.microsoft.com/office/drawing/2014/main" xmlns="" val="1386727148"/>
                    </a:ext>
                  </a:extLst>
                </a:gridCol>
                <a:gridCol w="1634851">
                  <a:extLst>
                    <a:ext uri="{9D8B030D-6E8A-4147-A177-3AD203B41FA5}">
                      <a16:colId xmlns:a16="http://schemas.microsoft.com/office/drawing/2014/main" xmlns="" val="4240727412"/>
                    </a:ext>
                  </a:extLst>
                </a:gridCol>
                <a:gridCol w="1207360"/>
                <a:gridCol w="1133752"/>
                <a:gridCol w="1723833">
                  <a:extLst>
                    <a:ext uri="{9D8B030D-6E8A-4147-A177-3AD203B41FA5}">
                      <a16:colId xmlns:a16="http://schemas.microsoft.com/office/drawing/2014/main" xmlns="" val="1675550634"/>
                    </a:ext>
                  </a:extLst>
                </a:gridCol>
                <a:gridCol w="1066876"/>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2782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smtClean="0"/>
                        <a:t>Rapporteur</a:t>
                      </a:r>
                      <a:endParaRPr lang="sv-SE" sz="1400" dirty="0"/>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1749627205"/>
              </p:ext>
            </p:extLst>
          </p:nvPr>
        </p:nvGraphicFramePr>
        <p:xfrm>
          <a:off x="364576" y="1863594"/>
          <a:ext cx="11599615" cy="679022"/>
        </p:xfrm>
        <a:graphic>
          <a:graphicData uri="http://schemas.openxmlformats.org/drawingml/2006/table">
            <a:tbl>
              <a:tblPr firstRow="1" bandRow="1">
                <a:tableStyleId>{5C22544A-7EE6-4342-B048-85BDC9FD1C3A}</a:tableStyleId>
              </a:tblPr>
              <a:tblGrid>
                <a:gridCol w="794728">
                  <a:extLst>
                    <a:ext uri="{9D8B030D-6E8A-4147-A177-3AD203B41FA5}">
                      <a16:colId xmlns:a16="http://schemas.microsoft.com/office/drawing/2014/main" xmlns="" val="23408469"/>
                    </a:ext>
                  </a:extLst>
                </a:gridCol>
                <a:gridCol w="1971074">
                  <a:extLst>
                    <a:ext uri="{9D8B030D-6E8A-4147-A177-3AD203B41FA5}">
                      <a16:colId xmlns:a16="http://schemas.microsoft.com/office/drawing/2014/main" xmlns="" val="1386727148"/>
                    </a:ext>
                  </a:extLst>
                </a:gridCol>
                <a:gridCol w="1588632">
                  <a:extLst>
                    <a:ext uri="{9D8B030D-6E8A-4147-A177-3AD203B41FA5}">
                      <a16:colId xmlns:a16="http://schemas.microsoft.com/office/drawing/2014/main" xmlns="" val="4240727412"/>
                    </a:ext>
                  </a:extLst>
                </a:gridCol>
                <a:gridCol w="1271584"/>
                <a:gridCol w="1123949"/>
                <a:gridCol w="1382081">
                  <a:extLst>
                    <a:ext uri="{9D8B030D-6E8A-4147-A177-3AD203B41FA5}">
                      <a16:colId xmlns:a16="http://schemas.microsoft.com/office/drawing/2014/main" xmlns="" val="1675550634"/>
                    </a:ext>
                  </a:extLst>
                </a:gridCol>
                <a:gridCol w="1107369"/>
                <a:gridCol w="1318663">
                  <a:extLst>
                    <a:ext uri="{9D8B030D-6E8A-4147-A177-3AD203B41FA5}">
                      <a16:colId xmlns:a16="http://schemas.microsoft.com/office/drawing/2014/main" xmlns="" val="20004"/>
                    </a:ext>
                  </a:extLst>
                </a:gridCol>
                <a:gridCol w="1041535">
                  <a:extLst>
                    <a:ext uri="{9D8B030D-6E8A-4147-A177-3AD203B41FA5}">
                      <a16:colId xmlns:a16="http://schemas.microsoft.com/office/drawing/2014/main" xmlns="" val="20005"/>
                    </a:ext>
                  </a:extLst>
                </a:gridCol>
              </a:tblGrid>
              <a:tr h="339511">
                <a:tc>
                  <a:txBody>
                    <a:bodyPr/>
                    <a:lstStyle/>
                    <a:p>
                      <a:pPr algn="ctr">
                        <a:spcAft>
                          <a:spcPts val="900"/>
                        </a:spcAft>
                      </a:pPr>
                      <a:r>
                        <a:rPr lang="en-GB" sz="1100" b="0" kern="1200" dirty="0">
                          <a:solidFill>
                            <a:schemeClr val="dk1"/>
                          </a:solidFill>
                          <a:effectLst/>
                          <a:latin typeface="Arial" panose="020B0604020202020204" pitchFamily="34" charset="0"/>
                          <a:ea typeface="+mn-ea"/>
                          <a:cs typeface="+mn-cs"/>
                        </a:rPr>
                        <a:t>FS_SON_5G</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Study on Self-Organizing Networks (SON) for 5G</a:t>
                      </a:r>
                      <a:endParaRPr lang="en-GB"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80</a:t>
                      </a:r>
                      <a:r>
                        <a:rPr lang="sv-SE" sz="1100" kern="1200" dirty="0" smtClean="0">
                          <a:solidFill>
                            <a:schemeClr val="dk1"/>
                          </a:solidFill>
                          <a:effectLst/>
                          <a:latin typeface="Arial" panose="020B0604020202020204" pitchFamily="34" charset="0"/>
                          <a:ea typeface="+mn-ea"/>
                          <a:cs typeface="+mn-cs"/>
                        </a:rPr>
                        <a:t>%-&gt;</a:t>
                      </a:r>
                      <a:r>
                        <a:rPr lang="sv-SE" sz="1100" b="0" kern="1200" dirty="0" smtClean="0">
                          <a:solidFill>
                            <a:schemeClr val="tx1"/>
                          </a:solidFill>
                          <a:effectLst/>
                          <a:latin typeface="Arial" panose="020B0604020202020204" pitchFamily="34" charset="0"/>
                          <a:ea typeface="+mn-ea"/>
                          <a:cs typeface="Arial" panose="020B0604020202020204" pitchFamily="34" charset="0"/>
                        </a:rPr>
                        <a:t>85</a:t>
                      </a:r>
                      <a:r>
                        <a:rPr lang="sv-SE" sz="1100" b="0" kern="1200" dirty="0" smtClean="0">
                          <a:solidFill>
                            <a:schemeClr val="dk1"/>
                          </a:solidFill>
                          <a:effectLst/>
                          <a:latin typeface="Arial" panose="020B0604020202020204" pitchFamily="34" charset="0"/>
                          <a:ea typeface="+mn-ea"/>
                          <a:cs typeface="+mn-cs"/>
                        </a:rPr>
                        <a:t>%-&gt;100%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smtClean="0">
                          <a:solidFill>
                            <a:schemeClr val="dk1"/>
                          </a:solidFill>
                          <a:effectLst/>
                          <a:latin typeface="Arial" panose="020B0604020202020204" pitchFamily="34" charset="0"/>
                          <a:ea typeface="+mn-ea"/>
                          <a:cs typeface="+mn-cs"/>
                        </a:rPr>
                        <a:t>TR 28.861</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hlinkClick r:id="rId2"/>
                        </a:rPr>
                        <a:t>SP-180827</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r>
                        <a:rPr lang="en-GB" sz="1100" b="0" kern="1200" dirty="0">
                          <a:solidFill>
                            <a:schemeClr val="dk1"/>
                          </a:solidFill>
                          <a:effectLst/>
                          <a:latin typeface="Arial" panose="020B0604020202020204" pitchFamily="34" charset="0"/>
                          <a:ea typeface="+mn-ea"/>
                          <a:cs typeface="+mn-cs"/>
                        </a:rPr>
                        <a:t> </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Intel</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SON, RLF report  </a:t>
                      </a:r>
                    </a:p>
                  </a:txBody>
                  <a:tcPr marL="68580" marR="68580" marT="0" marB="0" anchor="ctr">
                    <a:solidFill>
                      <a:srgbClr val="FFFFCC"/>
                    </a:solidFill>
                  </a:tcPr>
                </a:tc>
                <a:extLst>
                  <a:ext uri="{0D108BD9-81ED-4DB2-BD59-A6C34878D82A}">
                    <a16:rowId xmlns:a16="http://schemas.microsoft.com/office/drawing/2014/main" xmlns="" val="10003"/>
                  </a:ext>
                </a:extLst>
              </a:tr>
              <a:tr h="339511">
                <a:tc>
                  <a:txBody>
                    <a:bodyPr/>
                    <a:lstStyle/>
                    <a:p>
                      <a:pPr algn="ctr">
                        <a:spcAft>
                          <a:spcPts val="900"/>
                        </a:spcAft>
                      </a:pPr>
                      <a:r>
                        <a:rPr lang="sv-SE" sz="1100" kern="1200" dirty="0" smtClean="0">
                          <a:solidFill>
                            <a:schemeClr val="dk1"/>
                          </a:solidFill>
                          <a:effectLst/>
                          <a:latin typeface="Arial" panose="020B0604020202020204" pitchFamily="34" charset="0"/>
                          <a:ea typeface="+mn-ea"/>
                          <a:cs typeface="+mn-cs"/>
                        </a:rPr>
                        <a:t>SON_5G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smtClean="0">
                          <a:solidFill>
                            <a:schemeClr val="tx1"/>
                          </a:solidFill>
                          <a:effectLst/>
                          <a:latin typeface="Arial" panose="020B0604020202020204" pitchFamily="34" charset="0"/>
                          <a:ea typeface="+mn-ea"/>
                          <a:cs typeface="Arial" panose="020B0604020202020204" pitchFamily="34" charset="0"/>
                        </a:rPr>
                        <a:t>Self-Organizing </a:t>
                      </a:r>
                      <a:r>
                        <a:rPr lang="en-US" sz="1100" b="0" kern="1200" dirty="0">
                          <a:solidFill>
                            <a:schemeClr val="tx1"/>
                          </a:solidFill>
                          <a:effectLst/>
                          <a:latin typeface="Arial" panose="020B0604020202020204" pitchFamily="34" charset="0"/>
                          <a:ea typeface="+mn-ea"/>
                          <a:cs typeface="Arial" panose="020B0604020202020204" pitchFamily="34" charset="0"/>
                        </a:rPr>
                        <a:t>Networks (SON) for 5G networks</a:t>
                      </a: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smtClean="0">
                          <a:solidFill>
                            <a:schemeClr val="dk1"/>
                          </a:solidFill>
                          <a:effectLst/>
                          <a:latin typeface="Arial" panose="020B0604020202020204" pitchFamily="34" charset="0"/>
                          <a:ea typeface="+mn-ea"/>
                          <a:cs typeface="+mn-cs"/>
                        </a:rPr>
                        <a:t>0</a:t>
                      </a:r>
                      <a:r>
                        <a:rPr lang="en-US" altLang="zh-CN" sz="1100" kern="1200" dirty="0" smtClean="0">
                          <a:solidFill>
                            <a:schemeClr val="dk1"/>
                          </a:solidFill>
                          <a:effectLst/>
                          <a:latin typeface="Arial" panose="020B0604020202020204" pitchFamily="34" charset="0"/>
                          <a:ea typeface="+mn-ea"/>
                          <a:cs typeface="+mn-cs"/>
                        </a:rPr>
                        <a:t>%-&gt;15%-&gt;30%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TS 28.313/28.544</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hlinkClick r:id="rId3"/>
                        </a:rPr>
                        <a:t>SP-190785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smtClean="0">
                          <a:solidFill>
                            <a:schemeClr val="dk1"/>
                          </a:solidFill>
                          <a:effectLst/>
                          <a:latin typeface="Arial" panose="020B0604020202020204" pitchFamily="34" charset="0"/>
                          <a:ea typeface="+mn-ea"/>
                          <a:cs typeface="+mn-cs"/>
                        </a:rPr>
                        <a:t> </a:t>
                      </a:r>
                      <a:endParaRPr lang="sv-SE" altLang="zh-CN" sz="110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Intel</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Tbd</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20384179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301787811"/>
              </p:ext>
            </p:extLst>
          </p:nvPr>
        </p:nvGraphicFramePr>
        <p:xfrm>
          <a:off x="380975" y="1202678"/>
          <a:ext cx="11295212" cy="803311"/>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60023"/>
                <a:gridCol w="960023"/>
                <a:gridCol w="1053949">
                  <a:extLst>
                    <a:ext uri="{9D8B030D-6E8A-4147-A177-3AD203B41FA5}">
                      <a16:colId xmlns:a16="http://schemas.microsoft.com/office/drawing/2014/main" xmlns="" val="1675550634"/>
                    </a:ext>
                  </a:extLst>
                </a:gridCol>
                <a:gridCol w="1053949"/>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30457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smtClean="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smtClean="0"/>
                        <a:t>Tdoc</a:t>
                      </a:r>
                      <a:r>
                        <a:rPr lang="en-US" altLang="zh-CN" sz="1200" dirty="0" smtClean="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smtClean="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346111">
                <a:tc>
                  <a:txBody>
                    <a:bodyPr/>
                    <a:lstStyle/>
                    <a:p>
                      <a:pPr algn="ctr">
                        <a:spcAft>
                          <a:spcPts val="900"/>
                        </a:spcAft>
                      </a:pPr>
                      <a:r>
                        <a:rPr lang="sv-SE" sz="1100" kern="1200" dirty="0" smtClean="0">
                          <a:solidFill>
                            <a:schemeClr val="dk1"/>
                          </a:solidFill>
                          <a:effectLst/>
                          <a:latin typeface="Arial" panose="020B0604020202020204" pitchFamily="34" charset="0"/>
                          <a:ea typeface="+mn-ea"/>
                          <a:cs typeface="+mn-cs"/>
                        </a:rPr>
                        <a:t>FS_eMDAS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mn-cs"/>
                        </a:rPr>
                        <a:t>Study </a:t>
                      </a:r>
                      <a:r>
                        <a:rPr lang="en-US" sz="1100" kern="1200" dirty="0">
                          <a:solidFill>
                            <a:schemeClr val="dk1"/>
                          </a:solidFill>
                          <a:effectLst/>
                          <a:latin typeface="Arial" panose="020B0604020202020204" pitchFamily="34" charset="0"/>
                          <a:ea typeface="+mn-ea"/>
                          <a:cs typeface="+mn-cs"/>
                        </a:rPr>
                        <a:t>on Management Data Analytics Service</a:t>
                      </a:r>
                    </a:p>
                  </a:txBody>
                  <a:tcPr marL="68580" marR="68580" marT="0" marB="0" anchor="ctr">
                    <a:solidFill>
                      <a:srgbClr val="FFFFCC"/>
                    </a:solidFill>
                  </a:tcPr>
                </a:tc>
                <a:tc>
                  <a:txBody>
                    <a:bodyPr/>
                    <a:lstStyle/>
                    <a:p>
                      <a:pPr algn="ctr">
                        <a:spcAft>
                          <a:spcPts val="0"/>
                        </a:spcAft>
                      </a:pPr>
                      <a:r>
                        <a:rPr lang="sv-SE" altLang="zh-CN" sz="1100" kern="1200" dirty="0" smtClean="0">
                          <a:solidFill>
                            <a:schemeClr val="dk1"/>
                          </a:solidFill>
                          <a:effectLst/>
                          <a:latin typeface="Arial" panose="020B0604020202020204" pitchFamily="34" charset="0"/>
                          <a:ea typeface="+mn-ea"/>
                          <a:cs typeface="+mn-cs"/>
                        </a:rPr>
                        <a:t>0</a:t>
                      </a:r>
                      <a:r>
                        <a:rPr lang="en-US" altLang="zh-CN" sz="1100" kern="1200" dirty="0" smtClean="0">
                          <a:solidFill>
                            <a:schemeClr val="dk1"/>
                          </a:solidFill>
                          <a:effectLst/>
                          <a:latin typeface="Arial" panose="020B0604020202020204" pitchFamily="34" charset="0"/>
                          <a:ea typeface="+mn-ea"/>
                          <a:cs typeface="+mn-cs"/>
                        </a:rPr>
                        <a:t>%-&gt;5%-&gt;20%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TR 28.809</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hlinkClick r:id="rId2"/>
                        </a:rPr>
                        <a:t>SP-190930</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SA#89 (9/2020)</a:t>
                      </a:r>
                      <a:r>
                        <a:rPr lang="en-GB" altLang="zh-CN" sz="1100" kern="1200" dirty="0" smtClean="0">
                          <a:solidFill>
                            <a:schemeClr val="dk1"/>
                          </a:solidFill>
                          <a:effectLst/>
                          <a:latin typeface="Arial" panose="020B0604020202020204" pitchFamily="34" charset="0"/>
                          <a:ea typeface="+mn-ea"/>
                          <a:cs typeface="+mn-cs"/>
                        </a:rPr>
                        <a:t> </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rPr>
                        <a:t>Intel,NEC</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a:t>
                      </a:r>
                    </a:p>
                  </a:txBody>
                  <a:tcPr marL="68580" marR="68580" marT="0" marB="0" anchor="ctr">
                    <a:solidFill>
                      <a:srgbClr val="FFFFCC"/>
                    </a:solidFill>
                  </a:tcPr>
                </a:tc>
                <a:tc>
                  <a:txBody>
                    <a:bodyPr/>
                    <a:lstStyle/>
                    <a:p>
                      <a:pPr algn="ctr">
                        <a:spcAft>
                          <a:spcPts val="0"/>
                        </a:spcAft>
                      </a:pPr>
                      <a:r>
                        <a:rPr lang="sv-SE" altLang="zh-CN" sz="1100" kern="1200" dirty="0" smtClean="0">
                          <a:solidFill>
                            <a:schemeClr val="dk1"/>
                          </a:solidFill>
                          <a:effectLst/>
                          <a:latin typeface="Arial" panose="020B0604020202020204" pitchFamily="34" charset="0"/>
                          <a:ea typeface="+mn-ea"/>
                          <a:cs typeface="+mn-cs"/>
                        </a:rPr>
                        <a:t>NWDAF, RAN intelligence,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FS_eMDAS</a:t>
            </a:r>
            <a:endParaRPr lang="sv-SE" sz="3200" kern="0" dirty="0"/>
          </a:p>
        </p:txBody>
      </p:sp>
      <p:sp>
        <p:nvSpPr>
          <p:cNvPr id="9" name="矩形 8"/>
          <p:cNvSpPr/>
          <p:nvPr/>
        </p:nvSpPr>
        <p:spPr>
          <a:xfrm>
            <a:off x="380975" y="2283376"/>
            <a:ext cx="11269350" cy="3893374"/>
          </a:xfrm>
          <a:prstGeom prst="rect">
            <a:avLst/>
          </a:prstGeom>
          <a:noFill/>
          <a:ln>
            <a:noFill/>
          </a:ln>
        </p:spPr>
        <p:txBody>
          <a:bodyPr wrap="square">
            <a:spAutoFit/>
          </a:bodyPr>
          <a:lstStyle/>
          <a:p>
            <a:r>
              <a:rPr lang="en-US" altLang="zh-CN" b="1" dirty="0" err="1" smtClean="0">
                <a:latin typeface="Calibri" pitchFamily="34" charset="0"/>
                <a:cs typeface="Arial" charset="0"/>
              </a:rPr>
              <a:t>FS_eMDAS</a:t>
            </a:r>
            <a:r>
              <a:rPr lang="en-US" altLang="zh-CN" b="1" dirty="0" smtClean="0">
                <a:latin typeface="Calibri" pitchFamily="34" charset="0"/>
                <a:cs typeface="Arial" charset="0"/>
              </a:rPr>
              <a:t>:</a:t>
            </a:r>
            <a:endParaRPr lang="en-US" altLang="zh-CN" b="1" dirty="0">
              <a:latin typeface="Calibri" pitchFamily="34" charset="0"/>
              <a:cs typeface="Arial" charset="0"/>
            </a:endParaRPr>
          </a:p>
          <a:p>
            <a:pPr marL="285750" lvl="0" indent="-285750">
              <a:buFont typeface="Wingdings" panose="05000000000000000000" pitchFamily="2" charset="2"/>
              <a:buChar char="Ø"/>
            </a:pPr>
            <a:r>
              <a:rPr lang="en-GB" altLang="zh-CN" dirty="0"/>
              <a:t>The discussion evolved around contributions to the TR 28.809 addressing the following aspects;</a:t>
            </a:r>
            <a:endParaRPr lang="zh-CN" altLang="zh-CN" dirty="0"/>
          </a:p>
          <a:p>
            <a:pPr marL="742950" lvl="1" indent="-285750">
              <a:buFont typeface="Wingdings" panose="05000000000000000000" pitchFamily="2" charset="2"/>
              <a:buChar char="l"/>
            </a:pPr>
            <a:r>
              <a:rPr lang="en-GB" altLang="zh-CN" dirty="0"/>
              <a:t>Text modifications to the “overview” description of MDAS,</a:t>
            </a:r>
            <a:endParaRPr lang="zh-CN" altLang="zh-CN" dirty="0"/>
          </a:p>
          <a:p>
            <a:pPr marL="742950" lvl="1" indent="-285750">
              <a:buFont typeface="Wingdings" panose="05000000000000000000" pitchFamily="2" charset="2"/>
              <a:buChar char="l"/>
            </a:pPr>
            <a:r>
              <a:rPr lang="en-GB" altLang="zh-CN" dirty="0"/>
              <a:t>MDA role in the management loop,</a:t>
            </a:r>
            <a:endParaRPr lang="zh-CN" altLang="zh-CN" dirty="0"/>
          </a:p>
          <a:p>
            <a:pPr marL="742950" lvl="1" indent="-285750">
              <a:buFont typeface="Wingdings" panose="05000000000000000000" pitchFamily="2" charset="2"/>
              <a:buChar char="l"/>
            </a:pPr>
            <a:r>
              <a:rPr lang="en-GB" altLang="zh-CN" dirty="0"/>
              <a:t>Two incoming LSs from SA2 and RAN3 on user data congestion,</a:t>
            </a:r>
            <a:endParaRPr lang="zh-CN" altLang="zh-CN" dirty="0"/>
          </a:p>
          <a:p>
            <a:pPr marL="742950" lvl="1" indent="-285750">
              <a:buFont typeface="Wingdings" panose="05000000000000000000" pitchFamily="2" charset="2"/>
              <a:buChar char="l"/>
            </a:pPr>
            <a:r>
              <a:rPr lang="en-GB" altLang="zh-CN" dirty="0"/>
              <a:t>Use cases addressing the following topics:</a:t>
            </a:r>
            <a:endParaRPr lang="zh-CN" altLang="zh-CN" dirty="0"/>
          </a:p>
          <a:p>
            <a:pPr lvl="2">
              <a:buFont typeface="Wingdings" panose="05000000000000000000" pitchFamily="2" charset="2"/>
              <a:buChar char="ü"/>
            </a:pPr>
            <a:r>
              <a:rPr lang="en-GB" altLang="zh-CN" dirty="0"/>
              <a:t>User data congestion,</a:t>
            </a:r>
            <a:endParaRPr lang="zh-CN" altLang="zh-CN" dirty="0"/>
          </a:p>
          <a:p>
            <a:pPr lvl="2">
              <a:buFont typeface="Wingdings" panose="05000000000000000000" pitchFamily="2" charset="2"/>
              <a:buChar char="ü"/>
            </a:pPr>
            <a:r>
              <a:rPr lang="en-GB" altLang="zh-CN" dirty="0"/>
              <a:t>Coverage-related data analytics</a:t>
            </a:r>
            <a:endParaRPr lang="zh-CN" altLang="zh-CN" dirty="0"/>
          </a:p>
          <a:p>
            <a:pPr lvl="2">
              <a:buFont typeface="Wingdings" panose="05000000000000000000" pitchFamily="2" charset="2"/>
              <a:buChar char="ü"/>
            </a:pPr>
            <a:r>
              <a:rPr lang="en-GB" altLang="zh-CN" dirty="0"/>
              <a:t>Network resource usage analytics</a:t>
            </a:r>
            <a:endParaRPr lang="zh-CN" altLang="zh-CN" dirty="0"/>
          </a:p>
          <a:p>
            <a:pPr lvl="2">
              <a:buFont typeface="Wingdings" panose="05000000000000000000" pitchFamily="2" charset="2"/>
              <a:buChar char="ü"/>
            </a:pPr>
            <a:r>
              <a:rPr lang="en-GB" altLang="zh-CN" dirty="0"/>
              <a:t>Faults management analytics</a:t>
            </a:r>
            <a:endParaRPr lang="zh-CN" altLang="zh-CN" dirty="0"/>
          </a:p>
          <a:p>
            <a:pPr lvl="2">
              <a:buFont typeface="Wingdings" panose="05000000000000000000" pitchFamily="2" charset="2"/>
              <a:buChar char="ü"/>
            </a:pPr>
            <a:r>
              <a:rPr lang="en-GB" altLang="zh-CN" dirty="0" err="1"/>
              <a:t>EtE</a:t>
            </a:r>
            <a:r>
              <a:rPr lang="en-GB" altLang="zh-CN" dirty="0"/>
              <a:t> Latency management, and </a:t>
            </a:r>
            <a:endParaRPr lang="zh-CN" altLang="zh-CN" dirty="0"/>
          </a:p>
          <a:p>
            <a:pPr lvl="2">
              <a:buFont typeface="Wingdings" panose="05000000000000000000" pitchFamily="2" charset="2"/>
              <a:buChar char="ü"/>
            </a:pPr>
            <a:r>
              <a:rPr lang="en-GB" altLang="zh-CN" dirty="0"/>
              <a:t>Handover/mobility management</a:t>
            </a:r>
            <a:endParaRPr lang="zh-CN" altLang="zh-CN" dirty="0"/>
          </a:p>
          <a:p>
            <a:pPr lvl="2">
              <a:buFont typeface="Wingdings" panose="05000000000000000000" pitchFamily="2" charset="2"/>
              <a:buChar char="ü"/>
            </a:pPr>
            <a:r>
              <a:rPr lang="en-GB" altLang="zh-CN" dirty="0"/>
              <a:t>MDA assisted Energy saving</a:t>
            </a:r>
            <a:endParaRPr lang="zh-CN" altLang="zh-CN" dirty="0"/>
          </a:p>
          <a:p>
            <a:pPr marL="285750" lvl="0" indent="-285750">
              <a:buFont typeface="Wingdings" panose="05000000000000000000" pitchFamily="2" charset="2"/>
              <a:buChar char="Ø"/>
            </a:pPr>
            <a:r>
              <a:rPr lang="en-GB" altLang="zh-CN" dirty="0"/>
              <a:t>All TR contributions were addressed and sent for revision based on the 1</a:t>
            </a:r>
            <a:r>
              <a:rPr lang="en-GB" altLang="zh-CN" baseline="30000" dirty="0"/>
              <a:t>st</a:t>
            </a:r>
            <a:r>
              <a:rPr lang="en-GB" altLang="zh-CN" dirty="0"/>
              <a:t> round of discussion and comments. All contributions were approved in the subsequent round of reviews with some receiving further revision comments.</a:t>
            </a:r>
            <a:endParaRPr lang="zh-CN" altLang="zh-CN" dirty="0"/>
          </a:p>
          <a:p>
            <a:pPr marL="285750" lvl="0" indent="-285750">
              <a:buFont typeface="Wingdings" panose="05000000000000000000" pitchFamily="2" charset="2"/>
              <a:buChar char="Ø"/>
            </a:pPr>
            <a:r>
              <a:rPr lang="en-GB" altLang="zh-CN" dirty="0"/>
              <a:t>Good progress was made, specifically on achieving a better understanding of the concept of analytics and the role of MDA in the context of the use case scenarios discussed during this meeting.</a:t>
            </a:r>
            <a:endParaRPr lang="zh-CN" altLang="zh-CN" dirty="0"/>
          </a:p>
          <a:p>
            <a:pPr marL="285750" lvl="0" indent="-285750">
              <a:buFont typeface="Wingdings" panose="05000000000000000000" pitchFamily="2" charset="2"/>
              <a:buChar char="Ø"/>
            </a:pPr>
            <a:r>
              <a:rPr lang="en-GB" altLang="zh-CN" dirty="0"/>
              <a:t>Both incoming LSs (from SA2 and RAN3) were discussed in details and the group decision has been taken to postpone the reply to future sessions pending stable and mature number of relevant use cases and relevant possible solutions in the TR. </a:t>
            </a:r>
            <a:endParaRPr lang="zh-CN" altLang="zh-CN" dirty="0"/>
          </a:p>
        </p:txBody>
      </p:sp>
      <p:sp>
        <p:nvSpPr>
          <p:cNvPr id="10" name="文本框 9"/>
          <p:cNvSpPr txBox="1"/>
          <p:nvPr/>
        </p:nvSpPr>
        <p:spPr>
          <a:xfrm>
            <a:off x="380975" y="2005989"/>
            <a:ext cx="11269350"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Tree>
    <p:extLst>
      <p:ext uri="{BB962C8B-B14F-4D97-AF65-F5344CB8AC3E}">
        <p14:creationId xmlns:p14="http://schemas.microsoft.com/office/powerpoint/2010/main" val="14427951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r>
              <a:rPr lang="en-US" altLang="zh-CN" sz="3200" kern="0" dirty="0" smtClean="0"/>
              <a:t>/5G_SLICE_ePA/TM_SBMA/QOED/5GDMS/5G_SLICE_ePA_KPI/OAM_RTT/FS_5GSAT_MO/FS_PROTIMP (1/3)</a:t>
            </a:r>
            <a:endParaRPr lang="sv-SE" sz="3200" kern="0" dirty="0"/>
          </a:p>
        </p:txBody>
      </p:sp>
      <p:graphicFrame>
        <p:nvGraphicFramePr>
          <p:cNvPr id="7" name="表格 6"/>
          <p:cNvGraphicFramePr>
            <a:graphicFrameLocks noGrp="1"/>
          </p:cNvGraphicFramePr>
          <p:nvPr>
            <p:extLst>
              <p:ext uri="{D42A27DB-BD31-4B8C-83A1-F6EECF244321}">
                <p14:modId xmlns:p14="http://schemas.microsoft.com/office/powerpoint/2010/main" val="2170478650"/>
              </p:ext>
            </p:extLst>
          </p:nvPr>
        </p:nvGraphicFramePr>
        <p:xfrm>
          <a:off x="205572" y="1045359"/>
          <a:ext cx="11644808" cy="519700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xmlns="" val="20000"/>
                    </a:ext>
                  </a:extLst>
                </a:gridCol>
                <a:gridCol w="2249792">
                  <a:extLst>
                    <a:ext uri="{9D8B030D-6E8A-4147-A177-3AD203B41FA5}">
                      <a16:colId xmlns:a16="http://schemas.microsoft.com/office/drawing/2014/main" xmlns="" val="20001"/>
                    </a:ext>
                  </a:extLst>
                </a:gridCol>
                <a:gridCol w="1040463">
                  <a:extLst>
                    <a:ext uri="{9D8B030D-6E8A-4147-A177-3AD203B41FA5}">
                      <a16:colId xmlns:a16="http://schemas.microsoft.com/office/drawing/2014/main" xmlns="" val="20002"/>
                    </a:ext>
                  </a:extLst>
                </a:gridCol>
                <a:gridCol w="1327610"/>
                <a:gridCol w="974709"/>
                <a:gridCol w="1261856">
                  <a:extLst>
                    <a:ext uri="{9D8B030D-6E8A-4147-A177-3AD203B41FA5}">
                      <a16:colId xmlns:a16="http://schemas.microsoft.com/office/drawing/2014/main" xmlns="" val="20003"/>
                    </a:ext>
                  </a:extLst>
                </a:gridCol>
                <a:gridCol w="1016968"/>
                <a:gridCol w="1506744">
                  <a:extLst>
                    <a:ext uri="{9D8B030D-6E8A-4147-A177-3AD203B41FA5}">
                      <a16:colId xmlns:a16="http://schemas.microsoft.com/office/drawing/2014/main" xmlns="" val="20004"/>
                    </a:ext>
                  </a:extLst>
                </a:gridCol>
                <a:gridCol w="1261856">
                  <a:extLst>
                    <a:ext uri="{9D8B030D-6E8A-4147-A177-3AD203B41FA5}">
                      <a16:colId xmlns:a16="http://schemas.microsoft.com/office/drawing/2014/main" xmlns=""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smtClean="0">
                          <a:solidFill>
                            <a:schemeClr val="lt1"/>
                          </a:solidFill>
                          <a:latin typeface="+mn-lt"/>
                          <a:ea typeface="+mn-ea"/>
                          <a:cs typeface="+mn-cs"/>
                        </a:rPr>
                        <a:t>TS/TR</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smtClean="0">
                          <a:solidFill>
                            <a:schemeClr val="lt1"/>
                          </a:solidFill>
                          <a:latin typeface="+mn-lt"/>
                          <a:ea typeface="+mn-ea"/>
                          <a:cs typeface="+mn-cs"/>
                        </a:rPr>
                        <a:t>reference</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smtClean="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29477">
                <a:tc>
                  <a:txBody>
                    <a:bodyPr/>
                    <a:lstStyle/>
                    <a:p>
                      <a:pPr algn="ctr">
                        <a:spcAft>
                          <a:spcPts val="0"/>
                        </a:spcAft>
                      </a:pPr>
                      <a:r>
                        <a:rPr lang="en-GB" sz="1100" b="0" kern="1200" dirty="0" err="1">
                          <a:solidFill>
                            <a:schemeClr val="tx1"/>
                          </a:solidFill>
                          <a:effectLst/>
                          <a:latin typeface="Arial" panose="020B0604020202020204" pitchFamily="34" charset="0"/>
                          <a:ea typeface="+mn-ea"/>
                          <a:cs typeface="Arial" panose="020B0604020202020204" pitchFamily="34" charset="0"/>
                        </a:rPr>
                        <a:t>eNRM</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40%-&gt;</a:t>
                      </a: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8</a:t>
                      </a:r>
                      <a:r>
                        <a:rPr lang="sv-SE" sz="1100" b="0" kern="1200" dirty="0" smtClean="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9</a:t>
                      </a:r>
                      <a:r>
                        <a:rPr lang="sv-SE" sz="1100" b="0" kern="1200" dirty="0" smtClean="0">
                          <a:solidFill>
                            <a:schemeClr val="tx1"/>
                          </a:solidFill>
                          <a:effectLst/>
                          <a:latin typeface="Arial" panose="020B0604020202020204" pitchFamily="34" charset="0"/>
                          <a:ea typeface="+mn-ea"/>
                          <a:cs typeface="Arial" panose="020B0604020202020204" pitchFamily="34" charset="0"/>
                        </a:rPr>
                        <a:t>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smtClean="0">
                          <a:solidFill>
                            <a:schemeClr val="dk1"/>
                          </a:solidFill>
                          <a:effectLst/>
                          <a:latin typeface="Arial" panose="020B0604020202020204" pitchFamily="34" charset="0"/>
                          <a:ea typeface="SimSun" panose="02010600030101010101" pitchFamily="2" charset="-122"/>
                          <a:cs typeface="+mn-cs"/>
                        </a:rPr>
                        <a:t>TS 28.541</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hlinkClick r:id="rId2"/>
                        </a:rPr>
                        <a:t>SP-190140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SA#87 </a:t>
                      </a:r>
                      <a:r>
                        <a:rPr lang="en-GB" altLang="zh-CN" sz="1100" b="0" kern="1200" dirty="0">
                          <a:solidFill>
                            <a:schemeClr val="tx1"/>
                          </a:solidFill>
                          <a:effectLst/>
                          <a:latin typeface="Arial" panose="020B0604020202020204" pitchFamily="34" charset="0"/>
                          <a:ea typeface="+mn-ea"/>
                          <a:cs typeface="Arial" panose="020B0604020202020204" pitchFamily="34" charset="0"/>
                        </a:rPr>
                        <a:t>(03/2020)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rPr>
                        <a:t>Nokia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RAN3, ORAN </a:t>
                      </a:r>
                      <a:r>
                        <a:rPr lang="sv-SE" altLang="zh-CN" sz="1100" kern="1200" dirty="0">
                          <a:solidFill>
                            <a:schemeClr val="dk1"/>
                          </a:solidFill>
                          <a:effectLst/>
                          <a:latin typeface="Arial" panose="020B0604020202020204" pitchFamily="34" charset="0"/>
                          <a:ea typeface="SimSun" panose="02010600030101010101" pitchFamily="2" charset="-122"/>
                          <a:cs typeface="+mn-cs"/>
                        </a:rPr>
                        <a:t>(potentially)</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NR, 5GC modelling</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SimSun" panose="02010600030101010101" pitchFamily="2" charset="-122"/>
                          <a:cs typeface="+mn-cs"/>
                        </a:rPr>
                        <a:t>5G_SLICE_ePA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85</a:t>
                      </a:r>
                      <a:r>
                        <a:rPr lang="sv-SE" sz="1100" kern="1200" dirty="0" smtClean="0">
                          <a:solidFill>
                            <a:schemeClr val="dk1"/>
                          </a:solidFill>
                          <a:effectLst/>
                          <a:latin typeface="Arial" panose="020B0604020202020204" pitchFamily="34" charset="0"/>
                          <a:ea typeface="SimSun" panose="02010600030101010101" pitchFamily="2" charset="-122"/>
                          <a:cs typeface="+mn-cs"/>
                        </a:rPr>
                        <a:t>%-&gt;90%-&gt;95%</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smtClean="0">
                          <a:solidFill>
                            <a:schemeClr val="dk1"/>
                          </a:solidFill>
                          <a:effectLst/>
                          <a:latin typeface="Arial" panose="020B0604020202020204" pitchFamily="34" charset="0"/>
                          <a:ea typeface="SimSun" panose="02010600030101010101" pitchFamily="2" charset="-122"/>
                          <a:cs typeface="+mn-cs"/>
                        </a:rPr>
                        <a:t>TS 28.552/28.554</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hlinkClick r:id="rId3"/>
                        </a:rPr>
                        <a:t>SP-190247</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rPr>
                        <a:t>Intel</a:t>
                      </a:r>
                      <a:r>
                        <a:rPr lang="en-US" sz="1100" kern="1200" dirty="0" smtClean="0">
                          <a:solidFill>
                            <a:schemeClr val="dk1"/>
                          </a:solidFill>
                          <a:effectLst/>
                          <a:latin typeface="Arial" panose="020B0604020202020204" pitchFamily="34" charset="0"/>
                          <a:ea typeface="SimSun" panose="02010600030101010101" pitchFamily="2" charset="-122"/>
                          <a:cs typeface="+mn-cs"/>
                        </a:rPr>
                        <a:t>,CMCC</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PM</a:t>
                      </a:r>
                    </a:p>
                  </a:txBody>
                  <a:tcPr marL="68580" marR="68580" marT="0" marB="0" anchor="ctr">
                    <a:solidFill>
                      <a:schemeClr val="tx2">
                        <a:lumMod val="20000"/>
                        <a:lumOff val="80000"/>
                      </a:schemeClr>
                    </a:solidFill>
                  </a:tcPr>
                </a:tc>
              </a:tr>
              <a:tr h="329477">
                <a:tc>
                  <a:txBody>
                    <a:bodyPr/>
                    <a:lstStyle/>
                    <a:p>
                      <a:pPr algn="ctr">
                        <a:spcAft>
                          <a:spcPts val="0"/>
                        </a:spcAft>
                      </a:pPr>
                      <a:r>
                        <a:rPr lang="en-GB" sz="1100" kern="1200" dirty="0">
                          <a:solidFill>
                            <a:schemeClr val="dk1"/>
                          </a:solidFill>
                          <a:effectLst/>
                          <a:latin typeface="Arial" panose="020B0604020202020204" pitchFamily="34" charset="0"/>
                          <a:ea typeface="+mn-ea"/>
                          <a:cs typeface="+mn-cs"/>
                        </a:rPr>
                        <a:t>TM_SBMA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900"/>
                        </a:spcAft>
                      </a:pPr>
                      <a:r>
                        <a:rPr lang="en-US" sz="11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smtClean="0">
                          <a:solidFill>
                            <a:srgbClr val="000000"/>
                          </a:solidFill>
                          <a:effectLst/>
                          <a:latin typeface="Arial" panose="020B0604020202020204" pitchFamily="34" charset="0"/>
                          <a:ea typeface="+mn-ea"/>
                          <a:cs typeface="+mn-cs"/>
                        </a:rPr>
                        <a:t>10%-&gt;10%-&gt;50</a:t>
                      </a:r>
                      <a:r>
                        <a:rPr lang="sv-SE" sz="1100" kern="1200" dirty="0">
                          <a:solidFill>
                            <a:srgbClr val="000000"/>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US" sz="1100" kern="1200" dirty="0" smtClean="0">
                          <a:solidFill>
                            <a:schemeClr val="dk1"/>
                          </a:solidFill>
                          <a:effectLst/>
                          <a:latin typeface="Arial" panose="020B0604020202020204" pitchFamily="34" charset="0"/>
                          <a:ea typeface="SimSun" panose="02010600030101010101" pitchFamily="2" charset="-122"/>
                          <a:cs typeface="+mn-cs"/>
                        </a:rPr>
                        <a:t>TS 32.421/ 32.422/ 28.530/ 28.532/28.533/ 28.540/28.541</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hlinkClick r:id="rId4"/>
                        </a:rPr>
                        <a:t>SP-181073</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SA#85 (09/2019)</a:t>
                      </a:r>
                      <a:r>
                        <a:rPr lang="en-GB" altLang="zh-CN" sz="11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rPr>
                        <a:t>Nokia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SimSun" panose="02010600030101010101" pitchFamily="2" charset="-122"/>
                          <a:cs typeface="+mn-cs"/>
                        </a:rPr>
                        <a:t>RAN3, RAN2, SA2</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Trace</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329477">
                <a:tc>
                  <a:txBody>
                    <a:bodyPr/>
                    <a:lstStyle/>
                    <a:p>
                      <a:pPr marL="0" indent="0" algn="ctr" defTabSz="1219170" rtl="0" eaLnBrk="1" fontAlgn="t" latinLnBrk="0" hangingPunct="1">
                        <a:spcAft>
                          <a:spcPts val="0"/>
                        </a:spcAft>
                      </a:pPr>
                      <a:r>
                        <a:rPr lang="sv-SE" sz="1100" kern="1200" dirty="0" smtClean="0">
                          <a:solidFill>
                            <a:schemeClr val="dk1"/>
                          </a:solidFill>
                          <a:effectLst/>
                          <a:latin typeface="Arial" panose="020B0604020202020204" pitchFamily="34" charset="0"/>
                          <a:ea typeface="+mn-ea"/>
                          <a:cs typeface="+mn-cs"/>
                        </a:rPr>
                        <a:t>OAM_RTT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mn-cs"/>
                        </a:rPr>
                        <a:t>Streaming </a:t>
                      </a:r>
                      <a:r>
                        <a:rPr lang="en-US" sz="1100" kern="1200" dirty="0">
                          <a:solidFill>
                            <a:schemeClr val="dk1"/>
                          </a:solidFill>
                          <a:effectLst/>
                          <a:latin typeface="Arial" panose="020B0604020202020204" pitchFamily="34" charset="0"/>
                          <a:ea typeface="+mn-ea"/>
                          <a:cs typeface="+mn-cs"/>
                        </a:rPr>
                        <a:t>trace reporting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mn-cs"/>
                        </a:rPr>
                        <a:t>0%-&gt;25%-&gt;25%</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mn-cs"/>
                        </a:rPr>
                        <a:t>32.421/32.422/32.423/28.532/28.533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hlinkClick r:id="rId5"/>
                        </a:rPr>
                        <a:t>SP-190782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Nokia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smtClean="0">
                          <a:solidFill>
                            <a:schemeClr val="dk1"/>
                          </a:solidFill>
                          <a:effectLst/>
                          <a:latin typeface="Arial" panose="020B0604020202020204" pitchFamily="34" charset="0"/>
                          <a:ea typeface="+mn-ea"/>
                          <a:cs typeface="+mn-cs"/>
                        </a:rPr>
                        <a:t>Trace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QOED</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sz="1100" b="0" kern="1200" dirty="0" smtClean="0">
                          <a:solidFill>
                            <a:schemeClr val="tx1"/>
                          </a:solidFill>
                          <a:effectLst/>
                          <a:latin typeface="Arial" panose="020B0604020202020204" pitchFamily="34" charset="0"/>
                          <a:ea typeface="+mn-ea"/>
                          <a:cs typeface="Arial" panose="020B0604020202020204" pitchFamily="34" charset="0"/>
                        </a:rPr>
                        <a:t>70%-&gt;75%-&gt;75%</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TS 28.404/28.405/28.406/28.307/28.308/28.309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hlinkClick r:id="rId6"/>
                        </a:rPr>
                        <a:t>SP-181069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SA#86 </a:t>
                      </a:r>
                      <a:r>
                        <a:rPr lang="en-GB" altLang="zh-CN" sz="1100" b="0" kern="1200" dirty="0">
                          <a:solidFill>
                            <a:schemeClr val="tx1"/>
                          </a:solidFill>
                          <a:effectLst/>
                          <a:latin typeface="Arial" panose="020B0604020202020204" pitchFamily="34" charset="0"/>
                          <a:ea typeface="+mn-ea"/>
                          <a:cs typeface="Arial" panose="020B0604020202020204" pitchFamily="34" charset="0"/>
                        </a:rPr>
                        <a:t>(12/2019</a:t>
                      </a: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-&gt; </a:t>
                      </a:r>
                      <a:r>
                        <a:rPr lang="en-GB" altLang="zh-CN" sz="1100" kern="1200" dirty="0" smtClean="0">
                          <a:solidFill>
                            <a:schemeClr val="dk1"/>
                          </a:solidFill>
                          <a:effectLst/>
                          <a:latin typeface="Arial" panose="020B0604020202020204" pitchFamily="34" charset="0"/>
                          <a:ea typeface="+mn-ea"/>
                          <a:cs typeface="+mn-cs"/>
                        </a:rPr>
                        <a:t>SA#87 (3/2020) </a:t>
                      </a:r>
                      <a:endParaRPr lang="sv-SE" sz="1100" kern="1200" dirty="0" smtClean="0">
                        <a:solidFill>
                          <a:schemeClr val="dk1"/>
                        </a:solidFill>
                        <a:effectLst/>
                        <a:latin typeface="Arial" panose="020B0604020202020204" pitchFamily="34" charset="0"/>
                        <a:ea typeface="+mn-ea"/>
                        <a:cs typeface="+mn-cs"/>
                      </a:endParaRPr>
                    </a:p>
                    <a:p>
                      <a:pPr algn="ctr">
                        <a:spcAft>
                          <a:spcPts val="0"/>
                        </a:spcAft>
                      </a:pP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Ericsson</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US" sz="1100" b="0" kern="1200" dirty="0" smtClean="0">
                          <a:solidFill>
                            <a:schemeClr val="tx1"/>
                          </a:solidFill>
                          <a:effectLst/>
                          <a:latin typeface="Arial" panose="020B0604020202020204" pitchFamily="34" charset="0"/>
                          <a:ea typeface="+mn-ea"/>
                          <a:cs typeface="Arial" panose="020B0604020202020204" pitchFamily="34" charset="0"/>
                        </a:rPr>
                        <a:t>SA4, CT1, RAN2, RAN3,CT4</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QoE</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329477">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5GDMS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Discovery of management services in 5G</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smtClean="0">
                          <a:solidFill>
                            <a:schemeClr val="dk1"/>
                          </a:solidFill>
                          <a:effectLst/>
                          <a:latin typeface="Arial" panose="020B0604020202020204" pitchFamily="34" charset="0"/>
                          <a:ea typeface="+mn-ea"/>
                          <a:cs typeface="+mn-cs"/>
                        </a:rPr>
                        <a:t>65%-&gt;70%-&gt;80%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smtClean="0">
                          <a:solidFill>
                            <a:schemeClr val="dk1"/>
                          </a:solidFill>
                          <a:effectLst/>
                          <a:latin typeface="Arial" panose="020B0604020202020204" pitchFamily="34" charset="0"/>
                          <a:ea typeface="+mn-ea"/>
                          <a:cs typeface="+mn-cs"/>
                        </a:rPr>
                        <a:t>TS 28.533/28.532/531</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hlinkClick r:id="rId7"/>
                        </a:rPr>
                        <a:t>SP-181072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SA#86 </a:t>
                      </a:r>
                      <a:r>
                        <a:rPr lang="en-GB" altLang="zh-CN" sz="1100" kern="1200" dirty="0">
                          <a:solidFill>
                            <a:schemeClr val="dk1"/>
                          </a:solidFill>
                          <a:effectLst/>
                          <a:latin typeface="Arial" panose="020B0604020202020204" pitchFamily="34" charset="0"/>
                          <a:ea typeface="+mn-ea"/>
                          <a:cs typeface="+mn-cs"/>
                        </a:rPr>
                        <a:t>(12/2019</a:t>
                      </a:r>
                      <a:r>
                        <a:rPr lang="en-GB" altLang="zh-CN" sz="1100" kern="1200" dirty="0" smtClean="0">
                          <a:solidFill>
                            <a:schemeClr val="dk1"/>
                          </a:solidFill>
                          <a:effectLst/>
                          <a:latin typeface="Arial" panose="020B0604020202020204" pitchFamily="34" charset="0"/>
                          <a:ea typeface="+mn-ea"/>
                          <a:cs typeface="+mn-cs"/>
                        </a:rPr>
                        <a: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-&gt; </a:t>
                      </a:r>
                      <a:r>
                        <a:rPr lang="en-GB" altLang="zh-CN" sz="1100" kern="1200" dirty="0" smtClean="0">
                          <a:solidFill>
                            <a:schemeClr val="dk1"/>
                          </a:solidFill>
                          <a:effectLst/>
                          <a:latin typeface="Arial" panose="020B0604020202020204" pitchFamily="34" charset="0"/>
                          <a:ea typeface="+mn-ea"/>
                          <a:cs typeface="+mn-cs"/>
                        </a:rPr>
                        <a:t>SA#87 (3/2020)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Huawei</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5"/>
                  </a:ext>
                </a:extLst>
              </a:tr>
              <a:tr h="329477">
                <a:tc>
                  <a:txBody>
                    <a:bodyPr/>
                    <a:lstStyle/>
                    <a:p>
                      <a:pPr marL="0" indent="0" algn="ctr" defTabSz="1219170" rtl="0" eaLnBrk="1" fontAlgn="t" latinLnBrk="0" hangingPunct="1">
                        <a:spcAft>
                          <a:spcPts val="0"/>
                        </a:spcAft>
                      </a:pPr>
                      <a:r>
                        <a:rPr lang="sv-SE" sz="1100" kern="1200" dirty="0" smtClean="0">
                          <a:solidFill>
                            <a:schemeClr val="dk1"/>
                          </a:solidFill>
                          <a:effectLst/>
                          <a:latin typeface="Arial" panose="020B0604020202020204" pitchFamily="34" charset="0"/>
                          <a:ea typeface="+mn-ea"/>
                          <a:cs typeface="+mn-cs"/>
                        </a:rPr>
                        <a:t>5G_SLICE_ePA-KPI</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sz="1100" kern="1200" dirty="0" smtClean="0">
                          <a:solidFill>
                            <a:schemeClr val="dk1"/>
                          </a:solidFill>
                          <a:effectLst/>
                          <a:latin typeface="Arial" panose="020B0604020202020204" pitchFamily="34" charset="0"/>
                          <a:ea typeface="+mn-ea"/>
                          <a:cs typeface="+mn-cs"/>
                        </a:rPr>
                        <a:t>KPI </a:t>
                      </a:r>
                      <a:r>
                        <a:rPr lang="en-US" sz="1100" kern="1200" dirty="0">
                          <a:solidFill>
                            <a:schemeClr val="dk1"/>
                          </a:solidFill>
                          <a:effectLst/>
                          <a:latin typeface="Arial" panose="020B0604020202020204" pitchFamily="34" charset="0"/>
                          <a:ea typeface="+mn-ea"/>
                          <a:cs typeface="+mn-cs"/>
                        </a:rPr>
                        <a:t>reporting</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smtClean="0">
                          <a:solidFill>
                            <a:schemeClr val="dk1"/>
                          </a:solidFill>
                          <a:effectLst/>
                          <a:latin typeface="Arial" panose="020B0604020202020204" pitchFamily="34" charset="0"/>
                          <a:ea typeface="+mn-ea"/>
                          <a:cs typeface="+mn-cs"/>
                        </a:rPr>
                        <a:t>0%-&gt;15%-&gt;60%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smtClean="0">
                          <a:solidFill>
                            <a:schemeClr val="dk1"/>
                          </a:solidFill>
                          <a:effectLst/>
                          <a:latin typeface="Arial" panose="020B0604020202020204" pitchFamily="34" charset="0"/>
                          <a:ea typeface="+mn-ea"/>
                          <a:cs typeface="+mn-cs"/>
                        </a:rPr>
                        <a:t>TS 28.550/28.554</a:t>
                      </a:r>
                    </a:p>
                    <a:p>
                      <a:pPr marL="0" indent="0" algn="ctr" defTabSz="1219170" rtl="0" eaLnBrk="1" fontAlgn="t" latinLnBrk="0" hangingPunct="1">
                        <a:spcAft>
                          <a:spcPts val="0"/>
                        </a:spcAft>
                      </a:pPr>
                      <a:r>
                        <a:rPr lang="en-US" altLang="zh-CN" sz="1100" kern="1200" dirty="0" smtClean="0">
                          <a:solidFill>
                            <a:schemeClr val="dk1"/>
                          </a:solidFill>
                          <a:effectLst/>
                          <a:latin typeface="Arial" panose="020B0604020202020204" pitchFamily="34" charset="0"/>
                          <a:ea typeface="+mn-ea"/>
                          <a:cs typeface="+mn-cs"/>
                        </a:rPr>
                        <a:t>28.622/28.532</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hlinkClick r:id="rId8"/>
                        </a:rPr>
                        <a:t>SP-190881</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ZTE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smtClean="0">
                          <a:solidFill>
                            <a:schemeClr val="dk1"/>
                          </a:solidFill>
                          <a:effectLst/>
                          <a:latin typeface="Arial" panose="020B0604020202020204" pitchFamily="34" charset="0"/>
                          <a:ea typeface="+mn-ea"/>
                          <a:cs typeface="+mn-cs"/>
                        </a:rPr>
                        <a:t>KPI</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495958">
                <a:tc>
                  <a:txBody>
                    <a:bodyPr/>
                    <a:lstStyle/>
                    <a:p>
                      <a:pPr marL="0" indent="0" algn="ctr" defTabSz="1219170" rtl="0" eaLnBrk="1" fontAlgn="t" latinLnBrk="0" hangingPunct="1">
                        <a:spcAft>
                          <a:spcPts val="0"/>
                        </a:spcAft>
                      </a:pPr>
                      <a:r>
                        <a:rPr lang="sv-SE" sz="1100" kern="1200" dirty="0" smtClean="0">
                          <a:solidFill>
                            <a:schemeClr val="dk1"/>
                          </a:solidFill>
                          <a:effectLst/>
                          <a:latin typeface="Arial" panose="020B0604020202020204" pitchFamily="34" charset="0"/>
                          <a:ea typeface="+mn-ea"/>
                          <a:cs typeface="+mn-cs"/>
                        </a:rPr>
                        <a:t>5GMDT (preliminary)</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mn-cs"/>
                        </a:rPr>
                        <a:t>Management of MDT in 5G</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mn-cs"/>
                        </a:rPr>
                        <a:t>0%-&gt;20%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mn-cs"/>
                        </a:rPr>
                        <a:t>TS 32.421/32.422/ 32.423/ 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S5-196584</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SA#87 (3/2020) </a:t>
                      </a:r>
                      <a:endParaRPr lang="sv-SE" sz="1100" kern="1200" dirty="0" smtClean="0">
                        <a:solidFill>
                          <a:schemeClr val="dk1"/>
                        </a:solidFill>
                        <a:effectLst/>
                        <a:latin typeface="Arial" panose="020B0604020202020204" pitchFamily="34" charset="0"/>
                        <a:ea typeface="+mn-ea"/>
                        <a:cs typeface="+mn-cs"/>
                      </a:endParaRPr>
                    </a:p>
                    <a:p>
                      <a:pPr marL="0" marR="0" lvl="0" indent="0" algn="ctr" defTabSz="1219170" rtl="0" eaLnBrk="1" fontAlgn="t"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Ericsson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RAN3, RAN2, SA2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smtClean="0">
                          <a:solidFill>
                            <a:schemeClr val="dk1"/>
                          </a:solidFill>
                          <a:effectLst/>
                          <a:latin typeface="Arial" panose="020B0604020202020204" pitchFamily="34" charset="0"/>
                          <a:ea typeface="+mn-ea"/>
                          <a:cs typeface="+mn-cs"/>
                        </a:rPr>
                        <a:t>MDT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49421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1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Study on management and orchestration aspects with integrated satellite components in a 5G network</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30%-&gt;45%-&gt;60%</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TR 28.808</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hlinkClick r:id="rId9"/>
                        </a:rPr>
                        <a:t>SP-190138</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SA#86 (12/2019)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Thales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SimSun" panose="02010600030101010101" pitchFamily="2" charset="-122"/>
                          <a:cs typeface="+mn-cs"/>
                        </a:rPr>
                        <a:t>SA2,RAN3</a:t>
                      </a:r>
                      <a:r>
                        <a:rPr lang="sv-SE" sz="1100" kern="1200" dirty="0">
                          <a:solidFill>
                            <a:schemeClr val="dk1"/>
                          </a:solidFill>
                          <a:effectLst/>
                          <a:latin typeface="Arial" panose="020B0604020202020204" pitchFamily="34" charset="0"/>
                          <a:ea typeface="SimSun" panose="02010600030101010101" pitchFamily="2" charset="-122"/>
                          <a:cs typeface="+mn-cs"/>
                        </a:rPr>
                        <a:t>, RAN1, RAN2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Satellite</a:t>
                      </a:r>
                      <a:r>
                        <a:rPr lang="sv-SE" sz="1100" kern="1200" baseline="0" dirty="0">
                          <a:solidFill>
                            <a:schemeClr val="dk1"/>
                          </a:solidFill>
                          <a:effectLst/>
                          <a:latin typeface="Arial" panose="020B0604020202020204" pitchFamily="34" charset="0"/>
                          <a:ea typeface="+mn-ea"/>
                          <a:cs typeface="+mn-cs"/>
                        </a:rPr>
                        <a:t> modelling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10006"/>
                  </a:ext>
                </a:extLst>
              </a:tr>
              <a:tr h="381160">
                <a:tc>
                  <a:txBody>
                    <a:bodyPr/>
                    <a:lstStyle/>
                    <a:p>
                      <a:pPr algn="ctr">
                        <a:spcAft>
                          <a:spcPts val="900"/>
                        </a:spcAft>
                      </a:pPr>
                      <a:r>
                        <a:rPr lang="en-US" sz="1100" kern="1200" dirty="0">
                          <a:solidFill>
                            <a:schemeClr val="dk1"/>
                          </a:solidFill>
                          <a:effectLst/>
                          <a:latin typeface="Arial" panose="020B0604020202020204" pitchFamily="34" charset="0"/>
                          <a:ea typeface="+mn-ea"/>
                          <a:cs typeface="+mn-cs"/>
                        </a:rPr>
                        <a:t>FS_PROTIMP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l">
                        <a:spcAft>
                          <a:spcPts val="0"/>
                        </a:spcAft>
                      </a:pPr>
                      <a:r>
                        <a:rPr lang="en-GB" sz="1100" kern="1200" dirty="0">
                          <a:solidFill>
                            <a:schemeClr val="dk1"/>
                          </a:solidFill>
                          <a:effectLst/>
                          <a:latin typeface="Arial" panose="020B0604020202020204" pitchFamily="34" charset="0"/>
                          <a:ea typeface="+mn-ea"/>
                          <a:cs typeface="+mn-cs"/>
                        </a:rPr>
                        <a:t>Study on protocol enhancement for real time communication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0%-&gt;0%-&gt;</a:t>
                      </a:r>
                      <a:r>
                        <a:rPr lang="sv-SE" sz="1100" b="0" kern="1200" dirty="0">
                          <a:solidFill>
                            <a:schemeClr val="tx1"/>
                          </a:solidFill>
                          <a:effectLst/>
                          <a:latin typeface="Arial" panose="020B0604020202020204" pitchFamily="34" charset="0"/>
                          <a:ea typeface="+mn-ea"/>
                          <a:cs typeface="Arial" panose="020B0604020202020204" pitchFamily="34" charset="0"/>
                        </a:rPr>
                        <a:t>0</a:t>
                      </a:r>
                      <a:r>
                        <a:rPr lang="en-GB"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TR 28.823</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hlinkClick r:id="rId10"/>
                        </a:rPr>
                        <a:t>SP-180597</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Nokia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8387511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6841" y="1301947"/>
            <a:ext cx="9994216" cy="5170646"/>
          </a:xfrm>
          <a:prstGeom prst="rect">
            <a:avLst/>
          </a:prstGeom>
          <a:noFill/>
          <a:ln>
            <a:noFill/>
          </a:ln>
        </p:spPr>
        <p:txBody>
          <a:bodyPr wrap="square">
            <a:spAutoFit/>
          </a:bodyPr>
          <a:lstStyle/>
          <a:p>
            <a:r>
              <a:rPr lang="en-GB" altLang="zh-CN" sz="1200" b="1" dirty="0" err="1" smtClean="0">
                <a:latin typeface="Calibri" pitchFamily="34" charset="0"/>
                <a:cs typeface="Arial" charset="0"/>
              </a:rPr>
              <a:t>eNRM</a:t>
            </a:r>
            <a:r>
              <a:rPr lang="zh-CN" altLang="en-US" sz="1200" b="1" dirty="0" smtClean="0">
                <a:latin typeface="Calibri" pitchFamily="34" charset="0"/>
                <a:cs typeface="Arial" charset="0"/>
              </a:rPr>
              <a:t>：</a:t>
            </a:r>
            <a:endParaRPr lang="en-US" altLang="zh-CN" sz="1200" b="1" dirty="0" smtClean="0">
              <a:latin typeface="Calibri" pitchFamily="34" charset="0"/>
              <a:cs typeface="Arial" charset="0"/>
            </a:endParaRPr>
          </a:p>
          <a:p>
            <a:pPr lvl="1"/>
            <a:r>
              <a:rPr lang="en-GB" altLang="zh-CN" sz="1200" b="1" dirty="0">
                <a:latin typeface="Calibri" pitchFamily="34" charset="0"/>
                <a:cs typeface="Arial" charset="0"/>
              </a:rPr>
              <a:t>Summary of progress: </a:t>
            </a:r>
            <a:endParaRPr lang="zh-CN" altLang="zh-CN" sz="1200" b="1" dirty="0">
              <a:latin typeface="Calibri" pitchFamily="34" charset="0"/>
              <a:cs typeface="Arial" charset="0"/>
            </a:endParaRPr>
          </a:p>
          <a:p>
            <a:pPr marL="628650" indent="-171450">
              <a:spcAft>
                <a:spcPts val="300"/>
              </a:spcAft>
              <a:buFont typeface="Wingdings" panose="05000000000000000000" pitchFamily="2" charset="2"/>
              <a:buChar char="Ø"/>
            </a:pPr>
            <a:r>
              <a:rPr lang="en-GB" altLang="zh-CN" sz="1100" dirty="0"/>
              <a:t>For 5G NRM, agreement related to </a:t>
            </a:r>
            <a:r>
              <a:rPr lang="en-GB" altLang="zh-CN" sz="1100" dirty="0" err="1"/>
              <a:t>RRMPolicy</a:t>
            </a:r>
            <a:r>
              <a:rPr lang="en-GB" altLang="zh-CN" sz="1100" dirty="0"/>
              <a:t> modelling was made after several meetings, offline discussions and getting response from RAN, and stage 2 CR was conditionally agreed. Similarly Beam modelling was finally agreed for both stage 2 and 3. SBA related modelling was almost completed after this meeting. NRM for some new features, such as RIM, AAS, were reviewed and partially agreed. In addition, several network slice related discussions were triggered and will be followed up continuously.  </a:t>
            </a:r>
            <a:endParaRPr lang="zh-CN" altLang="zh-CN" sz="1100" dirty="0"/>
          </a:p>
          <a:p>
            <a:pPr marL="628650" indent="-171450">
              <a:spcAft>
                <a:spcPts val="300"/>
              </a:spcAft>
              <a:buFont typeface="Wingdings" panose="05000000000000000000" pitchFamily="2" charset="2"/>
              <a:buChar char="Ø"/>
            </a:pPr>
            <a:r>
              <a:rPr lang="en-GB" altLang="zh-CN" sz="1100" dirty="0"/>
              <a:t>For generic NRM, change proposals related to heartbeat, subscription and notification were discussed and most of them were merged, then agreed. VNF touchpoint change was agreed and related LS sent to NFV. </a:t>
            </a:r>
            <a:endParaRPr lang="zh-CN" altLang="zh-CN" sz="1100" dirty="0"/>
          </a:p>
          <a:p>
            <a:pPr lvl="1"/>
            <a:r>
              <a:rPr lang="en-GB" altLang="zh-CN" sz="1200" b="1" dirty="0">
                <a:latin typeface="Calibri" pitchFamily="34" charset="0"/>
                <a:cs typeface="Arial" charset="0"/>
              </a:rPr>
              <a:t>Outstanding issues:</a:t>
            </a:r>
            <a:endParaRPr lang="zh-CN" altLang="zh-CN" sz="1200" b="1" dirty="0">
              <a:latin typeface="Calibri" pitchFamily="34" charset="0"/>
              <a:cs typeface="Arial" charset="0"/>
            </a:endParaRPr>
          </a:p>
          <a:p>
            <a:pPr marL="628650" indent="-171450">
              <a:spcAft>
                <a:spcPts val="300"/>
              </a:spcAft>
              <a:buFont typeface="Wingdings" panose="05000000000000000000" pitchFamily="2" charset="2"/>
              <a:buChar char="Ø"/>
            </a:pPr>
            <a:r>
              <a:rPr lang="en-GB" altLang="zh-CN" sz="1100" dirty="0"/>
              <a:t>Split modelling in SA5 NRM for non-split </a:t>
            </a:r>
            <a:r>
              <a:rPr lang="en-GB" altLang="zh-CN" sz="1100" dirty="0" err="1"/>
              <a:t>gNB</a:t>
            </a:r>
            <a:r>
              <a:rPr lang="en-GB" altLang="zh-CN" sz="1100" dirty="0"/>
              <a:t> deployment is not well understood by RAN2 and RAN3.</a:t>
            </a:r>
            <a:endParaRPr lang="zh-CN" altLang="zh-CN" sz="1100" dirty="0"/>
          </a:p>
          <a:p>
            <a:pPr marL="628650" indent="-171450">
              <a:spcAft>
                <a:spcPts val="300"/>
              </a:spcAft>
              <a:buFont typeface="Wingdings" panose="05000000000000000000" pitchFamily="2" charset="2"/>
              <a:buChar char="Ø"/>
            </a:pPr>
            <a:r>
              <a:rPr lang="en-GB" altLang="zh-CN" sz="1100" dirty="0"/>
              <a:t>The question w.r.t t repository of stage 3 code and procedure to manage the stage 3 code was raised but looked not easy to solve because of 3GPP process and complication of stage 3 codes.</a:t>
            </a:r>
            <a:endParaRPr lang="zh-CN" altLang="zh-CN" sz="1100" dirty="0"/>
          </a:p>
          <a:p>
            <a:r>
              <a:rPr lang="en-GB" altLang="zh-CN" sz="1200" b="1" dirty="0" smtClean="0">
                <a:latin typeface="Calibri" pitchFamily="34" charset="0"/>
                <a:cs typeface="Arial" charset="0"/>
              </a:rPr>
              <a:t>5G_SLICE_ePA: </a:t>
            </a:r>
            <a:r>
              <a:rPr lang="en-GB" altLang="zh-CN" sz="1100" dirty="0" smtClean="0"/>
              <a:t>The </a:t>
            </a:r>
            <a:r>
              <a:rPr lang="en-GB" altLang="zh-CN" sz="1100" dirty="0"/>
              <a:t>group discussed the following </a:t>
            </a:r>
            <a:r>
              <a:rPr lang="en-GB" altLang="zh-CN" sz="1100" dirty="0" smtClean="0"/>
              <a:t>topics:</a:t>
            </a:r>
          </a:p>
          <a:p>
            <a:pPr marL="628650" lvl="2" indent="-171450">
              <a:spcAft>
                <a:spcPts val="300"/>
              </a:spcAft>
              <a:buFont typeface="Wingdings" panose="05000000000000000000" pitchFamily="2" charset="2"/>
              <a:buChar char="Ø"/>
            </a:pPr>
            <a:r>
              <a:rPr lang="en-US" sz="1100" dirty="0"/>
              <a:t>PDCP end user throughput measurements;</a:t>
            </a:r>
          </a:p>
          <a:p>
            <a:pPr marL="628650" lvl="2" indent="-171450">
              <a:spcAft>
                <a:spcPts val="300"/>
              </a:spcAft>
              <a:buFont typeface="Wingdings" panose="05000000000000000000" pitchFamily="2" charset="2"/>
              <a:buChar char="Ø"/>
            </a:pPr>
            <a:r>
              <a:rPr lang="en-US" sz="1100" dirty="0"/>
              <a:t>Add measured object </a:t>
            </a:r>
            <a:r>
              <a:rPr lang="en-US" sz="1100" dirty="0" err="1"/>
              <a:t>NRCellRelation</a:t>
            </a:r>
            <a:r>
              <a:rPr lang="en-US" sz="1100" dirty="0"/>
              <a:t> to the HO related measurements.</a:t>
            </a:r>
          </a:p>
          <a:p>
            <a:pPr marL="628650" lvl="2" indent="-171450">
              <a:spcAft>
                <a:spcPts val="300"/>
              </a:spcAft>
              <a:buFont typeface="Wingdings" panose="05000000000000000000" pitchFamily="2" charset="2"/>
              <a:buChar char="Ø"/>
            </a:pPr>
            <a:r>
              <a:rPr lang="en-US" sz="1100" dirty="0"/>
              <a:t>Packet Drop Rate measurements update</a:t>
            </a:r>
          </a:p>
          <a:p>
            <a:pPr marL="628650" lvl="2" indent="-171450">
              <a:spcAft>
                <a:spcPts val="300"/>
              </a:spcAft>
              <a:buFont typeface="Wingdings" panose="05000000000000000000" pitchFamily="2" charset="2"/>
              <a:buChar char="Ø"/>
            </a:pPr>
            <a:r>
              <a:rPr lang="en-US" sz="1100" dirty="0"/>
              <a:t>Packet Loss Rate measurements update</a:t>
            </a:r>
          </a:p>
          <a:p>
            <a:pPr marL="628650" lvl="2" indent="-171450">
              <a:spcAft>
                <a:spcPts val="300"/>
              </a:spcAft>
              <a:buFont typeface="Wingdings" panose="05000000000000000000" pitchFamily="2" charset="2"/>
              <a:buChar char="Ø"/>
            </a:pPr>
            <a:r>
              <a:rPr lang="en-US" sz="1100" dirty="0"/>
              <a:t>PDCP Data Volume measurements update</a:t>
            </a:r>
          </a:p>
          <a:p>
            <a:pPr marL="628650" lvl="2" indent="-171450">
              <a:spcAft>
                <a:spcPts val="300"/>
              </a:spcAft>
              <a:buFont typeface="Wingdings" panose="05000000000000000000" pitchFamily="2" charset="2"/>
              <a:buChar char="Ø"/>
            </a:pPr>
            <a:r>
              <a:rPr lang="en-US" sz="1100" dirty="0"/>
              <a:t>UE Throughput measurements update</a:t>
            </a:r>
          </a:p>
          <a:p>
            <a:pPr marL="628650" lvl="2" indent="-171450">
              <a:spcAft>
                <a:spcPts val="300"/>
              </a:spcAft>
              <a:buFont typeface="Wingdings" panose="05000000000000000000" pitchFamily="2" charset="2"/>
              <a:buChar char="Ø"/>
            </a:pPr>
            <a:r>
              <a:rPr lang="en-US" sz="1100" dirty="0"/>
              <a:t>Add measurements related to NF service registration and update</a:t>
            </a:r>
          </a:p>
          <a:p>
            <a:pPr marL="628650" lvl="2" indent="-171450">
              <a:spcAft>
                <a:spcPts val="300"/>
              </a:spcAft>
              <a:buFont typeface="Wingdings" panose="05000000000000000000" pitchFamily="2" charset="2"/>
              <a:buChar char="Ø"/>
            </a:pPr>
            <a:r>
              <a:rPr lang="en-US" sz="1100" dirty="0"/>
              <a:t>Add measurements related to NF service discovery</a:t>
            </a:r>
          </a:p>
          <a:p>
            <a:pPr marL="628650" lvl="2" indent="-171450">
              <a:spcAft>
                <a:spcPts val="300"/>
              </a:spcAft>
              <a:buFont typeface="Wingdings" panose="05000000000000000000" pitchFamily="2" charset="2"/>
              <a:buChar char="Ø"/>
            </a:pPr>
            <a:r>
              <a:rPr lang="en-US" sz="1100" dirty="0"/>
              <a:t>Add measurements related to UE policy association</a:t>
            </a:r>
          </a:p>
          <a:p>
            <a:pPr marL="628650" lvl="2" indent="-171450">
              <a:spcAft>
                <a:spcPts val="300"/>
              </a:spcAft>
              <a:buFont typeface="Wingdings" panose="05000000000000000000" pitchFamily="2" charset="2"/>
              <a:buChar char="Ø"/>
            </a:pPr>
            <a:r>
              <a:rPr lang="en-US" sz="1100" dirty="0"/>
              <a:t>Add measurements related to PFD management</a:t>
            </a:r>
          </a:p>
          <a:p>
            <a:pPr marL="628650" lvl="2" indent="-171450">
              <a:spcAft>
                <a:spcPts val="300"/>
              </a:spcAft>
              <a:buFont typeface="Wingdings" panose="05000000000000000000" pitchFamily="2" charset="2"/>
              <a:buChar char="Ø"/>
            </a:pPr>
            <a:r>
              <a:rPr lang="en-US" sz="1100" dirty="0"/>
              <a:t>Add measurements related to </a:t>
            </a:r>
            <a:r>
              <a:rPr lang="en-US" sz="1100" dirty="0" err="1"/>
              <a:t>QoS</a:t>
            </a:r>
            <a:r>
              <a:rPr lang="en-US" sz="1100" dirty="0"/>
              <a:t> flow release in the untrusted non-3GPP access</a:t>
            </a:r>
          </a:p>
          <a:p>
            <a:pPr marL="628650" lvl="2" indent="-171450">
              <a:spcAft>
                <a:spcPts val="300"/>
              </a:spcAft>
              <a:buFont typeface="Wingdings" panose="05000000000000000000" pitchFamily="2" charset="2"/>
              <a:buChar char="Ø"/>
            </a:pPr>
            <a:r>
              <a:rPr lang="en-US" sz="1100" dirty="0"/>
              <a:t>Adding measurement of packets out-of-order</a:t>
            </a:r>
          </a:p>
          <a:p>
            <a:pPr marL="628650" lvl="2" indent="-171450">
              <a:spcAft>
                <a:spcPts val="300"/>
              </a:spcAft>
              <a:buFont typeface="Wingdings" panose="05000000000000000000" pitchFamily="2" charset="2"/>
              <a:buChar char="Ø"/>
            </a:pPr>
            <a:r>
              <a:rPr lang="en-US" sz="1100" dirty="0"/>
              <a:t>Add use case and definitions of UL user plane packet delay measurement from UE to UPF</a:t>
            </a:r>
            <a:endParaRPr lang="zh-CN" altLang="zh-CN" sz="1100" dirty="0"/>
          </a:p>
        </p:txBody>
      </p:sp>
      <p:sp>
        <p:nvSpPr>
          <p:cNvPr id="7" name="文本框 6"/>
          <p:cNvSpPr txBox="1"/>
          <p:nvPr/>
        </p:nvSpPr>
        <p:spPr>
          <a:xfrm>
            <a:off x="291839" y="1076671"/>
            <a:ext cx="977662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r>
              <a:rPr lang="en-US" altLang="zh-CN" sz="3200" kern="0" dirty="0" smtClean="0"/>
              <a:t>/5G_SLICE_ePA/TM_SBMA/QOED/5GDMS/5G_SLICE_ePA_KPI/OAM_RTT/FS_5GSAT_MO/FS_PROTIMP (2/3)</a:t>
            </a:r>
            <a:endParaRPr lang="sv-SE" sz="3200" kern="0" dirty="0"/>
          </a:p>
        </p:txBody>
      </p:sp>
    </p:spTree>
    <p:extLst>
      <p:ext uri="{BB962C8B-B14F-4D97-AF65-F5344CB8AC3E}">
        <p14:creationId xmlns:p14="http://schemas.microsoft.com/office/powerpoint/2010/main" val="7299678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652" y="1353681"/>
            <a:ext cx="11513880" cy="5278368"/>
          </a:xfrm>
          <a:prstGeom prst="rect">
            <a:avLst/>
          </a:prstGeom>
          <a:noFill/>
          <a:ln>
            <a:noFill/>
          </a:ln>
        </p:spPr>
        <p:txBody>
          <a:bodyPr wrap="square">
            <a:spAutoFit/>
          </a:bodyPr>
          <a:lstStyle/>
          <a:p>
            <a:r>
              <a:rPr lang="en-GB" altLang="zh-CN" sz="1200" b="1" dirty="0" smtClean="0"/>
              <a:t>TM_SBMA</a:t>
            </a:r>
          </a:p>
          <a:p>
            <a:pPr marL="893763" lvl="1" indent="-285750">
              <a:buFont typeface="Wingdings" panose="05000000000000000000" pitchFamily="2" charset="2"/>
              <a:buChar char="Ø"/>
            </a:pPr>
            <a:r>
              <a:rPr lang="en-US" altLang="zh-CN" sz="1200" dirty="0"/>
              <a:t>Summary of progress: completed changes to TS 32.421 and 32.422</a:t>
            </a:r>
          </a:p>
          <a:p>
            <a:pPr marL="893763" lvl="1" indent="-285750">
              <a:buFont typeface="Wingdings" panose="05000000000000000000" pitchFamily="2" charset="2"/>
              <a:buChar char="Ø"/>
            </a:pPr>
            <a:r>
              <a:rPr lang="en-US" altLang="zh-CN" sz="1200" dirty="0"/>
              <a:t>Outstanding issues: define Trace control NRM fragment in TS </a:t>
            </a:r>
            <a:r>
              <a:rPr lang="en-US" altLang="zh-CN" sz="1200" dirty="0" smtClean="0"/>
              <a:t>28.622</a:t>
            </a:r>
            <a:endParaRPr lang="en-GB" altLang="zh-CN" sz="1200" b="1" dirty="0" smtClean="0"/>
          </a:p>
          <a:p>
            <a:r>
              <a:rPr lang="zh-CN" altLang="zh-CN" sz="1200" b="1" dirty="0" smtClean="0"/>
              <a:t>OAM</a:t>
            </a:r>
            <a:r>
              <a:rPr lang="zh-CN" altLang="zh-CN" sz="1200" b="1" dirty="0"/>
              <a:t>_RTT</a:t>
            </a:r>
            <a:r>
              <a:rPr lang="en-US" altLang="zh-CN" sz="1200" b="1" dirty="0"/>
              <a:t>:</a:t>
            </a:r>
          </a:p>
          <a:p>
            <a:pPr marL="893763" lvl="1" indent="-285750">
              <a:buFont typeface="Wingdings" panose="05000000000000000000" pitchFamily="2" charset="2"/>
              <a:buChar char="Ø"/>
            </a:pPr>
            <a:r>
              <a:rPr lang="en-US" altLang="zh-CN" sz="1200" dirty="0"/>
              <a:t>Summary of progress: completed changes to TS 32.421 and 32.422</a:t>
            </a:r>
          </a:p>
          <a:p>
            <a:pPr marL="893763" lvl="1" indent="-285750">
              <a:buFont typeface="Wingdings" panose="05000000000000000000" pitchFamily="2" charset="2"/>
              <a:buChar char="Ø"/>
            </a:pPr>
            <a:r>
              <a:rPr lang="en-US" altLang="zh-CN" sz="1200" dirty="0"/>
              <a:t>Outstanding issues: define streaming trace reporting </a:t>
            </a:r>
            <a:r>
              <a:rPr lang="en-US" altLang="zh-CN" sz="1200" dirty="0" err="1"/>
              <a:t>MnS</a:t>
            </a:r>
            <a:r>
              <a:rPr lang="en-US" altLang="zh-CN" sz="1200" dirty="0"/>
              <a:t> in TS 28.532, define streaming trace reporting format in TS </a:t>
            </a:r>
            <a:r>
              <a:rPr lang="en-US" altLang="zh-CN" sz="1200" dirty="0" smtClean="0"/>
              <a:t>32.423</a:t>
            </a:r>
            <a:endParaRPr lang="en-GB" altLang="zh-CN" sz="1200" b="1" dirty="0" smtClean="0"/>
          </a:p>
          <a:p>
            <a:r>
              <a:rPr lang="en-GB" altLang="zh-CN" sz="1200" b="1" dirty="0" smtClean="0"/>
              <a:t>5GDMS: </a:t>
            </a:r>
            <a:r>
              <a:rPr lang="en-GB" altLang="zh-CN" sz="1200" dirty="0" smtClean="0"/>
              <a:t>The </a:t>
            </a:r>
            <a:r>
              <a:rPr lang="en-GB" altLang="zh-CN" sz="1200" dirty="0"/>
              <a:t>group discussed the </a:t>
            </a:r>
            <a:r>
              <a:rPr lang="en-GB" altLang="zh-CN" sz="1200" dirty="0" smtClean="0"/>
              <a:t>following</a:t>
            </a:r>
            <a:endParaRPr lang="zh-CN" altLang="zh-CN" sz="1200" dirty="0"/>
          </a:p>
          <a:p>
            <a:pPr marL="893763" lvl="1" indent="-285750">
              <a:buFont typeface="Wingdings" panose="05000000000000000000" pitchFamily="2" charset="2"/>
              <a:buChar char="Ø"/>
            </a:pPr>
            <a:r>
              <a:rPr lang="en-US" altLang="zh-CN" sz="1200" dirty="0" smtClean="0"/>
              <a:t>How </a:t>
            </a:r>
            <a:r>
              <a:rPr lang="en-US" altLang="zh-CN" sz="1200" dirty="0" err="1"/>
              <a:t>MnS</a:t>
            </a:r>
            <a:r>
              <a:rPr lang="en-US" altLang="zh-CN" sz="1200" dirty="0"/>
              <a:t> consumer can discover resource URI to interact with </a:t>
            </a:r>
            <a:r>
              <a:rPr lang="en-US" altLang="zh-CN" sz="1200" dirty="0" err="1"/>
              <a:t>MnS</a:t>
            </a:r>
            <a:r>
              <a:rPr lang="en-US" altLang="zh-CN" sz="1200" dirty="0"/>
              <a:t> instance</a:t>
            </a:r>
          </a:p>
          <a:p>
            <a:pPr marL="893763" lvl="1" indent="-285750">
              <a:buFont typeface="Wingdings" panose="05000000000000000000" pitchFamily="2" charset="2"/>
              <a:buChar char="Ø"/>
            </a:pPr>
            <a:r>
              <a:rPr lang="en-US" altLang="zh-CN" sz="1200" dirty="0" smtClean="0"/>
              <a:t>Stage </a:t>
            </a:r>
            <a:r>
              <a:rPr lang="en-US" altLang="zh-CN" sz="1200" dirty="0"/>
              <a:t>2 definition of </a:t>
            </a:r>
            <a:r>
              <a:rPr lang="en-US" altLang="zh-CN" sz="1200" dirty="0" err="1"/>
              <a:t>MnS</a:t>
            </a:r>
            <a:r>
              <a:rPr lang="en-US" altLang="zh-CN" sz="1200" dirty="0"/>
              <a:t> discovery service</a:t>
            </a:r>
          </a:p>
          <a:p>
            <a:pPr marL="893763" lvl="1" indent="-285750">
              <a:buFont typeface="Wingdings" panose="05000000000000000000" pitchFamily="2" charset="2"/>
              <a:buChar char="Ø"/>
            </a:pPr>
            <a:r>
              <a:rPr lang="en-US" altLang="zh-CN" sz="1200" dirty="0" smtClean="0"/>
              <a:t>Stage </a:t>
            </a:r>
            <a:r>
              <a:rPr lang="en-US" altLang="zh-CN" sz="1200" dirty="0"/>
              <a:t>3 definition of </a:t>
            </a:r>
            <a:r>
              <a:rPr lang="en-US" altLang="zh-CN" sz="1200" dirty="0" err="1"/>
              <a:t>MnS</a:t>
            </a:r>
            <a:r>
              <a:rPr lang="en-US" altLang="zh-CN" sz="1200" dirty="0"/>
              <a:t> discovery service</a:t>
            </a:r>
          </a:p>
          <a:p>
            <a:pPr marL="893763" lvl="1" indent="-285750">
              <a:buFont typeface="Wingdings" panose="05000000000000000000" pitchFamily="2" charset="2"/>
              <a:buChar char="Ø"/>
            </a:pPr>
            <a:r>
              <a:rPr lang="en-US" altLang="zh-CN" sz="1200" dirty="0" smtClean="0"/>
              <a:t>URI </a:t>
            </a:r>
            <a:r>
              <a:rPr lang="en-US" altLang="zh-CN" sz="1200" dirty="0"/>
              <a:t>resource record optional usage in </a:t>
            </a:r>
            <a:r>
              <a:rPr lang="en-US" altLang="zh-CN" sz="1200" dirty="0" err="1"/>
              <a:t>MnS</a:t>
            </a:r>
            <a:r>
              <a:rPr lang="en-US" altLang="zh-CN" sz="1200" dirty="0"/>
              <a:t> instance discovery</a:t>
            </a:r>
          </a:p>
          <a:p>
            <a:pPr marL="893763" lvl="1" indent="-285750">
              <a:buFont typeface="Wingdings" panose="05000000000000000000" pitchFamily="2" charset="2"/>
              <a:buChar char="Ø"/>
            </a:pPr>
            <a:r>
              <a:rPr lang="en-US" altLang="zh-CN" sz="1200" dirty="0" smtClean="0"/>
              <a:t>Concepts </a:t>
            </a:r>
            <a:r>
              <a:rPr lang="en-US" altLang="zh-CN" sz="1200" dirty="0"/>
              <a:t>of </a:t>
            </a:r>
            <a:r>
              <a:rPr lang="en-US" altLang="zh-CN" sz="1200" dirty="0" err="1"/>
              <a:t>MnS</a:t>
            </a:r>
            <a:r>
              <a:rPr lang="en-US" altLang="zh-CN" sz="1200" dirty="0"/>
              <a:t> profile meta data and service identifiers</a:t>
            </a:r>
          </a:p>
          <a:p>
            <a:r>
              <a:rPr lang="zh-CN" altLang="zh-CN" sz="1200" b="1" dirty="0" smtClean="0"/>
              <a:t>5</a:t>
            </a:r>
            <a:r>
              <a:rPr lang="zh-CN" altLang="zh-CN" sz="1200" b="1" dirty="0"/>
              <a:t>G_SLICE_ePA-</a:t>
            </a:r>
            <a:r>
              <a:rPr lang="zh-CN" altLang="zh-CN" sz="1200" b="1" dirty="0" smtClean="0"/>
              <a:t>KPI:</a:t>
            </a:r>
            <a:endParaRPr lang="en-US" altLang="zh-CN" sz="1200" b="1" dirty="0" smtClean="0"/>
          </a:p>
          <a:p>
            <a:pPr marL="893763" lvl="1" indent="-285750">
              <a:buFont typeface="Wingdings" panose="05000000000000000000" pitchFamily="2" charset="2"/>
              <a:buChar char="Ø"/>
            </a:pPr>
            <a:r>
              <a:rPr lang="en-US" altLang="zh-CN" sz="1200" dirty="0" smtClean="0"/>
              <a:t>The group agreed on KPI </a:t>
            </a:r>
            <a:r>
              <a:rPr lang="en-US" altLang="zh-CN" sz="1200" dirty="0"/>
              <a:t>control </a:t>
            </a:r>
            <a:r>
              <a:rPr lang="en-US" altLang="zh-CN" sz="1200" dirty="0" smtClean="0"/>
              <a:t>UC, </a:t>
            </a:r>
            <a:r>
              <a:rPr lang="en-US" altLang="zh-CN" sz="1200" dirty="0"/>
              <a:t>enhancement of measurement of control related </a:t>
            </a:r>
            <a:r>
              <a:rPr lang="en-US" altLang="zh-CN" sz="1200" dirty="0" smtClean="0"/>
              <a:t>operation, KPI template. </a:t>
            </a:r>
            <a:endParaRPr lang="en-US" altLang="zh-CN" sz="1200" dirty="0"/>
          </a:p>
          <a:p>
            <a:pPr marL="893763" lvl="1" indent="-285750">
              <a:buFont typeface="Wingdings" panose="05000000000000000000" pitchFamily="2" charset="2"/>
              <a:buChar char="Ø"/>
            </a:pPr>
            <a:r>
              <a:rPr lang="en-US" altLang="zh-CN" sz="1200" dirty="0" smtClean="0"/>
              <a:t>KPI </a:t>
            </a:r>
            <a:r>
              <a:rPr lang="en-US" altLang="zh-CN" sz="1200" dirty="0"/>
              <a:t>NRM fragment </a:t>
            </a:r>
            <a:r>
              <a:rPr lang="en-US" altLang="zh-CN" sz="1200" dirty="0" smtClean="0"/>
              <a:t>was discussed and noted.</a:t>
            </a:r>
            <a:endParaRPr lang="en-US" altLang="zh-CN" sz="1200" dirty="0"/>
          </a:p>
          <a:p>
            <a:r>
              <a:rPr lang="en-GB" altLang="zh-CN" sz="1200" b="1" dirty="0" smtClean="0"/>
              <a:t>5GMDT (preliminary work before SA approval):</a:t>
            </a:r>
          </a:p>
          <a:p>
            <a:pPr marL="893763" lvl="1" indent="-285750">
              <a:buFont typeface="Wingdings" panose="05000000000000000000" pitchFamily="2" charset="2"/>
              <a:buChar char="Ø"/>
            </a:pPr>
            <a:r>
              <a:rPr lang="en-US" altLang="zh-CN" sz="1200" dirty="0"/>
              <a:t>Summary of progress: As input to the meeting there were 3 contributions. One was noted and two agreed during the meeting. The agreed CRs added two new </a:t>
            </a:r>
            <a:r>
              <a:rPr lang="en-US" altLang="zh-CN" sz="1200" dirty="0" err="1"/>
              <a:t>requirments</a:t>
            </a:r>
            <a:r>
              <a:rPr lang="en-US" altLang="zh-CN" sz="1200" dirty="0"/>
              <a:t> base on corresponding MDT study in RAN2 (Approved running CR R2-1915986 in RAN2#108) and added 5G support in existing MDT requirements.</a:t>
            </a:r>
          </a:p>
          <a:p>
            <a:pPr marL="893763" lvl="1" indent="-285750">
              <a:buFont typeface="Wingdings" panose="05000000000000000000" pitchFamily="2" charset="2"/>
              <a:buChar char="Ø"/>
            </a:pPr>
            <a:r>
              <a:rPr lang="en-US" altLang="zh-CN" sz="1200" dirty="0"/>
              <a:t>MDT support for LTE already exists in relevant specifications. There is no big effort to reach the same level of support for 5G as it is for LTE. With that assumption, there is no risk for this WI to be ready at proposed completion date. </a:t>
            </a:r>
            <a:endParaRPr lang="en-GB" altLang="zh-CN" sz="1200" b="1" dirty="0" smtClean="0"/>
          </a:p>
          <a:p>
            <a:r>
              <a:rPr lang="en-GB" altLang="zh-CN" sz="1200" b="1" dirty="0" smtClean="0"/>
              <a:t>FS_5GSAT_MO:</a:t>
            </a:r>
          </a:p>
          <a:p>
            <a:pPr marL="893763" lvl="1" indent="-285750">
              <a:buFont typeface="Wingdings" panose="05000000000000000000" pitchFamily="2" charset="2"/>
              <a:buChar char="Ø"/>
            </a:pPr>
            <a:r>
              <a:rPr lang="en-US" altLang="zh-CN" sz="1200" dirty="0" smtClean="0"/>
              <a:t>use </a:t>
            </a:r>
            <a:r>
              <a:rPr lang="en-US" altLang="zh-CN" sz="1200" dirty="0"/>
              <a:t>case Multi-RAT load-balancing associated with both a Satellite RAN and a Terrestrial RAN </a:t>
            </a:r>
            <a:r>
              <a:rPr lang="en-US" altLang="zh-CN" sz="1200" dirty="0" smtClean="0"/>
              <a:t>has </a:t>
            </a:r>
            <a:r>
              <a:rPr lang="en-US" altLang="zh-CN" sz="1200" dirty="0"/>
              <a:t>been introduced with the associated potential requirements</a:t>
            </a:r>
            <a:r>
              <a:rPr lang="en-US" altLang="zh-CN" sz="1200" dirty="0" smtClean="0"/>
              <a:t>.</a:t>
            </a:r>
          </a:p>
          <a:p>
            <a:pPr marL="893763" lvl="1" indent="-285750">
              <a:buFont typeface="Wingdings" panose="05000000000000000000" pitchFamily="2" charset="2"/>
              <a:buChar char="Ø"/>
            </a:pPr>
            <a:r>
              <a:rPr lang="en-US" altLang="zh-CN" sz="1200" dirty="0"/>
              <a:t>Solution </a:t>
            </a:r>
            <a:r>
              <a:rPr lang="en-US" altLang="zh-CN" sz="1200" dirty="0" smtClean="0"/>
              <a:t>to </a:t>
            </a:r>
            <a:r>
              <a:rPr lang="en-US" altLang="zh-CN" sz="1200" dirty="0"/>
              <a:t>allow a network slice instance to be associated with both a Satellite RAN and a Terrestrial </a:t>
            </a:r>
            <a:r>
              <a:rPr lang="en-US" altLang="zh-CN" sz="1200" dirty="0" smtClean="0"/>
              <a:t>RAN has been agreed.</a:t>
            </a:r>
            <a:endParaRPr lang="en-US" altLang="zh-CN" sz="1200" dirty="0"/>
          </a:p>
          <a:p>
            <a:pPr marL="893763" lvl="1" indent="-285750">
              <a:buFont typeface="Wingdings" panose="05000000000000000000" pitchFamily="2" charset="2"/>
              <a:buChar char="Ø"/>
            </a:pPr>
            <a:r>
              <a:rPr lang="en-US" altLang="zh-CN" sz="1200" dirty="0"/>
              <a:t>Editorial corrections have been applied to the document.</a:t>
            </a:r>
          </a:p>
          <a:p>
            <a:endParaRPr lang="zh-CN" altLang="zh-CN" sz="1200" b="1" dirty="0"/>
          </a:p>
        </p:txBody>
      </p:sp>
      <p:sp>
        <p:nvSpPr>
          <p:cNvPr id="7" name="文本框 6"/>
          <p:cNvSpPr txBox="1"/>
          <p:nvPr/>
        </p:nvSpPr>
        <p:spPr>
          <a:xfrm>
            <a:off x="272652" y="1061293"/>
            <a:ext cx="977662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r>
              <a:rPr lang="en-US" altLang="zh-CN" sz="3200" kern="0" dirty="0" smtClean="0"/>
              <a:t>/5G_SLICE_ePA/TM_SBMA/QOED/5GDMS/5G_SLICE_ePA_KPI/OAM_RTT/FS_5GSAT_MO/FS_PROTIMP (3/3)</a:t>
            </a:r>
            <a:endParaRPr lang="sv-SE" sz="3200" kern="0" dirty="0"/>
          </a:p>
        </p:txBody>
      </p:sp>
    </p:spTree>
    <p:extLst>
      <p:ext uri="{BB962C8B-B14F-4D97-AF65-F5344CB8AC3E}">
        <p14:creationId xmlns:p14="http://schemas.microsoft.com/office/powerpoint/2010/main" val="962306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92180" y="4603"/>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EE_5G</a:t>
            </a:r>
            <a:endParaRPr lang="sv-SE" sz="3200" kern="0" dirty="0"/>
          </a:p>
        </p:txBody>
      </p:sp>
      <p:graphicFrame>
        <p:nvGraphicFramePr>
          <p:cNvPr id="7" name="表格 6"/>
          <p:cNvGraphicFramePr>
            <a:graphicFrameLocks noGrp="1"/>
          </p:cNvGraphicFramePr>
          <p:nvPr>
            <p:extLst>
              <p:ext uri="{D42A27DB-BD31-4B8C-83A1-F6EECF244321}">
                <p14:modId xmlns:p14="http://schemas.microsoft.com/office/powerpoint/2010/main" val="3426540771"/>
              </p:ext>
            </p:extLst>
          </p:nvPr>
        </p:nvGraphicFramePr>
        <p:xfrm>
          <a:off x="330512" y="1417609"/>
          <a:ext cx="11273564" cy="1249680"/>
        </p:xfrm>
        <a:graphic>
          <a:graphicData uri="http://schemas.openxmlformats.org/drawingml/2006/table">
            <a:tbl>
              <a:tblPr firstRow="1" bandRow="1">
                <a:tableStyleId>{5C22544A-7EE6-4342-B048-85BDC9FD1C3A}</a:tableStyleId>
              </a:tblPr>
              <a:tblGrid>
                <a:gridCol w="719728">
                  <a:extLst>
                    <a:ext uri="{9D8B030D-6E8A-4147-A177-3AD203B41FA5}">
                      <a16:colId xmlns:a16="http://schemas.microsoft.com/office/drawing/2014/main" xmlns="" val="20000"/>
                    </a:ext>
                  </a:extLst>
                </a:gridCol>
                <a:gridCol w="1890668">
                  <a:extLst>
                    <a:ext uri="{9D8B030D-6E8A-4147-A177-3AD203B41FA5}">
                      <a16:colId xmlns:a16="http://schemas.microsoft.com/office/drawing/2014/main" xmlns="" val="20001"/>
                    </a:ext>
                  </a:extLst>
                </a:gridCol>
                <a:gridCol w="1484656">
                  <a:extLst>
                    <a:ext uri="{9D8B030D-6E8A-4147-A177-3AD203B41FA5}">
                      <a16:colId xmlns:a16="http://schemas.microsoft.com/office/drawing/2014/main" xmlns="" val="20002"/>
                    </a:ext>
                  </a:extLst>
                </a:gridCol>
                <a:gridCol w="992011"/>
                <a:gridCol w="1374127"/>
                <a:gridCol w="1374127">
                  <a:extLst>
                    <a:ext uri="{9D8B030D-6E8A-4147-A177-3AD203B41FA5}">
                      <a16:colId xmlns:a16="http://schemas.microsoft.com/office/drawing/2014/main" xmlns="" val="20003"/>
                    </a:ext>
                  </a:extLst>
                </a:gridCol>
                <a:gridCol w="1067071"/>
                <a:gridCol w="1339116">
                  <a:extLst>
                    <a:ext uri="{9D8B030D-6E8A-4147-A177-3AD203B41FA5}">
                      <a16:colId xmlns:a16="http://schemas.microsoft.com/office/drawing/2014/main" xmlns="" val="20004"/>
                    </a:ext>
                  </a:extLst>
                </a:gridCol>
                <a:gridCol w="1032060">
                  <a:extLst>
                    <a:ext uri="{9D8B030D-6E8A-4147-A177-3AD203B41FA5}">
                      <a16:colId xmlns:a16="http://schemas.microsoft.com/office/drawing/2014/main" xmlns="" val="20005"/>
                    </a:ext>
                  </a:extLst>
                </a:gridCol>
              </a:tblGrid>
              <a:tr h="309099">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err="1">
                          <a:solidFill>
                            <a:schemeClr val="lt1"/>
                          </a:solidFill>
                          <a:latin typeface="+mn-lt"/>
                          <a:ea typeface="+mn-ea"/>
                          <a:cs typeface="+mn-cs"/>
                        </a:rPr>
                        <a:t>Completion</a:t>
                      </a:r>
                      <a:r>
                        <a:rPr lang="sv-SE" sz="14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b="1" kern="1200" dirty="0" smtClean="0">
                          <a:solidFill>
                            <a:schemeClr val="lt1"/>
                          </a:solidFill>
                          <a:latin typeface="+mn-lt"/>
                          <a:ea typeface="+mn-ea"/>
                          <a:cs typeface="+mn-cs"/>
                        </a:rPr>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4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smtClean="0"/>
                        <a:t>Rapporteur</a:t>
                      </a:r>
                    </a:p>
                    <a:p>
                      <a:pPr marL="0" algn="ctr" defTabSz="1219170" rtl="0" eaLnBrk="1" latinLnBrk="0" hangingPunct="1"/>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a:solidFill>
                            <a:schemeClr val="lt1"/>
                          </a:solidFill>
                          <a:latin typeface="+mn-lt"/>
                          <a:ea typeface="+mn-ea"/>
                          <a:cs typeface="+mn-cs"/>
                        </a:rPr>
                        <a:t>Related </a:t>
                      </a:r>
                      <a:r>
                        <a:rPr lang="en-US" altLang="zh-CN" sz="1400" dirty="0"/>
                        <a:t>topic</a:t>
                      </a:r>
                      <a:endParaRPr lang="sv-SE" sz="14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09099">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EE_5G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70%-&gt;90%-&gt;92%</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TS 28.310</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hlinkClick r:id="rId2"/>
                        </a:rPr>
                        <a:t>SP-180819</a:t>
                      </a:r>
                      <a:endParaRPr lang="sv-SE" sz="1200" b="0" kern="1200" dirty="0" smtClean="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200" b="0" kern="1200" dirty="0" smtClean="0">
                          <a:solidFill>
                            <a:schemeClr val="tx1"/>
                          </a:solidFill>
                          <a:effectLst/>
                          <a:latin typeface="Arial" panose="020B0604020202020204" pitchFamily="34" charset="0"/>
                          <a:ea typeface="+mn-ea"/>
                          <a:cs typeface="Arial" panose="020B0604020202020204" pitchFamily="34" charset="0"/>
                        </a:rPr>
                        <a:t>SA#87 (03/2020)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Orange</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
        <p:nvSpPr>
          <p:cNvPr id="8" name="矩形 7"/>
          <p:cNvSpPr/>
          <p:nvPr/>
        </p:nvSpPr>
        <p:spPr>
          <a:xfrm>
            <a:off x="445969" y="2990455"/>
            <a:ext cx="11042650" cy="1815882"/>
          </a:xfrm>
          <a:prstGeom prst="rect">
            <a:avLst/>
          </a:prstGeom>
        </p:spPr>
        <p:txBody>
          <a:bodyPr wrap="square">
            <a:spAutoFit/>
          </a:bodyPr>
          <a:lstStyle/>
          <a:p>
            <a:pPr marL="342900" lvl="0" indent="-342900">
              <a:buFont typeface="Wingdings" panose="05000000000000000000" pitchFamily="2" charset="2"/>
              <a:buChar char="Ø"/>
            </a:pPr>
            <a:r>
              <a:rPr lang="en-US" altLang="zh-CN" sz="1600" dirty="0" smtClean="0"/>
              <a:t>Some </a:t>
            </a:r>
            <a:r>
              <a:rPr lang="en-US" altLang="zh-CN" sz="1600" dirty="0"/>
              <a:t>cleanup has been done </a:t>
            </a:r>
            <a:r>
              <a:rPr lang="en-US" altLang="zh-CN" sz="1600" dirty="0" err="1"/>
              <a:t>wrt</a:t>
            </a:r>
            <a:r>
              <a:rPr lang="en-US" altLang="zh-CN" sz="1600" dirty="0"/>
              <a:t>. the usage of energy saving mode vs. </a:t>
            </a:r>
            <a:r>
              <a:rPr lang="en-US" altLang="zh-CN" sz="1600" dirty="0" err="1"/>
              <a:t>energySaving</a:t>
            </a:r>
            <a:r>
              <a:rPr lang="en-US" altLang="zh-CN" sz="1600" dirty="0"/>
              <a:t> state, and </a:t>
            </a:r>
            <a:r>
              <a:rPr lang="en-US" altLang="zh-CN" sz="1600" dirty="0" err="1"/>
              <a:t>wrt</a:t>
            </a:r>
            <a:r>
              <a:rPr lang="en-US" altLang="zh-CN" sz="1600" dirty="0"/>
              <a:t>. the usage of OAM vs. </a:t>
            </a:r>
            <a:r>
              <a:rPr lang="en-US" altLang="zh-CN" sz="1600" dirty="0" err="1"/>
              <a:t>MnS</a:t>
            </a:r>
            <a:r>
              <a:rPr lang="en-US" altLang="zh-CN" sz="1600" dirty="0"/>
              <a:t> producer(s).</a:t>
            </a:r>
          </a:p>
          <a:p>
            <a:pPr marL="342900" lvl="0" indent="-342900">
              <a:buFont typeface="Wingdings" panose="05000000000000000000" pitchFamily="2" charset="2"/>
              <a:buChar char="Ø"/>
            </a:pPr>
            <a:r>
              <a:rPr lang="en-US" altLang="zh-CN" sz="1600" dirty="0" smtClean="0"/>
              <a:t>The </a:t>
            </a:r>
            <a:r>
              <a:rPr lang="en-US" altLang="zh-CN" sz="1600" dirty="0"/>
              <a:t>WID has been revised to reflect that this WI is now dependent on the Rel-16 WI on SON, in which a SON NRM fragment is to be defined. For ES, it’s likely that some ES-specific attributes will have to be added to this SON NRM fragment. Due to this, the expected completion date has been shifted from Dec. 2019 to March 2020.</a:t>
            </a:r>
          </a:p>
          <a:p>
            <a:pPr marL="342900" lvl="0" indent="-342900">
              <a:buFont typeface="Wingdings" panose="05000000000000000000" pitchFamily="2" charset="2"/>
              <a:buChar char="Ø"/>
            </a:pPr>
            <a:r>
              <a:rPr lang="en-US" altLang="zh-CN" sz="1600" dirty="0" smtClean="0"/>
              <a:t>A </a:t>
            </a:r>
            <a:r>
              <a:rPr lang="en-US" altLang="zh-CN" sz="1600" dirty="0"/>
              <a:t>paper on the usage of NWDAF for energy saving purpose in NG-RAN has been discussed. It has been agreed that this discussion should be addressed in the Rel-17 study on enhancement of MDAS.</a:t>
            </a:r>
          </a:p>
        </p:txBody>
      </p:sp>
      <p:sp>
        <p:nvSpPr>
          <p:cNvPr id="9" name="文本框 8"/>
          <p:cNvSpPr txBox="1"/>
          <p:nvPr/>
        </p:nvSpPr>
        <p:spPr>
          <a:xfrm>
            <a:off x="330512" y="2682678"/>
            <a:ext cx="11273566"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Tree>
    <p:extLst>
      <p:ext uri="{BB962C8B-B14F-4D97-AF65-F5344CB8AC3E}">
        <p14:creationId xmlns:p14="http://schemas.microsoft.com/office/powerpoint/2010/main" val="32019076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92180" y="4603"/>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ONAP3GPP</a:t>
            </a:r>
            <a:endParaRPr lang="sv-SE" sz="3200" kern="0" dirty="0"/>
          </a:p>
        </p:txBody>
      </p:sp>
      <p:graphicFrame>
        <p:nvGraphicFramePr>
          <p:cNvPr id="7" name="Content Placeholder 3"/>
          <p:cNvGraphicFramePr>
            <a:graphicFrameLocks/>
          </p:cNvGraphicFramePr>
          <p:nvPr>
            <p:extLst>
              <p:ext uri="{D42A27DB-BD31-4B8C-83A1-F6EECF244321}">
                <p14:modId xmlns:p14="http://schemas.microsoft.com/office/powerpoint/2010/main" val="4001148161"/>
              </p:ext>
            </p:extLst>
          </p:nvPr>
        </p:nvGraphicFramePr>
        <p:xfrm>
          <a:off x="324160" y="1281277"/>
          <a:ext cx="11273568" cy="1249680"/>
        </p:xfrm>
        <a:graphic>
          <a:graphicData uri="http://schemas.openxmlformats.org/drawingml/2006/table">
            <a:tbl>
              <a:tblPr firstRow="1" bandRow="1">
                <a:tableStyleId>{5C22544A-7EE6-4342-B048-85BDC9FD1C3A}</a:tableStyleId>
              </a:tblPr>
              <a:tblGrid>
                <a:gridCol w="730816">
                  <a:extLst>
                    <a:ext uri="{9D8B030D-6E8A-4147-A177-3AD203B41FA5}">
                      <a16:colId xmlns:a16="http://schemas.microsoft.com/office/drawing/2014/main" xmlns="" val="23408469"/>
                    </a:ext>
                  </a:extLst>
                </a:gridCol>
                <a:gridCol w="2264053">
                  <a:extLst>
                    <a:ext uri="{9D8B030D-6E8A-4147-A177-3AD203B41FA5}">
                      <a16:colId xmlns:a16="http://schemas.microsoft.com/office/drawing/2014/main" xmlns="" val="1386727148"/>
                    </a:ext>
                  </a:extLst>
                </a:gridCol>
                <a:gridCol w="1058775">
                  <a:extLst>
                    <a:ext uri="{9D8B030D-6E8A-4147-A177-3AD203B41FA5}">
                      <a16:colId xmlns:a16="http://schemas.microsoft.com/office/drawing/2014/main" xmlns="" val="4240727412"/>
                    </a:ext>
                  </a:extLst>
                </a:gridCol>
                <a:gridCol w="1111784"/>
                <a:gridCol w="1221628"/>
                <a:gridCol w="1221628">
                  <a:extLst>
                    <a:ext uri="{9D8B030D-6E8A-4147-A177-3AD203B41FA5}">
                      <a16:colId xmlns:a16="http://schemas.microsoft.com/office/drawing/2014/main" xmlns="" val="1675550634"/>
                    </a:ext>
                  </a:extLst>
                </a:gridCol>
                <a:gridCol w="1221628"/>
                <a:gridCol w="1221628">
                  <a:extLst>
                    <a:ext uri="{9D8B030D-6E8A-4147-A177-3AD203B41FA5}">
                      <a16:colId xmlns:a16="http://schemas.microsoft.com/office/drawing/2014/main" xmlns="" val="20004"/>
                    </a:ext>
                  </a:extLst>
                </a:gridCol>
                <a:gridCol w="1221628">
                  <a:extLst>
                    <a:ext uri="{9D8B030D-6E8A-4147-A177-3AD203B41FA5}">
                      <a16:colId xmlns:a16="http://schemas.microsoft.com/office/drawing/2014/main" xmlns="" val="20005"/>
                    </a:ext>
                  </a:extLst>
                </a:gridCol>
              </a:tblGrid>
              <a:tr h="294686">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smtClean="0"/>
                        <a:t>Rapporteur</a:t>
                      </a:r>
                    </a:p>
                    <a:p>
                      <a:pPr algn="ctr"/>
                      <a:endParaRPr lang="sv-SE" sz="1400" dirty="0"/>
                    </a:p>
                  </a:txBody>
                  <a:tcPr anchor="ctr">
                    <a:solidFill>
                      <a:srgbClr val="C1E442"/>
                    </a:solidFill>
                  </a:tcPr>
                </a:tc>
                <a:tc>
                  <a:txBody>
                    <a:bodyPr/>
                    <a:lstStyle/>
                    <a:p>
                      <a:pPr algn="ctr"/>
                      <a:r>
                        <a:rPr lang="sv-SE" sz="1400" dirty="0"/>
                        <a:t>Related groups</a:t>
                      </a:r>
                    </a:p>
                  </a:txBody>
                  <a:tcPr anchor="ctr">
                    <a:solidFill>
                      <a:srgbClr val="C1E442"/>
                    </a:solidFill>
                  </a:tcPr>
                </a:tc>
                <a:tc>
                  <a:txBody>
                    <a:bodyPr/>
                    <a:lstStyle/>
                    <a:p>
                      <a:pPr algn="ct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369852">
                <a:tc>
                  <a:txBody>
                    <a:bodyPr/>
                    <a:lstStyle/>
                    <a:p>
                      <a:pPr algn="ctr">
                        <a:spcAft>
                          <a:spcPts val="900"/>
                        </a:spcAft>
                      </a:pPr>
                      <a:r>
                        <a:rPr lang="en-GB" sz="1200" kern="1200" dirty="0">
                          <a:solidFill>
                            <a:schemeClr val="dk1"/>
                          </a:solidFill>
                          <a:effectLst/>
                          <a:latin typeface="Arial" panose="020B0604020202020204" pitchFamily="34" charset="0"/>
                          <a:ea typeface="+mn-ea"/>
                          <a:cs typeface="+mn-cs"/>
                        </a:rPr>
                        <a:t>ONAP3GPP</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0"/>
                        </a:spcAft>
                      </a:pPr>
                      <a:r>
                        <a:rPr lang="en-US" sz="1200" kern="1200" dirty="0">
                          <a:solidFill>
                            <a:schemeClr val="dk1"/>
                          </a:solidFill>
                          <a:effectLst/>
                          <a:latin typeface="Arial" panose="020B0604020202020204" pitchFamily="34" charset="0"/>
                          <a:ea typeface="+mn-ea"/>
                          <a:cs typeface="+mn-cs"/>
                        </a:rPr>
                        <a:t>Integration of ONAP and 3GPP 5G management framework</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25%-&gt;40%</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-&gt;65%</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TS 28.540/28.622/28.623/28.532</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smtClean="0">
                          <a:solidFill>
                            <a:schemeClr val="dk1"/>
                          </a:solidFill>
                          <a:effectLst/>
                          <a:latin typeface="Arial" panose="020B0604020202020204" pitchFamily="34" charset="0"/>
                          <a:ea typeface="+mn-ea"/>
                          <a:cs typeface="+mn-cs"/>
                          <a:hlinkClick r:id="rId2"/>
                        </a:rPr>
                        <a:t>SP-190139</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GB" altLang="zh-CN" sz="1200" b="0" kern="1200" dirty="0" smtClean="0">
                          <a:solidFill>
                            <a:schemeClr val="tx1"/>
                          </a:solidFill>
                          <a:effectLst/>
                          <a:latin typeface="Arial" panose="020B0604020202020204" pitchFamily="34" charset="0"/>
                          <a:ea typeface="+mn-ea"/>
                          <a:cs typeface="Arial" panose="020B0604020202020204" pitchFamily="34" charset="0"/>
                        </a:rPr>
                        <a:t>SA#87 </a:t>
                      </a:r>
                      <a:r>
                        <a:rPr lang="en-GB" altLang="zh-CN" sz="1200" b="0" kern="1200" dirty="0">
                          <a:solidFill>
                            <a:schemeClr val="tx1"/>
                          </a:solidFill>
                          <a:effectLst/>
                          <a:latin typeface="Arial" panose="020B0604020202020204" pitchFamily="34" charset="0"/>
                          <a:ea typeface="+mn-ea"/>
                          <a:cs typeface="Arial" panose="020B0604020202020204" pitchFamily="34" charset="0"/>
                        </a:rPr>
                        <a:t>(03/2020)</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smtClean="0">
                          <a:solidFill>
                            <a:schemeClr val="dk1"/>
                          </a:solidFill>
                          <a:effectLst/>
                          <a:latin typeface="Arial" panose="020B0604020202020204" pitchFamily="34" charset="0"/>
                          <a:ea typeface="+mn-ea"/>
                          <a:cs typeface="+mn-cs"/>
                        </a:rPr>
                        <a:t>Orange, AT&amp;T</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ONAP, ETSI ZSM</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3GPP-ONAP Integration</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
        <p:nvSpPr>
          <p:cNvPr id="8" name="文本框 7"/>
          <p:cNvSpPr txBox="1"/>
          <p:nvPr/>
        </p:nvSpPr>
        <p:spPr>
          <a:xfrm>
            <a:off x="324160" y="2594555"/>
            <a:ext cx="11273566"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
        <p:nvSpPr>
          <p:cNvPr id="9" name="矩形 8"/>
          <p:cNvSpPr/>
          <p:nvPr/>
        </p:nvSpPr>
        <p:spPr>
          <a:xfrm>
            <a:off x="324160" y="2996325"/>
            <a:ext cx="11162988" cy="2554545"/>
          </a:xfrm>
          <a:prstGeom prst="rect">
            <a:avLst/>
          </a:prstGeom>
        </p:spPr>
        <p:txBody>
          <a:bodyPr wrap="square">
            <a:spAutoFit/>
          </a:bodyPr>
          <a:lstStyle/>
          <a:p>
            <a:pPr marL="285750" indent="-285750">
              <a:buFont typeface="Wingdings" panose="05000000000000000000" pitchFamily="2" charset="2"/>
              <a:buChar char="Ø"/>
            </a:pPr>
            <a:r>
              <a:rPr lang="en-US" altLang="zh-CN" sz="1600" dirty="0"/>
              <a:t>Six documents were submitted to the meeting and discussed – 3 CRs to TS 28.532, 2 discussion documents, and one skeleton for a new TS to capture Stage 1 for the Heartbeat management service. </a:t>
            </a:r>
          </a:p>
          <a:p>
            <a:pPr marL="285750" indent="-285750">
              <a:buFont typeface="Wingdings" panose="05000000000000000000" pitchFamily="2" charset="2"/>
              <a:buChar char="Ø"/>
            </a:pPr>
            <a:r>
              <a:rPr lang="en-US" altLang="zh-CN" sz="1600" dirty="0"/>
              <a:t>It was agreed to open a new WID to capture the Heartbeat Stage 1 since this new specification will contain more than just ONAP-related management services.  Heartbeat stage 1 content for this specification was agreed.</a:t>
            </a:r>
          </a:p>
          <a:p>
            <a:pPr marL="285750" indent="-285750">
              <a:buFont typeface="Wingdings" panose="05000000000000000000" pitchFamily="2" charset="2"/>
              <a:buChar char="Ø"/>
            </a:pPr>
            <a:r>
              <a:rPr lang="en-US" altLang="zh-CN" sz="1600" dirty="0" smtClean="0"/>
              <a:t>CR </a:t>
            </a:r>
            <a:r>
              <a:rPr lang="en-US" altLang="zh-CN" sz="1600" dirty="0"/>
              <a:t>to TS </a:t>
            </a:r>
            <a:r>
              <a:rPr lang="en-US" altLang="zh-CN" sz="1600" dirty="0" smtClean="0"/>
              <a:t>28.532 </a:t>
            </a:r>
            <a:r>
              <a:rPr lang="en-US" altLang="zh-CN" sz="1600" dirty="0"/>
              <a:t>containing Heartbeat stage 2 and stage 3 was agreed.</a:t>
            </a:r>
          </a:p>
          <a:p>
            <a:pPr marL="285750" indent="-285750">
              <a:buFont typeface="Wingdings" panose="05000000000000000000" pitchFamily="2" charset="2"/>
              <a:buChar char="Ø"/>
            </a:pPr>
            <a:r>
              <a:rPr lang="en-US" altLang="zh-CN" sz="1600" dirty="0"/>
              <a:t>Significant progress was made in understanding and agreeing an approach to integrating 3GPP notifications with ONAP VES Common Event Header so that a 3GPP </a:t>
            </a:r>
            <a:r>
              <a:rPr lang="en-US" altLang="zh-CN" sz="1600" dirty="0" err="1"/>
              <a:t>MnS</a:t>
            </a:r>
            <a:r>
              <a:rPr lang="en-US" altLang="zh-CN" sz="1600" dirty="0"/>
              <a:t> Producer may communicate with the ONAP VES Collector.  The endorsed approach de-couples the 3GPP payload specification from the ONAP CEH so that the two organizations may evolve their specifications separately and still maintain compatibility. A corresponding LS to ONAP was created and approved.</a:t>
            </a:r>
          </a:p>
        </p:txBody>
      </p:sp>
    </p:spTree>
    <p:extLst>
      <p:ext uri="{BB962C8B-B14F-4D97-AF65-F5344CB8AC3E}">
        <p14:creationId xmlns:p14="http://schemas.microsoft.com/office/powerpoint/2010/main" val="41088249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NETPOL</a:t>
            </a:r>
            <a:endParaRPr lang="sv-SE" sz="3200" kern="0" dirty="0"/>
          </a:p>
        </p:txBody>
      </p:sp>
      <p:graphicFrame>
        <p:nvGraphicFramePr>
          <p:cNvPr id="6" name="表格 5"/>
          <p:cNvGraphicFramePr>
            <a:graphicFrameLocks noGrp="1"/>
          </p:cNvGraphicFramePr>
          <p:nvPr>
            <p:extLst>
              <p:ext uri="{D42A27DB-BD31-4B8C-83A1-F6EECF244321}">
                <p14:modId xmlns:p14="http://schemas.microsoft.com/office/powerpoint/2010/main" val="3953031982"/>
              </p:ext>
            </p:extLst>
          </p:nvPr>
        </p:nvGraphicFramePr>
        <p:xfrm>
          <a:off x="280492" y="1155217"/>
          <a:ext cx="11644808" cy="97536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xmlns="" val="20000"/>
                    </a:ext>
                  </a:extLst>
                </a:gridCol>
                <a:gridCol w="2249792">
                  <a:extLst>
                    <a:ext uri="{9D8B030D-6E8A-4147-A177-3AD203B41FA5}">
                      <a16:colId xmlns:a16="http://schemas.microsoft.com/office/drawing/2014/main" xmlns="" val="20001"/>
                    </a:ext>
                  </a:extLst>
                </a:gridCol>
                <a:gridCol w="1040463">
                  <a:extLst>
                    <a:ext uri="{9D8B030D-6E8A-4147-A177-3AD203B41FA5}">
                      <a16:colId xmlns:a16="http://schemas.microsoft.com/office/drawing/2014/main" xmlns="" val="20002"/>
                    </a:ext>
                  </a:extLst>
                </a:gridCol>
                <a:gridCol w="1327610"/>
                <a:gridCol w="974709"/>
                <a:gridCol w="1261856">
                  <a:extLst>
                    <a:ext uri="{9D8B030D-6E8A-4147-A177-3AD203B41FA5}">
                      <a16:colId xmlns:a16="http://schemas.microsoft.com/office/drawing/2014/main" xmlns="" val="20003"/>
                    </a:ext>
                  </a:extLst>
                </a:gridCol>
                <a:gridCol w="1016968"/>
                <a:gridCol w="1506744">
                  <a:extLst>
                    <a:ext uri="{9D8B030D-6E8A-4147-A177-3AD203B41FA5}">
                      <a16:colId xmlns:a16="http://schemas.microsoft.com/office/drawing/2014/main" xmlns="" val="20004"/>
                    </a:ext>
                  </a:extLst>
                </a:gridCol>
                <a:gridCol w="1261856">
                  <a:extLst>
                    <a:ext uri="{9D8B030D-6E8A-4147-A177-3AD203B41FA5}">
                      <a16:colId xmlns:a16="http://schemas.microsoft.com/office/drawing/2014/main" xmlns=""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smtClean="0">
                          <a:solidFill>
                            <a:schemeClr val="lt1"/>
                          </a:solidFill>
                          <a:latin typeface="+mn-lt"/>
                          <a:ea typeface="+mn-ea"/>
                          <a:cs typeface="+mn-cs"/>
                        </a:rPr>
                        <a:t>TS/TR</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smtClean="0">
                          <a:solidFill>
                            <a:schemeClr val="lt1"/>
                          </a:solidFill>
                          <a:latin typeface="+mn-lt"/>
                          <a:ea typeface="+mn-ea"/>
                          <a:cs typeface="+mn-cs"/>
                        </a:rPr>
                        <a:t>reference</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smtClean="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NETPOL</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Network policy </a:t>
                      </a:r>
                      <a:r>
                        <a:rPr lang="en-US" sz="1200" b="0" kern="1200" dirty="0">
                          <a:solidFill>
                            <a:schemeClr val="tx1"/>
                          </a:solidFill>
                          <a:effectLst/>
                          <a:latin typeface="Arial" panose="020B0604020202020204" pitchFamily="34" charset="0"/>
                          <a:ea typeface="+mn-ea"/>
                          <a:cs typeface="Arial" panose="020B0604020202020204" pitchFamily="34" charset="0"/>
                        </a:rPr>
                        <a:t>management</a:t>
                      </a:r>
                      <a:r>
                        <a:rPr lang="en-US" sz="1100" b="0" kern="1200" dirty="0">
                          <a:solidFill>
                            <a:schemeClr val="tx1"/>
                          </a:solidFill>
                          <a:effectLst/>
                          <a:latin typeface="Arial" panose="020B0604020202020204" pitchFamily="34" charset="0"/>
                          <a:ea typeface="+mn-ea"/>
                          <a:cs typeface="Arial" panose="020B0604020202020204" pitchFamily="34" charset="0"/>
                        </a:rPr>
                        <a:t> for mobile networks based on NFV scenarios</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85%-&gt;90%</a:t>
                      </a:r>
                      <a:r>
                        <a:rPr lang="sv-SE" sz="1100" b="0" kern="1200" baseline="0" dirty="0">
                          <a:solidFill>
                            <a:schemeClr val="tx1"/>
                          </a:solidFill>
                          <a:effectLst/>
                          <a:latin typeface="Arial" panose="020B0604020202020204" pitchFamily="34" charset="0"/>
                          <a:ea typeface="+mn-ea"/>
                          <a:cs typeface="Arial" panose="020B0604020202020204" pitchFamily="34" charset="0"/>
                        </a:rPr>
                        <a:t> </a:t>
                      </a:r>
                      <a:endParaRPr lang="sv-SE" sz="1100" b="0" kern="1200" baseline="0" dirty="0" smtClean="0">
                        <a:solidFill>
                          <a:schemeClr val="tx1"/>
                        </a:solidFill>
                        <a:effectLst/>
                        <a:latin typeface="Arial" panose="020B0604020202020204" pitchFamily="34" charset="0"/>
                        <a:ea typeface="+mn-ea"/>
                        <a:cs typeface="Arial" panose="020B0604020202020204" pitchFamily="34" charset="0"/>
                      </a:endParaRPr>
                    </a:p>
                    <a:p>
                      <a:pPr algn="ctr">
                        <a:spcBef>
                          <a:spcPts val="1200"/>
                        </a:spcBef>
                        <a:spcAft>
                          <a:spcPts val="0"/>
                        </a:spcAft>
                      </a:pPr>
                      <a:r>
                        <a:rPr lang="sv-SE" sz="1100" b="0" kern="1200" baseline="0" dirty="0" smtClean="0">
                          <a:solidFill>
                            <a:schemeClr val="tx1"/>
                          </a:solidFill>
                          <a:effectLst/>
                          <a:latin typeface="Arial" panose="020B0604020202020204" pitchFamily="34" charset="0"/>
                          <a:ea typeface="+mn-ea"/>
                          <a:cs typeface="Arial" panose="020B0604020202020204" pitchFamily="34" charset="0"/>
                        </a:rPr>
                        <a:t>-&gt;100%</a:t>
                      </a:r>
                      <a:endParaRPr lang="sv-SE" sz="110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TS 28.311</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hlinkClick r:id="rId2"/>
                        </a:rPr>
                        <a:t>SP-180821</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SA#86 </a:t>
                      </a:r>
                      <a:r>
                        <a:rPr lang="en-GB" altLang="zh-CN" sz="1100" b="0" kern="1200" dirty="0">
                          <a:solidFill>
                            <a:schemeClr val="tx1"/>
                          </a:solidFill>
                          <a:effectLst/>
                          <a:latin typeface="Arial" panose="020B0604020202020204" pitchFamily="34" charset="0"/>
                          <a:ea typeface="+mn-ea"/>
                          <a:cs typeface="Arial" panose="020B0604020202020204" pitchFamily="34" charset="0"/>
                        </a:rPr>
                        <a:t>(12/2019)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CMCC</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algn="l">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Virtualization</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
        <p:nvSpPr>
          <p:cNvPr id="7" name="矩形 6"/>
          <p:cNvSpPr/>
          <p:nvPr/>
        </p:nvSpPr>
        <p:spPr>
          <a:xfrm>
            <a:off x="280492" y="2533224"/>
            <a:ext cx="11545614" cy="523220"/>
          </a:xfrm>
          <a:prstGeom prst="rect">
            <a:avLst/>
          </a:prstGeom>
        </p:spPr>
        <p:txBody>
          <a:bodyPr wrap="square">
            <a:spAutoFit/>
          </a:bodyPr>
          <a:lstStyle/>
          <a:p>
            <a:pPr marL="285750" indent="-285750">
              <a:buFont typeface="Wingdings" panose="05000000000000000000" pitchFamily="2" charset="2"/>
              <a:buChar char="Ø"/>
            </a:pPr>
            <a:r>
              <a:rPr lang="en-US" altLang="zh-CN" sz="1400" dirty="0"/>
              <a:t>During the session, 6 papers about the content for 28.311. Updating its WID’s scope by adding XML definition, adding SOAP Solution Set of 28.311 are discussed and approved.</a:t>
            </a:r>
            <a:endParaRPr lang="zh-CN" altLang="en-US" dirty="0"/>
          </a:p>
        </p:txBody>
      </p:sp>
      <p:sp>
        <p:nvSpPr>
          <p:cNvPr id="8" name="文本框 7"/>
          <p:cNvSpPr txBox="1"/>
          <p:nvPr/>
        </p:nvSpPr>
        <p:spPr>
          <a:xfrm>
            <a:off x="280492" y="2185706"/>
            <a:ext cx="1164480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Tree>
    <p:extLst>
      <p:ext uri="{BB962C8B-B14F-4D97-AF65-F5344CB8AC3E}">
        <p14:creationId xmlns:p14="http://schemas.microsoft.com/office/powerpoint/2010/main" val="19324013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Rel-17 work</a:t>
            </a:r>
            <a:endParaRPr lang="sv-SE" sz="3200" kern="0" dirty="0"/>
          </a:p>
        </p:txBody>
      </p:sp>
      <p:sp>
        <p:nvSpPr>
          <p:cNvPr id="3" name="矩形 2"/>
          <p:cNvSpPr/>
          <p:nvPr/>
        </p:nvSpPr>
        <p:spPr>
          <a:xfrm>
            <a:off x="289375" y="1234084"/>
            <a:ext cx="11325976" cy="4770537"/>
          </a:xfrm>
          <a:prstGeom prst="rect">
            <a:avLst/>
          </a:prstGeom>
        </p:spPr>
        <p:txBody>
          <a:bodyPr wrap="square">
            <a:spAutoFit/>
          </a:bodyPr>
          <a:lstStyle/>
          <a:p>
            <a:r>
              <a:rPr lang="en-US" sz="1600" b="1" dirty="0" smtClean="0"/>
              <a:t>The following aspects are potentially considered in Rel-17 SA5 work and communicate with SA for opinions: </a:t>
            </a:r>
            <a:endParaRPr lang="en-US" sz="1600" dirty="0" smtClean="0"/>
          </a:p>
          <a:p>
            <a:pPr marL="893763" lvl="1" indent="-285750">
              <a:buFont typeface="Wingdings" panose="05000000000000000000" pitchFamily="2" charset="2"/>
              <a:buChar char="Ø"/>
            </a:pPr>
            <a:r>
              <a:rPr lang="en-US" sz="1600" dirty="0" smtClean="0"/>
              <a:t>SLA management</a:t>
            </a:r>
            <a:endParaRPr lang="en-US" sz="1600" dirty="0"/>
          </a:p>
          <a:p>
            <a:pPr marL="893763" lvl="1" indent="-285750">
              <a:buFont typeface="Wingdings" panose="05000000000000000000" pitchFamily="2" charset="2"/>
              <a:buChar char="Ø"/>
            </a:pPr>
            <a:r>
              <a:rPr lang="en-US" sz="1600" dirty="0" smtClean="0"/>
              <a:t>Autonomous network levels</a:t>
            </a:r>
            <a:endParaRPr lang="en-US" sz="1600" dirty="0"/>
          </a:p>
          <a:p>
            <a:pPr marL="893763" lvl="1" indent="-285750">
              <a:buFont typeface="Wingdings" panose="05000000000000000000" pitchFamily="2" charset="2"/>
              <a:buChar char="Ø"/>
            </a:pPr>
            <a:r>
              <a:rPr lang="en-US" sz="1600" dirty="0" smtClean="0"/>
              <a:t>Performance assurance</a:t>
            </a:r>
            <a:endParaRPr lang="en-US" sz="1600" dirty="0"/>
          </a:p>
          <a:p>
            <a:pPr marL="893763" lvl="1" indent="-285750">
              <a:buFont typeface="Wingdings" panose="05000000000000000000" pitchFamily="2" charset="2"/>
              <a:buChar char="Ø"/>
            </a:pPr>
            <a:r>
              <a:rPr lang="en-US" sz="1600" dirty="0" smtClean="0"/>
              <a:t>SON</a:t>
            </a:r>
          </a:p>
          <a:p>
            <a:pPr marL="893763" lvl="1" indent="-285750">
              <a:buFont typeface="Wingdings" panose="05000000000000000000" pitchFamily="2" charset="2"/>
              <a:buChar char="Ø"/>
            </a:pPr>
            <a:r>
              <a:rPr lang="en-US" sz="1600" dirty="0" smtClean="0"/>
              <a:t>Closed loop assurance</a:t>
            </a:r>
            <a:endParaRPr lang="en-US" sz="1600" dirty="0"/>
          </a:p>
          <a:p>
            <a:pPr marL="893763" lvl="1" indent="-285750">
              <a:buFont typeface="Wingdings" panose="05000000000000000000" pitchFamily="2" charset="2"/>
              <a:buChar char="Ø"/>
            </a:pPr>
            <a:r>
              <a:rPr lang="en-US" sz="1600" dirty="0" smtClean="0"/>
              <a:t>Non-public network management</a:t>
            </a:r>
            <a:endParaRPr lang="en-US" sz="1600" dirty="0"/>
          </a:p>
          <a:p>
            <a:pPr marL="893763" lvl="1" indent="-285750">
              <a:buFont typeface="Wingdings" panose="05000000000000000000" pitchFamily="2" charset="2"/>
              <a:buChar char="Ø"/>
            </a:pPr>
            <a:r>
              <a:rPr lang="en-US" sz="1600" dirty="0" smtClean="0"/>
              <a:t>Intent driven management</a:t>
            </a:r>
            <a:endParaRPr lang="en-US" sz="1600" dirty="0"/>
          </a:p>
          <a:p>
            <a:pPr marL="893763" lvl="1" indent="-285750">
              <a:buFont typeface="Wingdings" panose="05000000000000000000" pitchFamily="2" charset="2"/>
              <a:buChar char="Ø"/>
            </a:pPr>
            <a:r>
              <a:rPr lang="en-US" sz="1600" dirty="0"/>
              <a:t>NRM support</a:t>
            </a:r>
          </a:p>
          <a:p>
            <a:pPr marL="893763" lvl="1" indent="-285750">
              <a:buFont typeface="Wingdings" panose="05000000000000000000" pitchFamily="2" charset="2"/>
              <a:buChar char="Ø"/>
            </a:pPr>
            <a:r>
              <a:rPr lang="en-US" sz="1600" dirty="0" smtClean="0"/>
              <a:t>Enhancement of network slicing</a:t>
            </a:r>
            <a:endParaRPr lang="en-US" sz="1600" dirty="0"/>
          </a:p>
          <a:p>
            <a:pPr marL="893763" lvl="1" indent="-285750">
              <a:buFont typeface="Wingdings" panose="05000000000000000000" pitchFamily="2" charset="2"/>
              <a:buChar char="Ø"/>
            </a:pPr>
            <a:r>
              <a:rPr lang="en-US" sz="1600" dirty="0"/>
              <a:t>Energy saving management support</a:t>
            </a:r>
          </a:p>
          <a:p>
            <a:pPr marL="893763" lvl="1" indent="-285750">
              <a:buFont typeface="Wingdings" panose="05000000000000000000" pitchFamily="2" charset="2"/>
              <a:buChar char="Ø"/>
            </a:pPr>
            <a:r>
              <a:rPr lang="en-US" sz="1600" dirty="0"/>
              <a:t>ONAP-3GPP </a:t>
            </a:r>
            <a:r>
              <a:rPr lang="en-US" sz="1600" dirty="0" smtClean="0"/>
              <a:t>integration</a:t>
            </a:r>
          </a:p>
          <a:p>
            <a:pPr marL="893763" lvl="1" indent="-285750">
              <a:buFont typeface="Wingdings" panose="05000000000000000000" pitchFamily="2" charset="2"/>
              <a:buChar char="Ø"/>
            </a:pPr>
            <a:r>
              <a:rPr lang="en-US" sz="1600" dirty="0" smtClean="0"/>
              <a:t>Integrated Satellite component management</a:t>
            </a:r>
          </a:p>
          <a:p>
            <a:pPr marL="893763" lvl="1" indent="-285750">
              <a:buFont typeface="Wingdings" panose="05000000000000000000" pitchFamily="2" charset="2"/>
              <a:buChar char="Ø"/>
            </a:pPr>
            <a:r>
              <a:rPr lang="en-US" sz="1600" dirty="0"/>
              <a:t>Edge Computing management </a:t>
            </a:r>
            <a:r>
              <a:rPr lang="en-US" sz="1600" dirty="0" smtClean="0"/>
              <a:t> </a:t>
            </a:r>
          </a:p>
          <a:p>
            <a:endParaRPr lang="en-US" sz="1600" dirty="0" smtClean="0"/>
          </a:p>
          <a:p>
            <a:r>
              <a:rPr lang="en-US" sz="1600" b="1" dirty="0" smtClean="0"/>
              <a:t>The following Rel-17 WIs/SIs have been agreed in SA5:</a:t>
            </a:r>
          </a:p>
          <a:p>
            <a:pPr marL="893763" lvl="1" indent="-285750">
              <a:buFont typeface="Wingdings" panose="05000000000000000000" pitchFamily="2" charset="2"/>
              <a:buChar char="Ø"/>
            </a:pPr>
            <a:r>
              <a:rPr lang="en-US" sz="1600" dirty="0" err="1" smtClean="0"/>
              <a:t>FS_eMDAS</a:t>
            </a:r>
            <a:endParaRPr lang="en-US" sz="1600" dirty="0"/>
          </a:p>
          <a:p>
            <a:pPr marL="893763" lvl="1" indent="-285750">
              <a:buFont typeface="Wingdings" panose="05000000000000000000" pitchFamily="2" charset="2"/>
              <a:buChar char="Ø"/>
            </a:pPr>
            <a:r>
              <a:rPr lang="en-US" sz="1600" dirty="0" smtClean="0"/>
              <a:t>FS_NSMEN</a:t>
            </a:r>
          </a:p>
          <a:p>
            <a:pPr marL="893763" lvl="1" indent="-285750">
              <a:buFont typeface="Wingdings" panose="05000000000000000000" pitchFamily="2" charset="2"/>
              <a:buChar char="Ø"/>
            </a:pPr>
            <a:r>
              <a:rPr lang="en-US" sz="1600" dirty="0" smtClean="0"/>
              <a:t>NPM</a:t>
            </a:r>
          </a:p>
        </p:txBody>
      </p:sp>
    </p:spTree>
    <p:extLst>
      <p:ext uri="{BB962C8B-B14F-4D97-AF65-F5344CB8AC3E}">
        <p14:creationId xmlns:p14="http://schemas.microsoft.com/office/powerpoint/2010/main" val="3723031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85411" y="826475"/>
            <a:ext cx="9927772" cy="3564656"/>
          </a:xfrm>
          <a:prstGeom prst="rect">
            <a:avLst/>
          </a:prstGeom>
        </p:spPr>
      </p:pic>
      <p:sp>
        <p:nvSpPr>
          <p:cNvPr id="7" name="文本框 6"/>
          <p:cNvSpPr txBox="1"/>
          <p:nvPr/>
        </p:nvSpPr>
        <p:spPr>
          <a:xfrm>
            <a:off x="2195859" y="4392766"/>
            <a:ext cx="524503" cy="276999"/>
          </a:xfrm>
          <a:prstGeom prst="rect">
            <a:avLst/>
          </a:prstGeom>
          <a:solidFill>
            <a:srgbClr val="00B050"/>
          </a:solidFill>
        </p:spPr>
        <p:txBody>
          <a:bodyPr wrap="none" rtlCol="0">
            <a:spAutoFit/>
          </a:bodyPr>
          <a:lstStyle/>
          <a:p>
            <a:r>
              <a:rPr lang="en-US" sz="1200" dirty="0" smtClean="0"/>
              <a:t>#127</a:t>
            </a:r>
            <a:endParaRPr lang="en-US" sz="1200" dirty="0"/>
          </a:p>
        </p:txBody>
      </p:sp>
      <p:sp>
        <p:nvSpPr>
          <p:cNvPr id="8" name="文本框 7"/>
          <p:cNvSpPr txBox="1"/>
          <p:nvPr/>
        </p:nvSpPr>
        <p:spPr>
          <a:xfrm>
            <a:off x="2727081" y="4393902"/>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#128</a:t>
            </a:r>
          </a:p>
        </p:txBody>
      </p:sp>
      <p:sp>
        <p:nvSpPr>
          <p:cNvPr id="9" name="文本框 8"/>
          <p:cNvSpPr txBox="1"/>
          <p:nvPr/>
        </p:nvSpPr>
        <p:spPr>
          <a:xfrm>
            <a:off x="3270023" y="4399843"/>
            <a:ext cx="524503" cy="276999"/>
          </a:xfrm>
          <a:prstGeom prst="rect">
            <a:avLst/>
          </a:prstGeom>
          <a:solidFill>
            <a:srgbClr val="00B050"/>
          </a:solidFill>
        </p:spPr>
        <p:txBody>
          <a:bodyPr wrap="square" rtlCol="0">
            <a:spAutoFit/>
          </a:bodyPr>
          <a:lstStyle>
            <a:defPPr>
              <a:defRPr lang="en-GB"/>
            </a:defPPr>
            <a:lvl1pPr>
              <a:defRPr sz="1200"/>
            </a:lvl1pPr>
          </a:lstStyle>
          <a:p>
            <a:r>
              <a:rPr lang="en-US" dirty="0"/>
              <a:t>#129</a:t>
            </a:r>
          </a:p>
        </p:txBody>
      </p:sp>
      <p:sp>
        <p:nvSpPr>
          <p:cNvPr id="10" name="文本框 9"/>
          <p:cNvSpPr txBox="1"/>
          <p:nvPr/>
        </p:nvSpPr>
        <p:spPr>
          <a:xfrm>
            <a:off x="4334654" y="4397965"/>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#131</a:t>
            </a:r>
          </a:p>
        </p:txBody>
      </p:sp>
      <p:sp>
        <p:nvSpPr>
          <p:cNvPr id="11" name="矩形 10"/>
          <p:cNvSpPr/>
          <p:nvPr/>
        </p:nvSpPr>
        <p:spPr bwMode="auto">
          <a:xfrm>
            <a:off x="85411" y="4391131"/>
            <a:ext cx="9250178" cy="1931292"/>
          </a:xfrm>
          <a:prstGeom prst="rect">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 name="文本框 11"/>
          <p:cNvSpPr txBox="1"/>
          <p:nvPr/>
        </p:nvSpPr>
        <p:spPr>
          <a:xfrm>
            <a:off x="309399" y="4380705"/>
            <a:ext cx="1604927" cy="276999"/>
          </a:xfrm>
          <a:prstGeom prst="rect">
            <a:avLst/>
          </a:prstGeom>
          <a:noFill/>
        </p:spPr>
        <p:txBody>
          <a:bodyPr wrap="none" rtlCol="0">
            <a:spAutoFit/>
          </a:bodyPr>
          <a:lstStyle/>
          <a:p>
            <a:r>
              <a:rPr lang="en-US" sz="1200" b="1" dirty="0" smtClean="0">
                <a:solidFill>
                  <a:srgbClr val="00B050"/>
                </a:solidFill>
              </a:rPr>
              <a:t>SA5 OAM time plan</a:t>
            </a:r>
            <a:endParaRPr lang="en-US" sz="1200" b="1" dirty="0">
              <a:solidFill>
                <a:srgbClr val="00B050"/>
              </a:solidFill>
            </a:endParaRPr>
          </a:p>
        </p:txBody>
      </p:sp>
      <p:sp>
        <p:nvSpPr>
          <p:cNvPr id="13" name="矩形 12"/>
          <p:cNvSpPr/>
          <p:nvPr/>
        </p:nvSpPr>
        <p:spPr>
          <a:xfrm>
            <a:off x="9402662" y="3266540"/>
            <a:ext cx="2607362" cy="2492990"/>
          </a:xfrm>
          <a:prstGeom prst="rect">
            <a:avLst/>
          </a:prstGeom>
          <a:solidFill>
            <a:schemeClr val="bg1"/>
          </a:solidFill>
        </p:spPr>
        <p:txBody>
          <a:bodyPr wrap="square">
            <a:spAutoFit/>
          </a:bodyPr>
          <a:lstStyle/>
          <a:p>
            <a:r>
              <a:rPr lang="nb-NO" sz="1200" b="1" dirty="0" smtClean="0"/>
              <a:t>SA5 Rel-16 timeplan:</a:t>
            </a:r>
          </a:p>
          <a:p>
            <a:pPr marL="285750" indent="-285750">
              <a:buFont typeface="Wingdings" panose="05000000000000000000" pitchFamily="2" charset="2"/>
              <a:buChar char="Ø"/>
            </a:pPr>
            <a:r>
              <a:rPr lang="nb-NO" sz="1200" dirty="0" smtClean="0"/>
              <a:t>Nov </a:t>
            </a:r>
            <a:r>
              <a:rPr lang="nb-NO" sz="1200" dirty="0"/>
              <a:t>2019 (</a:t>
            </a:r>
            <a:r>
              <a:rPr lang="nb-NO" sz="1200" dirty="0" smtClean="0"/>
              <a:t>SA5#128) </a:t>
            </a:r>
            <a:r>
              <a:rPr lang="nb-NO" sz="1200" dirty="0"/>
              <a:t>SA5 stage 1 freeze</a:t>
            </a:r>
          </a:p>
          <a:p>
            <a:pPr marL="285750" indent="-285750">
              <a:buFont typeface="Wingdings" panose="05000000000000000000" pitchFamily="2" charset="2"/>
              <a:buChar char="Ø"/>
            </a:pPr>
            <a:r>
              <a:rPr lang="nb-NO" sz="1200" dirty="0" smtClean="0"/>
              <a:t>Feb 2020 </a:t>
            </a:r>
            <a:r>
              <a:rPr lang="nb-NO" sz="1200" dirty="0"/>
              <a:t>(</a:t>
            </a:r>
            <a:r>
              <a:rPr lang="nb-NO" sz="1200" dirty="0" smtClean="0"/>
              <a:t>SA5#129) </a:t>
            </a:r>
            <a:r>
              <a:rPr lang="nb-NO" sz="1200" dirty="0"/>
              <a:t>SA5 stage </a:t>
            </a:r>
            <a:r>
              <a:rPr lang="nb-NO" sz="1200" dirty="0" smtClean="0"/>
              <a:t>2+3 freeze</a:t>
            </a:r>
          </a:p>
          <a:p>
            <a:pPr marL="285750" indent="-285750">
              <a:buFont typeface="Wingdings" panose="05000000000000000000" pitchFamily="2" charset="2"/>
              <a:buChar char="Ø"/>
            </a:pPr>
            <a:endParaRPr lang="nb-NO" sz="1200" dirty="0"/>
          </a:p>
          <a:p>
            <a:r>
              <a:rPr lang="nb-NO" altLang="zh-CN" sz="1200" b="1" dirty="0"/>
              <a:t>SA5 </a:t>
            </a:r>
            <a:r>
              <a:rPr lang="nb-NO" sz="1200" b="1" dirty="0" smtClean="0"/>
              <a:t>Rel-17 timeplan:</a:t>
            </a:r>
          </a:p>
          <a:p>
            <a:pPr marL="285750" indent="-285750">
              <a:buFont typeface="Wingdings" panose="05000000000000000000" pitchFamily="2" charset="2"/>
              <a:buChar char="Ø"/>
            </a:pPr>
            <a:r>
              <a:rPr lang="en-US" altLang="en-US" sz="1200" dirty="0" smtClean="0"/>
              <a:t>Oct </a:t>
            </a:r>
            <a:r>
              <a:rPr lang="en-US" altLang="en-US" sz="1200" dirty="0"/>
              <a:t>2019 (</a:t>
            </a:r>
            <a:r>
              <a:rPr lang="en-US" altLang="en-US" sz="1200" dirty="0" smtClean="0"/>
              <a:t>SA5#127) </a:t>
            </a:r>
            <a:r>
              <a:rPr lang="en-US" altLang="en-US" sz="1200" dirty="0"/>
              <a:t>SA5 </a:t>
            </a:r>
            <a:r>
              <a:rPr lang="en-US" altLang="en-US" sz="1200" dirty="0" smtClean="0"/>
              <a:t>trigger the discussion </a:t>
            </a:r>
            <a:r>
              <a:rPr lang="en-US" altLang="en-US" sz="1200" dirty="0"/>
              <a:t>of R17 </a:t>
            </a:r>
            <a:r>
              <a:rPr lang="en-US" altLang="en-US" sz="1200" dirty="0" smtClean="0"/>
              <a:t>WIs/SIs</a:t>
            </a:r>
            <a:endParaRPr lang="en-US" altLang="en-US" sz="1200" dirty="0"/>
          </a:p>
          <a:p>
            <a:pPr marL="285750" indent="-285750">
              <a:buFont typeface="Wingdings" panose="05000000000000000000" pitchFamily="2" charset="2"/>
              <a:buChar char="Ø"/>
            </a:pPr>
            <a:r>
              <a:rPr lang="en-US" altLang="en-US" sz="1200" dirty="0" smtClean="0"/>
              <a:t>Aug </a:t>
            </a:r>
            <a:r>
              <a:rPr lang="en-US" altLang="en-US" sz="1200" dirty="0"/>
              <a:t>2020 (</a:t>
            </a:r>
            <a:r>
              <a:rPr lang="en-US" altLang="en-US" sz="1200" dirty="0" smtClean="0"/>
              <a:t>SA5#132) </a:t>
            </a:r>
            <a:r>
              <a:rPr lang="en-US" altLang="en-US" sz="1200" dirty="0"/>
              <a:t>SA5 stage1 freeze </a:t>
            </a:r>
            <a:r>
              <a:rPr lang="en-US" altLang="zh-CN" sz="1200" dirty="0" smtClean="0"/>
              <a:t>(</a:t>
            </a:r>
            <a:r>
              <a:rPr lang="en-US" altLang="zh-CN" sz="1200" dirty="0"/>
              <a:t>TBD)</a:t>
            </a:r>
            <a:endParaRPr lang="en-US" altLang="en-US" sz="1200" dirty="0" smtClean="0"/>
          </a:p>
          <a:p>
            <a:pPr marL="285750" indent="-285750">
              <a:buFont typeface="Wingdings" panose="05000000000000000000" pitchFamily="2" charset="2"/>
              <a:buChar char="Ø"/>
            </a:pPr>
            <a:r>
              <a:rPr lang="en-US" sz="1200" dirty="0" smtClean="0"/>
              <a:t>Stage 2+ stage 3 (TBD)</a:t>
            </a:r>
            <a:endParaRPr lang="nb-NO" sz="1200" dirty="0"/>
          </a:p>
        </p:txBody>
      </p:sp>
      <p:cxnSp>
        <p:nvCxnSpPr>
          <p:cNvPr id="14" name="直接连接符 13"/>
          <p:cNvCxnSpPr/>
          <p:nvPr/>
        </p:nvCxnSpPr>
        <p:spPr bwMode="auto">
          <a:xfrm>
            <a:off x="2959892" y="4659954"/>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文本框 14"/>
          <p:cNvSpPr txBox="1"/>
          <p:nvPr/>
        </p:nvSpPr>
        <p:spPr>
          <a:xfrm>
            <a:off x="4866802" y="4395738"/>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132</a:t>
            </a:r>
            <a:endParaRPr lang="en-US" dirty="0"/>
          </a:p>
        </p:txBody>
      </p:sp>
      <p:cxnSp>
        <p:nvCxnSpPr>
          <p:cNvPr id="16" name="直接连接符 15"/>
          <p:cNvCxnSpPr/>
          <p:nvPr/>
        </p:nvCxnSpPr>
        <p:spPr bwMode="auto">
          <a:xfrm flipH="1">
            <a:off x="5108918" y="4674964"/>
            <a:ext cx="14594" cy="164745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标题 1"/>
          <p:cNvSpPr>
            <a:spLocks noGrp="1"/>
          </p:cNvSpPr>
          <p:nvPr>
            <p:ph type="title"/>
          </p:nvPr>
        </p:nvSpPr>
        <p:spPr>
          <a:xfrm>
            <a:off x="142851" y="-74509"/>
            <a:ext cx="9602511" cy="1143000"/>
          </a:xfrm>
        </p:spPr>
        <p:txBody>
          <a:bodyPr/>
          <a:lstStyle/>
          <a:p>
            <a:pPr algn="l"/>
            <a:r>
              <a:rPr lang="en-US" sz="2800" dirty="0" smtClean="0"/>
              <a:t>Endorse</a:t>
            </a:r>
            <a:r>
              <a:rPr lang="en-US" altLang="zh-CN" sz="2800" dirty="0" smtClean="0"/>
              <a:t>d</a:t>
            </a:r>
            <a:r>
              <a:rPr lang="en-US" sz="2800" dirty="0" smtClean="0"/>
              <a:t> SA5 </a:t>
            </a:r>
            <a:r>
              <a:rPr lang="en-US" sz="2800" dirty="0"/>
              <a:t>OAM </a:t>
            </a:r>
            <a:r>
              <a:rPr lang="en-US" sz="2800" dirty="0" err="1"/>
              <a:t>timeplan</a:t>
            </a:r>
            <a:r>
              <a:rPr lang="en-US" sz="2800" dirty="0"/>
              <a:t> </a:t>
            </a:r>
            <a:r>
              <a:rPr lang="en-US" sz="2800" dirty="0" smtClean="0"/>
              <a:t>which sync </a:t>
            </a:r>
            <a:r>
              <a:rPr lang="en-US" sz="2800" dirty="0"/>
              <a:t>with the SA plan</a:t>
            </a:r>
          </a:p>
        </p:txBody>
      </p:sp>
      <p:sp>
        <p:nvSpPr>
          <p:cNvPr id="18" name="文本框 17"/>
          <p:cNvSpPr txBox="1"/>
          <p:nvPr/>
        </p:nvSpPr>
        <p:spPr>
          <a:xfrm>
            <a:off x="3804238" y="4399843"/>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130</a:t>
            </a:r>
            <a:endParaRPr lang="en-US" dirty="0"/>
          </a:p>
        </p:txBody>
      </p:sp>
      <p:sp>
        <p:nvSpPr>
          <p:cNvPr id="19" name="文本框 18"/>
          <p:cNvSpPr txBox="1"/>
          <p:nvPr/>
        </p:nvSpPr>
        <p:spPr>
          <a:xfrm>
            <a:off x="5410197" y="4397965"/>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133</a:t>
            </a:r>
            <a:endParaRPr lang="en-US" dirty="0"/>
          </a:p>
        </p:txBody>
      </p:sp>
      <p:sp>
        <p:nvSpPr>
          <p:cNvPr id="20" name="文本框 19"/>
          <p:cNvSpPr txBox="1"/>
          <p:nvPr/>
        </p:nvSpPr>
        <p:spPr>
          <a:xfrm>
            <a:off x="5949577" y="4399843"/>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134</a:t>
            </a:r>
            <a:endParaRPr lang="en-US" dirty="0"/>
          </a:p>
        </p:txBody>
      </p:sp>
      <p:sp>
        <p:nvSpPr>
          <p:cNvPr id="21" name="圆角矩形 20"/>
          <p:cNvSpPr/>
          <p:nvPr/>
        </p:nvSpPr>
        <p:spPr bwMode="auto">
          <a:xfrm>
            <a:off x="2720362" y="4700562"/>
            <a:ext cx="527882" cy="487346"/>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1000" dirty="0">
                <a:solidFill>
                  <a:schemeClr val="bg1"/>
                </a:solidFill>
              </a:rPr>
              <a:t>R16 </a:t>
            </a:r>
            <a:endParaRPr lang="en-US" sz="1000" dirty="0" smtClean="0">
              <a:solidFill>
                <a:schemeClr val="bg1"/>
              </a:solidFill>
            </a:endParaRPr>
          </a:p>
          <a:p>
            <a:pPr algn="ctr"/>
            <a:r>
              <a:rPr lang="en-US" sz="1000" dirty="0" smtClean="0">
                <a:solidFill>
                  <a:schemeClr val="bg1"/>
                </a:solidFill>
              </a:rPr>
              <a:t>stage </a:t>
            </a:r>
            <a:r>
              <a:rPr lang="en-US" sz="1000" dirty="0">
                <a:solidFill>
                  <a:schemeClr val="bg1"/>
                </a:solidFill>
              </a:rPr>
              <a:t>1 freeze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i="0" u="none" strike="noStrike" cap="none" normalizeH="0" baseline="0" dirty="0" smtClean="0">
              <a:ln>
                <a:noFill/>
              </a:ln>
              <a:solidFill>
                <a:schemeClr val="bg1"/>
              </a:solidFill>
              <a:effectLst/>
              <a:latin typeface="Arial" charset="0"/>
            </a:endParaRPr>
          </a:p>
        </p:txBody>
      </p:sp>
      <p:cxnSp>
        <p:nvCxnSpPr>
          <p:cNvPr id="22" name="直接连接符 21"/>
          <p:cNvCxnSpPr/>
          <p:nvPr/>
        </p:nvCxnSpPr>
        <p:spPr bwMode="auto">
          <a:xfrm>
            <a:off x="3573714" y="4669765"/>
            <a:ext cx="5509" cy="165265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圆角矩形 22"/>
          <p:cNvSpPr/>
          <p:nvPr/>
        </p:nvSpPr>
        <p:spPr bwMode="auto">
          <a:xfrm>
            <a:off x="3282209" y="4702592"/>
            <a:ext cx="527882" cy="487346"/>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800" dirty="0">
                <a:solidFill>
                  <a:schemeClr val="bg1"/>
                </a:solidFill>
              </a:rPr>
              <a:t>R16 </a:t>
            </a:r>
            <a:endParaRPr lang="en-US" sz="800" dirty="0" smtClean="0">
              <a:solidFill>
                <a:schemeClr val="bg1"/>
              </a:solidFill>
            </a:endParaRPr>
          </a:p>
          <a:p>
            <a:pPr algn="ctr"/>
            <a:r>
              <a:rPr lang="en-US" sz="800" dirty="0" smtClean="0">
                <a:solidFill>
                  <a:schemeClr val="bg1"/>
                </a:solidFill>
              </a:rPr>
              <a:t>stage 2+3 </a:t>
            </a:r>
            <a:r>
              <a:rPr lang="en-US" sz="800" dirty="0">
                <a:solidFill>
                  <a:schemeClr val="bg1"/>
                </a:solidFill>
              </a:rPr>
              <a:t>freeze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800" i="0" u="none" strike="noStrike" cap="none" normalizeH="0" baseline="0" dirty="0" smtClean="0">
              <a:ln>
                <a:noFill/>
              </a:ln>
              <a:solidFill>
                <a:schemeClr val="bg1"/>
              </a:solidFill>
              <a:effectLst/>
              <a:latin typeface="Arial" charset="0"/>
            </a:endParaRPr>
          </a:p>
        </p:txBody>
      </p:sp>
      <p:sp>
        <p:nvSpPr>
          <p:cNvPr id="24" name="文本框 23"/>
          <p:cNvSpPr txBox="1"/>
          <p:nvPr/>
        </p:nvSpPr>
        <p:spPr>
          <a:xfrm>
            <a:off x="130985" y="4700562"/>
            <a:ext cx="715260" cy="400110"/>
          </a:xfrm>
          <a:prstGeom prst="rect">
            <a:avLst/>
          </a:prstGeom>
          <a:noFill/>
        </p:spPr>
        <p:txBody>
          <a:bodyPr wrap="none" rtlCol="0">
            <a:spAutoFit/>
          </a:bodyPr>
          <a:lstStyle/>
          <a:p>
            <a:r>
              <a:rPr lang="en-US" sz="1000" dirty="0" smtClean="0"/>
              <a:t>Rel-16 </a:t>
            </a:r>
          </a:p>
          <a:p>
            <a:r>
              <a:rPr lang="en-US" sz="1000" dirty="0" smtClean="0"/>
              <a:t>Schedule</a:t>
            </a:r>
            <a:endParaRPr lang="en-US" sz="1000" dirty="0"/>
          </a:p>
        </p:txBody>
      </p:sp>
      <p:sp>
        <p:nvSpPr>
          <p:cNvPr id="25" name="文本框 24"/>
          <p:cNvSpPr txBox="1"/>
          <p:nvPr/>
        </p:nvSpPr>
        <p:spPr>
          <a:xfrm>
            <a:off x="142851" y="5143530"/>
            <a:ext cx="679994" cy="400110"/>
          </a:xfrm>
          <a:prstGeom prst="rect">
            <a:avLst/>
          </a:prstGeom>
          <a:noFill/>
        </p:spPr>
        <p:txBody>
          <a:bodyPr wrap="none" rtlCol="0">
            <a:spAutoFit/>
          </a:bodyPr>
          <a:lstStyle/>
          <a:p>
            <a:r>
              <a:rPr lang="en-US" sz="1000" dirty="0" smtClean="0"/>
              <a:t>Rel-17 </a:t>
            </a:r>
          </a:p>
          <a:p>
            <a:r>
              <a:rPr lang="en-US" sz="1000" dirty="0" smtClean="0"/>
              <a:t>Planning</a:t>
            </a:r>
            <a:endParaRPr lang="en-US" sz="1000" dirty="0"/>
          </a:p>
        </p:txBody>
      </p:sp>
      <p:sp>
        <p:nvSpPr>
          <p:cNvPr id="26" name="圆角矩形 25"/>
          <p:cNvSpPr/>
          <p:nvPr/>
        </p:nvSpPr>
        <p:spPr bwMode="auto">
          <a:xfrm>
            <a:off x="4833158" y="5717626"/>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1 </a:t>
            </a:r>
            <a:r>
              <a:rPr lang="en-US" sz="1050" dirty="0" smtClean="0">
                <a:solidFill>
                  <a:schemeClr val="dk1"/>
                </a:solidFill>
                <a:latin typeface="+mn-lt"/>
                <a:cs typeface="+mn-cs"/>
              </a:rPr>
              <a:t>freeze</a:t>
            </a:r>
            <a:endParaRPr lang="en-US" sz="1050" dirty="0">
              <a:solidFill>
                <a:schemeClr val="dk1"/>
              </a:solidFill>
              <a:latin typeface="+mn-lt"/>
              <a:cs typeface="+mn-cs"/>
            </a:endParaRPr>
          </a:p>
        </p:txBody>
      </p:sp>
      <p:sp>
        <p:nvSpPr>
          <p:cNvPr id="27" name="文本框 26"/>
          <p:cNvSpPr txBox="1"/>
          <p:nvPr/>
        </p:nvSpPr>
        <p:spPr>
          <a:xfrm>
            <a:off x="142851" y="5604409"/>
            <a:ext cx="898003" cy="553998"/>
          </a:xfrm>
          <a:prstGeom prst="rect">
            <a:avLst/>
          </a:prstGeom>
          <a:noFill/>
        </p:spPr>
        <p:txBody>
          <a:bodyPr wrap="none" rtlCol="0">
            <a:spAutoFit/>
          </a:bodyPr>
          <a:lstStyle/>
          <a:p>
            <a:r>
              <a:rPr lang="en-US" sz="1000" dirty="0" smtClean="0"/>
              <a:t>Rel-17 </a:t>
            </a:r>
          </a:p>
          <a:p>
            <a:r>
              <a:rPr lang="en-US" sz="1000" dirty="0" smtClean="0"/>
              <a:t>Schedule</a:t>
            </a:r>
          </a:p>
          <a:p>
            <a:r>
              <a:rPr lang="en-US" sz="1000" dirty="0" smtClean="0"/>
              <a:t>(preliminary)</a:t>
            </a:r>
            <a:endParaRPr lang="en-US" sz="1000" dirty="0"/>
          </a:p>
        </p:txBody>
      </p:sp>
      <p:cxnSp>
        <p:nvCxnSpPr>
          <p:cNvPr id="28" name="直接连接符 27"/>
          <p:cNvCxnSpPr/>
          <p:nvPr/>
        </p:nvCxnSpPr>
        <p:spPr bwMode="auto">
          <a:xfrm>
            <a:off x="4084506" y="4676842"/>
            <a:ext cx="17231" cy="164558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9" name="圆角矩形 28"/>
          <p:cNvSpPr/>
          <p:nvPr/>
        </p:nvSpPr>
        <p:spPr bwMode="auto">
          <a:xfrm>
            <a:off x="2252919" y="5248212"/>
            <a:ext cx="1026684" cy="411496"/>
          </a:xfrm>
          <a:prstGeom prst="roundRect">
            <a:avLst/>
          </a:prstGeom>
          <a:solidFill>
            <a:srgbClr val="FFCC66"/>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1000" dirty="0" smtClean="0"/>
              <a:t>R17</a:t>
            </a:r>
          </a:p>
          <a:p>
            <a:pPr algn="ctr"/>
            <a:r>
              <a:rPr lang="en-US" sz="1000" dirty="0" smtClean="0"/>
              <a:t>Initial input</a:t>
            </a:r>
            <a:endParaRPr lang="en-US" sz="1000" dirty="0"/>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i="0" u="none" strike="noStrike" cap="none" normalizeH="0" baseline="0" dirty="0" smtClean="0">
              <a:ln>
                <a:noFill/>
              </a:ln>
              <a:effectLst/>
              <a:latin typeface="Arial" charset="0"/>
            </a:endParaRPr>
          </a:p>
        </p:txBody>
      </p:sp>
      <p:sp>
        <p:nvSpPr>
          <p:cNvPr id="30" name="文本框 29"/>
          <p:cNvSpPr txBox="1"/>
          <p:nvPr/>
        </p:nvSpPr>
        <p:spPr>
          <a:xfrm>
            <a:off x="8178463" y="4400182"/>
            <a:ext cx="50847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1xx</a:t>
            </a:r>
            <a:endParaRPr lang="en-US" dirty="0"/>
          </a:p>
        </p:txBody>
      </p:sp>
      <p:cxnSp>
        <p:nvCxnSpPr>
          <p:cNvPr id="31" name="直接连接符 30"/>
          <p:cNvCxnSpPr/>
          <p:nvPr/>
        </p:nvCxnSpPr>
        <p:spPr bwMode="auto">
          <a:xfrm flipH="1">
            <a:off x="6171482" y="4669765"/>
            <a:ext cx="2067" cy="163951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圆角矩形 31"/>
          <p:cNvSpPr/>
          <p:nvPr/>
        </p:nvSpPr>
        <p:spPr bwMode="auto">
          <a:xfrm>
            <a:off x="5883195" y="5712427"/>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a:t>
            </a:r>
            <a:r>
              <a:rPr lang="en-US" sz="1050" dirty="0" smtClean="0">
                <a:solidFill>
                  <a:schemeClr val="dk1"/>
                </a:solidFill>
                <a:latin typeface="+mn-lt"/>
                <a:cs typeface="+mn-cs"/>
              </a:rPr>
              <a:t>2 freeze</a:t>
            </a:r>
            <a:endParaRPr lang="en-US" sz="1050" dirty="0">
              <a:solidFill>
                <a:schemeClr val="dk1"/>
              </a:solidFill>
              <a:latin typeface="+mn-lt"/>
              <a:cs typeface="+mn-cs"/>
            </a:endParaRPr>
          </a:p>
        </p:txBody>
      </p:sp>
      <p:cxnSp>
        <p:nvCxnSpPr>
          <p:cNvPr id="33" name="曲线连接符 32"/>
          <p:cNvCxnSpPr>
            <a:stCxn id="29" idx="3"/>
            <a:endCxn id="26" idx="0"/>
          </p:cNvCxnSpPr>
          <p:nvPr/>
        </p:nvCxnSpPr>
        <p:spPr bwMode="auto">
          <a:xfrm>
            <a:off x="3279603" y="5453960"/>
            <a:ext cx="1889363" cy="263666"/>
          </a:xfrm>
          <a:prstGeom prst="curvedConnector2">
            <a:avLst/>
          </a:prstGeom>
          <a:solidFill>
            <a:schemeClr val="accent1"/>
          </a:solidFill>
          <a:ln w="3175" cap="flat" cmpd="sng" algn="ctr">
            <a:solidFill>
              <a:schemeClr val="tx2">
                <a:lumMod val="20000"/>
                <a:lumOff val="80000"/>
              </a:schemeClr>
            </a:solidFill>
            <a:prstDash val="solid"/>
            <a:round/>
            <a:headEnd type="none" w="med" len="med"/>
            <a:tailEnd type="triangle"/>
          </a:ln>
          <a:effectLst/>
        </p:spPr>
      </p:cxnSp>
      <p:cxnSp>
        <p:nvCxnSpPr>
          <p:cNvPr id="34" name="曲线连接符 33"/>
          <p:cNvCxnSpPr>
            <a:stCxn id="29" idx="3"/>
            <a:endCxn id="32" idx="0"/>
          </p:cNvCxnSpPr>
          <p:nvPr/>
        </p:nvCxnSpPr>
        <p:spPr bwMode="auto">
          <a:xfrm>
            <a:off x="3279603" y="5453960"/>
            <a:ext cx="2939400" cy="258467"/>
          </a:xfrm>
          <a:prstGeom prst="curvedConnector2">
            <a:avLst/>
          </a:prstGeom>
          <a:solidFill>
            <a:schemeClr val="accent1"/>
          </a:solidFill>
          <a:ln w="3175" cap="flat" cmpd="sng" algn="ctr">
            <a:solidFill>
              <a:schemeClr val="tx2">
                <a:lumMod val="40000"/>
                <a:lumOff val="60000"/>
              </a:schemeClr>
            </a:solidFill>
            <a:prstDash val="solid"/>
            <a:round/>
            <a:headEnd type="none" w="med" len="med"/>
            <a:tailEnd type="triangle"/>
          </a:ln>
          <a:effectLst/>
        </p:spPr>
      </p:cxnSp>
      <p:cxnSp>
        <p:nvCxnSpPr>
          <p:cNvPr id="35" name="曲线连接符 34"/>
          <p:cNvCxnSpPr>
            <a:stCxn id="29" idx="3"/>
            <a:endCxn id="38" idx="0"/>
          </p:cNvCxnSpPr>
          <p:nvPr/>
        </p:nvCxnSpPr>
        <p:spPr bwMode="auto">
          <a:xfrm>
            <a:off x="3279603" y="5453960"/>
            <a:ext cx="5169299" cy="258467"/>
          </a:xfrm>
          <a:prstGeom prst="curvedConnector2">
            <a:avLst/>
          </a:prstGeom>
          <a:solidFill>
            <a:schemeClr val="accent1"/>
          </a:solidFill>
          <a:ln w="3175" cap="flat" cmpd="sng" algn="ctr">
            <a:solidFill>
              <a:schemeClr val="tx2">
                <a:lumMod val="40000"/>
                <a:lumOff val="60000"/>
              </a:schemeClr>
            </a:solidFill>
            <a:prstDash val="solid"/>
            <a:round/>
            <a:headEnd type="none" w="med" len="med"/>
            <a:tailEnd type="triangle"/>
          </a:ln>
          <a:effectLst/>
        </p:spPr>
      </p:cxnSp>
      <p:cxnSp>
        <p:nvCxnSpPr>
          <p:cNvPr id="36" name="直接连接符 35"/>
          <p:cNvCxnSpPr/>
          <p:nvPr/>
        </p:nvCxnSpPr>
        <p:spPr bwMode="auto">
          <a:xfrm>
            <a:off x="2484271" y="4646806"/>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7" name="直接连接符 36"/>
          <p:cNvCxnSpPr/>
          <p:nvPr/>
        </p:nvCxnSpPr>
        <p:spPr bwMode="auto">
          <a:xfrm>
            <a:off x="8439596" y="4698210"/>
            <a:ext cx="22727" cy="161106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8" name="圆角矩形 37"/>
          <p:cNvSpPr/>
          <p:nvPr/>
        </p:nvSpPr>
        <p:spPr bwMode="auto">
          <a:xfrm>
            <a:off x="8113094" y="5712427"/>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a:t>
            </a:r>
            <a:r>
              <a:rPr lang="en-US" sz="1050" dirty="0"/>
              <a:t>3</a:t>
            </a:r>
            <a:r>
              <a:rPr lang="en-US" sz="1050" dirty="0" smtClean="0">
                <a:solidFill>
                  <a:schemeClr val="dk1"/>
                </a:solidFill>
                <a:latin typeface="+mn-lt"/>
                <a:cs typeface="+mn-cs"/>
              </a:rPr>
              <a:t> freeze</a:t>
            </a:r>
            <a:endParaRPr lang="en-US" sz="1050" dirty="0">
              <a:solidFill>
                <a:schemeClr val="dk1"/>
              </a:solidFill>
              <a:latin typeface="+mn-lt"/>
              <a:cs typeface="+mn-cs"/>
            </a:endParaRP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a:t>
            </a:r>
            <a:r>
              <a:rPr lang="sv-SE" smtClean="0"/>
              <a:t>to SA#86</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698334669"/>
              </p:ext>
            </p:extLst>
          </p:nvPr>
        </p:nvGraphicFramePr>
        <p:xfrm>
          <a:off x="263778" y="1506687"/>
          <a:ext cx="11776295" cy="2155339"/>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405512">
                <a:tc>
                  <a:txBody>
                    <a:bodyPr/>
                    <a:lstStyle/>
                    <a:p>
                      <a:pPr marL="95250" marR="0" indent="0" algn="l" defTabSz="1219170" rtl="0" eaLnBrk="1" latinLnBrk="0" hangingPunct="1">
                        <a:spcAft>
                          <a:spcPts val="0"/>
                        </a:spcAft>
                      </a:pPr>
                      <a:r>
                        <a:rPr lang="en-US" sz="1400" b="0" i="0" u="none" strike="noStrike" kern="1200" baseline="0" dirty="0" smtClean="0">
                          <a:solidFill>
                            <a:schemeClr val="dk1"/>
                          </a:solidFill>
                          <a:latin typeface="Calibri" panose="020F0502020204030204" pitchFamily="34" charset="0"/>
                          <a:ea typeface="+mn-ea"/>
                          <a:cs typeface="+mn-cs"/>
                        </a:rPr>
                        <a:t>S5‑197620</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28.311 for Information and approval to SA#86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 China Mobile Com. Corporation </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en-US" sz="1400" b="0" i="0" u="none" strike="noStrike" kern="1200" baseline="0" dirty="0" smtClean="0">
                          <a:solidFill>
                            <a:schemeClr val="dk1"/>
                          </a:solidFill>
                          <a:latin typeface="Calibri" panose="020F0502020204030204" pitchFamily="34" charset="0"/>
                          <a:ea typeface="+mn-ea"/>
                          <a:cs typeface="+mn-cs"/>
                        </a:rPr>
                        <a:t>Information and approval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1560">
                <a:tc>
                  <a:txBody>
                    <a:bodyPr/>
                    <a:lstStyle/>
                    <a:p>
                      <a:pPr marL="95250" marR="0" indent="0" algn="l" defTabSz="1219170" rtl="0" eaLnBrk="1" latinLnBrk="0" hangingPunct="1">
                        <a:spcAft>
                          <a:spcPts val="0"/>
                        </a:spcAft>
                      </a:pPr>
                      <a:r>
                        <a:rPr lang="en-US" sz="1400" b="0" i="0" u="none" strike="noStrike" kern="1200" baseline="0" dirty="0" smtClean="0">
                          <a:solidFill>
                            <a:schemeClr val="dk1"/>
                          </a:solidFill>
                          <a:latin typeface="Calibri" panose="020F0502020204030204" pitchFamily="34" charset="0"/>
                          <a:ea typeface="+mn-ea"/>
                          <a:cs typeface="+mn-cs"/>
                        </a:rPr>
                        <a:t>S5‑197789 </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28.535 for information to SA#86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L.M. Ericsson Limited </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en-US" sz="1400" b="0" i="0" u="none" strike="noStrike" kern="1200" baseline="0" dirty="0" smtClean="0">
                          <a:solidFill>
                            <a:schemeClr val="dk1"/>
                          </a:solidFill>
                          <a:latin typeface="Calibri" panose="020F0502020204030204" pitchFamily="34" charset="0"/>
                          <a:ea typeface="+mn-ea"/>
                          <a:cs typeface="+mn-cs"/>
                        </a:rPr>
                        <a:t>information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en-US" sz="1400" b="0" i="0" u="none" strike="noStrike" kern="1200" baseline="0" dirty="0" smtClean="0">
                          <a:solidFill>
                            <a:schemeClr val="dk1"/>
                          </a:solidFill>
                          <a:latin typeface="Calibri" panose="020F0502020204030204" pitchFamily="34" charset="0"/>
                          <a:ea typeface="+mn-ea"/>
                          <a:cs typeface="+mn-cs"/>
                        </a:rPr>
                        <a:t>S5‑197804</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TR 28.861 for approval to SA#86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en-US" sz="1400" b="0" i="0" u="none" strike="noStrike" kern="1200" baseline="0" dirty="0" smtClean="0">
                          <a:solidFill>
                            <a:schemeClr val="dk1"/>
                          </a:solidFill>
                          <a:latin typeface="Calibri" panose="020F0502020204030204" pitchFamily="34" charset="0"/>
                          <a:ea typeface="+mn-ea"/>
                          <a:cs typeface="+mn-cs"/>
                        </a:rPr>
                        <a:t>Intel </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en-US" sz="1400" b="0" i="0" u="none" strike="noStrike" kern="1200" baseline="0" dirty="0" smtClean="0">
                          <a:solidFill>
                            <a:schemeClr val="dk1"/>
                          </a:solidFill>
                          <a:latin typeface="Calibri" panose="020F0502020204030204" pitchFamily="34" charset="0"/>
                          <a:ea typeface="+mn-ea"/>
                          <a:cs typeface="+mn-cs"/>
                        </a:rPr>
                        <a:t>approval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a:t>
            </a:r>
            <a:r>
              <a:rPr lang="sv-SE" smtClean="0"/>
              <a:t>Edithelp </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24143253"/>
              </p:ext>
            </p:extLst>
          </p:nvPr>
        </p:nvGraphicFramePr>
        <p:xfrm>
          <a:off x="413903" y="2216380"/>
          <a:ext cx="10981978" cy="2369541"/>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TS 28.311 Policy management for Network Function Virtualization (NFV) based mobile networks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TR 28.861 Study on the Self-Organizing Networks (SON) for 5G networks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TS 28.535 Management services for communication service assurance; Requirements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03458405"/>
              </p:ext>
            </p:extLst>
          </p:nvPr>
        </p:nvGraphicFramePr>
        <p:xfrm>
          <a:off x="90052" y="1365290"/>
          <a:ext cx="11946577" cy="4315955"/>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6157030">
                  <a:extLst>
                    <a:ext uri="{9D8B030D-6E8A-4147-A177-3AD203B41FA5}">
                      <a16:colId xmlns:a16="http://schemas.microsoft.com/office/drawing/2014/main" xmlns="" val="2618836924"/>
                    </a:ext>
                  </a:extLst>
                </a:gridCol>
                <a:gridCol w="2251082">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396398">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85226">
                <a:tc>
                  <a:txBody>
                    <a:bodyPr/>
                    <a:lstStyle/>
                    <a:p>
                      <a:pPr marL="82550" indent="0" algn="ctr" fontAlgn="t"/>
                      <a:r>
                        <a:rPr lang="en-US" altLang="zh-CN" sz="1400" b="0" i="0" u="none" strike="noStrike" dirty="0" smtClean="0">
                          <a:solidFill>
                            <a:srgbClr val="000000"/>
                          </a:solidFill>
                          <a:effectLst/>
                          <a:latin typeface="+mn-lt"/>
                        </a:rPr>
                        <a:t>S5‑197139</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smtClean="0">
                          <a:solidFill>
                            <a:srgbClr val="000000"/>
                          </a:solidFill>
                          <a:effectLst/>
                          <a:latin typeface="+mn-lt"/>
                        </a:rPr>
                        <a:t>Resubmitted reply LS from SA6 ccSA5 on 3GPP SA6 Study on Edge Computing</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SA6(</a:t>
                      </a:r>
                      <a:r>
                        <a:rPr lang="en-US" altLang="zh-CN" sz="1400" b="0" i="0" u="none" strike="noStrike" dirty="0" smtClean="0">
                          <a:solidFill>
                            <a:srgbClr val="000000"/>
                          </a:solidFill>
                          <a:effectLst/>
                          <a:latin typeface="+mn-lt"/>
                        </a:rPr>
                        <a:t>S6-191841</a:t>
                      </a:r>
                      <a:r>
                        <a:rPr lang="fr-FR" sz="1400" b="0" i="0" u="none" strike="noStrike" dirty="0" smtClean="0">
                          <a:solidFill>
                            <a:srgbClr val="000000"/>
                          </a:solidFill>
                          <a:effectLst/>
                          <a:latin typeface="+mn-lt"/>
                        </a:rPr>
                        <a:t>)</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Noted</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6837">
                <a:tc>
                  <a:txBody>
                    <a:bodyPr/>
                    <a:lstStyle/>
                    <a:p>
                      <a:pPr marL="82550" indent="0" algn="ctr" fontAlgn="t"/>
                      <a:r>
                        <a:rPr lang="en-US" altLang="zh-CN" sz="1400" b="0" i="0" u="none" strike="noStrike" dirty="0" smtClean="0">
                          <a:solidFill>
                            <a:srgbClr val="000000"/>
                          </a:solidFill>
                          <a:effectLst/>
                          <a:latin typeface="+mn-lt"/>
                        </a:rPr>
                        <a:t>S5‑197149</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mn-lt"/>
                        </a:rPr>
                        <a:t>Reply LS ccSA5 on NG.116 GST publication and cooperation with 3GPP SA WG2</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ctr" fontAlgn="t"/>
                      <a:r>
                        <a:rPr lang="en-US" altLang="zh-CN" sz="1400" b="0" i="0" u="none" strike="noStrike" dirty="0" smtClean="0">
                          <a:solidFill>
                            <a:srgbClr val="000000"/>
                          </a:solidFill>
                          <a:effectLst/>
                          <a:latin typeface="+mn-lt"/>
                        </a:rPr>
                        <a:t>SA2(S2-1910807)</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S5‑197715</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ctr" fontAlgn="t"/>
                      <a:r>
                        <a:rPr lang="en-US" altLang="zh-CN" sz="1400" b="0" i="0" u="none" strike="noStrike" dirty="0" smtClean="0">
                          <a:solidFill>
                            <a:srgbClr val="000000"/>
                          </a:solidFill>
                          <a:effectLst/>
                          <a:latin typeface="+mn-lt"/>
                        </a:rPr>
                        <a:t>S5‑197141</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smtClean="0">
                          <a:solidFill>
                            <a:srgbClr val="000000"/>
                          </a:solidFill>
                          <a:effectLst/>
                          <a:latin typeface="+mn-lt"/>
                        </a:rPr>
                        <a:t>Resubmitted LS from ITU-T to SA5 on cooperation on methodology harmonization and REST-based network management framework (reply to 3GPPTSGSA5-S5-185553 and 3GPP TSG SA5 - S5-187340)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ctr" fontAlgn="t"/>
                      <a:r>
                        <a:rPr lang="en-US" altLang="zh-CN" sz="1400" b="0" i="0" u="none" strike="noStrike" dirty="0" smtClean="0">
                          <a:solidFill>
                            <a:srgbClr val="000000"/>
                          </a:solidFill>
                          <a:effectLst/>
                          <a:latin typeface="+mn-lt"/>
                        </a:rPr>
                        <a:t>ITU-T SG2</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 </a:t>
                      </a:r>
                      <a:endParaRPr lang="en-US" altLang="zh-CN" sz="1400" b="0" i="0" u="none" strike="noStrike" kern="1200" dirty="0" smtClean="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S5‑197541</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S5‑197147 </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ccSA5 on LS on the IAB-indication to core network</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SA2(S2-1910281) </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noted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S5‑197148</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LS to SA5 on whether new 5QI needs for IAB OAM traffic</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SA2(S2-1910347) </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a:t>
                      </a:r>
                      <a:endParaRPr lang="en-US" sz="1400" b="0" i="0" u="none" strike="noStrike" kern="1200" dirty="0" smtClean="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S5‑197814</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S5‑197150</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to SA5 on </a:t>
                      </a:r>
                      <a:r>
                        <a:rPr lang="en-US" sz="1400" b="0" i="0" u="none" strike="noStrike" kern="1200" dirty="0" err="1" smtClean="0">
                          <a:solidFill>
                            <a:srgbClr val="000000"/>
                          </a:solidFill>
                          <a:effectLst/>
                          <a:latin typeface="+mn-lt"/>
                          <a:ea typeface="+mn-ea"/>
                          <a:cs typeface="+mn-cs"/>
                        </a:rPr>
                        <a:t>QoE</a:t>
                      </a:r>
                      <a:r>
                        <a:rPr lang="en-US" sz="1400" b="0" i="0" u="none" strike="noStrike" kern="1200" dirty="0" smtClean="0">
                          <a:solidFill>
                            <a:srgbClr val="000000"/>
                          </a:solidFill>
                          <a:effectLst/>
                          <a:latin typeface="+mn-lt"/>
                          <a:ea typeface="+mn-ea"/>
                          <a:cs typeface="+mn-cs"/>
                        </a:rPr>
                        <a:t> Measurement Collection</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SA4(S4-191234)</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a:t>
                      </a:r>
                      <a:endParaRPr lang="en-US" sz="1400" b="0" i="0" u="none" strike="noStrike" kern="1200" dirty="0" smtClean="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S5‑197543</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S5‑197151</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LS to SA5 on O-RAN – 3GPP Cooperation on Management Services</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O-RAN</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Replied</a:t>
                      </a:r>
                      <a:r>
                        <a:rPr lang="en-US" sz="1400" b="0" i="0" u="none" strike="noStrike" kern="1200" baseline="0" dirty="0" smtClean="0">
                          <a:solidFill>
                            <a:srgbClr val="000000"/>
                          </a:solidFill>
                          <a:effectLst/>
                          <a:latin typeface="+mn-lt"/>
                          <a:ea typeface="+mn-ea"/>
                          <a:cs typeface="+mn-cs"/>
                        </a:rPr>
                        <a:t> to </a:t>
                      </a:r>
                      <a:endParaRPr lang="en-US" sz="1400" b="0" i="0" u="none" strike="noStrike" kern="1200" dirty="0" smtClean="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S5‑197545 </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S5‑197237</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LS to SA5 on O-RAN – 3GPP Cooperation on Management Services</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O-RAN Alliance </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Replied</a:t>
                      </a:r>
                      <a:r>
                        <a:rPr lang="en-US" sz="1400" b="0" i="0" u="none" strike="noStrike" kern="1200" baseline="0" dirty="0" smtClean="0">
                          <a:solidFill>
                            <a:srgbClr val="000000"/>
                          </a:solidFill>
                          <a:effectLst/>
                          <a:latin typeface="+mn-lt"/>
                          <a:ea typeface="+mn-ea"/>
                          <a:cs typeface="+mn-cs"/>
                        </a:rPr>
                        <a:t> to</a:t>
                      </a:r>
                      <a:endParaRPr lang="en-US" sz="1400" b="0" i="0" u="none" strike="noStrike" kern="1200" dirty="0" smtClean="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S5‑197839</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S5‑197479</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LS on Application Architecture for enabling Edge Applications</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SA6(S6-192399)</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 </a:t>
                      </a:r>
                      <a:endParaRPr lang="en-US" sz="1400" b="0" i="0" u="none" strike="noStrike" kern="1200" dirty="0" smtClean="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smtClean="0">
                          <a:solidFill>
                            <a:srgbClr val="000000"/>
                          </a:solidFill>
                          <a:effectLst/>
                          <a:latin typeface="+mn-lt"/>
                        </a:rPr>
                        <a:t>S5‑197752 </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S5‑197785</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on clarification of OAM requirements for RIM</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RAN3(R3-197540)</a:t>
                      </a:r>
                      <a:endParaRPr lang="en-US" sz="14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Postponed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49522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242975205"/>
              </p:ext>
            </p:extLst>
          </p:nvPr>
        </p:nvGraphicFramePr>
        <p:xfrm>
          <a:off x="115219" y="1138787"/>
          <a:ext cx="11946577" cy="3237555"/>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55578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69249">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dirty="0" smtClean="0">
                          <a:solidFill>
                            <a:srgbClr val="000000"/>
                          </a:solidFill>
                          <a:effectLst/>
                          <a:latin typeface="+mn-lt"/>
                        </a:rPr>
                        <a:t>S5‑197142</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mn-lt"/>
                        </a:rPr>
                        <a:t>Resubmitted LS/r on Energy Efficiency on 5G (3GPP TSG SA5-S5-195667)</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dirty="0" smtClean="0">
                          <a:solidFill>
                            <a:srgbClr val="000000"/>
                          </a:solidFill>
                          <a:effectLst/>
                          <a:latin typeface="+mn-lt"/>
                        </a:rPr>
                        <a:t>ITU-T SG5 </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noted</a:t>
                      </a:r>
                      <a:endParaRPr lang="fr-FR" sz="14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en-US" altLang="zh-CN" sz="1400" b="0" i="0" u="none" strike="noStrike" dirty="0" smtClean="0">
                          <a:solidFill>
                            <a:srgbClr val="000000"/>
                          </a:solidFill>
                          <a:effectLst/>
                          <a:latin typeface="+mn-lt"/>
                        </a:rPr>
                        <a:t>S5‑197144 </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smtClean="0">
                          <a:solidFill>
                            <a:srgbClr val="000000"/>
                          </a:solidFill>
                          <a:effectLst/>
                          <a:latin typeface="+mn-lt"/>
                        </a:rPr>
                        <a:t>Reply LS to SA5 on PDCP end user throughput measurements</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altLang="zh-CN" sz="1400" b="0" i="0" u="none" strike="noStrike" dirty="0" smtClean="0">
                          <a:solidFill>
                            <a:srgbClr val="000000"/>
                          </a:solidFill>
                          <a:effectLst/>
                          <a:latin typeface="+mn-lt"/>
                        </a:rPr>
                        <a:t>RAN2</a:t>
                      </a:r>
                    </a:p>
                    <a:p>
                      <a:pPr marL="82550" indent="0" algn="l" fontAlgn="t"/>
                      <a:r>
                        <a:rPr lang="en-US" altLang="zh-CN" sz="1400" b="0" i="0" u="none" strike="noStrike" dirty="0" smtClean="0">
                          <a:solidFill>
                            <a:srgbClr val="000000"/>
                          </a:solidFill>
                          <a:effectLst/>
                          <a:latin typeface="+mn-lt"/>
                        </a:rPr>
                        <a:t>(R2-1914089)</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noted</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en-US" altLang="zh-CN" sz="1400" b="0" i="0" u="none" strike="noStrike" dirty="0" smtClean="0">
                          <a:solidFill>
                            <a:srgbClr val="000000"/>
                          </a:solidFill>
                          <a:effectLst/>
                          <a:latin typeface="+mn-lt"/>
                        </a:rPr>
                        <a:t>S5‑197136</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smtClean="0">
                          <a:solidFill>
                            <a:srgbClr val="000000"/>
                          </a:solidFill>
                          <a:effectLst/>
                          <a:latin typeface="+mn-lt"/>
                        </a:rPr>
                        <a:t>Resubmitted LS from RAN3 Reply on radio resource management policy</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altLang="zh-CN" sz="1400" b="0" i="0" u="none" strike="noStrike" dirty="0" smtClean="0">
                          <a:solidFill>
                            <a:srgbClr val="000000"/>
                          </a:solidFill>
                          <a:effectLst/>
                          <a:latin typeface="+mn-lt"/>
                        </a:rPr>
                        <a:t>RAN3</a:t>
                      </a:r>
                    </a:p>
                    <a:p>
                      <a:pPr marL="82550" indent="0" algn="l" fontAlgn="t"/>
                      <a:r>
                        <a:rPr lang="en-US" altLang="zh-CN" sz="1400" b="0" i="0" u="none" strike="noStrike" dirty="0" smtClean="0">
                          <a:solidFill>
                            <a:srgbClr val="000000"/>
                          </a:solidFill>
                          <a:effectLst/>
                          <a:latin typeface="+mn-lt"/>
                        </a:rPr>
                        <a:t>(R3-194550)</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a:t>
                      </a:r>
                      <a:endParaRPr lang="en-US" sz="1400" b="0" i="0" u="none" strike="noStrike" kern="1200" dirty="0" smtClean="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S5‑197637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2277">
                <a:tc>
                  <a:txBody>
                    <a:bodyPr/>
                    <a:lstStyle/>
                    <a:p>
                      <a:pPr marL="82550" indent="0" algn="l" fontAlgn="t"/>
                      <a:r>
                        <a:rPr lang="en-US" altLang="zh-CN" sz="1400" b="0" i="0" u="none" strike="noStrike" dirty="0" smtClean="0">
                          <a:solidFill>
                            <a:srgbClr val="000000"/>
                          </a:solidFill>
                          <a:effectLst/>
                          <a:latin typeface="+mn-lt"/>
                        </a:rPr>
                        <a:t>S5‑197137</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mn-lt"/>
                        </a:rPr>
                        <a:t>Resubmitted LS from RAN2 to SA5 on radio resource management policy</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altLang="zh-CN" sz="1400" b="0" i="0" u="none" strike="noStrike" dirty="0" smtClean="0">
                          <a:solidFill>
                            <a:srgbClr val="000000"/>
                          </a:solidFill>
                          <a:effectLst/>
                          <a:latin typeface="+mn-lt"/>
                        </a:rPr>
                        <a:t>RAN2</a:t>
                      </a:r>
                    </a:p>
                    <a:p>
                      <a:pPr marL="82550" indent="0" algn="l" fontAlgn="t"/>
                      <a:r>
                        <a:rPr lang="en-US" altLang="zh-CN" sz="1400" b="0" i="0" u="none" strike="noStrike" dirty="0" smtClean="0">
                          <a:solidFill>
                            <a:srgbClr val="000000"/>
                          </a:solidFill>
                          <a:effectLst/>
                          <a:latin typeface="+mn-lt"/>
                        </a:rPr>
                        <a:t>(R2-1911791)</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Replied</a:t>
                      </a:r>
                      <a:r>
                        <a:rPr lang="en-US" altLang="zh-CN" sz="1400" b="0" i="0" u="none" strike="noStrike" kern="1200" baseline="0" dirty="0" smtClean="0">
                          <a:solidFill>
                            <a:srgbClr val="000000"/>
                          </a:solidFill>
                          <a:effectLst/>
                          <a:latin typeface="+mn-lt"/>
                          <a:ea typeface="+mn-ea"/>
                          <a:cs typeface="+mn-cs"/>
                        </a:rPr>
                        <a:t> to</a:t>
                      </a:r>
                      <a:endParaRPr lang="en-US" sz="1400" b="0" i="0" u="none" strike="noStrike" kern="1200" dirty="0" smtClean="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S5‑197637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en-US" altLang="zh-CN" sz="1400" b="0" i="0" u="none" strike="noStrike" dirty="0" smtClean="0">
                          <a:solidFill>
                            <a:srgbClr val="000000"/>
                          </a:solidFill>
                          <a:effectLst/>
                          <a:latin typeface="+mn-lt"/>
                        </a:rPr>
                        <a:t>S5‑197138</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smtClean="0">
                          <a:solidFill>
                            <a:srgbClr val="000000"/>
                          </a:solidFill>
                          <a:effectLst/>
                          <a:latin typeface="+mn-lt"/>
                        </a:rPr>
                        <a:t>Resubmitted Ls from RAN3 Reply on User Data Congestion Analytics</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dirty="0" smtClean="0">
                          <a:solidFill>
                            <a:srgbClr val="000000"/>
                          </a:solidFill>
                          <a:effectLst/>
                          <a:latin typeface="+mn-lt"/>
                        </a:rPr>
                        <a:t>RAN3</a:t>
                      </a:r>
                    </a:p>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dirty="0" smtClean="0">
                          <a:solidFill>
                            <a:srgbClr val="000000"/>
                          </a:solidFill>
                          <a:effectLst/>
                          <a:latin typeface="+mn-lt"/>
                        </a:rPr>
                        <a:t>(R3-194749) </a:t>
                      </a:r>
                    </a:p>
                    <a:p>
                      <a:pPr marL="82550" indent="0" algn="l" fontAlgn="t"/>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altLang="zh-CN" sz="1400" b="0" i="0" u="none" strike="noStrike" dirty="0"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82550" indent="0" algn="l" fontAlgn="t"/>
                      <a:r>
                        <a:rPr lang="en-US" altLang="zh-CN" sz="1400" b="0" i="0" u="none" strike="noStrike" dirty="0" smtClean="0">
                          <a:solidFill>
                            <a:srgbClr val="000000"/>
                          </a:solidFill>
                          <a:effectLst/>
                          <a:latin typeface="+mn-lt"/>
                        </a:rPr>
                        <a:t>S5‑197145</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sz="1400" b="0" i="0" u="none" strike="noStrike" dirty="0" smtClean="0">
                          <a:solidFill>
                            <a:srgbClr val="000000"/>
                          </a:solidFill>
                          <a:effectLst/>
                          <a:latin typeface="+mn-lt"/>
                        </a:rPr>
                        <a:t>Reply LS to SA5 on User Data Congestion Analytics</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fontAlgn="t"/>
                      <a:r>
                        <a:rPr lang="en-US" altLang="zh-CN" sz="1400" b="0" i="0" u="none" strike="noStrike" dirty="0" smtClean="0">
                          <a:solidFill>
                            <a:srgbClr val="000000"/>
                          </a:solidFill>
                          <a:effectLst/>
                          <a:latin typeface="+mn-lt"/>
                        </a:rPr>
                        <a:t>SA2</a:t>
                      </a:r>
                    </a:p>
                    <a:p>
                      <a:pPr marL="82550" indent="0" algn="l" fontAlgn="t"/>
                      <a:r>
                        <a:rPr lang="en-US" altLang="zh-CN" sz="1400" b="0" i="0" u="none" strike="noStrike" dirty="0" smtClean="0">
                          <a:solidFill>
                            <a:srgbClr val="000000"/>
                          </a:solidFill>
                          <a:effectLst/>
                          <a:latin typeface="+mn-lt"/>
                        </a:rPr>
                        <a:t>(S2-1910210) </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postponed</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2510064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302961077"/>
              </p:ext>
            </p:extLst>
          </p:nvPr>
        </p:nvGraphicFramePr>
        <p:xfrm>
          <a:off x="165171" y="1008230"/>
          <a:ext cx="11778017" cy="5354780"/>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5763579">
                  <a:extLst>
                    <a:ext uri="{9D8B030D-6E8A-4147-A177-3AD203B41FA5}">
                      <a16:colId xmlns:a16="http://schemas.microsoft.com/office/drawing/2014/main" xmlns="" val="2618836924"/>
                    </a:ext>
                  </a:extLst>
                </a:gridCol>
                <a:gridCol w="1334814">
                  <a:extLst>
                    <a:ext uri="{9D8B030D-6E8A-4147-A177-3AD203B41FA5}">
                      <a16:colId xmlns:a16="http://schemas.microsoft.com/office/drawing/2014/main" xmlns="" val="3016348962"/>
                    </a:ext>
                  </a:extLst>
                </a:gridCol>
                <a:gridCol w="1942709">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48032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49202">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S5‑197715</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Reply to: Reply LS ccSA5 on NG.116 GST publication and cooperation with 3GPP SA WG2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SA2</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SA</a:t>
                      </a:r>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S5-197149</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7565">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S5‑197853</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LS out on GSMA GST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3GPP SA2, RAN3, IETF</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3GPP SA, SA1, SA6, RAN2, GSMA 5GJA, ETSI ISG ZSM</a:t>
                      </a:r>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new</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S5‑197541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Reply to: Resubmitted LS from ITU-T to SA5 on cooperation on methodology harmonization and REST-based network management framework (reply to 3GPPTSGSA5-S5-185553 and 3GPP TSG SA5 - S5-187340)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ITU-T</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S5-185553 and S5-187340</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6285">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S5‑197814</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Reply to: LS to SA5 on whether new 5QI needs for IAB OAM traffic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SA2</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S5‑197148</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S5‑197543</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Reply to: Reply LS to SA5 on </a:t>
                      </a:r>
                      <a:r>
                        <a:rPr lang="en-US" sz="1200" b="0" i="0" u="none" strike="noStrike" kern="1200" dirty="0" err="1" smtClean="0">
                          <a:solidFill>
                            <a:srgbClr val="000000"/>
                          </a:solidFill>
                          <a:effectLst/>
                          <a:latin typeface="+mn-lt"/>
                          <a:ea typeface="+mn-ea"/>
                          <a:cs typeface="+mn-cs"/>
                        </a:rPr>
                        <a:t>QoE</a:t>
                      </a:r>
                      <a:r>
                        <a:rPr lang="en-US" sz="1200" b="0" i="0" u="none" strike="noStrike" kern="1200" dirty="0" smtClean="0">
                          <a:solidFill>
                            <a:srgbClr val="000000"/>
                          </a:solidFill>
                          <a:effectLst/>
                          <a:latin typeface="+mn-lt"/>
                          <a:ea typeface="+mn-ea"/>
                          <a:cs typeface="+mn-cs"/>
                        </a:rPr>
                        <a:t> Measurement Collection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SA4</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S5‑197150</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S5‑197839</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Reply to: LS to SA5 on O-RAN – 3GPP Cooperation on Management Services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O-RAN Alliance / WG5</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sz="1200" b="0" i="0" u="none" strike="noStrike" kern="1200" dirty="0" smtClean="0">
                          <a:solidFill>
                            <a:srgbClr val="000000"/>
                          </a:solidFill>
                          <a:effectLst/>
                          <a:latin typeface="+mn-lt"/>
                          <a:ea typeface="+mn-ea"/>
                          <a:cs typeface="+mn-cs"/>
                        </a:rPr>
                        <a:t>3GPP SA, 3GPP RAN</a:t>
                      </a:r>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S5‑197237</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S5‑197545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LS reply to LS on O-RAN – 3GPP Cooperation on Management Services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O-RAN Alliance / WG1</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3GPP SA, 3GPP RAN</a:t>
                      </a:r>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S5‑197151</a:t>
                      </a:r>
                      <a:endParaRPr lang="en-US" altLang="zh-CN"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S5‑197752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Reply to: LS on Application Architecture for enabling Edge Applications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SA6</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S5‑197479</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S5‑197637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Reply to: Resubmitted LS from RAN3 Reply on radio resource management policy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RAN3</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S5‑197136</a:t>
                      </a:r>
                      <a:endParaRPr lang="en-US" altLang="zh-CN"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S5‑197650</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LS on update of touchpoints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NFV</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new</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S5‑197831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LS to ONAP on 3GPP </a:t>
                      </a:r>
                      <a:r>
                        <a:rPr lang="en-US" sz="1200" b="0" i="0" u="none" strike="noStrike" kern="1200" dirty="0" err="1" smtClean="0">
                          <a:solidFill>
                            <a:srgbClr val="000000"/>
                          </a:solidFill>
                          <a:effectLst/>
                          <a:latin typeface="+mn-lt"/>
                          <a:ea typeface="+mn-ea"/>
                          <a:cs typeface="+mn-cs"/>
                        </a:rPr>
                        <a:t>MnS</a:t>
                      </a:r>
                      <a:r>
                        <a:rPr lang="en-US" sz="1200" b="0" i="0" u="none" strike="noStrike" kern="1200" dirty="0" smtClean="0">
                          <a:solidFill>
                            <a:srgbClr val="000000"/>
                          </a:solidFill>
                          <a:effectLst/>
                          <a:latin typeface="+mn-lt"/>
                          <a:ea typeface="+mn-ea"/>
                          <a:cs typeface="+mn-cs"/>
                        </a:rPr>
                        <a:t> integration with VES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ONAP, ZSM</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new</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S5‑197805</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rgbClr val="000000"/>
                          </a:solidFill>
                          <a:effectLst/>
                          <a:latin typeface="+mn-lt"/>
                          <a:ea typeface="+mn-ea"/>
                          <a:cs typeface="+mn-cs"/>
                        </a:rPr>
                        <a:t>LS on network sharing with non-public networks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SA2</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RAN2, RAN3, SA1</a:t>
                      </a:r>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new</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S5‑197806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sz="1200" b="0" i="0" u="none" strike="noStrike" kern="1200" dirty="0" smtClean="0">
                          <a:solidFill>
                            <a:srgbClr val="000000"/>
                          </a:solidFill>
                          <a:effectLst/>
                          <a:latin typeface="+mn-lt"/>
                          <a:ea typeface="+mn-ea"/>
                          <a:cs typeface="+mn-cs"/>
                        </a:rPr>
                        <a:t>LS on CAG </a:t>
                      </a:r>
                      <a:endParaRPr lang="en-US"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en-US" altLang="zh-CN" sz="1200" b="0" i="0" u="none" strike="noStrike" kern="1200" dirty="0" smtClean="0">
                          <a:solidFill>
                            <a:srgbClr val="000000"/>
                          </a:solidFill>
                          <a:effectLst/>
                          <a:latin typeface="+mn-lt"/>
                          <a:ea typeface="+mn-ea"/>
                          <a:cs typeface="+mn-cs"/>
                        </a:rPr>
                        <a:t>SA2,</a:t>
                      </a:r>
                      <a:r>
                        <a:rPr lang="fr-FR" altLang="zh-CN" sz="1200" b="0" i="0" u="none" strike="noStrike" kern="1200" dirty="0" smtClean="0">
                          <a:solidFill>
                            <a:srgbClr val="000000"/>
                          </a:solidFill>
                          <a:effectLst/>
                          <a:latin typeface="+mn-lt"/>
                          <a:ea typeface="+mn-ea"/>
                          <a:cs typeface="+mn-cs"/>
                        </a:rPr>
                        <a:t> RAN2</a:t>
                      </a:r>
                      <a:endParaRPr lang="en-US" altLang="zh-CN" sz="1200" b="0" i="0" u="none" strike="noStrike" kern="1200" dirty="0">
                        <a:solidFill>
                          <a:srgbClr val="000000"/>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RAN3, CT4</a:t>
                      </a:r>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r>
                        <a:rPr lang="fr-FR" sz="1200" b="0" i="0" u="none" strike="noStrike" kern="1200" dirty="0" smtClean="0">
                          <a:solidFill>
                            <a:srgbClr val="000000"/>
                          </a:solidFill>
                          <a:effectLst/>
                          <a:latin typeface="+mn-lt"/>
                          <a:ea typeface="+mn-ea"/>
                          <a:cs typeface="+mn-cs"/>
                        </a:rPr>
                        <a:t>new</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120842866"/>
              </p:ext>
            </p:extLst>
          </p:nvPr>
        </p:nvGraphicFramePr>
        <p:xfrm>
          <a:off x="189596" y="1534345"/>
          <a:ext cx="11902965" cy="2666582"/>
        </p:xfrm>
        <a:graphic>
          <a:graphicData uri="http://schemas.openxmlformats.org/drawingml/2006/table">
            <a:tbl>
              <a:tblPr/>
              <a:tblGrid>
                <a:gridCol w="1071645">
                  <a:extLst>
                    <a:ext uri="{9D8B030D-6E8A-4147-A177-3AD203B41FA5}">
                      <a16:colId xmlns:a16="http://schemas.microsoft.com/office/drawing/2014/main" xmlns="" val="20000"/>
                    </a:ext>
                  </a:extLst>
                </a:gridCol>
                <a:gridCol w="982718"/>
                <a:gridCol w="678025"/>
                <a:gridCol w="4587035">
                  <a:extLst>
                    <a:ext uri="{9D8B030D-6E8A-4147-A177-3AD203B41FA5}">
                      <a16:colId xmlns:a16="http://schemas.microsoft.com/office/drawing/2014/main" xmlns="" val="20001"/>
                    </a:ext>
                  </a:extLst>
                </a:gridCol>
                <a:gridCol w="2291771"/>
                <a:gridCol w="2291771"/>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95150">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S5‑197817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400" b="0" i="0" u="none" strike="noStrike" kern="1200" dirty="0" smtClean="0">
                          <a:solidFill>
                            <a:srgbClr val="000000"/>
                          </a:solidFill>
                          <a:effectLst/>
                          <a:latin typeface="+mn-lt"/>
                          <a:ea typeface="+mn-ea"/>
                          <a:cs typeface="+mn-cs"/>
                        </a:rPr>
                        <a:t>New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400" b="0" i="0" u="none" strike="noStrike" kern="1200" dirty="0" smtClean="0">
                          <a:solidFill>
                            <a:srgbClr val="000000"/>
                          </a:solidFill>
                          <a:effectLst/>
                          <a:latin typeface="+mn-lt"/>
                          <a:ea typeface="+mn-ea"/>
                          <a:cs typeface="+mn-cs"/>
                        </a:rPr>
                        <a:t>R16</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New WID on 5G management capabilities</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AT&amp;T, Orange </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6443">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S5‑197613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400" b="0" i="0" u="none" strike="noStrike" kern="1200" dirty="0" smtClean="0">
                          <a:solidFill>
                            <a:srgbClr val="000000"/>
                          </a:solidFill>
                          <a:effectLst/>
                          <a:latin typeface="+mn-lt"/>
                          <a:ea typeface="+mn-ea"/>
                          <a:cs typeface="+mn-cs"/>
                        </a:rPr>
                        <a:t>WID revised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R16</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Revised WID on energy efficiency of 5G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Orange</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ETSI EE</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5992">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S5‑197616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WID revised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R16</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Revised WID on network policy management for mobile networks based on NFV scenarios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altLang="zh-CN" sz="1400" b="0" i="0" u="none" strike="noStrike" dirty="0" smtClean="0">
                          <a:solidFill>
                            <a:srgbClr val="000000"/>
                          </a:solidFill>
                          <a:effectLst/>
                          <a:latin typeface="+mn-lt"/>
                        </a:rPr>
                        <a:t>China 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43801">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S5‑197823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WID revised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R16</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err="1" smtClean="0">
                          <a:solidFill>
                            <a:srgbClr val="000000"/>
                          </a:solidFill>
                          <a:effectLst/>
                          <a:latin typeface="+mn-lt"/>
                          <a:ea typeface="+mn-ea"/>
                          <a:cs typeface="+mn-cs"/>
                        </a:rPr>
                        <a:t>WI_revised_Management</a:t>
                      </a:r>
                      <a:r>
                        <a:rPr lang="en-US" sz="1400" b="0" i="0" u="none" strike="noStrike" kern="1200" dirty="0" smtClean="0">
                          <a:solidFill>
                            <a:srgbClr val="000000"/>
                          </a:solidFill>
                          <a:effectLst/>
                          <a:latin typeface="+mn-lt"/>
                          <a:ea typeface="+mn-ea"/>
                          <a:cs typeface="+mn-cs"/>
                        </a:rPr>
                        <a:t> Aspects of 5G Service-Level Agreement</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altLang="zh-CN" sz="1400" b="0" i="0" u="none" strike="noStrike" dirty="0" smtClean="0">
                          <a:solidFill>
                            <a:srgbClr val="000000"/>
                          </a:solidFill>
                          <a:effectLst/>
                          <a:latin typeface="+mn-lt"/>
                        </a:rPr>
                        <a:t>China 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914674389"/>
              </p:ext>
            </p:extLst>
          </p:nvPr>
        </p:nvGraphicFramePr>
        <p:xfrm>
          <a:off x="199697" y="1050878"/>
          <a:ext cx="11537378" cy="3783259"/>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gridCol w="2733373"/>
              </a:tblGrid>
              <a:tr h="645638">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09433">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S5‑197548</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Overview of the 5G specification structure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Huawei</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S5‑197784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Handling of separate code files(email approval)</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Chairman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S5‑197645</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MF-ME relation with VNF</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Ericsson Inc.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ETSI NFV</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S5‑197830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Discussion on potential ways for integration of ONAP and 3GPP </a:t>
                      </a:r>
                      <a:r>
                        <a:rPr lang="en-US" sz="1400" b="0" i="0" u="none" strike="noStrike" kern="1200" dirty="0" err="1" smtClean="0">
                          <a:solidFill>
                            <a:srgbClr val="000000"/>
                          </a:solidFill>
                          <a:effectLst/>
                          <a:latin typeface="+mn-lt"/>
                          <a:ea typeface="+mn-ea"/>
                          <a:cs typeface="+mn-cs"/>
                        </a:rPr>
                        <a:t>MnS</a:t>
                      </a:r>
                      <a:r>
                        <a:rPr lang="en-US" sz="1400" b="0" i="0" u="none" strike="noStrike" kern="1200" dirty="0" smtClean="0">
                          <a:solidFill>
                            <a:srgbClr val="000000"/>
                          </a:solidFill>
                          <a:effectLst/>
                          <a:latin typeface="+mn-lt"/>
                          <a:ea typeface="+mn-ea"/>
                          <a:cs typeface="+mn-cs"/>
                        </a:rPr>
                        <a:t>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dirty="0" smtClean="0"/>
                        <a:t>Huawei, AT&amp;T, Orange, Nokia</a:t>
                      </a:r>
                      <a:endParaRPr lang="zh-CN" altLang="en-US" sz="1400" dirty="0" smtClean="0"/>
                    </a:p>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ONAP</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S5‑197841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Discussion paper about multi-tenancy use cases in 3GPP management system</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Huawei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S5‑197632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Discussion of Modification to the existed provisioning procedure after considering</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China Mobile E-Commerce Co </a:t>
                      </a:r>
                    </a:p>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354842">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S5‑197625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TD R16 Combinations of GST attributes</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Ericsson </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GSMA</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987428" y="1177160"/>
            <a:ext cx="8359915" cy="5076992"/>
          </a:xfrm>
          <a:prstGeom prst="rect">
            <a:avLst/>
          </a:prstGeom>
        </p:spPr>
      </p:pic>
      <p:sp>
        <p:nvSpPr>
          <p:cNvPr id="5" name="标题 1"/>
          <p:cNvSpPr>
            <a:spLocks noGrp="1"/>
          </p:cNvSpPr>
          <p:nvPr>
            <p:ph type="title"/>
          </p:nvPr>
        </p:nvSpPr>
        <p:spPr>
          <a:xfrm>
            <a:off x="120651" y="0"/>
            <a:ext cx="9759950" cy="1016000"/>
          </a:xfrm>
        </p:spPr>
        <p:txBody>
          <a:bodyPr/>
          <a:lstStyle/>
          <a:p>
            <a:pPr algn="l"/>
            <a:r>
              <a:rPr lang="en-US" sz="3600" dirty="0" smtClean="0"/>
              <a:t>Overview of SA5 OAM ongoing WIs/SIs progress</a:t>
            </a:r>
            <a:endParaRPr lang="en-US" sz="3600" dirty="0"/>
          </a:p>
        </p:txBody>
      </p:sp>
      <p:sp>
        <p:nvSpPr>
          <p:cNvPr id="4" name="文本框 3"/>
          <p:cNvSpPr txBox="1"/>
          <p:nvPr/>
        </p:nvSpPr>
        <p:spPr>
          <a:xfrm>
            <a:off x="9347343" y="2603727"/>
            <a:ext cx="2644458" cy="3539430"/>
          </a:xfrm>
          <a:prstGeom prst="rect">
            <a:avLst/>
          </a:prstGeom>
          <a:noFill/>
        </p:spPr>
        <p:txBody>
          <a:bodyPr wrap="square" rtlCol="0">
            <a:spAutoFit/>
          </a:bodyPr>
          <a:lstStyle/>
          <a:p>
            <a:r>
              <a:rPr lang="en-US" altLang="zh-CN" sz="1600" b="1" dirty="0" smtClean="0">
                <a:solidFill>
                  <a:srgbClr val="0000FF"/>
                </a:solidFill>
              </a:rPr>
              <a:t>32 WIs/SIs: </a:t>
            </a:r>
          </a:p>
          <a:p>
            <a:r>
              <a:rPr lang="en-US" altLang="zh-CN" sz="1600" b="1" dirty="0" smtClean="0">
                <a:solidFill>
                  <a:srgbClr val="0000FF"/>
                </a:solidFill>
              </a:rPr>
              <a:t>Rel-16:</a:t>
            </a:r>
          </a:p>
          <a:p>
            <a:pPr marL="285750" indent="-285750">
              <a:buFont typeface="Wingdings" panose="05000000000000000000" pitchFamily="2" charset="2"/>
              <a:buChar char="Ø"/>
            </a:pPr>
            <a:r>
              <a:rPr lang="en-US" altLang="zh-CN" sz="1600" b="1" dirty="0" smtClean="0">
                <a:solidFill>
                  <a:srgbClr val="0000FF"/>
                </a:solidFill>
              </a:rPr>
              <a:t>15 ongoing WIs </a:t>
            </a:r>
          </a:p>
          <a:p>
            <a:pPr marL="285750" indent="-285750">
              <a:buFont typeface="Wingdings" panose="05000000000000000000" pitchFamily="2" charset="2"/>
              <a:buChar char="Ø"/>
            </a:pPr>
            <a:r>
              <a:rPr lang="en-US" altLang="zh-CN" sz="1600" b="1" dirty="0" smtClean="0">
                <a:solidFill>
                  <a:srgbClr val="0000FF"/>
                </a:solidFill>
              </a:rPr>
              <a:t>5 ongoing SIs </a:t>
            </a:r>
            <a:endParaRPr lang="en-US" altLang="zh-CN" sz="1600" b="1" dirty="0">
              <a:solidFill>
                <a:srgbClr val="0000FF"/>
              </a:solidFill>
            </a:endParaRPr>
          </a:p>
          <a:p>
            <a:pPr marL="285750" indent="-285750">
              <a:buFont typeface="Wingdings" panose="05000000000000000000" pitchFamily="2" charset="2"/>
              <a:buChar char="Ø"/>
            </a:pPr>
            <a:r>
              <a:rPr lang="en-US" altLang="zh-CN" sz="1600" b="1" dirty="0" smtClean="0">
                <a:solidFill>
                  <a:srgbClr val="0000FF"/>
                </a:solidFill>
              </a:rPr>
              <a:t>8 finished Rel-16 WIs/Sis</a:t>
            </a:r>
          </a:p>
          <a:p>
            <a:pPr marL="285750" indent="-285750">
              <a:buFont typeface="Wingdings" panose="05000000000000000000" pitchFamily="2" charset="2"/>
              <a:buChar char="Ø"/>
            </a:pPr>
            <a:r>
              <a:rPr lang="en-US" altLang="zh-CN" sz="1600" b="1" dirty="0" smtClean="0">
                <a:solidFill>
                  <a:srgbClr val="0000FF"/>
                </a:solidFill>
              </a:rPr>
              <a:t>1 preliminary work before SA approval WI</a:t>
            </a:r>
          </a:p>
          <a:p>
            <a:endParaRPr lang="en-US" altLang="zh-CN" sz="1600" b="1" dirty="0" smtClean="0">
              <a:solidFill>
                <a:srgbClr val="0000FF"/>
              </a:solidFill>
            </a:endParaRPr>
          </a:p>
          <a:p>
            <a:r>
              <a:rPr lang="en-US" altLang="zh-CN" sz="1600" b="1" dirty="0" smtClean="0">
                <a:solidFill>
                  <a:srgbClr val="0000FF"/>
                </a:solidFill>
              </a:rPr>
              <a:t>Rel-17:</a:t>
            </a:r>
          </a:p>
          <a:p>
            <a:pPr marL="285750" indent="-285750">
              <a:buFont typeface="Wingdings" panose="05000000000000000000" pitchFamily="2" charset="2"/>
              <a:buChar char="Ø"/>
            </a:pPr>
            <a:r>
              <a:rPr lang="en-US" altLang="zh-CN" sz="1600" b="1" dirty="0" smtClean="0">
                <a:solidFill>
                  <a:srgbClr val="0000FF"/>
                </a:solidFill>
              </a:rPr>
              <a:t>1 ongoing SI</a:t>
            </a:r>
          </a:p>
          <a:p>
            <a:pPr marL="285750" indent="-285750">
              <a:buFont typeface="Wingdings" panose="05000000000000000000" pitchFamily="2" charset="2"/>
              <a:buChar char="Ø"/>
            </a:pPr>
            <a:r>
              <a:rPr lang="en-US" altLang="zh-CN" sz="1600" b="1" dirty="0" smtClean="0">
                <a:solidFill>
                  <a:srgbClr val="0000FF"/>
                </a:solidFill>
              </a:rPr>
              <a:t>2 WI wait for SA approval</a:t>
            </a:r>
          </a:p>
          <a:p>
            <a:endParaRPr lang="zh-CN" altLang="en-US" sz="1600" b="1" dirty="0">
              <a:solidFill>
                <a:srgbClr val="0000FF"/>
              </a:solidFill>
            </a:endParaRPr>
          </a:p>
        </p:txBody>
      </p:sp>
      <p:cxnSp>
        <p:nvCxnSpPr>
          <p:cNvPr id="8" name="直接连接符 7"/>
          <p:cNvCxnSpPr/>
          <p:nvPr/>
        </p:nvCxnSpPr>
        <p:spPr bwMode="auto">
          <a:xfrm flipV="1">
            <a:off x="219705" y="4989915"/>
            <a:ext cx="8759538" cy="18393"/>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9" name="文本框 8"/>
          <p:cNvSpPr txBox="1"/>
          <p:nvPr/>
        </p:nvSpPr>
        <p:spPr>
          <a:xfrm>
            <a:off x="325300" y="5060860"/>
            <a:ext cx="686406" cy="292388"/>
          </a:xfrm>
          <a:prstGeom prst="rect">
            <a:avLst/>
          </a:prstGeom>
          <a:noFill/>
        </p:spPr>
        <p:txBody>
          <a:bodyPr wrap="none" rtlCol="0">
            <a:spAutoFit/>
          </a:bodyPr>
          <a:lstStyle/>
          <a:p>
            <a:r>
              <a:rPr lang="en-US" altLang="zh-CN" b="1" dirty="0" smtClean="0">
                <a:solidFill>
                  <a:srgbClr val="0000FF"/>
                </a:solidFill>
              </a:rPr>
              <a:t>Rel-17</a:t>
            </a:r>
            <a:endParaRPr lang="zh-CN" altLang="en-US" b="1" dirty="0">
              <a:solidFill>
                <a:srgbClr val="0000FF"/>
              </a:solidFill>
            </a:endParaRPr>
          </a:p>
        </p:txBody>
      </p:sp>
      <p:sp>
        <p:nvSpPr>
          <p:cNvPr id="10" name="文本框 9"/>
          <p:cNvSpPr txBox="1"/>
          <p:nvPr/>
        </p:nvSpPr>
        <p:spPr>
          <a:xfrm>
            <a:off x="325300" y="4697527"/>
            <a:ext cx="686406" cy="292388"/>
          </a:xfrm>
          <a:prstGeom prst="rect">
            <a:avLst/>
          </a:prstGeom>
          <a:noFill/>
        </p:spPr>
        <p:txBody>
          <a:bodyPr wrap="none" rtlCol="0">
            <a:spAutoFit/>
          </a:bodyPr>
          <a:lstStyle/>
          <a:p>
            <a:r>
              <a:rPr lang="en-US" altLang="zh-CN" b="1" dirty="0" smtClean="0">
                <a:solidFill>
                  <a:srgbClr val="0000FF"/>
                </a:solidFill>
              </a:rPr>
              <a:t>Rel-16</a:t>
            </a:r>
            <a:endParaRPr lang="zh-CN" altLang="en-US" b="1" dirty="0">
              <a:solidFill>
                <a:srgbClr val="0000FF"/>
              </a:solidFill>
            </a:endParaRPr>
          </a:p>
        </p:txBody>
      </p:sp>
    </p:spTree>
    <p:extLst>
      <p:ext uri="{BB962C8B-B14F-4D97-AF65-F5344CB8AC3E}">
        <p14:creationId xmlns:p14="http://schemas.microsoft.com/office/powerpoint/2010/main" val="36129053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MA5SLA/COSLA/MEMTANE/FS_OAM_NPN</a:t>
            </a:r>
            <a:endParaRPr lang="sv-SE" sz="3200" kern="0" dirty="0"/>
          </a:p>
        </p:txBody>
      </p:sp>
      <p:graphicFrame>
        <p:nvGraphicFramePr>
          <p:cNvPr id="7" name="Content Placeholder 3"/>
          <p:cNvGraphicFramePr>
            <a:graphicFrameLocks/>
          </p:cNvGraphicFramePr>
          <p:nvPr>
            <p:extLst>
              <p:ext uri="{D42A27DB-BD31-4B8C-83A1-F6EECF244321}">
                <p14:modId xmlns:p14="http://schemas.microsoft.com/office/powerpoint/2010/main" val="4148807535"/>
              </p:ext>
            </p:extLst>
          </p:nvPr>
        </p:nvGraphicFramePr>
        <p:xfrm>
          <a:off x="185898" y="533743"/>
          <a:ext cx="11554137" cy="2624614"/>
        </p:xfrm>
        <a:graphic>
          <a:graphicData uri="http://schemas.openxmlformats.org/drawingml/2006/table">
            <a:tbl>
              <a:tblPr firstRow="1" bandRow="1">
                <a:tableStyleId>{5C22544A-7EE6-4342-B048-85BDC9FD1C3A}</a:tableStyleId>
              </a:tblPr>
              <a:tblGrid>
                <a:gridCol w="779696">
                  <a:extLst>
                    <a:ext uri="{9D8B030D-6E8A-4147-A177-3AD203B41FA5}">
                      <a16:colId xmlns:a16="http://schemas.microsoft.com/office/drawing/2014/main" xmlns="" val="23408469"/>
                    </a:ext>
                  </a:extLst>
                </a:gridCol>
                <a:gridCol w="2370730">
                  <a:extLst>
                    <a:ext uri="{9D8B030D-6E8A-4147-A177-3AD203B41FA5}">
                      <a16:colId xmlns:a16="http://schemas.microsoft.com/office/drawing/2014/main" xmlns="" val="1386727148"/>
                    </a:ext>
                  </a:extLst>
                </a:gridCol>
                <a:gridCol w="1372310"/>
                <a:gridCol w="1823971">
                  <a:extLst>
                    <a:ext uri="{9D8B030D-6E8A-4147-A177-3AD203B41FA5}">
                      <a16:colId xmlns:a16="http://schemas.microsoft.com/office/drawing/2014/main" xmlns="" val="4240727412"/>
                    </a:ext>
                  </a:extLst>
                </a:gridCol>
                <a:gridCol w="996779"/>
                <a:gridCol w="1445673">
                  <a:extLst>
                    <a:ext uri="{9D8B030D-6E8A-4147-A177-3AD203B41FA5}">
                      <a16:colId xmlns:a16="http://schemas.microsoft.com/office/drawing/2014/main" xmlns="" val="1675550634"/>
                    </a:ext>
                  </a:extLst>
                </a:gridCol>
                <a:gridCol w="762777"/>
                <a:gridCol w="1140693">
                  <a:extLst>
                    <a:ext uri="{9D8B030D-6E8A-4147-A177-3AD203B41FA5}">
                      <a16:colId xmlns:a16="http://schemas.microsoft.com/office/drawing/2014/main" xmlns="" val="20004"/>
                    </a:ext>
                  </a:extLst>
                </a:gridCol>
                <a:gridCol w="861508">
                  <a:extLst>
                    <a:ext uri="{9D8B030D-6E8A-4147-A177-3AD203B41FA5}">
                      <a16:colId xmlns:a16="http://schemas.microsoft.com/office/drawing/2014/main" xmlns="" val="20005"/>
                    </a:ext>
                  </a:extLst>
                </a:gridCol>
              </a:tblGrid>
              <a:tr h="33766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smtClean="0"/>
                        <a:t>Rapporteur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43005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MA5SLA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mn-cs"/>
                        </a:rPr>
                        <a:t>management </a:t>
                      </a:r>
                      <a:r>
                        <a:rPr lang="en-US" sz="1100" kern="1200" dirty="0">
                          <a:solidFill>
                            <a:schemeClr val="dk1"/>
                          </a:solidFill>
                          <a:effectLst/>
                          <a:latin typeface="Arial" panose="020B0604020202020204" pitchFamily="34" charset="0"/>
                          <a:ea typeface="+mn-ea"/>
                          <a:cs typeface="+mn-cs"/>
                        </a:rPr>
                        <a:t>aspects of 5G Service-Level Agreement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rPr>
                        <a:t>0</a:t>
                      </a:r>
                      <a:r>
                        <a:rPr lang="en-US" altLang="zh-CN" sz="1100" kern="1200" dirty="0" smtClean="0">
                          <a:solidFill>
                            <a:schemeClr val="dk1"/>
                          </a:solidFill>
                          <a:effectLst/>
                          <a:latin typeface="Arial" panose="020B0604020202020204" pitchFamily="34" charset="0"/>
                          <a:ea typeface="+mn-ea"/>
                          <a:cs typeface="+mn-cs"/>
                        </a:rPr>
                        <a:t>%-&gt;</a:t>
                      </a:r>
                      <a:r>
                        <a:rPr lang="sv-SE" altLang="zh-CN" sz="1100" kern="1200" dirty="0" smtClean="0">
                          <a:solidFill>
                            <a:schemeClr val="dk1"/>
                          </a:solidFill>
                          <a:effectLst/>
                          <a:latin typeface="Arial" panose="020B0604020202020204" pitchFamily="34" charset="0"/>
                          <a:ea typeface="+mn-ea"/>
                          <a:cs typeface="+mn-cs"/>
                        </a:rPr>
                        <a:t>20</a:t>
                      </a:r>
                      <a:r>
                        <a:rPr lang="en-US" altLang="zh-CN" sz="1100" kern="1200" dirty="0" smtClean="0">
                          <a:solidFill>
                            <a:schemeClr val="dk1"/>
                          </a:solidFill>
                          <a:effectLst/>
                          <a:latin typeface="Arial" panose="020B0604020202020204" pitchFamily="34" charset="0"/>
                          <a:ea typeface="+mn-ea"/>
                          <a:cs typeface="+mn-cs"/>
                        </a:rPr>
                        <a:t>%-&gt;60%</a:t>
                      </a:r>
                      <a:endParaRPr lang="sv-SE" altLang="zh-CN" sz="110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TS 28.541</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hlinkClick r:id="rId2"/>
                        </a:rPr>
                        <a:t>SP-190789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SA#87 (3/2020)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CMCC</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GSMA, 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Tbd</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526224">
                <a:tc>
                  <a:txBody>
                    <a:bodyPr/>
                    <a:lstStyle/>
                    <a:p>
                      <a:pPr algn="ctr">
                        <a:spcAft>
                          <a:spcPts val="900"/>
                        </a:spcAft>
                      </a:pPr>
                      <a:r>
                        <a:rPr lang="sv-SE" sz="1100" kern="1200" dirty="0" smtClean="0">
                          <a:solidFill>
                            <a:schemeClr val="dk1"/>
                          </a:solidFill>
                          <a:effectLst/>
                          <a:latin typeface="Arial" panose="020B0604020202020204" pitchFamily="34" charset="0"/>
                          <a:ea typeface="+mn-ea"/>
                          <a:cs typeface="+mn-cs"/>
                        </a:rPr>
                        <a:t>COSLA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mn-cs"/>
                        </a:rPr>
                        <a:t>Closed </a:t>
                      </a:r>
                      <a:r>
                        <a:rPr lang="en-US" sz="1100" kern="1200" dirty="0">
                          <a:solidFill>
                            <a:schemeClr val="dk1"/>
                          </a:solidFill>
                          <a:effectLst/>
                          <a:latin typeface="Arial" panose="020B0604020202020204" pitchFamily="34" charset="0"/>
                          <a:ea typeface="+mn-ea"/>
                          <a:cs typeface="+mn-cs"/>
                        </a:rPr>
                        <a:t>loop SLS assurance</a:t>
                      </a: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smtClean="0">
                          <a:solidFill>
                            <a:schemeClr val="dk1"/>
                          </a:solidFill>
                          <a:effectLst/>
                          <a:latin typeface="Arial" panose="020B0604020202020204" pitchFamily="34" charset="0"/>
                          <a:ea typeface="+mn-ea"/>
                          <a:cs typeface="+mn-cs"/>
                        </a:rPr>
                        <a:t>0</a:t>
                      </a:r>
                      <a:r>
                        <a:rPr lang="en-US" altLang="zh-CN" sz="1100" kern="1200" dirty="0" smtClean="0">
                          <a:solidFill>
                            <a:schemeClr val="dk1"/>
                          </a:solidFill>
                          <a:effectLst/>
                          <a:latin typeface="Arial" panose="020B0604020202020204" pitchFamily="34" charset="0"/>
                          <a:ea typeface="+mn-ea"/>
                          <a:cs typeface="+mn-cs"/>
                        </a:rPr>
                        <a:t>%-&gt;</a:t>
                      </a:r>
                      <a:r>
                        <a:rPr lang="sv-SE" sz="1100" kern="1200" dirty="0" smtClean="0">
                          <a:solidFill>
                            <a:schemeClr val="dk1"/>
                          </a:solidFill>
                          <a:effectLst/>
                          <a:latin typeface="Arial" panose="020B0604020202020204" pitchFamily="34" charset="0"/>
                          <a:ea typeface="+mn-ea"/>
                          <a:cs typeface="+mn-cs"/>
                        </a:rPr>
                        <a:t>20</a:t>
                      </a:r>
                      <a:r>
                        <a:rPr lang="en-US" altLang="zh-CN" sz="1100" kern="1200" dirty="0" smtClean="0">
                          <a:solidFill>
                            <a:schemeClr val="dk1"/>
                          </a:solidFill>
                          <a:effectLst/>
                          <a:latin typeface="Arial" panose="020B0604020202020204" pitchFamily="34" charset="0"/>
                          <a:ea typeface="+mn-ea"/>
                          <a:cs typeface="+mn-cs"/>
                        </a:rPr>
                        <a:t>%-&gt;45%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sz="1100" kern="1200" dirty="0" smtClean="0">
                          <a:solidFill>
                            <a:schemeClr val="dk1"/>
                          </a:solidFill>
                          <a:effectLst/>
                          <a:latin typeface="Arial" panose="020B0604020202020204" pitchFamily="34" charset="0"/>
                          <a:ea typeface="+mn-ea"/>
                          <a:cs typeface="+mn-cs"/>
                        </a:rPr>
                        <a:t>TS 28.535</a:t>
                      </a:r>
                      <a:r>
                        <a:rPr lang="en-US" altLang="zh-CN" sz="1100" kern="1200" dirty="0" smtClean="0">
                          <a:solidFill>
                            <a:schemeClr val="dk1"/>
                          </a:solidFill>
                          <a:effectLst/>
                          <a:latin typeface="Arial" panose="020B0604020202020204" pitchFamily="34" charset="0"/>
                          <a:ea typeface="+mn-ea"/>
                          <a:cs typeface="+mn-cs"/>
                        </a:rPr>
                        <a:t>/28.536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hlinkClick r:id="rId3"/>
                        </a:rPr>
                        <a:t>SP-190781</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smtClean="0">
                          <a:solidFill>
                            <a:schemeClr val="dk1"/>
                          </a:solidFill>
                          <a:effectLst/>
                          <a:latin typeface="Arial" panose="020B0604020202020204" pitchFamily="34" charset="0"/>
                          <a:ea typeface="+mn-ea"/>
                          <a:cs typeface="+mn-cs"/>
                        </a:rPr>
                        <a:t> </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smtClean="0">
                          <a:solidFill>
                            <a:schemeClr val="dk1"/>
                          </a:solidFill>
                          <a:effectLst/>
                          <a:latin typeface="Arial" panose="020B0604020202020204" pitchFamily="34" charset="0"/>
                          <a:ea typeface="SimSun" panose="02010600030101010101" pitchFamily="2" charset="-122"/>
                          <a:cs typeface="+mn-cs"/>
                        </a:rPr>
                        <a:t>Ericsson</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SA2, </a:t>
                      </a:r>
                      <a:r>
                        <a:rPr lang="sv-SE" sz="1100" kern="1200" dirty="0" smtClean="0">
                          <a:solidFill>
                            <a:schemeClr val="dk1"/>
                          </a:solidFill>
                          <a:effectLst/>
                          <a:latin typeface="Arial" panose="020B0604020202020204" pitchFamily="34" charset="0"/>
                          <a:ea typeface="SimSun" panose="02010600030101010101" pitchFamily="2" charset="-122"/>
                          <a:cs typeface="+mn-cs"/>
                        </a:rPr>
                        <a:t>RAN3, ETSI ZSM</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NWDAF, RAN intelligence</a:t>
                      </a:r>
                      <a:r>
                        <a:rPr lang="sv-SE" altLang="zh-CN" sz="1100" kern="1200" dirty="0" smtClean="0">
                          <a:solidFill>
                            <a:schemeClr val="dk1"/>
                          </a:solidFill>
                          <a:effectLst/>
                          <a:latin typeface="Arial" panose="020B0604020202020204" pitchFamily="34" charset="0"/>
                          <a:ea typeface="+mn-ea"/>
                          <a:cs typeface="+mn-cs"/>
                        </a:rPr>
                        <a:t>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MEMTANE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smtClean="0">
                          <a:solidFill>
                            <a:schemeClr val="dk1"/>
                          </a:solidFill>
                          <a:effectLst/>
                          <a:latin typeface="Arial" panose="020B0604020202020204" pitchFamily="34" charset="0"/>
                          <a:ea typeface="+mn-ea"/>
                          <a:cs typeface="+mn-cs"/>
                        </a:rPr>
                        <a:t>enhancement </a:t>
                      </a:r>
                      <a:r>
                        <a:rPr lang="fr-FR" sz="1100" kern="1200" dirty="0">
                          <a:solidFill>
                            <a:schemeClr val="dk1"/>
                          </a:solidFill>
                          <a:effectLst/>
                          <a:latin typeface="Arial" panose="020B0604020202020204" pitchFamily="34" charset="0"/>
                          <a:ea typeface="+mn-ea"/>
                          <a:cs typeface="+mn-cs"/>
                        </a:rPr>
                        <a:t>of 3GPP management system for multiple tenant environnent support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smtClean="0">
                          <a:solidFill>
                            <a:schemeClr val="dk1"/>
                          </a:solidFill>
                          <a:effectLst/>
                          <a:latin typeface="Arial" panose="020B0604020202020204" pitchFamily="34" charset="0"/>
                          <a:ea typeface="+mn-ea"/>
                          <a:cs typeface="+mn-cs"/>
                        </a:rPr>
                        <a:t>0</a:t>
                      </a:r>
                      <a:r>
                        <a:rPr lang="en-US" altLang="zh-CN" sz="1100" kern="1200" dirty="0" smtClean="0">
                          <a:solidFill>
                            <a:schemeClr val="dk1"/>
                          </a:solidFill>
                          <a:effectLst/>
                          <a:latin typeface="Arial" panose="020B0604020202020204" pitchFamily="34" charset="0"/>
                          <a:ea typeface="+mn-ea"/>
                          <a:cs typeface="+mn-cs"/>
                        </a:rPr>
                        <a:t>%-&gt;</a:t>
                      </a:r>
                      <a:r>
                        <a:rPr lang="sv-SE" altLang="zh-CN" sz="1100" kern="1200" dirty="0" smtClean="0">
                          <a:solidFill>
                            <a:schemeClr val="dk1"/>
                          </a:solidFill>
                          <a:effectLst/>
                          <a:latin typeface="Arial" panose="020B0604020202020204" pitchFamily="34" charset="0"/>
                          <a:ea typeface="+mn-ea"/>
                          <a:cs typeface="+mn-cs"/>
                        </a:rPr>
                        <a:t>20</a:t>
                      </a:r>
                      <a:r>
                        <a:rPr lang="en-US" altLang="zh-CN" sz="1100" kern="1200" dirty="0" smtClean="0">
                          <a:solidFill>
                            <a:schemeClr val="dk1"/>
                          </a:solidFill>
                          <a:effectLst/>
                          <a:latin typeface="Arial" panose="020B0604020202020204" pitchFamily="34" charset="0"/>
                          <a:ea typeface="+mn-ea"/>
                          <a:cs typeface="+mn-cs"/>
                        </a:rPr>
                        <a:t>%-&gt;35%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l"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TS </a:t>
                      </a:r>
                      <a:r>
                        <a:rPr lang="en-GB" sz="1100" kern="1200" dirty="0" smtClean="0">
                          <a:solidFill>
                            <a:schemeClr val="dk1"/>
                          </a:solidFill>
                          <a:effectLst/>
                          <a:latin typeface="Arial" panose="020B0604020202020204" pitchFamily="34" charset="0"/>
                          <a:ea typeface="+mn-ea"/>
                          <a:cs typeface="+mn-cs"/>
                        </a:rPr>
                        <a:t>28.531/28.532/28.533/28.541/28.552/28.554</a:t>
                      </a:r>
                      <a:endParaRPr lang="zh-CN" sz="1100" kern="1200" dirty="0">
                        <a:solidFill>
                          <a:schemeClr val="dk1"/>
                        </a:solidFill>
                        <a:effectLst/>
                        <a:latin typeface="Arial" panose="020B0604020202020204" pitchFamily="34" charset="0"/>
                        <a:ea typeface="+mn-ea"/>
                        <a:cs typeface="+mn-cs"/>
                      </a:endParaRPr>
                    </a:p>
                  </a:txBody>
                  <a:tcPr marL="17780" marR="177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hlinkClick r:id="rId4"/>
                        </a:rPr>
                        <a:t>SP-190786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SA#87 (3/2020)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Huawei</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ETSI ZSM, SA2(potentially)</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Tbd</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algn="ctr">
                        <a:spcAft>
                          <a:spcPts val="900"/>
                        </a:spcAft>
                      </a:pPr>
                      <a:r>
                        <a:rPr lang="en-GB" sz="1100" kern="1200" dirty="0">
                          <a:solidFill>
                            <a:schemeClr val="dk1"/>
                          </a:solidFill>
                          <a:effectLst/>
                          <a:latin typeface="Arial" panose="020B0604020202020204" pitchFamily="34" charset="0"/>
                          <a:ea typeface="+mn-ea"/>
                          <a:cs typeface="+mn-cs"/>
                        </a:rPr>
                        <a:t>FS_OAM_NPN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non-public networks management</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rPr>
                        <a:t>10</a:t>
                      </a:r>
                      <a:r>
                        <a:rPr lang="en-US" altLang="zh-CN" sz="1100" kern="1200" dirty="0" smtClean="0">
                          <a:solidFill>
                            <a:schemeClr val="dk1"/>
                          </a:solidFill>
                          <a:effectLst/>
                          <a:latin typeface="Arial" panose="020B0604020202020204" pitchFamily="34" charset="0"/>
                          <a:ea typeface="+mn-ea"/>
                          <a:cs typeface="+mn-cs"/>
                        </a:rPr>
                        <a:t>%-&gt;</a:t>
                      </a:r>
                      <a:r>
                        <a:rPr kumimoji="0" lang="en-US" altLang="zh-CN" sz="11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2</a:t>
                      </a:r>
                      <a:r>
                        <a:rPr kumimoji="0" lang="en-GB" altLang="zh-CN" sz="11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0%-&gt;50%</a:t>
                      </a:r>
                    </a:p>
                    <a:p>
                      <a:pPr marL="0" marR="0" lvl="0" indent="0" algn="l" defTabSz="1219170" rtl="0" eaLnBrk="1" fontAlgn="auto" latinLnBrk="0" hangingPunct="1">
                        <a:lnSpc>
                          <a:spcPct val="100000"/>
                        </a:lnSpc>
                        <a:spcBef>
                          <a:spcPts val="0"/>
                        </a:spcBef>
                        <a:spcAft>
                          <a:spcPts val="900"/>
                        </a:spcAft>
                        <a:buClrTx/>
                        <a:buSzTx/>
                        <a:buFontTx/>
                        <a:buNone/>
                        <a:tabLst/>
                        <a:defRPr/>
                      </a:pP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TR 28.807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hlinkClick r:id="rId5"/>
                        </a:rPr>
                        <a:t>SP-190137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SA#86 (12/2019</a:t>
                      </a:r>
                      <a:r>
                        <a:rPr lang="en-GB" sz="1100" kern="1200" dirty="0" smtClean="0">
                          <a:solidFill>
                            <a:schemeClr val="dk1"/>
                          </a:solidFill>
                          <a:effectLst/>
                          <a:latin typeface="Arial" panose="020B0604020202020204" pitchFamily="34" charset="0"/>
                          <a:ea typeface="+mn-ea"/>
                          <a:cs typeface="+mn-cs"/>
                        </a:rPr>
                        <a:t>)</a:t>
                      </a:r>
                    </a:p>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smtClean="0">
                          <a:solidFill>
                            <a:schemeClr val="dk1"/>
                          </a:solidFill>
                          <a:effectLst/>
                          <a:latin typeface="Arial" panose="020B0604020202020204" pitchFamily="34" charset="0"/>
                          <a:ea typeface="+mn-ea"/>
                          <a:cs typeface="+mn-cs"/>
                        </a:rPr>
                        <a:t>-&gt;</a:t>
                      </a:r>
                      <a:r>
                        <a:rPr lang="en-GB" altLang="zh-CN" sz="1100" kern="1200" dirty="0" smtClean="0">
                          <a:solidFill>
                            <a:schemeClr val="dk1"/>
                          </a:solidFill>
                          <a:effectLst/>
                          <a:latin typeface="Arial" panose="020B0604020202020204" pitchFamily="34" charset="0"/>
                          <a:ea typeface="+mn-ea"/>
                          <a:cs typeface="+mn-cs"/>
                        </a:rPr>
                        <a:t>SA#87 (3/2020) </a:t>
                      </a:r>
                      <a:endParaRPr lang="sv-SE" sz="1100" kern="1200" dirty="0" smtClean="0">
                        <a:solidFill>
                          <a:schemeClr val="dk1"/>
                        </a:solidFill>
                        <a:effectLst/>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Huawei</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SA1, SA2, RAN3, 5G-ACIA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NPN</a:t>
                      </a:r>
                    </a:p>
                  </a:txBody>
                  <a:tcPr marL="68580" marR="68580" marT="0" marB="0" anchor="ctr">
                    <a:solidFill>
                      <a:srgbClr val="FFFFCC"/>
                    </a:solidFill>
                  </a:tcPr>
                </a:tc>
              </a:tr>
            </a:tbl>
          </a:graphicData>
        </a:graphic>
      </p:graphicFrame>
      <p:sp>
        <p:nvSpPr>
          <p:cNvPr id="8" name="矩形 7"/>
          <p:cNvSpPr/>
          <p:nvPr/>
        </p:nvSpPr>
        <p:spPr>
          <a:xfrm>
            <a:off x="246993" y="3507842"/>
            <a:ext cx="5849007" cy="2862322"/>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MA5SLA: </a:t>
            </a:r>
            <a:r>
              <a:rPr lang="en-US" altLang="zh-CN" sz="1200" dirty="0">
                <a:solidFill>
                  <a:prstClr val="black"/>
                </a:solidFill>
                <a:latin typeface="Calibri" pitchFamily="34" charset="0"/>
                <a:cs typeface="Arial" charset="0"/>
              </a:rPr>
              <a:t>The group discussed the following topics</a:t>
            </a:r>
            <a:r>
              <a:rPr lang="en-US" altLang="zh-CN" sz="1200" dirty="0" smtClean="0">
                <a:solidFill>
                  <a:prstClr val="black"/>
                </a:solidFill>
                <a:latin typeface="Calibri" pitchFamily="34" charset="0"/>
                <a:cs typeface="Arial" charset="0"/>
              </a:rPr>
              <a:t>:</a:t>
            </a:r>
            <a:endParaRPr lang="en-US" altLang="zh-CN" sz="12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Update </a:t>
            </a:r>
            <a:r>
              <a:rPr lang="en-US" altLang="zh-CN" sz="1200" dirty="0">
                <a:solidFill>
                  <a:prstClr val="black"/>
                </a:solidFill>
                <a:latin typeface="Calibri" pitchFamily="34" charset="0"/>
                <a:cs typeface="Arial" charset="0"/>
              </a:rPr>
              <a:t>the slice module;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Introduce </a:t>
            </a:r>
            <a:r>
              <a:rPr lang="en-US" altLang="zh-CN" sz="1200" dirty="0">
                <a:solidFill>
                  <a:prstClr val="black"/>
                </a:solidFill>
                <a:latin typeface="Calibri" pitchFamily="34" charset="0"/>
                <a:cs typeface="Arial" charset="0"/>
              </a:rPr>
              <a:t>new SLA attributes into network slice NRM;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Update </a:t>
            </a:r>
            <a:r>
              <a:rPr lang="en-US" altLang="zh-CN" sz="1200" dirty="0">
                <a:solidFill>
                  <a:prstClr val="black"/>
                </a:solidFill>
                <a:latin typeface="Calibri" pitchFamily="34" charset="0"/>
                <a:cs typeface="Arial" charset="0"/>
              </a:rPr>
              <a:t>the XML and JSON definitions of </a:t>
            </a:r>
            <a:r>
              <a:rPr lang="en-US" altLang="zh-CN" sz="1200" dirty="0" err="1">
                <a:solidFill>
                  <a:prstClr val="black"/>
                </a:solidFill>
                <a:latin typeface="Calibri" pitchFamily="34" charset="0"/>
                <a:cs typeface="Arial" charset="0"/>
              </a:rPr>
              <a:t>ServiceProfile</a:t>
            </a:r>
            <a:r>
              <a:rPr lang="en-US" altLang="zh-CN" sz="1200" dirty="0">
                <a:solidFill>
                  <a:prstClr val="black"/>
                </a:solidFill>
                <a:latin typeface="Calibri" pitchFamily="34" charset="0"/>
                <a:cs typeface="Arial" charset="0"/>
              </a:rPr>
              <a:t> NRM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Isolation </a:t>
            </a:r>
            <a:r>
              <a:rPr lang="en-US" altLang="zh-CN" sz="1200" dirty="0">
                <a:solidFill>
                  <a:prstClr val="black"/>
                </a:solidFill>
                <a:latin typeface="Calibri" pitchFamily="34" charset="0"/>
                <a:cs typeface="Arial" charset="0"/>
              </a:rPr>
              <a:t>levels attributes introduced and to be further specified;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Possible </a:t>
            </a:r>
            <a:r>
              <a:rPr lang="en-US" altLang="zh-CN" sz="1200" dirty="0">
                <a:solidFill>
                  <a:prstClr val="black"/>
                </a:solidFill>
                <a:latin typeface="Calibri" pitchFamily="34" charset="0"/>
                <a:cs typeface="Arial" charset="0"/>
              </a:rPr>
              <a:t>attribute of coverage type defined with geo-location;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Coordinates </a:t>
            </a:r>
            <a:r>
              <a:rPr lang="en-US" altLang="zh-CN" sz="1200" dirty="0">
                <a:solidFill>
                  <a:prstClr val="black"/>
                </a:solidFill>
                <a:latin typeface="Calibri" pitchFamily="34" charset="0"/>
                <a:cs typeface="Arial" charset="0"/>
              </a:rPr>
              <a:t>with GSMA on the GST attributes mapping;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Ask </a:t>
            </a:r>
            <a:r>
              <a:rPr lang="en-US" altLang="zh-CN" sz="1200" dirty="0">
                <a:solidFill>
                  <a:prstClr val="black"/>
                </a:solidFill>
                <a:latin typeface="Calibri" pitchFamily="34" charset="0"/>
                <a:cs typeface="Arial" charset="0"/>
              </a:rPr>
              <a:t>for coordination with other groups for SLA requirements fulfillment from management aspect and system aspect;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Further </a:t>
            </a:r>
            <a:r>
              <a:rPr lang="en-US" altLang="zh-CN" sz="1200" dirty="0">
                <a:solidFill>
                  <a:prstClr val="black"/>
                </a:solidFill>
                <a:latin typeface="Calibri" pitchFamily="34" charset="0"/>
                <a:cs typeface="Arial" charset="0"/>
              </a:rPr>
              <a:t>document on existing and new procedures</a:t>
            </a:r>
            <a:r>
              <a:rPr lang="en-US" altLang="zh-CN" sz="1200" dirty="0" smtClean="0">
                <a:solidFill>
                  <a:prstClr val="black"/>
                </a:solidFill>
                <a:latin typeface="Calibri" pitchFamily="34" charset="0"/>
                <a:cs typeface="Arial" charset="0"/>
              </a:rPr>
              <a:t>;</a:t>
            </a:r>
            <a:endParaRPr lang="en-US" altLang="zh-CN" sz="12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MEMTANE: </a:t>
            </a:r>
            <a:r>
              <a:rPr lang="en-US" altLang="zh-CN" sz="1200" dirty="0" smtClean="0">
                <a:solidFill>
                  <a:prstClr val="black"/>
                </a:solidFill>
                <a:latin typeface="Calibri" pitchFamily="34" charset="0"/>
                <a:cs typeface="Arial" charset="0"/>
              </a:rPr>
              <a:t>The </a:t>
            </a:r>
            <a:r>
              <a:rPr lang="en-US" altLang="zh-CN" sz="1200" dirty="0">
                <a:solidFill>
                  <a:prstClr val="black"/>
                </a:solidFill>
                <a:latin typeface="Calibri" pitchFamily="34" charset="0"/>
                <a:cs typeface="Arial" charset="0"/>
              </a:rPr>
              <a:t>group discussed the contribution related to the following topics: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Discussion </a:t>
            </a:r>
            <a:r>
              <a:rPr lang="en-US" altLang="zh-CN" sz="1200" dirty="0">
                <a:solidFill>
                  <a:prstClr val="black"/>
                </a:solidFill>
                <a:latin typeface="Calibri" pitchFamily="34" charset="0"/>
                <a:cs typeface="Arial" charset="0"/>
              </a:rPr>
              <a:t>about multi-tenancy scenarios in 3GPP management system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Tenant </a:t>
            </a:r>
            <a:r>
              <a:rPr lang="en-US" altLang="zh-CN" sz="1200" dirty="0">
                <a:solidFill>
                  <a:prstClr val="black"/>
                </a:solidFill>
                <a:latin typeface="Calibri" pitchFamily="34" charset="0"/>
                <a:cs typeface="Arial" charset="0"/>
              </a:rPr>
              <a:t>information in network resource model for multi-tenancy environment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Enhance </a:t>
            </a:r>
            <a:r>
              <a:rPr lang="en-US" altLang="zh-CN" sz="1200" dirty="0">
                <a:solidFill>
                  <a:prstClr val="black"/>
                </a:solidFill>
                <a:latin typeface="Calibri" pitchFamily="34" charset="0"/>
                <a:cs typeface="Arial" charset="0"/>
              </a:rPr>
              <a:t>fault management service for tenant support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Enhance </a:t>
            </a:r>
            <a:r>
              <a:rPr lang="en-US" altLang="zh-CN" sz="1200" dirty="0">
                <a:solidFill>
                  <a:prstClr val="black"/>
                </a:solidFill>
                <a:latin typeface="Calibri" pitchFamily="34" charset="0"/>
                <a:cs typeface="Arial" charset="0"/>
              </a:rPr>
              <a:t>performance management service for tenant </a:t>
            </a:r>
            <a:r>
              <a:rPr lang="en-US" altLang="zh-CN" sz="1200" dirty="0" smtClean="0">
                <a:solidFill>
                  <a:prstClr val="black"/>
                </a:solidFill>
                <a:latin typeface="Calibri" pitchFamily="34" charset="0"/>
                <a:cs typeface="Arial" charset="0"/>
              </a:rPr>
              <a:t>support</a:t>
            </a:r>
            <a:endParaRPr lang="en-US" altLang="zh-CN" sz="1200" dirty="0">
              <a:solidFill>
                <a:prstClr val="black"/>
              </a:solidFill>
              <a:latin typeface="Calibri" pitchFamily="34" charset="0"/>
              <a:cs typeface="Arial" charset="0"/>
            </a:endParaRPr>
          </a:p>
        </p:txBody>
      </p:sp>
      <p:sp>
        <p:nvSpPr>
          <p:cNvPr id="9" name="矩形 8"/>
          <p:cNvSpPr/>
          <p:nvPr/>
        </p:nvSpPr>
        <p:spPr>
          <a:xfrm>
            <a:off x="6096000" y="3486826"/>
            <a:ext cx="5683385" cy="2862322"/>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COSLA: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As input to the meeting there where 15 contributions, of which 3 where late and not treated and one of the contributions was re-allocated to the to “study on enhancements of management data analytics service”. The use cases and requirements made good progress and the stage 2 work has started with introduction of description of the closed loop identifying the interfaces. </a:t>
            </a:r>
          </a:p>
          <a:p>
            <a:pPr defTabSz="1219170" eaLnBrk="1" fontAlgn="auto" hangingPunct="1">
              <a:spcBef>
                <a:spcPts val="0"/>
              </a:spcBef>
              <a:spcAft>
                <a:spcPts val="0"/>
              </a:spcAft>
              <a:defRPr/>
            </a:pPr>
            <a:endParaRPr lang="en-US" altLang="zh-CN" sz="12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FS_OAM_NPN</a:t>
            </a:r>
            <a:r>
              <a:rPr lang="en-US" altLang="zh-CN" sz="1200" b="1" dirty="0">
                <a:solidFill>
                  <a:prstClr val="black"/>
                </a:solidFill>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The </a:t>
            </a:r>
            <a:r>
              <a:rPr lang="en-US" altLang="zh-CN" sz="1200" dirty="0">
                <a:solidFill>
                  <a:prstClr val="black"/>
                </a:solidFill>
                <a:latin typeface="Calibri" pitchFamily="34" charset="0"/>
                <a:cs typeface="Arial" charset="0"/>
              </a:rPr>
              <a:t>group agreed potential requirements for management of SNPN and public network integrated 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The </a:t>
            </a:r>
            <a:r>
              <a:rPr lang="en-US" altLang="zh-CN" sz="1200" dirty="0">
                <a:solidFill>
                  <a:prstClr val="black"/>
                </a:solidFill>
                <a:latin typeface="Calibri" pitchFamily="34" charset="0"/>
                <a:cs typeface="Arial" charset="0"/>
              </a:rPr>
              <a:t>group discussed network sharing with NPN and agreed to send LS on this to SA2.</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The </a:t>
            </a:r>
            <a:r>
              <a:rPr lang="en-US" altLang="zh-CN" sz="1200" dirty="0">
                <a:solidFill>
                  <a:prstClr val="black"/>
                </a:solidFill>
                <a:latin typeface="Calibri" pitchFamily="34" charset="0"/>
                <a:cs typeface="Arial" charset="0"/>
              </a:rPr>
              <a:t>group discussed CAG management and agreed to send LS on CAG to SA2 and RAN2.</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The </a:t>
            </a:r>
            <a:r>
              <a:rPr lang="en-US" altLang="zh-CN" sz="1200" dirty="0">
                <a:solidFill>
                  <a:prstClr val="black"/>
                </a:solidFill>
                <a:latin typeface="Calibri" pitchFamily="34" charset="0"/>
                <a:cs typeface="Arial" charset="0"/>
              </a:rPr>
              <a:t>group agreed the use case and potential requirements for collecting NPN UEs related data which may include MDT data and trace data.</a:t>
            </a:r>
          </a:p>
        </p:txBody>
      </p:sp>
      <p:sp>
        <p:nvSpPr>
          <p:cNvPr id="10" name="文本框 9"/>
          <p:cNvSpPr txBox="1"/>
          <p:nvPr/>
        </p:nvSpPr>
        <p:spPr>
          <a:xfrm>
            <a:off x="205572" y="3194438"/>
            <a:ext cx="11554138" cy="292388"/>
          </a:xfrm>
          <a:prstGeom prst="rect">
            <a:avLst/>
          </a:prstGeom>
          <a:solidFill>
            <a:srgbClr val="C1E442"/>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37181300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130471</TotalTime>
  <Words>3615</Words>
  <Application>Microsoft Office PowerPoint</Application>
  <PresentationFormat>宽屏</PresentationFormat>
  <Paragraphs>720</Paragraphs>
  <Slides>22</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SimSun</vt:lpstr>
      <vt:lpstr>SimSun</vt:lpstr>
      <vt:lpstr>Arial</vt:lpstr>
      <vt:lpstr>Calibri</vt:lpstr>
      <vt:lpstr>Times New Roman</vt:lpstr>
      <vt:lpstr>Wingdings</vt:lpstr>
      <vt:lpstr>Office Theme</vt:lpstr>
      <vt:lpstr>    SA5 OAM&amp;P SWG Exec Report SA5#128, 18 – 23 November Zhu Hai (China) </vt:lpstr>
      <vt:lpstr>Endorsed SA5 OAM timeplan which sync with the SA plan</vt:lpstr>
      <vt:lpstr>Incoming LSs (1/2)</vt:lpstr>
      <vt:lpstr>Incoming LSs (2/2)</vt:lpstr>
      <vt:lpstr>Outgoing LSs</vt:lpstr>
      <vt:lpstr>PowerPoint 演示文稿</vt:lpstr>
      <vt:lpstr>PowerPoint 演示文稿</vt:lpstr>
      <vt:lpstr>Overview of SA5 OAM ongoing WIs/SIs progress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TRs / TSs to be sent to SA#86</vt:lpstr>
      <vt:lpstr>TRs / TSs to be sent to Edithelp </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Zou Lan</cp:lastModifiedBy>
  <cp:revision>3165</cp:revision>
  <dcterms:created xsi:type="dcterms:W3CDTF">2008-08-30T09:32:10Z</dcterms:created>
  <dcterms:modified xsi:type="dcterms:W3CDTF">2019-11-30T02:46:41Z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(3)fySeI5rKTUCmX+RhXibSqdOEuzhDqRJPLrwsvgksbOCNu3zzPAzic5nxUX2mvqFxBFR8b6Bz
lqSX/eHfQqlLdHpQY3nSzPhtFJH1ClA3DP3LCQrBRxxahIbvT75Iy2dki8lwQtnCM6hKULw3
laYP2A27thnY0RZ4ofRb+DDEUqDi4uv6oF6QkNoEbYC7djXP2x3sWOOSponT6AEAASLH+oJU
KBxX/PXUqJc0ihelSJ</vt:lpwstr>
  </property>
  <property fmtid="{D5CDD505-2E9C-101B-9397-08002B2CF9AE}" pid="3" name="_2015_ms_pID_7253431">
    <vt:lpwstr>NzfVWBzYIXKRuzfkzuVHHg551762LeRh3j/WW699g1Ao1ItuzsGoep
XCMz+vSXUEjbsPB31hCmoZn3kD8/F1AZwkIZOUI7ssrQIJeZeCmtpvGNuJMKdEv/AJ2UdWqm
LsfIzRpd+aHIalC11brqW+Sj2i8PcWgU6fCV+aeqPeI1uUT1Nfg5JS18hbUxHjHRXKYTU9C9
PCLhNDDPfl+2PFNtECoXWHe89llYQ5yI6D9D</vt:lpwstr>
  </property>
  <property fmtid="{D5CDD505-2E9C-101B-9397-08002B2CF9AE}" pid="4" name="_2015_ms_pID_7253432">
    <vt:lpwstr>qQ==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ies>
</file>