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890" r:id="rId6"/>
    <p:sldId id="889" r:id="rId7"/>
    <p:sldId id="888" r:id="rId8"/>
    <p:sldId id="892" r:id="rId9"/>
    <p:sldId id="639" r:id="rId10"/>
    <p:sldId id="893" r:id="rId11"/>
    <p:sldId id="897" r:id="rId12"/>
    <p:sldId id="894" r:id="rId13"/>
    <p:sldId id="883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72AF2F"/>
    <a:srgbClr val="FFFFCC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0B7911-12EC-499F-84C8-D30419C976A6}" v="3" dt="2019-09-18T18:36:16.65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8" autoAdjust="0"/>
    <p:restoredTop sz="92197" autoAdjust="0"/>
  </p:normalViewPr>
  <p:slideViewPr>
    <p:cSldViewPr snapToGrid="0">
      <p:cViewPr>
        <p:scale>
          <a:sx n="60" d="100"/>
          <a:sy n="60" d="100"/>
        </p:scale>
        <p:origin x="75" y="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570" y="-50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75197BB9-09CE-4641-BBC4-621637444BA4}"/>
    <pc:docChg chg="undo modSld modMainMaster">
      <pc:chgData name="Thomas Tovinger" userId="d52090d9-82c6-45ae-b052-95c46e96cc30" providerId="ADAL" clId="{75197BB9-09CE-4641-BBC4-621637444BA4}" dt="2019-09-18T18:36:23.230" v="117" actId="13926"/>
      <pc:docMkLst>
        <pc:docMk/>
      </pc:docMkLst>
      <pc:sldChg chg="modSp">
        <pc:chgData name="Thomas Tovinger" userId="d52090d9-82c6-45ae-b052-95c46e96cc30" providerId="ADAL" clId="{75197BB9-09CE-4641-BBC4-621637444BA4}" dt="2019-09-18T18:31:51.528" v="48" actId="20577"/>
        <pc:sldMkLst>
          <pc:docMk/>
          <pc:sldMk cId="0" sldId="303"/>
        </pc:sldMkLst>
        <pc:spChg chg="mod">
          <ac:chgData name="Thomas Tovinger" userId="d52090d9-82c6-45ae-b052-95c46e96cc30" providerId="ADAL" clId="{75197BB9-09CE-4641-BBC4-621637444BA4}" dt="2019-09-18T18:31:51.528" v="4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28:15.999" v="37" actId="20577"/>
        <pc:sldMkLst>
          <pc:docMk/>
          <pc:sldMk cId="676358577" sldId="639"/>
        </pc:sldMkLst>
        <pc:spChg chg="mod">
          <ac:chgData name="Thomas Tovinger" userId="d52090d9-82c6-45ae-b052-95c46e96cc30" providerId="ADAL" clId="{75197BB9-09CE-4641-BBC4-621637444BA4}" dt="2019-09-18T18:28:15.999" v="37" actId="20577"/>
          <ac:spMkLst>
            <pc:docMk/>
            <pc:sldMk cId="676358577" sldId="639"/>
            <ac:spMk id="14338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36:23.230" v="117" actId="13926"/>
        <pc:sldMkLst>
          <pc:docMk/>
          <pc:sldMk cId="2479092336" sldId="890"/>
        </pc:sldMkLst>
        <pc:spChg chg="mod">
          <ac:chgData name="Thomas Tovinger" userId="d52090d9-82c6-45ae-b052-95c46e96cc30" providerId="ADAL" clId="{75197BB9-09CE-4641-BBC4-621637444BA4}" dt="2019-09-18T18:32:04.278" v="52" actId="20577"/>
          <ac:spMkLst>
            <pc:docMk/>
            <pc:sldMk cId="2479092336" sldId="890"/>
            <ac:spMk id="2" creationId="{00000000-0000-0000-0000-000000000000}"/>
          </ac:spMkLst>
        </pc:spChg>
        <pc:spChg chg="mod">
          <ac:chgData name="Thomas Tovinger" userId="d52090d9-82c6-45ae-b052-95c46e96cc30" providerId="ADAL" clId="{75197BB9-09CE-4641-BBC4-621637444BA4}" dt="2019-09-18T18:36:23.230" v="117" actId="13926"/>
          <ac:spMkLst>
            <pc:docMk/>
            <pc:sldMk cId="2479092336" sldId="890"/>
            <ac:spMk id="6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30:01.695" v="45" actId="20577"/>
        <pc:sldMkLst>
          <pc:docMk/>
          <pc:sldMk cId="1905764824" sldId="894"/>
        </pc:sldMkLst>
        <pc:spChg chg="mod">
          <ac:chgData name="Thomas Tovinger" userId="d52090d9-82c6-45ae-b052-95c46e96cc30" providerId="ADAL" clId="{75197BB9-09CE-4641-BBC4-621637444BA4}" dt="2019-09-18T18:28:52.359" v="39" actId="255"/>
          <ac:spMkLst>
            <pc:docMk/>
            <pc:sldMk cId="1905764824" sldId="894"/>
            <ac:spMk id="2" creationId="{00000000-0000-0000-0000-000000000000}"/>
          </ac:spMkLst>
        </pc:spChg>
        <pc:spChg chg="mod">
          <ac:chgData name="Thomas Tovinger" userId="d52090d9-82c6-45ae-b052-95c46e96cc30" providerId="ADAL" clId="{75197BB9-09CE-4641-BBC4-621637444BA4}" dt="2019-09-18T18:30:01.695" v="45" actId="20577"/>
          <ac:spMkLst>
            <pc:docMk/>
            <pc:sldMk cId="1905764824" sldId="894"/>
            <ac:spMk id="6" creationId="{00000000-0000-0000-0000-000000000000}"/>
          </ac:spMkLst>
        </pc:spChg>
      </pc:sldChg>
      <pc:sldMasterChg chg="modSp">
        <pc:chgData name="Thomas Tovinger" userId="d52090d9-82c6-45ae-b052-95c46e96cc30" providerId="ADAL" clId="{75197BB9-09CE-4641-BBC4-621637444BA4}" dt="2019-09-18T18:27:09.347" v="25" actId="207"/>
        <pc:sldMasterMkLst>
          <pc:docMk/>
          <pc:sldMasterMk cId="0" sldId="2147483729"/>
        </pc:sldMasterMkLst>
        <pc:spChg chg="mod">
          <ac:chgData name="Thomas Tovinger" userId="d52090d9-82c6-45ae-b052-95c46e96cc30" providerId="ADAL" clId="{75197BB9-09CE-4641-BBC4-621637444BA4}" dt="2019-09-18T18:27:09.347" v="25" actId="20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9/18/2019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59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9/18/2019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229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378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9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4405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394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32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RP-192295,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TSG RAN#85,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Newport Beach, CA, USA 16-20 Sept.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954451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work areas with </a:t>
            </a:r>
            <a:br>
              <a:rPr lang="en-GB" altLang="zh-CN" sz="4800" b="1" dirty="0"/>
            </a:br>
            <a:r>
              <a:rPr lang="en-GB" altLang="zh-CN" sz="4800" b="1" dirty="0"/>
              <a:t>potential RAN impact</a:t>
            </a:r>
            <a:br>
              <a:rPr lang="en-GB" sz="4800" b="1" i="1" dirty="0"/>
            </a:br>
            <a:r>
              <a:rPr lang="en-GB" altLang="zh-CN" sz="3200" b="1" dirty="0"/>
              <a:t>Operation, Administration, Maintenance &amp; Provisioning (OAM&amp;P)</a:t>
            </a:r>
            <a:br>
              <a:rPr lang="en-GB" altLang="zh-CN" sz="3200" b="1" dirty="0"/>
            </a:br>
            <a:r>
              <a:rPr lang="en-GB" altLang="zh-CN" sz="3200" b="1" dirty="0"/>
              <a:t>Charging Management (CH)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625545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GB" sz="2400" dirty="0">
                <a:latin typeface="Arial" charset="0"/>
              </a:rPr>
              <a:t>Thomas Tovinger, SA5 chair, Ericsson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charset="0"/>
              </a:rPr>
              <a:t>Zou Lan, SA5 vice chair, Huawei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2400" dirty="0">
                <a:latin typeface="Arial" charset="0"/>
              </a:rPr>
              <a:t>Maryse Gardella, SA5 </a:t>
            </a:r>
            <a:r>
              <a:rPr lang="de-DE" altLang="zh-CN" sz="2400" dirty="0">
                <a:latin typeface="Arial" charset="0"/>
              </a:rPr>
              <a:t>v</a:t>
            </a:r>
            <a:r>
              <a:rPr lang="de-DE" altLang="de-DE" sz="2400" dirty="0">
                <a:latin typeface="Arial" charset="0"/>
              </a:rPr>
              <a:t>ice chair,</a:t>
            </a:r>
            <a:r>
              <a:rPr lang="en-GB" altLang="zh-CN" sz="2400" dirty="0">
                <a:latin typeface="Arial" charset="0"/>
              </a:rPr>
              <a:t> Nokia</a:t>
            </a:r>
            <a:endParaRPr lang="en-GB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61AB3-F01D-448E-BAB1-155960FD3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146" y="2255174"/>
            <a:ext cx="8406050" cy="4374226"/>
          </a:xfrm>
        </p:spPr>
        <p:txBody>
          <a:bodyPr/>
          <a:lstStyle/>
          <a:p>
            <a:r>
              <a:rPr lang="sv-SE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work areas of SA5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276" y="1371600"/>
            <a:ext cx="5733535" cy="4830763"/>
          </a:xfrm>
        </p:spPr>
        <p:txBody>
          <a:bodyPr/>
          <a:lstStyle/>
          <a:p>
            <a:r>
              <a:rPr lang="en-GB" altLang="zh-CN" sz="2400" b="1" dirty="0"/>
              <a:t>OAM&amp;P</a:t>
            </a:r>
            <a:endParaRPr lang="en-US" sz="2400" b="1" dirty="0"/>
          </a:p>
          <a:p>
            <a:pPr lvl="1"/>
            <a:r>
              <a:rPr lang="en-US" sz="2000" b="1" dirty="0"/>
              <a:t>A. Network automation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B. Management Support to Verticals/Service management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C. 5G fundamental network management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D. 5G Energy Efficiency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E. 3GPP-ONAP integration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F. Methodology</a:t>
            </a:r>
            <a:endParaRPr 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5955955" y="1371600"/>
            <a:ext cx="5758249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lvl="0" indent="-609585">
              <a:spcBef>
                <a:spcPct val="20000"/>
              </a:spcBef>
              <a:buBlip>
                <a:blip r:embed="rId3"/>
              </a:buBlip>
            </a:pPr>
            <a:r>
              <a:rPr lang="en-US" altLang="zh-CN" sz="2400" b="1" kern="0" dirty="0">
                <a:solidFill>
                  <a:prstClr val="black"/>
                </a:solidFill>
                <a:latin typeface="Calibri"/>
                <a:cs typeface="+mn-cs"/>
              </a:rPr>
              <a:t>Charging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2000" b="1" kern="0" dirty="0">
                <a:solidFill>
                  <a:prstClr val="black"/>
                </a:solidFill>
                <a:latin typeface="Calibri"/>
              </a:rPr>
              <a:t>A. </a:t>
            </a:r>
            <a:r>
              <a:rPr lang="en-US" altLang="zh-CN" sz="2000" b="1" kern="0" dirty="0">
                <a:solidFill>
                  <a:srgbClr val="000000"/>
                </a:solidFill>
                <a:latin typeface="Calibri"/>
              </a:rPr>
              <a:t>Network slice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2000" b="1" kern="0" dirty="0">
                <a:solidFill>
                  <a:srgbClr val="000000"/>
                </a:solidFill>
                <a:latin typeface="Calibri"/>
              </a:rPr>
              <a:t>B. 5G Mobility, Exposure and Interworking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2000" b="1" kern="0" dirty="0">
                <a:solidFill>
                  <a:srgbClr val="000000"/>
                </a:solidFill>
                <a:latin typeface="Calibri"/>
              </a:rPr>
              <a:t>C. IMS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2000" b="1" kern="0" dirty="0">
                <a:solidFill>
                  <a:srgbClr val="000000"/>
                </a:solidFill>
                <a:latin typeface="Calibri"/>
              </a:rPr>
              <a:t>D. </a:t>
            </a:r>
            <a:r>
              <a:rPr lang="en-US" altLang="zh-CN" sz="2000" b="1" kern="0" dirty="0" err="1">
                <a:solidFill>
                  <a:srgbClr val="000000"/>
                </a:solidFill>
                <a:latin typeface="Calibri"/>
              </a:rPr>
              <a:t>Nchf</a:t>
            </a:r>
            <a:r>
              <a:rPr lang="en-US" altLang="zh-CN" sz="2000" b="1" kern="0" dirty="0">
                <a:solidFill>
                  <a:srgbClr val="000000"/>
                </a:solidFill>
                <a:latin typeface="Calibri"/>
              </a:rPr>
              <a:t> Services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</a:pPr>
            <a:r>
              <a:rPr lang="en-US" altLang="zh-CN" sz="2000" b="1" kern="0" dirty="0">
                <a:solidFill>
                  <a:srgbClr val="000000"/>
                </a:solidFill>
                <a:latin typeface="Calibri"/>
              </a:rPr>
              <a:t>E. </a:t>
            </a:r>
            <a:r>
              <a:rPr lang="en-US" altLang="zh-CN" sz="2000" b="1" dirty="0" err="1">
                <a:solidFill>
                  <a:prstClr val="black"/>
                </a:solidFill>
                <a:latin typeface="Calibri"/>
              </a:rPr>
              <a:t>VoLTE</a:t>
            </a:r>
            <a:endParaRPr lang="en-US" altLang="zh-CN" sz="2000" b="1" kern="0" dirty="0">
              <a:solidFill>
                <a:srgbClr val="000000"/>
              </a:solidFill>
              <a:latin typeface="Calibri"/>
            </a:endParaRPr>
          </a:p>
          <a:p>
            <a:pPr marL="609585" lvl="0" indent="-609585">
              <a:spcBef>
                <a:spcPct val="20000"/>
              </a:spcBef>
              <a:buBlip>
                <a:blip r:embed="rId3"/>
              </a:buBlip>
            </a:pPr>
            <a:endParaRPr lang="en-US" altLang="zh-CN" sz="2400" b="1" kern="0" dirty="0">
              <a:solidFill>
                <a:srgbClr val="000000"/>
              </a:solidFill>
              <a:latin typeface="Calibri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545" y="4773679"/>
            <a:ext cx="10898659" cy="6924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Note 1: </a:t>
            </a:r>
            <a:r>
              <a:rPr lang="en-US" dirty="0"/>
              <a:t>The related groups and related topics information in the following pages may change, so these slides are to be used as a starting point for cooperation discussion and identifying potential RAN impact.</a:t>
            </a:r>
          </a:p>
          <a:p>
            <a:r>
              <a:rPr lang="en-US" dirty="0">
                <a:highlight>
                  <a:srgbClr val="FFFF00"/>
                </a:highlight>
              </a:rPr>
              <a:t>Note 2: The work/study items with potential RAN impact in Rel-17 are highlighted in yellow in the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247909233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5572" y="1429472"/>
            <a:ext cx="2157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A. Network Automation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ongoing WIs/SIs </a:t>
            </a:r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-1/3</a:t>
            </a:r>
            <a:r>
              <a:rPr lang="sv-SE" sz="3200" kern="0" dirty="0"/>
              <a:t>)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6383396"/>
              </p:ext>
            </p:extLst>
          </p:nvPr>
        </p:nvGraphicFramePr>
        <p:xfrm>
          <a:off x="280494" y="1685623"/>
          <a:ext cx="11573754" cy="1375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6431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0226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549365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117298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9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4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5G_SLICE_ePA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Enhancement of performance assurance for 5G networks including network slicing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70%-&gt;85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IDMS_MN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Intent driven management services for mobile network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35%-&gt;45%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SA2 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Realization</a:t>
                      </a:r>
                      <a:r>
                        <a:rPr lang="sv-SE" sz="12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intent on RAN or CN side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FS_SON_5G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Self-Organizing Networks (SON) for 5G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50%-&gt;80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SON, RLF report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05572" y="3253937"/>
            <a:ext cx="5188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</a:rPr>
              <a:t>B. Management Support to Verticals / Service management</a:t>
            </a:r>
          </a:p>
        </p:txBody>
      </p:sp>
      <p:graphicFrame>
        <p:nvGraphicFramePr>
          <p:cNvPr id="1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1498063"/>
              </p:ext>
            </p:extLst>
          </p:nvPr>
        </p:nvGraphicFramePr>
        <p:xfrm>
          <a:off x="280492" y="3566416"/>
          <a:ext cx="11424695" cy="1938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595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4089045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296750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73958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230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FS_MAN_EC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aspects of edge computing 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65%-&gt;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SA2,ETSI MEC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251039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FS_TENANCYC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tenancy concept in 5G network and network slicing management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40%-&gt;</a:t>
                      </a: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Tenancy concepts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  <a:tr h="28145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FS_CSMAN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aspects of communication services 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75%-&gt;</a:t>
                      </a: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ZSM,TMF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management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919765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FS_OAM_NPN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non-public networks management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2%-&gt;10%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SA1, SA2, 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5G-ACIA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NPN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566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795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80383"/>
              </p:ext>
            </p:extLst>
          </p:nvPr>
        </p:nvGraphicFramePr>
        <p:xfrm>
          <a:off x="391209" y="1424797"/>
          <a:ext cx="11273568" cy="342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9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1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342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4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eNRM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NRM enhancements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20%-&gt;40%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RAN3, ORAN </a:t>
                      </a:r>
                      <a:r>
                        <a:rPr lang="sv-SE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(potentially)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NR, 5GC modelling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TM_SBMA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Management in the context of Services Based Management Architecture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10-&gt;10%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RAN2, SA2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Trace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QOED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QoE measurement collection 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60%-&gt;70%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RAN2, RAN3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5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NETPOL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policy management for mobile networks based on NFV scenarios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10%-&gt;85%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ETSI NFV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Virtualization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5GDMS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Discovery of management services in 5G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35%-&gt;65%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 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based discovery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4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FS_5GSAT_MO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and orchestration aspects with integrated satellite components in a 5G network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10%-&gt;30%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RAN1,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modelling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45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FS_OAM_RTT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non-file-based trace reporting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0-&gt;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4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FS_PROTIMP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0-&gt;0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91208" y="1166841"/>
            <a:ext cx="36247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C. 5G fundamental network management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492180" y="4603"/>
            <a:ext cx="885259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ongoing WIs/SIs </a:t>
            </a:r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-2/3</a:t>
            </a:r>
            <a:r>
              <a:rPr lang="sv-SE" sz="3200" kern="0" dirty="0"/>
              <a:t>)</a:t>
            </a:r>
          </a:p>
        </p:txBody>
      </p:sp>
      <p:sp>
        <p:nvSpPr>
          <p:cNvPr id="15" name="矩形 14"/>
          <p:cNvSpPr/>
          <p:nvPr/>
        </p:nvSpPr>
        <p:spPr>
          <a:xfrm>
            <a:off x="391210" y="4796567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</a:rPr>
              <a:t>D. 5G EE</a:t>
            </a:r>
            <a:endParaRPr lang="zh-CN" altLang="en-US" b="1" dirty="0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092185"/>
              </p:ext>
            </p:extLst>
          </p:nvPr>
        </p:nvGraphicFramePr>
        <p:xfrm>
          <a:off x="391210" y="5104344"/>
          <a:ext cx="11273567" cy="674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7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6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4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6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44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44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909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EE_5G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efficiency of 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45%-&gt;70%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ETSI EE, ITU-T SG5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</a:t>
                      </a:r>
                      <a:r>
                        <a:rPr lang="sv-SE" sz="12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saving, EE measurements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447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41000" y="2690907"/>
            <a:ext cx="14840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F. Methodology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064387"/>
              </p:ext>
            </p:extLst>
          </p:nvPr>
        </p:nvGraphicFramePr>
        <p:xfrm>
          <a:off x="415923" y="2949256"/>
          <a:ext cx="11273567" cy="630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7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8652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altLang="zh-CN" sz="14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7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METHOGY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Methodology for 5G management specifications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85%-&gt;</a:t>
                      </a: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ITU-T, CT3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methodology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Title 1"/>
          <p:cNvSpPr txBox="1">
            <a:spLocks/>
          </p:cNvSpPr>
          <p:nvPr/>
        </p:nvSpPr>
        <p:spPr>
          <a:xfrm>
            <a:off x="1492180" y="4603"/>
            <a:ext cx="885259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ongoing WIs/SIs </a:t>
            </a:r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-3/3</a:t>
            </a:r>
            <a:r>
              <a:rPr lang="sv-SE" sz="3200" kern="0" dirty="0"/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341000" y="1526135"/>
            <a:ext cx="2419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E. 3GPP ONAP integration</a:t>
            </a: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5690145"/>
              </p:ext>
            </p:extLst>
          </p:nvPr>
        </p:nvGraphicFramePr>
        <p:xfrm>
          <a:off x="415922" y="1782286"/>
          <a:ext cx="11273568" cy="674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162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487443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451586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04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ONAP3GPP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Integration of ONAP and 3GPP 5G management framework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10-&gt;25%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3GPP-ONAP Integration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017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78599" y="10497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new WIDs for SA#85 approval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7349" y="868334"/>
            <a:ext cx="2157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A. Network Automation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8796678"/>
              </p:ext>
            </p:extLst>
          </p:nvPr>
        </p:nvGraphicFramePr>
        <p:xfrm>
          <a:off x="1549132" y="1147608"/>
          <a:ext cx="7249671" cy="1044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818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2241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Potential</a:t>
                      </a:r>
                      <a:r>
                        <a:rPr lang="sv-SE" sz="1400" baseline="0" dirty="0"/>
                        <a:t> </a:t>
                      </a:r>
                      <a:r>
                        <a:rPr lang="sv-SE" sz="14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New SID on levels of autonomous network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SA2, 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New WID on Self-Organizing Networks (SON) for 5G networks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SA2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511271" y="3591182"/>
            <a:ext cx="36247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E. 5G fundamental network management</a:t>
            </a:r>
          </a:p>
        </p:txBody>
      </p:sp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7339748"/>
              </p:ext>
            </p:extLst>
          </p:nvPr>
        </p:nvGraphicFramePr>
        <p:xfrm>
          <a:off x="1523738" y="3898959"/>
          <a:ext cx="7249671" cy="829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887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2290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Potential 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212494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SID on study on KPI reporting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876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New WID on Streaming trace reporting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RAN2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SA2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511271" y="4739876"/>
            <a:ext cx="15754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F. Data analytics</a:t>
            </a: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5870415"/>
              </p:ext>
            </p:extLst>
          </p:nvPr>
        </p:nvGraphicFramePr>
        <p:xfrm>
          <a:off x="1556577" y="5033951"/>
          <a:ext cx="7249671" cy="907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0126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2339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Potential 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284135"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New WID on Closed loop SLS assurance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ETSI ZSM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7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New SID Study on Management Data Analytics Service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487349" y="2206326"/>
            <a:ext cx="3217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</a:rPr>
              <a:t>C. Management Support to Verticals</a:t>
            </a:r>
          </a:p>
        </p:txBody>
      </p:sp>
      <p:graphicFrame>
        <p:nvGraphicFramePr>
          <p:cNvPr id="1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8652676"/>
              </p:ext>
            </p:extLst>
          </p:nvPr>
        </p:nvGraphicFramePr>
        <p:xfrm>
          <a:off x="1536665" y="2499889"/>
          <a:ext cx="7269583" cy="873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5368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222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Potential 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202546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5G Service-Level Agreement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GSMA, ETSI ZSM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695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NWI on </a:t>
                      </a:r>
                      <a:r>
                        <a:rPr lang="fr-FR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enchancement</a:t>
                      </a: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3GPP management system for multiple tenant environnent support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585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197" y="405527"/>
            <a:ext cx="9112251" cy="1143000"/>
          </a:xfrm>
        </p:spPr>
        <p:txBody>
          <a:bodyPr/>
          <a:lstStyle/>
          <a:p>
            <a:r>
              <a:rPr lang="sv-SE" altLang="zh-CN" sz="3600" dirty="0"/>
              <a:t>Summary of ongoing WIs/SIs </a:t>
            </a:r>
            <a:br>
              <a:rPr lang="sv-SE" altLang="zh-CN" sz="3600" dirty="0"/>
            </a:br>
            <a:r>
              <a:rPr lang="sv-SE" altLang="zh-CN" sz="3600" dirty="0"/>
              <a:t>(</a:t>
            </a:r>
            <a:r>
              <a:rPr lang="en-US" altLang="zh-CN" sz="3600" dirty="0"/>
              <a:t>Charging management -1/2</a:t>
            </a:r>
            <a:r>
              <a:rPr lang="sv-SE" altLang="zh-CN" sz="3600" dirty="0"/>
              <a:t>)</a:t>
            </a:r>
            <a:br>
              <a:rPr lang="sv-SE" altLang="zh-CN" sz="3600" dirty="0"/>
            </a:br>
            <a:endParaRPr lang="zh-CN" altLang="en-US" sz="36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0908468"/>
              </p:ext>
            </p:extLst>
          </p:nvPr>
        </p:nvGraphicFramePr>
        <p:xfrm>
          <a:off x="293303" y="1749083"/>
          <a:ext cx="1157375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6431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0226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549365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117298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9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4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4218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Network Slicing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 -&gt; 85%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</a:t>
                      </a:r>
                      <a:endParaRPr lang="sv-SE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SA5 OAM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Performance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and Analytics from management function and NWDAF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1429472"/>
            <a:ext cx="1588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A. Network Slice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443551"/>
              </p:ext>
            </p:extLst>
          </p:nvPr>
        </p:nvGraphicFramePr>
        <p:xfrm>
          <a:off x="280492" y="3566416"/>
          <a:ext cx="11424695" cy="2095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595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4089045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296750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73958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23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5GS_Ph1_AMFCH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AMF in 5G System Architecture Phase 1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 -&gt; 70%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 -&gt; </a:t>
                      </a:r>
                      <a:endParaRPr lang="sv-SE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Registration,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Location and Connection Management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251039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5GS_Ph1_NEFCH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Exposure Charging in 5G System Architecture 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 -&gt; 30%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 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</a:t>
                      </a:r>
                      <a:endParaRPr lang="sv-SE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exposure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  <a:tr h="28145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5GIEPC_CH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of 5GC interworking with EPC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 -&gt; 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 </a:t>
                      </a:r>
                      <a:endParaRPr lang="sv-SE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Handover</a:t>
                      </a:r>
                      <a:r>
                        <a:rPr lang="sv-SE" sz="12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interworking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919765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05572" y="3237848"/>
            <a:ext cx="37700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B. 5G Mobility, Exposure and Interworking</a:t>
            </a:r>
          </a:p>
        </p:txBody>
      </p:sp>
    </p:spTree>
    <p:extLst>
      <p:ext uri="{BB962C8B-B14F-4D97-AF65-F5344CB8AC3E}">
        <p14:creationId xmlns:p14="http://schemas.microsoft.com/office/powerpoint/2010/main" val="3382435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4954" y="405066"/>
            <a:ext cx="9112251" cy="1143000"/>
          </a:xfrm>
        </p:spPr>
        <p:txBody>
          <a:bodyPr/>
          <a:lstStyle/>
          <a:p>
            <a:r>
              <a:rPr lang="sv-SE" altLang="zh-CN" sz="3600" dirty="0"/>
              <a:t>Summary of ongoing WIs/SIs </a:t>
            </a:r>
            <a:br>
              <a:rPr lang="sv-SE" altLang="zh-CN" sz="3600" dirty="0"/>
            </a:br>
            <a:r>
              <a:rPr lang="sv-SE" altLang="zh-CN" sz="3600" dirty="0"/>
              <a:t>(</a:t>
            </a:r>
            <a:r>
              <a:rPr lang="en-US" altLang="zh-CN" sz="3600" dirty="0"/>
              <a:t>Charging management -2/2</a:t>
            </a:r>
            <a:r>
              <a:rPr lang="sv-SE" altLang="zh-CN" sz="3600" dirty="0"/>
              <a:t>)</a:t>
            </a:r>
            <a:br>
              <a:rPr lang="sv-SE" altLang="zh-CN" sz="3600" dirty="0"/>
            </a:br>
            <a:endParaRPr lang="zh-CN" altLang="en-US" sz="36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6599958"/>
              </p:ext>
            </p:extLst>
          </p:nvPr>
        </p:nvGraphicFramePr>
        <p:xfrm>
          <a:off x="293303" y="1749083"/>
          <a:ext cx="1157375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6431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0226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549365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117298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9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4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421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5GSIMSCH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Charging in 5G System Architecture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 -&gt; 10%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SA#87(03/2020)</a:t>
                      </a:r>
                      <a:endParaRPr lang="sv-SE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SBA aspects of enhanced IMS to 5GC integration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1429472"/>
            <a:ext cx="782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C. IMS 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508379"/>
              </p:ext>
            </p:extLst>
          </p:nvPr>
        </p:nvGraphicFramePr>
        <p:xfrm>
          <a:off x="280492" y="3269854"/>
          <a:ext cx="11424695" cy="85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595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5164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497724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076016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2814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OFSBI_CH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Nchf</a:t>
                      </a: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Online and Offline Charging Services 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 -&gt; 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 </a:t>
                      </a:r>
                      <a:endParaRPr lang="sv-SE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919765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05572" y="2941286"/>
            <a:ext cx="157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D. </a:t>
            </a:r>
            <a:r>
              <a:rPr lang="en-US" altLang="zh-CN" sz="1400" b="1" dirty="0" err="1">
                <a:solidFill>
                  <a:srgbClr val="000000"/>
                </a:solidFill>
              </a:rPr>
              <a:t>Nchf</a:t>
            </a:r>
            <a:r>
              <a:rPr lang="en-US" altLang="zh-CN" sz="1400" b="1" dirty="0">
                <a:solidFill>
                  <a:srgbClr val="000000"/>
                </a:solidFill>
              </a:rPr>
              <a:t> services</a:t>
            </a:r>
          </a:p>
        </p:txBody>
      </p:sp>
      <p:graphicFrame>
        <p:nvGraphicFramePr>
          <p:cNvPr id="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28612"/>
              </p:ext>
            </p:extLst>
          </p:nvPr>
        </p:nvGraphicFramePr>
        <p:xfrm>
          <a:off x="322532" y="4762329"/>
          <a:ext cx="11424695" cy="1036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595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88432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387365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149587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353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2814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VBCLTE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Volume Based Charging Aspects for </a:t>
                      </a:r>
                      <a:r>
                        <a:rPr lang="en-US" altLang="zh-CN" sz="12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VoLTE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 -&gt; 55%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 -&gt;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SA2, CT3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</a:t>
                      </a:r>
                      <a:r>
                        <a:rPr lang="sv-SE" sz="12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919765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47612" y="4433761"/>
            <a:ext cx="9546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E. </a:t>
            </a:r>
            <a:r>
              <a:rPr lang="en-US" altLang="zh-CN" sz="1400" b="1" dirty="0" err="1">
                <a:solidFill>
                  <a:srgbClr val="000000"/>
                </a:solidFill>
              </a:rPr>
              <a:t>VoLTE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33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3600" dirty="0"/>
              <a:t>Charging new WIDs for SA#85 approval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184325" y="1639780"/>
            <a:ext cx="1617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A. Network slice 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937681"/>
              </p:ext>
            </p:extLst>
          </p:nvPr>
        </p:nvGraphicFramePr>
        <p:xfrm>
          <a:off x="1271752" y="2013264"/>
          <a:ext cx="9235965" cy="1414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035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2855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Potential</a:t>
                      </a:r>
                      <a:r>
                        <a:rPr lang="sv-SE" sz="1400" baseline="0" dirty="0"/>
                        <a:t> </a:t>
                      </a:r>
                      <a:r>
                        <a:rPr lang="sv-SE" sz="14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Enhancing Topology of SMF and UPF in 5G Networks 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CT3, CT4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 Performance and Analytics Charging in 5G System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SA1, SA2, SA5 OAM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Network Slice Management Charging in 5G System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SA5 OAM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764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a51758a0ff21e7ed8f32b15d893f841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f115ba01c92b368f6c5d831768f12e46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D6D037-34B4-4A43-87AF-8E93BB2490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BFC467-35E9-403B-9145-BDFA1870BE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2CBCDB-2152-4DCC-95A4-38A692ACE4AA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11390</TotalTime>
  <Words>1340</Words>
  <Application>Microsoft Office PowerPoint</Application>
  <PresentationFormat>Widescreen</PresentationFormat>
  <Paragraphs>302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    SA5 work areas with  potential RAN impact Operation, Administration, Maintenance &amp; Provisioning (OAM&amp;P) Charging Management (CH)  </vt:lpstr>
      <vt:lpstr>Main work areas of SA5</vt:lpstr>
      <vt:lpstr>PowerPoint Presentation</vt:lpstr>
      <vt:lpstr>PowerPoint Presentation</vt:lpstr>
      <vt:lpstr>PowerPoint Presentation</vt:lpstr>
      <vt:lpstr>PowerPoint Presentation</vt:lpstr>
      <vt:lpstr>Summary of ongoing WIs/SIs  (Charging management -1/2) </vt:lpstr>
      <vt:lpstr>Summary of ongoing WIs/SIs  (Charging management -2/2) </vt:lpstr>
      <vt:lpstr>Charging new WIDs for SA#85 approval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Thomas Tovinger</cp:lastModifiedBy>
  <cp:revision>195</cp:revision>
  <dcterms:created xsi:type="dcterms:W3CDTF">2019-03-13T01:38:36Z</dcterms:created>
  <dcterms:modified xsi:type="dcterms:W3CDTF">2019-09-18T18:36:25Z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(3)tXxwx1NZTRVLSJAKbbsKjkAG4dQoGgiHZumtOFEUPf0NOqyG4AYl03zSWzG/kE4w3uJf+xy7
I00eQ3uqPxRf+twMzNED8jUi+cvMZoIIKyJEYGKPJRPjmaTjZwZu5JvYtSsAxDOntgSRa9sc
qYNcpCvu4hI232bNlpoXIF+I2nURimG0xgYEPHJut1s6kItofiv86pvWhhbLPGDx/otndGgV
PM8uXc1HpV0CYhu5AE</vt:lpwstr>
  </property>
  <property fmtid="{D5CDD505-2E9C-101B-9397-08002B2CF9AE}" pid="3" name="_2015_ms_pID_7253431">
    <vt:lpwstr>z5iHZHryeVArNtYc56TK8a7Wg2/p56WfT6asEpzSH/JVXd5WVbxYUq
YXu1oXS1E8L1g+3bdyOyiIUotonslR+fOHaFHZG7FrIUY494Z4LHjOudOSP8ZDe96bz3NU4Z
+p4LN+XJSidnkd9Blq+khazBFZfg23/CHCSF/9o8mn8zXpZiUaWofvxSXuI4U1q0rdYxgc3Q
uTnjiv6c2k3mq7xzPu04qFOal68pqaJlo/Zf</vt:lpwstr>
  </property>
  <property fmtid="{D5CDD505-2E9C-101B-9397-08002B2CF9AE}" pid="4" name="_2015_ms_pID_7253432">
    <vt:lpwstr>X96UNHrd0xIfHD6/+9y9gc4=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1568599305</vt:lpwstr>
  </property>
  <property fmtid="{D5CDD505-2E9C-101B-9397-08002B2CF9AE}" pid="9" name="ContentTypeId">
    <vt:lpwstr>0x0101003AA7AC0C743A294CADF60F661720E3E6</vt:lpwstr>
  </property>
</Properties>
</file>