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vsd" ContentType="application/vnd.visio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12"/>
  </p:notesMasterIdLst>
  <p:handoutMasterIdLst>
    <p:handoutMasterId r:id="rId13"/>
  </p:handoutMasterIdLst>
  <p:sldIdLst>
    <p:sldId id="789" r:id="rId3"/>
    <p:sldId id="961" r:id="rId4"/>
    <p:sldId id="968" r:id="rId5"/>
    <p:sldId id="960" r:id="rId6"/>
    <p:sldId id="967" r:id="rId7"/>
    <p:sldId id="969" r:id="rId8"/>
    <p:sldId id="971" r:id="rId9"/>
    <p:sldId id="972" r:id="rId10"/>
    <p:sldId id="795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D7F7"/>
    <a:srgbClr val="0000FF"/>
    <a:srgbClr val="E6E7E7"/>
    <a:srgbClr val="FFFFFF"/>
    <a:srgbClr val="C1C3C3"/>
    <a:srgbClr val="FF7070"/>
    <a:srgbClr val="979B9B"/>
    <a:srgbClr val="98949E"/>
    <a:srgbClr val="72AF2F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7" autoAdjust="0"/>
    <p:restoredTop sz="86406" autoAdjust="0"/>
  </p:normalViewPr>
  <p:slideViewPr>
    <p:cSldViewPr snapToGrid="0">
      <p:cViewPr varScale="1">
        <p:scale>
          <a:sx n="94" d="100"/>
          <a:sy n="94" d="100"/>
        </p:scale>
        <p:origin x="108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25" d="100"/>
          <a:sy n="125" d="100"/>
        </p:scale>
        <p:origin x="3036" y="-13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FAEEE76-387C-4915-B0BF-213EFBBF6431}" type="datetime1">
              <a:rPr lang="en-US" altLang="zh-CN"/>
              <a:pPr>
                <a:defRPr/>
              </a:pPr>
              <a:t>8/9/2019</a:t>
            </a:fld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7F4EDFFB-7906-4EE4-AFFB-9C1E5D12A57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31737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ABAF846-3954-43F4-ACA8-526D9629D70F}" type="datetime1">
              <a:rPr lang="en-US" altLang="zh-CN"/>
              <a:pPr>
                <a:defRPr/>
              </a:pPr>
              <a:t>8/9/2019</a:t>
            </a:fld>
            <a:endParaRPr lang="en-US" altLang="zh-CN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8425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A819218E-849D-4E86-A2D9-142525684592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4765500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699AB5E-D6AB-4DCA-9519-2191C81192E4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832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254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1669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345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173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510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160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431800" y="73026"/>
            <a:ext cx="7747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zh-CN" sz="1200" b="1" dirty="0" smtClean="0">
                <a:latin typeface="+mj-lt"/>
              </a:rPr>
              <a:t>SA WG5 Meeting #126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GB" altLang="zh-CN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19 - 23 August 2019, Bruges, Belgium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13992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869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68750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81911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2784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565151" y="144991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44684" y="1449747"/>
            <a:ext cx="5376333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763464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8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0003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7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zh-CN" sz="1000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93752" y="6394450"/>
            <a:ext cx="5897033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zh-CN" sz="1000" dirty="0" smtClean="0"/>
              <a:t>3GPP TSG SA WG5, 19-23.August 2019</a:t>
            </a:r>
            <a:endParaRPr lang="en-GB" altLang="zh-CN" sz="1000" dirty="0" smtClean="0">
              <a:solidFill>
                <a:schemeClr val="bg1"/>
              </a:solidFill>
            </a:endParaRPr>
          </a:p>
        </p:txBody>
      </p:sp>
      <p:sp>
        <p:nvSpPr>
          <p:cNvPr id="1030" name="Oval 11"/>
          <p:cNvSpPr>
            <a:spLocks noChangeArrowheads="1"/>
          </p:cNvSpPr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B522A0EE-3CC5-4780-9F44-5219D9C8D8B3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smtClean="0"/>
          </a:p>
          <a:p>
            <a:pPr>
              <a:defRPr/>
            </a:pPr>
            <a:endParaRPr lang="en-GB" altLang="en-US" sz="1000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smtClean="0">
                <a:solidFill>
                  <a:schemeClr val="bg1"/>
                </a:solidFill>
              </a:rPr>
              <a:t>© 3GPP 2012</a:t>
            </a:r>
            <a:endParaRPr lang="en-GB" altLang="zh-CN" sz="1000" smtClean="0"/>
          </a:p>
        </p:txBody>
      </p:sp>
      <p:sp>
        <p:nvSpPr>
          <p:cNvPr id="8" name="Text Box 14"/>
          <p:cNvSpPr txBox="1">
            <a:spLocks noChangeArrowheads="1"/>
          </p:cNvSpPr>
          <p:nvPr userDrawn="1"/>
        </p:nvSpPr>
        <p:spPr bwMode="auto">
          <a:xfrm>
            <a:off x="10859205" y="38343"/>
            <a:ext cx="114582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1200" b="1" dirty="0" smtClean="0">
                <a:latin typeface="+mj-lt"/>
              </a:rPr>
              <a:t>S5-195285</a:t>
            </a:r>
            <a:endParaRPr lang="sv-SE" altLang="zh-CN" sz="1200" b="1" kern="1200" dirty="0" smtClean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0" r:id="rId2"/>
    <p:sldLayoutId id="2147483811" r:id="rId3"/>
    <p:sldLayoutId id="2147483820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118" y="1589"/>
          <a:ext cx="2116" cy="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542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Object 30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3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Line 9"/>
          <p:cNvSpPr>
            <a:spLocks noChangeShapeType="1"/>
          </p:cNvSpPr>
          <p:nvPr/>
        </p:nvSpPr>
        <p:spPr bwMode="auto">
          <a:xfrm flipV="1">
            <a:off x="-239184" y="79216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2" name="Line 12"/>
          <p:cNvSpPr>
            <a:spLocks noChangeShapeType="1"/>
          </p:cNvSpPr>
          <p:nvPr/>
        </p:nvSpPr>
        <p:spPr bwMode="auto">
          <a:xfrm flipV="1">
            <a:off x="-239184" y="65532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3" name="Line 9"/>
          <p:cNvSpPr>
            <a:spLocks noChangeShapeType="1"/>
          </p:cNvSpPr>
          <p:nvPr/>
        </p:nvSpPr>
        <p:spPr bwMode="auto">
          <a:xfrm flipV="1">
            <a:off x="-239184" y="11287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4" name="Line 10"/>
          <p:cNvSpPr>
            <a:spLocks noChangeShapeType="1"/>
          </p:cNvSpPr>
          <p:nvPr/>
        </p:nvSpPr>
        <p:spPr bwMode="auto">
          <a:xfrm flipH="1">
            <a:off x="-239184" y="1455738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5" name="Line 12"/>
          <p:cNvSpPr>
            <a:spLocks noChangeShapeType="1"/>
          </p:cNvSpPr>
          <p:nvPr/>
        </p:nvSpPr>
        <p:spPr bwMode="auto">
          <a:xfrm flipV="1">
            <a:off x="-239184" y="6221413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6" name="Line 13"/>
          <p:cNvSpPr>
            <a:spLocks noChangeShapeType="1"/>
          </p:cNvSpPr>
          <p:nvPr/>
        </p:nvSpPr>
        <p:spPr bwMode="auto">
          <a:xfrm flipH="1" flipV="1">
            <a:off x="-239184" y="586740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7" name="Line 14"/>
          <p:cNvSpPr>
            <a:spLocks noChangeShapeType="1"/>
          </p:cNvSpPr>
          <p:nvPr/>
        </p:nvSpPr>
        <p:spPr bwMode="auto">
          <a:xfrm>
            <a:off x="-239184" y="374650"/>
            <a:ext cx="12670368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8" name="Line 15"/>
          <p:cNvSpPr>
            <a:spLocks noChangeShapeType="1"/>
          </p:cNvSpPr>
          <p:nvPr/>
        </p:nvSpPr>
        <p:spPr bwMode="auto">
          <a:xfrm flipH="1">
            <a:off x="5566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59" name="Line 17"/>
          <p:cNvSpPr>
            <a:spLocks noChangeShapeType="1"/>
          </p:cNvSpPr>
          <p:nvPr/>
        </p:nvSpPr>
        <p:spPr bwMode="auto">
          <a:xfrm>
            <a:off x="11542184" y="-196849"/>
            <a:ext cx="0" cy="7345363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 sz="1000"/>
          </a:p>
        </p:txBody>
      </p:sp>
      <p:sp>
        <p:nvSpPr>
          <p:cNvPr id="2060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3064"/>
            <a:ext cx="10972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6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563"/>
            <a:ext cx="10972800" cy="440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62" name="Text Box 9"/>
          <p:cNvSpPr txBox="1">
            <a:spLocks noChangeArrowheads="1"/>
          </p:cNvSpPr>
          <p:nvPr/>
        </p:nvSpPr>
        <p:spPr bwMode="auto">
          <a:xfrm>
            <a:off x="0" y="-469900"/>
            <a:ext cx="12192000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7620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altLang="zh-CN" sz="1000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To change the document information in the footer, press [Alt + F8] and use the “FORM“</a:t>
            </a:r>
          </a:p>
        </p:txBody>
      </p:sp>
      <p:sp>
        <p:nvSpPr>
          <p:cNvPr id="2063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18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65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145</a:t>
            </a:r>
          </a:p>
        </p:txBody>
      </p:sp>
      <p:sp>
        <p:nvSpPr>
          <p:cNvPr id="2064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R 0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G 201 </a:t>
            </a:r>
            <a:b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</a:b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3888318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3407834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2068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Core and </a:t>
            </a:r>
            <a:r>
              <a:rPr lang="en-GB" altLang="zh-CN" sz="500" b="1" smtClean="0">
                <a:solidFill>
                  <a:srgbClr val="FFFFFF"/>
                </a:solidFill>
                <a:latin typeface="Nokia Pure Text Light"/>
                <a:ea typeface="宋体" panose="02010600030101010101" pitchFamily="2" charset="-122"/>
              </a:rPr>
              <a:t>background</a:t>
            </a:r>
            <a:r>
              <a:rPr lang="en-GB" altLang="zh-CN" sz="500" b="1" smtClean="0">
                <a:solidFill>
                  <a:srgbClr val="FFFFFF"/>
                </a:solidFill>
                <a:ea typeface="宋体" panose="02010600030101010101" pitchFamily="2" charset="-122"/>
              </a:rPr>
              <a:t> colors:</a:t>
            </a:r>
          </a:p>
        </p:txBody>
      </p:sp>
      <p:sp>
        <p:nvSpPr>
          <p:cNvPr id="2069" name="AutoShape 57"/>
          <p:cNvSpPr>
            <a:spLocks noChangeArrowheads="1"/>
          </p:cNvSpPr>
          <p:nvPr/>
        </p:nvSpPr>
        <p:spPr bwMode="auto">
          <a:xfrm>
            <a:off x="1966385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0" name="AutoShape 58"/>
          <p:cNvSpPr>
            <a:spLocks noChangeArrowheads="1"/>
          </p:cNvSpPr>
          <p:nvPr/>
        </p:nvSpPr>
        <p:spPr bwMode="auto">
          <a:xfrm>
            <a:off x="2446867" y="6945314"/>
            <a:ext cx="383117" cy="17938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1" name="AutoShape 59"/>
          <p:cNvSpPr>
            <a:spLocks noChangeArrowheads="1"/>
          </p:cNvSpPr>
          <p:nvPr/>
        </p:nvSpPr>
        <p:spPr bwMode="auto">
          <a:xfrm>
            <a:off x="2927351" y="6945314"/>
            <a:ext cx="383116" cy="17938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8000" tIns="252000" rIns="18000" bIns="0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altLang="zh-CN" sz="500" b="1" smtClean="0">
              <a:solidFill>
                <a:srgbClr val="FFFFFF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2" name="Rectangle 68"/>
          <p:cNvSpPr>
            <a:spLocks noChangeArrowheads="1"/>
          </p:cNvSpPr>
          <p:nvPr/>
        </p:nvSpPr>
        <p:spPr bwMode="auto">
          <a:xfrm>
            <a:off x="863601" y="6945314"/>
            <a:ext cx="1056217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8000" tIns="0" rIns="36000" bIns="0" anchor="ctr"/>
          <a:lstStyle>
            <a:lvl1pPr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032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altLang="zh-CN" sz="500" b="1" smtClean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963085" y="6191250"/>
            <a:ext cx="9165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2BAE746B-DF28-4EDE-A5A1-6C383097A924}" type="datetime1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09/08/2019</a:t>
            </a:fld>
            <a:endParaRPr lang="en-GB" altLang="zh-CN" sz="8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577851" y="6191250"/>
            <a:ext cx="192616" cy="18415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B2492509-1C68-4D21-984B-3DF05DC87241}" type="slidenum"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pPr eaLnBrk="1" hangingPunct="1">
                <a:defRPr/>
              </a:pPr>
              <a:t>‹#›</a:t>
            </a:fld>
            <a:endParaRPr lang="en-GB" altLang="zh-CN" sz="1000" smtClean="0">
              <a:solidFill>
                <a:srgbClr val="68717A"/>
              </a:solidFill>
              <a:latin typeface="Nokia Pure Text Light"/>
              <a:ea typeface="宋体" panose="02010600030101010101" pitchFamily="2" charset="-122"/>
            </a:endParaRPr>
          </a:p>
        </p:txBody>
      </p:sp>
      <p:sp>
        <p:nvSpPr>
          <p:cNvPr id="2075" name="TextBox 2"/>
          <p:cNvSpPr txBox="1">
            <a:spLocks noChangeArrowheads="1"/>
          </p:cNvSpPr>
          <p:nvPr/>
        </p:nvSpPr>
        <p:spPr bwMode="auto">
          <a:xfrm>
            <a:off x="1788585" y="6191251"/>
            <a:ext cx="8104716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© Huawei 20157</a:t>
            </a:r>
          </a:p>
        </p:txBody>
      </p:sp>
      <p:sp>
        <p:nvSpPr>
          <p:cNvPr id="2076" name="TextBox 27"/>
          <p:cNvSpPr txBox="1">
            <a:spLocks noChangeArrowheads="1"/>
          </p:cNvSpPr>
          <p:nvPr/>
        </p:nvSpPr>
        <p:spPr bwMode="auto">
          <a:xfrm>
            <a:off x="2004485" y="6332539"/>
            <a:ext cx="8104716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  <a:p>
            <a:pPr eaLnBrk="1" hangingPunct="1">
              <a:defRPr/>
            </a:pPr>
            <a:endParaRPr lang="en-GB" altLang="zh-CN" sz="800" smtClean="0">
              <a:solidFill>
                <a:srgbClr val="68717A"/>
              </a:solidFill>
              <a:ea typeface="宋体" panose="02010600030101010101" pitchFamily="2" charset="-122"/>
            </a:endParaRPr>
          </a:p>
        </p:txBody>
      </p:sp>
      <p:sp>
        <p:nvSpPr>
          <p:cNvPr id="2077" name="TextBox 28"/>
          <p:cNvSpPr txBox="1">
            <a:spLocks noChangeArrowheads="1"/>
          </p:cNvSpPr>
          <p:nvPr/>
        </p:nvSpPr>
        <p:spPr bwMode="auto">
          <a:xfrm>
            <a:off x="575734" y="6383339"/>
            <a:ext cx="810471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572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800" smtClean="0">
                <a:solidFill>
                  <a:srgbClr val="68717A"/>
                </a:solidFill>
                <a:latin typeface="Nokia Pure Text Light"/>
                <a:ea typeface="宋体" panose="02010600030101010101" pitchFamily="2" charset="-122"/>
              </a:rPr>
              <a:t>Confidential</a:t>
            </a:r>
          </a:p>
        </p:txBody>
      </p:sp>
      <p:sp>
        <p:nvSpPr>
          <p:cNvPr id="2078" name="Text Box 13"/>
          <p:cNvSpPr txBox="1">
            <a:spLocks noChangeArrowheads="1"/>
          </p:cNvSpPr>
          <p:nvPr userDrawn="1"/>
        </p:nvSpPr>
        <p:spPr bwMode="auto">
          <a:xfrm>
            <a:off x="10200218" y="68263"/>
            <a:ext cx="195156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zh-CN" sz="1200" b="1" dirty="0" smtClean="0">
                <a:ea typeface="宋体" panose="02010600030101010101" pitchFamily="2" charset="-122"/>
              </a:rPr>
              <a:t>S2-188028</a:t>
            </a:r>
            <a:endParaRPr lang="en-GB" altLang="zh-CN" sz="1200" dirty="0" smtClean="0">
              <a:solidFill>
                <a:schemeClr val="bg2"/>
              </a:solidFill>
              <a:ea typeface="宋体" panose="02010600030101010101" pitchFamily="2" charset="-122"/>
            </a:endParaRPr>
          </a:p>
        </p:txBody>
      </p:sp>
      <p:pic>
        <p:nvPicPr>
          <p:cNvPr id="2079" name="图片 4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9900" y="6169026"/>
            <a:ext cx="7112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Microsoft_Visio_2003-2010_Drawing2.vsd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Microsoft_Visio_2003-2010_Drawing1.vsd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57325" y="1540933"/>
            <a:ext cx="9010650" cy="2815018"/>
          </a:xfrm>
        </p:spPr>
        <p:txBody>
          <a:bodyPr/>
          <a:lstStyle/>
          <a:p>
            <a:r>
              <a:rPr lang="en-GB" altLang="zh-CN" dirty="0" smtClean="0"/>
              <a:t>Discussion </a:t>
            </a:r>
            <a:r>
              <a:rPr lang="en-US" altLang="zh-CN" dirty="0" smtClean="0"/>
              <a:t>on </a:t>
            </a:r>
            <a:r>
              <a:rPr lang="en-GB" altLang="zh-CN" dirty="0" smtClean="0"/>
              <a:t>management </a:t>
            </a:r>
            <a:r>
              <a:rPr lang="en-GB" altLang="zh-CN" dirty="0"/>
              <a:t>data analytics for 5G network and network slice</a:t>
            </a:r>
            <a:r>
              <a:rPr lang="en-US" altLang="zh-CN" dirty="0" smtClean="0"/>
              <a:t> in Rel-16 and Rel-17</a:t>
            </a:r>
            <a:r>
              <a:rPr lang="en-GB" altLang="zh-CN" sz="2800" dirty="0" smtClean="0"/>
              <a:t/>
            </a:r>
            <a:br>
              <a:rPr lang="en-GB" altLang="zh-CN" sz="2800" dirty="0" smtClean="0"/>
            </a:br>
            <a:r>
              <a:rPr lang="en-GB" altLang="zh-CN" sz="2800" dirty="0" smtClean="0"/>
              <a:t/>
            </a:r>
            <a:br>
              <a:rPr lang="en-GB" altLang="zh-CN" sz="2800" dirty="0" smtClean="0"/>
            </a:br>
            <a:r>
              <a:rPr lang="en-GB" altLang="zh-CN" sz="2800" dirty="0" smtClean="0"/>
              <a:t>Huawei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680052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87157" y="30764"/>
            <a:ext cx="10990443" cy="54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 fontScale="85000" lnSpcReduction="10000"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SA5: MDAS related standardization in Rel-16 (TS 28.533, TR 28.861)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492" y="2813678"/>
            <a:ext cx="4380886" cy="2796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354778" y="854532"/>
            <a:ext cx="6874697" cy="1274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Finalize the architectural related discussion regarding the management data analytics service 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the relation between the management data analytics, SON, management function and network function.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7100" y="2733675"/>
            <a:ext cx="409575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4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641350"/>
            <a:ext cx="3886200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9033984" y="6344365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 smtClean="0"/>
              <a:t>References: TS 28.533, TR 28.861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388389" y="2381965"/>
            <a:ext cx="4546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altLang="zh-CN" b="1" dirty="0">
                <a:cs typeface="Times New Roman" panose="02020603050405020304" pitchFamily="18" charset="0"/>
              </a:rPr>
              <a:t>Figure: 4.6.1: Service based architecture for management data analytics</a:t>
            </a:r>
            <a:endParaRPr lang="zh-CN" altLang="zh-CN" b="1" dirty="0"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386363" y="5733193"/>
            <a:ext cx="303320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GB" altLang="zh-CN" b="1" dirty="0">
                <a:cs typeface="Times New Roman" panose="02020603050405020304" pitchFamily="18" charset="0"/>
              </a:rPr>
              <a:t>Figure A.7.1: MDAS provided at different levels</a:t>
            </a:r>
            <a:endParaRPr lang="zh-CN" altLang="zh-CN" b="1" dirty="0"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365131" y="5733193"/>
            <a:ext cx="84189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 smtClean="0"/>
              <a:t>[TS 28.533]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11092928" y="2191465"/>
            <a:ext cx="84189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 smtClean="0"/>
              <a:t>[TS 28.533]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8634492" y="5487115"/>
            <a:ext cx="84991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 smtClean="0"/>
              <a:t>[TR 28.861]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7393704" y="5839540"/>
            <a:ext cx="441499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altLang="zh-CN" b="1" dirty="0"/>
              <a:t>Figure 4.1.5-1 Management Data Analytics Service and SON functions</a:t>
            </a:r>
            <a:endParaRPr lang="zh-CN" altLang="zh-CN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46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87157" y="30764"/>
            <a:ext cx="11333343" cy="54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 fontScale="85000" lnSpcReduction="10000"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99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SA5: MDAS </a:t>
            </a:r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related standardization in </a:t>
            </a:r>
            <a:r>
              <a:rPr lang="en-US" altLang="zh-CN" sz="2799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Rel-16 (TS </a:t>
            </a:r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28.861, </a:t>
            </a:r>
            <a:r>
              <a:rPr lang="en-US" altLang="zh-CN" sz="2799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TR </a:t>
            </a:r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28.805)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1422" y="573641"/>
            <a:ext cx="11281343" cy="54107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GB" altLang="zh-CN" sz="1600" b="1" dirty="0" smtClean="0"/>
              <a:t>Illustration of relation with SON functions: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GB" altLang="zh-CN" sz="1600" dirty="0" smtClean="0"/>
              <a:t>These </a:t>
            </a:r>
            <a:r>
              <a:rPr lang="en-GB" altLang="zh-CN" sz="1600" b="1" dirty="0"/>
              <a:t>analytics services (i.e., MDAS)</a:t>
            </a:r>
            <a:r>
              <a:rPr lang="en-GB" altLang="zh-CN" sz="1600" dirty="0"/>
              <a:t> can be made available and </a:t>
            </a:r>
            <a:r>
              <a:rPr lang="en-GB" altLang="zh-CN" sz="1600" b="1" dirty="0"/>
              <a:t>consumed by </a:t>
            </a:r>
            <a:r>
              <a:rPr lang="en-GB" altLang="zh-CN" sz="1600" dirty="0"/>
              <a:t>other management and </a:t>
            </a:r>
            <a:r>
              <a:rPr lang="en-GB" altLang="zh-CN" sz="1600" b="1" dirty="0"/>
              <a:t>SON functions</a:t>
            </a:r>
            <a:r>
              <a:rPr lang="en-GB" altLang="zh-CN" sz="1600" dirty="0"/>
              <a:t>. </a:t>
            </a:r>
            <a:r>
              <a:rPr lang="en-GB" altLang="zh-CN" sz="1600" dirty="0" smtClean="0"/>
              <a:t>[From TR 28.861]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GB" altLang="zh-CN" sz="1600" b="1" dirty="0"/>
              <a:t>SON functions </a:t>
            </a:r>
            <a:r>
              <a:rPr lang="en-GB" altLang="zh-CN" sz="1600" dirty="0"/>
              <a:t>may utilise the services provided by the management data analytics (i.e., MDAS) to conduct their functionalities and control actions</a:t>
            </a:r>
            <a:r>
              <a:rPr lang="en-GB" altLang="zh-CN" sz="1600" dirty="0" smtClean="0"/>
              <a:t>.</a:t>
            </a:r>
            <a:r>
              <a:rPr lang="en-GB" altLang="zh-CN" sz="1600" dirty="0"/>
              <a:t> [From TR 28.861</a:t>
            </a:r>
            <a:r>
              <a:rPr lang="en-GB" altLang="zh-CN" sz="1600" dirty="0" smtClean="0"/>
              <a:t>]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GB" altLang="zh-CN" sz="1600" dirty="0"/>
              <a:t>SON function collects the performance data </a:t>
            </a:r>
            <a:r>
              <a:rPr lang="en-GB" altLang="zh-CN" sz="1600" dirty="0" smtClean="0"/>
              <a:t>…</a:t>
            </a:r>
            <a:r>
              <a:rPr lang="en-GB" altLang="zh-CN" sz="1600" dirty="0"/>
              <a:t>to identify the traffic patterns for the NSIs, and predict the demand for network resources per every NSI for a given time and location. This information is analysed, for example, with assistance of the </a:t>
            </a:r>
            <a:r>
              <a:rPr lang="en-GB" altLang="zh-CN" sz="1600" dirty="0" smtClean="0"/>
              <a:t>MDAS </a:t>
            </a:r>
            <a:r>
              <a:rPr lang="en-GB" altLang="zh-CN" sz="1600" dirty="0"/>
              <a:t>[From TR 28.861</a:t>
            </a:r>
            <a:r>
              <a:rPr lang="en-GB" altLang="zh-CN" sz="1600" dirty="0" smtClean="0"/>
              <a:t>]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endParaRPr lang="en-GB" altLang="zh-CN" sz="1600" dirty="0" smtClean="0"/>
          </a:p>
          <a:p>
            <a:pPr>
              <a:lnSpc>
                <a:spcPct val="120000"/>
              </a:lnSpc>
            </a:pPr>
            <a:r>
              <a:rPr lang="en-GB" altLang="zh-CN" sz="1600" b="1" dirty="0"/>
              <a:t>Illustration of relation with </a:t>
            </a:r>
            <a:r>
              <a:rPr lang="en-GB" altLang="zh-CN" sz="1600" b="1" dirty="0" smtClean="0"/>
              <a:t>service management </a:t>
            </a:r>
            <a:r>
              <a:rPr lang="en-GB" altLang="zh-CN" sz="1600" b="1" dirty="0"/>
              <a:t>functions</a:t>
            </a:r>
            <a:r>
              <a:rPr lang="en-GB" altLang="zh-CN" sz="1600" b="1" dirty="0" smtClean="0"/>
              <a:t>:</a:t>
            </a:r>
            <a:endParaRPr lang="en-GB" altLang="zh-CN" sz="1600" dirty="0" smtClean="0"/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GB" altLang="zh-CN" sz="1600" dirty="0"/>
              <a:t>For 5G network </a:t>
            </a:r>
            <a:r>
              <a:rPr lang="en-GB" altLang="zh-CN" sz="1600" b="1" dirty="0"/>
              <a:t>MDAS</a:t>
            </a:r>
            <a:r>
              <a:rPr lang="en-GB" altLang="zh-CN" sz="1600" dirty="0"/>
              <a:t> may collect and</a:t>
            </a:r>
            <a:r>
              <a:rPr lang="en-GB" altLang="zh-CN" sz="1600" b="1" dirty="0"/>
              <a:t> analyse the user </a:t>
            </a:r>
            <a:r>
              <a:rPr lang="en-GB" altLang="zh-CN" sz="1600" b="1" dirty="0" err="1"/>
              <a:t>QoE</a:t>
            </a:r>
            <a:r>
              <a:rPr lang="en-GB" altLang="zh-CN" sz="1600" b="1" dirty="0"/>
              <a:t> information</a:t>
            </a:r>
            <a:r>
              <a:rPr lang="en-GB" altLang="zh-CN" sz="1600" dirty="0"/>
              <a:t>. Service </a:t>
            </a:r>
            <a:r>
              <a:rPr lang="en-GB" altLang="zh-CN" sz="1600" dirty="0" err="1"/>
              <a:t>QoE</a:t>
            </a:r>
            <a:r>
              <a:rPr lang="en-GB" altLang="zh-CN" sz="1600" dirty="0"/>
              <a:t> of given CSI is an analytic result of user </a:t>
            </a:r>
            <a:r>
              <a:rPr lang="en-GB" altLang="zh-CN" sz="1600" dirty="0" err="1"/>
              <a:t>QoE</a:t>
            </a:r>
            <a:r>
              <a:rPr lang="en-GB" altLang="zh-CN" sz="1600" dirty="0"/>
              <a:t> information</a:t>
            </a:r>
            <a:r>
              <a:rPr lang="en-GB" altLang="zh-CN" sz="1600" dirty="0" smtClean="0"/>
              <a:t>.</a:t>
            </a:r>
            <a:r>
              <a:rPr lang="en-GB" altLang="zh-CN" sz="1600" dirty="0"/>
              <a:t> [From TR </a:t>
            </a:r>
            <a:r>
              <a:rPr lang="en-GB" altLang="zh-CN" sz="1600" dirty="0" smtClean="0"/>
              <a:t>28.805]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US" altLang="zh-CN" sz="1600" dirty="0"/>
              <a:t>Service quality assurance and optimization of the </a:t>
            </a:r>
            <a:r>
              <a:rPr lang="en-US" altLang="zh-CN" sz="1600" dirty="0" smtClean="0"/>
              <a:t>services… </a:t>
            </a:r>
            <a:r>
              <a:rPr lang="en-US" altLang="zh-CN" sz="1600" dirty="0"/>
              <a:t>Analytics hosted by the </a:t>
            </a:r>
            <a:r>
              <a:rPr lang="en-GB" altLang="zh-CN" sz="1600" dirty="0"/>
              <a:t>MDAF may be utilized for processing of the network data to derive </a:t>
            </a:r>
            <a:r>
              <a:rPr lang="en-GB" altLang="zh-CN" sz="1600" dirty="0" smtClean="0"/>
              <a:t>and </a:t>
            </a:r>
            <a:r>
              <a:rPr lang="en-GB" altLang="zh-CN" sz="1600" b="1" dirty="0" err="1" smtClean="0"/>
              <a:t>analyze</a:t>
            </a:r>
            <a:r>
              <a:rPr lang="en-GB" altLang="zh-CN" sz="1600" b="1" dirty="0" smtClean="0"/>
              <a:t> the performance indicators</a:t>
            </a:r>
            <a:r>
              <a:rPr lang="en-GB" altLang="zh-CN" sz="1600" dirty="0" smtClean="0"/>
              <a:t>.</a:t>
            </a:r>
            <a:r>
              <a:rPr lang="en-GB" altLang="zh-CN" sz="1600" dirty="0"/>
              <a:t> [From TR 28.805]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GB" altLang="zh-CN" sz="1600" dirty="0"/>
              <a:t>MDA-Assisted </a:t>
            </a:r>
            <a:r>
              <a:rPr lang="en-GB" altLang="zh-CN" sz="1600" b="1" dirty="0"/>
              <a:t>network provisioning </a:t>
            </a:r>
            <a:r>
              <a:rPr lang="en-GB" altLang="zh-CN" sz="1600" dirty="0"/>
              <a:t>contributing to SLA </a:t>
            </a:r>
            <a:r>
              <a:rPr lang="en-GB" altLang="zh-CN" sz="1600" dirty="0" smtClean="0"/>
              <a:t>assurance </a:t>
            </a:r>
            <a:r>
              <a:rPr lang="en-GB" altLang="zh-CN" sz="1600" dirty="0"/>
              <a:t>. [From TR 28.805</a:t>
            </a:r>
            <a:r>
              <a:rPr lang="en-GB" altLang="zh-CN" sz="1600" dirty="0" smtClean="0"/>
              <a:t>]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GB" altLang="zh-CN" sz="1600" dirty="0"/>
              <a:t>The MDAS of the customer may assist for the </a:t>
            </a:r>
            <a:r>
              <a:rPr lang="en-GB" altLang="zh-CN" sz="1600" b="1" dirty="0"/>
              <a:t>conversion of resource capability into service capability</a:t>
            </a:r>
            <a:r>
              <a:rPr lang="en-GB" altLang="zh-CN" sz="1600" dirty="0"/>
              <a:t>, or the customer may request </a:t>
            </a:r>
            <a:r>
              <a:rPr lang="en-GB" altLang="zh-CN" sz="1600" b="1" dirty="0"/>
              <a:t>services and analysis from the MDAS of the </a:t>
            </a:r>
            <a:r>
              <a:rPr lang="en-GB" altLang="zh-CN" sz="1600" b="1" dirty="0" err="1"/>
              <a:t>NSaaS</a:t>
            </a:r>
            <a:r>
              <a:rPr lang="en-GB" altLang="zh-CN" sz="1600" b="1" dirty="0"/>
              <a:t> provider</a:t>
            </a:r>
            <a:r>
              <a:rPr lang="en-GB" altLang="zh-CN" sz="1600" dirty="0" smtClean="0"/>
              <a:t>.</a:t>
            </a:r>
            <a:r>
              <a:rPr lang="en-GB" altLang="zh-CN" sz="1600" dirty="0"/>
              <a:t> . [From TR 28.805]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en-GB" altLang="zh-CN" sz="1600" dirty="0"/>
              <a:t>Solution for MDA-Assisted </a:t>
            </a:r>
            <a:r>
              <a:rPr lang="en-GB" altLang="zh-CN" sz="1600" b="1" dirty="0"/>
              <a:t>SLA </a:t>
            </a:r>
            <a:r>
              <a:rPr lang="en-GB" altLang="zh-CN" sz="1600" b="1" dirty="0" smtClean="0"/>
              <a:t>assurance…</a:t>
            </a:r>
            <a:r>
              <a:rPr lang="en-GB" altLang="zh-CN" sz="1600" dirty="0"/>
              <a:t>MDA-Assisted network </a:t>
            </a:r>
            <a:r>
              <a:rPr lang="en-GB" altLang="zh-CN" sz="1600" dirty="0" smtClean="0"/>
              <a:t>optimization </a:t>
            </a:r>
            <a:r>
              <a:rPr lang="en-GB" altLang="zh-CN" sz="1600" dirty="0"/>
              <a:t>[From TR 28.805</a:t>
            </a:r>
            <a:r>
              <a:rPr lang="en-GB" altLang="zh-CN" sz="1600" dirty="0" smtClean="0"/>
              <a:t>]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33984" y="6344365"/>
            <a:ext cx="216758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 smtClean="0"/>
              <a:t>References: TR 28.861, TR 28.805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418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87157" y="30764"/>
            <a:ext cx="10706425" cy="54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99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</a:t>
            </a:r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SA2: </a:t>
            </a:r>
            <a:r>
              <a:rPr lang="en-US" altLang="zh-CN" sz="2799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NWDAF </a:t>
            </a:r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standardization in Rel-16 (TS 23.288)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106853" y="2499840"/>
            <a:ext cx="47676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dirty="0"/>
              <a:t>Figure 4.2-1: Data Collection architecture from any NF</a:t>
            </a:r>
            <a:endParaRPr lang="zh-CN" altLang="zh-CN" sz="1400" b="1" dirty="0"/>
          </a:p>
        </p:txBody>
      </p:sp>
      <p:sp>
        <p:nvSpPr>
          <p:cNvPr id="63" name="矩形 62"/>
          <p:cNvSpPr/>
          <p:nvPr/>
        </p:nvSpPr>
        <p:spPr>
          <a:xfrm>
            <a:off x="6791670" y="4014840"/>
            <a:ext cx="52194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400" b="1" dirty="0"/>
              <a:t>Figure 4.2-2: Network Data Analytics Exposure architecture</a:t>
            </a:r>
            <a:endParaRPr lang="zh-CN" altLang="zh-CN" sz="1400" b="1" dirty="0"/>
          </a:p>
        </p:txBody>
      </p:sp>
      <p:sp>
        <p:nvSpPr>
          <p:cNvPr id="35" name="内容占位符 2"/>
          <p:cNvSpPr>
            <a:spLocks noGrp="1"/>
          </p:cNvSpPr>
          <p:nvPr>
            <p:ph idx="1"/>
          </p:nvPr>
        </p:nvSpPr>
        <p:spPr>
          <a:xfrm>
            <a:off x="411177" y="695325"/>
            <a:ext cx="8066073" cy="5514975"/>
          </a:xfrm>
        </p:spPr>
        <p:txBody>
          <a:bodyPr>
            <a:noAutofit/>
          </a:bodyPr>
          <a:lstStyle/>
          <a:p>
            <a:pPr marL="0" lvl="1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US" altLang="zh-CN" sz="2000" b="1" dirty="0" smtClean="0">
                <a:solidFill>
                  <a:srgbClr val="320046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Illustration of TS 23.288:</a:t>
            </a:r>
          </a:p>
          <a:p>
            <a:pPr marL="0" lvl="1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GB" altLang="zh-CN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GB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Procedures to Support Network Data Analytic</a:t>
            </a:r>
            <a:endParaRPr lang="en-GB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6.2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Procedures for Data </a:t>
            </a:r>
            <a:r>
              <a:rPr lang="en-GB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</a:p>
          <a:p>
            <a:pPr>
              <a:lnSpc>
                <a:spcPct val="100000"/>
              </a:lnSpc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All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available data encompass: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-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OAM global NF data,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-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behaviour data related to individual UEs or UE 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groups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-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other NF data available in the 5GC (e.g. NRF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lvl="1" algn="l" defTabSz="51374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6.3	Slice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load level related network data analytics</a:t>
            </a:r>
          </a:p>
          <a:p>
            <a:pPr marL="0" lvl="1" algn="l" defTabSz="51374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6.4	Observed Service experience 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related network data analytics</a:t>
            </a:r>
          </a:p>
          <a:p>
            <a:pPr marL="0" lvl="1" algn="l" defTabSz="51374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6.5	NF load analytics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algn="l" defTabSz="51374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6.6	Network Performance Analytics</a:t>
            </a:r>
          </a:p>
          <a:p>
            <a:pPr marL="0" lvl="1" algn="l" defTabSz="51374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6.7	UE related analytics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3661" lvl="2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6.7.2	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UE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mobility analytics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3661" lvl="2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6.7.3	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UE</a:t>
            </a:r>
            <a:r>
              <a:rPr lang="en-US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Communication Analytics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93661" lvl="2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6.7.4	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Expected UE behavioural parameters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related network data analytics</a:t>
            </a:r>
          </a:p>
          <a:p>
            <a:pPr marL="593661" lvl="2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6.7.5	</a:t>
            </a:r>
            <a:r>
              <a:rPr lang="en-GB" altLang="zh-CN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Abnormal </a:t>
            </a:r>
            <a:r>
              <a:rPr lang="en-GB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behaviour</a:t>
            </a: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related network data analytics</a:t>
            </a:r>
          </a:p>
          <a:p>
            <a:pPr marL="0" lvl="1" algn="l" defTabSz="51374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6.8	User Data Congestion Analytics</a:t>
            </a:r>
          </a:p>
          <a:p>
            <a:pPr marL="0" lvl="1" algn="l" defTabSz="51374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6.9	Potential </a:t>
            </a:r>
            <a:r>
              <a:rPr lang="en-GB" altLang="zh-C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QoS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Change analytics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1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endParaRPr lang="en-US" altLang="zh-CN" sz="20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5967174"/>
              </p:ext>
            </p:extLst>
          </p:nvPr>
        </p:nvGraphicFramePr>
        <p:xfrm>
          <a:off x="7734387" y="1625797"/>
          <a:ext cx="3611563" cy="846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53" name="Visio" r:id="rId5" imgW="2704909" imgH="638223" progId="Visio.Drawing.11">
                  <p:embed/>
                </p:oleObj>
              </mc:Choice>
              <mc:Fallback>
                <p:oleObj name="Visio" r:id="rId5" imgW="2704909" imgH="638223" progId="Visio.Drawing.11">
                  <p:embed/>
                  <p:pic>
                    <p:nvPicPr>
                      <p:cNvPr id="0" name="Object 3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4387" y="1625797"/>
                        <a:ext cx="3611563" cy="8461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95088747"/>
              </p:ext>
            </p:extLst>
          </p:nvPr>
        </p:nvGraphicFramePr>
        <p:xfrm>
          <a:off x="7743912" y="3187897"/>
          <a:ext cx="3611563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054" name="Visio" r:id="rId8" imgW="2705111" imgH="638243" progId="Visio.Drawing.11">
                  <p:embed/>
                </p:oleObj>
              </mc:Choice>
              <mc:Fallback>
                <p:oleObj name="Visio" r:id="rId8" imgW="2705111" imgH="638243" progId="Visio.Drawing.11">
                  <p:embed/>
                  <p:pic>
                    <p:nvPicPr>
                      <p:cNvPr id="0" name="Object 3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43912" y="3187897"/>
                        <a:ext cx="3611563" cy="854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9148284" y="6325315"/>
            <a:ext cx="17608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dirty="0" smtClean="0"/>
              <a:t>References: TS 23.288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36328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87157" y="30764"/>
            <a:ext cx="10706425" cy="54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99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</a:t>
            </a:r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SA2: </a:t>
            </a:r>
            <a:r>
              <a:rPr lang="en-US" altLang="zh-CN" sz="2799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New </a:t>
            </a:r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SID of </a:t>
            </a:r>
            <a:r>
              <a:rPr lang="en-US" altLang="zh-CN" sz="2799" b="1" dirty="0" err="1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eNA</a:t>
            </a:r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phase 2 in Rel-17 (SP-190557)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内容占位符 2"/>
          <p:cNvSpPr>
            <a:spLocks noGrp="1"/>
          </p:cNvSpPr>
          <p:nvPr>
            <p:ph idx="1"/>
          </p:nvPr>
        </p:nvSpPr>
        <p:spPr>
          <a:xfrm>
            <a:off x="381000" y="714376"/>
            <a:ext cx="11429999" cy="5572124"/>
          </a:xfrm>
        </p:spPr>
        <p:txBody>
          <a:bodyPr>
            <a:noAutofit/>
          </a:bodyPr>
          <a:lstStyle/>
          <a:p>
            <a:pPr marL="342900" lvl="1" indent="-342900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buFont typeface="Wingdings" panose="05000000000000000000" pitchFamily="2" charset="2"/>
              <a:buChar char="p"/>
              <a:defRPr/>
            </a:pPr>
            <a:r>
              <a:rPr lang="en-US" altLang="zh-CN" sz="2400" b="1" dirty="0" smtClean="0">
                <a:solidFill>
                  <a:srgbClr val="320046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Justification</a:t>
            </a:r>
          </a:p>
          <a:p>
            <a:pPr marL="593661" lvl="2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defRPr/>
            </a:pPr>
            <a:r>
              <a:rPr lang="en-GB" altLang="zh-CN" sz="2000" dirty="0" smtClean="0"/>
              <a:t>…In </a:t>
            </a:r>
            <a:r>
              <a:rPr lang="en-GB" altLang="zh-CN" sz="2000" dirty="0"/>
              <a:t>order to improve the NWDAF related work initiated in Rel-15 and Rel-16, it looks beneficial to further investigate solutions for supporting network automation leveraging 5GC information exposure and network data </a:t>
            </a:r>
            <a:r>
              <a:rPr lang="en-GB" altLang="zh-CN" sz="2000" dirty="0" smtClean="0"/>
              <a:t>analytics.</a:t>
            </a:r>
            <a:endParaRPr lang="en-US" altLang="zh-CN" sz="2000" dirty="0"/>
          </a:p>
          <a:p>
            <a:pPr marL="342900" lvl="1" indent="-342900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buFont typeface="Wingdings" panose="05000000000000000000" pitchFamily="2" charset="2"/>
              <a:buChar char="p"/>
              <a:defRPr/>
            </a:pPr>
            <a:r>
              <a:rPr lang="en-US" altLang="zh-CN" sz="2400" b="1" dirty="0" smtClean="0">
                <a:solidFill>
                  <a:srgbClr val="320046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Objective</a:t>
            </a:r>
            <a:r>
              <a:rPr lang="en-US" altLang="zh-CN" sz="2000" b="1" dirty="0" smtClean="0">
                <a:solidFill>
                  <a:srgbClr val="320046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  <a:p>
            <a:pPr marL="593661" lvl="2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r>
              <a:rPr lang="en-GB" altLang="zh-CN" sz="2000" dirty="0" smtClean="0"/>
              <a:t>…This </a:t>
            </a:r>
            <a:r>
              <a:rPr lang="en-GB" altLang="zh-CN" sz="2000" dirty="0"/>
              <a:t>study focuses on analytics for 5GC NFs with the target to support in their decision making, or in other way assist with applications, UE or session related </a:t>
            </a:r>
            <a:r>
              <a:rPr lang="en-GB" altLang="zh-CN" sz="2000" dirty="0" smtClean="0"/>
              <a:t>analytics…</a:t>
            </a:r>
            <a:endParaRPr lang="en-US" altLang="zh-CN" sz="2000" dirty="0"/>
          </a:p>
          <a:p>
            <a:pPr marL="936561" lvl="2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altLang="zh-CN" sz="2000" b="1" dirty="0" smtClean="0"/>
              <a:t>Objective 1:</a:t>
            </a:r>
            <a:r>
              <a:rPr lang="en-GB" altLang="zh-CN" sz="2000" dirty="0" smtClean="0"/>
              <a:t> objective </a:t>
            </a:r>
            <a:r>
              <a:rPr lang="en-GB" altLang="zh-CN" sz="2000" dirty="0"/>
              <a:t>is to study the potential enhancements and new scenarios for network data analytics, </a:t>
            </a:r>
            <a:r>
              <a:rPr lang="en-GB" altLang="zh-CN" sz="2000" dirty="0" smtClean="0"/>
              <a:t>including: </a:t>
            </a:r>
          </a:p>
          <a:p>
            <a:pPr marL="1530224" lvl="3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800" dirty="0" smtClean="0"/>
              <a:t>The </a:t>
            </a:r>
            <a:r>
              <a:rPr lang="en-GB" altLang="zh-CN" sz="1800" dirty="0"/>
              <a:t>remaining key issues from </a:t>
            </a:r>
            <a:r>
              <a:rPr lang="en-GB" altLang="zh-CN" sz="1800" dirty="0" smtClean="0"/>
              <a:t>R16 (…KI#11</a:t>
            </a:r>
            <a:r>
              <a:rPr lang="en-GB" altLang="zh-CN" sz="1800" dirty="0"/>
              <a:t>: NWDAF-Assisted </a:t>
            </a:r>
            <a:r>
              <a:rPr lang="en-GB" altLang="zh-CN" sz="1800" dirty="0" smtClean="0"/>
              <a:t>predictable </a:t>
            </a:r>
            <a:r>
              <a:rPr lang="en-GB" altLang="zh-CN" sz="1800" dirty="0"/>
              <a:t>network </a:t>
            </a:r>
            <a:r>
              <a:rPr lang="en-GB" altLang="zh-CN" sz="1800" dirty="0" smtClean="0"/>
              <a:t>performance … KI#14</a:t>
            </a:r>
            <a:r>
              <a:rPr lang="en-GB" altLang="zh-CN" sz="1800" dirty="0"/>
              <a:t>: How to ensure that slice SLA is </a:t>
            </a:r>
            <a:r>
              <a:rPr lang="en-GB" altLang="zh-CN" sz="1800" dirty="0" smtClean="0"/>
              <a:t>guaranteed…)</a:t>
            </a:r>
          </a:p>
          <a:p>
            <a:pPr marL="1530224" lvl="3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800" dirty="0"/>
              <a:t>Rel-16 NWDAF features enhancement: (…Enabling real-time or near real-time NWDAF communication…)</a:t>
            </a:r>
          </a:p>
          <a:p>
            <a:pPr marL="1530224" lvl="3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800" dirty="0"/>
              <a:t>New Use Cases/key issues: (NWDAF analytics exposure to applications for example, in Smart City applications Smart City applications, </a:t>
            </a:r>
            <a:r>
              <a:rPr lang="en-GB" altLang="zh-CN" sz="1800" dirty="0" smtClean="0"/>
              <a:t>…Interaction </a:t>
            </a:r>
            <a:r>
              <a:rPr lang="en-GB" altLang="zh-CN" sz="1800" dirty="0"/>
              <a:t>between NWDAF and AI Model &amp;Training Service…)</a:t>
            </a:r>
            <a:endParaRPr lang="zh-CN" altLang="zh-CN" sz="1800" dirty="0"/>
          </a:p>
          <a:p>
            <a:pPr marL="936561" lvl="2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Wingdings" panose="05000000000000000000" pitchFamily="2" charset="2"/>
              <a:buChar char="Ø"/>
              <a:defRPr/>
            </a:pPr>
            <a:r>
              <a:rPr lang="en-GB" altLang="zh-CN" sz="2000" b="1" dirty="0" smtClean="0"/>
              <a:t>Objective 2</a:t>
            </a:r>
            <a:r>
              <a:rPr lang="en-GB" altLang="zh-CN" sz="2000" dirty="0" smtClean="0"/>
              <a:t>: NWDAF </a:t>
            </a:r>
            <a:r>
              <a:rPr lang="en-GB" altLang="zh-CN" sz="2000" dirty="0"/>
              <a:t>Deployment Options</a:t>
            </a:r>
          </a:p>
          <a:p>
            <a:pPr marL="1530224" lvl="3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x-none" altLang="zh-CN" sz="1800" dirty="0"/>
              <a:t>Multiple NWDAF Instances Deployment  </a:t>
            </a:r>
            <a:endParaRPr lang="zh-CN" altLang="zh-CN" sz="1800" dirty="0"/>
          </a:p>
          <a:p>
            <a:pPr marL="1530224" lvl="3" indent="-342900" algn="l" defTabSz="513742"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zh-CN" sz="1800" dirty="0"/>
              <a:t>NWDAF and AI Model &amp;Training Service Deployment</a:t>
            </a:r>
            <a:endParaRPr lang="en-US" altLang="zh-CN" sz="1800" dirty="0"/>
          </a:p>
        </p:txBody>
      </p:sp>
      <p:sp>
        <p:nvSpPr>
          <p:cNvPr id="9" name="矩形 8"/>
          <p:cNvSpPr/>
          <p:nvPr/>
        </p:nvSpPr>
        <p:spPr>
          <a:xfrm>
            <a:off x="8957784" y="6230065"/>
            <a:ext cx="274261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200" dirty="0" smtClean="0"/>
              <a:t>References: SP-190557 </a:t>
            </a:r>
            <a:r>
              <a:rPr lang="en-GB" altLang="zh-CN" sz="1200" dirty="0" err="1" smtClean="0"/>
              <a:t>eNA</a:t>
            </a:r>
            <a:r>
              <a:rPr lang="en-GB" altLang="zh-CN" sz="1200" dirty="0" smtClean="0"/>
              <a:t> phase 2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5051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87157" y="116489"/>
            <a:ext cx="11457168" cy="54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 fontScale="85000" lnSpcReduction="10000"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RAN: RAN Centric data collection and utilization in Rel-16 (TR 37.816)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内容占位符 2"/>
          <p:cNvSpPr>
            <a:spLocks noGrp="1"/>
          </p:cNvSpPr>
          <p:nvPr>
            <p:ph idx="1"/>
          </p:nvPr>
        </p:nvSpPr>
        <p:spPr>
          <a:xfrm>
            <a:off x="390526" y="952500"/>
            <a:ext cx="11458574" cy="5029200"/>
          </a:xfrm>
        </p:spPr>
        <p:txBody>
          <a:bodyPr>
            <a:noAutofit/>
          </a:bodyPr>
          <a:lstStyle/>
          <a:p>
            <a:pPr marL="342900" lvl="1" indent="-342900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buFont typeface="Wingdings" panose="05000000000000000000" pitchFamily="2" charset="2"/>
              <a:buChar char="p"/>
              <a:defRPr/>
            </a:pPr>
            <a:r>
              <a:rPr lang="en-US" altLang="zh-CN" sz="2400" b="1" dirty="0"/>
              <a:t>Study on RAN-centric data collection and utilization for LTE and </a:t>
            </a:r>
            <a:r>
              <a:rPr lang="en-US" altLang="zh-CN" sz="2400" b="1" dirty="0" smtClean="0"/>
              <a:t>NR [TR 37.816]</a:t>
            </a:r>
          </a:p>
          <a:p>
            <a:r>
              <a:rPr lang="en-GB" altLang="zh-CN" sz="2400" b="1" u="sng" dirty="0">
                <a:latin typeface="+mn-lt"/>
              </a:rPr>
              <a:t>RAN3 conclusions</a:t>
            </a:r>
            <a:endParaRPr lang="zh-CN" altLang="zh-CN" sz="2400" b="1" u="sng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GB" altLang="zh-CN" sz="1800" dirty="0"/>
              <a:t>The following SON features are recommended by RAN3 to be specified in normative phase:</a:t>
            </a:r>
            <a:endParaRPr lang="zh-CN" altLang="zh-CN" sz="1800" dirty="0"/>
          </a:p>
          <a:p>
            <a:pPr lvl="0">
              <a:lnSpc>
                <a:spcPct val="120000"/>
              </a:lnSpc>
            </a:pPr>
            <a:r>
              <a:rPr lang="en-GB" altLang="zh-CN" sz="1800" dirty="0" smtClean="0"/>
              <a:t>       -	Capacity </a:t>
            </a:r>
            <a:r>
              <a:rPr lang="en-GB" altLang="zh-CN" sz="1800" dirty="0"/>
              <a:t>and Coverage Optimization</a:t>
            </a:r>
            <a:endParaRPr lang="zh-CN" altLang="zh-CN" sz="1800" dirty="0"/>
          </a:p>
          <a:p>
            <a:pPr lvl="0">
              <a:lnSpc>
                <a:spcPct val="120000"/>
              </a:lnSpc>
            </a:pPr>
            <a:r>
              <a:rPr lang="en-GB" altLang="zh-CN" sz="1800" dirty="0" smtClean="0"/>
              <a:t>       -	PCI </a:t>
            </a:r>
            <a:r>
              <a:rPr lang="en-GB" altLang="zh-CN" sz="1800" dirty="0"/>
              <a:t>Selection</a:t>
            </a:r>
            <a:endParaRPr lang="zh-CN" altLang="zh-CN" sz="1800" dirty="0"/>
          </a:p>
          <a:p>
            <a:pPr lvl="0">
              <a:lnSpc>
                <a:spcPct val="120000"/>
              </a:lnSpc>
            </a:pPr>
            <a:r>
              <a:rPr lang="en-GB" altLang="zh-CN" sz="1800" dirty="0" smtClean="0"/>
              <a:t>       -	Mobility </a:t>
            </a:r>
            <a:r>
              <a:rPr lang="en-GB" altLang="zh-CN" sz="1800" dirty="0"/>
              <a:t>Optimization</a:t>
            </a:r>
            <a:endParaRPr lang="zh-CN" altLang="zh-CN" sz="1800" dirty="0"/>
          </a:p>
          <a:p>
            <a:pPr lvl="0">
              <a:lnSpc>
                <a:spcPct val="120000"/>
              </a:lnSpc>
            </a:pPr>
            <a:r>
              <a:rPr lang="en-GB" altLang="zh-CN" sz="1800" dirty="0" smtClean="0"/>
              <a:t>       -	Load </a:t>
            </a:r>
            <a:r>
              <a:rPr lang="en-GB" altLang="zh-CN" sz="1800" dirty="0"/>
              <a:t>Sharing and Load Balancing Optimization</a:t>
            </a:r>
            <a:endParaRPr lang="zh-CN" altLang="zh-CN" sz="1800" dirty="0"/>
          </a:p>
          <a:p>
            <a:pPr lvl="0">
              <a:lnSpc>
                <a:spcPct val="120000"/>
              </a:lnSpc>
            </a:pPr>
            <a:r>
              <a:rPr lang="en-US" altLang="zh-CN" sz="1800" dirty="0" smtClean="0"/>
              <a:t>       -	</a:t>
            </a:r>
            <a:r>
              <a:rPr lang="en-GB" altLang="zh-CN" sz="1800" dirty="0" smtClean="0"/>
              <a:t>RACH </a:t>
            </a:r>
            <a:r>
              <a:rPr lang="en-GB" altLang="zh-CN" sz="1800" dirty="0"/>
              <a:t>Optimisation</a:t>
            </a:r>
            <a:endParaRPr lang="zh-CN" altLang="zh-CN" sz="1800" dirty="0"/>
          </a:p>
          <a:p>
            <a:pPr lvl="0">
              <a:lnSpc>
                <a:spcPct val="120000"/>
              </a:lnSpc>
            </a:pPr>
            <a:r>
              <a:rPr lang="en-US" altLang="zh-CN" sz="1800" dirty="0" smtClean="0"/>
              <a:t>       -	</a:t>
            </a:r>
            <a:r>
              <a:rPr lang="en-GB" altLang="zh-CN" sz="1800" dirty="0" smtClean="0"/>
              <a:t>Energy </a:t>
            </a:r>
            <a:r>
              <a:rPr lang="en-GB" altLang="zh-CN" sz="1800" dirty="0"/>
              <a:t>Saving</a:t>
            </a:r>
            <a:endParaRPr lang="zh-CN" altLang="zh-CN" sz="1800" dirty="0"/>
          </a:p>
          <a:p>
            <a:pPr>
              <a:lnSpc>
                <a:spcPct val="120000"/>
              </a:lnSpc>
            </a:pPr>
            <a:r>
              <a:rPr lang="en-GB" altLang="zh-CN" sz="1800" dirty="0"/>
              <a:t>Recommendations for each feature are described in the dedicated conclusion section for each use case.</a:t>
            </a:r>
            <a:endParaRPr lang="zh-CN" altLang="zh-CN" sz="1800" dirty="0"/>
          </a:p>
          <a:p>
            <a:pPr marL="593661" lvl="2" algn="l" defTabSz="513742">
              <a:spcBef>
                <a:spcPts val="0"/>
              </a:spcBef>
              <a:spcAft>
                <a:spcPts val="300"/>
              </a:spcAft>
              <a:buSzPct val="100000"/>
              <a:defRPr/>
            </a:pPr>
            <a:endParaRPr lang="zh-CN" altLang="zh-CN" sz="2000" b="1" dirty="0">
              <a:solidFill>
                <a:srgbClr val="320046"/>
              </a:solidFill>
              <a:latin typeface="+mn-lt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r>
              <a:rPr lang="en-GB" altLang="zh-CN" sz="2400" b="1" u="sng" dirty="0">
                <a:latin typeface="+mn-lt"/>
              </a:rPr>
              <a:t>RAN2 </a:t>
            </a:r>
            <a:r>
              <a:rPr lang="en-GB" altLang="zh-CN" sz="2400" b="1" u="sng" dirty="0" smtClean="0">
                <a:latin typeface="+mn-lt"/>
              </a:rPr>
              <a:t>conclusions</a:t>
            </a:r>
            <a:endParaRPr lang="en-US" altLang="zh-CN" sz="2400" b="1" u="sng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en-GB" altLang="zh-CN" sz="1800" dirty="0"/>
              <a:t>MDT and L2 measurements are recommended by RAN2 to be specified in normative phase, detailed recommendations are described in the dedicated section for MDT and measurements.</a:t>
            </a:r>
            <a:endParaRPr lang="zh-CN" altLang="zh-CN" sz="1800" dirty="0"/>
          </a:p>
        </p:txBody>
      </p:sp>
      <p:sp>
        <p:nvSpPr>
          <p:cNvPr id="9" name="矩形 8"/>
          <p:cNvSpPr/>
          <p:nvPr/>
        </p:nvSpPr>
        <p:spPr>
          <a:xfrm>
            <a:off x="9100659" y="6296740"/>
            <a:ext cx="150233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 smtClean="0"/>
              <a:t>References: TR 37.816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136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49057" y="202214"/>
            <a:ext cx="11704818" cy="542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 fontScale="77500" lnSpcReduction="20000"/>
          </a:bodyPr>
          <a:lstStyle>
            <a:lvl1pPr algn="l" defTabSz="1187798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716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799" b="1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RAN: RAN Centric data collection enhancement discussion in Rel-17 (SP-190575)</a:t>
            </a:r>
            <a:endParaRPr lang="en-US" sz="28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内容占位符 2"/>
          <p:cNvSpPr>
            <a:spLocks noGrp="1"/>
          </p:cNvSpPr>
          <p:nvPr>
            <p:ph idx="1"/>
          </p:nvPr>
        </p:nvSpPr>
        <p:spPr>
          <a:xfrm>
            <a:off x="561974" y="866775"/>
            <a:ext cx="11001376" cy="2286000"/>
          </a:xfrm>
        </p:spPr>
        <p:txBody>
          <a:bodyPr>
            <a:noAutofit/>
          </a:bodyPr>
          <a:lstStyle/>
          <a:p>
            <a:pPr marL="342900" lvl="1" indent="-342900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buFont typeface="Wingdings" panose="05000000000000000000" pitchFamily="2" charset="2"/>
              <a:buChar char="p"/>
              <a:defRPr/>
            </a:pPr>
            <a:r>
              <a:rPr lang="en-US" altLang="zh-CN" sz="2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Release 17 </a:t>
            </a:r>
            <a:r>
              <a:rPr lang="en-US" altLang="zh-CN" sz="2000" b="1" i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planning</a:t>
            </a:r>
          </a:p>
          <a:p>
            <a:pPr marL="342900" lvl="1" indent="-342900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buFont typeface="Wingdings" panose="05000000000000000000" pitchFamily="2" charset="2"/>
              <a:buChar char="p"/>
              <a:defRPr/>
            </a:pPr>
            <a:r>
              <a:rPr lang="en-GB" altLang="en-US" sz="20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Work Areas with email discussion to start in </a:t>
            </a:r>
            <a:r>
              <a:rPr lang="en-GB" altLang="en-US" sz="2000" b="1" i="1" u="sng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Sept </a:t>
            </a:r>
            <a:r>
              <a:rPr lang="en-GB" altLang="en-US" sz="2000" b="1" i="1" kern="1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contd</a:t>
            </a:r>
            <a:r>
              <a:rPr lang="en-GB" altLang="en-US" sz="2000" b="1" i="1" kern="1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buBlip>
                <a:blip r:embed="rId3"/>
              </a:buBlip>
              <a:defRPr/>
            </a:pPr>
            <a:r>
              <a:rPr lang="en-US" altLang="en-US" sz="2400" dirty="0">
                <a:solidFill>
                  <a:prstClr val="black"/>
                </a:solidFill>
                <a:latin typeface="Calibri"/>
                <a:ea typeface="+mn-ea"/>
              </a:rPr>
              <a:t>[</a:t>
            </a:r>
            <a:r>
              <a:rPr lang="en-US" altLang="en-US" sz="2400" dirty="0" err="1">
                <a:solidFill>
                  <a:prstClr val="black"/>
                </a:solidFill>
                <a:latin typeface="Calibri"/>
                <a:ea typeface="+mn-ea"/>
              </a:rPr>
              <a:t>RAN_datacollection_enh</a:t>
            </a:r>
            <a:r>
              <a:rPr lang="en-US" altLang="en-US" sz="2400" dirty="0">
                <a:solidFill>
                  <a:prstClr val="black"/>
                </a:solidFill>
                <a:latin typeface="Calibri"/>
                <a:ea typeface="+mn-ea"/>
              </a:rPr>
              <a:t>] (moderator: CMCC)</a:t>
            </a:r>
          </a:p>
          <a:p>
            <a:pPr marL="742950" lvl="1" indent="-285750" algn="l"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prstClr val="black"/>
                </a:solidFill>
              </a:rPr>
              <a:t>Includes SON and MDT</a:t>
            </a:r>
          </a:p>
          <a:p>
            <a:pPr marL="742950" lvl="1" indent="-285750" algn="l"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prstClr val="black"/>
                </a:solidFill>
              </a:rPr>
              <a:t>To start based on Release 16 scope and status (leftovers, </a:t>
            </a:r>
            <a:r>
              <a:rPr lang="en-US" altLang="en-US" sz="2000" dirty="0" err="1">
                <a:solidFill>
                  <a:prstClr val="black"/>
                </a:solidFill>
              </a:rPr>
              <a:t>etc</a:t>
            </a:r>
            <a:r>
              <a:rPr lang="en-US" altLang="en-US" sz="2000" dirty="0">
                <a:solidFill>
                  <a:prstClr val="black"/>
                </a:solidFill>
              </a:rPr>
              <a:t>…)</a:t>
            </a:r>
          </a:p>
          <a:p>
            <a:pPr marL="742950" lvl="1" indent="-285750" algn="l"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prstClr val="black"/>
                </a:solidFill>
              </a:rPr>
              <a:t>Data collection to enable AI is part of this discussion</a:t>
            </a:r>
          </a:p>
          <a:p>
            <a:pPr marL="342900" lvl="1" indent="-342900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buFont typeface="Wingdings" panose="05000000000000000000" pitchFamily="2" charset="2"/>
              <a:buChar char="p"/>
              <a:defRPr/>
            </a:pPr>
            <a:endParaRPr lang="en-US" altLang="zh-CN" sz="2400" dirty="0" smtClean="0"/>
          </a:p>
          <a:p>
            <a:pPr marL="342900" lvl="1" indent="-342900" algn="l" defTabSz="513742">
              <a:spcBef>
                <a:spcPts val="0"/>
              </a:spcBef>
              <a:spcAft>
                <a:spcPts val="300"/>
              </a:spcAft>
              <a:buClrTx/>
              <a:buSzPct val="100000"/>
              <a:buFont typeface="Wingdings" panose="05000000000000000000" pitchFamily="2" charset="2"/>
              <a:buChar char="p"/>
              <a:defRPr/>
            </a:pPr>
            <a:endParaRPr lang="zh-CN" altLang="zh-CN" sz="2000" dirty="0"/>
          </a:p>
        </p:txBody>
      </p:sp>
      <p:sp>
        <p:nvSpPr>
          <p:cNvPr id="5" name="矩形 4"/>
          <p:cNvSpPr/>
          <p:nvPr/>
        </p:nvSpPr>
        <p:spPr>
          <a:xfrm>
            <a:off x="8986359" y="6268165"/>
            <a:ext cx="28071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dirty="0" smtClean="0"/>
              <a:t>References: SP-190575 </a:t>
            </a:r>
            <a:r>
              <a:rPr lang="en-US" altLang="zh-CN" dirty="0"/>
              <a:t>Report from </a:t>
            </a:r>
            <a:r>
              <a:rPr lang="en-US" altLang="zh-CN" dirty="0" smtClean="0"/>
              <a:t>RAN#84;</a:t>
            </a:r>
          </a:p>
          <a:p>
            <a:r>
              <a:rPr lang="en-US" altLang="en-US" dirty="0"/>
              <a:t>Source: RAN Chairman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325" y="3409950"/>
            <a:ext cx="4552950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1675" y="3248025"/>
            <a:ext cx="5848350" cy="30527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 bwMode="auto">
          <a:xfrm>
            <a:off x="5915025" y="4552950"/>
            <a:ext cx="4229100" cy="723900"/>
          </a:xfrm>
          <a:prstGeom prst="rect">
            <a:avLst/>
          </a:prstGeom>
          <a:noFill/>
          <a:ln w="44450" cap="flat" cmpd="sng" algn="ctr">
            <a:solidFill>
              <a:srgbClr val="FF0000"/>
            </a:solidFill>
            <a:prstDash val="sysDash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790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729540" y="0"/>
            <a:ext cx="10736446" cy="993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2" tIns="45711" rIns="91422" bIns="45711" numCol="1" anchor="ctr" anchorCtr="0" compatLnSpc="1">
            <a:prstTxWarp prst="textNoShape">
              <a:avLst/>
            </a:prstTxWarp>
            <a:normAutofit/>
          </a:bodyPr>
          <a:lstStyle/>
          <a:p>
            <a:pPr defTabSz="1187798" eaLnBrk="1" hangingPunct="1">
              <a:lnSpc>
                <a:spcPct val="90000"/>
              </a:lnSpc>
              <a:spcBef>
                <a:spcPct val="0"/>
              </a:spcBef>
            </a:pPr>
            <a:r>
              <a:rPr lang="en-US" sz="2799" b="1" kern="1200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Proposal in </a:t>
            </a:r>
            <a:r>
              <a:rPr lang="en-US" sz="2799" b="1" kern="1200" dirty="0" smtClean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SA5 (Rel-16 &amp; Rel-17)</a:t>
            </a:r>
            <a:endParaRPr lang="en-US" sz="2799" b="1" kern="1200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0"/>
          </p:nvPr>
        </p:nvSpPr>
        <p:spPr>
          <a:xfrm>
            <a:off x="498876" y="3322320"/>
            <a:ext cx="10729365" cy="1258824"/>
          </a:xfrm>
        </p:spPr>
        <p:txBody>
          <a:bodyPr/>
          <a:lstStyle/>
          <a:p>
            <a:r>
              <a:rPr lang="en-US" sz="1600" b="1" dirty="0" smtClean="0"/>
              <a:t>Propose a new Rel-17 SID in SA5 (to </a:t>
            </a:r>
            <a:r>
              <a:rPr lang="en-US" sz="1600" b="1" dirty="0"/>
              <a:t>be finalized before </a:t>
            </a:r>
            <a:r>
              <a:rPr lang="en-US" sz="1600" b="1" dirty="0" smtClean="0"/>
              <a:t>Jun.2020):</a:t>
            </a:r>
          </a:p>
          <a:p>
            <a:pPr marL="298118" indent="-285750">
              <a:buFont typeface="Wingdings" panose="05000000000000000000" pitchFamily="2" charset="2"/>
              <a:buChar char="Ø"/>
            </a:pPr>
            <a:r>
              <a:rPr lang="en-US" sz="1600" dirty="0" smtClean="0"/>
              <a:t>Align the use case and scenario discussion with SA2/RAN on the data analytics</a:t>
            </a:r>
          </a:p>
          <a:p>
            <a:pPr marL="298118" indent="-285750">
              <a:buFont typeface="Wingdings" panose="05000000000000000000" pitchFamily="2" charset="2"/>
              <a:buChar char="Ø"/>
            </a:pPr>
            <a:r>
              <a:rPr lang="en-US" sz="1600" dirty="0" smtClean="0"/>
              <a:t>Investigate the coordination mechanism between management close loop and control close loop</a:t>
            </a:r>
          </a:p>
          <a:p>
            <a:pPr marL="298118" indent="-285750">
              <a:buFont typeface="Wingdings" panose="05000000000000000000" pitchFamily="2" charset="2"/>
              <a:buChar char="Ø"/>
            </a:pPr>
            <a:r>
              <a:rPr lang="en-US" sz="1600" dirty="0" smtClean="0"/>
              <a:t>Identify potential new scenarios which suit for management data analytics</a:t>
            </a:r>
          </a:p>
          <a:p>
            <a:pPr marL="298118" indent="-285750">
              <a:buFont typeface="Wingdings" panose="05000000000000000000" pitchFamily="2" charset="2"/>
              <a:buChar char="Ø"/>
            </a:pPr>
            <a:r>
              <a:rPr lang="en-US" sz="1600" dirty="0" smtClean="0"/>
              <a:t>Provide management solution to compliment the work with other related groups</a:t>
            </a:r>
            <a:endParaRPr lang="en-US" sz="1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980371"/>
              </p:ext>
            </p:extLst>
          </p:nvPr>
        </p:nvGraphicFramePr>
        <p:xfrm>
          <a:off x="498876" y="1925281"/>
          <a:ext cx="10208634" cy="1097280"/>
        </p:xfrm>
        <a:graphic>
          <a:graphicData uri="http://schemas.openxmlformats.org/drawingml/2006/table">
            <a:tbl>
              <a:tblPr firstRow="1" firstCol="1" bandRow="1"/>
              <a:tblGrid>
                <a:gridCol w="737555"/>
                <a:gridCol w="1041377"/>
                <a:gridCol w="5283619"/>
                <a:gridCol w="3146083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WG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TS/TR number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Title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Rel-16</a:t>
                      </a:r>
                      <a:r>
                        <a:rPr lang="en-GB" sz="1200" b="1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Status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SA2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TS 23.288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Architecture enhancements for 5G System (5GS) to support 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data analytics services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Published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RAN3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TR</a:t>
                      </a:r>
                      <a:r>
                        <a:rPr lang="en-US" altLang="zh-CN" sz="1200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37.816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RAN-centric data collection and utilization for LTE and NR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Under discussion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SA5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 28.533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Management and orchestration; Architecture framework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Under discussion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050631"/>
              </p:ext>
            </p:extLst>
          </p:nvPr>
        </p:nvGraphicFramePr>
        <p:xfrm>
          <a:off x="490054" y="4656625"/>
          <a:ext cx="11196367" cy="1645920"/>
        </p:xfrm>
        <a:graphic>
          <a:graphicData uri="http://schemas.openxmlformats.org/drawingml/2006/table">
            <a:tbl>
              <a:tblPr firstRow="1" firstCol="1" bandRow="1"/>
              <a:tblGrid>
                <a:gridCol w="743258"/>
                <a:gridCol w="1024128"/>
                <a:gridCol w="3083021"/>
                <a:gridCol w="2348515"/>
                <a:gridCol w="2356272"/>
                <a:gridCol w="1641173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WG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TS/TR number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Title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info </a:t>
                      </a:r>
                      <a:b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 TSG# </a:t>
                      </a:r>
                      <a:endParaRPr lang="zh-CN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 approval at TSG#</a:t>
                      </a:r>
                      <a:endParaRPr lang="zh-CN" sz="12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Rel-17</a:t>
                      </a:r>
                      <a:r>
                        <a:rPr lang="en-GB" sz="1200" b="1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2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Status</a:t>
                      </a:r>
                      <a:endParaRPr lang="zh-CN" sz="12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SA2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</a:t>
                      </a:r>
                      <a:r>
                        <a:rPr lang="en-US" altLang="zh-CN" sz="12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(SID SP-190557)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 </a:t>
                      </a:r>
                      <a:r>
                        <a:rPr lang="en-US" altLang="zh-CN" sz="1200" dirty="0" err="1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eNA</a:t>
                      </a: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Phase 2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</a:t>
                      </a:r>
                      <a:b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Dec 2019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</a:t>
                      </a:r>
                      <a:b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GB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 2020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Rel-17 SID</a:t>
                      </a:r>
                      <a:r>
                        <a:rPr lang="en-US" altLang="zh-CN" sz="1200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approved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RAN3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TBD (Rel-17 Planning in SP-190575)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 </a:t>
                      </a:r>
                      <a:r>
                        <a:rPr lang="en-US" altLang="en-US" sz="12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RAN_datacollection_enh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US" altLang="zh-CN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Rel-17 work</a:t>
                      </a:r>
                      <a:r>
                        <a:rPr lang="en-US" altLang="zh-CN" sz="1200" baseline="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area with email discussion to start in Sep 2019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36195" marR="3619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SA5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altLang="zh-CN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MDA for 5G network and network slice 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Mar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2020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SA#88 June 2020</a:t>
                      </a:r>
                      <a:endParaRPr lang="zh-CN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Rel-17 New proposal to SA5#126</a:t>
                      </a:r>
                      <a:endParaRPr lang="zh-CN" sz="12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内容占位符 2"/>
          <p:cNvSpPr txBox="1">
            <a:spLocks/>
          </p:cNvSpPr>
          <p:nvPr/>
        </p:nvSpPr>
        <p:spPr bwMode="auto">
          <a:xfrm>
            <a:off x="498877" y="811297"/>
            <a:ext cx="10729365" cy="9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12368" indent="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>
                <a:solidFill>
                  <a:schemeClr val="tx1"/>
                </a:solidFill>
                <a:latin typeface="+mn-lt"/>
              </a:defRPr>
            </a:lvl2pPr>
            <a:lvl3pPr marL="525640" indent="-1710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>
                <a:solidFill>
                  <a:schemeClr val="tx1"/>
                </a:solidFill>
                <a:latin typeface="+mn-lt"/>
              </a:defRPr>
            </a:lvl3pPr>
            <a:lvl4pPr marL="525640" indent="-1710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>
                <a:solidFill>
                  <a:schemeClr val="tx1"/>
                </a:solidFill>
                <a:latin typeface="+mn-lt"/>
              </a:defRPr>
            </a:lvl4pPr>
            <a:lvl5pPr marL="525640" indent="-171091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b="1" kern="0" dirty="0" smtClean="0"/>
              <a:t>Propose for Rel-16 work in SA5 (to be finalized before Dec.2019): </a:t>
            </a:r>
          </a:p>
          <a:p>
            <a:pPr marL="298118" indent="-285750">
              <a:buFont typeface="Wingdings" panose="05000000000000000000" pitchFamily="2" charset="2"/>
              <a:buChar char="Ø"/>
            </a:pPr>
            <a:r>
              <a:rPr lang="en-US" sz="1600" kern="0" dirty="0" smtClean="0"/>
              <a:t>Align the architecture discussion with SA2 and update 28.533 </a:t>
            </a:r>
          </a:p>
          <a:p>
            <a:pPr marL="298118" indent="-285750">
              <a:buFont typeface="Wingdings" panose="05000000000000000000" pitchFamily="2" charset="2"/>
              <a:buChar char="Ø"/>
            </a:pPr>
            <a:r>
              <a:rPr lang="en-US" sz="1600" kern="0" dirty="0" smtClean="0"/>
              <a:t>Align the use case and scenario discussion with SA2 Rel-16 deliverables and provide management analytics information</a:t>
            </a:r>
          </a:p>
          <a:p>
            <a:pPr marL="298118" indent="-285750">
              <a:buFont typeface="Wingdings" panose="05000000000000000000" pitchFamily="2" charset="2"/>
              <a:buChar char="Ø"/>
            </a:pP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140024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60757" y="2517664"/>
            <a:ext cx="5075929" cy="843603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400" dirty="0">
                <a:solidFill>
                  <a:srgbClr val="C00000"/>
                </a:solidFill>
              </a:rPr>
              <a:t>Thanks!</a:t>
            </a:r>
            <a:endParaRPr lang="zh-CN" altLang="en-US" sz="4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072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44450" cap="flat" cmpd="sng" algn="ctr">
          <a:solidFill>
            <a:srgbClr val="0000FF"/>
          </a:solidFill>
          <a:prstDash val="sysDash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53771</TotalTime>
  <Words>944</Words>
  <Application>Microsoft Office PowerPoint</Application>
  <PresentationFormat>宽屏</PresentationFormat>
  <Paragraphs>140</Paragraphs>
  <Slides>9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Lucida Grande</vt:lpstr>
      <vt:lpstr>Nokia Pure Headline Light</vt:lpstr>
      <vt:lpstr>ヒラギノ角ゴ Pro W3</vt:lpstr>
      <vt:lpstr>宋体</vt:lpstr>
      <vt:lpstr>微软雅黑</vt:lpstr>
      <vt:lpstr>微软雅黑</vt:lpstr>
      <vt:lpstr>Arial</vt:lpstr>
      <vt:lpstr>Calibri</vt:lpstr>
      <vt:lpstr>Nokia Pure Text Light</vt:lpstr>
      <vt:lpstr>Times New Roman</vt:lpstr>
      <vt:lpstr>Wingdings</vt:lpstr>
      <vt:lpstr>Office Theme</vt:lpstr>
      <vt:lpstr>nokia powerpoint template nokia pure v13</vt:lpstr>
      <vt:lpstr>think-cell Slide</vt:lpstr>
      <vt:lpstr>Visio</vt:lpstr>
      <vt:lpstr>Discussion on management data analytics for 5G network and network slice in Rel-16 and Rel-17  Huawei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Huawei</cp:lastModifiedBy>
  <cp:revision>2381</cp:revision>
  <dcterms:created xsi:type="dcterms:W3CDTF">2008-08-30T09:32:10Z</dcterms:created>
  <dcterms:modified xsi:type="dcterms:W3CDTF">2019-08-09T08:38:29Z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(3)PKzQzNGRbVdsSoPagnxbwwzN+wMSjedea3+NAwOfgGFVPMe7KRw/G0mWb2g02zXWcuKlSzy5
KUNdZfczJKTpDorY6bI8S20OE62Jz+YOxLXw8KBrFGcafPK5qJKCvBuDp4TvHkG9WgtyINTu
0GKtvgvNWBqIs+qRl3tNlWR0P+tLMTjGegLfyL/nhlnF3XnPYj2Tz0sEc/XU8yPELI3ddzaT
B2O6Ht5uR4l6rigZyn</vt:lpwstr>
  </property>
  <property fmtid="{D5CDD505-2E9C-101B-9397-08002B2CF9AE}" pid="3" name="_2015_ms_pID_7253431">
    <vt:lpwstr>8Y3tMg93KiHBD7AOBUDZz/YF/LENGMIlJJcm/kSd3BoKk8XJ3nUi7X
v0hITIJ1+OE/7FJtbMGwqx/oMZXejBgqd8GyLnYhZWeuQMJKXT9qeCI6EIuRno/uz6KGS9RQ
8vMyG1srDPxMpcqnku2zU3YqjJfNFcdGkRSI/eU3ap+C81f9867AIR9UIyCfWGUc1siY7U4F
t4VjBChdascf2s3yTnzVIhpDGjsBcjEqyRew</vt:lpwstr>
  </property>
  <property fmtid="{D5CDD505-2E9C-101B-9397-08002B2CF9AE}" pid="4" name="_2015_ms_pID_7253432">
    <vt:lpwstr>OsJVP/9Ym0xFQPMtHGxZKM8=</vt:lpwstr>
  </property>
  <property fmtid="{D5CDD505-2E9C-101B-9397-08002B2CF9AE}" pid="5" name="_2015_ms_pID_725343_00">
    <vt:lpwstr>_2015_ms_pID_725343</vt:lpwstr>
  </property>
  <property fmtid="{D5CDD505-2E9C-101B-9397-08002B2CF9AE}" pid="6" name="_2015_ms_pID_7253431_00">
    <vt:lpwstr>_2015_ms_pID_7253431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1562237026</vt:lpwstr>
  </property>
</Properties>
</file>