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8"/>
  </p:notesMasterIdLst>
  <p:handoutMasterIdLst>
    <p:handoutMasterId r:id="rId39"/>
  </p:handoutMasterIdLst>
  <p:sldIdLst>
    <p:sldId id="303" r:id="rId2"/>
    <p:sldId id="668" r:id="rId3"/>
    <p:sldId id="807" r:id="rId4"/>
    <p:sldId id="670" r:id="rId5"/>
    <p:sldId id="636" r:id="rId6"/>
    <p:sldId id="764" r:id="rId7"/>
    <p:sldId id="789" r:id="rId8"/>
    <p:sldId id="767" r:id="rId9"/>
    <p:sldId id="808" r:id="rId10"/>
    <p:sldId id="809" r:id="rId11"/>
    <p:sldId id="810" r:id="rId12"/>
    <p:sldId id="726" r:id="rId13"/>
    <p:sldId id="731" r:id="rId14"/>
    <p:sldId id="744" r:id="rId15"/>
    <p:sldId id="747" r:id="rId16"/>
    <p:sldId id="748" r:id="rId17"/>
    <p:sldId id="745" r:id="rId18"/>
    <p:sldId id="778" r:id="rId19"/>
    <p:sldId id="800" r:id="rId20"/>
    <p:sldId id="779" r:id="rId21"/>
    <p:sldId id="811" r:id="rId22"/>
    <p:sldId id="780" r:id="rId23"/>
    <p:sldId id="812" r:id="rId24"/>
    <p:sldId id="787" r:id="rId25"/>
    <p:sldId id="795" r:id="rId26"/>
    <p:sldId id="732" r:id="rId27"/>
    <p:sldId id="738" r:id="rId28"/>
    <p:sldId id="761" r:id="rId29"/>
    <p:sldId id="762" r:id="rId30"/>
    <p:sldId id="760" r:id="rId31"/>
    <p:sldId id="788" r:id="rId32"/>
    <p:sldId id="796" r:id="rId33"/>
    <p:sldId id="797" r:id="rId34"/>
    <p:sldId id="737" r:id="rId35"/>
    <p:sldId id="793" r:id="rId36"/>
    <p:sldId id="704" r:id="rId3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C1E442"/>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31" autoAdjust="0"/>
  </p:normalViewPr>
  <p:slideViewPr>
    <p:cSldViewPr snapToGrid="0">
      <p:cViewPr>
        <p:scale>
          <a:sx n="70" d="100"/>
          <a:sy n="70" d="100"/>
        </p:scale>
        <p:origin x="-1038" y="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3546"/>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8/21/2019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8/21/2019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S5-195013, SA5#126, Bruges</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(Belgium), 19 – 23 August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SA5#126, 19 – 23 August 2019</a:t>
            </a:r>
            <a:br>
              <a:rPr lang="fr-FR" sz="2400" dirty="0" smtClean="0">
                <a:latin typeface="Arial" pitchFamily="34" charset="0"/>
              </a:rPr>
            </a:br>
            <a:r>
              <a:rPr lang="fr-FR" sz="2400" dirty="0" smtClean="0">
                <a:latin typeface="Arial" pitchFamily="34" charset="0"/>
              </a:rPr>
              <a:t>Bruges (</a:t>
            </a:r>
            <a:r>
              <a:rPr lang="fr-FR" sz="2400" dirty="0" err="1" smtClean="0">
                <a:latin typeface="Arial" pitchFamily="34" charset="0"/>
              </a:rPr>
              <a:t>Belgium</a:t>
            </a:r>
            <a:r>
              <a:rPr lang="fr-FR" sz="2400" dirty="0" smtClean="0">
                <a:latin typeface="Arial" pitchFamily="34" charset="0"/>
              </a:rPr>
              <a:t>)</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(5/6)</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52837993"/>
              </p:ext>
            </p:extLst>
          </p:nvPr>
        </p:nvGraphicFramePr>
        <p:xfrm>
          <a:off x="423078" y="1635611"/>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474203021"/>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(6/6)</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52837993"/>
              </p:ext>
            </p:extLst>
          </p:nvPr>
        </p:nvGraphicFramePr>
        <p:xfrm>
          <a:off x="423078" y="1635611"/>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47420302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1516744105"/>
              </p:ext>
            </p:extLst>
          </p:nvPr>
        </p:nvGraphicFramePr>
        <p:xfrm>
          <a:off x="395785" y="1050878"/>
          <a:ext cx="11341289" cy="5625680"/>
        </p:xfrm>
        <a:graphic>
          <a:graphicData uri="http://schemas.openxmlformats.org/drawingml/2006/table">
            <a:tbl>
              <a:tblPr/>
              <a:tblGrid>
                <a:gridCol w="1242935">
                  <a:extLst>
                    <a:ext uri="{9D8B030D-6E8A-4147-A177-3AD203B41FA5}">
                      <a16:colId xmlns="" xmlns:a16="http://schemas.microsoft.com/office/drawing/2014/main" val="20000"/>
                    </a:ext>
                  </a:extLst>
                </a:gridCol>
                <a:gridCol w="6577232">
                  <a:extLst>
                    <a:ext uri="{9D8B030D-6E8A-4147-A177-3AD203B41FA5}">
                      <a16:colId xmlns="" xmlns:a16="http://schemas.microsoft.com/office/drawing/2014/main" val="20001"/>
                    </a:ext>
                  </a:extLst>
                </a:gridCol>
                <a:gridCol w="3521122"/>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09433">
                <a:tc>
                  <a:txBody>
                    <a:bodyPr/>
                    <a:lstStyle/>
                    <a:p>
                      <a:pPr algn="l" fontAlgn="b"/>
                      <a:r>
                        <a:rPr lang="fr-FR" sz="1200" b="0" i="0" u="none" strike="noStrike" dirty="0">
                          <a:solidFill>
                            <a:srgbClr val="000000"/>
                          </a:solidFill>
                          <a:effectLst/>
                          <a:latin typeface="+mn-lt"/>
                        </a:rPr>
                        <a:t>S5-195240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a:solidFill>
                            <a:srgbClr val="000000"/>
                          </a:solidFill>
                          <a:effectLst/>
                          <a:latin typeface="+mn-lt"/>
                        </a:rPr>
                        <a:t>Discussion paper around Bursty and Continuous flows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a:solidFill>
                            <a:srgbClr val="000000"/>
                          </a:solidFill>
                          <a:effectLst/>
                          <a:latin typeface="+mn-lt"/>
                        </a:rPr>
                        <a:t>Ericsson Hungary Ltd</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algn="l" fontAlgn="b"/>
                      <a:r>
                        <a:rPr lang="fr-FR" sz="1200" b="0" i="0" u="none" strike="noStrike" dirty="0">
                          <a:solidFill>
                            <a:srgbClr val="000000"/>
                          </a:solidFill>
                          <a:effectLst/>
                          <a:latin typeface="+mn-lt"/>
                        </a:rPr>
                        <a:t>S5-195430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TD GST </a:t>
                      </a:r>
                      <a:r>
                        <a:rPr lang="fr-FR" sz="1200" b="0" i="0" u="none" strike="noStrike" dirty="0" err="1">
                          <a:solidFill>
                            <a:srgbClr val="000000"/>
                          </a:solidFill>
                          <a:effectLst/>
                          <a:latin typeface="+mn-lt"/>
                        </a:rPr>
                        <a:t>QoS</a:t>
                      </a:r>
                      <a:r>
                        <a:rPr lang="fr-FR" sz="1200" b="0" i="0" u="none" strike="noStrike" dirty="0">
                          <a:solidFill>
                            <a:srgbClr val="000000"/>
                          </a:solidFill>
                          <a:effectLst/>
                          <a:latin typeface="+mn-lt"/>
                        </a:rPr>
                        <a:t> to 3GPP NRM </a:t>
                      </a:r>
                      <a:r>
                        <a:rPr lang="fr-FR" sz="1200" b="0" i="0" u="none" strike="noStrike" dirty="0" err="1">
                          <a:solidFill>
                            <a:srgbClr val="000000"/>
                          </a:solidFill>
                          <a:effectLst/>
                          <a:latin typeface="+mn-lt"/>
                        </a:rPr>
                        <a:t>mapping</a:t>
                      </a:r>
                      <a:endParaRPr lang="fr-FR" sz="12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algn="l" fontAlgn="b"/>
                      <a:r>
                        <a:rPr lang="fr-FR" sz="1200" b="0" i="0" u="none" strike="noStrike">
                          <a:solidFill>
                            <a:srgbClr val="000000"/>
                          </a:solidFill>
                          <a:effectLst/>
                          <a:latin typeface="+mn-lt"/>
                        </a:rPr>
                        <a:t>S5-195502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DP on Non-file-</a:t>
                      </a:r>
                      <a:r>
                        <a:rPr lang="fr-FR" sz="1200" b="0" i="0" u="none" strike="noStrike" dirty="0" err="1">
                          <a:solidFill>
                            <a:srgbClr val="000000"/>
                          </a:solidFill>
                          <a:effectLst/>
                          <a:latin typeface="+mn-lt"/>
                        </a:rPr>
                        <a:t>based</a:t>
                      </a:r>
                      <a:r>
                        <a:rPr lang="fr-FR" sz="1200" b="0" i="0" u="none" strike="noStrike" dirty="0">
                          <a:solidFill>
                            <a:srgbClr val="000000"/>
                          </a:solidFill>
                          <a:effectLst/>
                          <a:latin typeface="+mn-lt"/>
                        </a:rPr>
                        <a:t> trace data </a:t>
                      </a:r>
                      <a:r>
                        <a:rPr lang="fr-FR" sz="1200" b="0" i="0" u="none" strike="noStrike" dirty="0" err="1">
                          <a:solidFill>
                            <a:srgbClr val="000000"/>
                          </a:solidFill>
                          <a:effectLst/>
                          <a:latin typeface="+mn-lt"/>
                        </a:rPr>
                        <a:t>encoding</a:t>
                      </a:r>
                      <a:endParaRPr lang="fr-FR" sz="12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a:solidFill>
                            <a:srgbClr val="000000"/>
                          </a:solidFill>
                          <a:effectLst/>
                          <a:latin typeface="+mn-lt"/>
                        </a:rPr>
                        <a:t>Ericsson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algn="l" fontAlgn="b"/>
                      <a:r>
                        <a:rPr lang="fr-FR" sz="1200" b="0" i="0" u="none" strike="noStrike">
                          <a:solidFill>
                            <a:srgbClr val="000000"/>
                          </a:solidFill>
                          <a:effectLst/>
                          <a:latin typeface="+mn-lt"/>
                        </a:rPr>
                        <a:t>S5-195630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Discussion on MDAS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a:solidFill>
                            <a:srgbClr val="000000"/>
                          </a:solidFill>
                          <a:effectLst/>
                          <a:latin typeface="+mn-lt"/>
                        </a:rPr>
                        <a:t>Intel, NEC, Deutsche Telekom AG, HUAWEI, ZTE, TNO, AT&amp;T, China Telecom, China Mobile, Verizon UK Ltd, P.I. Works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S5-195781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TD General GST to 3GPP NRM </a:t>
                      </a:r>
                      <a:r>
                        <a:rPr lang="fr-FR" sz="1200" b="0" i="0" u="none" strike="noStrike" dirty="0" err="1">
                          <a:solidFill>
                            <a:srgbClr val="000000"/>
                          </a:solidFill>
                          <a:effectLst/>
                          <a:latin typeface="+mn-lt"/>
                        </a:rPr>
                        <a:t>mapping</a:t>
                      </a:r>
                      <a:endParaRPr lang="fr-FR" sz="12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S5-195782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dirty="0">
                          <a:solidFill>
                            <a:srgbClr val="000000"/>
                          </a:solidFill>
                          <a:effectLst/>
                          <a:latin typeface="+mn-lt"/>
                        </a:rPr>
                        <a:t>TD Service Profile to slice profile mapping</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S5-195836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dirty="0">
                          <a:solidFill>
                            <a:srgbClr val="000000"/>
                          </a:solidFill>
                          <a:effectLst/>
                          <a:latin typeface="+mn-lt"/>
                        </a:rPr>
                        <a:t>Discussion paper on Heartbeat </a:t>
                      </a:r>
                      <a:r>
                        <a:rPr lang="en-US" sz="1200" b="0" i="0" u="none" strike="noStrike" dirty="0" err="1">
                          <a:solidFill>
                            <a:srgbClr val="000000"/>
                          </a:solidFill>
                          <a:effectLst/>
                          <a:latin typeface="+mn-lt"/>
                        </a:rPr>
                        <a:t>MnS</a:t>
                      </a:r>
                      <a:r>
                        <a:rPr lang="en-US" sz="1200" b="0" i="0" u="none" strike="noStrike" dirty="0">
                          <a:solidFill>
                            <a:srgbClr val="000000"/>
                          </a:solidFill>
                          <a:effectLst/>
                          <a:latin typeface="+mn-lt"/>
                        </a:rPr>
                        <a:t> specification for 5G</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a:solidFill>
                            <a:srgbClr val="000000"/>
                          </a:solidFill>
                          <a:effectLst/>
                          <a:latin typeface="+mn-lt"/>
                        </a:rPr>
                        <a:t>AT&amp;T, Deutsche Telekom, Orange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S5-195869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dirty="0">
                          <a:solidFill>
                            <a:srgbClr val="000000"/>
                          </a:solidFill>
                          <a:effectLst/>
                          <a:latin typeface="+mn-lt"/>
                        </a:rPr>
                        <a:t>TD Voice quality Discussion paper</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S5-195888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a:solidFill>
                            <a:srgbClr val="000000"/>
                          </a:solidFill>
                          <a:effectLst/>
                          <a:latin typeface="+mn-lt"/>
                        </a:rPr>
                        <a:t>Way forward for NRM stage 2 and 3 alignment</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Nokia, Huawei, Ericsson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S5-195891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a:solidFill>
                            <a:srgbClr val="000000"/>
                          </a:solidFill>
                          <a:effectLst/>
                          <a:latin typeface="+mn-lt"/>
                        </a:rPr>
                        <a:t>Management of Core Network SON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Ericsson France S.A.S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S5-195917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a:solidFill>
                            <a:srgbClr val="000000"/>
                          </a:solidFill>
                          <a:effectLst/>
                          <a:latin typeface="+mn-lt"/>
                        </a:rPr>
                        <a:t>Discussion paper on neighbor relationship indication use case for TR 28.861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S5-195918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a:solidFill>
                            <a:srgbClr val="000000"/>
                          </a:solidFill>
                          <a:effectLst/>
                          <a:latin typeface="+mn-lt"/>
                        </a:rPr>
                        <a:t>Discussion paper on energy saving configuration related use cases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algn="l" fontAlgn="b"/>
                      <a:r>
                        <a:rPr lang="fr-FR" sz="1200" b="0" i="0" u="none" strike="noStrike">
                          <a:solidFill>
                            <a:srgbClr val="000000"/>
                          </a:solidFill>
                          <a:effectLst/>
                          <a:latin typeface="+mn-lt"/>
                        </a:rPr>
                        <a:t>S5-195934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en-US" sz="1200" b="0" i="0" u="none" strike="noStrike">
                          <a:solidFill>
                            <a:srgbClr val="000000"/>
                          </a:solidFill>
                          <a:effectLst/>
                          <a:latin typeface="+mn-lt"/>
                        </a:rPr>
                        <a:t>Discussion on Netconf-based solution for provisioning MnS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b"/>
                      <a:r>
                        <a:rPr lang="fr-FR" sz="1200" b="0" i="0" u="none" strike="noStrike" dirty="0">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3896909"/>
              </p:ext>
            </p:extLst>
          </p:nvPr>
        </p:nvGraphicFramePr>
        <p:xfrm>
          <a:off x="286603" y="1360424"/>
          <a:ext cx="11586948" cy="4761671"/>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65%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Dec. 2019 (Previously SA#85 – Sept. 2019</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Following functionalities have been included: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Streaming indication and simultaneous QMCs added to 28.404</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Forced deactivation and RAN overload added to 28.405</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QMCJob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has been added to 28.308</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28.405 is ready for approval to SA.</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is ready for information to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46488648"/>
              </p:ext>
            </p:extLst>
          </p:nvPr>
        </p:nvGraphicFramePr>
        <p:xfrm>
          <a:off x="286603" y="1346776"/>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45%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LS from ITU-T SG5 has been received to inform us about the recent launch of two new work items, one of the assessment of energy efficiency for 5G networks, and the second one on energy saving in 5G. An LS reply was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CR introducing the definition of PEE measurements for PNFs has been discussed. Minor revision is needed;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 re. energy saving: extend TS 28.310 scope, add new definitions, add use cases;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title of TS 28.310 has been changed according to the WID revision made at SA5#125, from ‘Management and orchestration; Energy efficiency of 5G; Concepts, use cases and requirements’ to ‘Management and orchestration; Energy efficiency of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 is to be sent to SA#85 for Information.</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00467710"/>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Dec. 2019 (Previously SA#85 – Sept. 2019</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5 papers about the skeleton for 28.311, the abbreviations, references, business level requirements and specification level requirements of 28.311 are discussed.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98889642"/>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3 contributions of which one was JSON stage 2 to stage 3 mappings and style-guide, one YANG stage 2 to stage 3 mappings and style-guide and the presentation sheet to send the TS to SA for approval.</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85548266"/>
              </p:ext>
            </p:extLst>
          </p:nvPr>
        </p:nvGraphicFramePr>
        <p:xfrm>
          <a:off x="286603" y="1360424"/>
          <a:ext cx="11586948" cy="4643718"/>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SA#87 – Mar. 2020 (Previously SA#85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Sept. 2019)</a:t>
                      </a:r>
                      <a:endPar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phase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80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(previously 75%).</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 item phase is not started</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aspects have been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Definition of Intent and policy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New use case CSI deployment at the edge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Categorization of intent use cases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Solutions for cell-rehoming, network provisioning scenario and network optimization scenario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01973502"/>
              </p:ext>
            </p:extLst>
          </p:nvPr>
        </p:nvGraphicFramePr>
        <p:xfrm>
          <a:off x="177421" y="950989"/>
          <a:ext cx="11859905" cy="5918012"/>
        </p:xfrm>
        <a:graphic>
          <a:graphicData uri="http://schemas.openxmlformats.org/drawingml/2006/table">
            <a:tbl>
              <a:tblPr/>
              <a:tblGrid>
                <a:gridCol w="1854443">
                  <a:extLst>
                    <a:ext uri="{9D8B030D-6E8A-4147-A177-3AD203B41FA5}">
                      <a16:colId xmlns:a16="http://schemas.microsoft.com/office/drawing/2014/main" xmlns="" val="20000"/>
                    </a:ext>
                  </a:extLst>
                </a:gridCol>
                <a:gridCol w="4059083">
                  <a:extLst>
                    <a:ext uri="{9D8B030D-6E8A-4147-A177-3AD203B41FA5}">
                      <a16:colId xmlns:a16="http://schemas.microsoft.com/office/drawing/2014/main" xmlns="" val="20001"/>
                    </a:ext>
                  </a:extLst>
                </a:gridCol>
                <a:gridCol w="943648"/>
                <a:gridCol w="2091548"/>
                <a:gridCol w="2911183">
                  <a:extLst>
                    <a:ext uri="{9D8B030D-6E8A-4147-A177-3AD203B41FA5}">
                      <a16:colId xmlns:a16="http://schemas.microsoft.com/office/drawing/2014/main" xmlns=""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8746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NSI/NSSI performance assurance;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NSI/NSSI performance threshold monitoring service;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E2E, interface, NF delay and integrated RAN related performance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and KPI related to DRB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PDU session creation in HR roaming scenario;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UE Configuration Update procedure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monitoring related measurements for SMF;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Modification of PM definition for non-spit NG-RAN scenario;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Modification of PDU Sessions setup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Modify the definition of Round-trip GTP Data Packet Delay;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Analytical KPI of user data suppression level;</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Analytical KPI of Traffic Load Level;</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and KPI on Inter-</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handover Execution time of one single network slice;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PDU session establishment time measurement and KPI;</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QFI1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monitoring related measurements;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Bursty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continuous flows.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99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99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a:t>
            </a:r>
            <a:r>
              <a:rPr lang="en-US" altLang="zh-CN" sz="3200" kern="0" dirty="0" smtClean="0">
                <a:solidFill>
                  <a:srgbClr val="FF0000"/>
                </a:solidFill>
                <a:latin typeface="Calibri"/>
                <a:cs typeface="+mj-cs"/>
              </a:rPr>
              <a:t>slicing</a:t>
            </a:r>
          </a:p>
          <a:p>
            <a:pPr algn="ctr">
              <a:defRPr/>
            </a:pPr>
            <a:r>
              <a:rPr lang="en-US" altLang="zh-CN" sz="2800" kern="0" dirty="0" smtClean="0">
                <a:solidFill>
                  <a:srgbClr val="FF0000"/>
                </a:solidFill>
                <a:latin typeface="Calibri"/>
                <a:cs typeface="+mj-cs"/>
              </a:rPr>
              <a:t>CRs 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31702449"/>
              </p:ext>
            </p:extLst>
          </p:nvPr>
        </p:nvGraphicFramePr>
        <p:xfrm>
          <a:off x="423078" y="1881275"/>
          <a:ext cx="10972802" cy="4269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9427729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397489077"/>
              </p:ext>
            </p:extLst>
          </p:nvPr>
        </p:nvGraphicFramePr>
        <p:xfrm>
          <a:off x="136239" y="1364760"/>
          <a:ext cx="11946577" cy="4568059"/>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66038">
                <a:tc>
                  <a:txBody>
                    <a:bodyPr/>
                    <a:lstStyle/>
                    <a:p>
                      <a:pPr marL="82550" indent="0" algn="l" fontAlgn="t"/>
                      <a:r>
                        <a:rPr lang="fr-FR" sz="1400" b="0" i="0" u="none" strike="noStrike" kern="1200" dirty="0">
                          <a:solidFill>
                            <a:srgbClr val="000000"/>
                          </a:solidFill>
                          <a:effectLst/>
                          <a:latin typeface="+mn-lt"/>
                          <a:ea typeface="+mn-ea"/>
                          <a:cs typeface="+mn-cs"/>
                        </a:rPr>
                        <a:t>S5-195040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a:solidFill>
                            <a:srgbClr val="000000"/>
                          </a:solidFill>
                          <a:effectLst/>
                          <a:latin typeface="+mn-lt"/>
                        </a:rPr>
                        <a:t>Resubmitted LS from RAN1 to SA5 on LS on completion of CLI-RIM in RAN1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dirty="0">
                          <a:solidFill>
                            <a:srgbClr val="000000"/>
                          </a:solidFill>
                          <a:effectLst/>
                          <a:latin typeface="+mn-lt"/>
                        </a:rPr>
                        <a:t>R1-1903676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6038">
                <a:tc>
                  <a:txBody>
                    <a:bodyPr/>
                    <a:lstStyle/>
                    <a:p>
                      <a:pPr marL="82550" indent="0" algn="l" fontAlgn="t"/>
                      <a:r>
                        <a:rPr lang="fr-FR" sz="1400" b="0" i="0" u="none" strike="noStrike" kern="1200" dirty="0">
                          <a:solidFill>
                            <a:srgbClr val="000000"/>
                          </a:solidFill>
                          <a:effectLst/>
                          <a:latin typeface="+mn-lt"/>
                          <a:ea typeface="+mn-ea"/>
                          <a:cs typeface="+mn-cs"/>
                        </a:rPr>
                        <a:t>S5-195041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LS from RAN2 to SA2 and SA5 on IAB impact to CN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R2-1905475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989524554"/>
                  </a:ext>
                </a:extLst>
              </a:tr>
              <a:tr h="388202">
                <a:tc>
                  <a:txBody>
                    <a:bodyPr/>
                    <a:lstStyle/>
                    <a:p>
                      <a:pPr marL="82550" indent="0" algn="l" fontAlgn="t"/>
                      <a:r>
                        <a:rPr lang="fr-FR" sz="1400" b="0" i="0" u="none" strike="noStrike" kern="1200" dirty="0">
                          <a:solidFill>
                            <a:srgbClr val="000000"/>
                          </a:solidFill>
                          <a:effectLst/>
                          <a:latin typeface="+mn-lt"/>
                          <a:ea typeface="+mn-ea"/>
                          <a:cs typeface="+mn-cs"/>
                        </a:rPr>
                        <a:t>S5-195042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Reply LS from RAN2 to SA5 on the user plane latency measurement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R2-1908144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Reply LS from RAN3 to SA5 on L1 and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R3-192122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RepliedTo</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S5-195941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Reply LS from RAN3 to SA5 on PDCP end user throughput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R3-192124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Reply LS from RAN3 ccSA5 on 5G_URLLC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R3-192179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LS from RAN3 to SA5 on OAM requirements for RIM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R3-193245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RepliedTo</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S5-195622</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LS from SA2 ccSA5 on QoS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S2-1904761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a:solidFill>
                            <a:srgbClr val="000000"/>
                          </a:solidFill>
                          <a:effectLst/>
                          <a:latin typeface="+mn-lt"/>
                        </a:rPr>
                        <a:t>Resubmitted Reply LS from RAN3 ccSA5 on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R3-193282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S5-195049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a:solidFill>
                            <a:srgbClr val="000000"/>
                          </a:solidFill>
                          <a:effectLst/>
                          <a:latin typeface="+mn-lt"/>
                        </a:rPr>
                        <a:t>Resubmitted LS reply from SA2 to SA5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dirty="0">
                          <a:solidFill>
                            <a:srgbClr val="000000"/>
                          </a:solidFill>
                          <a:effectLst/>
                          <a:latin typeface="+mn-lt"/>
                        </a:rPr>
                        <a:t>S2-1902847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2312402"/>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Dec. 2019 (Previously 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7 contributions. All contributions were treated. The group discussed the following:</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solution in release 16 for TS 28.533</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capability query use case and requirement for TS 28.530</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capability query stage 2 and stage 3 for TS 28.533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Removal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query use case and requirement from TS 28.533 release 15 and release 16</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solution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Consumer obtaining (discovering)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Producer URI using DNS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Discovery of management services in 5G</a:t>
            </a:r>
          </a:p>
          <a:p>
            <a:pPr algn="ctr">
              <a:defRPr/>
            </a:pPr>
            <a:r>
              <a:rPr lang="en-US" altLang="zh-CN" sz="2800" kern="0" dirty="0" smtClean="0">
                <a:solidFill>
                  <a:srgbClr val="FF0000"/>
                </a:solidFill>
                <a:latin typeface="Calibri"/>
                <a:cs typeface="+mj-cs"/>
              </a:rPr>
              <a:t>CRs </a:t>
            </a:r>
            <a:r>
              <a:rPr lang="en-US" altLang="zh-CN" sz="2800" kern="0" dirty="0" smtClean="0">
                <a:solidFill>
                  <a:srgbClr val="FF0000"/>
                </a:solidFill>
                <a:latin typeface="Calibri"/>
                <a:cs typeface="+mj-cs"/>
              </a:rPr>
              <a:t>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25769916"/>
              </p:ext>
            </p:extLst>
          </p:nvPr>
        </p:nvGraphicFramePr>
        <p:xfrm>
          <a:off x="423078" y="1881275"/>
          <a:ext cx="10972802" cy="4269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9742687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68964701"/>
              </p:ext>
            </p:extLst>
          </p:nvPr>
        </p:nvGraphicFramePr>
        <p:xfrm>
          <a:off x="286603" y="1415016"/>
          <a:ext cx="11586948" cy="4653799"/>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SA#87 – Mar.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11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eNRM</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contributions were discussed, mainly including discussion papers to support GSMA GST, RRM Policy and stage 3 NRM CRs.</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the stage 3 definition of Rel16 NRM haven’t covered all conditional agreed stage 2 CRs in this meeting, inconsistence between stage 2 and 3 will be still existed in new version of NRM specification after SA#85 in Sep. </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NRM enhancements</a:t>
            </a:r>
          </a:p>
          <a:p>
            <a:pPr algn="ctr">
              <a:defRPr/>
            </a:pPr>
            <a:r>
              <a:rPr lang="en-US" altLang="zh-CN" sz="2800" kern="0" dirty="0" smtClean="0">
                <a:solidFill>
                  <a:srgbClr val="FF0000"/>
                </a:solidFill>
                <a:latin typeface="Calibri"/>
                <a:cs typeface="+mj-cs"/>
              </a:rPr>
              <a:t>CRs </a:t>
            </a:r>
            <a:r>
              <a:rPr lang="en-US" altLang="zh-CN" sz="2800" kern="0" dirty="0" smtClean="0">
                <a:solidFill>
                  <a:srgbClr val="FF0000"/>
                </a:solidFill>
                <a:latin typeface="Calibri"/>
                <a:cs typeface="+mj-cs"/>
              </a:rPr>
              <a:t>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21897730"/>
              </p:ext>
            </p:extLst>
          </p:nvPr>
        </p:nvGraphicFramePr>
        <p:xfrm>
          <a:off x="423078" y="1881275"/>
          <a:ext cx="10972802" cy="4269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32526786"/>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28982703"/>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98633000"/>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35676798"/>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SA#87 - March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Creation of a new Stage 1 Heartbeat management service spec</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Heartbeat use cases, requirements, and procedures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Heartbeat Stage 2 and 3 inputs to TS 28.532</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a RESTful HTTP-based solution set for file-based performance assurance to TS 28.532</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Creating a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Netconf</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-based solution set for the provisioning management service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an NRM fragment supporting the management of notification subscriptions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901693936"/>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09181067"/>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8300502"/>
              </p:ext>
            </p:extLst>
          </p:nvPr>
        </p:nvGraphicFramePr>
        <p:xfrm>
          <a:off x="835573" y="1381368"/>
          <a:ext cx="10537719" cy="480401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75%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way forward for the edge computing management study that include the following proposals: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the normative works related to EC management: start the SA5’s EC management normative works, based on the conclusion stated in draft TR 28.803.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SA5’s EC management study:</a:t>
                      </a:r>
                    </a:p>
                    <a:p>
                      <a:pPr marL="895335" lvl="1" indent="-285750">
                        <a:buFont typeface="Arial" panose="020B0604020202020204" pitchFamily="34" charset="0"/>
                        <a:buChar char="•"/>
                      </a:pPr>
                      <a:r>
                        <a:rPr kumimoji="0" lang="en-US" sz="1400" b="0" i="0" u="sng" strike="noStrike" kern="1200" cap="none" normalizeH="0" baseline="0" dirty="0" smtClean="0">
                          <a:ln>
                            <a:noFill/>
                          </a:ln>
                          <a:solidFill>
                            <a:schemeClr val="tx1"/>
                          </a:solidFill>
                          <a:effectLst/>
                          <a:latin typeface="Calibri" pitchFamily="34" charset="0"/>
                          <a:ea typeface="宋体" pitchFamily="2" charset="-122"/>
                          <a:cs typeface="Arial" charset="0"/>
                        </a:rPr>
                        <a:t>Option 1</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Align SA5’s EC management study with SA2’s and SA6’s studies – defer the completion of SA5’s EC to Rel.17.</a:t>
                      </a:r>
                    </a:p>
                    <a:p>
                      <a:pPr marL="895335" lvl="1" indent="-285750">
                        <a:buFont typeface="Arial" panose="020B0604020202020204" pitchFamily="34" charset="0"/>
                        <a:buChar char="•"/>
                      </a:pPr>
                      <a:r>
                        <a:rPr kumimoji="0" lang="en-US" sz="1400" b="0" i="0" u="sng" strike="noStrike" kern="1200" cap="none" normalizeH="0" baseline="0" dirty="0" smtClean="0">
                          <a:ln>
                            <a:noFill/>
                          </a:ln>
                          <a:solidFill>
                            <a:schemeClr val="tx1"/>
                          </a:solidFill>
                          <a:effectLst/>
                          <a:latin typeface="Calibri" pitchFamily="34" charset="0"/>
                          <a:ea typeface="宋体" pitchFamily="2" charset="-122"/>
                          <a:cs typeface="Arial" charset="0"/>
                        </a:rPr>
                        <a:t>Option 2</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Complete the Rel. 16 EC management study, based on the existing TS 23.501, and create a new Rel.17 EC management study to align with SA2’s and SA6’s studies. </a:t>
                      </a:r>
                    </a:p>
                    <a:p>
                      <a:pPr marL="895335" lvl="1" indent="-285750">
                        <a:buFont typeface="Arial" panose="020B0604020202020204" pitchFamily="34" charset="0"/>
                        <a:buChar char="•"/>
                      </a:pPr>
                      <a:r>
                        <a:rPr kumimoji="0" lang="en-US" sz="1400" b="0" i="0" u="sng" strike="noStrike" kern="1200" cap="none" normalizeH="0" baseline="0" dirty="0" smtClean="0">
                          <a:ln>
                            <a:noFill/>
                          </a:ln>
                          <a:solidFill>
                            <a:schemeClr val="tx1"/>
                          </a:solidFill>
                          <a:effectLst/>
                          <a:latin typeface="Calibri" pitchFamily="34" charset="0"/>
                          <a:ea typeface="宋体" pitchFamily="2" charset="-122"/>
                          <a:cs typeface="Arial" charset="0"/>
                        </a:rPr>
                        <a:t>Option 3</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Complete the Rel. 16 EC management study, based on the existing TS 23.501.</a:t>
                      </a:r>
                    </a:p>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send TR 28.803 to SA#85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64236281"/>
              </p:ext>
            </p:extLst>
          </p:nvPr>
        </p:nvGraphicFramePr>
        <p:xfrm>
          <a:off x="835573" y="1367720"/>
          <a:ext cx="11146630" cy="4782866"/>
        </p:xfrm>
        <a:graphic>
          <a:graphicData uri="http://schemas.openxmlformats.org/drawingml/2006/table">
            <a:tbl>
              <a:tblPr/>
              <a:tblGrid>
                <a:gridCol w="1742913">
                  <a:extLst>
                    <a:ext uri="{9D8B030D-6E8A-4147-A177-3AD203B41FA5}">
                      <a16:colId xmlns:a16="http://schemas.microsoft.com/office/drawing/2014/main" xmlns="" val="20000"/>
                    </a:ext>
                  </a:extLst>
                </a:gridCol>
                <a:gridCol w="3814963">
                  <a:extLst>
                    <a:ext uri="{9D8B030D-6E8A-4147-A177-3AD203B41FA5}">
                      <a16:colId xmlns:a16="http://schemas.microsoft.com/office/drawing/2014/main" xmlns="" val="20001"/>
                    </a:ext>
                  </a:extLst>
                </a:gridCol>
                <a:gridCol w="2852654"/>
                <a:gridCol w="2736100">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where 10 contributions. All contributions were treated. 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of management capability for tenant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Tenancy relation with CSI</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EGMF in multiple tenant environment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enhancement of fault supervision management, NF performance measurement and provisioning management service to support multiple tenant environment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coup of cleanup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Conclusion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7092018"/>
              </p:ext>
            </p:extLst>
          </p:nvPr>
        </p:nvGraphicFramePr>
        <p:xfrm>
          <a:off x="835573" y="1354072"/>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where 15 contributions. The treated contributions include some updates to concepts and background, most contributions addressed solutions, some clean-up, and the conclusions and recommendations.</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40365863"/>
              </p:ext>
            </p:extLst>
          </p:nvPr>
        </p:nvGraphicFramePr>
        <p:xfrm>
          <a:off x="136239" y="1364760"/>
          <a:ext cx="11946577" cy="4142733"/>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66038">
                <a:tc>
                  <a:txBody>
                    <a:bodyPr/>
                    <a:lstStyle/>
                    <a:p>
                      <a:pPr marL="82550" indent="0" algn="l" fontAlgn="t"/>
                      <a:r>
                        <a:rPr lang="fr-FR" sz="1400" b="0" i="0" u="none" strike="noStrike" kern="1200" dirty="0">
                          <a:solidFill>
                            <a:srgbClr val="000000"/>
                          </a:solidFill>
                          <a:effectLst/>
                          <a:latin typeface="+mn-lt"/>
                          <a:ea typeface="+mn-ea"/>
                          <a:cs typeface="+mn-cs"/>
                        </a:rPr>
                        <a:t>S5-195050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a:solidFill>
                            <a:srgbClr val="000000"/>
                          </a:solidFill>
                          <a:effectLst/>
                          <a:latin typeface="+mn-lt"/>
                        </a:rPr>
                        <a:t>Resubmitted LS from SA2 to SA5 on User Data Congestion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dirty="0">
                          <a:solidFill>
                            <a:srgbClr val="000000"/>
                          </a:solidFill>
                          <a:effectLst/>
                          <a:latin typeface="+mn-lt"/>
                        </a:rPr>
                        <a:t>S2-1906797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RepliedTo</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a:solidFill>
                            <a:srgbClr val="000000"/>
                          </a:solidFill>
                          <a:effectLst/>
                          <a:latin typeface="+mn-lt"/>
                        </a:rPr>
                        <a:t>Resubmitted LS from ITU-T to SA5 on cooperation on methodology harmonization and REST-based network management framework (reply to 3GPPTSGSA5-S5-185553 and 3GPP TSG SA5 - S5-187340)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LS from ITU-T to SA5 on Energy Efficiency on 5G (reply to 3GPP TSG SA5-S5-191344)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ITU-T SG5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RepliedTo</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S5-195667</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Resubmitted LS from ITU-T to SA5 on new Recommendation Q.5020 (formerly Q.NS-LCMP): Protocol requirements and procedures for network slice lifecycle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LS from BBF to SA5 on Femto Access Point Data Model Issue 2 (FAP:2) Updates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BBF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a:solidFill>
                            <a:srgbClr val="000000"/>
                          </a:solidFill>
                          <a:effectLst/>
                          <a:latin typeface="+mn-lt"/>
                        </a:rPr>
                        <a:t>LS from SA2 to SA5 on PCF and NEF discovery for Edge Computing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a:solidFill>
                            <a:srgbClr val="000000"/>
                          </a:solidFill>
                          <a:effectLst/>
                          <a:latin typeface="+mn-lt"/>
                        </a:rPr>
                        <a:t>S2-1904837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a:solidFill>
                            <a:srgbClr val="000000"/>
                          </a:solidFill>
                          <a:effectLst/>
                          <a:latin typeface="+mn-lt"/>
                          <a:ea typeface="+mn-ea"/>
                          <a:cs typeface="+mn-cs"/>
                        </a:rPr>
                        <a:t>S5-195062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a:solidFill>
                            <a:srgbClr val="000000"/>
                          </a:solidFill>
                          <a:effectLst/>
                          <a:latin typeface="+mn-lt"/>
                        </a:rPr>
                        <a:t>LS from ITU-T to SA5 on LS/r on ITU-T Q.5020 completion (reply to ETSI NFV ISG-NFV(10)000095R1)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dirty="0">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fr-FR" sz="1400" b="0" i="0" u="none" strike="noStrike" kern="1200" dirty="0" smtClean="0">
                          <a:solidFill>
                            <a:srgbClr val="000000"/>
                          </a:solidFill>
                          <a:effectLst/>
                          <a:latin typeface="+mn-lt"/>
                          <a:ea typeface="+mn-ea"/>
                          <a:cs typeface="+mn-cs"/>
                        </a:rPr>
                        <a:t>S5-195567</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smtClean="0">
                          <a:solidFill>
                            <a:srgbClr val="000000"/>
                          </a:solidFill>
                          <a:effectLst/>
                          <a:latin typeface="+mn-lt"/>
                        </a:rPr>
                        <a:t>LS from SA4 cc SA5 on TS 26.501 5G Media Streaming (5GMS); General description and architecture (S4h190837/S2-1906842)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dirty="0" smtClean="0">
                          <a:solidFill>
                            <a:srgbClr val="000000"/>
                          </a:solidFill>
                          <a:effectLst/>
                          <a:latin typeface="+mn-lt"/>
                        </a:rPr>
                        <a:t>S4-191003 </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Noted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47486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7729173"/>
              </p:ext>
            </p:extLst>
          </p:nvPr>
        </p:nvGraphicFramePr>
        <p:xfrm>
          <a:off x="245660" y="1367720"/>
          <a:ext cx="11764370" cy="480401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7"/>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65%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contribution related to the following topics: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ANR, PCI configuration, automatic CSI to NSI mapping, multi-domain/layer/technology orchestration automation, Multi-Aspect Resource Optimization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Solutions: ANR, PCI configuration, LBO, RACH, MRO, self-establishment of NFs, cross-slice network resource optimization,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Requirements: Beam optimization in CCO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papers: Management of Core Network SON, energy saving configuration,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neighbour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relationship indication,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neighbour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relationship black &amp; white list configuration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SON concepts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Conclusions</a:t>
                      </a:r>
                    </a:p>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moved energy saving use case and solution contributions to agenda 6.4.2 (Energy Efficiency.)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35283991"/>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28.806</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Completed the study.</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47847424"/>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43980135"/>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28.807</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agreed the terms and concept of NPN.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UC public network integrated NPN deployment.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94716919"/>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smtClean="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Thales</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15%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28.808</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skeleton of the Technical Report was created.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introduction and the scope of the Technical Report were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use cases have been introduced with the associated potential requirement.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SA#85</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2577503"/>
              </p:ext>
            </p:extLst>
          </p:nvPr>
        </p:nvGraphicFramePr>
        <p:xfrm>
          <a:off x="263778" y="1506687"/>
          <a:ext cx="11776295" cy="4581025"/>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gridCol w="2932386">
                  <a:extLst>
                    <a:ext uri="{9D8B030D-6E8A-4147-A177-3AD203B41FA5}">
                      <a16:colId xmlns:a16="http://schemas.microsoft.com/office/drawing/2014/main" xmlns=""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S5-195099</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a:t>
                      </a:r>
                      <a:r>
                        <a:rPr lang="en-US" sz="1400" b="0" i="0" u="none" strike="noStrike" kern="1200" baseline="0" dirty="0" smtClean="0">
                          <a:solidFill>
                            <a:schemeClr val="dk1"/>
                          </a:solidFill>
                          <a:latin typeface="Calibri" panose="020F0502020204030204" pitchFamily="34" charset="0"/>
                          <a:ea typeface="+mn-ea"/>
                          <a:cs typeface="+mn-cs"/>
                        </a:rPr>
                        <a:t>28.405 for </a:t>
                      </a:r>
                      <a:r>
                        <a:rPr lang="en-US" sz="1400" b="0" i="0" u="none" strike="noStrike" kern="1200" baseline="0" dirty="0" smtClean="0">
                          <a:solidFill>
                            <a:schemeClr val="dk1"/>
                          </a:solidFill>
                          <a:latin typeface="Calibri" panose="020F0502020204030204" pitchFamily="34" charset="0"/>
                          <a:ea typeface="+mn-ea"/>
                          <a:cs typeface="+mn-cs"/>
                        </a:rPr>
                        <a:t>Approval to SA#85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S5-195217</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 Presentation sheet for TR 28.804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S5-195525</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32.160 for approval to SA#85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S5-195531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a:t>
                      </a:r>
                      <a:r>
                        <a:rPr lang="en-US" sz="1400" b="0" i="0" u="none" strike="noStrike" kern="1200" baseline="0" dirty="0" smtClean="0">
                          <a:solidFill>
                            <a:schemeClr val="dk1"/>
                          </a:solidFill>
                          <a:latin typeface="Calibri" panose="020F0502020204030204" pitchFamily="34" charset="0"/>
                          <a:ea typeface="+mn-ea"/>
                          <a:cs typeface="+mn-cs"/>
                        </a:rPr>
                        <a:t>of TR 28.805 for approval to SA#85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S5-195555</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TR 28.806 to SA for Information and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S5-195656</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28.404 for Approval to SA#85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smtClean="0">
                          <a:solidFill>
                            <a:schemeClr val="dk1"/>
                          </a:solidFill>
                          <a:latin typeface="Calibri" panose="020F0502020204030204" pitchFamily="34" charset="0"/>
                          <a:ea typeface="+mn-ea"/>
                          <a:cs typeface="+mn-cs"/>
                        </a:rPr>
                        <a:t>S5-195699</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28.310 for Information to SA#85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39586538"/>
              </p:ext>
            </p:extLst>
          </p:nvPr>
        </p:nvGraphicFramePr>
        <p:xfrm>
          <a:off x="413903" y="2216380"/>
          <a:ext cx="10981978" cy="1263799"/>
        </p:xfrm>
        <a:graphic>
          <a:graphicData uri="http://schemas.openxmlformats.org/drawingml/2006/table">
            <a:tbl>
              <a:tblPr firstRow="1" bandRow="1">
                <a:tableStyleId>{5C22544A-7EE6-4342-B048-85BDC9FD1C3A}</a:tableStyleId>
              </a:tblPr>
              <a:tblGrid>
                <a:gridCol w="8564747">
                  <a:extLst>
                    <a:ext uri="{9D8B030D-6E8A-4147-A177-3AD203B41FA5}">
                      <a16:colId xmlns:a16="http://schemas.microsoft.com/office/drawing/2014/main" xmlns=""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34026158"/>
              </p:ext>
            </p:extLst>
          </p:nvPr>
        </p:nvGraphicFramePr>
        <p:xfrm>
          <a:off x="109183" y="1923229"/>
          <a:ext cx="11778017" cy="2823505"/>
        </p:xfrm>
        <a:graphic>
          <a:graphicData uri="http://schemas.openxmlformats.org/drawingml/2006/table">
            <a:tbl>
              <a:tblPr firstRow="1" bandRow="1">
                <a:tableStyleId>{5C22544A-7EE6-4342-B048-85BDC9FD1C3A}</a:tableStyleId>
              </a:tblPr>
              <a:tblGrid>
                <a:gridCol w="1194718">
                  <a:extLst>
                    <a:ext uri="{9D8B030D-6E8A-4147-A177-3AD203B41FA5}">
                      <a16:colId xmlns="" xmlns:a16="http://schemas.microsoft.com/office/drawing/2014/main" val="570476699"/>
                    </a:ext>
                  </a:extLst>
                </a:gridCol>
                <a:gridCol w="6065890">
                  <a:extLst>
                    <a:ext uri="{9D8B030D-6E8A-4147-A177-3AD203B41FA5}">
                      <a16:colId xmlns="" xmlns:a16="http://schemas.microsoft.com/office/drawing/2014/main" val="2618836924"/>
                    </a:ext>
                  </a:extLst>
                </a:gridCol>
                <a:gridCol w="1514902">
                  <a:extLst>
                    <a:ext uri="{9D8B030D-6E8A-4147-A177-3AD203B41FA5}">
                      <a16:colId xmlns="" xmlns:a16="http://schemas.microsoft.com/office/drawing/2014/main" val="3016348962"/>
                    </a:ext>
                  </a:extLst>
                </a:gridCol>
                <a:gridCol w="1460310">
                  <a:extLst>
                    <a:ext uri="{9D8B030D-6E8A-4147-A177-3AD203B41FA5}">
                      <a16:colId xmlns="" xmlns:a16="http://schemas.microsoft.com/office/drawing/2014/main" val="3690116950"/>
                    </a:ext>
                  </a:extLst>
                </a:gridCol>
                <a:gridCol w="1542197">
                  <a:extLst>
                    <a:ext uri="{9D8B030D-6E8A-4147-A177-3AD203B41FA5}">
                      <a16:colId xmlns=""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13899">
                <a:tc>
                  <a:txBody>
                    <a:bodyPr/>
                    <a:lstStyle/>
                    <a:p>
                      <a:endParaRPr lang="fr-F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dirty="0"/>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95250" indent="0" algn="l" fontAlgn="t"/>
                      <a:endParaRPr lang="fr-FR" sz="1400" b="0" i="0" u="none" strike="noStrike" kern="1200" dirty="0" smtClean="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endParaRPr lang="fr-FR" sz="1400" b="0" i="0" u="none" strike="noStrike" kern="1200" dirty="0" smtClean="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95250" indent="0" algn="l" fontAlgn="t"/>
                      <a:r>
                        <a:rPr lang="fr-FR" sz="1400" b="0" i="0" u="none" strike="noStrike" kern="1200" dirty="0" smtClean="0">
                          <a:solidFill>
                            <a:srgbClr val="000000"/>
                          </a:solidFill>
                          <a:effectLst/>
                          <a:latin typeface="+mn-lt"/>
                          <a:ea typeface="+mn-ea"/>
                          <a:cs typeface="+mn-cs"/>
                        </a:rPr>
                        <a:t>S5-195622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smtClean="0">
                          <a:solidFill>
                            <a:srgbClr val="000000"/>
                          </a:solidFill>
                          <a:effectLst/>
                          <a:latin typeface="+mn-lt"/>
                        </a:rPr>
                        <a:t>Reply to: Resubmitted LS from RAN3 to SA5 on OAM requirements for RIM </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endParaRPr lang="fr-FR" sz="1400" b="0" i="0" u="none" strike="noStrike" kern="1200" dirty="0" smtClean="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S5-195046</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endParaRPr lang="fr-FR" sz="1400" b="0" i="0" u="none" strike="noStrike" kern="1200" dirty="0" smtClean="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fontAlgn="t"/>
                      <a:r>
                        <a:rPr lang="fr-FR" sz="1400" b="0" i="0" u="none" strike="noStrike" dirty="0" smtClean="0">
                          <a:solidFill>
                            <a:srgbClr val="000000"/>
                          </a:solidFill>
                          <a:effectLst/>
                          <a:latin typeface="+mn-lt"/>
                        </a:rPr>
                        <a:t>S5-195667</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a:solidFill>
                            <a:srgbClr val="000000"/>
                          </a:solidFill>
                          <a:effectLst/>
                          <a:latin typeface="+mn-lt"/>
                        </a:rPr>
                        <a:t>LS reply on energy efficiency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fr-FR" sz="1400" b="0" i="0" u="none" strike="noStrike" dirty="0" smtClean="0">
                          <a:solidFill>
                            <a:srgbClr val="000000"/>
                          </a:solidFill>
                          <a:effectLst/>
                          <a:latin typeface="+mn-lt"/>
                        </a:rPr>
                        <a:t>ITU-T SG5</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r>
                        <a:rPr lang="fr-FR" sz="1400" dirty="0" smtClean="0">
                          <a:latin typeface="+mn-lt"/>
                        </a:rPr>
                        <a:t>3GPP </a:t>
                      </a:r>
                      <a:r>
                        <a:rPr lang="fr-FR" sz="1400" dirty="0" smtClean="0">
                          <a:latin typeface="+mn-lt"/>
                        </a:rPr>
                        <a:t>SA, ETSI EE</a:t>
                      </a:r>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S5-195053</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endParaRPr lang="fr-FR" sz="1400" b="0" i="0" u="none" strike="noStrike" kern="1200" dirty="0" smtClean="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898555615"/>
              </p:ext>
            </p:extLst>
          </p:nvPr>
        </p:nvGraphicFramePr>
        <p:xfrm>
          <a:off x="205362" y="2017820"/>
          <a:ext cx="11902966" cy="3794656"/>
        </p:xfrm>
        <a:graphic>
          <a:graphicData uri="http://schemas.openxmlformats.org/drawingml/2006/table">
            <a:tbl>
              <a:tblPr/>
              <a:tblGrid>
                <a:gridCol w="1346873">
                  <a:extLst>
                    <a:ext uri="{9D8B030D-6E8A-4147-A177-3AD203B41FA5}">
                      <a16:colId xmlns="" xmlns:a16="http://schemas.microsoft.com/office/drawing/2014/main" val="20000"/>
                    </a:ext>
                  </a:extLst>
                </a:gridCol>
                <a:gridCol w="1272852"/>
                <a:gridCol w="6141492">
                  <a:extLst>
                    <a:ext uri="{9D8B030D-6E8A-4147-A177-3AD203B41FA5}">
                      <a16:colId xmlns="" xmlns:a16="http://schemas.microsoft.com/office/drawing/2014/main" val="20001"/>
                    </a:ext>
                  </a:extLst>
                </a:gridCol>
                <a:gridCol w="314174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45468">
                <a:tc>
                  <a:txBody>
                    <a:bodyPr/>
                    <a:lstStyle/>
                    <a:p>
                      <a:pPr marL="82550" indent="0" algn="l" fontAlgn="t"/>
                      <a:r>
                        <a:rPr lang="fr-FR" sz="1400" b="0" i="0" u="none" strike="noStrike" dirty="0" smtClean="0">
                          <a:solidFill>
                            <a:srgbClr val="000000"/>
                          </a:solidFill>
                          <a:effectLst/>
                          <a:latin typeface="+mn-lt"/>
                        </a:rPr>
                        <a:t>S5-195631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SID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a:solidFill>
                            <a:srgbClr val="000000"/>
                          </a:solidFill>
                          <a:effectLst/>
                          <a:latin typeface="+mn-lt"/>
                        </a:rPr>
                        <a:t>New SID Study on Management Data Analytics Service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a:t>
                      </a:r>
                      <a:r>
                        <a:rPr lang="fr-FR" sz="1400" b="0" i="0" u="none" strike="noStrike" dirty="0" smtClean="0">
                          <a:solidFill>
                            <a:srgbClr val="000000"/>
                          </a:solidFill>
                          <a:effectLst/>
                          <a:latin typeface="+mn-lt"/>
                        </a:rPr>
                        <a:t>, NEC, Deutsche Telekom AG, HUAWEI, ZTE, T-Mobile, AT&amp;T, China Telecom, China Mobile, </a:t>
                      </a:r>
                      <a:r>
                        <a:rPr lang="fr-FR" sz="1400" b="0" i="0" u="none" strike="noStrike" dirty="0" err="1" smtClean="0">
                          <a:solidFill>
                            <a:srgbClr val="000000"/>
                          </a:solidFill>
                          <a:effectLst/>
                          <a:latin typeface="+mn-lt"/>
                        </a:rPr>
                        <a:t>Verizon</a:t>
                      </a:r>
                      <a:r>
                        <a:rPr lang="fr-FR" sz="1400" b="0" i="0" u="none" strike="noStrike" dirty="0" smtClean="0">
                          <a:solidFill>
                            <a:srgbClr val="000000"/>
                          </a:solidFill>
                          <a:effectLst/>
                          <a:latin typeface="+mn-lt"/>
                        </a:rPr>
                        <a:t> UK Ltd, China </a:t>
                      </a:r>
                      <a:r>
                        <a:rPr lang="fr-FR" sz="1400" b="0" i="0" u="none" strike="noStrike" dirty="0" err="1" smtClean="0">
                          <a:solidFill>
                            <a:srgbClr val="000000"/>
                          </a:solidFill>
                          <a:effectLst/>
                          <a:latin typeface="+mn-lt"/>
                        </a:rPr>
                        <a:t>Unicom</a:t>
                      </a:r>
                      <a:r>
                        <a:rPr lang="fr-FR" sz="1400" b="0" i="0" u="none" strike="noStrike" dirty="0" smtClean="0">
                          <a:solidFill>
                            <a:srgbClr val="000000"/>
                          </a:solidFill>
                          <a:effectLst/>
                          <a:latin typeface="+mn-lt"/>
                        </a:rPr>
                        <a:t>, P.I. Works, ETRI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fontAlgn="t"/>
                      <a:r>
                        <a:rPr lang="fr-FR" sz="1400" b="0" i="0" u="none" strike="noStrike" dirty="0" smtClean="0">
                          <a:solidFill>
                            <a:srgbClr val="000000"/>
                          </a:solidFill>
                          <a:effectLst/>
                          <a:latin typeface="+mn-lt"/>
                        </a:rPr>
                        <a:t>S5-195633</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a:solidFill>
                            <a:srgbClr val="000000"/>
                          </a:solidFill>
                          <a:effectLst/>
                          <a:latin typeface="+mn-lt"/>
                        </a:rPr>
                        <a:t>SID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New </a:t>
                      </a:r>
                      <a:r>
                        <a:rPr lang="en-US" sz="1400" b="0" i="0" u="none" strike="noStrike" dirty="0">
                          <a:solidFill>
                            <a:srgbClr val="000000"/>
                          </a:solidFill>
                          <a:effectLst/>
                          <a:latin typeface="+mn-lt"/>
                        </a:rPr>
                        <a:t>SID on study on KPI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ZTE, China Telecom, 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fontAlgn="t"/>
                      <a:r>
                        <a:rPr lang="fr-FR" sz="1400" b="0" i="0" u="none" strike="noStrike" dirty="0" smtClean="0">
                          <a:solidFill>
                            <a:srgbClr val="000000"/>
                          </a:solidFill>
                          <a:effectLst/>
                          <a:latin typeface="+mn-lt"/>
                        </a:rPr>
                        <a:t>S5-195899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WID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New WID on Self-Organizing Networks (SON)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fontAlgn="t"/>
                      <a:r>
                        <a:rPr lang="fr-FR" sz="1400" b="0" i="0" u="none" strike="noStrike" dirty="0" smtClean="0">
                          <a:solidFill>
                            <a:srgbClr val="000000"/>
                          </a:solidFill>
                          <a:effectLst/>
                          <a:latin typeface="+mn-lt"/>
                        </a:rPr>
                        <a:t>S5-195944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SID new</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New SID on levels of autonomous network</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China Mobile, Huawei, ZTE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fontAlgn="t"/>
                      <a:r>
                        <a:rPr lang="fr-FR" sz="1400" b="0" i="1" u="none" strike="noStrike" dirty="0" smtClean="0">
                          <a:solidFill>
                            <a:srgbClr val="000000"/>
                          </a:solidFill>
                          <a:effectLst/>
                          <a:latin typeface="+mn-lt"/>
                        </a:rPr>
                        <a:t>S5-195942</a:t>
                      </a:r>
                      <a:endParaRPr lang="fr-FR" sz="1400" b="0" i="1"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1" u="none" strike="noStrike">
                          <a:solidFill>
                            <a:srgbClr val="000000"/>
                          </a:solidFill>
                          <a:effectLst/>
                          <a:latin typeface="+mn-lt"/>
                        </a:rPr>
                        <a:t>WID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1" u="none" strike="noStrike" dirty="0">
                          <a:solidFill>
                            <a:srgbClr val="000000"/>
                          </a:solidFill>
                          <a:effectLst/>
                          <a:latin typeface="+mn-lt"/>
                        </a:rPr>
                        <a:t>NWI on </a:t>
                      </a:r>
                      <a:r>
                        <a:rPr lang="fr-FR" sz="1400" b="0" i="1" u="none" strike="noStrike" dirty="0" err="1">
                          <a:solidFill>
                            <a:srgbClr val="000000"/>
                          </a:solidFill>
                          <a:effectLst/>
                          <a:latin typeface="+mn-lt"/>
                        </a:rPr>
                        <a:t>enhancement</a:t>
                      </a:r>
                      <a:r>
                        <a:rPr lang="fr-FR" sz="1400" b="0" i="1" u="none" strike="noStrike" dirty="0">
                          <a:solidFill>
                            <a:srgbClr val="000000"/>
                          </a:solidFill>
                          <a:effectLst/>
                          <a:latin typeface="+mn-lt"/>
                        </a:rPr>
                        <a:t> of 3GPP management system for multiple tenant </a:t>
                      </a:r>
                      <a:r>
                        <a:rPr lang="fr-FR" sz="1400" b="0" i="1" u="none" strike="noStrike" dirty="0" err="1" smtClean="0">
                          <a:solidFill>
                            <a:srgbClr val="000000"/>
                          </a:solidFill>
                          <a:effectLst/>
                          <a:latin typeface="+mn-lt"/>
                        </a:rPr>
                        <a:t>environment</a:t>
                      </a:r>
                      <a:r>
                        <a:rPr lang="fr-FR" sz="1400" b="0" i="1" u="none" strike="noStrike" dirty="0" smtClean="0">
                          <a:solidFill>
                            <a:srgbClr val="000000"/>
                          </a:solidFill>
                          <a:effectLst/>
                          <a:latin typeface="+mn-lt"/>
                        </a:rPr>
                        <a:t> support</a:t>
                      </a:r>
                    </a:p>
                    <a:p>
                      <a:pPr marL="82550" indent="0" algn="l" fontAlgn="t"/>
                      <a:r>
                        <a:rPr lang="fr-FR" sz="1400" b="0" i="1" u="none" strike="noStrike" dirty="0" smtClean="0">
                          <a:solidFill>
                            <a:srgbClr val="000000"/>
                          </a:solidFill>
                          <a:effectLst/>
                          <a:latin typeface="+mn-lt"/>
                        </a:rPr>
                        <a:t>(For e-mail </a:t>
                      </a:r>
                      <a:r>
                        <a:rPr lang="fr-FR" sz="1400" b="0" i="1" u="none" strike="noStrike" dirty="0" err="1" smtClean="0">
                          <a:solidFill>
                            <a:srgbClr val="000000"/>
                          </a:solidFill>
                          <a:effectLst/>
                          <a:latin typeface="+mn-lt"/>
                        </a:rPr>
                        <a:t>approval</a:t>
                      </a:r>
                      <a:r>
                        <a:rPr lang="fr-FR" sz="1400" b="0" i="1" u="none" strike="noStrike" dirty="0" smtClean="0">
                          <a:solidFill>
                            <a:srgbClr val="000000"/>
                          </a:solidFill>
                          <a:effectLst/>
                          <a:latin typeface="+mn-lt"/>
                        </a:rPr>
                        <a:t>)</a:t>
                      </a:r>
                      <a:endParaRPr lang="fr-FR" sz="1400" b="0" i="1"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1"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1" u="none" strike="noStrike" kern="1200" dirty="0" smtClean="0">
                          <a:solidFill>
                            <a:srgbClr val="000000"/>
                          </a:solidFill>
                          <a:effectLst/>
                          <a:latin typeface="+mn-lt"/>
                          <a:ea typeface="+mn-ea"/>
                          <a:cs typeface="+mn-cs"/>
                        </a:rPr>
                        <a:t>S5-195943</a:t>
                      </a:r>
                      <a:endParaRPr lang="fr-FR" sz="1400" b="0" i="1"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400" b="0" i="1" u="none" strike="noStrike" kern="1200" dirty="0" smtClean="0">
                          <a:solidFill>
                            <a:srgbClr val="000000"/>
                          </a:solidFill>
                          <a:effectLst/>
                          <a:latin typeface="+mn-lt"/>
                          <a:ea typeface="+mn-ea"/>
                          <a:cs typeface="+mn-cs"/>
                        </a:rPr>
                        <a:t>SID new</a:t>
                      </a:r>
                      <a:endParaRPr lang="fr-FR" sz="1400" b="0" i="1"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400" b="0" i="1" u="none" strike="noStrike" kern="1200" dirty="0" smtClean="0">
                          <a:solidFill>
                            <a:srgbClr val="000000"/>
                          </a:solidFill>
                          <a:effectLst/>
                          <a:latin typeface="+mn-lt"/>
                          <a:ea typeface="+mn-ea"/>
                          <a:cs typeface="+mn-cs"/>
                        </a:rPr>
                        <a:t>Study on management aspects of 5G Service-Level Agreement</a:t>
                      </a:r>
                    </a:p>
                    <a:p>
                      <a:pPr marL="82550" marR="0" indent="0" algn="l" defTabSz="1219170" rtl="0" eaLnBrk="1" fontAlgn="t" latinLnBrk="0" hangingPunct="1">
                        <a:lnSpc>
                          <a:spcPct val="100000"/>
                        </a:lnSpc>
                        <a:spcBef>
                          <a:spcPts val="0"/>
                        </a:spcBef>
                        <a:spcAft>
                          <a:spcPts val="0"/>
                        </a:spcAft>
                        <a:buClrTx/>
                        <a:buSzTx/>
                        <a:buFontTx/>
                        <a:buNone/>
                        <a:tabLst/>
                        <a:defRPr/>
                      </a:pPr>
                      <a:r>
                        <a:rPr lang="fr-FR" sz="1400" b="0" i="1" u="none" strike="noStrike" dirty="0" smtClean="0">
                          <a:solidFill>
                            <a:srgbClr val="000000"/>
                          </a:solidFill>
                          <a:effectLst/>
                          <a:latin typeface="+mn-lt"/>
                        </a:rPr>
                        <a:t>(For e-mail </a:t>
                      </a:r>
                      <a:r>
                        <a:rPr lang="fr-FR" sz="1400" b="0" i="1" u="none" strike="noStrike" dirty="0" err="1" smtClean="0">
                          <a:solidFill>
                            <a:srgbClr val="000000"/>
                          </a:solidFill>
                          <a:effectLst/>
                          <a:latin typeface="+mn-lt"/>
                        </a:rPr>
                        <a:t>approval</a:t>
                      </a:r>
                      <a:r>
                        <a:rPr lang="fr-FR" sz="1400" b="0" i="1" u="none" strike="noStrike" dirty="0" smtClean="0">
                          <a:solidFill>
                            <a:srgbClr val="000000"/>
                          </a:solidFill>
                          <a:effectLst/>
                          <a:latin typeface="+mn-lt"/>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400" b="0" i="1" u="none" strike="noStrike" kern="1200" dirty="0" smtClean="0">
                          <a:solidFill>
                            <a:srgbClr val="000000"/>
                          </a:solidFill>
                          <a:effectLst/>
                          <a:latin typeface="+mn-lt"/>
                          <a:ea typeface="+mn-ea"/>
                          <a:cs typeface="+mn-cs"/>
                        </a:rPr>
                        <a:t>China Mobile </a:t>
                      </a:r>
                      <a:endParaRPr lang="fr-FR" sz="1400" b="0" i="1"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(1/6)</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2324371864"/>
              </p:ext>
            </p:extLst>
          </p:nvPr>
        </p:nvGraphicFramePr>
        <p:xfrm>
          <a:off x="450373" y="1717490"/>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410735">
                  <a:extLst>
                    <a:ext uri="{9D8B030D-6E8A-4147-A177-3AD203B41FA5}">
                      <a16:colId xmlns:a16="http://schemas.microsoft.com/office/drawing/2014/main" xmlns=""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(2/6)</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29193513"/>
              </p:ext>
            </p:extLst>
          </p:nvPr>
        </p:nvGraphicFramePr>
        <p:xfrm>
          <a:off x="423078" y="1635611"/>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6777424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(3/6)</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38175313"/>
              </p:ext>
            </p:extLst>
          </p:nvPr>
        </p:nvGraphicFramePr>
        <p:xfrm>
          <a:off x="423078" y="1635611"/>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(4/6)</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40057279"/>
              </p:ext>
            </p:extLst>
          </p:nvPr>
        </p:nvGraphicFramePr>
        <p:xfrm>
          <a:off x="423078" y="1635611"/>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8532448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127074</TotalTime>
  <Words>3026</Words>
  <Application>Microsoft Office PowerPoint</Application>
  <PresentationFormat>Personnalisé</PresentationFormat>
  <Paragraphs>666</Paragraphs>
  <Slides>36</Slides>
  <Notes>30</Notes>
  <HiddenSlides>0</HiddenSlides>
  <MMClips>0</MMClips>
  <ScaleCrop>false</ScaleCrop>
  <HeadingPairs>
    <vt:vector size="4" baseType="variant">
      <vt:variant>
        <vt:lpstr>Thème</vt:lpstr>
      </vt:variant>
      <vt:variant>
        <vt:i4>1</vt:i4>
      </vt:variant>
      <vt:variant>
        <vt:lpstr>Titres des diapositives</vt:lpstr>
      </vt:variant>
      <vt:variant>
        <vt:i4>36</vt:i4>
      </vt:variant>
    </vt:vector>
  </HeadingPairs>
  <TitlesOfParts>
    <vt:vector size="37" baseType="lpstr">
      <vt:lpstr>Office Theme</vt:lpstr>
      <vt:lpstr>    SA5 OAM&amp;P SWG Exec Report SA5#126, 19 – 23 August 2019 Bruges (Belgium) </vt:lpstr>
      <vt:lpstr>Incoming LSs (1/2)</vt:lpstr>
      <vt:lpstr>Incoming LSs (2/2)</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SA#85</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JMC1</cp:lastModifiedBy>
  <cp:revision>2973</cp:revision>
  <dcterms:created xsi:type="dcterms:W3CDTF">2008-08-30T09:32:10Z</dcterms:created>
  <dcterms:modified xsi:type="dcterms:W3CDTF">2019-08-23T11:56:49Z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