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9"/>
  </p:notesMasterIdLst>
  <p:handoutMasterIdLst>
    <p:handoutMasterId r:id="rId20"/>
  </p:handoutMasterIdLst>
  <p:sldIdLst>
    <p:sldId id="303" r:id="rId2"/>
    <p:sldId id="726" r:id="rId3"/>
    <p:sldId id="741" r:id="rId4"/>
    <p:sldId id="668" r:id="rId5"/>
    <p:sldId id="670" r:id="rId6"/>
    <p:sldId id="636" r:id="rId7"/>
    <p:sldId id="735" r:id="rId8"/>
    <p:sldId id="740" r:id="rId9"/>
    <p:sldId id="716" r:id="rId10"/>
    <p:sldId id="736" r:id="rId11"/>
    <p:sldId id="729" r:id="rId12"/>
    <p:sldId id="737" r:id="rId13"/>
    <p:sldId id="738" r:id="rId14"/>
    <p:sldId id="739" r:id="rId15"/>
    <p:sldId id="725" r:id="rId16"/>
    <p:sldId id="717" r:id="rId17"/>
    <p:sldId id="704" r:id="rId1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C1E442"/>
    <a:srgbClr val="C6D254"/>
    <a:srgbClr val="72AF2F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1" autoAdjust="0"/>
    <p:restoredTop sz="95285" autoAdjust="0"/>
  </p:normalViewPr>
  <p:slideViewPr>
    <p:cSldViewPr snapToGrid="0">
      <p:cViewPr varScale="1">
        <p:scale>
          <a:sx n="75" d="100"/>
          <a:sy n="75" d="100"/>
        </p:scale>
        <p:origin x="672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4/12/2019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4/12/2019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054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042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525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260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848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4766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2838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671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364288"/>
            <a:ext cx="7950201" cy="372894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S5-193039, SA5#125, Newport Beach US 8-12 April 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</a:t>
            </a:r>
            <a:r>
              <a:rPr lang="en-GB" altLang="en-US" sz="1067"/>
              <a:t>3GPP 2019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5/Docs/S5-193249.zip" TargetMode="External"/><Relationship Id="rId2" Type="http://schemas.openxmlformats.org/officeDocument/2006/relationships/hyperlink" Target="http://www.3gpp.org/ftp/TSG_SA/WG5_TM/TSGS5_125/Docs/S5-193255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3gpp.org/ftp/TSG_SA/WG5_TM/TSGS5_125/Docs/S5-193256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5/Docs/S5-19309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3gpp.org/ftp/TSG_SA/WG5_TM/TSGS5_125/Docs/S5-193178.zip" TargetMode="External"/><Relationship Id="rId4" Type="http://schemas.openxmlformats.org/officeDocument/2006/relationships/hyperlink" Target="http://www.3gpp.org/ftp/TSG_SA/WG5_TM/TSGS5_125/Docs/S5-193177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5/Docs/S5-193079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3gpp.org/ftp/TSG_SA/WG5_TM/TSGS5_125/Docs/S5-193294.zip" TargetMode="External"/><Relationship Id="rId4" Type="http://schemas.openxmlformats.org/officeDocument/2006/relationships/hyperlink" Target="http://www.3gpp.org/ftp/TSG_SA/WG5_TM/TSGS5_125/Docs/S5-193206.zip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fr-FR" sz="2400">
                <a:latin typeface="Arial" pitchFamily="34" charset="0"/>
              </a:rPr>
              <a:t>SA5#125, </a:t>
            </a:r>
            <a:r>
              <a:rPr lang="en-US" sz="2400">
                <a:latin typeface="Arial" pitchFamily="34" charset="0"/>
              </a:rPr>
              <a:t>8 – 12 April 2019</a:t>
            </a:r>
            <a:br>
              <a:rPr lang="fr-FR" sz="2400">
                <a:latin typeface="Arial" pitchFamily="34" charset="0"/>
              </a:rPr>
            </a:br>
            <a:r>
              <a:rPr lang="en-US" sz="2400">
                <a:latin typeface="Arial" pitchFamily="34" charset="0"/>
              </a:rPr>
              <a:t>Newport Beach,US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(1/5)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5072100"/>
              </p:ext>
            </p:extLst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Volume Based Charging Aspects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VBCLTE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810021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50% -&gt; 50%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 </a:t>
                      </a: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=&gt; SA#85 September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TS 32.260, TS 32.299,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 input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66608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(2/5)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2518761"/>
              </p:ext>
            </p:extLst>
          </p:nvPr>
        </p:nvGraphicFramePr>
        <p:xfrm>
          <a:off x="0" y="948717"/>
          <a:ext cx="12110936" cy="5339373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Nchf Online and Offline Charging Services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OFSBI_CH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820030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40% -&gt; 70%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September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32.255, TS 32.290, TS 32.291,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TS 32.255 on: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Fields setting for "Charging Data Request/Response" differentiated between "Converged charging" or "Offline only charging"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CHF selection for "offline Only" by the SMF when using NRF.  </a:t>
                      </a:r>
                    </a:p>
                    <a:p>
                      <a:pPr marL="609585" lvl="1" indent="0" algn="l" defTabSz="1219170" rtl="0" eaLnBrk="1" latinLnBrk="0" hangingPunct="1">
                        <a:buFont typeface="Arial" panose="020B0604020202020204" pitchFamily="34" charset="0"/>
                        <a:buNone/>
                      </a:pPr>
                      <a:endParaRPr kumimoji="0" lang="en-US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CR was agreed to TS 32.290 for new API Nchf_O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fflineOnlyCharging </a:t>
                      </a: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service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stage 3 TS 32.291 Nchf_O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fflineOnlyCharging API 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on: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Service Operations description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Resources definition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Data Model re-using data types from </a:t>
                      </a: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Nchf_ConvergedCharging service</a:t>
                      </a:r>
                      <a:endParaRPr kumimoji="0" lang="en-US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API error handling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32.255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(S5-193313, S5-193318)</a:t>
                      </a:r>
                    </a:p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TS 32.290 (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S5-193315), CRs TS 32.291 (S5-193316, S5-193317, S5-193319, S5-193320, S5-193321)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835035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(3/5)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8465808"/>
              </p:ext>
            </p:extLst>
          </p:nvPr>
        </p:nvGraphicFramePr>
        <p:xfrm>
          <a:off x="0" y="948717"/>
          <a:ext cx="12110936" cy="5254662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Enhancement of 5GC interworking with EPC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5GIEPC_CH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820031 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-&gt; 60%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32.255, TS 32.291,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TS 32.255 on: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Description of UE is served by EPC:</a:t>
                      </a:r>
                    </a:p>
                    <a:p>
                      <a:pPr marL="1504920" lvl="2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when 5GS interworking is supported =&gt; the PGW-C+SMF with Nchf to CHF</a:t>
                      </a:r>
                    </a:p>
                    <a:p>
                      <a:pPr marL="1504920" lvl="2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when 5GS interworking is NOT supported  =&gt; the PGW-C+SMF acts as the PGW with Gy/Gz to OCS/OFCS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Triggers related to interworking and counts/quota handling for source/target accesses.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Annex "Interworking" to capture the difference for Charging information compared to 5G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 CR was agreed to TS 32.291 introducing "handover cancel/start/complete" triggers</a:t>
                      </a: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.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kumimoji="0" lang="fr-FR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endParaRPr kumimoji="0" lang="en-US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32.255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(S5-193323, S5-193324, S5-193325)</a:t>
                      </a:r>
                    </a:p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TS 32.291 (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S5-193472)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61791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(4/5)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2314858"/>
              </p:ext>
            </p:extLst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Exposure Charging in 5G System Architecture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5GS_Ph1_NEFCH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-&gt; 50%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– December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32.254, TS 32.290, TS 32.291, TS 32.298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TS 32.254 on:</a:t>
                      </a:r>
                    </a:p>
                    <a:p>
                      <a:pPr marL="285750" lvl="0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Triggers for NEF charging (API Invocation Request, API Invocation Response, API Notification to AF, Notification Acknowledge), their category (Immediate) and NEF action in IEC and ECUR mode.</a:t>
                      </a: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data Request/Response message content for NEF converged charging.</a:t>
                      </a:r>
                    </a:p>
                    <a:p>
                      <a:pPr marL="285750" lvl="0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NEF charging information preliminary Information Elements (IEs) definition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32.254 (S5-193326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S5-193327, S5-193328)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935080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(5/5)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504419"/>
              </p:ext>
            </p:extLst>
          </p:nvPr>
        </p:nvGraphicFramePr>
        <p:xfrm>
          <a:off x="193040" y="948717"/>
          <a:ext cx="11663680" cy="5379254"/>
        </p:xfrm>
        <a:graphic>
          <a:graphicData uri="http://schemas.openxmlformats.org/drawingml/2006/table">
            <a:tbl>
              <a:tblPr/>
              <a:tblGrid>
                <a:gridCol w="1803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2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49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3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AMF in 5G System Architecture Phase 1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5GS_Ph1_AMFCH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 -&gt; 50%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32.290, TS 32.291, TS 32.298, TS 32.297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were agreed to TS 32.256 on: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Message flows for N2 connection (UE Triggered Service Request and AN release) event based offline charging.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Triggers for AMF charging (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Registration accept sending from AMF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Deregistration Request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Deregistration Request sending from AMF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, N2 request Ack,</a:t>
                      </a:r>
                      <a:r>
                        <a:rPr kumimoji="0" lang="pt-B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N2 UE Context Release Complete</a:t>
                      </a: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), their category (Immediate) and AMF action:  Charging Data Request [Event].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CDRs generation and CDRs transfer (Bam)</a:t>
                      </a:r>
                    </a:p>
                    <a:p>
                      <a:pPr marL="285750" lvl="0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data Request/Response message content for 5G connection and mobility charging</a:t>
                      </a:r>
                    </a:p>
                    <a:p>
                      <a:pPr marL="285750" lvl="0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Connection Mobility Charging Information preliminary Information Elements (IEs) definition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new TS 32.256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– email (S5-193340)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08428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SIs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4574925"/>
              </p:ext>
            </p:extLst>
          </p:nvPr>
        </p:nvGraphicFramePr>
        <p:xfrm>
          <a:off x="254000" y="927100"/>
          <a:ext cx="10891518" cy="5128219"/>
        </p:xfrm>
        <a:graphic>
          <a:graphicData uri="http://schemas.openxmlformats.org/drawingml/2006/table">
            <a:tbl>
              <a:tblPr/>
              <a:tblGrid>
                <a:gridCol w="1703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7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73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73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89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Charging Aspects of Network Slicing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FS_NETSLICE_CH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1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820029 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30% -&gt; </a:t>
                      </a: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45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September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32.845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The following were introduced: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</a:t>
                      </a:r>
                      <a:r>
                        <a:rPr kumimoji="0" lang="en-US" sz="1600" b="0" i="0" u="none" strike="noStrike" kern="1200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rd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solution for "Network Slice Performance based charging" based on CTF in "Management Function", and similar interaction with CHF as SMF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he 3 solutions rely on TS 28.550 "Performance assurance" PM services for acquiring the performance data.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Aggregation performed by the billing domain for "usage based charging for network slice instance", enabled by network slice instance information in the CDR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solution evaluation for solution #1.4 (Function separate from CHF)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new TR 32.845, email approval (S5-193339) 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58339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</a:t>
            </a:r>
            <a:r>
              <a:rPr lang="sv-SE"/>
              <a:t>to SA#84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24064867"/>
              </p:ext>
            </p:extLst>
          </p:nvPr>
        </p:nvGraphicFramePr>
        <p:xfrm>
          <a:off x="641446" y="1910693"/>
          <a:ext cx="10549718" cy="1033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965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657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065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810042" y="3839307"/>
            <a:ext cx="9467558" cy="2133475"/>
          </a:xfrm>
        </p:spPr>
        <p:txBody>
          <a:bodyPr/>
          <a:lstStyle/>
          <a:p>
            <a:pPr marL="534972" indent="-457200"/>
            <a:r>
              <a:rPr lang="en-US" altLang="zh-CN" sz="2900"/>
              <a:t>Future meetings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fr-FR" sz="2500"/>
              <a:t>2019 June SA5-Ad Hoc with decision power and confirmed </a:t>
            </a:r>
            <a:r>
              <a:rPr lang="en-US" sz="2500"/>
              <a:t>Agenda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endParaRPr lang="en-US" sz="2500"/>
          </a:p>
          <a:p>
            <a:pPr marL="457200" lvl="1" indent="0">
              <a:buNone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/>
              <a:t>Agenda for June ad-hoc</a:t>
            </a:r>
            <a:endParaRPr lang="sv-SE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DEA43F1-5E35-4AAF-8D04-63FE42713B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08" y="2154620"/>
            <a:ext cx="11540358" cy="327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65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07518521"/>
              </p:ext>
            </p:extLst>
          </p:nvPr>
        </p:nvGraphicFramePr>
        <p:xfrm>
          <a:off x="222194" y="1994244"/>
          <a:ext cx="11600596" cy="2023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171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7429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089424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11284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S5-193255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Resubmitted LS to SA2 and SA5 on VoWiFi – VoLTE handover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GSMA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Postponed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0129125"/>
                  </a:ext>
                </a:extLst>
              </a:tr>
              <a:tr h="311284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S5-193249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from RAN3 cc SA5 on Data Volume Reporting for 5GC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R3-190935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197649"/>
                  </a:ext>
                </a:extLst>
              </a:tr>
              <a:tr h="311284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S5-193256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from SA2 cc SA5 on VoWiFi – VoLTE handover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S2-1902884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151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925314553"/>
              </p:ext>
            </p:extLst>
          </p:nvPr>
        </p:nvGraphicFramePr>
        <p:xfrm>
          <a:off x="487680" y="1828506"/>
          <a:ext cx="11020140" cy="166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145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602897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283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26349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569459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1967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684469"/>
              </p:ext>
            </p:extLst>
          </p:nvPr>
        </p:nvGraphicFramePr>
        <p:xfrm>
          <a:off x="708800" y="1837339"/>
          <a:ext cx="10254142" cy="2062620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386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1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261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5002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S5-193311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IMS Charging in 5G System Architecture 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T-Mobile USA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1919469"/>
                  </a:ext>
                </a:extLst>
              </a:tr>
              <a:tr h="635002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S5-193312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WID on Volume Based Charging Aspects for VoLTE: </a:t>
                      </a:r>
                      <a:r>
                        <a:rPr lang="en-GB" sz="1600" kern="12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SA#84 =&gt; SA#85 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Mobile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4954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948128"/>
              </p:ext>
            </p:extLst>
          </p:nvPr>
        </p:nvGraphicFramePr>
        <p:xfrm>
          <a:off x="232011" y="1228298"/>
          <a:ext cx="10972802" cy="5048548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9534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94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S5-193345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Correction of Termination action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6217165"/>
                  </a:ext>
                </a:extLst>
              </a:tr>
              <a:tr h="28448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S5-193099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on Gateway timeout code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65927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S5-193341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32.291 Correct the failure handling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1972154"/>
                  </a:ext>
                </a:extLst>
              </a:tr>
              <a:tr h="41665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S5-193342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32.290 Correction on error handling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020921"/>
                  </a:ext>
                </a:extLst>
              </a:tr>
              <a:tr h="32917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S5-193343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32.290 Correction on error handling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6555330"/>
                  </a:ext>
                </a:extLst>
              </a:tr>
              <a:tr h="41665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S5-193344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32.290 Correction of Failure and Retry handling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5765033"/>
                  </a:ext>
                </a:extLst>
              </a:tr>
              <a:tr h="41665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S5-193423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on errors description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41665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S5-193473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32.290 Addition of message retry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774867"/>
                  </a:ext>
                </a:extLst>
              </a:tr>
              <a:tr h="51970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S5-193177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Corrections on ASN.1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6960213"/>
                  </a:ext>
                </a:extLst>
              </a:tr>
              <a:tr h="39072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S5-193178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32.298 Corrections on ASN.1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45185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S5-193426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local sequence number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Bell, 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94123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S5-193427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32.298 Correction of local sequence number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2581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659214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630929"/>
              </p:ext>
            </p:extLst>
          </p:nvPr>
        </p:nvGraphicFramePr>
        <p:xfrm>
          <a:off x="403791" y="1329898"/>
          <a:ext cx="10972802" cy="4911957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30712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35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S5-193424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32.290 Clarify the trigger mechanism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33363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S5-193425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32.290 Clarify the trigger mechanism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39320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S5-193436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Correction of Start of a QoS Flow trigger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301458"/>
                  </a:ext>
                </a:extLst>
              </a:tr>
              <a:tr h="44684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S5-193437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32.255 Correction of Start of a QoS Flow trigger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506190"/>
                  </a:ext>
                </a:extLst>
              </a:tr>
              <a:tr h="32323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S5-193465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32.255 Correction of missing SDF abbreviation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646423"/>
                  </a:ext>
                </a:extLst>
              </a:tr>
              <a:tr h="28303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S5-193079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Add the reference for SMS charging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8843214"/>
                  </a:ext>
                </a:extLst>
              </a:tr>
              <a:tr h="23033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S5-193206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used unit container attributes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000377"/>
                  </a:ext>
                </a:extLst>
              </a:tr>
              <a:tr h="35981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S5-193294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trigger type for start of service data flow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695855"/>
                  </a:ext>
                </a:extLst>
              </a:tr>
              <a:tr h="23033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S5-193467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Nchf_ConvergedCharging release usage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7804229"/>
                  </a:ext>
                </a:extLst>
              </a:tr>
              <a:tr h="35981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S5-193471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on binding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37985"/>
                  </a:ext>
                </a:extLst>
              </a:tr>
              <a:tr h="35981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S5-193468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32.290 Correction of Release naming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486398"/>
                  </a:ext>
                </a:extLst>
              </a:tr>
              <a:tr h="35981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S5-193469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32.290 Correction of Release naming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0644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575008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9581662"/>
              </p:ext>
            </p:extLst>
          </p:nvPr>
        </p:nvGraphicFramePr>
        <p:xfrm>
          <a:off x="403791" y="1228298"/>
          <a:ext cx="10972802" cy="4353689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949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569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S5-193466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trigger type unit count inactivity timer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0121232"/>
                  </a:ext>
                </a:extLst>
              </a:tr>
              <a:tr h="45569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S5-193470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missing http status codes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986434"/>
                  </a:ext>
                </a:extLst>
              </a:tr>
              <a:tr h="45569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S5-193428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32.251 Adding APN rate-control information and remove editor's notes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37622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S5-193429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Adding Rate-Control information and triggers to CDRs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  <a:tr h="371783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S5-193431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32.298 Adding Rate-Control information and triggers to CDRs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39266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S5-193430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32.299 Adding Rate-Control information and triggers to Rf offline charging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36423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S5-193432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32.299 Adding Rate-Control information and triggers to Rf offline charging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301458"/>
                  </a:ext>
                </a:extLst>
              </a:tr>
              <a:tr h="32549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S5-193433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Presence Reporting Area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873227"/>
                  </a:ext>
                </a:extLst>
              </a:tr>
              <a:tr h="386725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S5-193434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Rel-16 CR 32.298 Correction of Presence Reporting Area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871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44014</TotalTime>
  <Words>1450</Words>
  <Application>Microsoft Office PowerPoint</Application>
  <PresentationFormat>Widescreen</PresentationFormat>
  <Paragraphs>305</Paragraphs>
  <Slides>17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DengXian</vt:lpstr>
      <vt:lpstr>Gulim</vt:lpstr>
      <vt:lpstr>宋体</vt:lpstr>
      <vt:lpstr>Arial</vt:lpstr>
      <vt:lpstr>Calibri</vt:lpstr>
      <vt:lpstr>Times New Roman</vt:lpstr>
      <vt:lpstr>Wingdings</vt:lpstr>
      <vt:lpstr>Office Theme</vt:lpstr>
      <vt:lpstr>    SA5 CH SWG Exec Report SA5#125, 8 – 12 April 2019 Newport Beach,US </vt:lpstr>
      <vt:lpstr>Administrative aspects</vt:lpstr>
      <vt:lpstr>Agenda for June ad-hoc</vt:lpstr>
      <vt:lpstr>Incoming LSs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SA#84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Rapporteur</cp:lastModifiedBy>
  <cp:revision>1215</cp:revision>
  <dcterms:created xsi:type="dcterms:W3CDTF">2008-08-30T09:32:10Z</dcterms:created>
  <dcterms:modified xsi:type="dcterms:W3CDTF">2019-04-12T17:43:52Z</dcterms:modified>
</cp:coreProperties>
</file>