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1"/>
  </p:sldMasterIdLst>
  <p:notesMasterIdLst>
    <p:notesMasterId r:id="rId38"/>
  </p:notesMasterIdLst>
  <p:handoutMasterIdLst>
    <p:handoutMasterId r:id="rId39"/>
  </p:handoutMasterIdLst>
  <p:sldIdLst>
    <p:sldId id="303" r:id="rId2"/>
    <p:sldId id="668" r:id="rId3"/>
    <p:sldId id="670" r:id="rId4"/>
    <p:sldId id="636" r:id="rId5"/>
    <p:sldId id="764" r:id="rId6"/>
    <p:sldId id="789" r:id="rId7"/>
    <p:sldId id="767" r:id="rId8"/>
    <p:sldId id="805" r:id="rId9"/>
    <p:sldId id="726" r:id="rId10"/>
    <p:sldId id="731" r:id="rId11"/>
    <p:sldId id="744" r:id="rId12"/>
    <p:sldId id="747" r:id="rId13"/>
    <p:sldId id="748" r:id="rId14"/>
    <p:sldId id="745" r:id="rId15"/>
    <p:sldId id="778" r:id="rId16"/>
    <p:sldId id="800" r:id="rId17"/>
    <p:sldId id="801" r:id="rId18"/>
    <p:sldId id="779" r:id="rId19"/>
    <p:sldId id="802" r:id="rId20"/>
    <p:sldId id="780" r:id="rId21"/>
    <p:sldId id="803" r:id="rId22"/>
    <p:sldId id="806" r:id="rId23"/>
    <p:sldId id="787" r:id="rId24"/>
    <p:sldId id="795" r:id="rId25"/>
    <p:sldId id="804" r:id="rId26"/>
    <p:sldId id="732" r:id="rId27"/>
    <p:sldId id="738" r:id="rId28"/>
    <p:sldId id="761" r:id="rId29"/>
    <p:sldId id="762" r:id="rId30"/>
    <p:sldId id="760" r:id="rId31"/>
    <p:sldId id="788" r:id="rId32"/>
    <p:sldId id="796" r:id="rId33"/>
    <p:sldId id="797" r:id="rId34"/>
    <p:sldId id="737" r:id="rId35"/>
    <p:sldId id="793" r:id="rId36"/>
    <p:sldId id="704" r:id="rId37"/>
  </p:sldIdLst>
  <p:sldSz cx="12192000" cy="6858000"/>
  <p:notesSz cx="6797675" cy="9928225"/>
  <p:defaultTextStyle>
    <a:defPPr>
      <a:defRPr lang="en-GB"/>
    </a:defPPr>
    <a:lvl1pPr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1pPr>
    <a:lvl2pPr marL="608013" indent="-1508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2pPr>
    <a:lvl3pPr marL="1217613" indent="-3032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3pPr>
    <a:lvl4pPr marL="1827213" indent="-4556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4pPr>
    <a:lvl5pPr marL="2436813" indent="-6080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xmlns="">
        <p15:guide id="1" orient="horz" pos="2160">
          <p15:clr>
            <a:srgbClr val="A4A3A4"/>
          </p15:clr>
        </p15:guide>
        <p15:guide id="2" pos="3840">
          <p15:clr>
            <a:srgbClr val="A4A3A4"/>
          </p15:clr>
        </p15:guide>
      </p15:sldGuideLst>
    </p:ext>
    <p:ext uri="{2D200454-40CA-4A62-9FC3-DE9A4176ACB9}">
      <p15:notesGuideLst xmlns:p15="http://schemas.microsoft.com/office/powerpoint/2012/main" xmlns="">
        <p15:guide id="1" orient="horz" pos="3127">
          <p15:clr>
            <a:srgbClr val="A4A3A4"/>
          </p15:clr>
        </p15:guide>
        <p15:guide id="2"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3300"/>
    <a:srgbClr val="72AF2F"/>
    <a:srgbClr val="C1E442"/>
    <a:srgbClr val="C6D254"/>
    <a:srgbClr val="000000"/>
    <a:srgbClr val="5C88D0"/>
    <a:srgbClr val="2A6EA8"/>
    <a:srgbClr val="B1D254"/>
    <a:srgbClr val="72732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xmlns=""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AF606853-7671-496A-8E4F-DF71F8EC918B}" styleName="Dark Style 1 - Accent 6">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6"/>
          </a:solidFill>
        </a:fill>
      </a:tcStyle>
    </a:wholeTbl>
    <a:band1H>
      <a:tcStyle>
        <a:tcBdr/>
        <a:fill>
          <a:solidFill>
            <a:schemeClr val="accent6">
              <a:shade val="60000"/>
            </a:schemeClr>
          </a:solidFill>
        </a:fill>
      </a:tcStyle>
    </a:band1H>
    <a:band1V>
      <a:tcStyle>
        <a:tcBdr/>
        <a:fill>
          <a:solidFill>
            <a:schemeClr val="accent6">
              <a:shade val="60000"/>
            </a:schemeClr>
          </a:solidFill>
        </a:fill>
      </a:tcStyle>
    </a:band1V>
    <a:lastCol>
      <a:tcTxStyle b="on"/>
      <a:tcStyle>
        <a:tcBdr>
          <a:left>
            <a:ln w="25400" cmpd="sng">
              <a:solidFill>
                <a:schemeClr val="lt1"/>
              </a:solidFill>
            </a:ln>
          </a:left>
        </a:tcBdr>
        <a:fill>
          <a:solidFill>
            <a:schemeClr val="accent6">
              <a:shade val="60000"/>
            </a:schemeClr>
          </a:solidFill>
        </a:fill>
      </a:tcStyle>
    </a:lastCol>
    <a:firstCol>
      <a:tcTxStyle b="on"/>
      <a:tcStyle>
        <a:tcBdr>
          <a:right>
            <a:ln w="25400" cmpd="sng">
              <a:solidFill>
                <a:schemeClr val="lt1"/>
              </a:solidFill>
            </a:ln>
          </a:right>
        </a:tcBdr>
        <a:fill>
          <a:solidFill>
            <a:schemeClr val="accent6">
              <a:shade val="60000"/>
            </a:schemeClr>
          </a:solidFill>
        </a:fill>
      </a:tcStyle>
    </a:firstCol>
    <a:lastRow>
      <a:tcTxStyle b="on"/>
      <a:tcStyle>
        <a:tcBdr>
          <a:top>
            <a:ln w="25400" cmpd="sng">
              <a:solidFill>
                <a:schemeClr val="lt1"/>
              </a:solidFill>
            </a:ln>
          </a:top>
        </a:tcBdr>
        <a:fill>
          <a:solidFill>
            <a:schemeClr val="accent6">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26293" autoAdjust="0"/>
    <p:restoredTop sz="97940" autoAdjust="0"/>
  </p:normalViewPr>
  <p:slideViewPr>
    <p:cSldViewPr snapToGrid="0">
      <p:cViewPr>
        <p:scale>
          <a:sx n="70" d="100"/>
          <a:sy n="70" d="100"/>
        </p:scale>
        <p:origin x="-966" y="36"/>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80" d="100"/>
        <a:sy n="80" d="100"/>
      </p:scale>
      <p:origin x="0" y="90"/>
    </p:cViewPr>
  </p:sorterViewPr>
  <p:notesViewPr>
    <p:cSldViewPr snapToGrid="0">
      <p:cViewPr varScale="1">
        <p:scale>
          <a:sx n="48" d="100"/>
          <a:sy n="48" d="100"/>
        </p:scale>
        <p:origin x="-2538" y="-90"/>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handoutMaster" Target="handoutMasters/handoutMaster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61" Type="http://schemas.microsoft.com/office/2015/10/relationships/revisionInfo" Target="revisionInfo.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19" name="Rectangle 3"/>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AA78BAD3-FC21-4679-B770-3EA085F20603}" type="datetime1">
              <a:rPr lang="en-US"/>
              <a:pPr>
                <a:defRPr/>
              </a:pPr>
              <a:t>4/12/2019</a:t>
            </a:fld>
            <a:endParaRPr lang="en-US" dirty="0"/>
          </a:p>
        </p:txBody>
      </p:sp>
      <p:sp>
        <p:nvSpPr>
          <p:cNvPr id="9220" name="Rectangle 4"/>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21" name="Rectangle 5"/>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817FF792-3EB9-44FA-9386-5606498586BD}" type="slidenum">
              <a:rPr lang="en-GB" altLang="en-US"/>
              <a:pPr>
                <a:defRPr/>
              </a:pPr>
              <a:t>‹N°›</a:t>
            </a:fld>
            <a:endParaRPr lang="en-GB" altLang="en-US"/>
          </a:p>
        </p:txBody>
      </p:sp>
    </p:spTree>
    <p:extLst>
      <p:ext uri="{BB962C8B-B14F-4D97-AF65-F5344CB8AC3E}">
        <p14:creationId xmlns:p14="http://schemas.microsoft.com/office/powerpoint/2010/main" val="213165291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099" name="Rectangle 3"/>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BE730920-F8FB-4BAB-A0E2-B112E44812FA}" type="datetime1">
              <a:rPr lang="en-US"/>
              <a:pPr>
                <a:defRPr/>
              </a:pPr>
              <a:t>4/12/2019</a:t>
            </a:fld>
            <a:endParaRPr lang="en-US" dirty="0"/>
          </a:p>
        </p:txBody>
      </p:sp>
      <p:sp>
        <p:nvSpPr>
          <p:cNvPr id="4100" name="Rectangle 4"/>
          <p:cNvSpPr>
            <a:spLocks noGrp="1" noRot="1" noChangeAspect="1" noChangeArrowheads="1" noTextEdit="1"/>
          </p:cNvSpPr>
          <p:nvPr>
            <p:ph type="sldImg" idx="2"/>
          </p:nvPr>
        </p:nvSpPr>
        <p:spPr bwMode="auto">
          <a:xfrm>
            <a:off x="88900" y="742950"/>
            <a:ext cx="6619875"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103" name="Rectangle 7"/>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27BB3565-DE1F-45E8-8B92-B6CEF3A5A934}" type="slidenum">
              <a:rPr lang="en-GB" altLang="en-US"/>
              <a:pPr>
                <a:defRPr/>
              </a:pPr>
              <a:t>‹N°›</a:t>
            </a:fld>
            <a:endParaRPr lang="en-GB" altLang="en-US"/>
          </a:p>
        </p:txBody>
      </p:sp>
    </p:spTree>
    <p:extLst>
      <p:ext uri="{BB962C8B-B14F-4D97-AF65-F5344CB8AC3E}">
        <p14:creationId xmlns:p14="http://schemas.microsoft.com/office/powerpoint/2010/main" val="1817830518"/>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600" kern="1200">
        <a:solidFill>
          <a:schemeClr val="tx1"/>
        </a:solidFill>
        <a:latin typeface="Times New Roman" pitchFamily="18" charset="0"/>
        <a:ea typeface="+mn-ea"/>
        <a:cs typeface="+mn-cs"/>
      </a:defRPr>
    </a:lvl1pPr>
    <a:lvl2pPr marL="608013" algn="l" rtl="0" eaLnBrk="0" fontAlgn="base" hangingPunct="0">
      <a:spcBef>
        <a:spcPct val="30000"/>
      </a:spcBef>
      <a:spcAft>
        <a:spcPct val="0"/>
      </a:spcAft>
      <a:defRPr sz="1600" kern="1200">
        <a:solidFill>
          <a:schemeClr val="tx1"/>
        </a:solidFill>
        <a:latin typeface="Times New Roman" pitchFamily="18" charset="0"/>
        <a:ea typeface="+mn-ea"/>
        <a:cs typeface="+mn-cs"/>
      </a:defRPr>
    </a:lvl2pPr>
    <a:lvl3pPr marL="1217613" algn="l" rtl="0" eaLnBrk="0" fontAlgn="base" hangingPunct="0">
      <a:spcBef>
        <a:spcPct val="30000"/>
      </a:spcBef>
      <a:spcAft>
        <a:spcPct val="0"/>
      </a:spcAft>
      <a:defRPr sz="1600" kern="1200">
        <a:solidFill>
          <a:schemeClr val="tx1"/>
        </a:solidFill>
        <a:latin typeface="Times New Roman" pitchFamily="18" charset="0"/>
        <a:ea typeface="+mn-ea"/>
        <a:cs typeface="+mn-cs"/>
      </a:defRPr>
    </a:lvl3pPr>
    <a:lvl4pPr marL="1827213" algn="l" rtl="0" eaLnBrk="0" fontAlgn="base" hangingPunct="0">
      <a:spcBef>
        <a:spcPct val="30000"/>
      </a:spcBef>
      <a:spcAft>
        <a:spcPct val="0"/>
      </a:spcAft>
      <a:defRPr sz="1600" kern="1200">
        <a:solidFill>
          <a:schemeClr val="tx1"/>
        </a:solidFill>
        <a:latin typeface="Times New Roman" pitchFamily="18" charset="0"/>
        <a:ea typeface="+mn-ea"/>
        <a:cs typeface="+mn-cs"/>
      </a:defRPr>
    </a:lvl4pPr>
    <a:lvl5pPr marL="2436813" algn="l" rtl="0" eaLnBrk="0" fontAlgn="base" hangingPunct="0">
      <a:spcBef>
        <a:spcPct val="30000"/>
      </a:spcBef>
      <a:spcAft>
        <a:spcPct val="0"/>
      </a:spcAft>
      <a:defRPr sz="1600" kern="1200">
        <a:solidFill>
          <a:schemeClr val="tx1"/>
        </a:solidFill>
        <a:latin typeface="Times New Roman" pitchFamily="18" charset="0"/>
        <a:ea typeface="+mn-ea"/>
        <a:cs typeface="+mn-cs"/>
      </a:defRPr>
    </a:lvl5pPr>
    <a:lvl6pPr marL="3047924" algn="l" defTabSz="1219170" rtl="0" eaLnBrk="1" latinLnBrk="0" hangingPunct="1">
      <a:defRPr sz="1600" kern="1200">
        <a:solidFill>
          <a:schemeClr val="tx1"/>
        </a:solidFill>
        <a:latin typeface="+mn-lt"/>
        <a:ea typeface="+mn-ea"/>
        <a:cs typeface="+mn-cs"/>
      </a:defRPr>
    </a:lvl6pPr>
    <a:lvl7pPr marL="3657509" algn="l" defTabSz="1219170" rtl="0" eaLnBrk="1" latinLnBrk="0" hangingPunct="1">
      <a:defRPr sz="1600" kern="1200">
        <a:solidFill>
          <a:schemeClr val="tx1"/>
        </a:solidFill>
        <a:latin typeface="+mn-lt"/>
        <a:ea typeface="+mn-ea"/>
        <a:cs typeface="+mn-cs"/>
      </a:defRPr>
    </a:lvl7pPr>
    <a:lvl8pPr marL="4267093" algn="l" defTabSz="1219170" rtl="0" eaLnBrk="1" latinLnBrk="0" hangingPunct="1">
      <a:defRPr sz="1600" kern="1200">
        <a:solidFill>
          <a:schemeClr val="tx1"/>
        </a:solidFill>
        <a:latin typeface="+mn-lt"/>
        <a:ea typeface="+mn-ea"/>
        <a:cs typeface="+mn-cs"/>
      </a:defRPr>
    </a:lvl8pPr>
    <a:lvl9pPr marL="4876678" algn="l" defTabSz="1219170"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600">
                <a:solidFill>
                  <a:schemeClr val="tx1"/>
                </a:solidFill>
                <a:latin typeface="Times New Roman" panose="02020603050405020304" pitchFamily="18" charset="0"/>
              </a:defRPr>
            </a:lvl1pPr>
            <a:lvl2pPr marL="742950" indent="-285750" defTabSz="930275">
              <a:spcBef>
                <a:spcPct val="30000"/>
              </a:spcBef>
              <a:defRPr sz="1600">
                <a:solidFill>
                  <a:schemeClr val="tx1"/>
                </a:solidFill>
                <a:latin typeface="Times New Roman" panose="02020603050405020304" pitchFamily="18" charset="0"/>
              </a:defRPr>
            </a:lvl2pPr>
            <a:lvl3pPr marL="1143000" indent="-228600" defTabSz="930275">
              <a:spcBef>
                <a:spcPct val="30000"/>
              </a:spcBef>
              <a:defRPr sz="1600">
                <a:solidFill>
                  <a:schemeClr val="tx1"/>
                </a:solidFill>
                <a:latin typeface="Times New Roman" panose="02020603050405020304" pitchFamily="18" charset="0"/>
              </a:defRPr>
            </a:lvl3pPr>
            <a:lvl4pPr marL="1600200" indent="-228600" defTabSz="930275">
              <a:spcBef>
                <a:spcPct val="30000"/>
              </a:spcBef>
              <a:defRPr sz="1600">
                <a:solidFill>
                  <a:schemeClr val="tx1"/>
                </a:solidFill>
                <a:latin typeface="Times New Roman" panose="02020603050405020304" pitchFamily="18" charset="0"/>
              </a:defRPr>
            </a:lvl4pPr>
            <a:lvl5pPr marL="2057400" indent="-228600" defTabSz="930275">
              <a:spcBef>
                <a:spcPct val="30000"/>
              </a:spcBef>
              <a:defRPr sz="1600">
                <a:solidFill>
                  <a:schemeClr val="tx1"/>
                </a:solidFill>
                <a:latin typeface="Times New Roman" panose="02020603050405020304" pitchFamily="18" charset="0"/>
              </a:defRPr>
            </a:lvl5pPr>
            <a:lvl6pPr marL="2514600" indent="-228600" defTabSz="930275" eaLnBrk="0" fontAlgn="base" hangingPunct="0">
              <a:spcBef>
                <a:spcPct val="30000"/>
              </a:spcBef>
              <a:spcAft>
                <a:spcPct val="0"/>
              </a:spcAft>
              <a:defRPr sz="1600">
                <a:solidFill>
                  <a:schemeClr val="tx1"/>
                </a:solidFill>
                <a:latin typeface="Times New Roman" panose="02020603050405020304" pitchFamily="18" charset="0"/>
              </a:defRPr>
            </a:lvl6pPr>
            <a:lvl7pPr marL="2971800" indent="-228600" defTabSz="930275" eaLnBrk="0" fontAlgn="base" hangingPunct="0">
              <a:spcBef>
                <a:spcPct val="30000"/>
              </a:spcBef>
              <a:spcAft>
                <a:spcPct val="0"/>
              </a:spcAft>
              <a:defRPr sz="1600">
                <a:solidFill>
                  <a:schemeClr val="tx1"/>
                </a:solidFill>
                <a:latin typeface="Times New Roman" panose="02020603050405020304" pitchFamily="18" charset="0"/>
              </a:defRPr>
            </a:lvl7pPr>
            <a:lvl8pPr marL="3429000" indent="-228600" defTabSz="930275" eaLnBrk="0" fontAlgn="base" hangingPunct="0">
              <a:spcBef>
                <a:spcPct val="30000"/>
              </a:spcBef>
              <a:spcAft>
                <a:spcPct val="0"/>
              </a:spcAft>
              <a:defRPr sz="1600">
                <a:solidFill>
                  <a:schemeClr val="tx1"/>
                </a:solidFill>
                <a:latin typeface="Times New Roman" panose="02020603050405020304" pitchFamily="18" charset="0"/>
              </a:defRPr>
            </a:lvl8pPr>
            <a:lvl9pPr marL="3886200" indent="-228600" defTabSz="930275" eaLnBrk="0" fontAlgn="base" hangingPunct="0">
              <a:spcBef>
                <a:spcPct val="30000"/>
              </a:spcBef>
              <a:spcAft>
                <a:spcPct val="0"/>
              </a:spcAft>
              <a:defRPr sz="1600">
                <a:solidFill>
                  <a:schemeClr val="tx1"/>
                </a:solidFill>
                <a:latin typeface="Times New Roman" panose="02020603050405020304" pitchFamily="18" charset="0"/>
              </a:defRPr>
            </a:lvl9pPr>
          </a:lstStyle>
          <a:p>
            <a:pPr>
              <a:spcBef>
                <a:spcPct val="0"/>
              </a:spcBef>
            </a:pPr>
            <a:fld id="{E31A0830-7958-478F-A687-980EFBB47EC2}" type="slidenum">
              <a:rPr lang="en-GB" altLang="en-US" sz="1200" smtClean="0"/>
              <a:pPr>
                <a:spcBef>
                  <a:spcPct val="0"/>
                </a:spcBef>
              </a:pPr>
              <a:t>1</a:t>
            </a:fld>
            <a:endParaRPr lang="en-GB" altLang="en-US" sz="1200"/>
          </a:p>
        </p:txBody>
      </p:sp>
      <p:sp>
        <p:nvSpPr>
          <p:cNvPr id="7171" name="Rectangle 2"/>
          <p:cNvSpPr>
            <a:spLocks noGrp="1" noRot="1" noChangeAspect="1" noChangeArrowheads="1" noTextEdit="1"/>
          </p:cNvSpPr>
          <p:nvPr>
            <p:ph type="sldImg"/>
          </p:nvPr>
        </p:nvSpPr>
        <p:spPr>
          <a:xfrm>
            <a:off x="88900" y="742950"/>
            <a:ext cx="6621463" cy="3725863"/>
          </a:xfrm>
          <a:ln/>
        </p:spPr>
      </p:sp>
      <p:sp>
        <p:nvSpPr>
          <p:cNvPr id="7172" name="Rectangle 3"/>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254523231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8447078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8447078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8447078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8447078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Rot="1" noChangeAspect="1" noChangeArrowheads="1" noTextEdit="1"/>
          </p:cNvSpPr>
          <p:nvPr>
            <p:ph type="sldImg"/>
          </p:nvPr>
        </p:nvSpPr>
        <p:spPr>
          <a:ln/>
        </p:spPr>
      </p:sp>
      <p:sp>
        <p:nvSpPr>
          <p:cNvPr id="76803"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410531219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Rot="1" noChangeAspect="1" noChangeArrowheads="1" noTextEdit="1"/>
          </p:cNvSpPr>
          <p:nvPr>
            <p:ph type="sldImg"/>
          </p:nvPr>
        </p:nvSpPr>
        <p:spPr>
          <a:ln/>
        </p:spPr>
      </p:sp>
      <p:sp>
        <p:nvSpPr>
          <p:cNvPr id="76803"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410531219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8447078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Rot="1" noChangeAspect="1" noChangeArrowheads="1" noTextEdit="1"/>
          </p:cNvSpPr>
          <p:nvPr>
            <p:ph type="sldImg"/>
          </p:nvPr>
        </p:nvSpPr>
        <p:spPr>
          <a:ln/>
        </p:spPr>
      </p:sp>
      <p:sp>
        <p:nvSpPr>
          <p:cNvPr id="76803"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410531219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8447078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Rot="1" noChangeAspect="1" noChangeArrowheads="1" noTextEdit="1"/>
          </p:cNvSpPr>
          <p:nvPr>
            <p:ph type="sldImg"/>
          </p:nvPr>
        </p:nvSpPr>
        <p:spPr>
          <a:ln/>
        </p:spPr>
      </p:sp>
      <p:sp>
        <p:nvSpPr>
          <p:cNvPr id="76803"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410531219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Rot="1" noChangeAspect="1" noChangeArrowheads="1" noTextEdit="1"/>
          </p:cNvSpPr>
          <p:nvPr>
            <p:ph type="sldImg"/>
          </p:nvPr>
        </p:nvSpPr>
        <p:spPr>
          <a:ln/>
        </p:spPr>
      </p:sp>
      <p:sp>
        <p:nvSpPr>
          <p:cNvPr id="76803"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410531219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Rot="1" noChangeAspect="1" noChangeArrowheads="1" noTextEdit="1"/>
          </p:cNvSpPr>
          <p:nvPr>
            <p:ph type="sldImg"/>
          </p:nvPr>
        </p:nvSpPr>
        <p:spPr>
          <a:ln/>
        </p:spPr>
      </p:sp>
      <p:sp>
        <p:nvSpPr>
          <p:cNvPr id="76803"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410531219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8447078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8447078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Rot="1" noChangeAspect="1" noChangeArrowheads="1" noTextEdit="1"/>
          </p:cNvSpPr>
          <p:nvPr>
            <p:ph type="sldImg"/>
          </p:nvPr>
        </p:nvSpPr>
        <p:spPr>
          <a:ln/>
        </p:spPr>
      </p:sp>
      <p:sp>
        <p:nvSpPr>
          <p:cNvPr id="76803"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410531219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8447078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8447078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8447078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8447078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8447078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8447078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Rot="1" noChangeAspect="1" noChangeArrowheads="1" noTextEdit="1"/>
          </p:cNvSpPr>
          <p:nvPr>
            <p:ph type="sldImg"/>
          </p:nvPr>
        </p:nvSpPr>
        <p:spPr>
          <a:ln/>
        </p:spPr>
      </p:sp>
      <p:sp>
        <p:nvSpPr>
          <p:cNvPr id="76803"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410531219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8447078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8447078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Rot="1" noChangeAspect="1" noChangeArrowheads="1" noTextEdit="1"/>
          </p:cNvSpPr>
          <p:nvPr>
            <p:ph type="sldImg"/>
          </p:nvPr>
        </p:nvSpPr>
        <p:spPr>
          <a:ln/>
        </p:spPr>
      </p:sp>
      <p:sp>
        <p:nvSpPr>
          <p:cNvPr id="76803"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410531219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Rot="1" noChangeAspect="1" noChangeArrowheads="1" noTextEdit="1"/>
          </p:cNvSpPr>
          <p:nvPr>
            <p:ph type="sldImg"/>
          </p:nvPr>
        </p:nvSpPr>
        <p:spPr>
          <a:ln/>
        </p:spPr>
      </p:sp>
      <p:sp>
        <p:nvSpPr>
          <p:cNvPr id="76803"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410531219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Rot="1" noChangeAspect="1" noChangeArrowheads="1" noTextEdit="1"/>
          </p:cNvSpPr>
          <p:nvPr>
            <p:ph type="sldImg"/>
          </p:nvPr>
        </p:nvSpPr>
        <p:spPr>
          <a:ln/>
        </p:spPr>
      </p:sp>
      <p:sp>
        <p:nvSpPr>
          <p:cNvPr id="76803"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410531219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Rot="1" noChangeAspect="1" noChangeArrowheads="1" noTextEdit="1"/>
          </p:cNvSpPr>
          <p:nvPr>
            <p:ph type="sldImg"/>
          </p:nvPr>
        </p:nvSpPr>
        <p:spPr>
          <a:ln/>
        </p:spPr>
      </p:sp>
      <p:sp>
        <p:nvSpPr>
          <p:cNvPr id="76803"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410531219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8447078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8447078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10" descr="bubbles_ppt_cover.pn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27013" y="0"/>
            <a:ext cx="5145087" cy="6330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914400" y="2130430"/>
            <a:ext cx="10363200"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1810043" y="3839308"/>
            <a:ext cx="8534400" cy="1752600"/>
          </a:xfrm>
        </p:spPr>
        <p:txBody>
          <a:bodyPr/>
          <a:lstStyle>
            <a:lvl1pPr marL="0" indent="0" algn="ctr">
              <a:buNone/>
              <a:defRPr/>
            </a:lvl1pPr>
            <a:lvl2pPr marL="609585" indent="0" algn="ctr">
              <a:buNone/>
              <a:defRPr/>
            </a:lvl2pPr>
            <a:lvl3pPr marL="1219170" indent="0" algn="ctr">
              <a:buNone/>
              <a:defRPr/>
            </a:lvl3pPr>
            <a:lvl4pPr marL="1828754" indent="0" algn="ctr">
              <a:buNone/>
              <a:defRPr/>
            </a:lvl4pPr>
            <a:lvl5pPr marL="2438339" indent="0" algn="ctr">
              <a:buNone/>
              <a:defRPr/>
            </a:lvl5pPr>
            <a:lvl6pPr marL="3047924" indent="0" algn="ctr">
              <a:buNone/>
              <a:defRPr/>
            </a:lvl6pPr>
            <a:lvl7pPr marL="3657509" indent="0" algn="ctr">
              <a:buNone/>
              <a:defRPr/>
            </a:lvl7pPr>
            <a:lvl8pPr marL="4267093" indent="0" algn="ctr">
              <a:buNone/>
              <a:defRPr/>
            </a:lvl8pPr>
            <a:lvl9pPr marL="4876678"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930231849"/>
      </p:ext>
    </p:extLst>
  </p:cSld>
  <p:clrMapOvr>
    <a:masterClrMapping/>
  </p:clrMapOvr>
  <p:transition spd="slow"/>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lvl1pPr marL="609585" indent="-609585">
              <a:buFontTx/>
              <a:buBlip>
                <a:blip r:embed="rId2"/>
              </a:buBlip>
              <a:defRPr/>
            </a:lvl1p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Tree>
    <p:extLst>
      <p:ext uri="{BB962C8B-B14F-4D97-AF65-F5344CB8AC3E}">
        <p14:creationId xmlns:p14="http://schemas.microsoft.com/office/powerpoint/2010/main" val="1623381228"/>
      </p:ext>
    </p:extLst>
  </p:cSld>
  <p:clrMapOvr>
    <a:masterClrMapping/>
  </p:clrMapOvr>
  <p:transition spd="slow"/>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9112251" cy="1143000"/>
          </a:xfrm>
        </p:spPr>
        <p:txBody>
          <a:bodyPr/>
          <a:lstStyle/>
          <a:p>
            <a:r>
              <a:rPr lang="en-US" dirty="0"/>
              <a:t>Click to edit Master title style</a:t>
            </a:r>
            <a:endParaRPr lang="en-IE" dirty="0"/>
          </a:p>
        </p:txBody>
      </p:sp>
      <p:sp>
        <p:nvSpPr>
          <p:cNvPr id="3" name="Table Placeholder 2"/>
          <p:cNvSpPr>
            <a:spLocks noGrp="1"/>
          </p:cNvSpPr>
          <p:nvPr>
            <p:ph type="tbl" idx="1"/>
          </p:nvPr>
        </p:nvSpPr>
        <p:spPr>
          <a:xfrm>
            <a:off x="609600" y="1600201"/>
            <a:ext cx="10972800" cy="4525963"/>
          </a:xfrm>
        </p:spPr>
        <p:txBody>
          <a:bodyPr/>
          <a:lstStyle/>
          <a:p>
            <a:pPr lvl="0"/>
            <a:endParaRPr lang="en-IE" noProof="0" dirty="0"/>
          </a:p>
        </p:txBody>
      </p:sp>
      <p:sp>
        <p:nvSpPr>
          <p:cNvPr id="4" name="Slide Number Placeholder 5"/>
          <p:cNvSpPr>
            <a:spLocks noGrp="1"/>
          </p:cNvSpPr>
          <p:nvPr>
            <p:ph type="sldNum" sz="quarter" idx="10"/>
          </p:nvPr>
        </p:nvSpPr>
        <p:spPr>
          <a:xfrm>
            <a:off x="11410952" y="6483350"/>
            <a:ext cx="527049" cy="222250"/>
          </a:xfrm>
          <a:prstGeom prst="rect">
            <a:avLst/>
          </a:prstGeom>
        </p:spPr>
        <p:txBody>
          <a:bodyPr/>
          <a:lstStyle>
            <a:lvl1pPr>
              <a:defRPr>
                <a:latin typeface="Arial" charset="0"/>
                <a:cs typeface="Arial" charset="0"/>
              </a:defRPr>
            </a:lvl1pPr>
          </a:lstStyle>
          <a:p>
            <a:pPr>
              <a:defRPr/>
            </a:pPr>
            <a:fld id="{8B78E712-7E90-46AF-8873-540771249AD5}" type="slidenum">
              <a:rPr lang="en-GB"/>
              <a:pPr>
                <a:defRPr/>
              </a:pPr>
              <a:t>‹N°›</a:t>
            </a:fld>
            <a:endParaRPr lang="en-GB" dirty="0"/>
          </a:p>
        </p:txBody>
      </p:sp>
    </p:spTree>
    <p:extLst>
      <p:ext uri="{BB962C8B-B14F-4D97-AF65-F5344CB8AC3E}">
        <p14:creationId xmlns:p14="http://schemas.microsoft.com/office/powerpoint/2010/main" val="1913046895"/>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4.jpeg"/><Relationship Id="rId3" Type="http://schemas.openxmlformats.org/officeDocument/2006/relationships/slideLayout" Target="../slideLayouts/slideLayout3.xml"/><Relationship Id="rId7" Type="http://schemas.openxmlformats.org/officeDocument/2006/relationships/image" Target="../media/image3.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p:cNvSpPr>
            <a:spLocks noChangeArrowheads="1"/>
          </p:cNvSpPr>
          <p:nvPr userDrawn="1"/>
        </p:nvSpPr>
        <p:spPr bwMode="auto">
          <a:xfrm>
            <a:off x="11113" y="6364288"/>
            <a:ext cx="8224837" cy="333374"/>
          </a:xfrm>
          <a:prstGeom prst="homePlate">
            <a:avLst>
              <a:gd name="adj" fmla="val 91600"/>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sz="1333"/>
          </a:p>
        </p:txBody>
      </p:sp>
      <p:sp>
        <p:nvSpPr>
          <p:cNvPr id="1027" name="Title Placeholder 1"/>
          <p:cNvSpPr>
            <a:spLocks noGrp="1"/>
          </p:cNvSpPr>
          <p:nvPr>
            <p:ph type="title"/>
          </p:nvPr>
        </p:nvSpPr>
        <p:spPr bwMode="auto">
          <a:xfrm>
            <a:off x="652463" y="228600"/>
            <a:ext cx="9102725"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8" name="Text Placeholder 2"/>
          <p:cNvSpPr>
            <a:spLocks noGrp="1"/>
          </p:cNvSpPr>
          <p:nvPr>
            <p:ph type="body" idx="1"/>
          </p:nvPr>
        </p:nvSpPr>
        <p:spPr bwMode="auto">
          <a:xfrm>
            <a:off x="647700" y="1454150"/>
            <a:ext cx="11183938"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14" name="TextBox 13"/>
          <p:cNvSpPr txBox="1"/>
          <p:nvPr userDrawn="1"/>
        </p:nvSpPr>
        <p:spPr>
          <a:xfrm>
            <a:off x="11113" y="6502232"/>
            <a:ext cx="7950201" cy="234950"/>
          </a:xfrm>
          <a:prstGeom prst="rect">
            <a:avLst/>
          </a:prstGeom>
          <a:noFill/>
        </p:spPr>
        <p:txBody>
          <a:bodyPr anchor="ctr"/>
          <a:lstStyle/>
          <a:p>
            <a:pPr marL="0" marR="0" lvl="0" indent="0" algn="l" defTabSz="914400" rtl="0" eaLnBrk="0" fontAlgn="base" latinLnBrk="0" hangingPunct="0">
              <a:lnSpc>
                <a:spcPct val="100000"/>
              </a:lnSpc>
              <a:spcBef>
                <a:spcPct val="0"/>
              </a:spcBef>
              <a:spcAft>
                <a:spcPct val="0"/>
              </a:spcAft>
              <a:buClrTx/>
              <a:buSzTx/>
              <a:buFontTx/>
              <a:buNone/>
              <a:tabLst/>
              <a:defRPr/>
            </a:pPr>
            <a:r>
              <a:rPr lang="en-GB" sz="133" spc="400" dirty="0">
                <a:solidFill>
                  <a:schemeClr val="bg1"/>
                </a:solidFill>
              </a:rPr>
              <a:t> </a:t>
            </a:r>
            <a:r>
              <a:rPr lang="en-GB" sz="1100" b="1" spc="300" dirty="0" smtClean="0">
                <a:ea typeface="+mn-ea"/>
                <a:cs typeface="Arial" panose="020B0604020202020204" pitchFamily="34" charset="0"/>
              </a:rPr>
              <a:t>S5-193551, </a:t>
            </a:r>
            <a:r>
              <a:rPr lang="en-GB" sz="1100" b="1" spc="300" dirty="0" smtClean="0">
                <a:ea typeface="+mn-ea"/>
                <a:cs typeface="Arial" panose="020B0604020202020204" pitchFamily="34" charset="0"/>
              </a:rPr>
              <a:t>SA5#125, Newport</a:t>
            </a:r>
            <a:r>
              <a:rPr lang="en-GB" sz="1100" b="1" spc="300" baseline="0" dirty="0" smtClean="0">
                <a:ea typeface="+mn-ea"/>
                <a:cs typeface="Arial" panose="020B0604020202020204" pitchFamily="34" charset="0"/>
              </a:rPr>
              <a:t> Beach, CA</a:t>
            </a:r>
            <a:r>
              <a:rPr lang="en-GB" sz="1100" b="1" spc="300" dirty="0" smtClean="0">
                <a:ea typeface="+mn-ea"/>
                <a:cs typeface="Arial" panose="020B0604020202020204" pitchFamily="34" charset="0"/>
              </a:rPr>
              <a:t> (USA), 8 – 12 April 2019</a:t>
            </a:r>
            <a:endParaRPr lang="en-GB" sz="1100" b="1" spc="300" dirty="0">
              <a:ea typeface="+mn-ea"/>
              <a:cs typeface="Arial" panose="020B0604020202020204" pitchFamily="34" charset="0"/>
            </a:endParaRPr>
          </a:p>
          <a:p>
            <a:pPr>
              <a:defRPr/>
            </a:pPr>
            <a:endParaRPr lang="en-GB" sz="1067" b="1" spc="400" dirty="0">
              <a:solidFill>
                <a:schemeClr val="bg1"/>
              </a:solidFill>
            </a:endParaRPr>
          </a:p>
        </p:txBody>
      </p:sp>
      <p:sp>
        <p:nvSpPr>
          <p:cNvPr id="1030" name="Rectangle 15"/>
          <p:cNvSpPr>
            <a:spLocks noChangeArrowheads="1"/>
          </p:cNvSpPr>
          <p:nvPr userDrawn="1"/>
        </p:nvSpPr>
        <p:spPr bwMode="auto">
          <a:xfrm>
            <a:off x="5448300" y="3303588"/>
            <a:ext cx="1238250" cy="29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333">
                <a:solidFill>
                  <a:schemeClr val="bg1"/>
                </a:solidFill>
              </a:rPr>
              <a:t>© 3GPP 2012</a:t>
            </a:r>
            <a:endParaRPr lang="en-GB" altLang="en-US" sz="1333"/>
          </a:p>
        </p:txBody>
      </p:sp>
      <p:pic>
        <p:nvPicPr>
          <p:cNvPr id="1031" name="Picture 10" descr="3GPP_TM_RD.jpg"/>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10098088" y="306388"/>
            <a:ext cx="1584325" cy="920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2" name="Rectangle 16"/>
          <p:cNvSpPr>
            <a:spLocks noChangeArrowheads="1"/>
          </p:cNvSpPr>
          <p:nvPr userDrawn="1"/>
        </p:nvSpPr>
        <p:spPr bwMode="auto">
          <a:xfrm>
            <a:off x="9918700" y="6462713"/>
            <a:ext cx="1027845" cy="256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067" dirty="0"/>
              <a:t>© 3GPP </a:t>
            </a:r>
            <a:r>
              <a:rPr lang="en-GB" altLang="en-US" sz="1067" dirty="0" smtClean="0"/>
              <a:t>2019</a:t>
            </a:r>
            <a:endParaRPr lang="en-GB" altLang="en-US" sz="1067" dirty="0"/>
          </a:p>
        </p:txBody>
      </p:sp>
      <p:sp>
        <p:nvSpPr>
          <p:cNvPr id="12" name="Oval 11"/>
          <p:cNvSpPr/>
          <p:nvPr userDrawn="1"/>
        </p:nvSpPr>
        <p:spPr bwMode="auto">
          <a:xfrm>
            <a:off x="11079163" y="6364288"/>
            <a:ext cx="812800" cy="419100"/>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435BA645-663C-49B9-8214-3A0DBAD6F1FF}" type="slidenum">
              <a:rPr lang="en-GB" altLang="en-US" sz="1333" b="1" smtClean="0"/>
              <a:pPr algn="ctr">
                <a:defRPr/>
              </a:pPr>
              <a:t>‹N°›</a:t>
            </a:fld>
            <a:endParaRPr lang="en-GB" altLang="en-US" sz="1333" b="1"/>
          </a:p>
          <a:p>
            <a:pPr>
              <a:defRPr/>
            </a:pPr>
            <a:endParaRPr lang="en-GB" altLang="en-US" sz="1333"/>
          </a:p>
        </p:txBody>
      </p:sp>
    </p:spTree>
  </p:cSld>
  <p:clrMap bg1="lt1" tx1="dk1" bg2="lt2" tx2="dk2" accent1="accent1" accent2="accent2" accent3="accent3" accent4="accent4" accent5="accent5" accent6="accent6" hlink="hlink" folHlink="folHlink"/>
  <p:sldLayoutIdLst>
    <p:sldLayoutId id="2147483938" r:id="rId1"/>
    <p:sldLayoutId id="2147483936" r:id="rId2"/>
    <p:sldLayoutId id="2147483939" r:id="rId3"/>
  </p:sldLayoutIdLst>
  <p:transition spd="slow"/>
  <p:timing>
    <p:tnLst>
      <p:par>
        <p:cTn id="1" dur="indefinite" restart="never" nodeType="tmRoot"/>
      </p:par>
    </p:tnLst>
  </p:timing>
  <p:hf hdr="0" ftr="0" dt="0"/>
  <p:txStyles>
    <p:title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p:titleStyle>
    <p:bodyStyle>
      <a:lvl1pPr marL="608013" indent="-608013" algn="l" rtl="0" eaLnBrk="0" fontAlgn="base" hangingPunct="0">
        <a:spcBef>
          <a:spcPct val="20000"/>
        </a:spcBef>
        <a:spcAft>
          <a:spcPct val="0"/>
        </a:spcAft>
        <a:buBlip>
          <a:blip r:embed="rId6"/>
        </a:buBlip>
        <a:defRPr sz="3700">
          <a:solidFill>
            <a:schemeClr val="tx1"/>
          </a:solidFill>
          <a:latin typeface="+mn-lt"/>
          <a:ea typeface="+mn-ea"/>
          <a:cs typeface="+mn-cs"/>
        </a:defRPr>
      </a:lvl1pPr>
      <a:lvl2pPr marL="989013" indent="-379413" algn="l" rtl="0" eaLnBrk="0" fontAlgn="base" hangingPunct="0">
        <a:spcBef>
          <a:spcPct val="20000"/>
        </a:spcBef>
        <a:spcAft>
          <a:spcPct val="0"/>
        </a:spcAft>
        <a:buClr>
          <a:srgbClr val="C00000"/>
        </a:buClr>
        <a:buBlip>
          <a:blip r:embed="rId7"/>
        </a:buBlip>
        <a:defRPr sz="3200">
          <a:solidFill>
            <a:schemeClr val="tx1"/>
          </a:solidFill>
          <a:latin typeface="+mn-lt"/>
        </a:defRPr>
      </a:lvl2pPr>
      <a:lvl3pPr marL="1522413" indent="-303213" algn="l" rtl="0" eaLnBrk="0" fontAlgn="base" hangingPunct="0">
        <a:spcBef>
          <a:spcPct val="20000"/>
        </a:spcBef>
        <a:spcAft>
          <a:spcPct val="0"/>
        </a:spcAft>
        <a:buBlip>
          <a:blip r:embed="rId8"/>
        </a:buBlip>
        <a:defRPr sz="2600">
          <a:solidFill>
            <a:schemeClr val="tx1"/>
          </a:solidFill>
          <a:latin typeface="+mn-lt"/>
        </a:defRPr>
      </a:lvl3pPr>
      <a:lvl4pPr marL="2132013" indent="-303213" algn="l" rtl="0" eaLnBrk="0" fontAlgn="base" hangingPunct="0">
        <a:spcBef>
          <a:spcPct val="20000"/>
        </a:spcBef>
        <a:spcAft>
          <a:spcPct val="0"/>
        </a:spcAft>
        <a:buFont typeface="Arial" panose="020B0604020202020204" pitchFamily="34" charset="0"/>
        <a:buChar char="–"/>
        <a:defRPr sz="2600">
          <a:solidFill>
            <a:schemeClr val="tx1"/>
          </a:solidFill>
          <a:latin typeface="+mn-lt"/>
        </a:defRPr>
      </a:lvl4pPr>
      <a:lvl5pPr marL="2741613" indent="-303213" algn="l" rtl="0" eaLnBrk="0" fontAlgn="base" hangingPunct="0">
        <a:spcBef>
          <a:spcPct val="20000"/>
        </a:spcBef>
        <a:spcAft>
          <a:spcPct val="0"/>
        </a:spcAft>
        <a:buFont typeface="Arial" panose="020B0604020202020204" pitchFamily="34" charset="0"/>
        <a:buChar char="»"/>
        <a:defRPr sz="2100">
          <a:solidFill>
            <a:schemeClr val="tx1"/>
          </a:solidFill>
          <a:latin typeface="+mn-lt"/>
        </a:defRPr>
      </a:lvl5pPr>
      <a:lvl6pPr marL="3352716" indent="-304792" algn="l" rtl="0" eaLnBrk="0" fontAlgn="base" hangingPunct="0">
        <a:spcBef>
          <a:spcPct val="20000"/>
        </a:spcBef>
        <a:spcAft>
          <a:spcPct val="0"/>
        </a:spcAft>
        <a:buFont typeface="Arial" charset="0"/>
        <a:buChar char="»"/>
        <a:defRPr sz="2133">
          <a:solidFill>
            <a:schemeClr val="tx1"/>
          </a:solidFill>
          <a:latin typeface="+mn-lt"/>
        </a:defRPr>
      </a:lvl6pPr>
      <a:lvl7pPr marL="3962301" indent="-304792" algn="l" rtl="0" eaLnBrk="0" fontAlgn="base" hangingPunct="0">
        <a:spcBef>
          <a:spcPct val="20000"/>
        </a:spcBef>
        <a:spcAft>
          <a:spcPct val="0"/>
        </a:spcAft>
        <a:buFont typeface="Arial" charset="0"/>
        <a:buChar char="»"/>
        <a:defRPr sz="2133">
          <a:solidFill>
            <a:schemeClr val="tx1"/>
          </a:solidFill>
          <a:latin typeface="+mn-lt"/>
        </a:defRPr>
      </a:lvl7pPr>
      <a:lvl8pPr marL="4571886" indent="-304792" algn="l" rtl="0" eaLnBrk="0" fontAlgn="base" hangingPunct="0">
        <a:spcBef>
          <a:spcPct val="20000"/>
        </a:spcBef>
        <a:spcAft>
          <a:spcPct val="0"/>
        </a:spcAft>
        <a:buFont typeface="Arial" charset="0"/>
        <a:buChar char="»"/>
        <a:defRPr sz="2133">
          <a:solidFill>
            <a:schemeClr val="tx1"/>
          </a:solidFill>
          <a:latin typeface="+mn-lt"/>
        </a:defRPr>
      </a:lvl8pPr>
      <a:lvl9pPr marL="5181470" indent="-304792" algn="l" rtl="0" eaLnBrk="0" fontAlgn="base" hangingPunct="0">
        <a:spcBef>
          <a:spcPct val="20000"/>
        </a:spcBef>
        <a:spcAft>
          <a:spcPct val="0"/>
        </a:spcAft>
        <a:buFont typeface="Arial" charset="0"/>
        <a:buChar char="»"/>
        <a:defRPr sz="2133">
          <a:solidFill>
            <a:schemeClr val="tx1"/>
          </a:solidFill>
          <a:latin typeface="+mn-lt"/>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p:cNvSpPr>
            <a:spLocks noGrp="1" noChangeArrowheads="1"/>
          </p:cNvSpPr>
          <p:nvPr>
            <p:ph type="ctrTitle"/>
          </p:nvPr>
        </p:nvSpPr>
        <p:spPr>
          <a:xfrm>
            <a:off x="1967678" y="2820444"/>
            <a:ext cx="8621712" cy="1468438"/>
          </a:xfrm>
        </p:spPr>
        <p:txBody>
          <a:bodyPr>
            <a:noAutofit/>
          </a:bodyPr>
          <a:lstStyle/>
          <a:p>
            <a:pPr>
              <a:defRPr/>
            </a:pPr>
            <a:r>
              <a:rPr lang="en-GB" sz="4800" b="1" i="1" dirty="0">
                <a:effectLst>
                  <a:outerShdw blurRad="38100" dist="38100" dir="2700000" algn="tl">
                    <a:srgbClr val="C0C0C0"/>
                  </a:outerShdw>
                </a:effectLst>
              </a:rPr>
              <a:t>  </a:t>
            </a:r>
            <a:r>
              <a:rPr lang="en-GB" sz="4800" dirty="0"/>
              <a:t/>
            </a:r>
            <a:br>
              <a:rPr lang="en-GB" sz="4800" dirty="0"/>
            </a:br>
            <a:r>
              <a:rPr lang="en-GB" sz="4800" dirty="0"/>
              <a:t> </a:t>
            </a:r>
            <a:r>
              <a:rPr lang="en-GB" altLang="zh-CN" sz="4800" b="1" dirty="0"/>
              <a:t>SA5 </a:t>
            </a:r>
            <a:r>
              <a:rPr lang="en-GB" altLang="zh-CN" sz="4800" b="1" dirty="0" smtClean="0"/>
              <a:t>OAM&amp;P SWG Exec Report</a:t>
            </a:r>
            <a:r>
              <a:rPr lang="en-GB" sz="4800" b="1" i="1" dirty="0"/>
              <a:t/>
            </a:r>
            <a:br>
              <a:rPr lang="en-GB" sz="4800" b="1" i="1" dirty="0"/>
            </a:br>
            <a:r>
              <a:rPr lang="fr-FR" sz="2400" dirty="0" smtClean="0">
                <a:latin typeface="Arial" pitchFamily="34" charset="0"/>
              </a:rPr>
              <a:t>SA5#125, 8 – 12 April 2019</a:t>
            </a:r>
            <a:br>
              <a:rPr lang="fr-FR" sz="2400" dirty="0" smtClean="0">
                <a:latin typeface="Arial" pitchFamily="34" charset="0"/>
              </a:rPr>
            </a:br>
            <a:r>
              <a:rPr lang="fr-FR" sz="2400" dirty="0" smtClean="0">
                <a:latin typeface="Arial" pitchFamily="34" charset="0"/>
              </a:rPr>
              <a:t>Newport Beach, CA (USA)</a:t>
            </a:r>
            <a:r>
              <a:rPr lang="en-US" sz="4800" dirty="0">
                <a:effectLst>
                  <a:outerShdw blurRad="38100" dist="38100" dir="2700000" algn="tl">
                    <a:srgbClr val="C0C0C0"/>
                  </a:outerShdw>
                </a:effectLst>
              </a:rPr>
              <a:t/>
            </a:r>
            <a:br>
              <a:rPr lang="en-US" sz="4800" dirty="0">
                <a:effectLst>
                  <a:outerShdw blurRad="38100" dist="38100" dir="2700000" algn="tl">
                    <a:srgbClr val="C0C0C0"/>
                  </a:outerShdw>
                </a:effectLst>
              </a:rPr>
            </a:br>
            <a:endParaRPr lang="en-GB" sz="4800" dirty="0">
              <a:effectLst>
                <a:outerShdw blurRad="38100" dist="38100" dir="2700000" algn="tl">
                  <a:srgbClr val="C0C0C0"/>
                </a:outerShdw>
              </a:effectLst>
            </a:endParaRPr>
          </a:p>
        </p:txBody>
      </p:sp>
      <p:sp>
        <p:nvSpPr>
          <p:cNvPr id="6147" name="Subtitle 6"/>
          <p:cNvSpPr>
            <a:spLocks noGrp="1"/>
          </p:cNvSpPr>
          <p:nvPr>
            <p:ph type="subTitle" idx="1"/>
          </p:nvPr>
        </p:nvSpPr>
        <p:spPr>
          <a:xfrm>
            <a:off x="2054990" y="4523069"/>
            <a:ext cx="8534400" cy="1752600"/>
          </a:xfrm>
        </p:spPr>
        <p:txBody>
          <a:bodyPr/>
          <a:lstStyle/>
          <a:p>
            <a:pPr>
              <a:lnSpc>
                <a:spcPct val="80000"/>
              </a:lnSpc>
            </a:pPr>
            <a:r>
              <a:rPr lang="en-US" altLang="en-US" sz="2667" dirty="0"/>
              <a:t/>
            </a:r>
            <a:br>
              <a:rPr lang="en-US" altLang="en-US" sz="2667" dirty="0"/>
            </a:br>
            <a:r>
              <a:rPr lang="en-GB" sz="2400" dirty="0" smtClean="0">
                <a:latin typeface="Arial" charset="0"/>
              </a:rPr>
              <a:t>Jean-Michel CORNILY, </a:t>
            </a:r>
            <a:r>
              <a:rPr lang="en-GB" sz="2400" dirty="0">
                <a:latin typeface="Arial" charset="0"/>
              </a:rPr>
              <a:t>SA5 </a:t>
            </a:r>
            <a:r>
              <a:rPr lang="en-GB" sz="2400" dirty="0" smtClean="0">
                <a:latin typeface="Arial" charset="0"/>
              </a:rPr>
              <a:t>Vice-Chair</a:t>
            </a:r>
            <a:r>
              <a:rPr lang="en-GB" sz="2400" dirty="0">
                <a:latin typeface="Arial" charset="0"/>
              </a:rPr>
              <a:t>, </a:t>
            </a:r>
            <a:r>
              <a:rPr lang="en-GB" sz="2400" dirty="0" smtClean="0">
                <a:latin typeface="Arial" charset="0"/>
              </a:rPr>
              <a:t>ORANGE</a:t>
            </a:r>
          </a:p>
          <a:p>
            <a:pPr>
              <a:lnSpc>
                <a:spcPct val="80000"/>
              </a:lnSpc>
            </a:pPr>
            <a:r>
              <a:rPr lang="en-GB" sz="2400" dirty="0" smtClean="0">
                <a:latin typeface="Arial" charset="0"/>
              </a:rPr>
              <a:t>Christian TOCHE, SA5 Vice-Chair, HUAWEI</a:t>
            </a:r>
          </a:p>
        </p:txBody>
      </p:sp>
    </p:spTree>
  </p:cSld>
  <p:clrMapOvr>
    <a:masterClrMapping/>
  </p:clrMapOvr>
  <p:transition spd="slow">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smtClean="0">
                <a:solidFill>
                  <a:srgbClr val="FF0000"/>
                </a:solidFill>
                <a:latin typeface="Calibri" pitchFamily="34" charset="0"/>
                <a:cs typeface="Times New Roman" pitchFamily="18" charset="0"/>
              </a:rPr>
              <a:t>Rel-16 </a:t>
            </a:r>
            <a:r>
              <a:rPr lang="en-GB" altLang="zh-CN" sz="3200" dirty="0">
                <a:solidFill>
                  <a:srgbClr val="FF0000"/>
                </a:solidFill>
                <a:latin typeface="Calibri" pitchFamily="34" charset="0"/>
                <a:cs typeface="Times New Roman" pitchFamily="18" charset="0"/>
              </a:rPr>
              <a:t>OAM&amp;P WIs </a:t>
            </a:r>
            <a:r>
              <a:rPr lang="en-GB" altLang="zh-CN" sz="3200" dirty="0" smtClean="0">
                <a:solidFill>
                  <a:srgbClr val="FF0000"/>
                </a:solidFill>
                <a:latin typeface="Calibri" pitchFamily="34" charset="0"/>
                <a:cs typeface="Times New Roman" pitchFamily="18" charset="0"/>
              </a:rPr>
              <a:t>(1/10)</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3303317100"/>
              </p:ext>
            </p:extLst>
          </p:nvPr>
        </p:nvGraphicFramePr>
        <p:xfrm>
          <a:off x="286603" y="1360424"/>
          <a:ext cx="11586948" cy="4761671"/>
        </p:xfrm>
        <a:graphic>
          <a:graphicData uri="http://schemas.openxmlformats.org/drawingml/2006/table">
            <a:tbl>
              <a:tblPr/>
              <a:tblGrid>
                <a:gridCol w="1811763">
                  <a:extLst>
                    <a:ext uri="{9D8B030D-6E8A-4147-A177-3AD203B41FA5}">
                      <a16:colId xmlns:a16="http://schemas.microsoft.com/office/drawing/2014/main" xmlns="" val="20000"/>
                    </a:ext>
                  </a:extLst>
                </a:gridCol>
                <a:gridCol w="3965663">
                  <a:extLst>
                    <a:ext uri="{9D8B030D-6E8A-4147-A177-3AD203B41FA5}">
                      <a16:colId xmlns:a16="http://schemas.microsoft.com/office/drawing/2014/main" xmlns="" val="20001"/>
                    </a:ext>
                  </a:extLst>
                </a:gridCol>
                <a:gridCol w="2965340"/>
                <a:gridCol w="2844182">
                  <a:extLst>
                    <a:ext uri="{9D8B030D-6E8A-4147-A177-3AD203B41FA5}">
                      <a16:colId xmlns:a16="http://schemas.microsoft.com/office/drawing/2014/main" xmlns=""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600" b="1" i="0" kern="1200" dirty="0" smtClean="0">
                          <a:solidFill>
                            <a:schemeClr val="tx1"/>
                          </a:solidFill>
                          <a:effectLst/>
                          <a:latin typeface="+mn-lt"/>
                          <a:ea typeface="+mn-ea"/>
                          <a:cs typeface="+mn-cs"/>
                        </a:rPr>
                        <a:t>Management of </a:t>
                      </a:r>
                      <a:r>
                        <a:rPr lang="en-US" sz="1600" b="1" i="0" kern="1200" dirty="0" err="1" smtClean="0">
                          <a:solidFill>
                            <a:schemeClr val="tx1"/>
                          </a:solidFill>
                          <a:effectLst/>
                          <a:latin typeface="+mn-lt"/>
                          <a:ea typeface="+mn-ea"/>
                          <a:cs typeface="+mn-cs"/>
                        </a:rPr>
                        <a:t>QoE</a:t>
                      </a:r>
                      <a:r>
                        <a:rPr lang="en-US" sz="1600" b="1" i="0" kern="1200" dirty="0" smtClean="0">
                          <a:solidFill>
                            <a:schemeClr val="tx1"/>
                          </a:solidFill>
                          <a:effectLst/>
                          <a:latin typeface="+mn-lt"/>
                          <a:ea typeface="+mn-ea"/>
                          <a:cs typeface="+mn-cs"/>
                        </a:rPr>
                        <a:t> measurement collection</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smtClean="0">
                          <a:solidFill>
                            <a:schemeClr val="tx1"/>
                          </a:solidFill>
                          <a:effectLst/>
                          <a:latin typeface="+mn-lt"/>
                          <a:ea typeface="+mn-ea"/>
                          <a:cs typeface="+mn-cs"/>
                        </a:rPr>
                        <a:t>QOED</a:t>
                      </a:r>
                      <a:endParaRPr kumimoji="0" lang="en-GB" sz="16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smtClean="0">
                          <a:solidFill>
                            <a:schemeClr val="tx1"/>
                          </a:solidFill>
                          <a:effectLst/>
                          <a:latin typeface="+mn-lt"/>
                          <a:ea typeface="+mn-ea"/>
                          <a:cs typeface="+mn-cs"/>
                        </a:rPr>
                        <a:t>760058</a:t>
                      </a:r>
                      <a:endParaRPr kumimoji="0" lang="en-GB"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4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cap="none" normalizeH="0" baseline="0" dirty="0" smtClean="0">
                          <a:ln>
                            <a:noFill/>
                          </a:ln>
                          <a:solidFill>
                            <a:schemeClr val="tx1"/>
                          </a:solidFill>
                          <a:effectLst/>
                          <a:latin typeface="Calibri" pitchFamily="34" charset="0"/>
                          <a:ea typeface="宋体" pitchFamily="2" charset="-122"/>
                          <a:cs typeface="Arial" charset="0"/>
                        </a:rPr>
                        <a:t>Ericsson</a:t>
                      </a:r>
                      <a:endPar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Percentage of completion </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cap="none" normalizeH="0" baseline="0" dirty="0" smtClean="0">
                          <a:ln>
                            <a:noFill/>
                          </a:ln>
                          <a:solidFill>
                            <a:schemeClr val="tx1"/>
                          </a:solidFill>
                          <a:effectLst/>
                          <a:latin typeface="Calibri" pitchFamily="34" charset="0"/>
                          <a:ea typeface="宋体" pitchFamily="2" charset="-122"/>
                          <a:cs typeface="Arial" charset="0"/>
                        </a:rPr>
                        <a:t>55% -&gt; 60%</a:t>
                      </a:r>
                      <a:endPar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Target</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SA#85 – Sep. 2019</a:t>
                      </a:r>
                      <a:endParaRPr kumimoji="0" lang="en-GB" altLang="zh-CN"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Main TSs</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TS 28.404, 28.405, 28.406, 28.307, 28.308, 28.309</a:t>
                      </a:r>
                      <a:endPar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196869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Summary of progress</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285750" lvl="0" indent="-285750">
                        <a:buFont typeface="Arial" panose="020B0604020202020204" pitchFamily="34" charset="0"/>
                        <a:buChar cha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The structure of 28.405 was changed to specify UMTS and LTE in different clauses, instead of interleaving the RATs for the different actions.</a:t>
                      </a:r>
                    </a:p>
                    <a:p>
                      <a:pPr marL="285750" lvl="0" indent="-285750">
                        <a:buFont typeface="Arial" panose="020B0604020202020204" pitchFamily="34" charset="0"/>
                        <a:buChar cha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Used abbreviations were specified. </a:t>
                      </a:r>
                    </a:p>
                    <a:p>
                      <a:pPr marL="285750" lvl="0" indent="-285750">
                        <a:buFont typeface="Arial" panose="020B0604020202020204" pitchFamily="34" charset="0"/>
                        <a:buChar cha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Management based activation, deactivation and handover handling in LTE were added.</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xmlns=""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Outstanding issues</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71000"/>
                      </a:schemeClr>
                    </a:solidFill>
                  </a:tcPr>
                </a:tc>
                <a:tc gridSpan="3">
                  <a:txBody>
                    <a:bodyPr/>
                    <a:lstStyle/>
                    <a:p>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None.</a:t>
                      </a:r>
                      <a:endPar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71000"/>
                      </a:schemeClr>
                    </a:solid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xmlns=""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Documents for approval by SA5</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55000"/>
                      </a:schemeClr>
                    </a:solidFill>
                  </a:tcPr>
                </a:tc>
                <a:tc gridSpan="3">
                  <a:txBody>
                    <a:bodyPr/>
                    <a:lstStyle/>
                    <a:p>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55000"/>
                      </a:schemeClr>
                    </a:solidFill>
                  </a:tcPr>
                </a:tc>
                <a:tc hMerge="1">
                  <a:txBody>
                    <a:bodyPr/>
                    <a:lstStyle/>
                    <a:p>
                      <a:endParaRPr lang="fr-FR"/>
                    </a:p>
                  </a:txBody>
                  <a:tcPr/>
                </a:tc>
                <a:tc hMerge="1">
                  <a:txBody>
                    <a:bodyPr/>
                    <a:lstStyle/>
                    <a:p>
                      <a:endParaRPr lang="fr-FR"/>
                    </a:p>
                  </a:txBody>
                  <a:tcPr/>
                </a:tc>
              </a:tr>
            </a:tbl>
          </a:graphicData>
        </a:graphic>
      </p:graphicFrame>
    </p:spTree>
    <p:extLst>
      <p:ext uri="{BB962C8B-B14F-4D97-AF65-F5344CB8AC3E}">
        <p14:creationId xmlns:p14="http://schemas.microsoft.com/office/powerpoint/2010/main" val="3081663874"/>
      </p:ext>
    </p:extLst>
  </p:cSld>
  <p:clrMapOvr>
    <a:masterClrMapping/>
  </p:clrMapOvr>
  <p:transition spd="slow"/>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smtClean="0">
                <a:solidFill>
                  <a:srgbClr val="FF0000"/>
                </a:solidFill>
                <a:latin typeface="Calibri" pitchFamily="34" charset="0"/>
                <a:cs typeface="Times New Roman" pitchFamily="18" charset="0"/>
              </a:rPr>
              <a:t>Rel-16 </a:t>
            </a:r>
            <a:r>
              <a:rPr lang="en-GB" altLang="zh-CN" sz="3200" dirty="0">
                <a:solidFill>
                  <a:srgbClr val="FF0000"/>
                </a:solidFill>
                <a:latin typeface="Calibri" pitchFamily="34" charset="0"/>
                <a:cs typeface="Times New Roman" pitchFamily="18" charset="0"/>
              </a:rPr>
              <a:t>OAM&amp;P WIs </a:t>
            </a:r>
            <a:r>
              <a:rPr lang="en-GB" altLang="zh-CN" sz="3200" dirty="0" smtClean="0">
                <a:solidFill>
                  <a:srgbClr val="FF0000"/>
                </a:solidFill>
                <a:latin typeface="Calibri" pitchFamily="34" charset="0"/>
                <a:cs typeface="Times New Roman" pitchFamily="18" charset="0"/>
              </a:rPr>
              <a:t>(2/10)</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3680788778"/>
              </p:ext>
            </p:extLst>
          </p:nvPr>
        </p:nvGraphicFramePr>
        <p:xfrm>
          <a:off x="286603" y="1346776"/>
          <a:ext cx="11586948" cy="4600737"/>
        </p:xfrm>
        <a:graphic>
          <a:graphicData uri="http://schemas.openxmlformats.org/drawingml/2006/table">
            <a:tbl>
              <a:tblPr/>
              <a:tblGrid>
                <a:gridCol w="1811763">
                  <a:extLst>
                    <a:ext uri="{9D8B030D-6E8A-4147-A177-3AD203B41FA5}">
                      <a16:colId xmlns:a16="http://schemas.microsoft.com/office/drawing/2014/main" xmlns="" val="20000"/>
                    </a:ext>
                  </a:extLst>
                </a:gridCol>
                <a:gridCol w="3965663">
                  <a:extLst>
                    <a:ext uri="{9D8B030D-6E8A-4147-A177-3AD203B41FA5}">
                      <a16:colId xmlns:a16="http://schemas.microsoft.com/office/drawing/2014/main" xmlns="" val="20001"/>
                    </a:ext>
                  </a:extLst>
                </a:gridCol>
                <a:gridCol w="2965340"/>
                <a:gridCol w="2844182">
                  <a:extLst>
                    <a:ext uri="{9D8B030D-6E8A-4147-A177-3AD203B41FA5}">
                      <a16:colId xmlns:a16="http://schemas.microsoft.com/office/drawing/2014/main" xmlns=""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600" b="1" i="0" kern="1200" dirty="0" smtClean="0">
                          <a:solidFill>
                            <a:schemeClr val="tx1"/>
                          </a:solidFill>
                          <a:effectLst/>
                          <a:latin typeface="+mn-lt"/>
                          <a:ea typeface="+mn-ea"/>
                          <a:cs typeface="+mn-cs"/>
                        </a:rPr>
                        <a:t>Energy efficiency of 5G</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smtClean="0">
                          <a:solidFill>
                            <a:schemeClr val="tx1"/>
                          </a:solidFill>
                          <a:effectLst/>
                          <a:latin typeface="+mn-lt"/>
                          <a:ea typeface="+mn-ea"/>
                          <a:cs typeface="+mn-cs"/>
                        </a:rPr>
                        <a:t>EE_5G</a:t>
                      </a:r>
                      <a:endParaRPr kumimoji="0" lang="en-GB" sz="16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smtClean="0">
                          <a:solidFill>
                            <a:schemeClr val="tx1"/>
                          </a:solidFill>
                          <a:effectLst/>
                          <a:latin typeface="+mn-lt"/>
                          <a:ea typeface="+mn-ea"/>
                          <a:cs typeface="+mn-cs"/>
                        </a:rPr>
                        <a:t>810023</a:t>
                      </a:r>
                      <a:endParaRPr kumimoji="0" lang="en-GB"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4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cap="none" normalizeH="0" baseline="0" dirty="0" smtClean="0">
                          <a:ln>
                            <a:noFill/>
                          </a:ln>
                          <a:solidFill>
                            <a:schemeClr val="tx1"/>
                          </a:solidFill>
                          <a:effectLst/>
                          <a:latin typeface="Calibri" pitchFamily="34" charset="0"/>
                          <a:ea typeface="宋体" pitchFamily="2" charset="-122"/>
                          <a:cs typeface="Arial" charset="0"/>
                        </a:rPr>
                        <a:t>Orange</a:t>
                      </a:r>
                      <a:endPar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Percentage of completion </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cap="none" normalizeH="0" baseline="0" dirty="0" smtClean="0">
                          <a:ln>
                            <a:noFill/>
                          </a:ln>
                          <a:solidFill>
                            <a:schemeClr val="tx1"/>
                          </a:solidFill>
                          <a:effectLst/>
                          <a:latin typeface="Calibri" pitchFamily="34" charset="0"/>
                          <a:ea typeface="宋体" pitchFamily="2" charset="-122"/>
                          <a:cs typeface="Arial" charset="0"/>
                        </a:rPr>
                        <a:t>40% -&gt; 45 %</a:t>
                      </a:r>
                      <a:endPar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Target</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SA#86 – Dec. 2019</a:t>
                      </a:r>
                      <a:endParaRPr kumimoji="0" lang="en-GB" altLang="zh-CN"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Main TSs</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TS 28.310</a:t>
                      </a:r>
                      <a:endPar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196869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Summary of progress</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285750" lvl="0" indent="-285750">
                        <a:buFont typeface="Arial" panose="020B0604020202020204" pitchFamily="34" charset="0"/>
                        <a:buChar cha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A discussion paper (S5-193164) was endorsed, stating that </a:t>
                      </a:r>
                      <a:r>
                        <a:rPr kumimoji="0" lang="en-US" sz="14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gNBCU</a:t>
                      </a: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a:t>
                      </a:r>
                      <a:r>
                        <a:rPr kumimoji="0" lang="en-US" sz="14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gNBCU</a:t>
                      </a: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-CP/</a:t>
                      </a:r>
                      <a:r>
                        <a:rPr kumimoji="0" lang="en-US" sz="14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gNBCU</a:t>
                      </a: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-UP power consumption is assumed to be very small compared to </a:t>
                      </a:r>
                      <a:r>
                        <a:rPr kumimoji="0" lang="en-US" sz="14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gNBDU</a:t>
                      </a: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 and that given that, in some cases, the </a:t>
                      </a:r>
                      <a:r>
                        <a:rPr kumimoji="0" lang="en-US" sz="14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gNBCU</a:t>
                      </a: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a:t>
                      </a:r>
                      <a:r>
                        <a:rPr kumimoji="0" lang="en-US" sz="14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gNBCU</a:t>
                      </a: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-CP/</a:t>
                      </a:r>
                      <a:r>
                        <a:rPr kumimoji="0" lang="en-US" sz="14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gNBCU</a:t>
                      </a: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-UP may be virtualized, it is proposed that in Rel-16 SA5 only considers the energy consumed in </a:t>
                      </a:r>
                      <a:r>
                        <a:rPr kumimoji="0" lang="en-US" sz="14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gNBDU</a:t>
                      </a: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(s) (in case of split scenarios) and in non-split </a:t>
                      </a:r>
                      <a:r>
                        <a:rPr kumimoji="0" lang="en-US" sz="14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gNBs</a:t>
                      </a: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a:t>
                      </a:r>
                    </a:p>
                    <a:p>
                      <a:pPr marL="285750" lvl="0" indent="-285750">
                        <a:buFont typeface="Arial" panose="020B0604020202020204" pitchFamily="34" charset="0"/>
                        <a:buChar cha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A new requirement has been added to reflect this agreement.</a:t>
                      </a:r>
                    </a:p>
                    <a:p>
                      <a:pPr marL="285750" lvl="0" indent="-285750">
                        <a:buFont typeface="Arial" panose="020B0604020202020204" pitchFamily="34" charset="0"/>
                        <a:buChar cha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Text from TR 32.972 was imported in TS 28.310 re. EE KPI definition.</a:t>
                      </a:r>
                    </a:p>
                    <a:p>
                      <a:pPr marL="285750" lvl="0" indent="-285750">
                        <a:buFont typeface="Arial" panose="020B0604020202020204" pitchFamily="34" charset="0"/>
                        <a:buChar cha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The WID has been revised to reflect the agreement made in the endorsed discussion paper (cf. S5-193368).</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xmlns=""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Outstanding issues</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71000"/>
                      </a:schemeClr>
                    </a:solidFill>
                  </a:tcPr>
                </a:tc>
                <a:tc gridSpan="3">
                  <a:txBody>
                    <a:bodyPr/>
                    <a:lstStyle/>
                    <a:p>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None.</a:t>
                      </a:r>
                      <a:endPar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71000"/>
                      </a:schemeClr>
                    </a:solid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xmlns=""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Documents for approval by SA5</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55000"/>
                      </a:schemeClr>
                    </a:solidFill>
                  </a:tcPr>
                </a:tc>
                <a:tc gridSpan="3">
                  <a:txBody>
                    <a:bodyPr/>
                    <a:lstStyle/>
                    <a:p>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WID revised (S5-193368).</a:t>
                      </a:r>
                      <a:endPar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55000"/>
                      </a:schemeClr>
                    </a:solidFill>
                  </a:tcPr>
                </a:tc>
                <a:tc hMerge="1">
                  <a:txBody>
                    <a:bodyPr/>
                    <a:lstStyle/>
                    <a:p>
                      <a:endParaRPr lang="fr-FR"/>
                    </a:p>
                  </a:txBody>
                  <a:tcPr/>
                </a:tc>
                <a:tc hMerge="1">
                  <a:txBody>
                    <a:bodyPr/>
                    <a:lstStyle/>
                    <a:p>
                      <a:endParaRPr lang="fr-FR"/>
                    </a:p>
                  </a:txBody>
                  <a:tcPr/>
                </a:tc>
              </a:tr>
            </a:tbl>
          </a:graphicData>
        </a:graphic>
      </p:graphicFrame>
    </p:spTree>
    <p:extLst>
      <p:ext uri="{BB962C8B-B14F-4D97-AF65-F5344CB8AC3E}">
        <p14:creationId xmlns:p14="http://schemas.microsoft.com/office/powerpoint/2010/main" val="3774179471"/>
      </p:ext>
    </p:extLst>
  </p:cSld>
  <p:clrMapOvr>
    <a:masterClrMapping/>
  </p:clrMapOvr>
  <p:transition spd="slow"/>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smtClean="0">
                <a:solidFill>
                  <a:srgbClr val="FF0000"/>
                </a:solidFill>
                <a:latin typeface="Calibri" pitchFamily="34" charset="0"/>
                <a:cs typeface="Times New Roman" pitchFamily="18" charset="0"/>
              </a:rPr>
              <a:t>Rel-16 </a:t>
            </a:r>
            <a:r>
              <a:rPr lang="en-GB" altLang="zh-CN" sz="3200" dirty="0">
                <a:solidFill>
                  <a:srgbClr val="FF0000"/>
                </a:solidFill>
                <a:latin typeface="Calibri" pitchFamily="34" charset="0"/>
                <a:cs typeface="Times New Roman" pitchFamily="18" charset="0"/>
              </a:rPr>
              <a:t>OAM&amp;P WIs </a:t>
            </a:r>
            <a:r>
              <a:rPr lang="en-GB" altLang="zh-CN" sz="3200" dirty="0" smtClean="0">
                <a:solidFill>
                  <a:srgbClr val="FF0000"/>
                </a:solidFill>
                <a:latin typeface="Calibri" pitchFamily="34" charset="0"/>
                <a:cs typeface="Times New Roman" pitchFamily="18" charset="0"/>
              </a:rPr>
              <a:t>(3/10)</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1731418607"/>
              </p:ext>
            </p:extLst>
          </p:nvPr>
        </p:nvGraphicFramePr>
        <p:xfrm>
          <a:off x="286603" y="1360424"/>
          <a:ext cx="11586948" cy="4600737"/>
        </p:xfrm>
        <a:graphic>
          <a:graphicData uri="http://schemas.openxmlformats.org/drawingml/2006/table">
            <a:tbl>
              <a:tblPr/>
              <a:tblGrid>
                <a:gridCol w="1811763">
                  <a:extLst>
                    <a:ext uri="{9D8B030D-6E8A-4147-A177-3AD203B41FA5}">
                      <a16:colId xmlns:a16="http://schemas.microsoft.com/office/drawing/2014/main" xmlns="" val="20000"/>
                    </a:ext>
                  </a:extLst>
                </a:gridCol>
                <a:gridCol w="3965663">
                  <a:extLst>
                    <a:ext uri="{9D8B030D-6E8A-4147-A177-3AD203B41FA5}">
                      <a16:colId xmlns:a16="http://schemas.microsoft.com/office/drawing/2014/main" xmlns="" val="20001"/>
                    </a:ext>
                  </a:extLst>
                </a:gridCol>
                <a:gridCol w="2965340"/>
                <a:gridCol w="2844182">
                  <a:extLst>
                    <a:ext uri="{9D8B030D-6E8A-4147-A177-3AD203B41FA5}">
                      <a16:colId xmlns:a16="http://schemas.microsoft.com/office/drawing/2014/main" xmlns=""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600" b="1" i="0" kern="1200" dirty="0" smtClean="0">
                          <a:solidFill>
                            <a:schemeClr val="tx1"/>
                          </a:solidFill>
                          <a:effectLst/>
                          <a:latin typeface="+mn-lt"/>
                          <a:ea typeface="+mn-ea"/>
                          <a:cs typeface="+mn-cs"/>
                        </a:rPr>
                        <a:t>Network policy management for mobile networks based on NFV scenarios</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smtClean="0">
                          <a:solidFill>
                            <a:schemeClr val="tx1"/>
                          </a:solidFill>
                          <a:effectLst/>
                          <a:latin typeface="+mn-lt"/>
                          <a:ea typeface="+mn-ea"/>
                          <a:cs typeface="+mn-cs"/>
                        </a:rPr>
                        <a:t>NETPOL</a:t>
                      </a:r>
                      <a:endParaRPr kumimoji="0" lang="en-GB" sz="16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smtClean="0">
                          <a:solidFill>
                            <a:schemeClr val="tx1"/>
                          </a:solidFill>
                          <a:effectLst/>
                          <a:latin typeface="+mn-lt"/>
                          <a:ea typeface="+mn-ea"/>
                          <a:cs typeface="+mn-cs"/>
                        </a:rPr>
                        <a:t>810025</a:t>
                      </a:r>
                      <a:endParaRPr kumimoji="0" lang="en-GB"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4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cap="none" normalizeH="0" baseline="0" dirty="0" smtClean="0">
                          <a:ln>
                            <a:noFill/>
                          </a:ln>
                          <a:solidFill>
                            <a:schemeClr val="tx1"/>
                          </a:solidFill>
                          <a:effectLst/>
                          <a:latin typeface="Calibri" pitchFamily="34" charset="0"/>
                          <a:ea typeface="宋体" pitchFamily="2" charset="-122"/>
                          <a:cs typeface="Arial" charset="0"/>
                        </a:rPr>
                        <a:t>China Mobile</a:t>
                      </a:r>
                      <a:endPar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Percentage of completion </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cap="none" normalizeH="0" baseline="0" dirty="0" smtClean="0">
                          <a:ln>
                            <a:noFill/>
                          </a:ln>
                          <a:solidFill>
                            <a:schemeClr val="tx1"/>
                          </a:solidFill>
                          <a:effectLst/>
                          <a:latin typeface="Calibri" pitchFamily="34" charset="0"/>
                          <a:ea typeface="宋体" pitchFamily="2" charset="-122"/>
                          <a:cs typeface="Arial" charset="0"/>
                        </a:rPr>
                        <a:t>10% </a:t>
                      </a:r>
                      <a:r>
                        <a:rPr kumimoji="0" lang="en-GB" altLang="zh-CN" sz="1400" b="0" i="0" u="none" strike="noStrike" cap="none" normalizeH="0" baseline="0" smtClean="0">
                          <a:ln>
                            <a:noFill/>
                          </a:ln>
                          <a:solidFill>
                            <a:schemeClr val="tx1"/>
                          </a:solidFill>
                          <a:effectLst/>
                          <a:latin typeface="Calibri" pitchFamily="34" charset="0"/>
                          <a:ea typeface="宋体" pitchFamily="2" charset="-122"/>
                          <a:cs typeface="Arial" charset="0"/>
                        </a:rPr>
                        <a:t>-&gt; 10%</a:t>
                      </a:r>
                      <a:endPar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Target</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SA#85 – Sept. 2019</a:t>
                      </a:r>
                      <a:endParaRPr kumimoji="0" lang="en-GB" altLang="zh-CN"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Main TSs</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TS 28.311</a:t>
                      </a:r>
                      <a:endPar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196869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Summary of progress</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lvl="0" indent="0">
                        <a:buFont typeface="Arial" panose="020B0604020202020204" pitchFamily="34" charset="0"/>
                        <a:buNone/>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No session at this meeting.</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xmlns=""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Outstanding issues</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71000"/>
                      </a:schemeClr>
                    </a:solidFill>
                  </a:tcPr>
                </a:tc>
                <a:tc gridSpan="3">
                  <a:txBody>
                    <a:bodyPr/>
                    <a:lstStyle/>
                    <a:p>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None.</a:t>
                      </a:r>
                      <a:endPar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71000"/>
                      </a:schemeClr>
                    </a:solid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xmlns=""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Documents for approval by SA5</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55000"/>
                      </a:schemeClr>
                    </a:solidFill>
                  </a:tcPr>
                </a:tc>
                <a:tc gridSpan="3">
                  <a:txBody>
                    <a:bodyPr/>
                    <a:lstStyle/>
                    <a:p>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55000"/>
                      </a:schemeClr>
                    </a:solidFill>
                  </a:tcPr>
                </a:tc>
                <a:tc hMerge="1">
                  <a:txBody>
                    <a:bodyPr/>
                    <a:lstStyle/>
                    <a:p>
                      <a:endParaRPr lang="fr-FR"/>
                    </a:p>
                  </a:txBody>
                  <a:tcPr/>
                </a:tc>
                <a:tc hMerge="1">
                  <a:txBody>
                    <a:bodyPr/>
                    <a:lstStyle/>
                    <a:p>
                      <a:endParaRPr lang="fr-FR"/>
                    </a:p>
                  </a:txBody>
                  <a:tcPr/>
                </a:tc>
              </a:tr>
            </a:tbl>
          </a:graphicData>
        </a:graphic>
      </p:graphicFrame>
    </p:spTree>
    <p:extLst>
      <p:ext uri="{BB962C8B-B14F-4D97-AF65-F5344CB8AC3E}">
        <p14:creationId xmlns:p14="http://schemas.microsoft.com/office/powerpoint/2010/main" val="3774179471"/>
      </p:ext>
    </p:extLst>
  </p:cSld>
  <p:clrMapOvr>
    <a:masterClrMapping/>
  </p:clrMapOvr>
  <p:transition spd="slow"/>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smtClean="0">
                <a:solidFill>
                  <a:srgbClr val="FF0000"/>
                </a:solidFill>
                <a:latin typeface="Calibri" pitchFamily="34" charset="0"/>
                <a:cs typeface="Times New Roman" pitchFamily="18" charset="0"/>
              </a:rPr>
              <a:t>Rel-16 </a:t>
            </a:r>
            <a:r>
              <a:rPr lang="en-GB" altLang="zh-CN" sz="3200" dirty="0">
                <a:solidFill>
                  <a:srgbClr val="FF0000"/>
                </a:solidFill>
                <a:latin typeface="Calibri" pitchFamily="34" charset="0"/>
                <a:cs typeface="Times New Roman" pitchFamily="18" charset="0"/>
              </a:rPr>
              <a:t>OAM&amp;P WIs </a:t>
            </a:r>
            <a:r>
              <a:rPr lang="en-GB" altLang="zh-CN" sz="3200" dirty="0" smtClean="0">
                <a:solidFill>
                  <a:srgbClr val="FF0000"/>
                </a:solidFill>
                <a:latin typeface="Calibri" pitchFamily="34" charset="0"/>
                <a:cs typeface="Times New Roman" pitchFamily="18" charset="0"/>
              </a:rPr>
              <a:t>(4/10)</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180075"/>
              </p:ext>
            </p:extLst>
          </p:nvPr>
        </p:nvGraphicFramePr>
        <p:xfrm>
          <a:off x="286603" y="1374072"/>
          <a:ext cx="11586948" cy="4600737"/>
        </p:xfrm>
        <a:graphic>
          <a:graphicData uri="http://schemas.openxmlformats.org/drawingml/2006/table">
            <a:tbl>
              <a:tblPr/>
              <a:tblGrid>
                <a:gridCol w="1811763">
                  <a:extLst>
                    <a:ext uri="{9D8B030D-6E8A-4147-A177-3AD203B41FA5}">
                      <a16:colId xmlns:a16="http://schemas.microsoft.com/office/drawing/2014/main" xmlns="" val="20000"/>
                    </a:ext>
                  </a:extLst>
                </a:gridCol>
                <a:gridCol w="3965663">
                  <a:extLst>
                    <a:ext uri="{9D8B030D-6E8A-4147-A177-3AD203B41FA5}">
                      <a16:colId xmlns:a16="http://schemas.microsoft.com/office/drawing/2014/main" xmlns="" val="20001"/>
                    </a:ext>
                  </a:extLst>
                </a:gridCol>
                <a:gridCol w="2965340"/>
                <a:gridCol w="2844182">
                  <a:extLst>
                    <a:ext uri="{9D8B030D-6E8A-4147-A177-3AD203B41FA5}">
                      <a16:colId xmlns:a16="http://schemas.microsoft.com/office/drawing/2014/main" xmlns=""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600" b="1" i="0" kern="1200" dirty="0" smtClean="0">
                          <a:solidFill>
                            <a:schemeClr val="tx1"/>
                          </a:solidFill>
                          <a:effectLst/>
                          <a:latin typeface="+mn-lt"/>
                          <a:ea typeface="+mn-ea"/>
                          <a:cs typeface="+mn-cs"/>
                        </a:rPr>
                        <a:t>Methodology for 5G management specifications</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smtClean="0">
                          <a:solidFill>
                            <a:schemeClr val="tx1"/>
                          </a:solidFill>
                          <a:effectLst/>
                          <a:latin typeface="+mn-lt"/>
                          <a:ea typeface="+mn-ea"/>
                          <a:cs typeface="+mn-cs"/>
                        </a:rPr>
                        <a:t>METHOGY</a:t>
                      </a:r>
                      <a:endParaRPr kumimoji="0" lang="en-GB" sz="16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smtClean="0">
                          <a:solidFill>
                            <a:schemeClr val="tx1"/>
                          </a:solidFill>
                          <a:effectLst/>
                          <a:latin typeface="+mn-lt"/>
                          <a:ea typeface="+mn-ea"/>
                          <a:cs typeface="+mn-cs"/>
                        </a:rPr>
                        <a:t>810026</a:t>
                      </a:r>
                      <a:endParaRPr kumimoji="0" lang="en-GB"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4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cap="none" normalizeH="0" baseline="0" dirty="0" smtClean="0">
                          <a:ln>
                            <a:noFill/>
                          </a:ln>
                          <a:solidFill>
                            <a:schemeClr val="tx1"/>
                          </a:solidFill>
                          <a:effectLst/>
                          <a:latin typeface="Calibri" pitchFamily="34" charset="0"/>
                          <a:ea typeface="宋体" pitchFamily="2" charset="-122"/>
                          <a:cs typeface="Arial" charset="0"/>
                        </a:rPr>
                        <a:t>Ericsson</a:t>
                      </a:r>
                      <a:endPar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Percentage of completion </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cap="none" normalizeH="0" baseline="0" dirty="0" smtClean="0">
                          <a:ln>
                            <a:noFill/>
                          </a:ln>
                          <a:solidFill>
                            <a:schemeClr val="tx1"/>
                          </a:solidFill>
                          <a:effectLst/>
                          <a:latin typeface="Calibri" pitchFamily="34" charset="0"/>
                          <a:ea typeface="宋体" pitchFamily="2" charset="-122"/>
                          <a:cs typeface="Arial" charset="0"/>
                        </a:rPr>
                        <a:t>85% -&gt; </a:t>
                      </a:r>
                      <a:r>
                        <a:rPr kumimoji="0" lang="en-US" altLang="zh-CN" sz="1400" b="0" i="0" u="none" strike="noStrike" cap="none" normalizeH="0" baseline="0" dirty="0" smtClean="0">
                          <a:ln>
                            <a:noFill/>
                          </a:ln>
                          <a:solidFill>
                            <a:schemeClr val="tx1"/>
                          </a:solidFill>
                          <a:effectLst/>
                          <a:latin typeface="Calibri" pitchFamily="34" charset="0"/>
                          <a:ea typeface="宋体" pitchFamily="2" charset="-122"/>
                          <a:cs typeface="Arial" charset="0"/>
                        </a:rPr>
                        <a:t>85%</a:t>
                      </a:r>
                      <a:endPar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Target</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SA#85 – Sept. 2019 (Previously SA#84 – June 2019)</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Main TSs</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TS 32.160</a:t>
                      </a:r>
                      <a:endPar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196869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Summary of progress</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lvl="0" indent="0">
                        <a:buFont typeface="Arial" panose="020B0604020202020204" pitchFamily="34" charset="0"/>
                        <a:buNone/>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As input to the meeting there were 9 contributions of which 5 were discussion papers and 6 contributions. Break-out sessions took place to address mapping of stage 2 to stage 3, good progress was made. Break out session report is available in S5-193497. The group continues to work off-line to prepare such guidelines for the next meeting.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xmlns=""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Outstanding issues</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71000"/>
                      </a:schemeClr>
                    </a:solidFill>
                  </a:tcPr>
                </a:tc>
                <a:tc gridSpan="3">
                  <a:txBody>
                    <a:bodyPr/>
                    <a:lstStyle/>
                    <a:p>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None.</a:t>
                      </a:r>
                      <a:endPar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71000"/>
                      </a:schemeClr>
                    </a:solid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xmlns=""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Documents for approval by SA5</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55000"/>
                      </a:schemeClr>
                    </a:solidFill>
                  </a:tcPr>
                </a:tc>
                <a:tc gridSpan="3">
                  <a:txBody>
                    <a:bodyPr/>
                    <a:lstStyle/>
                    <a:p>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55000"/>
                      </a:schemeClr>
                    </a:solidFill>
                  </a:tcPr>
                </a:tc>
                <a:tc hMerge="1">
                  <a:txBody>
                    <a:bodyPr/>
                    <a:lstStyle/>
                    <a:p>
                      <a:endParaRPr lang="fr-FR"/>
                    </a:p>
                  </a:txBody>
                  <a:tcPr/>
                </a:tc>
                <a:tc hMerge="1">
                  <a:txBody>
                    <a:bodyPr/>
                    <a:lstStyle/>
                    <a:p>
                      <a:endParaRPr lang="fr-FR"/>
                    </a:p>
                  </a:txBody>
                  <a:tcPr/>
                </a:tc>
              </a:tr>
            </a:tbl>
          </a:graphicData>
        </a:graphic>
      </p:graphicFrame>
    </p:spTree>
    <p:extLst>
      <p:ext uri="{BB962C8B-B14F-4D97-AF65-F5344CB8AC3E}">
        <p14:creationId xmlns:p14="http://schemas.microsoft.com/office/powerpoint/2010/main" val="3774179471"/>
      </p:ext>
    </p:extLst>
  </p:cSld>
  <p:clrMapOvr>
    <a:masterClrMapping/>
  </p:clrMapOvr>
  <p:transition spd="slow"/>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smtClean="0">
                <a:solidFill>
                  <a:srgbClr val="FF0000"/>
                </a:solidFill>
                <a:latin typeface="Calibri" pitchFamily="34" charset="0"/>
                <a:cs typeface="Times New Roman" pitchFamily="18" charset="0"/>
              </a:rPr>
              <a:t>Rel-16 </a:t>
            </a:r>
            <a:r>
              <a:rPr lang="en-GB" altLang="zh-CN" sz="3200" dirty="0">
                <a:solidFill>
                  <a:srgbClr val="FF0000"/>
                </a:solidFill>
                <a:latin typeface="Calibri" pitchFamily="34" charset="0"/>
                <a:cs typeface="Times New Roman" pitchFamily="18" charset="0"/>
              </a:rPr>
              <a:t>OAM&amp;P WIs </a:t>
            </a:r>
            <a:r>
              <a:rPr lang="en-GB" altLang="zh-CN" sz="3200" dirty="0" smtClean="0">
                <a:solidFill>
                  <a:srgbClr val="FF0000"/>
                </a:solidFill>
                <a:latin typeface="Calibri" pitchFamily="34" charset="0"/>
                <a:cs typeface="Times New Roman" pitchFamily="18" charset="0"/>
              </a:rPr>
              <a:t>(5/10)</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1679376675"/>
              </p:ext>
            </p:extLst>
          </p:nvPr>
        </p:nvGraphicFramePr>
        <p:xfrm>
          <a:off x="286603" y="1360424"/>
          <a:ext cx="11586948" cy="4600737"/>
        </p:xfrm>
        <a:graphic>
          <a:graphicData uri="http://schemas.openxmlformats.org/drawingml/2006/table">
            <a:tbl>
              <a:tblPr/>
              <a:tblGrid>
                <a:gridCol w="1811763">
                  <a:extLst>
                    <a:ext uri="{9D8B030D-6E8A-4147-A177-3AD203B41FA5}">
                      <a16:colId xmlns:a16="http://schemas.microsoft.com/office/drawing/2014/main" xmlns="" val="20000"/>
                    </a:ext>
                  </a:extLst>
                </a:gridCol>
                <a:gridCol w="3965663">
                  <a:extLst>
                    <a:ext uri="{9D8B030D-6E8A-4147-A177-3AD203B41FA5}">
                      <a16:colId xmlns:a16="http://schemas.microsoft.com/office/drawing/2014/main" xmlns="" val="20001"/>
                    </a:ext>
                  </a:extLst>
                </a:gridCol>
                <a:gridCol w="2965340"/>
                <a:gridCol w="2844182">
                  <a:extLst>
                    <a:ext uri="{9D8B030D-6E8A-4147-A177-3AD203B41FA5}">
                      <a16:colId xmlns:a16="http://schemas.microsoft.com/office/drawing/2014/main" xmlns=""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600" b="1" i="0" kern="1200" dirty="0" smtClean="0">
                          <a:solidFill>
                            <a:schemeClr val="tx1"/>
                          </a:solidFill>
                          <a:effectLst/>
                          <a:latin typeface="+mn-lt"/>
                          <a:ea typeface="+mn-ea"/>
                          <a:cs typeface="+mn-cs"/>
                        </a:rPr>
                        <a:t>Intent driven management services for mobile networks</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smtClean="0">
                          <a:solidFill>
                            <a:schemeClr val="tx1"/>
                          </a:solidFill>
                          <a:effectLst/>
                          <a:latin typeface="+mn-lt"/>
                          <a:ea typeface="+mn-ea"/>
                          <a:cs typeface="+mn-cs"/>
                        </a:rPr>
                        <a:t>IDMS_MN</a:t>
                      </a:r>
                      <a:endParaRPr kumimoji="0" lang="en-GB" sz="16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smtClean="0">
                          <a:solidFill>
                            <a:schemeClr val="tx1"/>
                          </a:solidFill>
                          <a:effectLst/>
                          <a:latin typeface="+mn-lt"/>
                          <a:ea typeface="+mn-ea"/>
                          <a:cs typeface="+mn-cs"/>
                        </a:rPr>
                        <a:t>810027</a:t>
                      </a:r>
                      <a:endParaRPr kumimoji="0" lang="en-GB"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4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cap="none" normalizeH="0" baseline="0" dirty="0" smtClean="0">
                          <a:ln>
                            <a:noFill/>
                          </a:ln>
                          <a:solidFill>
                            <a:schemeClr val="tx1"/>
                          </a:solidFill>
                          <a:effectLst/>
                          <a:latin typeface="Calibri" pitchFamily="34" charset="0"/>
                          <a:ea typeface="宋体" pitchFamily="2" charset="-122"/>
                          <a:cs typeface="Arial" charset="0"/>
                        </a:rPr>
                        <a:t>Huawei</a:t>
                      </a:r>
                      <a:endPar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Percentage of completion </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cap="none" normalizeH="0" baseline="0" dirty="0" smtClean="0">
                          <a:ln>
                            <a:noFill/>
                          </a:ln>
                          <a:solidFill>
                            <a:schemeClr val="tx1"/>
                          </a:solidFill>
                          <a:effectLst/>
                          <a:latin typeface="Calibri" pitchFamily="34" charset="0"/>
                          <a:ea typeface="宋体" pitchFamily="2" charset="-122"/>
                          <a:cs typeface="Arial" charset="0"/>
                        </a:rPr>
                        <a:t>30% -&gt; </a:t>
                      </a:r>
                      <a:r>
                        <a:rPr kumimoji="0" lang="en-US" altLang="zh-CN" sz="1400" b="0" i="0" u="none" strike="noStrike" cap="none" normalizeH="0" baseline="0" dirty="0" smtClean="0">
                          <a:ln>
                            <a:noFill/>
                          </a:ln>
                          <a:solidFill>
                            <a:schemeClr val="tx1"/>
                          </a:solidFill>
                          <a:effectLst/>
                          <a:latin typeface="Calibri" pitchFamily="34" charset="0"/>
                          <a:ea typeface="宋体" pitchFamily="2" charset="-122"/>
                          <a:cs typeface="Arial" charset="0"/>
                        </a:rPr>
                        <a:t>35%</a:t>
                      </a:r>
                      <a:endPar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Target</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SA#86 – Dec. 2019</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Main TSs</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TR 28.812, TS 28.312</a:t>
                      </a:r>
                      <a:endPar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196869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Summary of progress</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lvl="0" indent="0">
                        <a:buFont typeface="Arial" panose="020B0604020202020204" pitchFamily="34" charset="0"/>
                        <a:buNone/>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Scope of intent driven management, introduction for IDMS and Intent translation, comparison of policy management and intent driven management have been discussed. </a:t>
                      </a:r>
                    </a:p>
                    <a:p>
                      <a:pPr marL="0" lvl="0" indent="0">
                        <a:buFont typeface="Arial" panose="020B0604020202020204" pitchFamily="34" charset="0"/>
                        <a:buNone/>
                      </a:pPr>
                      <a:endPar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endParaRPr>
                    </a:p>
                    <a:p>
                      <a:pPr marL="0" lvl="0" indent="0">
                        <a:buFont typeface="Arial" panose="020B0604020202020204" pitchFamily="34" charset="0"/>
                        <a:buNone/>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The work item includes a study phase and a work item phase.</a:t>
                      </a:r>
                    </a:p>
                    <a:p>
                      <a:pPr marL="285750" lvl="0" indent="-285750">
                        <a:buFont typeface="Arial" panose="020B0604020202020204" pitchFamily="34" charset="0"/>
                        <a:buChar cha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Study phase: 70 % (previously 65%).</a:t>
                      </a:r>
                    </a:p>
                    <a:p>
                      <a:pPr marL="285750" lvl="0" indent="-285750">
                        <a:buFont typeface="Arial" panose="020B0604020202020204" pitchFamily="34" charset="0"/>
                        <a:buChar cha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Work item phase is not started.</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xmlns=""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Outstanding issues</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71000"/>
                      </a:schemeClr>
                    </a:solidFill>
                  </a:tcPr>
                </a:tc>
                <a:tc gridSpan="3">
                  <a:txBody>
                    <a:bodyPr/>
                    <a:lstStyle/>
                    <a:p>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None.</a:t>
                      </a:r>
                      <a:endPar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71000"/>
                      </a:schemeClr>
                    </a:solid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xmlns=""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Documents for approval by SA5</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55000"/>
                      </a:schemeClr>
                    </a:solidFill>
                  </a:tcPr>
                </a:tc>
                <a:tc gridSpan="3">
                  <a:txBody>
                    <a:bodyPr/>
                    <a:lstStyle/>
                    <a:p>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55000"/>
                      </a:schemeClr>
                    </a:solidFill>
                  </a:tcPr>
                </a:tc>
                <a:tc hMerge="1">
                  <a:txBody>
                    <a:bodyPr/>
                    <a:lstStyle/>
                    <a:p>
                      <a:endParaRPr lang="fr-FR"/>
                    </a:p>
                  </a:txBody>
                  <a:tcPr/>
                </a:tc>
                <a:tc hMerge="1">
                  <a:txBody>
                    <a:bodyPr/>
                    <a:lstStyle/>
                    <a:p>
                      <a:endParaRPr lang="fr-FR"/>
                    </a:p>
                  </a:txBody>
                  <a:tcPr/>
                </a:tc>
              </a:tr>
            </a:tbl>
          </a:graphicData>
        </a:graphic>
      </p:graphicFrame>
    </p:spTree>
    <p:extLst>
      <p:ext uri="{BB962C8B-B14F-4D97-AF65-F5344CB8AC3E}">
        <p14:creationId xmlns:p14="http://schemas.microsoft.com/office/powerpoint/2010/main" val="3774179471"/>
      </p:ext>
    </p:extLst>
  </p:cSld>
  <p:clrMapOvr>
    <a:masterClrMapping/>
  </p:clrMapOvr>
  <p:transition spd="slow"/>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smtClean="0">
                <a:solidFill>
                  <a:srgbClr val="FF0000"/>
                </a:solidFill>
                <a:latin typeface="Calibri" pitchFamily="34" charset="0"/>
                <a:cs typeface="Times New Roman" pitchFamily="18" charset="0"/>
              </a:rPr>
              <a:t>Rel-16 </a:t>
            </a:r>
            <a:r>
              <a:rPr lang="en-GB" altLang="zh-CN" sz="3200" dirty="0">
                <a:solidFill>
                  <a:srgbClr val="FF0000"/>
                </a:solidFill>
                <a:latin typeface="Calibri" pitchFamily="34" charset="0"/>
                <a:cs typeface="Times New Roman" pitchFamily="18" charset="0"/>
              </a:rPr>
              <a:t>OAM&amp;P WIs </a:t>
            </a:r>
            <a:r>
              <a:rPr lang="en-GB" altLang="zh-CN" sz="3200" dirty="0" smtClean="0">
                <a:solidFill>
                  <a:srgbClr val="FF0000"/>
                </a:solidFill>
                <a:latin typeface="Calibri" pitchFamily="34" charset="0"/>
                <a:cs typeface="Times New Roman" pitchFamily="18" charset="0"/>
              </a:rPr>
              <a:t>(6/10)</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3347478988"/>
              </p:ext>
            </p:extLst>
          </p:nvPr>
        </p:nvGraphicFramePr>
        <p:xfrm>
          <a:off x="177421" y="950989"/>
          <a:ext cx="11859905" cy="5491292"/>
        </p:xfrm>
        <a:graphic>
          <a:graphicData uri="http://schemas.openxmlformats.org/drawingml/2006/table">
            <a:tbl>
              <a:tblPr/>
              <a:tblGrid>
                <a:gridCol w="1854443">
                  <a:extLst>
                    <a:ext uri="{9D8B030D-6E8A-4147-A177-3AD203B41FA5}">
                      <a16:colId xmlns:a16="http://schemas.microsoft.com/office/drawing/2014/main" xmlns="" val="20000"/>
                    </a:ext>
                  </a:extLst>
                </a:gridCol>
                <a:gridCol w="4059083">
                  <a:extLst>
                    <a:ext uri="{9D8B030D-6E8A-4147-A177-3AD203B41FA5}">
                      <a16:colId xmlns:a16="http://schemas.microsoft.com/office/drawing/2014/main" xmlns="" val="20001"/>
                    </a:ext>
                  </a:extLst>
                </a:gridCol>
                <a:gridCol w="943648"/>
                <a:gridCol w="2091548"/>
                <a:gridCol w="2911183">
                  <a:extLst>
                    <a:ext uri="{9D8B030D-6E8A-4147-A177-3AD203B41FA5}">
                      <a16:colId xmlns:a16="http://schemas.microsoft.com/office/drawing/2014/main" xmlns="" val="20002"/>
                    </a:ext>
                  </a:extLst>
                </a:gridCol>
              </a:tblGrid>
              <a:tr h="504393">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3">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600" b="1" i="0" kern="1200" dirty="0" smtClean="0">
                          <a:solidFill>
                            <a:schemeClr val="tx1"/>
                          </a:solidFill>
                          <a:effectLst/>
                          <a:latin typeface="+mn-lt"/>
                          <a:ea typeface="+mn-ea"/>
                          <a:cs typeface="+mn-cs"/>
                        </a:rPr>
                        <a:t>Enhancement of performance assurance for 5G networks including network slicing</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smtClean="0">
                          <a:solidFill>
                            <a:schemeClr val="tx1"/>
                          </a:solidFill>
                          <a:effectLst/>
                          <a:latin typeface="+mn-lt"/>
                          <a:ea typeface="+mn-ea"/>
                          <a:cs typeface="+mn-cs"/>
                        </a:rPr>
                        <a:t>5G_SLICE_ePA</a:t>
                      </a:r>
                      <a:endParaRPr kumimoji="0" lang="en-GB" sz="16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0"/>
                  </a:ext>
                </a:extLst>
              </a:tr>
              <a:tr h="593265">
                <a:tc vMerge="1">
                  <a:txBody>
                    <a:bodyPr/>
                    <a:lstStyle/>
                    <a:p>
                      <a:endParaRPr lang="en-GB"/>
                    </a:p>
                  </a:txBody>
                  <a:tcPr/>
                </a:tc>
                <a:tc gridSpan="3" vMerge="1">
                  <a:txBody>
                    <a:bodyPr/>
                    <a:lstStyle/>
                    <a:p>
                      <a:endParaRPr lang="en-GB"/>
                    </a:p>
                  </a:txBody>
                  <a:tcPr/>
                </a:tc>
                <a:tc hMerge="1" vMerge="1">
                  <a:txBody>
                    <a:bodyPr/>
                    <a:lstStyle/>
                    <a:p>
                      <a:endParaRPr lang="fr-FR"/>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smtClean="0">
                          <a:solidFill>
                            <a:schemeClr val="tx1"/>
                          </a:solidFill>
                          <a:effectLst/>
                          <a:latin typeface="+mn-lt"/>
                          <a:ea typeface="+mn-ea"/>
                          <a:cs typeface="+mn-cs"/>
                        </a:rPr>
                        <a:t>810031</a:t>
                      </a:r>
                      <a:endParaRPr kumimoji="0" lang="en-GB"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1"/>
                  </a:ext>
                </a:extLst>
              </a:tr>
              <a:tr h="41967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4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cap="none" normalizeH="0" baseline="0" dirty="0" smtClean="0">
                          <a:ln>
                            <a:noFill/>
                          </a:ln>
                          <a:solidFill>
                            <a:schemeClr val="tx1"/>
                          </a:solidFill>
                          <a:effectLst/>
                          <a:latin typeface="Calibri" pitchFamily="34" charset="0"/>
                          <a:ea typeface="宋体" pitchFamily="2" charset="-122"/>
                          <a:cs typeface="Arial" charset="0"/>
                        </a:rPr>
                        <a:t>Intel, China Mobile</a:t>
                      </a:r>
                      <a:endPar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Percentage of completion </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cap="none" normalizeH="0" baseline="0" dirty="0" smtClean="0">
                          <a:ln>
                            <a:noFill/>
                          </a:ln>
                          <a:solidFill>
                            <a:schemeClr val="tx1"/>
                          </a:solidFill>
                          <a:effectLst/>
                          <a:latin typeface="Calibri" pitchFamily="34" charset="0"/>
                          <a:ea typeface="宋体" pitchFamily="2" charset="-122"/>
                          <a:cs typeface="Arial" charset="0"/>
                        </a:rPr>
                        <a:t>60% -&gt; 70%</a:t>
                      </a:r>
                      <a:endPar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1967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Target</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SA#86 – Dec. 2019</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Main TSs</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a:txBody>
                    <a:bodyPr/>
                    <a:lstStyle/>
                    <a:p>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TS 28.550, 28.552, 28.554</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387467">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Summary of progress</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4">
                  <a:txBody>
                    <a:bodyPr/>
                    <a:lstStyle/>
                    <a:p>
                      <a:pPr marL="0" lvl="0" indent="0">
                        <a:buFont typeface="Arial" panose="020B0604020202020204" pitchFamily="34" charset="0"/>
                        <a:buNone/>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The group discussed the following topics: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pPr marL="0" lvl="0" indent="0">
                        <a:buFont typeface="Arial" panose="020B0604020202020204" pitchFamily="34" charset="0"/>
                        <a:buNone/>
                      </a:pPr>
                      <a:endPar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extLst>
                  <a:ext uri="{0D108BD9-81ED-4DB2-BD59-A6C34878D82A}">
                    <a16:rowId xmlns:a16="http://schemas.microsoft.com/office/drawing/2014/main" xmlns="" val="10005"/>
                  </a:ext>
                </a:extLst>
              </a:tr>
              <a:tr h="1156424">
                <a:tc vMerge="1">
                  <a:txBody>
                    <a:bodyPr/>
                    <a:lstStyle/>
                    <a:p>
                      <a:endParaRPr lang="fr-FR"/>
                    </a:p>
                  </a:txBody>
                  <a:tcPr/>
                </a:tc>
                <a:tc gridSpan="2">
                  <a:txBody>
                    <a:bodyPr/>
                    <a:lstStyle/>
                    <a:p>
                      <a:pPr marL="285750" lvl="0" indent="-285750">
                        <a:buFont typeface="Arial" panose="020B0604020202020204" pitchFamily="34" charset="0"/>
                        <a:buChar cha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Threshold monitoring service;</a:t>
                      </a:r>
                    </a:p>
                    <a:p>
                      <a:pPr marL="285750" lvl="0" indent="-285750">
                        <a:buFont typeface="Arial" panose="020B0604020202020204" pitchFamily="34" charset="0"/>
                        <a:buChar cha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Threshold monitor control IOCs;</a:t>
                      </a:r>
                    </a:p>
                    <a:p>
                      <a:pPr marL="285750" lvl="0" indent="-285750">
                        <a:buFont typeface="Arial" panose="020B0604020202020204" pitchFamily="34" charset="0"/>
                        <a:buChar cha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Stage 3 of performance data streaming operations;</a:t>
                      </a:r>
                    </a:p>
                    <a:p>
                      <a:pPr marL="285750" lvl="0" indent="-285750">
                        <a:buFont typeface="Arial" panose="020B0604020202020204" pitchFamily="34" charset="0"/>
                        <a:buChar cha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Way forward on MDAS;</a:t>
                      </a:r>
                    </a:p>
                    <a:p>
                      <a:pPr marL="285750" lvl="0" indent="-285750">
                        <a:buFont typeface="Arial" panose="020B0604020202020204" pitchFamily="34" charset="0"/>
                        <a:buChar cha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E-UTRA-NR Dual Connectivity related measurements;</a:t>
                      </a:r>
                    </a:p>
                    <a:p>
                      <a:pPr marL="285750" lvl="0" indent="-285750">
                        <a:buFont typeface="Arial" panose="020B0604020202020204" pitchFamily="34" charset="0"/>
                        <a:buChar cha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Packet loss rate measurement for N3;</a:t>
                      </a:r>
                    </a:p>
                    <a:p>
                      <a:pPr marL="285750" lvl="0" indent="-285750">
                        <a:buFont typeface="Arial" panose="020B0604020202020204" pitchFamily="34" charset="0"/>
                        <a:buChar cha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Packet delay measurement for N3;</a:t>
                      </a:r>
                    </a:p>
                    <a:p>
                      <a:pPr marL="285750" lvl="0" indent="-285750">
                        <a:buFont typeface="Arial" panose="020B0604020202020204" pitchFamily="34" charset="0"/>
                        <a:buChar cha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Measurements related to service request via untrusted non-3GPP access;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gridSpan="2">
                  <a:txBody>
                    <a:bodyPr/>
                    <a:lstStyle/>
                    <a:p>
                      <a:pPr marL="285750" lvl="0" indent="-285750">
                        <a:buFont typeface="Arial" panose="020B0604020202020204" pitchFamily="34" charset="0"/>
                        <a:buChar cha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Measurements related to PDU session management via untrusted non-3GPP access;</a:t>
                      </a:r>
                    </a:p>
                    <a:p>
                      <a:pPr marL="285750" lvl="0" indent="-285750">
                        <a:buFont typeface="Arial" panose="020B0604020202020204" pitchFamily="34" charset="0"/>
                        <a:buChar cha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Measurements related to </a:t>
                      </a:r>
                      <a:r>
                        <a:rPr kumimoji="0" lang="en-US" sz="14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QoS</a:t>
                      </a: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 of cell;</a:t>
                      </a:r>
                    </a:p>
                    <a:p>
                      <a:pPr marL="285750" lvl="0" indent="-285750">
                        <a:buFont typeface="Arial" panose="020B0604020202020204" pitchFamily="34" charset="0"/>
                        <a:buChar cha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Measurements related to inter-</a:t>
                      </a:r>
                      <a:r>
                        <a:rPr kumimoji="0" lang="en-US" sz="14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gNB</a:t>
                      </a: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 and intra-</a:t>
                      </a:r>
                      <a:r>
                        <a:rPr kumimoji="0" lang="en-US" sz="14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gNB</a:t>
                      </a: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 handover;</a:t>
                      </a:r>
                    </a:p>
                    <a:p>
                      <a:pPr marL="285750" lvl="0" indent="-285750">
                        <a:buFont typeface="Arial" panose="020B0604020202020204" pitchFamily="34" charset="0"/>
                        <a:buChar cha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KPI on NG-RAN handover success rate;</a:t>
                      </a:r>
                    </a:p>
                    <a:p>
                      <a:pPr marL="285750" lvl="0" indent="-285750">
                        <a:buFont typeface="Arial" panose="020B0604020202020204" pitchFamily="34" charset="0"/>
                        <a:buChar cha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Measurements, KPIs and LSs on DRB </a:t>
                      </a:r>
                      <a:r>
                        <a:rPr kumimoji="0" lang="en-US" sz="14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retainability</a:t>
                      </a: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a:t>
                      </a:r>
                    </a:p>
                    <a:p>
                      <a:pPr marL="285750" lvl="0" indent="-285750">
                        <a:buFont typeface="Arial" panose="020B0604020202020204" pitchFamily="34" charset="0"/>
                        <a:buChar cha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Correction of DRB setup related measurements;</a:t>
                      </a:r>
                    </a:p>
                    <a:p>
                      <a:pPr marL="285750" lvl="0" indent="-285750">
                        <a:buFont typeface="Arial" panose="020B0604020202020204" pitchFamily="34" charset="0"/>
                        <a:buChar cha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Correction of PDCP data volume measurements;</a:t>
                      </a:r>
                    </a:p>
                    <a:p>
                      <a:pPr marL="285750" lvl="0" indent="-285750">
                        <a:buFont typeface="Arial" panose="020B0604020202020204" pitchFamily="34" charset="0"/>
                        <a:buChar cha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Correction of PRB measurements.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r>
              <a:tr h="546402">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Outstanding issues</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71000"/>
                      </a:schemeClr>
                    </a:solidFill>
                  </a:tcPr>
                </a:tc>
                <a:tc gridSpan="4">
                  <a:txBody>
                    <a:bodyPr/>
                    <a:lstStyle/>
                    <a:p>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None.</a:t>
                      </a:r>
                      <a:endPar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71000"/>
                      </a:schemeClr>
                    </a:solidFill>
                  </a:tcPr>
                </a:tc>
                <a:tc hMerge="1">
                  <a:txBody>
                    <a:bodyPr/>
                    <a:lstStyle/>
                    <a:p>
                      <a:endParaRPr lang="fr-FR"/>
                    </a:p>
                  </a:txBody>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xmlns="" val="10006"/>
                  </a:ext>
                </a:extLst>
              </a:tr>
              <a:tr h="60873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Documents for approval by SA5</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55000"/>
                      </a:schemeClr>
                    </a:solidFill>
                  </a:tcPr>
                </a:tc>
                <a:tc gridSpan="4">
                  <a:txBody>
                    <a:bodyPr/>
                    <a:lstStyle/>
                    <a:p>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CRs – see next slide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55000"/>
                      </a:schemeClr>
                    </a:solidFill>
                  </a:tcPr>
                </a:tc>
                <a:tc hMerge="1">
                  <a:txBody>
                    <a:bodyPr/>
                    <a:lstStyle/>
                    <a:p>
                      <a:endParaRPr lang="fr-FR"/>
                    </a:p>
                  </a:txBody>
                  <a:tcPr/>
                </a:tc>
                <a:tc hMerge="1">
                  <a:txBody>
                    <a:bodyPr/>
                    <a:lstStyle/>
                    <a:p>
                      <a:endParaRPr lang="fr-FR"/>
                    </a:p>
                  </a:txBody>
                  <a:tcPr/>
                </a:tc>
                <a:tc hMerge="1">
                  <a:txBody>
                    <a:bodyPr/>
                    <a:lstStyle/>
                    <a:p>
                      <a:endParaRPr lang="fr-FR"/>
                    </a:p>
                  </a:txBody>
                  <a:tcPr/>
                </a:tc>
              </a:tr>
            </a:tbl>
          </a:graphicData>
        </a:graphic>
      </p:graphicFrame>
    </p:spTree>
    <p:extLst>
      <p:ext uri="{BB962C8B-B14F-4D97-AF65-F5344CB8AC3E}">
        <p14:creationId xmlns:p14="http://schemas.microsoft.com/office/powerpoint/2010/main" val="1228971482"/>
      </p:ext>
    </p:extLst>
  </p:cSld>
  <p:clrMapOvr>
    <a:masterClrMapping/>
  </p:clrMapOvr>
  <p:transition spd="slow"/>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232011" y="383181"/>
            <a:ext cx="9785445" cy="967949"/>
          </a:xfrm>
          <a:prstGeom prst="rect">
            <a:avLst/>
          </a:prstGeom>
          <a:noFill/>
          <a:ln w="12700">
            <a:noFill/>
            <a:miter lim="800000"/>
            <a:headEnd/>
            <a:tailEnd/>
          </a:ln>
        </p:spPr>
        <p:txBody>
          <a:bodyPr lIns="90488" tIns="44450" rIns="90488" bIns="44450" anchor="ctr"/>
          <a:lstStyle/>
          <a:p>
            <a:pPr algn="ctr">
              <a:defRPr/>
            </a:pPr>
            <a:r>
              <a:rPr lang="en-US" altLang="zh-CN" sz="3200" kern="0" dirty="0">
                <a:solidFill>
                  <a:srgbClr val="FF0000"/>
                </a:solidFill>
                <a:latin typeface="Calibri"/>
                <a:cs typeface="+mj-cs"/>
              </a:rPr>
              <a:t>Enhancement of performance assurance for 5G networks including network </a:t>
            </a:r>
            <a:r>
              <a:rPr lang="en-US" altLang="zh-CN" sz="3200" kern="0" dirty="0" smtClean="0">
                <a:solidFill>
                  <a:srgbClr val="FF0000"/>
                </a:solidFill>
                <a:latin typeface="Calibri"/>
                <a:cs typeface="+mj-cs"/>
              </a:rPr>
              <a:t>slicing</a:t>
            </a:r>
          </a:p>
          <a:p>
            <a:pPr algn="ctr">
              <a:defRPr/>
            </a:pPr>
            <a:r>
              <a:rPr lang="en-US" altLang="zh-CN" sz="2800" kern="0" dirty="0" smtClean="0">
                <a:solidFill>
                  <a:srgbClr val="FF0000"/>
                </a:solidFill>
                <a:latin typeface="Calibri"/>
                <a:cs typeface="+mj-cs"/>
              </a:rPr>
              <a:t>CRs for approval by SA5 closing plenary (1/2)</a:t>
            </a:r>
            <a:endParaRPr lang="en-GB" altLang="zh-CN" sz="2800" dirty="0">
              <a:solidFill>
                <a:srgbClr val="FF0000"/>
              </a:solidFill>
              <a:latin typeface="Calibri"/>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2196484046"/>
              </p:ext>
            </p:extLst>
          </p:nvPr>
        </p:nvGraphicFramePr>
        <p:xfrm>
          <a:off x="423078" y="1881275"/>
          <a:ext cx="10972802" cy="3962123"/>
        </p:xfrm>
        <a:graphic>
          <a:graphicData uri="http://schemas.openxmlformats.org/drawingml/2006/table">
            <a:tbl>
              <a:tblPr/>
              <a:tblGrid>
                <a:gridCol w="1310188">
                  <a:extLst>
                    <a:ext uri="{9D8B030D-6E8A-4147-A177-3AD203B41FA5}">
                      <a16:colId xmlns="" xmlns:a16="http://schemas.microsoft.com/office/drawing/2014/main" val="20000"/>
                    </a:ext>
                  </a:extLst>
                </a:gridCol>
                <a:gridCol w="7356143">
                  <a:extLst>
                    <a:ext uri="{9D8B030D-6E8A-4147-A177-3AD203B41FA5}">
                      <a16:colId xmlns="" xmlns:a16="http://schemas.microsoft.com/office/drawing/2014/main" val="20001"/>
                    </a:ext>
                  </a:extLst>
                </a:gridCol>
                <a:gridCol w="2306471"/>
              </a:tblGrid>
              <a:tr h="729169">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err="1" smtClean="0">
                          <a:ln>
                            <a:noFill/>
                          </a:ln>
                          <a:solidFill>
                            <a:schemeClr val="tx1"/>
                          </a:solidFill>
                          <a:effectLst/>
                          <a:latin typeface="Calibri" pitchFamily="34" charset="0"/>
                          <a:ea typeface="宋体" pitchFamily="2" charset="-122"/>
                          <a:cs typeface="Arial" charset="0"/>
                        </a:rPr>
                        <a:t>TDoc</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Source</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 xmlns:a16="http://schemas.microsoft.com/office/drawing/2014/main" val="10000"/>
                  </a:ext>
                </a:extLst>
              </a:tr>
              <a:tr h="295058">
                <a:tc>
                  <a:txBody>
                    <a:bodyPr/>
                    <a:lstStyle/>
                    <a:p>
                      <a:pPr marL="95250" indent="0" algn="l" fontAlgn="b"/>
                      <a:r>
                        <a:rPr lang="fr-FR" sz="1400" b="0" i="0" u="none" strike="noStrike" dirty="0">
                          <a:solidFill>
                            <a:srgbClr val="000000"/>
                          </a:solidFill>
                          <a:effectLst/>
                          <a:latin typeface="+mn-lt"/>
                        </a:rPr>
                        <a:t>S5-193117</a:t>
                      </a:r>
                    </a:p>
                  </a:txBody>
                  <a:tcPr marL="9525" marR="9525" marT="9525"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b"/>
                      <a:r>
                        <a:rPr lang="en-US" sz="1400" b="0" i="0" u="none" strike="noStrike" dirty="0">
                          <a:solidFill>
                            <a:srgbClr val="000000"/>
                          </a:solidFill>
                          <a:effectLst/>
                          <a:latin typeface="+mn-lt"/>
                        </a:rPr>
                        <a:t>Rel-16 CR 28.623 Add IOCs for threshold monitoring control</a:t>
                      </a:r>
                    </a:p>
                  </a:txBody>
                  <a:tcPr marL="9525" marR="9525" marT="9525"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b"/>
                      <a:r>
                        <a:rPr lang="fr-FR" sz="1400" b="0" i="0" u="none" strike="noStrike" dirty="0" smtClean="0">
                          <a:solidFill>
                            <a:srgbClr val="000000"/>
                          </a:solidFill>
                          <a:effectLst/>
                          <a:latin typeface="+mn-lt"/>
                        </a:rPr>
                        <a:t>Intel</a:t>
                      </a:r>
                      <a:endParaRPr lang="fr-FR" sz="1400" b="0" i="0" u="none" strike="noStrike" dirty="0">
                        <a:solidFill>
                          <a:srgbClr val="000000"/>
                        </a:solidFill>
                        <a:effectLst/>
                        <a:latin typeface="+mn-lt"/>
                      </a:endParaRPr>
                    </a:p>
                  </a:txBody>
                  <a:tcPr marL="9525" marR="9525" marT="9525"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95058">
                <a:tc>
                  <a:txBody>
                    <a:bodyPr/>
                    <a:lstStyle/>
                    <a:p>
                      <a:pPr marL="95250" indent="0" algn="l" fontAlgn="b"/>
                      <a:r>
                        <a:rPr lang="fr-FR" sz="1400" b="0" i="0" u="none" strike="noStrike">
                          <a:solidFill>
                            <a:srgbClr val="000000"/>
                          </a:solidFill>
                          <a:effectLst/>
                          <a:latin typeface="+mn-lt"/>
                        </a:rPr>
                        <a:t>S5-193122</a:t>
                      </a:r>
                    </a:p>
                  </a:txBody>
                  <a:tcPr marL="9525" marR="9525" marT="9525"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b"/>
                      <a:r>
                        <a:rPr lang="en-US" sz="1400" b="0" i="0" u="none" strike="noStrike">
                          <a:solidFill>
                            <a:srgbClr val="000000"/>
                          </a:solidFill>
                          <a:effectLst/>
                          <a:latin typeface="+mn-lt"/>
                        </a:rPr>
                        <a:t>Rel-16 CR 28.552 Add measurements related to PDU session resource management via Untrusted non-3GPP Access</a:t>
                      </a:r>
                    </a:p>
                  </a:txBody>
                  <a:tcPr marL="9525" marR="9525" marT="9525"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b"/>
                      <a:r>
                        <a:rPr lang="fr-FR" sz="1400" b="0" i="0" u="none" strike="noStrike" dirty="0" smtClean="0">
                          <a:solidFill>
                            <a:srgbClr val="000000"/>
                          </a:solidFill>
                          <a:effectLst/>
                          <a:latin typeface="+mn-lt"/>
                        </a:rPr>
                        <a:t>Intel</a:t>
                      </a:r>
                      <a:endParaRPr lang="fr-FR" sz="1400" b="0" i="0" u="none" strike="noStrike" dirty="0">
                        <a:solidFill>
                          <a:srgbClr val="000000"/>
                        </a:solidFill>
                        <a:effectLst/>
                        <a:latin typeface="+mn-lt"/>
                      </a:endParaRPr>
                    </a:p>
                  </a:txBody>
                  <a:tcPr marL="9525" marR="9525" marT="9525"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95058">
                <a:tc>
                  <a:txBody>
                    <a:bodyPr/>
                    <a:lstStyle/>
                    <a:p>
                      <a:pPr marL="95250" indent="0" algn="l" fontAlgn="b"/>
                      <a:r>
                        <a:rPr lang="fr-FR" sz="1400" b="0" i="0" u="none" strike="noStrike">
                          <a:solidFill>
                            <a:srgbClr val="000000"/>
                          </a:solidFill>
                          <a:effectLst/>
                          <a:latin typeface="+mn-lt"/>
                        </a:rPr>
                        <a:t>S5-193270</a:t>
                      </a:r>
                    </a:p>
                  </a:txBody>
                  <a:tcPr marL="9525" marR="9525" marT="9525"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b"/>
                      <a:r>
                        <a:rPr lang="en-US" sz="1400" b="0" i="0" u="none" strike="noStrike">
                          <a:solidFill>
                            <a:srgbClr val="000000"/>
                          </a:solidFill>
                          <a:effectLst/>
                          <a:latin typeface="+mn-lt"/>
                        </a:rPr>
                        <a:t>Correct DRB successfully setup measurements</a:t>
                      </a:r>
                    </a:p>
                  </a:txBody>
                  <a:tcPr marL="9525" marR="9525" marT="9525"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b"/>
                      <a:r>
                        <a:rPr lang="fr-FR" sz="1400" b="0" i="0" u="none" strike="noStrike" dirty="0" smtClean="0">
                          <a:solidFill>
                            <a:srgbClr val="000000"/>
                          </a:solidFill>
                          <a:effectLst/>
                          <a:latin typeface="+mn-lt"/>
                        </a:rPr>
                        <a:t>Ericsson</a:t>
                      </a:r>
                      <a:endParaRPr lang="fr-FR" sz="1400" b="0" i="0" u="none" strike="noStrike" dirty="0">
                        <a:solidFill>
                          <a:srgbClr val="000000"/>
                        </a:solidFill>
                        <a:effectLst/>
                        <a:latin typeface="+mn-lt"/>
                      </a:endParaRPr>
                    </a:p>
                  </a:txBody>
                  <a:tcPr marL="9525" marR="9525" marT="9525"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95058">
                <a:tc>
                  <a:txBody>
                    <a:bodyPr/>
                    <a:lstStyle/>
                    <a:p>
                      <a:pPr marL="95250" indent="0" algn="l" fontAlgn="b"/>
                      <a:r>
                        <a:rPr lang="fr-FR" sz="1400" b="0" i="0" u="none" strike="noStrike">
                          <a:solidFill>
                            <a:srgbClr val="000000"/>
                          </a:solidFill>
                          <a:effectLst/>
                          <a:latin typeface="+mn-lt"/>
                        </a:rPr>
                        <a:t>S5-193381</a:t>
                      </a:r>
                    </a:p>
                  </a:txBody>
                  <a:tcPr marL="9525" marR="9525" marT="9525"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b"/>
                      <a:r>
                        <a:rPr lang="en-US" sz="1400" b="0" i="0" u="none" strike="noStrike" dirty="0">
                          <a:solidFill>
                            <a:srgbClr val="000000"/>
                          </a:solidFill>
                          <a:effectLst/>
                          <a:latin typeface="+mn-lt"/>
                        </a:rPr>
                        <a:t>Rel-16 CR 28.550 Add performance threshold monitoring service</a:t>
                      </a:r>
                    </a:p>
                  </a:txBody>
                  <a:tcPr marL="9525" marR="9525" marT="9525"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b"/>
                      <a:r>
                        <a:rPr lang="fr-FR" sz="1400" b="0" i="0" u="none" strike="noStrike" dirty="0" smtClean="0">
                          <a:solidFill>
                            <a:srgbClr val="000000"/>
                          </a:solidFill>
                          <a:effectLst/>
                          <a:latin typeface="+mn-lt"/>
                        </a:rPr>
                        <a:t>Intel</a:t>
                      </a:r>
                      <a:endParaRPr lang="fr-FR" sz="1400" b="0" i="0" u="none" strike="noStrike" dirty="0">
                        <a:solidFill>
                          <a:srgbClr val="000000"/>
                        </a:solidFill>
                        <a:effectLst/>
                        <a:latin typeface="+mn-lt"/>
                      </a:endParaRPr>
                    </a:p>
                  </a:txBody>
                  <a:tcPr marL="9525" marR="9525" marT="9525"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95058">
                <a:tc>
                  <a:txBody>
                    <a:bodyPr/>
                    <a:lstStyle/>
                    <a:p>
                      <a:pPr marL="95250" indent="0" algn="l" fontAlgn="b"/>
                      <a:r>
                        <a:rPr lang="fr-FR" sz="1400" b="0" i="0" u="none" strike="noStrike">
                          <a:solidFill>
                            <a:srgbClr val="000000"/>
                          </a:solidFill>
                          <a:effectLst/>
                          <a:latin typeface="+mn-lt"/>
                        </a:rPr>
                        <a:t>S5-193382</a:t>
                      </a:r>
                    </a:p>
                  </a:txBody>
                  <a:tcPr marL="9525" marR="9525" marT="9525"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b"/>
                      <a:r>
                        <a:rPr lang="en-US" sz="1400" b="0" i="0" u="none" strike="noStrike">
                          <a:solidFill>
                            <a:srgbClr val="000000"/>
                          </a:solidFill>
                          <a:effectLst/>
                          <a:latin typeface="+mn-lt"/>
                        </a:rPr>
                        <a:t>Add use case and definitions of packet loss measurement over N3</a:t>
                      </a:r>
                    </a:p>
                  </a:txBody>
                  <a:tcPr marL="9525" marR="9525" marT="9525"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b"/>
                      <a:r>
                        <a:rPr lang="fr-FR" sz="1400" b="0" i="0" u="none" strike="noStrike" dirty="0">
                          <a:solidFill>
                            <a:srgbClr val="000000"/>
                          </a:solidFill>
                          <a:effectLst/>
                          <a:latin typeface="+mn-lt"/>
                        </a:rPr>
                        <a:t>ETRI</a:t>
                      </a:r>
                      <a:r>
                        <a:rPr lang="fr-FR" sz="1400" b="0" i="0" u="none" strike="noStrike" dirty="0" smtClean="0">
                          <a:solidFill>
                            <a:srgbClr val="000000"/>
                          </a:solidFill>
                          <a:effectLst/>
                          <a:latin typeface="+mn-lt"/>
                        </a:rPr>
                        <a:t>, KT</a:t>
                      </a:r>
                      <a:endParaRPr lang="fr-FR" sz="1400" b="0" i="0" u="none" strike="noStrike" dirty="0">
                        <a:solidFill>
                          <a:srgbClr val="000000"/>
                        </a:solidFill>
                        <a:effectLst/>
                        <a:latin typeface="+mn-lt"/>
                      </a:endParaRPr>
                    </a:p>
                  </a:txBody>
                  <a:tcPr marL="9525" marR="9525" marT="9525"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95058">
                <a:tc>
                  <a:txBody>
                    <a:bodyPr/>
                    <a:lstStyle/>
                    <a:p>
                      <a:pPr marL="95250" indent="0" algn="l" fontAlgn="b"/>
                      <a:r>
                        <a:rPr lang="fr-FR" sz="1400" b="0" i="0" u="none" strike="noStrike">
                          <a:solidFill>
                            <a:srgbClr val="000000"/>
                          </a:solidFill>
                          <a:effectLst/>
                          <a:latin typeface="+mn-lt"/>
                        </a:rPr>
                        <a:t>S5-193383</a:t>
                      </a:r>
                    </a:p>
                  </a:txBody>
                  <a:tcPr marL="9525" marR="9525" marT="9525"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b"/>
                      <a:r>
                        <a:rPr lang="en-US" sz="1400" b="0" i="0" u="none" strike="noStrike">
                          <a:solidFill>
                            <a:srgbClr val="000000"/>
                          </a:solidFill>
                          <a:effectLst/>
                          <a:latin typeface="+mn-lt"/>
                        </a:rPr>
                        <a:t>Add use case and definitions of packet delay measurement over N3</a:t>
                      </a:r>
                    </a:p>
                  </a:txBody>
                  <a:tcPr marL="9525" marR="9525" marT="9525"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b"/>
                      <a:r>
                        <a:rPr lang="fr-FR" sz="1400" b="0" i="0" u="none" strike="noStrike" dirty="0">
                          <a:solidFill>
                            <a:srgbClr val="000000"/>
                          </a:solidFill>
                          <a:effectLst/>
                          <a:latin typeface="+mn-lt"/>
                        </a:rPr>
                        <a:t>ETRI</a:t>
                      </a:r>
                      <a:r>
                        <a:rPr lang="fr-FR" sz="1400" b="0" i="0" u="none" strike="noStrike" dirty="0" smtClean="0">
                          <a:solidFill>
                            <a:srgbClr val="000000"/>
                          </a:solidFill>
                          <a:effectLst/>
                          <a:latin typeface="+mn-lt"/>
                        </a:rPr>
                        <a:t>, KT</a:t>
                      </a:r>
                      <a:endParaRPr lang="fr-FR" sz="1400" b="0" i="0" u="none" strike="noStrike" dirty="0">
                        <a:solidFill>
                          <a:srgbClr val="000000"/>
                        </a:solidFill>
                        <a:effectLst/>
                        <a:latin typeface="+mn-lt"/>
                      </a:endParaRPr>
                    </a:p>
                  </a:txBody>
                  <a:tcPr marL="9525" marR="9525" marT="9525"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95058">
                <a:tc>
                  <a:txBody>
                    <a:bodyPr/>
                    <a:lstStyle/>
                    <a:p>
                      <a:pPr marL="95250" indent="0" algn="l" fontAlgn="b"/>
                      <a:r>
                        <a:rPr lang="fr-FR" sz="1400" b="0" i="0" u="none" strike="noStrike">
                          <a:solidFill>
                            <a:srgbClr val="000000"/>
                          </a:solidFill>
                          <a:effectLst/>
                          <a:latin typeface="+mn-lt"/>
                        </a:rPr>
                        <a:t>S5-193384</a:t>
                      </a:r>
                    </a:p>
                  </a:txBody>
                  <a:tcPr marL="9525" marR="9525" marT="9525"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b"/>
                      <a:r>
                        <a:rPr lang="en-US" sz="1400" b="0" i="0" u="none" strike="noStrike">
                          <a:solidFill>
                            <a:srgbClr val="000000"/>
                          </a:solidFill>
                          <a:effectLst/>
                          <a:latin typeface="+mn-lt"/>
                        </a:rPr>
                        <a:t>Rel-16 CR TS 32.425 Add measurements related to Secondary Node Addition for E-UTRA-NR Dual Connectivity</a:t>
                      </a:r>
                    </a:p>
                  </a:txBody>
                  <a:tcPr marL="9525" marR="9525" marT="9525"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b"/>
                      <a:r>
                        <a:rPr lang="fr-FR" sz="1400" b="0" i="0" u="none" strike="noStrike" dirty="0" smtClean="0">
                          <a:solidFill>
                            <a:srgbClr val="000000"/>
                          </a:solidFill>
                          <a:effectLst/>
                          <a:latin typeface="+mn-lt"/>
                        </a:rPr>
                        <a:t>ZTE, </a:t>
                      </a:r>
                      <a:r>
                        <a:rPr lang="fr-FR" sz="1400" b="0" i="0" u="none" strike="noStrike" dirty="0">
                          <a:solidFill>
                            <a:srgbClr val="000000"/>
                          </a:solidFill>
                          <a:effectLst/>
                          <a:latin typeface="+mn-lt"/>
                        </a:rPr>
                        <a:t>China Mobile</a:t>
                      </a:r>
                    </a:p>
                  </a:txBody>
                  <a:tcPr marL="9525" marR="9525" marT="9525"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95058">
                <a:tc>
                  <a:txBody>
                    <a:bodyPr/>
                    <a:lstStyle/>
                    <a:p>
                      <a:pPr marL="95250" indent="0" algn="l" fontAlgn="b"/>
                      <a:r>
                        <a:rPr lang="fr-FR" sz="1400" b="0" i="0" u="none" strike="noStrike">
                          <a:solidFill>
                            <a:srgbClr val="000000"/>
                          </a:solidFill>
                          <a:effectLst/>
                          <a:latin typeface="+mn-lt"/>
                        </a:rPr>
                        <a:t>S5-193385</a:t>
                      </a:r>
                    </a:p>
                  </a:txBody>
                  <a:tcPr marL="9525" marR="9525" marT="9525"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b"/>
                      <a:r>
                        <a:rPr lang="en-US" sz="1400" b="0" i="0" u="none" strike="noStrike">
                          <a:solidFill>
                            <a:srgbClr val="000000"/>
                          </a:solidFill>
                          <a:effectLst/>
                          <a:latin typeface="+mn-lt"/>
                        </a:rPr>
                        <a:t>Rel-16 CR 28.552 Add measurements related to Service Requests via Untrusted non-3GPP Access</a:t>
                      </a:r>
                    </a:p>
                  </a:txBody>
                  <a:tcPr marL="9525" marR="9525" marT="9525"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b"/>
                      <a:r>
                        <a:rPr lang="fr-FR" sz="1400" b="0" i="0" u="none" strike="noStrike" dirty="0" smtClean="0">
                          <a:solidFill>
                            <a:srgbClr val="000000"/>
                          </a:solidFill>
                          <a:effectLst/>
                          <a:latin typeface="+mn-lt"/>
                        </a:rPr>
                        <a:t>Intel</a:t>
                      </a:r>
                      <a:endParaRPr lang="fr-FR" sz="1400" b="0" i="0" u="none" strike="noStrike" dirty="0">
                        <a:solidFill>
                          <a:srgbClr val="000000"/>
                        </a:solidFill>
                        <a:effectLst/>
                        <a:latin typeface="+mn-lt"/>
                      </a:endParaRPr>
                    </a:p>
                  </a:txBody>
                  <a:tcPr marL="9525" marR="9525" marT="9525"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95058">
                <a:tc>
                  <a:txBody>
                    <a:bodyPr/>
                    <a:lstStyle/>
                    <a:p>
                      <a:pPr marL="95250" indent="0" algn="l" fontAlgn="b"/>
                      <a:r>
                        <a:rPr lang="fr-FR" sz="1400" b="0" i="0" u="none" strike="noStrike">
                          <a:solidFill>
                            <a:srgbClr val="000000"/>
                          </a:solidFill>
                          <a:effectLst/>
                          <a:latin typeface="+mn-lt"/>
                        </a:rPr>
                        <a:t>S5-193386</a:t>
                      </a:r>
                    </a:p>
                  </a:txBody>
                  <a:tcPr marL="9525" marR="9525" marT="9525"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b"/>
                      <a:r>
                        <a:rPr lang="en-US" sz="1400" b="0" i="0" u="none" strike="noStrike">
                          <a:solidFill>
                            <a:srgbClr val="000000"/>
                          </a:solidFill>
                          <a:effectLst/>
                          <a:latin typeface="+mn-lt"/>
                        </a:rPr>
                        <a:t>Add measurements related to inter gNB Handover</a:t>
                      </a:r>
                    </a:p>
                  </a:txBody>
                  <a:tcPr marL="9525" marR="9525" marT="9525"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b"/>
                      <a:r>
                        <a:rPr lang="fr-FR" sz="1400" b="0" i="0" u="none" strike="noStrike" dirty="0" smtClean="0">
                          <a:solidFill>
                            <a:srgbClr val="000000"/>
                          </a:solidFill>
                          <a:effectLst/>
                          <a:latin typeface="+mn-lt"/>
                        </a:rPr>
                        <a:t>Ericsson</a:t>
                      </a:r>
                      <a:endParaRPr lang="fr-FR" sz="1400" b="0" i="0" u="none" strike="noStrike" dirty="0">
                        <a:solidFill>
                          <a:srgbClr val="000000"/>
                        </a:solidFill>
                        <a:effectLst/>
                        <a:latin typeface="+mn-lt"/>
                      </a:endParaRPr>
                    </a:p>
                  </a:txBody>
                  <a:tcPr marL="9525" marR="9525" marT="9525"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95058">
                <a:tc>
                  <a:txBody>
                    <a:bodyPr/>
                    <a:lstStyle/>
                    <a:p>
                      <a:pPr marL="95250" indent="0" algn="l" fontAlgn="b"/>
                      <a:r>
                        <a:rPr lang="fr-FR" sz="1400" b="0" i="0" u="none" strike="noStrike" dirty="0">
                          <a:solidFill>
                            <a:srgbClr val="000000"/>
                          </a:solidFill>
                          <a:effectLst/>
                          <a:latin typeface="+mn-lt"/>
                        </a:rPr>
                        <a:t>S5-193387</a:t>
                      </a:r>
                    </a:p>
                  </a:txBody>
                  <a:tcPr marL="9525" marR="9525" marT="9525"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b"/>
                      <a:r>
                        <a:rPr lang="en-US" sz="1400" b="0" i="0" u="none" strike="noStrike" dirty="0">
                          <a:solidFill>
                            <a:srgbClr val="000000"/>
                          </a:solidFill>
                          <a:effectLst/>
                          <a:latin typeface="+mn-lt"/>
                        </a:rPr>
                        <a:t>Add measurements related to intra </a:t>
                      </a:r>
                      <a:r>
                        <a:rPr lang="en-US" sz="1400" b="0" i="0" u="none" strike="noStrike" dirty="0" err="1">
                          <a:solidFill>
                            <a:srgbClr val="000000"/>
                          </a:solidFill>
                          <a:effectLst/>
                          <a:latin typeface="+mn-lt"/>
                        </a:rPr>
                        <a:t>gNB</a:t>
                      </a:r>
                      <a:r>
                        <a:rPr lang="en-US" sz="1400" b="0" i="0" u="none" strike="noStrike" dirty="0">
                          <a:solidFill>
                            <a:srgbClr val="000000"/>
                          </a:solidFill>
                          <a:effectLst/>
                          <a:latin typeface="+mn-lt"/>
                        </a:rPr>
                        <a:t> Handover</a:t>
                      </a:r>
                    </a:p>
                  </a:txBody>
                  <a:tcPr marL="9525" marR="9525" marT="9525"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b"/>
                      <a:r>
                        <a:rPr lang="fr-FR" sz="1400" b="0" i="0" u="none" strike="noStrike" dirty="0" smtClean="0">
                          <a:solidFill>
                            <a:srgbClr val="000000"/>
                          </a:solidFill>
                          <a:effectLst/>
                          <a:latin typeface="+mn-lt"/>
                        </a:rPr>
                        <a:t>Ericsson</a:t>
                      </a:r>
                      <a:endParaRPr lang="fr-FR" sz="1400" b="0" i="0" u="none" strike="noStrike" dirty="0">
                        <a:solidFill>
                          <a:srgbClr val="000000"/>
                        </a:solidFill>
                        <a:effectLst/>
                        <a:latin typeface="+mn-lt"/>
                      </a:endParaRPr>
                    </a:p>
                  </a:txBody>
                  <a:tcPr marL="9525" marR="9525" marT="9525"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extLst>
      <p:ext uri="{BB962C8B-B14F-4D97-AF65-F5344CB8AC3E}">
        <p14:creationId xmlns:p14="http://schemas.microsoft.com/office/powerpoint/2010/main" val="1094277297"/>
      </p:ext>
    </p:extLst>
  </p:cSld>
  <p:clrMapOvr>
    <a:masterClrMapping/>
  </p:clrMapOvr>
  <p:transition spd="slow"/>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232011" y="383181"/>
            <a:ext cx="9785445" cy="967949"/>
          </a:xfrm>
          <a:prstGeom prst="rect">
            <a:avLst/>
          </a:prstGeom>
          <a:noFill/>
          <a:ln w="12700">
            <a:noFill/>
            <a:miter lim="800000"/>
            <a:headEnd/>
            <a:tailEnd/>
          </a:ln>
        </p:spPr>
        <p:txBody>
          <a:bodyPr lIns="90488" tIns="44450" rIns="90488" bIns="44450" anchor="ctr"/>
          <a:lstStyle/>
          <a:p>
            <a:pPr algn="ctr">
              <a:defRPr/>
            </a:pPr>
            <a:r>
              <a:rPr lang="en-US" altLang="zh-CN" sz="3200" kern="0" dirty="0">
                <a:solidFill>
                  <a:srgbClr val="FF0000"/>
                </a:solidFill>
                <a:latin typeface="Calibri"/>
                <a:cs typeface="+mj-cs"/>
              </a:rPr>
              <a:t>Enhancement of performance assurance for 5G networks including network </a:t>
            </a:r>
            <a:r>
              <a:rPr lang="en-US" altLang="zh-CN" sz="3200" kern="0" dirty="0" smtClean="0">
                <a:solidFill>
                  <a:srgbClr val="FF0000"/>
                </a:solidFill>
                <a:latin typeface="Calibri"/>
                <a:cs typeface="+mj-cs"/>
              </a:rPr>
              <a:t>slicing</a:t>
            </a:r>
          </a:p>
          <a:p>
            <a:pPr algn="ctr">
              <a:defRPr/>
            </a:pPr>
            <a:r>
              <a:rPr lang="en-US" altLang="zh-CN" sz="2800" kern="0" dirty="0" smtClean="0">
                <a:solidFill>
                  <a:srgbClr val="FF0000"/>
                </a:solidFill>
                <a:latin typeface="Calibri"/>
                <a:cs typeface="+mj-cs"/>
              </a:rPr>
              <a:t>CRs for approval by SA5 closing plenary (2/2)</a:t>
            </a:r>
            <a:endParaRPr lang="en-GB" altLang="zh-CN" sz="2800" dirty="0">
              <a:solidFill>
                <a:srgbClr val="FF0000"/>
              </a:solidFill>
              <a:latin typeface="Calibri"/>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1946280381"/>
              </p:ext>
            </p:extLst>
          </p:nvPr>
        </p:nvGraphicFramePr>
        <p:xfrm>
          <a:off x="423078" y="1881275"/>
          <a:ext cx="10972802" cy="2204459"/>
        </p:xfrm>
        <a:graphic>
          <a:graphicData uri="http://schemas.openxmlformats.org/drawingml/2006/table">
            <a:tbl>
              <a:tblPr/>
              <a:tblGrid>
                <a:gridCol w="1310188">
                  <a:extLst>
                    <a:ext uri="{9D8B030D-6E8A-4147-A177-3AD203B41FA5}">
                      <a16:colId xmlns="" xmlns:a16="http://schemas.microsoft.com/office/drawing/2014/main" val="20000"/>
                    </a:ext>
                  </a:extLst>
                </a:gridCol>
                <a:gridCol w="7356143">
                  <a:extLst>
                    <a:ext uri="{9D8B030D-6E8A-4147-A177-3AD203B41FA5}">
                      <a16:colId xmlns="" xmlns:a16="http://schemas.microsoft.com/office/drawing/2014/main" val="20001"/>
                    </a:ext>
                  </a:extLst>
                </a:gridCol>
                <a:gridCol w="2306471"/>
              </a:tblGrid>
              <a:tr h="729169">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err="1" smtClean="0">
                          <a:ln>
                            <a:noFill/>
                          </a:ln>
                          <a:solidFill>
                            <a:schemeClr val="tx1"/>
                          </a:solidFill>
                          <a:effectLst/>
                          <a:latin typeface="Calibri" pitchFamily="34" charset="0"/>
                          <a:ea typeface="宋体" pitchFamily="2" charset="-122"/>
                          <a:cs typeface="Arial" charset="0"/>
                        </a:rPr>
                        <a:t>TDoc</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Source</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 xmlns:a16="http://schemas.microsoft.com/office/drawing/2014/main" val="10000"/>
                  </a:ext>
                </a:extLst>
              </a:tr>
              <a:tr h="295058">
                <a:tc>
                  <a:txBody>
                    <a:bodyPr/>
                    <a:lstStyle/>
                    <a:p>
                      <a:pPr marL="95250" indent="0" algn="l" fontAlgn="b"/>
                      <a:r>
                        <a:rPr lang="fr-FR" sz="1400" b="0" i="0" u="none" strike="noStrike" dirty="0">
                          <a:solidFill>
                            <a:srgbClr val="000000"/>
                          </a:solidFill>
                          <a:effectLst/>
                          <a:latin typeface="+mn-lt"/>
                        </a:rPr>
                        <a:t>S5-193388</a:t>
                      </a:r>
                    </a:p>
                  </a:txBody>
                  <a:tcPr marL="9525" marR="9525" marT="9525"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b"/>
                      <a:r>
                        <a:rPr lang="en-US" sz="1400" b="0" i="0" u="none" strike="noStrike" dirty="0">
                          <a:solidFill>
                            <a:srgbClr val="000000"/>
                          </a:solidFill>
                          <a:effectLst/>
                          <a:latin typeface="+mn-lt"/>
                        </a:rPr>
                        <a:t>Add KPI for NG-RAN Handover Success Rate</a:t>
                      </a:r>
                    </a:p>
                  </a:txBody>
                  <a:tcPr marL="9525" marR="9525" marT="9525"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b"/>
                      <a:r>
                        <a:rPr lang="fr-FR" sz="1400" b="0" i="0" u="none" strike="noStrike" dirty="0" smtClean="0">
                          <a:solidFill>
                            <a:srgbClr val="000000"/>
                          </a:solidFill>
                          <a:effectLst/>
                          <a:latin typeface="+mn-lt"/>
                        </a:rPr>
                        <a:t>Ericsson</a:t>
                      </a:r>
                      <a:endParaRPr lang="fr-FR" sz="1400" b="0" i="0" u="none" strike="noStrike" dirty="0">
                        <a:solidFill>
                          <a:srgbClr val="000000"/>
                        </a:solidFill>
                        <a:effectLst/>
                        <a:latin typeface="+mn-lt"/>
                      </a:endParaRPr>
                    </a:p>
                  </a:txBody>
                  <a:tcPr marL="9525" marR="9525" marT="9525"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95058">
                <a:tc>
                  <a:txBody>
                    <a:bodyPr/>
                    <a:lstStyle/>
                    <a:p>
                      <a:pPr marL="95250" indent="0" algn="l" fontAlgn="b"/>
                      <a:r>
                        <a:rPr lang="fr-FR" sz="1400" b="0" i="0" u="none" strike="noStrike">
                          <a:solidFill>
                            <a:srgbClr val="000000"/>
                          </a:solidFill>
                          <a:effectLst/>
                          <a:latin typeface="+mn-lt"/>
                        </a:rPr>
                        <a:t>S5-193453</a:t>
                      </a:r>
                    </a:p>
                  </a:txBody>
                  <a:tcPr marL="9525" marR="9525" marT="9525"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b"/>
                      <a:r>
                        <a:rPr lang="en-US" sz="1400" b="0" i="0" u="none" strike="noStrike">
                          <a:solidFill>
                            <a:srgbClr val="000000"/>
                          </a:solidFill>
                          <a:effectLst/>
                          <a:latin typeface="+mn-lt"/>
                        </a:rPr>
                        <a:t>CR R15 Correction of monitoring of PDCP data volume measurements</a:t>
                      </a:r>
                    </a:p>
                  </a:txBody>
                  <a:tcPr marL="9525" marR="9525" marT="9525"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b"/>
                      <a:r>
                        <a:rPr lang="fr-FR" sz="1400" b="0" i="0" u="none" strike="noStrike">
                          <a:solidFill>
                            <a:srgbClr val="000000"/>
                          </a:solidFill>
                          <a:effectLst/>
                          <a:latin typeface="+mn-lt"/>
                        </a:rPr>
                        <a:t>Ericsson</a:t>
                      </a:r>
                    </a:p>
                  </a:txBody>
                  <a:tcPr marL="9525" marR="9525" marT="9525"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95058">
                <a:tc>
                  <a:txBody>
                    <a:bodyPr/>
                    <a:lstStyle/>
                    <a:p>
                      <a:pPr marL="95250" indent="0" algn="l" fontAlgn="b"/>
                      <a:r>
                        <a:rPr lang="fr-FR" sz="1400" b="0" i="0" u="none" strike="noStrike">
                          <a:solidFill>
                            <a:srgbClr val="000000"/>
                          </a:solidFill>
                          <a:effectLst/>
                          <a:latin typeface="+mn-lt"/>
                        </a:rPr>
                        <a:t>S5-193516</a:t>
                      </a:r>
                    </a:p>
                  </a:txBody>
                  <a:tcPr marL="9525" marR="9525" marT="9525"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b"/>
                      <a:r>
                        <a:rPr lang="en-US" sz="1400" b="0" i="0" u="none" strike="noStrike">
                          <a:solidFill>
                            <a:srgbClr val="000000"/>
                          </a:solidFill>
                          <a:effectLst/>
                          <a:latin typeface="+mn-lt"/>
                        </a:rPr>
                        <a:t>Rel-16 CR 28.622 Add IOCs for threshold monitoring control</a:t>
                      </a:r>
                    </a:p>
                  </a:txBody>
                  <a:tcPr marL="9525" marR="9525" marT="9525"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b"/>
                      <a:r>
                        <a:rPr lang="fr-FR" sz="1400" b="0" i="0" u="none" strike="noStrike" dirty="0" smtClean="0">
                          <a:solidFill>
                            <a:srgbClr val="000000"/>
                          </a:solidFill>
                          <a:effectLst/>
                          <a:latin typeface="+mn-lt"/>
                        </a:rPr>
                        <a:t>Intel</a:t>
                      </a:r>
                      <a:endParaRPr lang="fr-FR" sz="1400" b="0" i="0" u="none" strike="noStrike" dirty="0">
                        <a:solidFill>
                          <a:srgbClr val="000000"/>
                        </a:solidFill>
                        <a:effectLst/>
                        <a:latin typeface="+mn-lt"/>
                      </a:endParaRPr>
                    </a:p>
                  </a:txBody>
                  <a:tcPr marL="9525" marR="9525" marT="9525"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95058">
                <a:tc>
                  <a:txBody>
                    <a:bodyPr/>
                    <a:lstStyle/>
                    <a:p>
                      <a:pPr marL="95250" indent="0" algn="l" fontAlgn="b"/>
                      <a:r>
                        <a:rPr lang="fr-FR" sz="1400" b="0" i="0" u="none" strike="noStrike">
                          <a:solidFill>
                            <a:srgbClr val="000000"/>
                          </a:solidFill>
                          <a:effectLst/>
                          <a:latin typeface="+mn-lt"/>
                        </a:rPr>
                        <a:t>S5-193536</a:t>
                      </a:r>
                    </a:p>
                  </a:txBody>
                  <a:tcPr marL="9525" marR="9525" marT="9525"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b"/>
                      <a:r>
                        <a:rPr lang="fr-FR" sz="1400" b="0" i="0" u="none" strike="noStrike">
                          <a:solidFill>
                            <a:srgbClr val="000000"/>
                          </a:solidFill>
                          <a:effectLst/>
                          <a:latin typeface="+mn-lt"/>
                        </a:rPr>
                        <a:t>Correction of PRB measurements</a:t>
                      </a:r>
                    </a:p>
                  </a:txBody>
                  <a:tcPr marL="9525" marR="9525" marT="9525"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b"/>
                      <a:r>
                        <a:rPr lang="fr-FR" sz="1400" b="0" i="0" u="none" strike="noStrike" dirty="0" smtClean="0">
                          <a:solidFill>
                            <a:srgbClr val="000000"/>
                          </a:solidFill>
                          <a:effectLst/>
                          <a:latin typeface="+mn-lt"/>
                        </a:rPr>
                        <a:t>Ericsson</a:t>
                      </a:r>
                      <a:endParaRPr lang="fr-FR" sz="1400" b="0" i="0" u="none" strike="noStrike" dirty="0">
                        <a:solidFill>
                          <a:srgbClr val="000000"/>
                        </a:solidFill>
                        <a:effectLst/>
                        <a:latin typeface="+mn-lt"/>
                      </a:endParaRPr>
                    </a:p>
                  </a:txBody>
                  <a:tcPr marL="9525" marR="9525" marT="9525"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95058">
                <a:tc>
                  <a:txBody>
                    <a:bodyPr/>
                    <a:lstStyle/>
                    <a:p>
                      <a:pPr marL="95250" indent="0" algn="l" fontAlgn="b"/>
                      <a:r>
                        <a:rPr lang="fr-FR" sz="1400" b="0" i="0" u="none" strike="noStrike" dirty="0">
                          <a:solidFill>
                            <a:srgbClr val="000000"/>
                          </a:solidFill>
                          <a:effectLst/>
                          <a:latin typeface="+mn-lt"/>
                        </a:rPr>
                        <a:t>S5-193538</a:t>
                      </a:r>
                    </a:p>
                  </a:txBody>
                  <a:tcPr marL="9525" marR="9525" marT="9525"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b"/>
                      <a:r>
                        <a:rPr lang="en-US" sz="1400" b="0" i="0" u="none" strike="noStrike" dirty="0">
                          <a:solidFill>
                            <a:srgbClr val="000000"/>
                          </a:solidFill>
                          <a:effectLst/>
                          <a:latin typeface="+mn-lt"/>
                        </a:rPr>
                        <a:t>Rel-16 CR 32.532 Add notifications for threshold monitoring</a:t>
                      </a:r>
                    </a:p>
                  </a:txBody>
                  <a:tcPr marL="9525" marR="9525" marT="9525"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b"/>
                      <a:r>
                        <a:rPr lang="fr-FR" sz="1400" b="0" i="0" u="none" strike="noStrike" dirty="0">
                          <a:solidFill>
                            <a:srgbClr val="000000"/>
                          </a:solidFill>
                          <a:effectLst/>
                          <a:latin typeface="+mn-lt"/>
                        </a:rPr>
                        <a:t>Intel</a:t>
                      </a:r>
                    </a:p>
                  </a:txBody>
                  <a:tcPr marL="9525" marR="9525" marT="9525"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extLst>
      <p:ext uri="{BB962C8B-B14F-4D97-AF65-F5344CB8AC3E}">
        <p14:creationId xmlns:p14="http://schemas.microsoft.com/office/powerpoint/2010/main" val="3263433537"/>
      </p:ext>
    </p:extLst>
  </p:cSld>
  <p:clrMapOvr>
    <a:masterClrMapping/>
  </p:clrMapOvr>
  <p:transition spd="slow"/>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smtClean="0">
                <a:solidFill>
                  <a:srgbClr val="FF0000"/>
                </a:solidFill>
                <a:latin typeface="Calibri" pitchFamily="34" charset="0"/>
                <a:cs typeface="Times New Roman" pitchFamily="18" charset="0"/>
              </a:rPr>
              <a:t>Rel-16 </a:t>
            </a:r>
            <a:r>
              <a:rPr lang="en-GB" altLang="zh-CN" sz="3200" dirty="0">
                <a:solidFill>
                  <a:srgbClr val="FF0000"/>
                </a:solidFill>
                <a:latin typeface="Calibri" pitchFamily="34" charset="0"/>
                <a:cs typeface="Times New Roman" pitchFamily="18" charset="0"/>
              </a:rPr>
              <a:t>OAM&amp;P WIs </a:t>
            </a:r>
            <a:r>
              <a:rPr lang="en-GB" altLang="zh-CN" sz="3200" dirty="0" smtClean="0">
                <a:solidFill>
                  <a:srgbClr val="FF0000"/>
                </a:solidFill>
                <a:latin typeface="Calibri" pitchFamily="34" charset="0"/>
                <a:cs typeface="Times New Roman" pitchFamily="18" charset="0"/>
              </a:rPr>
              <a:t>(7/10)</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3244636802"/>
              </p:ext>
            </p:extLst>
          </p:nvPr>
        </p:nvGraphicFramePr>
        <p:xfrm>
          <a:off x="286603" y="1196648"/>
          <a:ext cx="11586948" cy="4600737"/>
        </p:xfrm>
        <a:graphic>
          <a:graphicData uri="http://schemas.openxmlformats.org/drawingml/2006/table">
            <a:tbl>
              <a:tblPr/>
              <a:tblGrid>
                <a:gridCol w="1811763">
                  <a:extLst>
                    <a:ext uri="{9D8B030D-6E8A-4147-A177-3AD203B41FA5}">
                      <a16:colId xmlns:a16="http://schemas.microsoft.com/office/drawing/2014/main" xmlns="" val="20000"/>
                    </a:ext>
                  </a:extLst>
                </a:gridCol>
                <a:gridCol w="3965663">
                  <a:extLst>
                    <a:ext uri="{9D8B030D-6E8A-4147-A177-3AD203B41FA5}">
                      <a16:colId xmlns:a16="http://schemas.microsoft.com/office/drawing/2014/main" xmlns="" val="20001"/>
                    </a:ext>
                  </a:extLst>
                </a:gridCol>
                <a:gridCol w="2965340"/>
                <a:gridCol w="2844182">
                  <a:extLst>
                    <a:ext uri="{9D8B030D-6E8A-4147-A177-3AD203B41FA5}">
                      <a16:colId xmlns:a16="http://schemas.microsoft.com/office/drawing/2014/main" xmlns=""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600" b="1" i="0" kern="1200" dirty="0" smtClean="0">
                          <a:solidFill>
                            <a:schemeClr val="tx1"/>
                          </a:solidFill>
                          <a:effectLst/>
                          <a:latin typeface="+mn-lt"/>
                          <a:ea typeface="+mn-ea"/>
                          <a:cs typeface="+mn-cs"/>
                        </a:rPr>
                        <a:t>Discovery of management services in 5G</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smtClean="0">
                          <a:solidFill>
                            <a:schemeClr val="tx1"/>
                          </a:solidFill>
                          <a:effectLst/>
                          <a:latin typeface="+mn-lt"/>
                          <a:ea typeface="+mn-ea"/>
                          <a:cs typeface="+mn-cs"/>
                        </a:rPr>
                        <a:t>5GDMS</a:t>
                      </a:r>
                      <a:endParaRPr kumimoji="0" lang="en-GB" sz="16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smtClean="0">
                          <a:solidFill>
                            <a:schemeClr val="tx1"/>
                          </a:solidFill>
                          <a:effectLst/>
                          <a:latin typeface="+mn-lt"/>
                          <a:ea typeface="+mn-ea"/>
                          <a:cs typeface="+mn-cs"/>
                        </a:rPr>
                        <a:t>820035</a:t>
                      </a:r>
                      <a:endParaRPr kumimoji="0" lang="en-GB"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4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cap="none" normalizeH="0" baseline="0" dirty="0" smtClean="0">
                          <a:ln>
                            <a:noFill/>
                          </a:ln>
                          <a:solidFill>
                            <a:schemeClr val="tx1"/>
                          </a:solidFill>
                          <a:effectLst/>
                          <a:latin typeface="Calibri" pitchFamily="34" charset="0"/>
                          <a:ea typeface="宋体" pitchFamily="2" charset="-122"/>
                          <a:cs typeface="Arial" charset="0"/>
                        </a:rPr>
                        <a:t>Huawei</a:t>
                      </a:r>
                      <a:endPar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Percentage of completion </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cap="none" normalizeH="0" baseline="0" dirty="0" smtClean="0">
                          <a:ln>
                            <a:noFill/>
                          </a:ln>
                          <a:solidFill>
                            <a:schemeClr val="tx1"/>
                          </a:solidFill>
                          <a:effectLst/>
                          <a:latin typeface="Calibri" pitchFamily="34" charset="0"/>
                          <a:ea typeface="宋体" pitchFamily="2" charset="-122"/>
                          <a:cs typeface="Arial" charset="0"/>
                        </a:rPr>
                        <a:t>25% -&gt; </a:t>
                      </a:r>
                      <a:r>
                        <a:rPr kumimoji="0" lang="en-US" altLang="zh-CN" sz="1400" b="0" i="0" u="none" strike="noStrike" cap="none" normalizeH="0" baseline="0" dirty="0" smtClean="0">
                          <a:ln>
                            <a:noFill/>
                          </a:ln>
                          <a:solidFill>
                            <a:schemeClr val="tx1"/>
                          </a:solidFill>
                          <a:effectLst/>
                          <a:latin typeface="Calibri" pitchFamily="34" charset="0"/>
                          <a:ea typeface="宋体" pitchFamily="2" charset="-122"/>
                          <a:cs typeface="Arial" charset="0"/>
                        </a:rPr>
                        <a:t>35%</a:t>
                      </a:r>
                      <a:endPar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Target</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SA#85 – Sept. 2019</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Main TSs</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TS 28.533</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196869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Summary of progress</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lvl="0" indent="0">
                        <a:buFont typeface="Arial" panose="020B0604020202020204" pitchFamily="34" charset="0"/>
                        <a:buNone/>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As input to the meeting there were 3 CRs and 2 discussion papers. All available contributions were treated.  The group discussed: </a:t>
                      </a:r>
                    </a:p>
                    <a:p>
                      <a:pPr marL="285750" lvl="0" indent="-285750">
                        <a:buFont typeface="Arial" panose="020B0604020202020204" pitchFamily="34" charset="0"/>
                        <a:buChar char="•"/>
                      </a:pPr>
                      <a:r>
                        <a:rPr kumimoji="0" lang="en-US" sz="14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MnS</a:t>
                      </a: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 discovery study aspects for way forward;</a:t>
                      </a:r>
                    </a:p>
                    <a:p>
                      <a:pPr marL="285750" lvl="0" indent="-285750">
                        <a:buFont typeface="Arial" panose="020B0604020202020204" pitchFamily="34" charset="0"/>
                        <a:buChar char="•"/>
                      </a:pPr>
                      <a:r>
                        <a:rPr kumimoji="0" lang="en-US" sz="14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MnS</a:t>
                      </a: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 </a:t>
                      </a:r>
                      <a:r>
                        <a:rPr kumimoji="0" lang="en-US" sz="14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metainformation</a:t>
                      </a: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 in general and in the context of discovery;</a:t>
                      </a:r>
                    </a:p>
                    <a:p>
                      <a:pPr marL="285750" lvl="0" indent="-285750">
                        <a:buFont typeface="Arial" panose="020B0604020202020204" pitchFamily="34" charset="0"/>
                        <a:buChar cha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Stage 1 discovery of </a:t>
                      </a:r>
                      <a:r>
                        <a:rPr kumimoji="0" lang="en-US" sz="14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MnS</a:t>
                      </a: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 access information use case and related requirements;</a:t>
                      </a:r>
                    </a:p>
                    <a:p>
                      <a:pPr marL="285750" lvl="0" indent="-285750">
                        <a:buFont typeface="Arial" panose="020B0604020202020204" pitchFamily="34" charset="0"/>
                        <a:buChar cha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Stage 1 discovery of </a:t>
                      </a:r>
                      <a:r>
                        <a:rPr kumimoji="0" lang="en-US" sz="14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MnS</a:t>
                      </a: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 capability information use case related requirements;</a:t>
                      </a:r>
                    </a:p>
                    <a:p>
                      <a:pPr marL="285750" lvl="0" indent="-285750">
                        <a:buFont typeface="Arial" panose="020B0604020202020204" pitchFamily="34" charset="0"/>
                        <a:buChar cha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Stage 1 discovery of </a:t>
                      </a:r>
                      <a:r>
                        <a:rPr kumimoji="0" lang="en-US" sz="14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MnS</a:t>
                      </a: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 </a:t>
                      </a:r>
                      <a:r>
                        <a:rPr kumimoji="0" lang="en-US" sz="14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metainformation</a:t>
                      </a: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 use case related requirements.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xmlns=""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Outstanding issues</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71000"/>
                      </a:schemeClr>
                    </a:solidFill>
                  </a:tcPr>
                </a:tc>
                <a:tc gridSpan="3">
                  <a:txBody>
                    <a:bodyPr/>
                    <a:lstStyle/>
                    <a:p>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None.</a:t>
                      </a:r>
                      <a:endPar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71000"/>
                      </a:schemeClr>
                    </a:solid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xmlns=""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Documents for approval by SA5</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55000"/>
                      </a:schemeClr>
                    </a:solidFill>
                  </a:tcPr>
                </a:tc>
                <a:tc gridSpan="3">
                  <a:txBody>
                    <a:bodyPr/>
                    <a:lstStyle/>
                    <a:p>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55000"/>
                      </a:schemeClr>
                    </a:solidFill>
                  </a:tcPr>
                </a:tc>
                <a:tc hMerge="1">
                  <a:txBody>
                    <a:bodyPr/>
                    <a:lstStyle/>
                    <a:p>
                      <a:endParaRPr lang="fr-FR"/>
                    </a:p>
                  </a:txBody>
                  <a:tcPr/>
                </a:tc>
                <a:tc hMerge="1">
                  <a:txBody>
                    <a:bodyPr/>
                    <a:lstStyle/>
                    <a:p>
                      <a:endParaRPr lang="fr-FR"/>
                    </a:p>
                  </a:txBody>
                  <a:tcPr/>
                </a:tc>
              </a:tr>
            </a:tbl>
          </a:graphicData>
        </a:graphic>
      </p:graphicFrame>
    </p:spTree>
    <p:extLst>
      <p:ext uri="{BB962C8B-B14F-4D97-AF65-F5344CB8AC3E}">
        <p14:creationId xmlns:p14="http://schemas.microsoft.com/office/powerpoint/2010/main" val="1250697943"/>
      </p:ext>
    </p:extLst>
  </p:cSld>
  <p:clrMapOvr>
    <a:masterClrMapping/>
  </p:clrMapOvr>
  <p:transition spd="slow"/>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232011" y="383181"/>
            <a:ext cx="9785445" cy="967949"/>
          </a:xfrm>
          <a:prstGeom prst="rect">
            <a:avLst/>
          </a:prstGeom>
          <a:noFill/>
          <a:ln w="12700">
            <a:noFill/>
            <a:miter lim="800000"/>
            <a:headEnd/>
            <a:tailEnd/>
          </a:ln>
        </p:spPr>
        <p:txBody>
          <a:bodyPr lIns="90488" tIns="44450" rIns="90488" bIns="44450" anchor="ctr"/>
          <a:lstStyle/>
          <a:p>
            <a:pPr algn="ctr">
              <a:defRPr/>
            </a:pPr>
            <a:r>
              <a:rPr lang="en-US" altLang="zh-CN" sz="3200" kern="0" dirty="0">
                <a:solidFill>
                  <a:srgbClr val="FF0000"/>
                </a:solidFill>
                <a:latin typeface="Calibri"/>
                <a:cs typeface="+mj-cs"/>
              </a:rPr>
              <a:t>Discovery of management services in 5G</a:t>
            </a:r>
          </a:p>
          <a:p>
            <a:pPr algn="ctr">
              <a:defRPr/>
            </a:pPr>
            <a:r>
              <a:rPr lang="en-US" altLang="zh-CN" sz="2800" kern="0" dirty="0" smtClean="0">
                <a:solidFill>
                  <a:srgbClr val="FF0000"/>
                </a:solidFill>
                <a:latin typeface="Calibri"/>
                <a:cs typeface="+mj-cs"/>
              </a:rPr>
              <a:t>Approved Draft CRs</a:t>
            </a:r>
            <a:endParaRPr lang="en-GB" altLang="zh-CN" sz="2800" dirty="0">
              <a:solidFill>
                <a:srgbClr val="FF0000"/>
              </a:solidFill>
              <a:latin typeface="Calibri"/>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703775303"/>
              </p:ext>
            </p:extLst>
          </p:nvPr>
        </p:nvGraphicFramePr>
        <p:xfrm>
          <a:off x="423078" y="1881275"/>
          <a:ext cx="10972802" cy="1024227"/>
        </p:xfrm>
        <a:graphic>
          <a:graphicData uri="http://schemas.openxmlformats.org/drawingml/2006/table">
            <a:tbl>
              <a:tblPr/>
              <a:tblGrid>
                <a:gridCol w="1310188">
                  <a:extLst>
                    <a:ext uri="{9D8B030D-6E8A-4147-A177-3AD203B41FA5}">
                      <a16:colId xmlns="" xmlns:a16="http://schemas.microsoft.com/office/drawing/2014/main" val="20000"/>
                    </a:ext>
                  </a:extLst>
                </a:gridCol>
                <a:gridCol w="7356143">
                  <a:extLst>
                    <a:ext uri="{9D8B030D-6E8A-4147-A177-3AD203B41FA5}">
                      <a16:colId xmlns="" xmlns:a16="http://schemas.microsoft.com/office/drawing/2014/main" val="20001"/>
                    </a:ext>
                  </a:extLst>
                </a:gridCol>
                <a:gridCol w="2306471"/>
              </a:tblGrid>
              <a:tr h="729169">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err="1" smtClean="0">
                          <a:ln>
                            <a:noFill/>
                          </a:ln>
                          <a:solidFill>
                            <a:schemeClr val="tx1"/>
                          </a:solidFill>
                          <a:effectLst/>
                          <a:latin typeface="Calibri" pitchFamily="34" charset="0"/>
                          <a:ea typeface="宋体" pitchFamily="2" charset="-122"/>
                          <a:cs typeface="Arial" charset="0"/>
                        </a:rPr>
                        <a:t>TDoc</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Source</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 xmlns:a16="http://schemas.microsoft.com/office/drawing/2014/main" val="10000"/>
                  </a:ext>
                </a:extLst>
              </a:tr>
              <a:tr h="295058">
                <a:tc>
                  <a:txBody>
                    <a:bodyPr/>
                    <a:lstStyle/>
                    <a:p>
                      <a:pPr marL="95250" indent="0" algn="l" fontAlgn="b"/>
                      <a:r>
                        <a:rPr lang="fr-FR" sz="1400" b="0" i="0" u="none" strike="noStrike" dirty="0">
                          <a:solidFill>
                            <a:srgbClr val="000000"/>
                          </a:solidFill>
                          <a:effectLst/>
                          <a:latin typeface="+mn-lt"/>
                        </a:rPr>
                        <a:t>S5-193540</a:t>
                      </a:r>
                    </a:p>
                  </a:txBody>
                  <a:tcPr marL="9525" marR="9525" marT="9525"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b"/>
                      <a:r>
                        <a:rPr lang="en-US" sz="1400" b="0" i="0" u="none" strike="noStrike" dirty="0">
                          <a:solidFill>
                            <a:srgbClr val="000000"/>
                          </a:solidFill>
                          <a:effectLst/>
                          <a:latin typeface="+mn-lt"/>
                        </a:rPr>
                        <a:t>CR Rel-16 TS 28.533 Add two use cases of discovery of </a:t>
                      </a:r>
                      <a:r>
                        <a:rPr lang="en-US" sz="1400" b="0" i="0" u="none" strike="noStrike" dirty="0" err="1">
                          <a:solidFill>
                            <a:srgbClr val="000000"/>
                          </a:solidFill>
                          <a:effectLst/>
                          <a:latin typeface="+mn-lt"/>
                        </a:rPr>
                        <a:t>MnS</a:t>
                      </a:r>
                      <a:r>
                        <a:rPr lang="en-US" sz="1400" b="0" i="0" u="none" strike="noStrike" dirty="0">
                          <a:solidFill>
                            <a:srgbClr val="000000"/>
                          </a:solidFill>
                          <a:effectLst/>
                          <a:latin typeface="+mn-lt"/>
                        </a:rPr>
                        <a:t> instance</a:t>
                      </a:r>
                    </a:p>
                  </a:txBody>
                  <a:tcPr marL="9525" marR="9525" marT="9525"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b"/>
                      <a:r>
                        <a:rPr lang="fr-FR" sz="1400" b="0" i="0" u="none" strike="noStrike" dirty="0">
                          <a:solidFill>
                            <a:srgbClr val="000000"/>
                          </a:solidFill>
                          <a:effectLst/>
                          <a:latin typeface="+mn-lt"/>
                        </a:rPr>
                        <a:t>Huawei</a:t>
                      </a:r>
                    </a:p>
                  </a:txBody>
                  <a:tcPr marL="9525" marR="9525" marT="9525"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extLst>
      <p:ext uri="{BB962C8B-B14F-4D97-AF65-F5344CB8AC3E}">
        <p14:creationId xmlns:p14="http://schemas.microsoft.com/office/powerpoint/2010/main" val="3485500614"/>
      </p:ext>
    </p:extLst>
  </p:cSld>
  <p:clrMapOvr>
    <a:masterClrMapping/>
  </p:clrMapOvr>
  <p:transition spd="slow"/>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97409" y="218368"/>
            <a:ext cx="8973312" cy="768101"/>
          </a:xfrm>
        </p:spPr>
        <p:txBody>
          <a:bodyPr/>
          <a:lstStyle/>
          <a:p>
            <a:r>
              <a:rPr lang="sv-SE" dirty="0"/>
              <a:t>Incoming </a:t>
            </a:r>
            <a:r>
              <a:rPr lang="sv-SE" dirty="0" smtClean="0"/>
              <a:t>LSs</a:t>
            </a:r>
            <a:endParaRPr lang="sv-SE" dirty="0"/>
          </a:p>
        </p:txBody>
      </p:sp>
      <p:graphicFrame>
        <p:nvGraphicFramePr>
          <p:cNvPr id="5" name="Table Placeholder 4"/>
          <p:cNvGraphicFramePr>
            <a:graphicFrameLocks noGrp="1"/>
          </p:cNvGraphicFramePr>
          <p:nvPr>
            <p:ph type="tbl" idx="1"/>
            <p:extLst>
              <p:ext uri="{D42A27DB-BD31-4B8C-83A1-F6EECF244321}">
                <p14:modId xmlns:p14="http://schemas.microsoft.com/office/powerpoint/2010/main" val="268701343"/>
              </p:ext>
            </p:extLst>
          </p:nvPr>
        </p:nvGraphicFramePr>
        <p:xfrm>
          <a:off x="136239" y="1364760"/>
          <a:ext cx="11946577" cy="4935491"/>
        </p:xfrm>
        <a:graphic>
          <a:graphicData uri="http://schemas.openxmlformats.org/drawingml/2006/table">
            <a:tbl>
              <a:tblPr firstRow="1" bandRow="1">
                <a:tableStyleId>{5C22544A-7EE6-4342-B048-85BDC9FD1C3A}</a:tableStyleId>
              </a:tblPr>
              <a:tblGrid>
                <a:gridCol w="1152008">
                  <a:extLst>
                    <a:ext uri="{9D8B030D-6E8A-4147-A177-3AD203B41FA5}">
                      <a16:colId xmlns="" xmlns:a16="http://schemas.microsoft.com/office/drawing/2014/main" val="570476699"/>
                    </a:ext>
                  </a:extLst>
                </a:gridCol>
                <a:gridCol w="7164867">
                  <a:extLst>
                    <a:ext uri="{9D8B030D-6E8A-4147-A177-3AD203B41FA5}">
                      <a16:colId xmlns="" xmlns:a16="http://schemas.microsoft.com/office/drawing/2014/main" val="2618836924"/>
                    </a:ext>
                  </a:extLst>
                </a:gridCol>
                <a:gridCol w="1243245">
                  <a:extLst>
                    <a:ext uri="{9D8B030D-6E8A-4147-A177-3AD203B41FA5}">
                      <a16:colId xmlns="" xmlns:a16="http://schemas.microsoft.com/office/drawing/2014/main" val="3016348962"/>
                    </a:ext>
                  </a:extLst>
                </a:gridCol>
                <a:gridCol w="1157504">
                  <a:extLst>
                    <a:ext uri="{9D8B030D-6E8A-4147-A177-3AD203B41FA5}">
                      <a16:colId xmlns="" xmlns:a16="http://schemas.microsoft.com/office/drawing/2014/main" val="3690116950"/>
                    </a:ext>
                  </a:extLst>
                </a:gridCol>
                <a:gridCol w="1228953">
                  <a:extLst>
                    <a:ext uri="{9D8B030D-6E8A-4147-A177-3AD203B41FA5}">
                      <a16:colId xmlns="" xmlns:a16="http://schemas.microsoft.com/office/drawing/2014/main" val="2952368263"/>
                    </a:ext>
                  </a:extLst>
                </a:gridCol>
              </a:tblGrid>
              <a:tr h="691849">
                <a:tc>
                  <a:txBody>
                    <a:bodyPr/>
                    <a:lstStyle/>
                    <a:p>
                      <a:pPr algn="ctr"/>
                      <a:r>
                        <a:rPr lang="sv-SE" sz="1600" b="1" kern="1200" dirty="0">
                          <a:solidFill>
                            <a:schemeClr val="tx1"/>
                          </a:solidFill>
                          <a:effectLst/>
                          <a:latin typeface="+mn-lt"/>
                          <a:ea typeface="+mn-ea"/>
                          <a:cs typeface="+mn-cs"/>
                        </a:rPr>
                        <a:t>Tdoc</a:t>
                      </a:r>
                      <a:endParaRPr lang="sv-SE" sz="200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a:spcAft>
                          <a:spcPts val="0"/>
                        </a:spcAft>
                      </a:pPr>
                      <a:r>
                        <a:rPr lang="sv-SE" sz="1600" b="1" kern="1200" dirty="0" err="1">
                          <a:solidFill>
                            <a:schemeClr val="tx1"/>
                          </a:solidFill>
                          <a:effectLst/>
                          <a:latin typeface="+mn-lt"/>
                          <a:ea typeface="+mn-ea"/>
                          <a:cs typeface="+mn-cs"/>
                        </a:rPr>
                        <a:t>Title</a:t>
                      </a:r>
                      <a:endParaRPr lang="sv-SE" sz="16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a:spcAft>
                          <a:spcPts val="0"/>
                        </a:spcAft>
                      </a:pPr>
                      <a:r>
                        <a:rPr lang="sv-SE" sz="1600" b="1" kern="1200" dirty="0">
                          <a:solidFill>
                            <a:schemeClr val="tx1"/>
                          </a:solidFill>
                          <a:effectLst/>
                          <a:latin typeface="+mn-lt"/>
                          <a:ea typeface="+mn-ea"/>
                          <a:cs typeface="+mn-cs"/>
                        </a:rPr>
                        <a:t>Source</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a:spcAft>
                          <a:spcPts val="0"/>
                        </a:spcAft>
                      </a:pPr>
                      <a:r>
                        <a:rPr lang="sv-SE" sz="1600" b="1" kern="1200" dirty="0">
                          <a:solidFill>
                            <a:schemeClr val="tx1"/>
                          </a:solidFill>
                          <a:effectLst/>
                          <a:latin typeface="+mn-lt"/>
                          <a:ea typeface="+mn-ea"/>
                          <a:cs typeface="+mn-cs"/>
                        </a:rPr>
                        <a:t>Decision</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a:spcAft>
                          <a:spcPts val="0"/>
                        </a:spcAft>
                      </a:pPr>
                      <a:r>
                        <a:rPr lang="sv-SE" sz="1600" b="1" kern="1200" dirty="0" err="1">
                          <a:solidFill>
                            <a:schemeClr val="tx1"/>
                          </a:solidFill>
                          <a:effectLst/>
                          <a:latin typeface="+mn-lt"/>
                          <a:ea typeface="+mn-ea"/>
                          <a:cs typeface="+mn-cs"/>
                        </a:rPr>
                        <a:t>ReplyIn</a:t>
                      </a:r>
                      <a:endParaRPr lang="sv-SE" sz="16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extLst>
                  <a:ext uri="{0D108BD9-81ED-4DB2-BD59-A6C34878D82A}">
                    <a16:rowId xmlns="" xmlns:a16="http://schemas.microsoft.com/office/drawing/2014/main" val="4283687663"/>
                  </a:ext>
                </a:extLst>
              </a:tr>
              <a:tr h="366038">
                <a:tc>
                  <a:txBody>
                    <a:bodyPr/>
                    <a:lstStyle/>
                    <a:p>
                      <a:pPr marL="95250" indent="0" algn="l" fontAlgn="t"/>
                      <a:r>
                        <a:rPr lang="fr-FR" sz="1400" b="0" i="0" u="none" strike="noStrike" kern="1200" dirty="0">
                          <a:solidFill>
                            <a:srgbClr val="000000"/>
                          </a:solidFill>
                          <a:effectLst/>
                          <a:latin typeface="+mn-lt"/>
                          <a:ea typeface="+mn-ea"/>
                          <a:cs typeface="+mn-cs"/>
                        </a:rPr>
                        <a:t>S5-193246</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indent="0" algn="l" fontAlgn="t"/>
                      <a:r>
                        <a:rPr lang="en-US" sz="1400" b="0" i="0" u="none" strike="noStrike" dirty="0">
                          <a:solidFill>
                            <a:srgbClr val="000000"/>
                          </a:solidFill>
                          <a:effectLst/>
                          <a:latin typeface="+mn-lt"/>
                        </a:rPr>
                        <a:t>LS from RAN1 to SA5 on completion of CLI-RIM in RAN1</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indent="0" algn="l" fontAlgn="t"/>
                      <a:r>
                        <a:rPr lang="fr-FR" sz="1400" b="0" i="0" u="none" strike="noStrike" dirty="0">
                          <a:solidFill>
                            <a:srgbClr val="000000"/>
                          </a:solidFill>
                          <a:effectLst/>
                          <a:latin typeface="+mn-lt"/>
                        </a:rPr>
                        <a:t>R1-1903676</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indent="0" algn="l" fontAlgn="ctr"/>
                      <a:r>
                        <a:rPr lang="fr-FR" sz="1400" b="0" i="0" u="none" strike="noStrike" dirty="0" err="1" smtClean="0">
                          <a:solidFill>
                            <a:srgbClr val="000000"/>
                          </a:solidFill>
                          <a:effectLst/>
                          <a:latin typeface="+mn-lt"/>
                        </a:rPr>
                        <a:t>Postponed</a:t>
                      </a:r>
                      <a:endParaRPr lang="fr-FR" sz="1400" b="0" i="0" u="none" strike="noStrike" dirty="0">
                        <a:solidFill>
                          <a:srgbClr val="000000"/>
                        </a:solidFill>
                        <a:effectLst/>
                        <a:latin typeface="+mn-lt"/>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indent="0" algn="l" fontAlgn="ctr"/>
                      <a:endParaRPr lang="fr-FR" sz="1400" b="0" i="0" u="none" strike="noStrike" dirty="0">
                        <a:solidFill>
                          <a:srgbClr val="000000"/>
                        </a:solidFill>
                        <a:effectLst/>
                        <a:latin typeface="+mn-lt"/>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66038">
                <a:tc>
                  <a:txBody>
                    <a:bodyPr/>
                    <a:lstStyle/>
                    <a:p>
                      <a:pPr marL="95250" indent="0" algn="l" fontAlgn="t"/>
                      <a:r>
                        <a:rPr lang="fr-FR" sz="1400" b="0" i="0" u="none" strike="noStrike" kern="1200" dirty="0">
                          <a:solidFill>
                            <a:srgbClr val="000000"/>
                          </a:solidFill>
                          <a:effectLst/>
                          <a:latin typeface="+mn-lt"/>
                          <a:ea typeface="+mn-ea"/>
                          <a:cs typeface="+mn-cs"/>
                        </a:rPr>
                        <a:t>S5-193247</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indent="0" algn="l" fontAlgn="t"/>
                      <a:r>
                        <a:rPr lang="en-US" sz="1400" b="0" i="0" u="none" strike="noStrike">
                          <a:solidFill>
                            <a:srgbClr val="000000"/>
                          </a:solidFill>
                          <a:effectLst/>
                          <a:latin typeface="+mn-lt"/>
                        </a:rPr>
                        <a:t>Ls from RAN2 cc SA5 on L1 and L2 measurements</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indent="0" algn="l" fontAlgn="t"/>
                      <a:r>
                        <a:rPr lang="fr-FR" sz="1400" b="0" i="0" u="none" strike="noStrike">
                          <a:solidFill>
                            <a:srgbClr val="000000"/>
                          </a:solidFill>
                          <a:effectLst/>
                          <a:latin typeface="+mn-lt"/>
                        </a:rPr>
                        <a:t>R2-1902806</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indent="0" algn="l" fontAlgn="ctr"/>
                      <a:r>
                        <a:rPr lang="fr-FR" sz="1400" b="0" i="0" u="none" strike="noStrike" dirty="0" err="1" smtClean="0">
                          <a:solidFill>
                            <a:srgbClr val="000000"/>
                          </a:solidFill>
                          <a:effectLst/>
                          <a:latin typeface="+mn-lt"/>
                        </a:rPr>
                        <a:t>Noted</a:t>
                      </a:r>
                      <a:endParaRPr lang="fr-FR" sz="1400" b="0" i="0" u="none" strike="noStrike" dirty="0">
                        <a:solidFill>
                          <a:srgbClr val="000000"/>
                        </a:solidFill>
                        <a:effectLst/>
                        <a:latin typeface="+mn-lt"/>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indent="0" algn="l" fontAlgn="ctr"/>
                      <a:endParaRPr lang="fr-FR" sz="1400" b="0" i="0" u="none" strike="noStrike">
                        <a:solidFill>
                          <a:srgbClr val="000000"/>
                        </a:solidFill>
                        <a:effectLst/>
                        <a:latin typeface="+mn-lt"/>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 xmlns:a16="http://schemas.microsoft.com/office/drawing/2014/main" val="1989524554"/>
                  </a:ext>
                </a:extLst>
              </a:tr>
              <a:tr h="388202">
                <a:tc>
                  <a:txBody>
                    <a:bodyPr/>
                    <a:lstStyle/>
                    <a:p>
                      <a:pPr marL="95250" indent="0" algn="l" fontAlgn="t"/>
                      <a:r>
                        <a:rPr lang="fr-FR" sz="1400" b="0" i="0" u="none" strike="noStrike" kern="1200" dirty="0">
                          <a:solidFill>
                            <a:srgbClr val="000000"/>
                          </a:solidFill>
                          <a:effectLst/>
                          <a:latin typeface="+mn-lt"/>
                          <a:ea typeface="+mn-ea"/>
                          <a:cs typeface="+mn-cs"/>
                        </a:rPr>
                        <a:t>S5-193248</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indent="0" algn="l" fontAlgn="t"/>
                      <a:r>
                        <a:rPr lang="en-US" sz="1400" b="0" i="0" u="none" strike="noStrike" dirty="0">
                          <a:solidFill>
                            <a:srgbClr val="000000"/>
                          </a:solidFill>
                          <a:effectLst/>
                          <a:latin typeface="+mn-lt"/>
                        </a:rPr>
                        <a:t>LS from RAN2 to SA5 on network slicing terminology</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indent="0" algn="l" fontAlgn="t"/>
                      <a:r>
                        <a:rPr lang="fr-FR" sz="1400" b="0" i="0" u="none" strike="noStrike">
                          <a:solidFill>
                            <a:srgbClr val="000000"/>
                          </a:solidFill>
                          <a:effectLst/>
                          <a:latin typeface="+mn-lt"/>
                        </a:rPr>
                        <a:t>R2-1902823</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indent="0" algn="l" fontAlgn="ctr"/>
                      <a:r>
                        <a:rPr lang="fr-FR" sz="1400" b="0" i="0" u="none" strike="noStrike" dirty="0" err="1" smtClean="0">
                          <a:solidFill>
                            <a:srgbClr val="000000"/>
                          </a:solidFill>
                          <a:effectLst/>
                          <a:latin typeface="+mn-lt"/>
                        </a:rPr>
                        <a:t>Noted</a:t>
                      </a:r>
                      <a:endParaRPr lang="fr-FR" sz="1400" b="0" i="0" u="none" strike="noStrike" dirty="0">
                        <a:solidFill>
                          <a:srgbClr val="000000"/>
                        </a:solidFill>
                        <a:effectLst/>
                        <a:latin typeface="+mn-lt"/>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indent="0" algn="l" fontAlgn="ctr"/>
                      <a:endParaRPr lang="fr-FR" sz="1400" b="0" i="0" u="none" strike="noStrike" dirty="0">
                        <a:solidFill>
                          <a:srgbClr val="000000"/>
                        </a:solidFill>
                        <a:effectLst/>
                        <a:latin typeface="+mn-lt"/>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88202">
                <a:tc>
                  <a:txBody>
                    <a:bodyPr/>
                    <a:lstStyle/>
                    <a:p>
                      <a:pPr marL="95250" indent="0" algn="l" fontAlgn="t"/>
                      <a:r>
                        <a:rPr lang="fr-FR" sz="1400" b="0" i="0" u="none" strike="noStrike" kern="1200" dirty="0">
                          <a:solidFill>
                            <a:srgbClr val="000000"/>
                          </a:solidFill>
                          <a:effectLst/>
                          <a:latin typeface="+mn-lt"/>
                          <a:ea typeface="+mn-ea"/>
                          <a:cs typeface="+mn-cs"/>
                        </a:rPr>
                        <a:t>S5-193250</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indent="0" algn="l" fontAlgn="t"/>
                      <a:r>
                        <a:rPr lang="en-US" sz="1400" b="0" i="0" u="none" strike="noStrike">
                          <a:solidFill>
                            <a:srgbClr val="000000"/>
                          </a:solidFill>
                          <a:effectLst/>
                          <a:latin typeface="+mn-lt"/>
                        </a:rPr>
                        <a:t>Reply LS from RAN3 ccSA5 on providing information on SLA fulfilment to NG-RAN</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indent="0" algn="l" fontAlgn="t"/>
                      <a:r>
                        <a:rPr lang="fr-FR" sz="1400" b="0" i="0" u="none" strike="noStrike">
                          <a:solidFill>
                            <a:srgbClr val="000000"/>
                          </a:solidFill>
                          <a:effectLst/>
                          <a:latin typeface="+mn-lt"/>
                        </a:rPr>
                        <a:t>R3-191091</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indent="0" algn="l" fontAlgn="ctr"/>
                      <a:r>
                        <a:rPr lang="fr-FR" sz="1400" b="0" i="0" u="none" strike="noStrike" dirty="0" err="1" smtClean="0">
                          <a:solidFill>
                            <a:srgbClr val="000000"/>
                          </a:solidFill>
                          <a:effectLst/>
                          <a:latin typeface="+mn-lt"/>
                        </a:rPr>
                        <a:t>Noted</a:t>
                      </a:r>
                      <a:endParaRPr lang="fr-FR" sz="1400" b="0" i="0" u="none" strike="noStrike" dirty="0">
                        <a:solidFill>
                          <a:srgbClr val="000000"/>
                        </a:solidFill>
                        <a:effectLst/>
                        <a:latin typeface="+mn-lt"/>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indent="0" algn="l" fontAlgn="ctr"/>
                      <a:endParaRPr lang="fr-FR" sz="1400" b="0" i="0" u="none" strike="noStrike" dirty="0">
                        <a:solidFill>
                          <a:srgbClr val="000000"/>
                        </a:solidFill>
                        <a:effectLst/>
                        <a:latin typeface="+mn-lt"/>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88202">
                <a:tc>
                  <a:txBody>
                    <a:bodyPr/>
                    <a:lstStyle/>
                    <a:p>
                      <a:pPr marL="95250" indent="0" algn="l" fontAlgn="t"/>
                      <a:r>
                        <a:rPr lang="fr-FR" sz="1400" b="0" i="0" u="none" strike="noStrike" kern="1200" dirty="0">
                          <a:solidFill>
                            <a:srgbClr val="000000"/>
                          </a:solidFill>
                          <a:effectLst/>
                          <a:latin typeface="+mn-lt"/>
                          <a:ea typeface="+mn-ea"/>
                          <a:cs typeface="+mn-cs"/>
                        </a:rPr>
                        <a:t>S5-193251</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indent="0" algn="l" fontAlgn="t"/>
                      <a:r>
                        <a:rPr lang="en-US" sz="1400" b="0" i="0" u="none" strike="noStrike">
                          <a:solidFill>
                            <a:srgbClr val="000000"/>
                          </a:solidFill>
                          <a:effectLst/>
                          <a:latin typeface="+mn-lt"/>
                        </a:rPr>
                        <a:t>Resubmitted LS from ITU-TSG12 to SA5 on Draft new Recommendation E.RQST – “KPI targets for mobile networks”</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indent="0" algn="l" fontAlgn="t"/>
                      <a:r>
                        <a:rPr lang="fr-FR" sz="1400" b="0" i="0" u="none" strike="noStrike">
                          <a:solidFill>
                            <a:srgbClr val="000000"/>
                          </a:solidFill>
                          <a:effectLst/>
                          <a:latin typeface="+mn-lt"/>
                        </a:rPr>
                        <a:t>ITU-T SG12</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indent="0" algn="l" fontAlgn="ctr"/>
                      <a:r>
                        <a:rPr lang="fr-FR" sz="1400" b="0" i="0" u="none" strike="noStrike" dirty="0" err="1" smtClean="0">
                          <a:solidFill>
                            <a:srgbClr val="000000"/>
                          </a:solidFill>
                          <a:effectLst/>
                          <a:latin typeface="+mn-lt"/>
                        </a:rPr>
                        <a:t>Noted</a:t>
                      </a:r>
                      <a:endParaRPr lang="fr-FR" sz="1400" b="0" i="0" u="none" strike="noStrike" dirty="0">
                        <a:solidFill>
                          <a:srgbClr val="000000"/>
                        </a:solidFill>
                        <a:effectLst/>
                        <a:latin typeface="+mn-lt"/>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indent="0" algn="l" fontAlgn="ctr"/>
                      <a:endParaRPr lang="fr-FR" sz="1400" b="0" i="0" u="none" strike="noStrike" dirty="0">
                        <a:solidFill>
                          <a:srgbClr val="000000"/>
                        </a:solidFill>
                        <a:effectLst/>
                        <a:latin typeface="+mn-lt"/>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88202">
                <a:tc>
                  <a:txBody>
                    <a:bodyPr/>
                    <a:lstStyle/>
                    <a:p>
                      <a:pPr marL="95250" indent="0" algn="l" fontAlgn="t"/>
                      <a:r>
                        <a:rPr lang="fr-FR" sz="1400" b="0" i="0" u="none" strike="noStrike" kern="1200" dirty="0">
                          <a:solidFill>
                            <a:srgbClr val="000000"/>
                          </a:solidFill>
                          <a:effectLst/>
                          <a:latin typeface="+mn-lt"/>
                          <a:ea typeface="+mn-ea"/>
                          <a:cs typeface="+mn-cs"/>
                        </a:rPr>
                        <a:t>S5-193252</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indent="0" algn="l" fontAlgn="t"/>
                      <a:r>
                        <a:rPr lang="en-US" sz="1400" b="0" i="0" u="none" strike="noStrike">
                          <a:solidFill>
                            <a:srgbClr val="000000"/>
                          </a:solidFill>
                          <a:effectLst/>
                          <a:latin typeface="+mn-lt"/>
                        </a:rPr>
                        <a:t>LS from TSG RAN ccSA5 on Draft new Recommendation E.RQST – “KPI targets for mobile networks”</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indent="0" algn="l" fontAlgn="t"/>
                      <a:r>
                        <a:rPr lang="fr-FR" sz="1400" b="0" i="0" u="none" strike="noStrike">
                          <a:solidFill>
                            <a:srgbClr val="000000"/>
                          </a:solidFill>
                          <a:effectLst/>
                          <a:latin typeface="+mn-lt"/>
                        </a:rPr>
                        <a:t>RP-190673</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indent="0" algn="l" fontAlgn="ctr"/>
                      <a:r>
                        <a:rPr lang="fr-FR" sz="1400" b="0" i="0" u="none" strike="noStrike" dirty="0" err="1" smtClean="0">
                          <a:solidFill>
                            <a:srgbClr val="000000"/>
                          </a:solidFill>
                          <a:effectLst/>
                          <a:latin typeface="+mn-lt"/>
                        </a:rPr>
                        <a:t>Noted</a:t>
                      </a:r>
                      <a:endParaRPr lang="fr-FR" sz="1400" b="0" i="0" u="none" strike="noStrike" dirty="0">
                        <a:solidFill>
                          <a:srgbClr val="000000"/>
                        </a:solidFill>
                        <a:effectLst/>
                        <a:latin typeface="+mn-lt"/>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indent="0" algn="l" fontAlgn="ctr"/>
                      <a:endParaRPr lang="fr-FR" sz="1400" b="0" i="0" u="none" strike="noStrike" dirty="0">
                        <a:solidFill>
                          <a:srgbClr val="000000"/>
                        </a:solidFill>
                        <a:effectLst/>
                        <a:latin typeface="+mn-lt"/>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88202">
                <a:tc>
                  <a:txBody>
                    <a:bodyPr/>
                    <a:lstStyle/>
                    <a:p>
                      <a:pPr marL="95250" indent="0" algn="l" fontAlgn="t"/>
                      <a:r>
                        <a:rPr lang="fr-FR" sz="1400" b="0" i="0" u="none" strike="noStrike" kern="1200" dirty="0">
                          <a:solidFill>
                            <a:srgbClr val="000000"/>
                          </a:solidFill>
                          <a:effectLst/>
                          <a:latin typeface="+mn-lt"/>
                          <a:ea typeface="+mn-ea"/>
                          <a:cs typeface="+mn-cs"/>
                        </a:rPr>
                        <a:t>S5-193253</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indent="0" algn="l" fontAlgn="t"/>
                      <a:r>
                        <a:rPr lang="fr-FR" sz="1400" b="0" i="0" u="none" strike="noStrike" dirty="0">
                          <a:solidFill>
                            <a:srgbClr val="000000"/>
                          </a:solidFill>
                          <a:effectLst/>
                          <a:latin typeface="+mn-lt"/>
                        </a:rPr>
                        <a:t>LS </a:t>
                      </a:r>
                      <a:r>
                        <a:rPr lang="fr-FR" sz="1400" b="0" i="0" u="none" strike="noStrike" dirty="0" err="1">
                          <a:solidFill>
                            <a:srgbClr val="000000"/>
                          </a:solidFill>
                          <a:effectLst/>
                          <a:latin typeface="+mn-lt"/>
                        </a:rPr>
                        <a:t>from</a:t>
                      </a:r>
                      <a:r>
                        <a:rPr lang="fr-FR" sz="1400" b="0" i="0" u="none" strike="noStrike" dirty="0">
                          <a:solidFill>
                            <a:srgbClr val="000000"/>
                          </a:solidFill>
                          <a:effectLst/>
                          <a:latin typeface="+mn-lt"/>
                        </a:rPr>
                        <a:t> TSG SA ccSA5 in </a:t>
                      </a:r>
                      <a:r>
                        <a:rPr lang="fr-FR" sz="1400" b="0" i="0" u="none" strike="noStrike" dirty="0" err="1">
                          <a:solidFill>
                            <a:srgbClr val="000000"/>
                          </a:solidFill>
                          <a:effectLst/>
                          <a:latin typeface="+mn-lt"/>
                        </a:rPr>
                        <a:t>reply</a:t>
                      </a:r>
                      <a:r>
                        <a:rPr lang="fr-FR" sz="1400" b="0" i="0" u="none" strike="noStrike" dirty="0">
                          <a:solidFill>
                            <a:srgbClr val="000000"/>
                          </a:solidFill>
                          <a:effectLst/>
                          <a:latin typeface="+mn-lt"/>
                        </a:rPr>
                        <a:t> to LS on </a:t>
                      </a:r>
                      <a:r>
                        <a:rPr lang="fr-FR" sz="1400" b="0" i="0" u="none" strike="noStrike" dirty="0" err="1">
                          <a:solidFill>
                            <a:srgbClr val="000000"/>
                          </a:solidFill>
                          <a:effectLst/>
                          <a:latin typeface="+mn-lt"/>
                        </a:rPr>
                        <a:t>Draft</a:t>
                      </a:r>
                      <a:r>
                        <a:rPr lang="fr-FR" sz="1400" b="0" i="0" u="none" strike="noStrike" dirty="0">
                          <a:solidFill>
                            <a:srgbClr val="000000"/>
                          </a:solidFill>
                          <a:effectLst/>
                          <a:latin typeface="+mn-lt"/>
                        </a:rPr>
                        <a:t> new </a:t>
                      </a:r>
                      <a:r>
                        <a:rPr lang="fr-FR" sz="1400" b="0" i="0" u="none" strike="noStrike" dirty="0" err="1">
                          <a:solidFill>
                            <a:srgbClr val="000000"/>
                          </a:solidFill>
                          <a:effectLst/>
                          <a:latin typeface="+mn-lt"/>
                        </a:rPr>
                        <a:t>Recommendation</a:t>
                      </a:r>
                      <a:r>
                        <a:rPr lang="fr-FR" sz="1400" b="0" i="0" u="none" strike="noStrike" dirty="0">
                          <a:solidFill>
                            <a:srgbClr val="000000"/>
                          </a:solidFill>
                          <a:effectLst/>
                          <a:latin typeface="+mn-lt"/>
                        </a:rPr>
                        <a:t> E.RQST – “KPI </a:t>
                      </a:r>
                      <a:r>
                        <a:rPr lang="fr-FR" sz="1400" b="0" i="0" u="none" strike="noStrike" dirty="0" err="1">
                          <a:solidFill>
                            <a:srgbClr val="000000"/>
                          </a:solidFill>
                          <a:effectLst/>
                          <a:latin typeface="+mn-lt"/>
                        </a:rPr>
                        <a:t>targets</a:t>
                      </a:r>
                      <a:r>
                        <a:rPr lang="fr-FR" sz="1400" b="0" i="0" u="none" strike="noStrike" dirty="0">
                          <a:solidFill>
                            <a:srgbClr val="000000"/>
                          </a:solidFill>
                          <a:effectLst/>
                          <a:latin typeface="+mn-lt"/>
                        </a:rPr>
                        <a:t> for mobile </a:t>
                      </a:r>
                      <a:r>
                        <a:rPr lang="fr-FR" sz="1400" b="0" i="0" u="none" strike="noStrike" dirty="0" err="1">
                          <a:solidFill>
                            <a:srgbClr val="000000"/>
                          </a:solidFill>
                          <a:effectLst/>
                          <a:latin typeface="+mn-lt"/>
                        </a:rPr>
                        <a:t>networks”LS</a:t>
                      </a:r>
                      <a:r>
                        <a:rPr lang="fr-FR" sz="1400" b="0" i="0" u="none" strike="noStrike" dirty="0">
                          <a:solidFill>
                            <a:srgbClr val="000000"/>
                          </a:solidFill>
                          <a:effectLst/>
                          <a:latin typeface="+mn-lt"/>
                        </a:rPr>
                        <a:t> in </a:t>
                      </a:r>
                      <a:r>
                        <a:rPr lang="fr-FR" sz="1400" b="0" i="0" u="none" strike="noStrike" dirty="0" err="1">
                          <a:solidFill>
                            <a:srgbClr val="000000"/>
                          </a:solidFill>
                          <a:effectLst/>
                          <a:latin typeface="+mn-lt"/>
                        </a:rPr>
                        <a:t>reply</a:t>
                      </a:r>
                      <a:r>
                        <a:rPr lang="fr-FR" sz="1400" b="0" i="0" u="none" strike="noStrike" dirty="0">
                          <a:solidFill>
                            <a:srgbClr val="000000"/>
                          </a:solidFill>
                          <a:effectLst/>
                          <a:latin typeface="+mn-lt"/>
                        </a:rPr>
                        <a:t> to LS on </a:t>
                      </a:r>
                      <a:r>
                        <a:rPr lang="fr-FR" sz="1400" b="0" i="0" u="none" strike="noStrike" dirty="0" err="1">
                          <a:solidFill>
                            <a:srgbClr val="000000"/>
                          </a:solidFill>
                          <a:effectLst/>
                          <a:latin typeface="+mn-lt"/>
                        </a:rPr>
                        <a:t>Draft</a:t>
                      </a:r>
                      <a:r>
                        <a:rPr lang="fr-FR" sz="1400" b="0" i="0" u="none" strike="noStrike" dirty="0">
                          <a:solidFill>
                            <a:srgbClr val="000000"/>
                          </a:solidFill>
                          <a:effectLst/>
                          <a:latin typeface="+mn-lt"/>
                        </a:rPr>
                        <a:t> new </a:t>
                      </a:r>
                      <a:r>
                        <a:rPr lang="fr-FR" sz="1400" b="0" i="0" u="none" strike="noStrike" dirty="0" err="1">
                          <a:solidFill>
                            <a:srgbClr val="000000"/>
                          </a:solidFill>
                          <a:effectLst/>
                          <a:latin typeface="+mn-lt"/>
                        </a:rPr>
                        <a:t>Recommendation</a:t>
                      </a:r>
                      <a:r>
                        <a:rPr lang="fr-FR" sz="1400" b="0" i="0" u="none" strike="noStrike" dirty="0">
                          <a:solidFill>
                            <a:srgbClr val="000000"/>
                          </a:solidFill>
                          <a:effectLst/>
                          <a:latin typeface="+mn-lt"/>
                        </a:rPr>
                        <a:t> E.RQST – “KPI </a:t>
                      </a:r>
                      <a:r>
                        <a:rPr lang="fr-FR" sz="1400" b="0" i="0" u="none" strike="noStrike" dirty="0" err="1">
                          <a:solidFill>
                            <a:srgbClr val="000000"/>
                          </a:solidFill>
                          <a:effectLst/>
                          <a:latin typeface="+mn-lt"/>
                        </a:rPr>
                        <a:t>targets</a:t>
                      </a:r>
                      <a:r>
                        <a:rPr lang="fr-FR" sz="1400" b="0" i="0" u="none" strike="noStrike" dirty="0">
                          <a:solidFill>
                            <a:srgbClr val="000000"/>
                          </a:solidFill>
                          <a:effectLst/>
                          <a:latin typeface="+mn-lt"/>
                        </a:rPr>
                        <a:t> for mobile networks”</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indent="0" algn="l" fontAlgn="t"/>
                      <a:r>
                        <a:rPr lang="fr-FR" sz="1400" b="0" i="0" u="none" strike="noStrike" dirty="0">
                          <a:solidFill>
                            <a:srgbClr val="000000"/>
                          </a:solidFill>
                          <a:effectLst/>
                          <a:latin typeface="+mn-lt"/>
                        </a:rPr>
                        <a:t>SP-190269</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indent="0" algn="l" fontAlgn="ctr"/>
                      <a:r>
                        <a:rPr lang="fr-FR" sz="1400" b="0" i="0" u="none" strike="noStrike" dirty="0" err="1" smtClean="0">
                          <a:solidFill>
                            <a:srgbClr val="000000"/>
                          </a:solidFill>
                          <a:effectLst/>
                          <a:latin typeface="+mn-lt"/>
                        </a:rPr>
                        <a:t>Noted</a:t>
                      </a:r>
                      <a:endParaRPr lang="fr-FR" sz="1400" b="0" i="0" u="none" strike="noStrike" dirty="0">
                        <a:solidFill>
                          <a:srgbClr val="000000"/>
                        </a:solidFill>
                        <a:effectLst/>
                        <a:latin typeface="+mn-lt"/>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indent="0" algn="l" fontAlgn="ctr"/>
                      <a:endParaRPr lang="fr-FR" sz="1400" b="0" i="0" u="none" strike="noStrike" dirty="0">
                        <a:solidFill>
                          <a:srgbClr val="000000"/>
                        </a:solidFill>
                        <a:effectLst/>
                        <a:latin typeface="+mn-lt"/>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88202">
                <a:tc>
                  <a:txBody>
                    <a:bodyPr/>
                    <a:lstStyle/>
                    <a:p>
                      <a:pPr marL="95250" indent="0" algn="l" fontAlgn="t"/>
                      <a:r>
                        <a:rPr lang="fr-FR" sz="1400" b="0" i="0" u="none" strike="noStrike" kern="1200" dirty="0">
                          <a:solidFill>
                            <a:srgbClr val="000000"/>
                          </a:solidFill>
                          <a:effectLst/>
                          <a:latin typeface="+mn-lt"/>
                          <a:ea typeface="+mn-ea"/>
                          <a:cs typeface="+mn-cs"/>
                        </a:rPr>
                        <a:t>S5-193254</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indent="0" algn="l" fontAlgn="t"/>
                      <a:r>
                        <a:rPr lang="en-US" sz="1400" b="0" i="0" u="none" strike="noStrike" dirty="0">
                          <a:solidFill>
                            <a:srgbClr val="000000"/>
                          </a:solidFill>
                          <a:effectLst/>
                          <a:latin typeface="+mn-lt"/>
                        </a:rPr>
                        <a:t>LS from SA2 to SA5 on the slicing terminology and the role of S-NSSAI parameter</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indent="0" algn="l" fontAlgn="t"/>
                      <a:r>
                        <a:rPr lang="fr-FR" sz="1400" b="0" i="0" u="none" strike="noStrike" dirty="0">
                          <a:solidFill>
                            <a:srgbClr val="000000"/>
                          </a:solidFill>
                          <a:effectLst/>
                          <a:latin typeface="+mn-lt"/>
                        </a:rPr>
                        <a:t>S2-1902847</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indent="0" algn="l" fontAlgn="ctr"/>
                      <a:r>
                        <a:rPr lang="fr-FR" sz="1400" b="0" i="0" u="none" strike="noStrike" dirty="0" err="1" smtClean="0">
                          <a:solidFill>
                            <a:srgbClr val="000000"/>
                          </a:solidFill>
                          <a:effectLst/>
                          <a:latin typeface="+mn-lt"/>
                        </a:rPr>
                        <a:t>Postponed</a:t>
                      </a:r>
                      <a:endParaRPr lang="fr-FR" sz="1400" b="0" i="0" u="none" strike="noStrike" dirty="0">
                        <a:solidFill>
                          <a:srgbClr val="000000"/>
                        </a:solidFill>
                        <a:effectLst/>
                        <a:latin typeface="+mn-lt"/>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indent="0" algn="l" fontAlgn="ctr"/>
                      <a:endParaRPr lang="fr-FR" sz="1400" b="0" i="0" u="none" strike="noStrike" dirty="0">
                        <a:solidFill>
                          <a:srgbClr val="000000"/>
                        </a:solidFill>
                        <a:effectLst/>
                        <a:latin typeface="+mn-lt"/>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88202">
                <a:tc>
                  <a:txBody>
                    <a:bodyPr/>
                    <a:lstStyle/>
                    <a:p>
                      <a:pPr marL="95250" indent="0" algn="l" fontAlgn="t"/>
                      <a:r>
                        <a:rPr lang="fr-FR" sz="1400" b="0" i="0" u="none" strike="noStrike" kern="1200" dirty="0">
                          <a:solidFill>
                            <a:srgbClr val="000000"/>
                          </a:solidFill>
                          <a:effectLst/>
                          <a:latin typeface="+mn-lt"/>
                          <a:ea typeface="+mn-ea"/>
                          <a:cs typeface="+mn-cs"/>
                        </a:rPr>
                        <a:t>S5-193259</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indent="0" algn="l" fontAlgn="t"/>
                      <a:r>
                        <a:rPr lang="en-US" sz="1400" b="0" i="0" u="none" strike="noStrike" dirty="0">
                          <a:solidFill>
                            <a:srgbClr val="000000"/>
                          </a:solidFill>
                          <a:effectLst/>
                          <a:latin typeface="+mn-lt"/>
                        </a:rPr>
                        <a:t>LS from ITU-T SG2 to SA5 on cooperation on methodology harmonization and REST-based network management framework</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indent="0" algn="l" fontAlgn="t"/>
                      <a:r>
                        <a:rPr lang="fr-FR" sz="1400" b="0" i="0" u="none" strike="noStrike" dirty="0">
                          <a:solidFill>
                            <a:srgbClr val="000000"/>
                          </a:solidFill>
                          <a:effectLst/>
                          <a:latin typeface="+mn-lt"/>
                        </a:rPr>
                        <a:t>ITU-T SG2</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indent="0" algn="l" fontAlgn="ctr"/>
                      <a:r>
                        <a:rPr lang="fr-FR" sz="1400" b="0" i="0" u="none" strike="noStrike" dirty="0" err="1" smtClean="0">
                          <a:solidFill>
                            <a:srgbClr val="000000"/>
                          </a:solidFill>
                          <a:effectLst/>
                          <a:latin typeface="+mn-lt"/>
                        </a:rPr>
                        <a:t>Postponed</a:t>
                      </a:r>
                      <a:endParaRPr lang="fr-FR" sz="1400" b="0" i="0" u="none" strike="noStrike" dirty="0">
                        <a:solidFill>
                          <a:srgbClr val="000000"/>
                        </a:solidFill>
                        <a:effectLst/>
                        <a:latin typeface="+mn-lt"/>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indent="0" algn="l" fontAlgn="ctr"/>
                      <a:endParaRPr lang="fr-FR" sz="1400" b="0" i="0" u="none" strike="noStrike" dirty="0">
                        <a:solidFill>
                          <a:srgbClr val="000000"/>
                        </a:solidFill>
                        <a:effectLst/>
                        <a:latin typeface="+mn-lt"/>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88202">
                <a:tc>
                  <a:txBody>
                    <a:bodyPr/>
                    <a:lstStyle/>
                    <a:p>
                      <a:pPr marL="95250" indent="0" algn="l" fontAlgn="t"/>
                      <a:r>
                        <a:rPr lang="fr-FR" sz="1400" b="0" i="0" u="none" strike="noStrike" kern="1200" dirty="0">
                          <a:solidFill>
                            <a:srgbClr val="000000"/>
                          </a:solidFill>
                          <a:effectLst/>
                          <a:latin typeface="+mn-lt"/>
                          <a:ea typeface="+mn-ea"/>
                          <a:cs typeface="+mn-cs"/>
                        </a:rPr>
                        <a:t>S5-193260</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indent="0" algn="l" fontAlgn="t"/>
                      <a:r>
                        <a:rPr lang="en-US" sz="1400" b="0" i="0" u="none" strike="noStrike" dirty="0">
                          <a:solidFill>
                            <a:srgbClr val="000000"/>
                          </a:solidFill>
                          <a:effectLst/>
                          <a:latin typeface="+mn-lt"/>
                        </a:rPr>
                        <a:t>LS from ITU-T to SA5 on new Recommendation Q.5020 (formerly Q.NS-LCMP): Protocol requirements and procedures for network slice lifecycle management</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indent="0" algn="l" fontAlgn="t"/>
                      <a:r>
                        <a:rPr lang="fr-FR" sz="1400" b="0" i="0" u="none" strike="noStrike" dirty="0">
                          <a:solidFill>
                            <a:srgbClr val="000000"/>
                          </a:solidFill>
                          <a:effectLst/>
                          <a:latin typeface="+mn-lt"/>
                        </a:rPr>
                        <a:t>ITU-T SG11</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indent="0" algn="l" fontAlgn="ctr"/>
                      <a:r>
                        <a:rPr lang="fr-FR" sz="1400" b="0" i="0" u="none" strike="noStrike" dirty="0" err="1" smtClean="0">
                          <a:solidFill>
                            <a:srgbClr val="000000"/>
                          </a:solidFill>
                          <a:effectLst/>
                          <a:latin typeface="+mn-lt"/>
                        </a:rPr>
                        <a:t>Noted</a:t>
                      </a:r>
                      <a:endParaRPr lang="fr-FR" sz="1400" b="0" i="0" u="none" strike="noStrike" dirty="0">
                        <a:solidFill>
                          <a:srgbClr val="000000"/>
                        </a:solidFill>
                        <a:effectLst/>
                        <a:latin typeface="+mn-lt"/>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indent="0" algn="l" fontAlgn="ctr"/>
                      <a:endParaRPr lang="fr-FR" sz="1400" b="0" i="0" u="none" strike="noStrike" dirty="0">
                        <a:solidFill>
                          <a:srgbClr val="000000"/>
                        </a:solidFill>
                        <a:effectLst/>
                        <a:latin typeface="+mn-lt"/>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spTree>
    <p:extLst>
      <p:ext uri="{BB962C8B-B14F-4D97-AF65-F5344CB8AC3E}">
        <p14:creationId xmlns:p14="http://schemas.microsoft.com/office/powerpoint/2010/main" val="1363835068"/>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smtClean="0">
                <a:solidFill>
                  <a:srgbClr val="FF0000"/>
                </a:solidFill>
                <a:latin typeface="Calibri" pitchFamily="34" charset="0"/>
                <a:cs typeface="Times New Roman" pitchFamily="18" charset="0"/>
              </a:rPr>
              <a:t>Rel-16 </a:t>
            </a:r>
            <a:r>
              <a:rPr lang="en-GB" altLang="zh-CN" sz="3200" dirty="0">
                <a:solidFill>
                  <a:srgbClr val="FF0000"/>
                </a:solidFill>
                <a:latin typeface="Calibri" pitchFamily="34" charset="0"/>
                <a:cs typeface="Times New Roman" pitchFamily="18" charset="0"/>
              </a:rPr>
              <a:t>OAM&amp;P WIs </a:t>
            </a:r>
            <a:r>
              <a:rPr lang="en-GB" altLang="zh-CN" sz="3200" dirty="0" smtClean="0">
                <a:solidFill>
                  <a:srgbClr val="FF0000"/>
                </a:solidFill>
                <a:latin typeface="Calibri" pitchFamily="34" charset="0"/>
                <a:cs typeface="Times New Roman" pitchFamily="18" charset="0"/>
              </a:rPr>
              <a:t>(8/10)</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790341228"/>
              </p:ext>
            </p:extLst>
          </p:nvPr>
        </p:nvGraphicFramePr>
        <p:xfrm>
          <a:off x="286603" y="1415016"/>
          <a:ext cx="11586948" cy="4867159"/>
        </p:xfrm>
        <a:graphic>
          <a:graphicData uri="http://schemas.openxmlformats.org/drawingml/2006/table">
            <a:tbl>
              <a:tblPr/>
              <a:tblGrid>
                <a:gridCol w="1811763">
                  <a:extLst>
                    <a:ext uri="{9D8B030D-6E8A-4147-A177-3AD203B41FA5}">
                      <a16:colId xmlns:a16="http://schemas.microsoft.com/office/drawing/2014/main" xmlns="" val="20000"/>
                    </a:ext>
                  </a:extLst>
                </a:gridCol>
                <a:gridCol w="3965663">
                  <a:extLst>
                    <a:ext uri="{9D8B030D-6E8A-4147-A177-3AD203B41FA5}">
                      <a16:colId xmlns:a16="http://schemas.microsoft.com/office/drawing/2014/main" xmlns="" val="20001"/>
                    </a:ext>
                  </a:extLst>
                </a:gridCol>
                <a:gridCol w="2965340"/>
                <a:gridCol w="2844182">
                  <a:extLst>
                    <a:ext uri="{9D8B030D-6E8A-4147-A177-3AD203B41FA5}">
                      <a16:colId xmlns:a16="http://schemas.microsoft.com/office/drawing/2014/main" xmlns=""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600" b="1" i="0" kern="1200" dirty="0" smtClean="0">
                          <a:solidFill>
                            <a:schemeClr val="tx1"/>
                          </a:solidFill>
                          <a:effectLst/>
                          <a:latin typeface="+mn-lt"/>
                          <a:ea typeface="+mn-ea"/>
                          <a:cs typeface="+mn-cs"/>
                        </a:rPr>
                        <a:t>NRM enhancements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err="1" smtClean="0">
                          <a:solidFill>
                            <a:schemeClr val="tx1"/>
                          </a:solidFill>
                          <a:effectLst/>
                          <a:latin typeface="+mn-lt"/>
                          <a:ea typeface="+mn-ea"/>
                          <a:cs typeface="+mn-cs"/>
                        </a:rPr>
                        <a:t>eNRM</a:t>
                      </a:r>
                      <a:endParaRPr kumimoji="0" lang="en-GB" sz="16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smtClean="0">
                          <a:solidFill>
                            <a:schemeClr val="tx1"/>
                          </a:solidFill>
                          <a:effectLst/>
                          <a:latin typeface="+mn-lt"/>
                          <a:ea typeface="+mn-ea"/>
                          <a:cs typeface="+mn-cs"/>
                        </a:rPr>
                        <a:t>820032</a:t>
                      </a:r>
                      <a:endParaRPr kumimoji="0" lang="en-GB"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4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cap="none" normalizeH="0" baseline="0" dirty="0" smtClean="0">
                          <a:ln>
                            <a:noFill/>
                          </a:ln>
                          <a:solidFill>
                            <a:schemeClr val="tx1"/>
                          </a:solidFill>
                          <a:effectLst/>
                          <a:latin typeface="Calibri" pitchFamily="34" charset="0"/>
                          <a:ea typeface="宋体" pitchFamily="2" charset="-122"/>
                          <a:cs typeface="Arial" charset="0"/>
                        </a:rPr>
                        <a:t>Nokia</a:t>
                      </a:r>
                      <a:endPar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Percentage of completion </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cap="none" normalizeH="0" baseline="0" dirty="0" smtClean="0">
                          <a:ln>
                            <a:noFill/>
                          </a:ln>
                          <a:solidFill>
                            <a:schemeClr val="tx1"/>
                          </a:solidFill>
                          <a:effectLst/>
                          <a:latin typeface="Calibri" pitchFamily="34" charset="0"/>
                          <a:ea typeface="宋体" pitchFamily="2" charset="-122"/>
                          <a:cs typeface="Arial" charset="0"/>
                        </a:rPr>
                        <a:t>10% -&gt; 20%</a:t>
                      </a:r>
                      <a:endPar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Target</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SA#85 – Sept. 2019</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Main TSs</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TS 28.541</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196869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Summary of progress</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lvl="0" indent="0">
                        <a:buFont typeface="Arial" panose="020B0604020202020204" pitchFamily="34" charset="0"/>
                        <a:buNone/>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During this meeting, 12 </a:t>
                      </a:r>
                      <a:r>
                        <a:rPr kumimoji="0" lang="en-US" sz="14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eNRM</a:t>
                      </a: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 contributions were discussed, which included Network Resource Model (NRM) definition for managed NF services and constituted attributes, as well as additional changes on NRM to support other new features.</a:t>
                      </a:r>
                    </a:p>
                    <a:p>
                      <a:pPr marL="0" lvl="0" indent="0">
                        <a:buFont typeface="Arial" panose="020B0604020202020204" pitchFamily="34" charset="0"/>
                        <a:buNone/>
                      </a:pPr>
                      <a:endPar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endParaRPr>
                    </a:p>
                    <a:p>
                      <a:pPr marL="0" lvl="0" indent="0">
                        <a:buFont typeface="Arial" panose="020B0604020202020204" pitchFamily="34" charset="0"/>
                        <a:buNone/>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The scope of the WI may need to be extended to support other new features besides 5GC Service Based Architecture support, therefore potentially the time schedule of the WI may be changed accordingly</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xmlns=""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Outstanding issues</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71000"/>
                      </a:schemeClr>
                    </a:solidFill>
                  </a:tcPr>
                </a:tc>
                <a:tc gridSpan="3">
                  <a:txBody>
                    <a:bodyPr/>
                    <a:lstStyle/>
                    <a:p>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As the style guideline for JSON and YANG solution set has not been ready, stage 3 change for the new feature CRs were suspended till we have stable stage 3 style guideline.</a:t>
                      </a:r>
                    </a:p>
                    <a:p>
                      <a:r>
                        <a:rPr kumimoji="0" lang="en-US" sz="14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RRMPolicy</a:t>
                      </a: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 definition of </a:t>
                      </a:r>
                      <a:r>
                        <a:rPr kumimoji="0" lang="en-US" sz="14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NRCellCU</a:t>
                      </a: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 or </a:t>
                      </a:r>
                      <a:r>
                        <a:rPr kumimoji="0" lang="en-US" sz="14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NRCellDU</a:t>
                      </a: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 is still open, need to communicate with RAN team for clarification.</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71000"/>
                      </a:schemeClr>
                    </a:solid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xmlns=""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Documents for approval by SA5</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55000"/>
                      </a:schemeClr>
                    </a:solidFill>
                  </a:tcPr>
                </a:tc>
                <a:tc gridSpan="3">
                  <a:txBody>
                    <a:bodyPr/>
                    <a:lstStyle/>
                    <a:p>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CRs – see next slide.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55000"/>
                      </a:schemeClr>
                    </a:solidFill>
                  </a:tcPr>
                </a:tc>
                <a:tc hMerge="1">
                  <a:txBody>
                    <a:bodyPr/>
                    <a:lstStyle/>
                    <a:p>
                      <a:endParaRPr lang="fr-FR"/>
                    </a:p>
                  </a:txBody>
                  <a:tcPr/>
                </a:tc>
                <a:tc hMerge="1">
                  <a:txBody>
                    <a:bodyPr/>
                    <a:lstStyle/>
                    <a:p>
                      <a:endParaRPr lang="fr-FR"/>
                    </a:p>
                  </a:txBody>
                  <a:tcPr/>
                </a:tc>
              </a:tr>
            </a:tbl>
          </a:graphicData>
        </a:graphic>
      </p:graphicFrame>
    </p:spTree>
    <p:extLst>
      <p:ext uri="{BB962C8B-B14F-4D97-AF65-F5344CB8AC3E}">
        <p14:creationId xmlns:p14="http://schemas.microsoft.com/office/powerpoint/2010/main" val="3753588042"/>
      </p:ext>
    </p:extLst>
  </p:cSld>
  <p:clrMapOvr>
    <a:masterClrMapping/>
  </p:clrMapOvr>
  <p:transition spd="slow"/>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232011" y="383181"/>
            <a:ext cx="9785445" cy="967949"/>
          </a:xfrm>
          <a:prstGeom prst="rect">
            <a:avLst/>
          </a:prstGeom>
          <a:noFill/>
          <a:ln w="12700">
            <a:noFill/>
            <a:miter lim="800000"/>
            <a:headEnd/>
            <a:tailEnd/>
          </a:ln>
        </p:spPr>
        <p:txBody>
          <a:bodyPr lIns="90488" tIns="44450" rIns="90488" bIns="44450" anchor="ctr"/>
          <a:lstStyle/>
          <a:p>
            <a:pPr algn="ctr">
              <a:defRPr/>
            </a:pPr>
            <a:r>
              <a:rPr lang="en-US" altLang="zh-CN" sz="3200" kern="0" dirty="0">
                <a:solidFill>
                  <a:srgbClr val="FF0000"/>
                </a:solidFill>
                <a:latin typeface="Calibri"/>
                <a:cs typeface="+mj-cs"/>
              </a:rPr>
              <a:t>NRM enhancements</a:t>
            </a:r>
          </a:p>
          <a:p>
            <a:pPr algn="ctr">
              <a:defRPr/>
            </a:pPr>
            <a:r>
              <a:rPr lang="en-US" altLang="zh-CN" sz="2800" kern="0" dirty="0" smtClean="0">
                <a:solidFill>
                  <a:srgbClr val="FF0000"/>
                </a:solidFill>
                <a:latin typeface="Calibri"/>
                <a:cs typeface="+mj-cs"/>
              </a:rPr>
              <a:t>CRs for approval by SA5 closing plenary</a:t>
            </a:r>
            <a:endParaRPr lang="en-GB" altLang="zh-CN" sz="2800" dirty="0">
              <a:solidFill>
                <a:srgbClr val="FF0000"/>
              </a:solidFill>
              <a:latin typeface="Calibri"/>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3382552892"/>
              </p:ext>
            </p:extLst>
          </p:nvPr>
        </p:nvGraphicFramePr>
        <p:xfrm>
          <a:off x="423078" y="1881275"/>
          <a:ext cx="10972802" cy="2499517"/>
        </p:xfrm>
        <a:graphic>
          <a:graphicData uri="http://schemas.openxmlformats.org/drawingml/2006/table">
            <a:tbl>
              <a:tblPr/>
              <a:tblGrid>
                <a:gridCol w="1310188">
                  <a:extLst>
                    <a:ext uri="{9D8B030D-6E8A-4147-A177-3AD203B41FA5}">
                      <a16:colId xmlns="" xmlns:a16="http://schemas.microsoft.com/office/drawing/2014/main" val="20000"/>
                    </a:ext>
                  </a:extLst>
                </a:gridCol>
                <a:gridCol w="7356143">
                  <a:extLst>
                    <a:ext uri="{9D8B030D-6E8A-4147-A177-3AD203B41FA5}">
                      <a16:colId xmlns="" xmlns:a16="http://schemas.microsoft.com/office/drawing/2014/main" val="20001"/>
                    </a:ext>
                  </a:extLst>
                </a:gridCol>
                <a:gridCol w="2306471"/>
              </a:tblGrid>
              <a:tr h="729169">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err="1" smtClean="0">
                          <a:ln>
                            <a:noFill/>
                          </a:ln>
                          <a:solidFill>
                            <a:schemeClr val="tx1"/>
                          </a:solidFill>
                          <a:effectLst/>
                          <a:latin typeface="Calibri" pitchFamily="34" charset="0"/>
                          <a:ea typeface="宋体" pitchFamily="2" charset="-122"/>
                          <a:cs typeface="Arial" charset="0"/>
                        </a:rPr>
                        <a:t>TDoc</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Source</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 xmlns:a16="http://schemas.microsoft.com/office/drawing/2014/main" val="10000"/>
                  </a:ext>
                </a:extLst>
              </a:tr>
              <a:tr h="295058">
                <a:tc>
                  <a:txBody>
                    <a:bodyPr/>
                    <a:lstStyle/>
                    <a:p>
                      <a:pPr marL="95250" indent="0" algn="l" fontAlgn="b"/>
                      <a:r>
                        <a:rPr lang="fr-FR" sz="1400" b="0" i="0" u="none" strike="noStrike" dirty="0">
                          <a:solidFill>
                            <a:srgbClr val="000000"/>
                          </a:solidFill>
                          <a:effectLst/>
                          <a:latin typeface="+mn-lt"/>
                        </a:rPr>
                        <a:t>S5-193303</a:t>
                      </a:r>
                    </a:p>
                  </a:txBody>
                  <a:tcPr marL="9525" marR="9525" marT="9525"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b"/>
                      <a:r>
                        <a:rPr lang="fr-FR" sz="1400" b="0" i="0" u="none" strike="noStrike" dirty="0" err="1">
                          <a:solidFill>
                            <a:srgbClr val="000000"/>
                          </a:solidFill>
                          <a:effectLst/>
                          <a:latin typeface="+mn-lt"/>
                        </a:rPr>
                        <a:t>Fix</a:t>
                      </a:r>
                      <a:r>
                        <a:rPr lang="fr-FR" sz="1400" b="0" i="0" u="none" strike="noStrike" dirty="0">
                          <a:solidFill>
                            <a:srgbClr val="000000"/>
                          </a:solidFill>
                          <a:effectLst/>
                          <a:latin typeface="+mn-lt"/>
                        </a:rPr>
                        <a:t> the </a:t>
                      </a:r>
                      <a:r>
                        <a:rPr lang="fr-FR" sz="1400" b="0" i="0" u="none" strike="noStrike" dirty="0" err="1">
                          <a:solidFill>
                            <a:srgbClr val="000000"/>
                          </a:solidFill>
                          <a:effectLst/>
                          <a:latin typeface="+mn-lt"/>
                        </a:rPr>
                        <a:t>implementation</a:t>
                      </a:r>
                      <a:r>
                        <a:rPr lang="fr-FR" sz="1400" b="0" i="0" u="none" strike="noStrike" dirty="0">
                          <a:solidFill>
                            <a:srgbClr val="000000"/>
                          </a:solidFill>
                          <a:effectLst/>
                          <a:latin typeface="+mn-lt"/>
                        </a:rPr>
                        <a:t> </a:t>
                      </a:r>
                      <a:r>
                        <a:rPr lang="fr-FR" sz="1400" b="0" i="0" u="none" strike="noStrike" dirty="0" err="1">
                          <a:solidFill>
                            <a:srgbClr val="000000"/>
                          </a:solidFill>
                          <a:effectLst/>
                          <a:latin typeface="+mn-lt"/>
                        </a:rPr>
                        <a:t>errors</a:t>
                      </a:r>
                      <a:endParaRPr lang="fr-FR" sz="1400" b="0" i="0" u="none" strike="noStrike" dirty="0">
                        <a:solidFill>
                          <a:srgbClr val="000000"/>
                        </a:solidFill>
                        <a:effectLst/>
                        <a:latin typeface="+mn-lt"/>
                      </a:endParaRPr>
                    </a:p>
                  </a:txBody>
                  <a:tcPr marL="9525" marR="9525" marT="9525"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b"/>
                      <a:r>
                        <a:rPr lang="fr-FR" sz="1400" b="0" i="0" u="none" strike="noStrike" dirty="0">
                          <a:solidFill>
                            <a:srgbClr val="000000"/>
                          </a:solidFill>
                          <a:effectLst/>
                          <a:latin typeface="+mn-lt"/>
                        </a:rPr>
                        <a:t>Nokia, Nokia Shanghai Bell</a:t>
                      </a:r>
                    </a:p>
                  </a:txBody>
                  <a:tcPr marL="9525" marR="9525" marT="9525"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95058">
                <a:tc>
                  <a:txBody>
                    <a:bodyPr/>
                    <a:lstStyle/>
                    <a:p>
                      <a:pPr marL="95250" indent="0" algn="l" fontAlgn="b"/>
                      <a:r>
                        <a:rPr lang="fr-FR" sz="1400" b="0" i="0" u="none" strike="noStrike">
                          <a:solidFill>
                            <a:srgbClr val="000000"/>
                          </a:solidFill>
                          <a:effectLst/>
                          <a:latin typeface="+mn-lt"/>
                        </a:rPr>
                        <a:t>S5-193396</a:t>
                      </a:r>
                    </a:p>
                  </a:txBody>
                  <a:tcPr marL="9525" marR="9525" marT="9525"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b"/>
                      <a:r>
                        <a:rPr lang="en-US" sz="1400" b="0" i="0" u="none" strike="noStrike">
                          <a:solidFill>
                            <a:srgbClr val="000000"/>
                          </a:solidFill>
                          <a:effectLst/>
                          <a:latin typeface="+mn-lt"/>
                        </a:rPr>
                        <a:t>Update NRM requirement to support SBA management</a:t>
                      </a:r>
                    </a:p>
                  </a:txBody>
                  <a:tcPr marL="9525" marR="9525" marT="9525"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b"/>
                      <a:r>
                        <a:rPr lang="fr-FR" sz="1400" b="0" i="0" u="none" strike="noStrike">
                          <a:solidFill>
                            <a:srgbClr val="000000"/>
                          </a:solidFill>
                          <a:effectLst/>
                          <a:latin typeface="+mn-lt"/>
                        </a:rPr>
                        <a:t>Nokia, Nokia Shanghai Bell</a:t>
                      </a:r>
                    </a:p>
                  </a:txBody>
                  <a:tcPr marL="9525" marR="9525" marT="9525"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95058">
                <a:tc>
                  <a:txBody>
                    <a:bodyPr/>
                    <a:lstStyle/>
                    <a:p>
                      <a:pPr marL="95250" indent="0" algn="l" fontAlgn="b"/>
                      <a:r>
                        <a:rPr lang="fr-FR" sz="1400" b="0" i="0" u="none" strike="noStrike">
                          <a:solidFill>
                            <a:srgbClr val="000000"/>
                          </a:solidFill>
                          <a:effectLst/>
                          <a:latin typeface="+mn-lt"/>
                        </a:rPr>
                        <a:t>S5-193407</a:t>
                      </a:r>
                    </a:p>
                  </a:txBody>
                  <a:tcPr marL="9525" marR="9525" marT="9525"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b"/>
                      <a:r>
                        <a:rPr lang="en-US" sz="1400" b="0" i="0" u="none" strike="noStrike">
                          <a:solidFill>
                            <a:srgbClr val="000000"/>
                          </a:solidFill>
                          <a:effectLst/>
                          <a:latin typeface="+mn-lt"/>
                        </a:rPr>
                        <a:t>CR Rel-16 28.541 Add missing clauses to RRMPolicyRatio2 data type</a:t>
                      </a:r>
                    </a:p>
                  </a:txBody>
                  <a:tcPr marL="9525" marR="9525" marT="9525"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b"/>
                      <a:r>
                        <a:rPr lang="fr-FR" sz="1400" b="0" i="0" u="none" strike="noStrike" dirty="0" smtClean="0">
                          <a:solidFill>
                            <a:srgbClr val="000000"/>
                          </a:solidFill>
                          <a:effectLst/>
                          <a:latin typeface="+mn-lt"/>
                        </a:rPr>
                        <a:t>Ericsson</a:t>
                      </a:r>
                      <a:endParaRPr lang="fr-FR" sz="1400" b="0" i="0" u="none" strike="noStrike" dirty="0">
                        <a:solidFill>
                          <a:srgbClr val="000000"/>
                        </a:solidFill>
                        <a:effectLst/>
                        <a:latin typeface="+mn-lt"/>
                      </a:endParaRPr>
                    </a:p>
                  </a:txBody>
                  <a:tcPr marL="9525" marR="9525" marT="9525"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95058">
                <a:tc>
                  <a:txBody>
                    <a:bodyPr/>
                    <a:lstStyle/>
                    <a:p>
                      <a:pPr marL="95250" indent="0" algn="l" fontAlgn="b"/>
                      <a:r>
                        <a:rPr lang="fr-FR" sz="1400" b="0" i="0" u="none" strike="noStrike">
                          <a:solidFill>
                            <a:srgbClr val="000000"/>
                          </a:solidFill>
                          <a:effectLst/>
                          <a:latin typeface="+mn-lt"/>
                        </a:rPr>
                        <a:t>S5-193408</a:t>
                      </a:r>
                    </a:p>
                  </a:txBody>
                  <a:tcPr marL="9525" marR="9525" marT="9525"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b"/>
                      <a:r>
                        <a:rPr lang="en-US" sz="1400" b="0" i="0" u="none" strike="noStrike">
                          <a:solidFill>
                            <a:srgbClr val="000000"/>
                          </a:solidFill>
                          <a:effectLst/>
                          <a:latin typeface="+mn-lt"/>
                        </a:rPr>
                        <a:t>CR Rel-16 28.541 Update RRMPolicyRatio2 data type name in stage 3</a:t>
                      </a:r>
                    </a:p>
                  </a:txBody>
                  <a:tcPr marL="9525" marR="9525" marT="9525"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b"/>
                      <a:r>
                        <a:rPr lang="fr-FR" sz="1400" b="0" i="0" u="none" strike="noStrike" dirty="0" smtClean="0">
                          <a:solidFill>
                            <a:srgbClr val="000000"/>
                          </a:solidFill>
                          <a:effectLst/>
                          <a:latin typeface="+mn-lt"/>
                        </a:rPr>
                        <a:t>Ericsson</a:t>
                      </a:r>
                      <a:endParaRPr lang="fr-FR" sz="1400" b="0" i="0" u="none" strike="noStrike" dirty="0">
                        <a:solidFill>
                          <a:srgbClr val="000000"/>
                        </a:solidFill>
                        <a:effectLst/>
                        <a:latin typeface="+mn-lt"/>
                      </a:endParaRPr>
                    </a:p>
                  </a:txBody>
                  <a:tcPr marL="9525" marR="9525" marT="9525"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95058">
                <a:tc>
                  <a:txBody>
                    <a:bodyPr/>
                    <a:lstStyle/>
                    <a:p>
                      <a:pPr marL="95250" indent="0" algn="l" fontAlgn="b"/>
                      <a:r>
                        <a:rPr lang="fr-FR" sz="1400" b="0" i="0" u="none" strike="noStrike">
                          <a:solidFill>
                            <a:srgbClr val="000000"/>
                          </a:solidFill>
                          <a:effectLst/>
                          <a:latin typeface="+mn-lt"/>
                        </a:rPr>
                        <a:t>S5-193410</a:t>
                      </a:r>
                    </a:p>
                  </a:txBody>
                  <a:tcPr marL="9525" marR="9525" marT="9525"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b"/>
                      <a:r>
                        <a:rPr lang="en-US" sz="1400" b="0" i="0" u="none" strike="noStrike">
                          <a:solidFill>
                            <a:srgbClr val="000000"/>
                          </a:solidFill>
                          <a:effectLst/>
                          <a:latin typeface="+mn-lt"/>
                        </a:rPr>
                        <a:t>Update Information Service of NR to fix unclear Note issue</a:t>
                      </a:r>
                    </a:p>
                  </a:txBody>
                  <a:tcPr marL="9525" marR="9525" marT="9525"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b"/>
                      <a:r>
                        <a:rPr lang="fr-FR" sz="1400" b="0" i="0" u="none" strike="noStrike">
                          <a:solidFill>
                            <a:srgbClr val="000000"/>
                          </a:solidFill>
                          <a:effectLst/>
                          <a:latin typeface="+mn-lt"/>
                        </a:rPr>
                        <a:t>Nokia, Nokia Shanghai Bell</a:t>
                      </a:r>
                    </a:p>
                  </a:txBody>
                  <a:tcPr marL="9525" marR="9525" marT="9525"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95058">
                <a:tc>
                  <a:txBody>
                    <a:bodyPr/>
                    <a:lstStyle/>
                    <a:p>
                      <a:pPr marL="95250" indent="0" algn="l" fontAlgn="b"/>
                      <a:r>
                        <a:rPr lang="fr-FR" sz="1400" b="0" i="0" u="none" strike="noStrike" dirty="0">
                          <a:solidFill>
                            <a:srgbClr val="000000"/>
                          </a:solidFill>
                          <a:effectLst/>
                          <a:latin typeface="+mn-lt"/>
                        </a:rPr>
                        <a:t>S5-193518</a:t>
                      </a:r>
                    </a:p>
                  </a:txBody>
                  <a:tcPr marL="9525" marR="9525" marT="9525"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b"/>
                      <a:r>
                        <a:rPr lang="en-US" sz="1400" b="0" i="0" u="none" strike="noStrike" dirty="0">
                          <a:solidFill>
                            <a:srgbClr val="000000"/>
                          </a:solidFill>
                          <a:effectLst/>
                          <a:latin typeface="+mn-lt"/>
                        </a:rPr>
                        <a:t>Update generic NRM Information Service to support Managed Service Object</a:t>
                      </a:r>
                    </a:p>
                  </a:txBody>
                  <a:tcPr marL="9525" marR="9525" marT="9525"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b"/>
                      <a:r>
                        <a:rPr lang="fr-FR" sz="1400" b="0" i="0" u="none" strike="noStrike" dirty="0">
                          <a:solidFill>
                            <a:srgbClr val="000000"/>
                          </a:solidFill>
                          <a:effectLst/>
                          <a:latin typeface="+mn-lt"/>
                        </a:rPr>
                        <a:t>Nokia, Nokia Shanghai Bell</a:t>
                      </a:r>
                    </a:p>
                  </a:txBody>
                  <a:tcPr marL="9525" marR="9525" marT="9525"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extLst>
      <p:ext uri="{BB962C8B-B14F-4D97-AF65-F5344CB8AC3E}">
        <p14:creationId xmlns:p14="http://schemas.microsoft.com/office/powerpoint/2010/main" val="3485500614"/>
      </p:ext>
    </p:extLst>
  </p:cSld>
  <p:clrMapOvr>
    <a:masterClrMapping/>
  </p:clrMapOvr>
  <p:transition spd="slow"/>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232011" y="383181"/>
            <a:ext cx="9785445" cy="967949"/>
          </a:xfrm>
          <a:prstGeom prst="rect">
            <a:avLst/>
          </a:prstGeom>
          <a:noFill/>
          <a:ln w="12700">
            <a:noFill/>
            <a:miter lim="800000"/>
            <a:headEnd/>
            <a:tailEnd/>
          </a:ln>
        </p:spPr>
        <p:txBody>
          <a:bodyPr lIns="90488" tIns="44450" rIns="90488" bIns="44450" anchor="ctr"/>
          <a:lstStyle/>
          <a:p>
            <a:pPr algn="ctr">
              <a:defRPr/>
            </a:pPr>
            <a:r>
              <a:rPr lang="en-US" altLang="zh-CN" sz="3200" kern="0" dirty="0">
                <a:solidFill>
                  <a:srgbClr val="FF0000"/>
                </a:solidFill>
                <a:latin typeface="Calibri"/>
                <a:cs typeface="+mj-cs"/>
              </a:rPr>
              <a:t>NRM enhancements</a:t>
            </a:r>
          </a:p>
          <a:p>
            <a:pPr algn="ctr">
              <a:defRPr/>
            </a:pPr>
            <a:r>
              <a:rPr lang="en-US" altLang="zh-CN" sz="2800" kern="0" dirty="0" smtClean="0">
                <a:solidFill>
                  <a:srgbClr val="FF0000"/>
                </a:solidFill>
                <a:latin typeface="Calibri"/>
                <a:cs typeface="+mj-cs"/>
              </a:rPr>
              <a:t>Conditionally agreed CRs</a:t>
            </a:r>
            <a:endParaRPr lang="en-GB" altLang="zh-CN" sz="2800" dirty="0">
              <a:solidFill>
                <a:srgbClr val="FF0000"/>
              </a:solidFill>
              <a:latin typeface="Calibri"/>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2908146908"/>
              </p:ext>
            </p:extLst>
          </p:nvPr>
        </p:nvGraphicFramePr>
        <p:xfrm>
          <a:off x="423078" y="1881275"/>
          <a:ext cx="10972802" cy="1319285"/>
        </p:xfrm>
        <a:graphic>
          <a:graphicData uri="http://schemas.openxmlformats.org/drawingml/2006/table">
            <a:tbl>
              <a:tblPr/>
              <a:tblGrid>
                <a:gridCol w="1310188">
                  <a:extLst>
                    <a:ext uri="{9D8B030D-6E8A-4147-A177-3AD203B41FA5}">
                      <a16:colId xmlns="" xmlns:a16="http://schemas.microsoft.com/office/drawing/2014/main" val="20000"/>
                    </a:ext>
                  </a:extLst>
                </a:gridCol>
                <a:gridCol w="7356143">
                  <a:extLst>
                    <a:ext uri="{9D8B030D-6E8A-4147-A177-3AD203B41FA5}">
                      <a16:colId xmlns="" xmlns:a16="http://schemas.microsoft.com/office/drawing/2014/main" val="20001"/>
                    </a:ext>
                  </a:extLst>
                </a:gridCol>
                <a:gridCol w="2306471"/>
              </a:tblGrid>
              <a:tr h="729169">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err="1" smtClean="0">
                          <a:ln>
                            <a:noFill/>
                          </a:ln>
                          <a:solidFill>
                            <a:schemeClr val="tx1"/>
                          </a:solidFill>
                          <a:effectLst/>
                          <a:latin typeface="Calibri" pitchFamily="34" charset="0"/>
                          <a:ea typeface="宋体" pitchFamily="2" charset="-122"/>
                          <a:cs typeface="Arial" charset="0"/>
                        </a:rPr>
                        <a:t>TDoc</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Source</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 xmlns:a16="http://schemas.microsoft.com/office/drawing/2014/main" val="10000"/>
                  </a:ext>
                </a:extLst>
              </a:tr>
              <a:tr h="295058">
                <a:tc>
                  <a:txBody>
                    <a:bodyPr/>
                    <a:lstStyle/>
                    <a:p>
                      <a:pPr marL="95250" indent="0" algn="l" fontAlgn="b"/>
                      <a:r>
                        <a:rPr lang="fr-FR" sz="1400" b="0" i="0" u="none" strike="noStrike" dirty="0">
                          <a:solidFill>
                            <a:srgbClr val="000000"/>
                          </a:solidFill>
                          <a:effectLst/>
                          <a:latin typeface="+mn-lt"/>
                        </a:rPr>
                        <a:t>S5-193399</a:t>
                      </a:r>
                    </a:p>
                  </a:txBody>
                  <a:tcPr marL="9525" marR="9525" marT="9525"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b"/>
                      <a:r>
                        <a:rPr lang="en-US" sz="1400" b="0" i="0" u="none" strike="noStrike" dirty="0">
                          <a:solidFill>
                            <a:srgbClr val="000000"/>
                          </a:solidFill>
                          <a:effectLst/>
                          <a:latin typeface="+mn-lt"/>
                        </a:rPr>
                        <a:t>Update 5GC Information Service to align with Managed Service Definition</a:t>
                      </a:r>
                    </a:p>
                  </a:txBody>
                  <a:tcPr marL="9525" marR="9525" marT="9525"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b"/>
                      <a:r>
                        <a:rPr lang="fr-FR" sz="1400" b="0" i="0" u="none" strike="noStrike" dirty="0">
                          <a:solidFill>
                            <a:srgbClr val="000000"/>
                          </a:solidFill>
                          <a:effectLst/>
                          <a:latin typeface="+mn-lt"/>
                        </a:rPr>
                        <a:t>Nokia, Nokia Shanghai Bell</a:t>
                      </a:r>
                    </a:p>
                  </a:txBody>
                  <a:tcPr marL="9525" marR="9525" marT="9525"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95058">
                <a:tc>
                  <a:txBody>
                    <a:bodyPr/>
                    <a:lstStyle/>
                    <a:p>
                      <a:pPr marL="95250" indent="0" algn="l" fontAlgn="b"/>
                      <a:r>
                        <a:rPr lang="fr-FR" sz="1400" b="0" i="0" u="none" strike="noStrike" dirty="0">
                          <a:solidFill>
                            <a:srgbClr val="000000"/>
                          </a:solidFill>
                          <a:effectLst/>
                          <a:latin typeface="+mn-lt"/>
                        </a:rPr>
                        <a:t>S5-193406</a:t>
                      </a:r>
                    </a:p>
                  </a:txBody>
                  <a:tcPr marL="9525" marR="9525" marT="9525"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b"/>
                      <a:r>
                        <a:rPr lang="fr-FR" sz="1400" b="0" i="0" u="none" strike="noStrike" dirty="0">
                          <a:solidFill>
                            <a:srgbClr val="000000"/>
                          </a:solidFill>
                          <a:effectLst/>
                          <a:latin typeface="+mn-lt"/>
                        </a:rPr>
                        <a:t>CR Rel-16 28.541 </a:t>
                      </a:r>
                      <a:r>
                        <a:rPr lang="fr-FR" sz="1400" b="0" i="0" u="none" strike="noStrike" dirty="0" err="1">
                          <a:solidFill>
                            <a:srgbClr val="000000"/>
                          </a:solidFill>
                          <a:effectLst/>
                          <a:latin typeface="+mn-lt"/>
                        </a:rPr>
                        <a:t>Add</a:t>
                      </a:r>
                      <a:r>
                        <a:rPr lang="fr-FR" sz="1400" b="0" i="0" u="none" strike="noStrike" dirty="0">
                          <a:solidFill>
                            <a:srgbClr val="000000"/>
                          </a:solidFill>
                          <a:effectLst/>
                          <a:latin typeface="+mn-lt"/>
                        </a:rPr>
                        <a:t> </a:t>
                      </a:r>
                      <a:r>
                        <a:rPr lang="fr-FR" sz="1400" b="0" i="0" u="none" strike="noStrike" dirty="0" err="1">
                          <a:solidFill>
                            <a:srgbClr val="000000"/>
                          </a:solidFill>
                          <a:effectLst/>
                          <a:latin typeface="+mn-lt"/>
                        </a:rPr>
                        <a:t>datatype</a:t>
                      </a:r>
                      <a:r>
                        <a:rPr lang="fr-FR" sz="1400" b="0" i="0" u="none" strike="noStrike" dirty="0">
                          <a:solidFill>
                            <a:srgbClr val="000000"/>
                          </a:solidFill>
                          <a:effectLst/>
                          <a:latin typeface="+mn-lt"/>
                        </a:rPr>
                        <a:t> </a:t>
                      </a:r>
                      <a:r>
                        <a:rPr lang="fr-FR" sz="1400" b="0" i="0" u="none" strike="noStrike" dirty="0" err="1">
                          <a:solidFill>
                            <a:srgbClr val="000000"/>
                          </a:solidFill>
                          <a:effectLst/>
                          <a:latin typeface="+mn-lt"/>
                        </a:rPr>
                        <a:t>definition</a:t>
                      </a:r>
                      <a:r>
                        <a:rPr lang="fr-FR" sz="1400" b="0" i="0" u="none" strike="noStrike" dirty="0">
                          <a:solidFill>
                            <a:srgbClr val="000000"/>
                          </a:solidFill>
                          <a:effectLst/>
                          <a:latin typeface="+mn-lt"/>
                        </a:rPr>
                        <a:t> for </a:t>
                      </a:r>
                      <a:r>
                        <a:rPr lang="fr-FR" sz="1400" b="0" i="0" u="none" strike="noStrike" dirty="0" err="1">
                          <a:solidFill>
                            <a:srgbClr val="000000"/>
                          </a:solidFill>
                          <a:effectLst/>
                          <a:latin typeface="+mn-lt"/>
                        </a:rPr>
                        <a:t>NfProfile</a:t>
                      </a:r>
                      <a:endParaRPr lang="fr-FR" sz="1400" b="0" i="0" u="none" strike="noStrike" dirty="0">
                        <a:solidFill>
                          <a:srgbClr val="000000"/>
                        </a:solidFill>
                        <a:effectLst/>
                        <a:latin typeface="+mn-lt"/>
                      </a:endParaRPr>
                    </a:p>
                  </a:txBody>
                  <a:tcPr marL="9525" marR="9525" marT="9525"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b"/>
                      <a:r>
                        <a:rPr lang="fr-FR" sz="1400" b="0" i="0" u="none" strike="noStrike" dirty="0" smtClean="0">
                          <a:solidFill>
                            <a:srgbClr val="000000"/>
                          </a:solidFill>
                          <a:effectLst/>
                          <a:latin typeface="+mn-lt"/>
                        </a:rPr>
                        <a:t>Ericsson</a:t>
                      </a:r>
                      <a:endParaRPr lang="fr-FR" sz="1400" b="0" i="0" u="none" strike="noStrike" dirty="0">
                        <a:solidFill>
                          <a:srgbClr val="000000"/>
                        </a:solidFill>
                        <a:effectLst/>
                        <a:latin typeface="+mn-lt"/>
                      </a:endParaRPr>
                    </a:p>
                  </a:txBody>
                  <a:tcPr marL="9525" marR="9525" marT="9525"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extLst>
      <p:ext uri="{BB962C8B-B14F-4D97-AF65-F5344CB8AC3E}">
        <p14:creationId xmlns:p14="http://schemas.microsoft.com/office/powerpoint/2010/main" val="231966440"/>
      </p:ext>
    </p:extLst>
  </p:cSld>
  <p:clrMapOvr>
    <a:masterClrMapping/>
  </p:clrMapOvr>
  <p:transition spd="slow"/>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smtClean="0">
                <a:solidFill>
                  <a:srgbClr val="FF0000"/>
                </a:solidFill>
                <a:latin typeface="Calibri" pitchFamily="34" charset="0"/>
                <a:cs typeface="Times New Roman" pitchFamily="18" charset="0"/>
              </a:rPr>
              <a:t>Rel-16 </a:t>
            </a:r>
            <a:r>
              <a:rPr lang="en-GB" altLang="zh-CN" sz="3200" dirty="0">
                <a:solidFill>
                  <a:srgbClr val="FF0000"/>
                </a:solidFill>
                <a:latin typeface="Calibri" pitchFamily="34" charset="0"/>
                <a:cs typeface="Times New Roman" pitchFamily="18" charset="0"/>
              </a:rPr>
              <a:t>OAM&amp;P WIs </a:t>
            </a:r>
            <a:r>
              <a:rPr lang="en-GB" altLang="zh-CN" sz="3200" dirty="0" smtClean="0">
                <a:solidFill>
                  <a:srgbClr val="FF0000"/>
                </a:solidFill>
                <a:latin typeface="Calibri" pitchFamily="34" charset="0"/>
                <a:cs typeface="Times New Roman" pitchFamily="18" charset="0"/>
              </a:rPr>
              <a:t>(9/10)</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3098069972"/>
              </p:ext>
            </p:extLst>
          </p:nvPr>
        </p:nvGraphicFramePr>
        <p:xfrm>
          <a:off x="286603" y="1374072"/>
          <a:ext cx="11586948" cy="4600737"/>
        </p:xfrm>
        <a:graphic>
          <a:graphicData uri="http://schemas.openxmlformats.org/drawingml/2006/table">
            <a:tbl>
              <a:tblPr/>
              <a:tblGrid>
                <a:gridCol w="1811763">
                  <a:extLst>
                    <a:ext uri="{9D8B030D-6E8A-4147-A177-3AD203B41FA5}">
                      <a16:colId xmlns:a16="http://schemas.microsoft.com/office/drawing/2014/main" xmlns="" val="20000"/>
                    </a:ext>
                  </a:extLst>
                </a:gridCol>
                <a:gridCol w="3965663">
                  <a:extLst>
                    <a:ext uri="{9D8B030D-6E8A-4147-A177-3AD203B41FA5}">
                      <a16:colId xmlns:a16="http://schemas.microsoft.com/office/drawing/2014/main" xmlns="" val="20001"/>
                    </a:ext>
                  </a:extLst>
                </a:gridCol>
                <a:gridCol w="2965340"/>
                <a:gridCol w="2844182">
                  <a:extLst>
                    <a:ext uri="{9D8B030D-6E8A-4147-A177-3AD203B41FA5}">
                      <a16:colId xmlns:a16="http://schemas.microsoft.com/office/drawing/2014/main" xmlns=""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600" b="1" i="0" kern="1200" dirty="0" smtClean="0">
                          <a:solidFill>
                            <a:schemeClr val="tx1"/>
                          </a:solidFill>
                          <a:effectLst/>
                          <a:latin typeface="+mn-lt"/>
                          <a:ea typeface="+mn-ea"/>
                          <a:cs typeface="+mn-cs"/>
                        </a:rPr>
                        <a:t>Trace Management in the context of Services Based Management Architecture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smtClean="0">
                          <a:solidFill>
                            <a:schemeClr val="tx1"/>
                          </a:solidFill>
                          <a:effectLst/>
                          <a:latin typeface="+mn-lt"/>
                          <a:ea typeface="+mn-ea"/>
                          <a:cs typeface="+mn-cs"/>
                        </a:rPr>
                        <a:t>TM_SBMA</a:t>
                      </a:r>
                      <a:endParaRPr kumimoji="0" lang="en-GB" sz="16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smtClean="0">
                          <a:solidFill>
                            <a:schemeClr val="tx1"/>
                          </a:solidFill>
                          <a:effectLst/>
                          <a:latin typeface="+mn-lt"/>
                          <a:ea typeface="+mn-ea"/>
                          <a:cs typeface="+mn-cs"/>
                        </a:rPr>
                        <a:t>820036</a:t>
                      </a:r>
                      <a:endParaRPr kumimoji="0" lang="en-GB"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4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cap="none" normalizeH="0" baseline="0" dirty="0" smtClean="0">
                          <a:ln>
                            <a:noFill/>
                          </a:ln>
                          <a:solidFill>
                            <a:schemeClr val="tx1"/>
                          </a:solidFill>
                          <a:effectLst/>
                          <a:latin typeface="Calibri" pitchFamily="34" charset="0"/>
                          <a:ea typeface="宋体" pitchFamily="2" charset="-122"/>
                          <a:cs typeface="Arial" charset="0"/>
                        </a:rPr>
                        <a:t>Nokia</a:t>
                      </a:r>
                      <a:endPar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Percentage of completion </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cap="none" normalizeH="0" baseline="0" dirty="0" smtClean="0">
                          <a:ln>
                            <a:noFill/>
                          </a:ln>
                          <a:solidFill>
                            <a:schemeClr val="tx1"/>
                          </a:solidFill>
                          <a:effectLst/>
                          <a:latin typeface="Calibri" pitchFamily="34" charset="0"/>
                          <a:ea typeface="宋体" pitchFamily="2" charset="-122"/>
                          <a:cs typeface="Arial" charset="0"/>
                        </a:rPr>
                        <a:t>0% -&gt; 10%</a:t>
                      </a:r>
                      <a:endPar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Target</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SA#85 – Sept. 2019 (Previously SA#84 – June 2019)</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Main TSs</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endPar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196869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Summary of progress</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lvl="0" indent="0">
                        <a:buFont typeface="Arial" panose="020B0604020202020204" pitchFamily="34" charset="0"/>
                        <a:buNone/>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Discussed the NRM methodology for configurable trace. Reached an agreement on the full alignment between configurable PM, configurable notifications and configurable Trace. Offline work prior to SA5#125AH will follow.</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xmlns=""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Outstanding issues</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71000"/>
                      </a:schemeClr>
                    </a:solidFill>
                  </a:tcPr>
                </a:tc>
                <a:tc gridSpan="3">
                  <a:txBody>
                    <a:bodyPr/>
                    <a:lstStyle/>
                    <a:p>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None.</a:t>
                      </a:r>
                      <a:endPar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71000"/>
                      </a:schemeClr>
                    </a:solid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xmlns=""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Documents for approval by SA5</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55000"/>
                      </a:schemeClr>
                    </a:solidFill>
                  </a:tcPr>
                </a:tc>
                <a:tc gridSpan="3">
                  <a:txBody>
                    <a:bodyPr/>
                    <a:lstStyle/>
                    <a:p>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55000"/>
                      </a:schemeClr>
                    </a:solidFill>
                  </a:tcPr>
                </a:tc>
                <a:tc hMerge="1">
                  <a:txBody>
                    <a:bodyPr/>
                    <a:lstStyle/>
                    <a:p>
                      <a:endParaRPr lang="fr-FR"/>
                    </a:p>
                  </a:txBody>
                  <a:tcPr/>
                </a:tc>
                <a:tc hMerge="1">
                  <a:txBody>
                    <a:bodyPr/>
                    <a:lstStyle/>
                    <a:p>
                      <a:endParaRPr lang="fr-FR"/>
                    </a:p>
                  </a:txBody>
                  <a:tcPr/>
                </a:tc>
              </a:tr>
            </a:tbl>
          </a:graphicData>
        </a:graphic>
      </p:graphicFrame>
    </p:spTree>
    <p:extLst>
      <p:ext uri="{BB962C8B-B14F-4D97-AF65-F5344CB8AC3E}">
        <p14:creationId xmlns:p14="http://schemas.microsoft.com/office/powerpoint/2010/main" val="998633000"/>
      </p:ext>
    </p:extLst>
  </p:cSld>
  <p:clrMapOvr>
    <a:masterClrMapping/>
  </p:clrMapOvr>
  <p:transition spd="slow"/>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smtClean="0">
                <a:solidFill>
                  <a:srgbClr val="FF0000"/>
                </a:solidFill>
                <a:latin typeface="Calibri" pitchFamily="34" charset="0"/>
                <a:cs typeface="Times New Roman" pitchFamily="18" charset="0"/>
              </a:rPr>
              <a:t>Rel-16 </a:t>
            </a:r>
            <a:r>
              <a:rPr lang="en-GB" altLang="zh-CN" sz="3200" dirty="0">
                <a:solidFill>
                  <a:srgbClr val="FF0000"/>
                </a:solidFill>
                <a:latin typeface="Calibri" pitchFamily="34" charset="0"/>
                <a:cs typeface="Times New Roman" pitchFamily="18" charset="0"/>
              </a:rPr>
              <a:t>OAM&amp;P WIs </a:t>
            </a:r>
            <a:r>
              <a:rPr lang="en-GB" altLang="zh-CN" sz="3200" dirty="0" smtClean="0">
                <a:solidFill>
                  <a:srgbClr val="FF0000"/>
                </a:solidFill>
                <a:latin typeface="Calibri" pitchFamily="34" charset="0"/>
                <a:cs typeface="Times New Roman" pitchFamily="18" charset="0"/>
              </a:rPr>
              <a:t>(10/10)</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1589502336"/>
              </p:ext>
            </p:extLst>
          </p:nvPr>
        </p:nvGraphicFramePr>
        <p:xfrm>
          <a:off x="286603" y="1374072"/>
          <a:ext cx="11586948" cy="4600737"/>
        </p:xfrm>
        <a:graphic>
          <a:graphicData uri="http://schemas.openxmlformats.org/drawingml/2006/table">
            <a:tbl>
              <a:tblPr/>
              <a:tblGrid>
                <a:gridCol w="1811763">
                  <a:extLst>
                    <a:ext uri="{9D8B030D-6E8A-4147-A177-3AD203B41FA5}">
                      <a16:colId xmlns:a16="http://schemas.microsoft.com/office/drawing/2014/main" xmlns="" val="20000"/>
                    </a:ext>
                  </a:extLst>
                </a:gridCol>
                <a:gridCol w="3965663">
                  <a:extLst>
                    <a:ext uri="{9D8B030D-6E8A-4147-A177-3AD203B41FA5}">
                      <a16:colId xmlns:a16="http://schemas.microsoft.com/office/drawing/2014/main" xmlns="" val="20001"/>
                    </a:ext>
                  </a:extLst>
                </a:gridCol>
                <a:gridCol w="2965340"/>
                <a:gridCol w="2844182">
                  <a:extLst>
                    <a:ext uri="{9D8B030D-6E8A-4147-A177-3AD203B41FA5}">
                      <a16:colId xmlns:a16="http://schemas.microsoft.com/office/drawing/2014/main" xmlns=""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600" b="1" i="0" kern="1200" dirty="0" smtClean="0">
                          <a:solidFill>
                            <a:schemeClr val="tx1"/>
                          </a:solidFill>
                          <a:effectLst/>
                          <a:latin typeface="+mn-lt"/>
                          <a:ea typeface="+mn-ea"/>
                          <a:cs typeface="+mn-cs"/>
                        </a:rPr>
                        <a:t>Integration of ONAP and 3GPP 5G management framework</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smtClean="0">
                          <a:solidFill>
                            <a:schemeClr val="tx1"/>
                          </a:solidFill>
                          <a:effectLst/>
                          <a:latin typeface="+mn-lt"/>
                          <a:ea typeface="+mn-ea"/>
                          <a:cs typeface="+mn-cs"/>
                        </a:rPr>
                        <a:t>ONAP3GPP</a:t>
                      </a:r>
                      <a:endParaRPr kumimoji="0" lang="en-GB" sz="16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smtClean="0">
                          <a:solidFill>
                            <a:schemeClr val="tx1"/>
                          </a:solidFill>
                          <a:effectLst/>
                          <a:latin typeface="+mn-lt"/>
                          <a:ea typeface="+mn-ea"/>
                          <a:cs typeface="+mn-cs"/>
                        </a:rPr>
                        <a:t>830026</a:t>
                      </a:r>
                      <a:endParaRPr kumimoji="0" lang="en-GB"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4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cap="none" normalizeH="0" baseline="0" dirty="0" smtClean="0">
                          <a:ln>
                            <a:noFill/>
                          </a:ln>
                          <a:solidFill>
                            <a:schemeClr val="tx1"/>
                          </a:solidFill>
                          <a:effectLst/>
                          <a:latin typeface="Calibri" pitchFamily="34" charset="0"/>
                          <a:ea typeface="宋体" pitchFamily="2" charset="-122"/>
                          <a:cs typeface="Arial" charset="0"/>
                        </a:rPr>
                        <a:t>AT&amp;T</a:t>
                      </a:r>
                      <a:endPar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Percentage of completion </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cap="none" normalizeH="0" baseline="0" dirty="0" smtClean="0">
                          <a:ln>
                            <a:noFill/>
                          </a:ln>
                          <a:solidFill>
                            <a:schemeClr val="tx1"/>
                          </a:solidFill>
                          <a:effectLst/>
                          <a:latin typeface="Calibri" pitchFamily="34" charset="0"/>
                          <a:ea typeface="宋体" pitchFamily="2" charset="-122"/>
                          <a:cs typeface="Arial" charset="0"/>
                        </a:rPr>
                        <a:t>5% -&gt; 10%</a:t>
                      </a:r>
                      <a:endPar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Target</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SA#87 - March 2020</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Main TSs</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endPar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196869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Summary of progress</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285750" lvl="0" indent="-285750">
                        <a:buFont typeface="Arial" panose="020B0604020202020204" pitchFamily="34" charset="0"/>
                        <a:buChar cha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One CR to TS 28.532 dealing with adding a RESTful HTTP-based fault supervision solution for integration with ONAP VES --- was presented and discussed.</a:t>
                      </a:r>
                    </a:p>
                    <a:p>
                      <a:pPr marL="285750" lvl="0" indent="-285750">
                        <a:buFont typeface="Arial" panose="020B0604020202020204" pitchFamily="34" charset="0"/>
                        <a:buChar cha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One CR to TS 28.532 dealing with adding a new NRM fragment supporting the management of notifications recipients was presented and discussed.</a:t>
                      </a:r>
                    </a:p>
                    <a:p>
                      <a:pPr marL="285750" lvl="0" indent="-285750">
                        <a:buFont typeface="Arial" panose="020B0604020202020204" pitchFamily="34" charset="0"/>
                        <a:buChar cha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One CR to TS 28.533 to add examples to the Annex of the ONAP DCAE Collection Framework and Controllers utilizing 3GPP management services was presented and discussed.</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xmlns=""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Outstanding issues</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71000"/>
                      </a:schemeClr>
                    </a:solidFill>
                  </a:tcPr>
                </a:tc>
                <a:tc gridSpan="3">
                  <a:txBody>
                    <a:bodyPr/>
                    <a:lstStyle/>
                    <a:p>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None.</a:t>
                      </a:r>
                      <a:endPar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71000"/>
                      </a:schemeClr>
                    </a:solid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xmlns=""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Documents for approval by SA5</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55000"/>
                      </a:schemeClr>
                    </a:solidFill>
                  </a:tcPr>
                </a:tc>
                <a:tc gridSpan="3">
                  <a:txBody>
                    <a:bodyPr/>
                    <a:lstStyle/>
                    <a:p>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CRs – see next slide.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55000"/>
                      </a:schemeClr>
                    </a:solidFill>
                  </a:tcPr>
                </a:tc>
                <a:tc hMerge="1">
                  <a:txBody>
                    <a:bodyPr/>
                    <a:lstStyle/>
                    <a:p>
                      <a:endParaRPr lang="fr-FR"/>
                    </a:p>
                  </a:txBody>
                  <a:tcPr/>
                </a:tc>
                <a:tc hMerge="1">
                  <a:txBody>
                    <a:bodyPr/>
                    <a:lstStyle/>
                    <a:p>
                      <a:endParaRPr lang="fr-FR"/>
                    </a:p>
                  </a:txBody>
                  <a:tcPr/>
                </a:tc>
              </a:tr>
            </a:tbl>
          </a:graphicData>
        </a:graphic>
      </p:graphicFrame>
    </p:spTree>
    <p:extLst>
      <p:ext uri="{BB962C8B-B14F-4D97-AF65-F5344CB8AC3E}">
        <p14:creationId xmlns:p14="http://schemas.microsoft.com/office/powerpoint/2010/main" val="3901693936"/>
      </p:ext>
    </p:extLst>
  </p:cSld>
  <p:clrMapOvr>
    <a:masterClrMapping/>
  </p:clrMapOvr>
  <p:transition spd="slow"/>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232011" y="383181"/>
            <a:ext cx="9785445" cy="967949"/>
          </a:xfrm>
          <a:prstGeom prst="rect">
            <a:avLst/>
          </a:prstGeom>
          <a:noFill/>
          <a:ln w="12700">
            <a:noFill/>
            <a:miter lim="800000"/>
            <a:headEnd/>
            <a:tailEnd/>
          </a:ln>
        </p:spPr>
        <p:txBody>
          <a:bodyPr lIns="90488" tIns="44450" rIns="90488" bIns="44450" anchor="ctr"/>
          <a:lstStyle/>
          <a:p>
            <a:pPr algn="ctr">
              <a:defRPr/>
            </a:pPr>
            <a:r>
              <a:rPr lang="en-US" altLang="zh-CN" sz="3200" kern="0" dirty="0">
                <a:solidFill>
                  <a:srgbClr val="FF0000"/>
                </a:solidFill>
                <a:latin typeface="Calibri"/>
                <a:cs typeface="+mj-cs"/>
              </a:rPr>
              <a:t>Integration of ONAP and 3GPP 5G management framework</a:t>
            </a:r>
          </a:p>
          <a:p>
            <a:pPr algn="ctr">
              <a:defRPr/>
            </a:pPr>
            <a:r>
              <a:rPr lang="en-US" altLang="zh-CN" sz="2800" kern="0" dirty="0" smtClean="0">
                <a:solidFill>
                  <a:srgbClr val="FF0000"/>
                </a:solidFill>
                <a:latin typeface="Calibri"/>
                <a:cs typeface="+mj-cs"/>
              </a:rPr>
              <a:t>CRs for approval by SA5 closing plenary</a:t>
            </a:r>
            <a:endParaRPr lang="en-GB" altLang="zh-CN" sz="2800" dirty="0">
              <a:solidFill>
                <a:srgbClr val="FF0000"/>
              </a:solidFill>
              <a:latin typeface="Calibri"/>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2639868660"/>
              </p:ext>
            </p:extLst>
          </p:nvPr>
        </p:nvGraphicFramePr>
        <p:xfrm>
          <a:off x="423078" y="1881275"/>
          <a:ext cx="10972802" cy="1460472"/>
        </p:xfrm>
        <a:graphic>
          <a:graphicData uri="http://schemas.openxmlformats.org/drawingml/2006/table">
            <a:tbl>
              <a:tblPr/>
              <a:tblGrid>
                <a:gridCol w="1310188">
                  <a:extLst>
                    <a:ext uri="{9D8B030D-6E8A-4147-A177-3AD203B41FA5}">
                      <a16:colId xmlns="" xmlns:a16="http://schemas.microsoft.com/office/drawing/2014/main" val="20000"/>
                    </a:ext>
                  </a:extLst>
                </a:gridCol>
                <a:gridCol w="7356143">
                  <a:extLst>
                    <a:ext uri="{9D8B030D-6E8A-4147-A177-3AD203B41FA5}">
                      <a16:colId xmlns="" xmlns:a16="http://schemas.microsoft.com/office/drawing/2014/main" val="20001"/>
                    </a:ext>
                  </a:extLst>
                </a:gridCol>
                <a:gridCol w="2306471"/>
              </a:tblGrid>
              <a:tr h="729169">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err="1" smtClean="0">
                          <a:ln>
                            <a:noFill/>
                          </a:ln>
                          <a:solidFill>
                            <a:schemeClr val="tx1"/>
                          </a:solidFill>
                          <a:effectLst/>
                          <a:latin typeface="Calibri" pitchFamily="34" charset="0"/>
                          <a:ea typeface="宋体" pitchFamily="2" charset="-122"/>
                          <a:cs typeface="Arial" charset="0"/>
                        </a:rPr>
                        <a:t>TDoc</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Source</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 xmlns:a16="http://schemas.microsoft.com/office/drawing/2014/main" val="10000"/>
                  </a:ext>
                </a:extLst>
              </a:tr>
              <a:tr h="295058">
                <a:tc>
                  <a:txBody>
                    <a:bodyPr/>
                    <a:lstStyle/>
                    <a:p>
                      <a:pPr marL="95250" indent="0" algn="l" fontAlgn="ctr"/>
                      <a:r>
                        <a:rPr lang="fr-FR" sz="1400" b="0" i="0" u="none" strike="noStrike" dirty="0" smtClean="0">
                          <a:solidFill>
                            <a:srgbClr val="000000"/>
                          </a:solidFill>
                          <a:effectLst/>
                          <a:latin typeface="+mn-lt"/>
                        </a:rPr>
                        <a:t>S5-193412</a:t>
                      </a:r>
                      <a:endParaRPr lang="fr-FR" sz="1400" b="0" i="0" u="none" strike="noStrike" dirty="0">
                        <a:solidFill>
                          <a:srgbClr val="000000"/>
                        </a:solidFill>
                        <a:effectLst/>
                        <a:latin typeface="+mn-lt"/>
                      </a:endParaRPr>
                    </a:p>
                  </a:txBody>
                  <a:tcPr marL="9525" marR="9525" marT="9525"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ctr"/>
                      <a:r>
                        <a:rPr lang="en-US" sz="1400" b="0" i="0" u="none" strike="noStrike" dirty="0" smtClean="0">
                          <a:solidFill>
                            <a:srgbClr val="000000"/>
                          </a:solidFill>
                          <a:effectLst/>
                          <a:latin typeface="+mn-lt"/>
                        </a:rPr>
                        <a:t>Rel-16 CR 28.533 Add examples of ONAP utilizing the </a:t>
                      </a:r>
                      <a:r>
                        <a:rPr lang="en-US" sz="1400" b="0" i="0" u="none" strike="noStrike" dirty="0" err="1" smtClean="0">
                          <a:solidFill>
                            <a:srgbClr val="000000"/>
                          </a:solidFill>
                          <a:effectLst/>
                          <a:latin typeface="+mn-lt"/>
                        </a:rPr>
                        <a:t>MnSs</a:t>
                      </a:r>
                      <a:r>
                        <a:rPr lang="en-US" sz="1400" b="0" i="0" u="none" strike="noStrike" dirty="0" smtClean="0">
                          <a:solidFill>
                            <a:srgbClr val="000000"/>
                          </a:solidFill>
                          <a:effectLst/>
                          <a:latin typeface="+mn-lt"/>
                        </a:rPr>
                        <a:t> provided by 3GPP </a:t>
                      </a:r>
                      <a:r>
                        <a:rPr lang="en-US" sz="1400" b="0" i="0" u="none" strike="noStrike" dirty="0" err="1" smtClean="0">
                          <a:solidFill>
                            <a:srgbClr val="000000"/>
                          </a:solidFill>
                          <a:effectLst/>
                          <a:latin typeface="+mn-lt"/>
                        </a:rPr>
                        <a:t>MnS</a:t>
                      </a:r>
                      <a:r>
                        <a:rPr lang="en-US" sz="1400" b="0" i="0" u="none" strike="noStrike" dirty="0" smtClean="0">
                          <a:solidFill>
                            <a:srgbClr val="000000"/>
                          </a:solidFill>
                          <a:effectLst/>
                          <a:latin typeface="+mn-lt"/>
                        </a:rPr>
                        <a:t> Producer </a:t>
                      </a:r>
                      <a:endParaRPr lang="en-US" sz="1400" b="0" i="0" u="none" strike="noStrike" dirty="0">
                        <a:solidFill>
                          <a:srgbClr val="000000"/>
                        </a:solidFill>
                        <a:effectLst/>
                        <a:latin typeface="+mn-lt"/>
                      </a:endParaRPr>
                    </a:p>
                  </a:txBody>
                  <a:tcPr marL="9525" marR="9525" marT="9525"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ctr"/>
                      <a:r>
                        <a:rPr lang="fr-FR" sz="1400" b="0" i="0" u="none" strike="noStrike" dirty="0" smtClean="0">
                          <a:solidFill>
                            <a:srgbClr val="000000"/>
                          </a:solidFill>
                          <a:effectLst/>
                          <a:latin typeface="+mn-lt"/>
                        </a:rPr>
                        <a:t>Huawei</a:t>
                      </a:r>
                      <a:endParaRPr lang="fr-FR" sz="1400" b="0" i="0" u="none" strike="noStrike" dirty="0">
                        <a:solidFill>
                          <a:srgbClr val="000000"/>
                        </a:solidFill>
                        <a:effectLst/>
                        <a:latin typeface="+mn-lt"/>
                      </a:endParaRPr>
                    </a:p>
                  </a:txBody>
                  <a:tcPr marL="9525" marR="9525" marT="9525"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95058">
                <a:tc>
                  <a:txBody>
                    <a:bodyPr/>
                    <a:lstStyle/>
                    <a:p>
                      <a:pPr marL="95250" indent="0" algn="l" fontAlgn="ctr"/>
                      <a:r>
                        <a:rPr lang="fr-FR" sz="1400" b="0" i="0" u="none" strike="noStrike" dirty="0" smtClean="0">
                          <a:solidFill>
                            <a:srgbClr val="000000"/>
                          </a:solidFill>
                          <a:effectLst/>
                          <a:latin typeface="+mn-lt"/>
                        </a:rPr>
                        <a:t>S5-193519</a:t>
                      </a:r>
                      <a:endParaRPr lang="fr-FR" sz="1400" b="0" i="0" u="none" strike="noStrike" dirty="0">
                        <a:solidFill>
                          <a:srgbClr val="000000"/>
                        </a:solidFill>
                        <a:effectLst/>
                        <a:latin typeface="+mn-lt"/>
                      </a:endParaRPr>
                    </a:p>
                  </a:txBody>
                  <a:tcPr marL="9525" marR="9525" marT="9525"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ctr"/>
                      <a:r>
                        <a:rPr lang="en-US" sz="1400" b="0" i="0" u="none" strike="noStrike" dirty="0" smtClean="0">
                          <a:solidFill>
                            <a:srgbClr val="000000"/>
                          </a:solidFill>
                          <a:effectLst/>
                          <a:latin typeface="+mn-lt"/>
                        </a:rPr>
                        <a:t>Add RESTful HTTP-based solution set of fault supervision for integration with ONAP VES </a:t>
                      </a:r>
                      <a:endParaRPr lang="en-US" sz="1400" b="0" i="0" u="none" strike="noStrike" dirty="0">
                        <a:solidFill>
                          <a:srgbClr val="000000"/>
                        </a:solidFill>
                        <a:effectLst/>
                        <a:latin typeface="+mn-lt"/>
                      </a:endParaRPr>
                    </a:p>
                  </a:txBody>
                  <a:tcPr marL="9525" marR="9525" marT="9525"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ctr"/>
                      <a:r>
                        <a:rPr lang="fr-FR" sz="1400" b="0" i="0" u="none" strike="noStrike" dirty="0" smtClean="0">
                          <a:solidFill>
                            <a:srgbClr val="000000"/>
                          </a:solidFill>
                          <a:effectLst/>
                          <a:latin typeface="+mn-lt"/>
                        </a:rPr>
                        <a:t>AT&amp;T, Deutsche Telekom, Nokia, Orange</a:t>
                      </a:r>
                      <a:endParaRPr lang="fr-FR" sz="1400" b="0" i="0" u="none" strike="noStrike" dirty="0">
                        <a:solidFill>
                          <a:srgbClr val="000000"/>
                        </a:solidFill>
                        <a:effectLst/>
                        <a:latin typeface="+mn-lt"/>
                      </a:endParaRPr>
                    </a:p>
                  </a:txBody>
                  <a:tcPr marL="9525" marR="9525" marT="9525"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extLst>
      <p:ext uri="{BB962C8B-B14F-4D97-AF65-F5344CB8AC3E}">
        <p14:creationId xmlns:p14="http://schemas.microsoft.com/office/powerpoint/2010/main" val="3485500614"/>
      </p:ext>
    </p:extLst>
  </p:cSld>
  <p:clrMapOvr>
    <a:masterClrMapping/>
  </p:clrMapOvr>
  <p:transition spd="slow"/>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smtClean="0">
                <a:solidFill>
                  <a:srgbClr val="FF0000"/>
                </a:solidFill>
                <a:latin typeface="Calibri" pitchFamily="34" charset="0"/>
                <a:cs typeface="Times New Roman" pitchFamily="18" charset="0"/>
              </a:rPr>
              <a:t>OAM&amp;P SIs (1/8)</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2696648883"/>
              </p:ext>
            </p:extLst>
          </p:nvPr>
        </p:nvGraphicFramePr>
        <p:xfrm>
          <a:off x="189186" y="1360424"/>
          <a:ext cx="11824139" cy="4782866"/>
        </p:xfrm>
        <a:graphic>
          <a:graphicData uri="http://schemas.openxmlformats.org/drawingml/2006/table">
            <a:tbl>
              <a:tblPr/>
              <a:tblGrid>
                <a:gridCol w="1848850">
                  <a:extLst>
                    <a:ext uri="{9D8B030D-6E8A-4147-A177-3AD203B41FA5}">
                      <a16:colId xmlns:a16="http://schemas.microsoft.com/office/drawing/2014/main" xmlns="" val="20000"/>
                    </a:ext>
                  </a:extLst>
                </a:gridCol>
                <a:gridCol w="4046842">
                  <a:extLst>
                    <a:ext uri="{9D8B030D-6E8A-4147-A177-3AD203B41FA5}">
                      <a16:colId xmlns:a16="http://schemas.microsoft.com/office/drawing/2014/main" xmlns="" val="20001"/>
                    </a:ext>
                  </a:extLst>
                </a:gridCol>
                <a:gridCol w="3026042"/>
                <a:gridCol w="2902405">
                  <a:extLst>
                    <a:ext uri="{9D8B030D-6E8A-4147-A177-3AD203B41FA5}">
                      <a16:colId xmlns:a16="http://schemas.microsoft.com/office/drawing/2014/main" xmlns=""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Study Item</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600" b="1" i="0" kern="1200" dirty="0" smtClean="0">
                          <a:solidFill>
                            <a:schemeClr val="tx1"/>
                          </a:solidFill>
                          <a:effectLst/>
                          <a:latin typeface="+mn-lt"/>
                          <a:ea typeface="+mn-ea"/>
                          <a:cs typeface="+mn-cs"/>
                        </a:rPr>
                        <a:t>Study on protocol enhancement for real time communication </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smtClean="0">
                          <a:solidFill>
                            <a:schemeClr val="tx1"/>
                          </a:solidFill>
                          <a:effectLst/>
                          <a:latin typeface="+mn-lt"/>
                          <a:ea typeface="+mn-ea"/>
                          <a:cs typeface="+mn-cs"/>
                        </a:rPr>
                        <a:t>FS_PROTIMP</a:t>
                      </a:r>
                      <a:endParaRPr kumimoji="0" lang="en-GB" sz="16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smtClean="0">
                          <a:solidFill>
                            <a:schemeClr val="tx1"/>
                          </a:solidFill>
                          <a:effectLst/>
                          <a:latin typeface="+mn-lt"/>
                          <a:ea typeface="+mn-ea"/>
                          <a:cs typeface="+mn-cs"/>
                        </a:rPr>
                        <a:t>800037</a:t>
                      </a:r>
                      <a:endParaRPr kumimoji="0" lang="en-GB"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4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cap="none" normalizeH="0" baseline="0" dirty="0" smtClean="0">
                          <a:ln>
                            <a:noFill/>
                          </a:ln>
                          <a:solidFill>
                            <a:schemeClr val="tx1"/>
                          </a:solidFill>
                          <a:effectLst/>
                          <a:latin typeface="Calibri" pitchFamily="34" charset="0"/>
                          <a:ea typeface="宋体" pitchFamily="2" charset="-122"/>
                          <a:cs typeface="Arial" charset="0"/>
                        </a:rPr>
                        <a:t>Nokia</a:t>
                      </a:r>
                      <a:endPar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Percentage of completion </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cap="none" normalizeH="0" baseline="0" dirty="0" smtClean="0">
                          <a:ln>
                            <a:noFill/>
                          </a:ln>
                          <a:solidFill>
                            <a:schemeClr val="tx1"/>
                          </a:solidFill>
                          <a:effectLst/>
                          <a:latin typeface="Calibri" pitchFamily="34" charset="0"/>
                          <a:ea typeface="宋体" pitchFamily="2" charset="-122"/>
                          <a:cs typeface="Arial" charset="0"/>
                        </a:rPr>
                        <a:t>0% -&gt; 0%</a:t>
                      </a:r>
                      <a:endPar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Target</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SA#86 – Dec. 2019</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Main TR</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TR 28.823</a:t>
                      </a:r>
                      <a:endPar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20389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Summary of progress</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lvl="0" indent="0">
                        <a:buFont typeface="Arial" panose="020B0604020202020204" pitchFamily="34" charset="0"/>
                        <a:buNone/>
                      </a:pPr>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No session at this meeting.</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xmlns=""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Outstanding issues</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None.</a:t>
                      </a:r>
                      <a:endPar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xmlns=""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Documents</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gridSpan="3">
                  <a:txBody>
                    <a:bodyPr/>
                    <a:lstStyle/>
                    <a:p>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None.</a:t>
                      </a:r>
                      <a:endPar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hMerge="1">
                  <a:txBody>
                    <a:bodyPr/>
                    <a:lstStyle/>
                    <a:p>
                      <a:endParaRPr lang="fr-FR"/>
                    </a:p>
                  </a:txBody>
                  <a:tcPr/>
                </a:tc>
                <a:tc hMerge="1">
                  <a:txBody>
                    <a:bodyPr/>
                    <a:lstStyle/>
                    <a:p>
                      <a:endParaRPr lang="fr-FR"/>
                    </a:p>
                  </a:txBody>
                  <a:tcPr/>
                </a:tc>
              </a:tr>
            </a:tbl>
          </a:graphicData>
        </a:graphic>
      </p:graphicFrame>
    </p:spTree>
    <p:extLst>
      <p:ext uri="{BB962C8B-B14F-4D97-AF65-F5344CB8AC3E}">
        <p14:creationId xmlns:p14="http://schemas.microsoft.com/office/powerpoint/2010/main" val="1306958927"/>
      </p:ext>
    </p:extLst>
  </p:cSld>
  <p:clrMapOvr>
    <a:masterClrMapping/>
  </p:clrMapOvr>
  <p:transition spd="slow"/>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smtClean="0">
                <a:solidFill>
                  <a:srgbClr val="FF0000"/>
                </a:solidFill>
                <a:latin typeface="Calibri" pitchFamily="34" charset="0"/>
                <a:cs typeface="Times New Roman" pitchFamily="18" charset="0"/>
              </a:rPr>
              <a:t>OAM&amp;P SIs (2/8)</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3139508922"/>
              </p:ext>
            </p:extLst>
          </p:nvPr>
        </p:nvGraphicFramePr>
        <p:xfrm>
          <a:off x="835573" y="1381368"/>
          <a:ext cx="10537719" cy="4782866"/>
        </p:xfrm>
        <a:graphic>
          <a:graphicData uri="http://schemas.openxmlformats.org/drawingml/2006/table">
            <a:tbl>
              <a:tblPr/>
              <a:tblGrid>
                <a:gridCol w="1647702">
                  <a:extLst>
                    <a:ext uri="{9D8B030D-6E8A-4147-A177-3AD203B41FA5}">
                      <a16:colId xmlns:a16="http://schemas.microsoft.com/office/drawing/2014/main" xmlns="" val="20000"/>
                    </a:ext>
                  </a:extLst>
                </a:gridCol>
                <a:gridCol w="3606562">
                  <a:extLst>
                    <a:ext uri="{9D8B030D-6E8A-4147-A177-3AD203B41FA5}">
                      <a16:colId xmlns:a16="http://schemas.microsoft.com/office/drawing/2014/main" xmlns="" val="20001"/>
                    </a:ext>
                  </a:extLst>
                </a:gridCol>
                <a:gridCol w="2696821"/>
                <a:gridCol w="2586634">
                  <a:extLst>
                    <a:ext uri="{9D8B030D-6E8A-4147-A177-3AD203B41FA5}">
                      <a16:colId xmlns:a16="http://schemas.microsoft.com/office/drawing/2014/main" xmlns=""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Study Item</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600" b="1" i="0" kern="1200" dirty="0" smtClean="0">
                          <a:solidFill>
                            <a:schemeClr val="tx1"/>
                          </a:solidFill>
                          <a:effectLst/>
                          <a:latin typeface="+mn-lt"/>
                          <a:ea typeface="+mn-ea"/>
                          <a:cs typeface="+mn-cs"/>
                        </a:rPr>
                        <a:t>Study on management aspects of edge computing </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smtClean="0">
                          <a:solidFill>
                            <a:schemeClr val="tx1"/>
                          </a:solidFill>
                          <a:effectLst/>
                          <a:latin typeface="+mn-lt"/>
                          <a:ea typeface="+mn-ea"/>
                          <a:cs typeface="+mn-cs"/>
                        </a:rPr>
                        <a:t>FS_MAN_EC</a:t>
                      </a:r>
                      <a:endParaRPr kumimoji="0" lang="en-GB" sz="16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smtClean="0">
                          <a:solidFill>
                            <a:schemeClr val="tx1"/>
                          </a:solidFill>
                          <a:effectLst/>
                          <a:latin typeface="+mn-lt"/>
                          <a:ea typeface="+mn-ea"/>
                          <a:cs typeface="+mn-cs"/>
                        </a:rPr>
                        <a:t>800039</a:t>
                      </a:r>
                      <a:endParaRPr kumimoji="0" lang="en-GB"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4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cap="none" normalizeH="0" baseline="0" dirty="0" smtClean="0">
                          <a:ln>
                            <a:noFill/>
                          </a:ln>
                          <a:solidFill>
                            <a:schemeClr val="tx1"/>
                          </a:solidFill>
                          <a:effectLst/>
                          <a:latin typeface="Calibri" pitchFamily="34" charset="0"/>
                          <a:ea typeface="宋体" pitchFamily="2" charset="-122"/>
                          <a:cs typeface="Arial" charset="0"/>
                        </a:rPr>
                        <a:t>Intel</a:t>
                      </a:r>
                      <a:endPar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Percentage of completion </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cap="none" normalizeH="0" baseline="0" dirty="0" smtClean="0">
                          <a:ln>
                            <a:noFill/>
                          </a:ln>
                          <a:solidFill>
                            <a:schemeClr val="tx1"/>
                          </a:solidFill>
                          <a:effectLst/>
                          <a:latin typeface="Calibri" pitchFamily="34" charset="0"/>
                          <a:ea typeface="宋体" pitchFamily="2" charset="-122"/>
                          <a:cs typeface="Arial" charset="0"/>
                        </a:rPr>
                        <a:t>50% -&gt; 65</a:t>
                      </a:r>
                      <a:r>
                        <a:rPr kumimoji="0" lang="en-GB" altLang="zh-CN"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a:t>
                      </a:r>
                      <a:endParaRPr kumimoji="0" lang="en-GB" altLang="zh-CN"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Target</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SA#85 – Sept. 2019</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Main TR</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TR 28.803</a:t>
                      </a:r>
                      <a:endPar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20389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Summary of progress</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lvl="0" indent="0">
                        <a:buFont typeface="+mj-lt"/>
                        <a:buNone/>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The group discussed the following contributions to:</a:t>
                      </a:r>
                    </a:p>
                    <a:p>
                      <a:pPr marL="285750" lvl="0" indent="-285750">
                        <a:buFont typeface="Arial" panose="020B0604020202020204" pitchFamily="34" charset="0"/>
                        <a:buChar cha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add text in introduction clause;</a:t>
                      </a:r>
                    </a:p>
                    <a:p>
                      <a:pPr marL="285750" lvl="0" indent="-285750">
                        <a:buFont typeface="Arial" panose="020B0604020202020204" pitchFamily="34" charset="0"/>
                        <a:buChar cha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add a solution for end-to-end performance assurance</a:t>
                      </a:r>
                    </a:p>
                    <a:p>
                      <a:pPr marL="285750" lvl="0" indent="-285750">
                        <a:buFont typeface="Arial" panose="020B0604020202020204" pitchFamily="34" charset="0"/>
                        <a:buChar cha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add the conclusion for the study</a:t>
                      </a:r>
                    </a:p>
                    <a:p>
                      <a:pPr marL="285750" lvl="0" indent="-285750">
                        <a:buFont typeface="Arial" panose="020B0604020202020204" pitchFamily="34" charset="0"/>
                        <a:buChar char="•"/>
                      </a:pPr>
                      <a:endPar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endParaRPr>
                    </a:p>
                    <a:p>
                      <a:pPr marL="0" lvl="0" indent="0">
                        <a:buFont typeface="Arial" panose="020B0604020202020204" pitchFamily="34" charset="0"/>
                        <a:buNone/>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The group agreed to send TR 28.803 to SA plenary for information</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xmlns=""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Outstanding issues</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None.</a:t>
                      </a:r>
                      <a:endPar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xmlns=""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Documents</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4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pCRs</a:t>
                      </a:r>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a:t>
                      </a:r>
                      <a:endPar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fr-FR"/>
                    </a:p>
                  </a:txBody>
                  <a:tcPr/>
                </a:tc>
              </a:tr>
            </a:tbl>
          </a:graphicData>
        </a:graphic>
      </p:graphicFrame>
    </p:spTree>
    <p:extLst>
      <p:ext uri="{BB962C8B-B14F-4D97-AF65-F5344CB8AC3E}">
        <p14:creationId xmlns:p14="http://schemas.microsoft.com/office/powerpoint/2010/main" val="3455001826"/>
      </p:ext>
    </p:extLst>
  </p:cSld>
  <p:clrMapOvr>
    <a:masterClrMapping/>
  </p:clrMapOvr>
  <p:transition spd="slow"/>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smtClean="0">
                <a:solidFill>
                  <a:srgbClr val="FF0000"/>
                </a:solidFill>
                <a:latin typeface="Calibri" pitchFamily="34" charset="0"/>
                <a:cs typeface="Times New Roman" pitchFamily="18" charset="0"/>
              </a:rPr>
              <a:t>OAM&amp;P SIs (3/8)</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317663479"/>
              </p:ext>
            </p:extLst>
          </p:nvPr>
        </p:nvGraphicFramePr>
        <p:xfrm>
          <a:off x="835573" y="1367720"/>
          <a:ext cx="11146630" cy="4782866"/>
        </p:xfrm>
        <a:graphic>
          <a:graphicData uri="http://schemas.openxmlformats.org/drawingml/2006/table">
            <a:tbl>
              <a:tblPr/>
              <a:tblGrid>
                <a:gridCol w="1742913">
                  <a:extLst>
                    <a:ext uri="{9D8B030D-6E8A-4147-A177-3AD203B41FA5}">
                      <a16:colId xmlns:a16="http://schemas.microsoft.com/office/drawing/2014/main" xmlns="" val="20000"/>
                    </a:ext>
                  </a:extLst>
                </a:gridCol>
                <a:gridCol w="3814963">
                  <a:extLst>
                    <a:ext uri="{9D8B030D-6E8A-4147-A177-3AD203B41FA5}">
                      <a16:colId xmlns:a16="http://schemas.microsoft.com/office/drawing/2014/main" xmlns="" val="20001"/>
                    </a:ext>
                  </a:extLst>
                </a:gridCol>
                <a:gridCol w="2852654"/>
                <a:gridCol w="2736100">
                  <a:extLst>
                    <a:ext uri="{9D8B030D-6E8A-4147-A177-3AD203B41FA5}">
                      <a16:colId xmlns:a16="http://schemas.microsoft.com/office/drawing/2014/main" xmlns=""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Study Item</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600" b="1" i="0" kern="1200" dirty="0" smtClean="0">
                          <a:solidFill>
                            <a:schemeClr val="tx1"/>
                          </a:solidFill>
                          <a:effectLst/>
                          <a:latin typeface="+mn-lt"/>
                          <a:ea typeface="+mn-ea"/>
                          <a:cs typeface="+mn-cs"/>
                        </a:rPr>
                        <a:t>Study on tenancy concept in 5G networks and network slicing management</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smtClean="0">
                          <a:solidFill>
                            <a:schemeClr val="tx1"/>
                          </a:solidFill>
                          <a:effectLst/>
                          <a:latin typeface="+mn-lt"/>
                          <a:ea typeface="+mn-ea"/>
                          <a:cs typeface="+mn-cs"/>
                        </a:rPr>
                        <a:t>FS_TENANCYC</a:t>
                      </a:r>
                      <a:endParaRPr kumimoji="0" lang="en-GB" sz="16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smtClean="0">
                          <a:solidFill>
                            <a:schemeClr val="tx1"/>
                          </a:solidFill>
                          <a:effectLst/>
                          <a:latin typeface="+mn-lt"/>
                          <a:ea typeface="+mn-ea"/>
                          <a:cs typeface="+mn-cs"/>
                        </a:rPr>
                        <a:t>810022</a:t>
                      </a:r>
                      <a:endParaRPr kumimoji="0" lang="en-GB"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4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cap="none" normalizeH="0" baseline="0" dirty="0" smtClean="0">
                          <a:ln>
                            <a:noFill/>
                          </a:ln>
                          <a:solidFill>
                            <a:schemeClr val="tx1"/>
                          </a:solidFill>
                          <a:effectLst/>
                          <a:latin typeface="Calibri" pitchFamily="34" charset="0"/>
                          <a:ea typeface="宋体" pitchFamily="2" charset="-122"/>
                          <a:cs typeface="Arial" charset="0"/>
                        </a:rPr>
                        <a:t>Huawei</a:t>
                      </a:r>
                      <a:endPar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Percentage of completion </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cap="none" normalizeH="0" baseline="0" dirty="0" smtClean="0">
                          <a:ln>
                            <a:noFill/>
                          </a:ln>
                          <a:solidFill>
                            <a:schemeClr val="tx1"/>
                          </a:solidFill>
                          <a:effectLst/>
                          <a:latin typeface="Calibri" pitchFamily="34" charset="0"/>
                          <a:ea typeface="宋体" pitchFamily="2" charset="-122"/>
                          <a:cs typeface="Arial" charset="0"/>
                        </a:rPr>
                        <a:t>26% -&gt;</a:t>
                      </a:r>
                      <a:r>
                        <a:rPr kumimoji="0" lang="en-US" altLang="zh-CN"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 40%</a:t>
                      </a:r>
                      <a:endParaRPr kumimoji="0" lang="en-GB" altLang="zh-CN"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Target</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SA#85 – Sept. 2019</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Main TR</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TR 28.804</a:t>
                      </a:r>
                      <a:endPar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20389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Summary of progress</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lvl="0" indent="0">
                        <a:buFontTx/>
                        <a:buNone/>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The group discussed the tenancy concept in context of:</a:t>
                      </a:r>
                    </a:p>
                    <a:p>
                      <a:pPr marL="285750" lvl="0" indent="-285750">
                        <a:buFont typeface="Arial" panose="020B0604020202020204" pitchFamily="34" charset="0"/>
                        <a:buChar cha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Representation for tenant in 3GPP management system</a:t>
                      </a:r>
                    </a:p>
                    <a:p>
                      <a:pPr marL="285750" lvl="0" indent="-285750">
                        <a:buFont typeface="Arial" panose="020B0604020202020204" pitchFamily="34" charset="0"/>
                        <a:buChar cha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Management entity handling for tenant in 3GPP management system</a:t>
                      </a:r>
                    </a:p>
                    <a:p>
                      <a:pPr marL="285750" lvl="0" indent="-285750">
                        <a:buFont typeface="Arial" panose="020B0604020202020204" pitchFamily="34" charset="0"/>
                        <a:buChar cha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Adding tenant type description </a:t>
                      </a:r>
                    </a:p>
                    <a:p>
                      <a:pPr marL="285750" lvl="0" indent="-285750">
                        <a:buFont typeface="Arial" panose="020B0604020202020204" pitchFamily="34" charset="0"/>
                        <a:buChar cha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Adding definition Tenant in 3GPP management system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xmlns=""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Outstanding issues</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None.</a:t>
                      </a:r>
                      <a:endPar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xmlns=""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Documents</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4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pCRs</a:t>
                      </a:r>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a:t>
                      </a:r>
                      <a:endPar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fr-FR"/>
                    </a:p>
                  </a:txBody>
                  <a:tcPr/>
                </a:tc>
              </a:tr>
            </a:tbl>
          </a:graphicData>
        </a:graphic>
      </p:graphicFrame>
    </p:spTree>
    <p:extLst>
      <p:ext uri="{BB962C8B-B14F-4D97-AF65-F5344CB8AC3E}">
        <p14:creationId xmlns:p14="http://schemas.microsoft.com/office/powerpoint/2010/main" val="2471791641"/>
      </p:ext>
    </p:extLst>
  </p:cSld>
  <p:clrMapOvr>
    <a:masterClrMapping/>
  </p:clrMapOvr>
  <p:transition spd="slow"/>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smtClean="0">
                <a:solidFill>
                  <a:srgbClr val="FF0000"/>
                </a:solidFill>
                <a:latin typeface="Calibri" pitchFamily="34" charset="0"/>
                <a:cs typeface="Times New Roman" pitchFamily="18" charset="0"/>
              </a:rPr>
              <a:t>OAM&amp;P SIs (4/8)</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1647827020"/>
              </p:ext>
            </p:extLst>
          </p:nvPr>
        </p:nvGraphicFramePr>
        <p:xfrm>
          <a:off x="835573" y="1354072"/>
          <a:ext cx="10537719" cy="4782866"/>
        </p:xfrm>
        <a:graphic>
          <a:graphicData uri="http://schemas.openxmlformats.org/drawingml/2006/table">
            <a:tbl>
              <a:tblPr/>
              <a:tblGrid>
                <a:gridCol w="1647702">
                  <a:extLst>
                    <a:ext uri="{9D8B030D-6E8A-4147-A177-3AD203B41FA5}">
                      <a16:colId xmlns:a16="http://schemas.microsoft.com/office/drawing/2014/main" xmlns="" val="20000"/>
                    </a:ext>
                  </a:extLst>
                </a:gridCol>
                <a:gridCol w="3606562">
                  <a:extLst>
                    <a:ext uri="{9D8B030D-6E8A-4147-A177-3AD203B41FA5}">
                      <a16:colId xmlns:a16="http://schemas.microsoft.com/office/drawing/2014/main" xmlns="" val="20001"/>
                    </a:ext>
                  </a:extLst>
                </a:gridCol>
                <a:gridCol w="2696821"/>
                <a:gridCol w="2586634">
                  <a:extLst>
                    <a:ext uri="{9D8B030D-6E8A-4147-A177-3AD203B41FA5}">
                      <a16:colId xmlns:a16="http://schemas.microsoft.com/office/drawing/2014/main" xmlns=""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Study Item</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600" b="1" i="0" kern="1200" dirty="0" smtClean="0">
                          <a:solidFill>
                            <a:schemeClr val="tx1"/>
                          </a:solidFill>
                          <a:effectLst/>
                          <a:latin typeface="+mn-lt"/>
                          <a:ea typeface="+mn-ea"/>
                          <a:cs typeface="+mn-cs"/>
                        </a:rPr>
                        <a:t>Study on management aspects of communication services </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smtClean="0">
                          <a:solidFill>
                            <a:schemeClr val="tx1"/>
                          </a:solidFill>
                          <a:effectLst/>
                          <a:latin typeface="+mn-lt"/>
                          <a:ea typeface="+mn-ea"/>
                          <a:cs typeface="+mn-cs"/>
                        </a:rPr>
                        <a:t>FS_CSMAN</a:t>
                      </a:r>
                      <a:endParaRPr kumimoji="0" lang="en-GB" sz="16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smtClean="0">
                          <a:solidFill>
                            <a:schemeClr val="tx1"/>
                          </a:solidFill>
                          <a:effectLst/>
                          <a:latin typeface="+mn-lt"/>
                          <a:ea typeface="+mn-ea"/>
                          <a:cs typeface="+mn-cs"/>
                        </a:rPr>
                        <a:t>810029</a:t>
                      </a:r>
                      <a:endParaRPr kumimoji="0" lang="en-GB"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4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cap="none" normalizeH="0" baseline="0" dirty="0" smtClean="0">
                          <a:ln>
                            <a:noFill/>
                          </a:ln>
                          <a:solidFill>
                            <a:schemeClr val="tx1"/>
                          </a:solidFill>
                          <a:effectLst/>
                          <a:latin typeface="Calibri" pitchFamily="34" charset="0"/>
                          <a:ea typeface="宋体" pitchFamily="2" charset="-122"/>
                          <a:cs typeface="Arial" charset="0"/>
                        </a:rPr>
                        <a:t>Ericsson</a:t>
                      </a:r>
                      <a:endPar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Percentage of completion </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cap="none" normalizeH="0" baseline="0" dirty="0" smtClean="0">
                          <a:ln>
                            <a:noFill/>
                          </a:ln>
                          <a:solidFill>
                            <a:schemeClr val="tx1"/>
                          </a:solidFill>
                          <a:effectLst/>
                          <a:latin typeface="Calibri" pitchFamily="34" charset="0"/>
                          <a:ea typeface="宋体" pitchFamily="2" charset="-122"/>
                          <a:cs typeface="Arial" charset="0"/>
                        </a:rPr>
                        <a:t>70% -&gt; </a:t>
                      </a:r>
                      <a:r>
                        <a:rPr kumimoji="0" lang="en-US" altLang="zh-CN"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75%</a:t>
                      </a:r>
                      <a:endParaRPr kumimoji="0" lang="en-GB" altLang="zh-CN"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Target</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SA#85 – Sept. 2019</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Main TR</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TR 28.805</a:t>
                      </a:r>
                      <a:endPar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20389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Summary of progress</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As input to the meeting there were 18 contributions. The treated contributions include further clarifications in the concepts and background clause outlining relationship between communication services and management concepts, updates to and new to use cases and requirement where also introduced. The group made good progress in understanding the scope of management of communication services.</a:t>
                      </a:r>
                    </a:p>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endParaRPr>
                    </a:p>
                    <a:p>
                      <a:pPr marL="0" marR="0" lvl="0" indent="0" algn="l" defTabSz="1219170" rtl="0" eaLnBrk="1" fontAlgn="auto" latinLnBrk="0" hangingPunct="1">
                        <a:lnSpc>
                          <a:spcPct val="100000"/>
                        </a:lnSpc>
                        <a:spcBef>
                          <a:spcPts val="0"/>
                        </a:spcBef>
                        <a:spcAft>
                          <a:spcPts val="0"/>
                        </a:spcAft>
                        <a:buClrTx/>
                        <a:buSzTx/>
                        <a:buFontTx/>
                        <a:buNone/>
                        <a:tabLst/>
                        <a:defRP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The group agreed to send the draft TR 28.805  to SA for information (cf. S5-193232).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xmlns=""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Outstanding issues</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None.</a:t>
                      </a:r>
                      <a:endPar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xmlns=""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Documents</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4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pCRs</a:t>
                      </a:r>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a:t>
                      </a:r>
                      <a:endPar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fr-FR"/>
                    </a:p>
                  </a:txBody>
                  <a:tcPr/>
                </a:tc>
              </a:tr>
            </a:tbl>
          </a:graphicData>
        </a:graphic>
      </p:graphicFrame>
    </p:spTree>
    <p:extLst>
      <p:ext uri="{BB962C8B-B14F-4D97-AF65-F5344CB8AC3E}">
        <p14:creationId xmlns:p14="http://schemas.microsoft.com/office/powerpoint/2010/main" val="2471791641"/>
      </p:ext>
    </p:extLst>
  </p:cSld>
  <p:clrMapOvr>
    <a:masterClrMapping/>
  </p:clrMapOvr>
  <p:transition spd="slow"/>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87680" y="116142"/>
            <a:ext cx="9112251" cy="1143000"/>
          </a:xfrm>
        </p:spPr>
        <p:txBody>
          <a:bodyPr/>
          <a:lstStyle/>
          <a:p>
            <a:r>
              <a:rPr lang="sv-SE" dirty="0"/>
              <a:t>Outgoing </a:t>
            </a:r>
            <a:r>
              <a:rPr lang="sv-SE" dirty="0" smtClean="0"/>
              <a:t>LSs</a:t>
            </a:r>
            <a:endParaRPr lang="sv-SE" dirty="0"/>
          </a:p>
        </p:txBody>
      </p:sp>
      <p:graphicFrame>
        <p:nvGraphicFramePr>
          <p:cNvPr id="5" name="Table Placeholder 4"/>
          <p:cNvGraphicFramePr>
            <a:graphicFrameLocks noGrp="1"/>
          </p:cNvGraphicFramePr>
          <p:nvPr>
            <p:ph type="tbl" idx="1"/>
            <p:extLst>
              <p:ext uri="{D42A27DB-BD31-4B8C-83A1-F6EECF244321}">
                <p14:modId xmlns:p14="http://schemas.microsoft.com/office/powerpoint/2010/main" val="90499600"/>
              </p:ext>
            </p:extLst>
          </p:nvPr>
        </p:nvGraphicFramePr>
        <p:xfrm>
          <a:off x="109183" y="1923229"/>
          <a:ext cx="11778017" cy="1183099"/>
        </p:xfrm>
        <a:graphic>
          <a:graphicData uri="http://schemas.openxmlformats.org/drawingml/2006/table">
            <a:tbl>
              <a:tblPr firstRow="1" bandRow="1">
                <a:tableStyleId>{5C22544A-7EE6-4342-B048-85BDC9FD1C3A}</a:tableStyleId>
              </a:tblPr>
              <a:tblGrid>
                <a:gridCol w="1194718">
                  <a:extLst>
                    <a:ext uri="{9D8B030D-6E8A-4147-A177-3AD203B41FA5}">
                      <a16:colId xmlns="" xmlns:a16="http://schemas.microsoft.com/office/drawing/2014/main" val="570476699"/>
                    </a:ext>
                  </a:extLst>
                </a:gridCol>
                <a:gridCol w="6065890">
                  <a:extLst>
                    <a:ext uri="{9D8B030D-6E8A-4147-A177-3AD203B41FA5}">
                      <a16:colId xmlns="" xmlns:a16="http://schemas.microsoft.com/office/drawing/2014/main" val="2618836924"/>
                    </a:ext>
                  </a:extLst>
                </a:gridCol>
                <a:gridCol w="1514902">
                  <a:extLst>
                    <a:ext uri="{9D8B030D-6E8A-4147-A177-3AD203B41FA5}">
                      <a16:colId xmlns="" xmlns:a16="http://schemas.microsoft.com/office/drawing/2014/main" val="3016348962"/>
                    </a:ext>
                  </a:extLst>
                </a:gridCol>
                <a:gridCol w="1460310">
                  <a:extLst>
                    <a:ext uri="{9D8B030D-6E8A-4147-A177-3AD203B41FA5}">
                      <a16:colId xmlns="" xmlns:a16="http://schemas.microsoft.com/office/drawing/2014/main" val="3690116950"/>
                    </a:ext>
                  </a:extLst>
                </a:gridCol>
                <a:gridCol w="1542197">
                  <a:extLst>
                    <a:ext uri="{9D8B030D-6E8A-4147-A177-3AD203B41FA5}">
                      <a16:colId xmlns="" xmlns:a16="http://schemas.microsoft.com/office/drawing/2014/main" val="2952368263"/>
                    </a:ext>
                  </a:extLst>
                </a:gridCol>
              </a:tblGrid>
              <a:tr h="869200">
                <a:tc>
                  <a:txBody>
                    <a:bodyPr/>
                    <a:lstStyle/>
                    <a:p>
                      <a:pPr algn="ctr">
                        <a:spcAft>
                          <a:spcPts val="0"/>
                        </a:spcAft>
                      </a:pPr>
                      <a:r>
                        <a:rPr lang="sv-SE" sz="1600" b="1" kern="1200" dirty="0">
                          <a:solidFill>
                            <a:schemeClr val="tx1"/>
                          </a:solidFill>
                          <a:effectLst/>
                          <a:latin typeface="+mn-lt"/>
                          <a:ea typeface="+mn-ea"/>
                          <a:cs typeface="+mn-cs"/>
                        </a:rPr>
                        <a:t>Tdoc</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a:spcAft>
                          <a:spcPts val="0"/>
                        </a:spcAft>
                      </a:pPr>
                      <a:r>
                        <a:rPr lang="sv-SE" sz="1600" b="1" kern="1200" dirty="0" err="1">
                          <a:solidFill>
                            <a:schemeClr val="tx1"/>
                          </a:solidFill>
                          <a:effectLst/>
                          <a:latin typeface="+mn-lt"/>
                          <a:ea typeface="+mn-ea"/>
                          <a:cs typeface="+mn-cs"/>
                        </a:rPr>
                        <a:t>Title</a:t>
                      </a:r>
                      <a:endParaRPr lang="sv-SE" sz="16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a:spcAft>
                          <a:spcPts val="0"/>
                        </a:spcAft>
                      </a:pPr>
                      <a:r>
                        <a:rPr lang="sv-SE" sz="1600" b="1" kern="1200" dirty="0">
                          <a:solidFill>
                            <a:schemeClr val="tx1"/>
                          </a:solidFill>
                          <a:effectLst/>
                          <a:latin typeface="+mn-lt"/>
                          <a:ea typeface="+mn-ea"/>
                          <a:cs typeface="+mn-cs"/>
                        </a:rPr>
                        <a:t>To</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a:spcAft>
                          <a:spcPts val="0"/>
                        </a:spcAft>
                      </a:pPr>
                      <a:r>
                        <a:rPr lang="sv-SE" sz="1600" b="1" kern="1200" dirty="0" err="1">
                          <a:solidFill>
                            <a:schemeClr val="tx1"/>
                          </a:solidFill>
                          <a:effectLst/>
                          <a:latin typeface="+mn-lt"/>
                          <a:ea typeface="+mn-ea"/>
                          <a:cs typeface="+mn-cs"/>
                        </a:rPr>
                        <a:t>Cc</a:t>
                      </a:r>
                      <a:endParaRPr lang="sv-SE" sz="16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a:spcAft>
                          <a:spcPts val="0"/>
                        </a:spcAft>
                      </a:pPr>
                      <a:r>
                        <a:rPr lang="sv-SE" sz="1600" b="1" kern="1200" dirty="0" err="1">
                          <a:solidFill>
                            <a:schemeClr val="tx1"/>
                          </a:solidFill>
                          <a:effectLst/>
                          <a:latin typeface="+mn-lt"/>
                          <a:ea typeface="+mn-ea"/>
                          <a:cs typeface="+mn-cs"/>
                        </a:rPr>
                        <a:t>ReplyTo</a:t>
                      </a:r>
                      <a:endParaRPr lang="sv-SE" sz="16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extLst>
                  <a:ext uri="{0D108BD9-81ED-4DB2-BD59-A6C34878D82A}">
                    <a16:rowId xmlns="" xmlns:a16="http://schemas.microsoft.com/office/drawing/2014/main" val="4283687663"/>
                  </a:ext>
                </a:extLst>
              </a:tr>
              <a:tr h="313899">
                <a:tc>
                  <a:txBody>
                    <a:bodyPr/>
                    <a:lstStyle/>
                    <a:p>
                      <a:pPr marL="95250" indent="0" algn="l" fontAlgn="ctr"/>
                      <a:r>
                        <a:rPr lang="fr-FR" sz="1400" b="0" i="0" u="none" strike="noStrike" dirty="0" smtClean="0">
                          <a:solidFill>
                            <a:srgbClr val="000000"/>
                          </a:solidFill>
                          <a:effectLst/>
                          <a:latin typeface="+mn-lt"/>
                        </a:rPr>
                        <a:t>S5-193391</a:t>
                      </a:r>
                      <a:endParaRPr lang="fr-FR" sz="1400" b="0" i="0" u="none" strike="noStrike" dirty="0">
                        <a:solidFill>
                          <a:srgbClr val="000000"/>
                        </a:solidFill>
                        <a:effectLst/>
                        <a:latin typeface="+mn-lt"/>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indent="0" algn="l" fontAlgn="ctr"/>
                      <a:r>
                        <a:rPr lang="en-US" sz="1400" b="0" i="0" u="none" strike="noStrike" dirty="0" smtClean="0">
                          <a:solidFill>
                            <a:srgbClr val="000000"/>
                          </a:solidFill>
                          <a:effectLst/>
                          <a:latin typeface="+mn-lt"/>
                        </a:rPr>
                        <a:t>LS on Data activity reporting </a:t>
                      </a:r>
                      <a:endParaRPr lang="en-US" sz="1400" b="0" i="0" u="none" strike="noStrike" dirty="0">
                        <a:solidFill>
                          <a:srgbClr val="000000"/>
                        </a:solidFill>
                        <a:effectLst/>
                        <a:latin typeface="+mn-lt"/>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indent="0" algn="l" defTabSz="1219170" rtl="0" eaLnBrk="1" fontAlgn="t" latinLnBrk="0" hangingPunct="1"/>
                      <a:r>
                        <a:rPr lang="fr-FR" sz="1400" b="0" i="0" u="none" strike="noStrike" kern="1200" dirty="0" smtClean="0">
                          <a:solidFill>
                            <a:srgbClr val="000000"/>
                          </a:solidFill>
                          <a:effectLst/>
                          <a:latin typeface="+mn-lt"/>
                          <a:ea typeface="+mn-ea"/>
                          <a:cs typeface="+mn-cs"/>
                        </a:rPr>
                        <a:t>RAN3</a:t>
                      </a:r>
                      <a:endParaRPr lang="fr-FR" sz="1400" b="0" i="0" u="none" strike="noStrike" kern="1200" dirty="0">
                        <a:solidFill>
                          <a:srgbClr val="000000"/>
                        </a:solidFill>
                        <a:effectLst/>
                        <a:latin typeface="+mn-lt"/>
                        <a:ea typeface="+mn-ea"/>
                        <a:cs typeface="+mn-cs"/>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indent="0"/>
                      <a:r>
                        <a:rPr lang="fr-FR" sz="1400" dirty="0" smtClean="0">
                          <a:latin typeface="+mn-lt"/>
                        </a:rPr>
                        <a:t>RAN2</a:t>
                      </a:r>
                      <a:endParaRPr lang="fr-FR" sz="1400" dirty="0">
                        <a:latin typeface="+mn-lt"/>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indent="0" algn="l" fontAlgn="ctr"/>
                      <a:endParaRPr lang="fr-FR" sz="1400" b="0" i="0" u="none" strike="noStrike" dirty="0">
                        <a:solidFill>
                          <a:srgbClr val="000000"/>
                        </a:solidFill>
                        <a:effectLst/>
                        <a:latin typeface="+mn-lt"/>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spTree>
    <p:extLst>
      <p:ext uri="{BB962C8B-B14F-4D97-AF65-F5344CB8AC3E}">
        <p14:creationId xmlns:p14="http://schemas.microsoft.com/office/powerpoint/2010/main" val="1397636490"/>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smtClean="0">
                <a:solidFill>
                  <a:srgbClr val="FF0000"/>
                </a:solidFill>
                <a:latin typeface="Calibri" pitchFamily="34" charset="0"/>
                <a:cs typeface="Times New Roman" pitchFamily="18" charset="0"/>
              </a:rPr>
              <a:t>OAM&amp;P SIs (5/8)</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663890265"/>
              </p:ext>
            </p:extLst>
          </p:nvPr>
        </p:nvGraphicFramePr>
        <p:xfrm>
          <a:off x="245660" y="1367720"/>
          <a:ext cx="11764370" cy="5017376"/>
        </p:xfrm>
        <a:graphic>
          <a:graphicData uri="http://schemas.openxmlformats.org/drawingml/2006/table">
            <a:tbl>
              <a:tblPr/>
              <a:tblGrid>
                <a:gridCol w="1839504">
                  <a:extLst>
                    <a:ext uri="{9D8B030D-6E8A-4147-A177-3AD203B41FA5}">
                      <a16:colId xmlns:a16="http://schemas.microsoft.com/office/drawing/2014/main" xmlns="" val="20000"/>
                    </a:ext>
                  </a:extLst>
                </a:gridCol>
                <a:gridCol w="4026386">
                  <a:extLst>
                    <a:ext uri="{9D8B030D-6E8A-4147-A177-3AD203B41FA5}">
                      <a16:colId xmlns:a16="http://schemas.microsoft.com/office/drawing/2014/main" xmlns="" val="20001"/>
                    </a:ext>
                  </a:extLst>
                </a:gridCol>
                <a:gridCol w="3010747"/>
                <a:gridCol w="2887733">
                  <a:extLst>
                    <a:ext uri="{9D8B030D-6E8A-4147-A177-3AD203B41FA5}">
                      <a16:colId xmlns:a16="http://schemas.microsoft.com/office/drawing/2014/main" xmlns=""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Study Item</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600" b="1" i="0" kern="1200" dirty="0" smtClean="0">
                          <a:solidFill>
                            <a:schemeClr val="tx1"/>
                          </a:solidFill>
                          <a:effectLst/>
                          <a:latin typeface="+mn-lt"/>
                          <a:ea typeface="+mn-ea"/>
                          <a:cs typeface="+mn-cs"/>
                        </a:rPr>
                        <a:t>Study on Self-Organizing Networks (SON) for 5G</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smtClean="0">
                          <a:solidFill>
                            <a:schemeClr val="tx1"/>
                          </a:solidFill>
                          <a:effectLst/>
                          <a:latin typeface="+mn-lt"/>
                          <a:ea typeface="+mn-ea"/>
                          <a:cs typeface="+mn-cs"/>
                        </a:rPr>
                        <a:t>FS_SON_5G</a:t>
                      </a:r>
                      <a:endParaRPr kumimoji="0" lang="en-GB" sz="16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smtClean="0">
                          <a:solidFill>
                            <a:schemeClr val="tx1"/>
                          </a:solidFill>
                          <a:effectLst/>
                          <a:latin typeface="+mn-lt"/>
                          <a:ea typeface="+mn-ea"/>
                          <a:cs typeface="+mn-cs"/>
                        </a:rPr>
                        <a:t>810030</a:t>
                      </a:r>
                      <a:endParaRPr kumimoji="0" lang="en-GB"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4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cap="none" normalizeH="0" baseline="0" dirty="0" smtClean="0">
                          <a:ln>
                            <a:noFill/>
                          </a:ln>
                          <a:solidFill>
                            <a:schemeClr val="tx1"/>
                          </a:solidFill>
                          <a:effectLst/>
                          <a:latin typeface="Calibri" pitchFamily="34" charset="0"/>
                          <a:ea typeface="宋体" pitchFamily="2" charset="-122"/>
                          <a:cs typeface="Arial" charset="0"/>
                        </a:rPr>
                        <a:t>Intel</a:t>
                      </a:r>
                      <a:endPar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Percentage of completion </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cap="none" normalizeH="0" baseline="0" dirty="0" smtClean="0">
                          <a:ln>
                            <a:noFill/>
                          </a:ln>
                          <a:solidFill>
                            <a:schemeClr val="tx1"/>
                          </a:solidFill>
                          <a:effectLst/>
                          <a:latin typeface="Calibri" pitchFamily="34" charset="0"/>
                          <a:ea typeface="宋体" pitchFamily="2" charset="-122"/>
                          <a:cs typeface="Arial" charset="0"/>
                        </a:rPr>
                        <a:t>40% -&gt; 50</a:t>
                      </a:r>
                      <a:r>
                        <a:rPr kumimoji="0" lang="en-GB" altLang="zh-CN"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a:t>
                      </a:r>
                      <a:endParaRPr kumimoji="0" lang="en-GB" altLang="zh-CN"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Target</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SA#86 – Dec. 2019</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Main TR</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TR 28.861</a:t>
                      </a:r>
                      <a:endPar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155197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Summary of progress</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lvl="0" indent="0">
                        <a:buFontTx/>
                        <a:buNone/>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The group discussed contributions related to the following topics:</a:t>
                      </a:r>
                    </a:p>
                    <a:p>
                      <a:pPr marL="342900" lvl="0" indent="-342900">
                        <a:buFont typeface="+mj-lt"/>
                        <a:buAutoNum type="arabicPeriod"/>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Clarification, correction, and enhancement of legacy SON concept in clause 4.3.</a:t>
                      </a:r>
                    </a:p>
                    <a:p>
                      <a:pPr marL="342900" lvl="0" indent="-342900">
                        <a:buFont typeface="+mj-lt"/>
                        <a:buAutoNum type="arabicPeriod"/>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Use cases:</a:t>
                      </a:r>
                    </a:p>
                    <a:p>
                      <a:pPr marL="895335" lvl="1" indent="-285750">
                        <a:buFont typeface="Arial" panose="020B0604020202020204" pitchFamily="34" charset="0"/>
                        <a:buChar cha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Service quality optimization</a:t>
                      </a:r>
                    </a:p>
                    <a:p>
                      <a:pPr marL="895335" lvl="1" indent="-285750">
                        <a:buFont typeface="Arial" panose="020B0604020202020204" pitchFamily="34" charset="0"/>
                        <a:buChar cha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Automatic NSI creation</a:t>
                      </a:r>
                    </a:p>
                    <a:p>
                      <a:pPr marL="895335" lvl="1" indent="-285750">
                        <a:buFont typeface="Arial" panose="020B0604020202020204" pitchFamily="34" charset="0"/>
                        <a:buChar cha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PCI configuration</a:t>
                      </a:r>
                    </a:p>
                    <a:p>
                      <a:pPr marL="895335" lvl="1" indent="-285750">
                        <a:buFont typeface="Arial" panose="020B0604020202020204" pitchFamily="34" charset="0"/>
                        <a:buChar char="•"/>
                      </a:pPr>
                      <a:r>
                        <a:rPr kumimoji="0" lang="en-US" sz="14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pCR</a:t>
                      </a: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 28.803 solution for ANR optimization</a:t>
                      </a:r>
                    </a:p>
                    <a:p>
                      <a:pPr marL="895335" lvl="1" indent="-285750">
                        <a:buFont typeface="Arial" panose="020B0604020202020204" pitchFamily="34" charset="0"/>
                        <a:buChar cha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Beam optimization in CCO</a:t>
                      </a:r>
                    </a:p>
                    <a:p>
                      <a:pPr marL="895335" lvl="1" indent="-285750">
                        <a:buFont typeface="Arial" panose="020B0604020202020204" pitchFamily="34" charset="0"/>
                        <a:buChar cha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Cross-slice network resource optimization</a:t>
                      </a:r>
                    </a:p>
                    <a:p>
                      <a:pPr marL="895335" lvl="1" indent="-285750">
                        <a:buFont typeface="Arial" panose="020B0604020202020204" pitchFamily="34" charset="0"/>
                        <a:buChar cha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Multi-dimensional Resource Optimization</a:t>
                      </a:r>
                    </a:p>
                    <a:p>
                      <a:pPr marL="342900" lvl="0" indent="-342900">
                        <a:buFont typeface="+mj-lt"/>
                        <a:buAutoNum type="arabicPeriod"/>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Solution for ANR optimization</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xmlns=""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Outstanding issues</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None.</a:t>
                      </a:r>
                      <a:endPar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xmlns=""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Documents</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4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pCRs</a:t>
                      </a:r>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a:t>
                      </a:r>
                      <a:endPar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fr-FR"/>
                    </a:p>
                  </a:txBody>
                  <a:tcPr/>
                </a:tc>
              </a:tr>
            </a:tbl>
          </a:graphicData>
        </a:graphic>
      </p:graphicFrame>
    </p:spTree>
    <p:extLst>
      <p:ext uri="{BB962C8B-B14F-4D97-AF65-F5344CB8AC3E}">
        <p14:creationId xmlns:p14="http://schemas.microsoft.com/office/powerpoint/2010/main" val="2471791641"/>
      </p:ext>
    </p:extLst>
  </p:cSld>
  <p:clrMapOvr>
    <a:masterClrMapping/>
  </p:clrMapOvr>
  <p:transition spd="slow"/>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smtClean="0">
                <a:solidFill>
                  <a:srgbClr val="FF0000"/>
                </a:solidFill>
                <a:latin typeface="Calibri" pitchFamily="34" charset="0"/>
                <a:cs typeface="Times New Roman" pitchFamily="18" charset="0"/>
              </a:rPr>
              <a:t>OAM&amp;P SIs (6/8)</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213921174"/>
              </p:ext>
            </p:extLst>
          </p:nvPr>
        </p:nvGraphicFramePr>
        <p:xfrm>
          <a:off x="245660" y="1367720"/>
          <a:ext cx="11764369" cy="4782866"/>
        </p:xfrm>
        <a:graphic>
          <a:graphicData uri="http://schemas.openxmlformats.org/drawingml/2006/table">
            <a:tbl>
              <a:tblPr/>
              <a:tblGrid>
                <a:gridCol w="1839504">
                  <a:extLst>
                    <a:ext uri="{9D8B030D-6E8A-4147-A177-3AD203B41FA5}">
                      <a16:colId xmlns:a16="http://schemas.microsoft.com/office/drawing/2014/main" xmlns="" val="20000"/>
                    </a:ext>
                  </a:extLst>
                </a:gridCol>
                <a:gridCol w="4026386">
                  <a:extLst>
                    <a:ext uri="{9D8B030D-6E8A-4147-A177-3AD203B41FA5}">
                      <a16:colId xmlns:a16="http://schemas.microsoft.com/office/drawing/2014/main" xmlns="" val="20001"/>
                    </a:ext>
                  </a:extLst>
                </a:gridCol>
                <a:gridCol w="3010746"/>
                <a:gridCol w="2887733">
                  <a:extLst>
                    <a:ext uri="{9D8B030D-6E8A-4147-A177-3AD203B41FA5}">
                      <a16:colId xmlns:a16="http://schemas.microsoft.com/office/drawing/2014/main" xmlns=""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Study Item</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600" b="1" i="0" kern="1200" dirty="0" smtClean="0">
                          <a:solidFill>
                            <a:schemeClr val="tx1"/>
                          </a:solidFill>
                          <a:effectLst/>
                          <a:latin typeface="+mn-lt"/>
                          <a:ea typeface="+mn-ea"/>
                          <a:cs typeface="+mn-cs"/>
                        </a:rPr>
                        <a:t>Study on non-file-based trace reporting</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smtClean="0">
                          <a:solidFill>
                            <a:schemeClr val="tx1"/>
                          </a:solidFill>
                          <a:effectLst/>
                          <a:latin typeface="+mn-lt"/>
                          <a:ea typeface="+mn-ea"/>
                          <a:cs typeface="+mn-cs"/>
                        </a:rPr>
                        <a:t>FS_OAM_RTT</a:t>
                      </a:r>
                      <a:endParaRPr kumimoji="0" lang="en-GB" sz="16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smtClean="0">
                          <a:solidFill>
                            <a:schemeClr val="tx1"/>
                          </a:solidFill>
                          <a:effectLst/>
                          <a:latin typeface="+mn-lt"/>
                          <a:ea typeface="+mn-ea"/>
                          <a:cs typeface="+mn-cs"/>
                        </a:rPr>
                        <a:t>820037</a:t>
                      </a:r>
                      <a:endParaRPr kumimoji="0" lang="en-GB"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4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cap="none" normalizeH="0" baseline="0" smtClean="0">
                          <a:ln>
                            <a:noFill/>
                          </a:ln>
                          <a:solidFill>
                            <a:schemeClr val="tx1"/>
                          </a:solidFill>
                          <a:effectLst/>
                          <a:latin typeface="Calibri" pitchFamily="34" charset="0"/>
                          <a:ea typeface="宋体" pitchFamily="2" charset="-122"/>
                          <a:cs typeface="Arial" charset="0"/>
                        </a:rPr>
                        <a:t>Nokia</a:t>
                      </a:r>
                      <a:endPar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Percentage of completion </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cap="none" normalizeH="0" baseline="0" dirty="0" smtClean="0">
                          <a:ln>
                            <a:noFill/>
                          </a:ln>
                          <a:solidFill>
                            <a:schemeClr val="tx1"/>
                          </a:solidFill>
                          <a:effectLst/>
                          <a:latin typeface="Calibri" pitchFamily="34" charset="0"/>
                          <a:ea typeface="宋体" pitchFamily="2" charset="-122"/>
                          <a:cs typeface="Arial" charset="0"/>
                        </a:rPr>
                        <a:t>0% -&gt; </a:t>
                      </a:r>
                      <a:r>
                        <a:rPr kumimoji="0" lang="en-GB" altLang="zh-CN"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0%</a:t>
                      </a:r>
                      <a:endParaRPr kumimoji="0" lang="en-GB" altLang="zh-CN"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Target</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SA#84 – June 2019</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Main TR</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TR 28.806</a:t>
                      </a:r>
                      <a:endPar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20389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Summary of progress</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lvl="0" indent="0">
                        <a:buFontTx/>
                        <a:buNone/>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No session at this meeting.</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xmlns=""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Outstanding issues</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None.</a:t>
                      </a:r>
                      <a:endPar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xmlns=""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Documents</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None.</a:t>
                      </a:r>
                      <a:endPar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fr-FR"/>
                    </a:p>
                  </a:txBody>
                  <a:tcPr/>
                </a:tc>
              </a:tr>
            </a:tbl>
          </a:graphicData>
        </a:graphic>
      </p:graphicFrame>
    </p:spTree>
    <p:extLst>
      <p:ext uri="{BB962C8B-B14F-4D97-AF65-F5344CB8AC3E}">
        <p14:creationId xmlns:p14="http://schemas.microsoft.com/office/powerpoint/2010/main" val="1947847424"/>
      </p:ext>
    </p:extLst>
  </p:cSld>
  <p:clrMapOvr>
    <a:masterClrMapping/>
  </p:clrMapOvr>
  <p:transition spd="slow"/>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smtClean="0">
                <a:solidFill>
                  <a:srgbClr val="FF0000"/>
                </a:solidFill>
                <a:latin typeface="Calibri" pitchFamily="34" charset="0"/>
                <a:cs typeface="Times New Roman" pitchFamily="18" charset="0"/>
              </a:rPr>
              <a:t>OAM&amp;P SIs (7/8)</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3145681577"/>
              </p:ext>
            </p:extLst>
          </p:nvPr>
        </p:nvGraphicFramePr>
        <p:xfrm>
          <a:off x="245660" y="1367720"/>
          <a:ext cx="11764369" cy="4782866"/>
        </p:xfrm>
        <a:graphic>
          <a:graphicData uri="http://schemas.openxmlformats.org/drawingml/2006/table">
            <a:tbl>
              <a:tblPr/>
              <a:tblGrid>
                <a:gridCol w="1839504">
                  <a:extLst>
                    <a:ext uri="{9D8B030D-6E8A-4147-A177-3AD203B41FA5}">
                      <a16:colId xmlns:a16="http://schemas.microsoft.com/office/drawing/2014/main" xmlns="" val="20000"/>
                    </a:ext>
                  </a:extLst>
                </a:gridCol>
                <a:gridCol w="4026386">
                  <a:extLst>
                    <a:ext uri="{9D8B030D-6E8A-4147-A177-3AD203B41FA5}">
                      <a16:colId xmlns:a16="http://schemas.microsoft.com/office/drawing/2014/main" xmlns="" val="20001"/>
                    </a:ext>
                  </a:extLst>
                </a:gridCol>
                <a:gridCol w="3010746"/>
                <a:gridCol w="2887733">
                  <a:extLst>
                    <a:ext uri="{9D8B030D-6E8A-4147-A177-3AD203B41FA5}">
                      <a16:colId xmlns:a16="http://schemas.microsoft.com/office/drawing/2014/main" xmlns=""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Study Item</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600" b="1" i="0" kern="1200" dirty="0" smtClean="0">
                          <a:solidFill>
                            <a:schemeClr val="tx1"/>
                          </a:solidFill>
                          <a:effectLst/>
                          <a:latin typeface="+mn-lt"/>
                          <a:ea typeface="+mn-ea"/>
                          <a:cs typeface="+mn-cs"/>
                        </a:rPr>
                        <a:t>Study on non-public networks management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smtClean="0">
                          <a:solidFill>
                            <a:schemeClr val="tx1"/>
                          </a:solidFill>
                          <a:effectLst/>
                          <a:latin typeface="+mn-lt"/>
                          <a:ea typeface="+mn-ea"/>
                          <a:cs typeface="+mn-cs"/>
                        </a:rPr>
                        <a:t>FS_OAM_NPN</a:t>
                      </a:r>
                      <a:endParaRPr kumimoji="0" lang="en-GB" sz="16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smtClean="0">
                          <a:solidFill>
                            <a:schemeClr val="tx1"/>
                          </a:solidFill>
                          <a:effectLst/>
                          <a:latin typeface="+mn-lt"/>
                          <a:ea typeface="+mn-ea"/>
                          <a:cs typeface="+mn-cs"/>
                        </a:rPr>
                        <a:t>830024</a:t>
                      </a:r>
                      <a:endParaRPr kumimoji="0" lang="en-GB"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4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cap="none" normalizeH="0" baseline="0" dirty="0" smtClean="0">
                          <a:ln>
                            <a:noFill/>
                          </a:ln>
                          <a:solidFill>
                            <a:schemeClr val="tx1"/>
                          </a:solidFill>
                          <a:effectLst/>
                          <a:latin typeface="Calibri" pitchFamily="34" charset="0"/>
                          <a:ea typeface="宋体" pitchFamily="2" charset="-122"/>
                          <a:cs typeface="Arial" charset="0"/>
                        </a:rPr>
                        <a:t>Huawei</a:t>
                      </a:r>
                      <a:endPar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Percentage of completion </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cap="none" normalizeH="0" baseline="0" dirty="0" smtClean="0">
                          <a:ln>
                            <a:noFill/>
                          </a:ln>
                          <a:solidFill>
                            <a:schemeClr val="tx1"/>
                          </a:solidFill>
                          <a:effectLst/>
                          <a:latin typeface="Calibri" pitchFamily="34" charset="0"/>
                          <a:ea typeface="宋体" pitchFamily="2" charset="-122"/>
                          <a:cs typeface="Arial" charset="0"/>
                        </a:rPr>
                        <a:t>0% -&gt; </a:t>
                      </a:r>
                      <a:r>
                        <a:rPr kumimoji="0" lang="en-GB" altLang="zh-CN"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2%</a:t>
                      </a:r>
                      <a:endParaRPr kumimoji="0" lang="en-GB" altLang="zh-CN"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Target</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SA#86 – Dec. 2019</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Main TR</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TR 28.807</a:t>
                      </a:r>
                      <a:endPar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20389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Summary of progress</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lvl="0" indent="0">
                        <a:buFontTx/>
                        <a:buNone/>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The group discussed and agreed the initial skeleton.</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xmlns=""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Outstanding issues</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None.</a:t>
                      </a:r>
                      <a:endPar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xmlns=""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Documents</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None.</a:t>
                      </a:r>
                      <a:endPar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fr-FR"/>
                    </a:p>
                  </a:txBody>
                  <a:tcPr/>
                </a:tc>
              </a:tr>
            </a:tbl>
          </a:graphicData>
        </a:graphic>
      </p:graphicFrame>
    </p:spTree>
    <p:extLst>
      <p:ext uri="{BB962C8B-B14F-4D97-AF65-F5344CB8AC3E}">
        <p14:creationId xmlns:p14="http://schemas.microsoft.com/office/powerpoint/2010/main" val="3001008130"/>
      </p:ext>
    </p:extLst>
  </p:cSld>
  <p:clrMapOvr>
    <a:masterClrMapping/>
  </p:clrMapOvr>
  <p:transition spd="slow"/>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smtClean="0">
                <a:solidFill>
                  <a:srgbClr val="FF0000"/>
                </a:solidFill>
                <a:latin typeface="Calibri" pitchFamily="34" charset="0"/>
                <a:cs typeface="Times New Roman" pitchFamily="18" charset="0"/>
              </a:rPr>
              <a:t>OAM&amp;P SIs (8/8)</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2485965961"/>
              </p:ext>
            </p:extLst>
          </p:nvPr>
        </p:nvGraphicFramePr>
        <p:xfrm>
          <a:off x="245660" y="1367720"/>
          <a:ext cx="11764369" cy="4782866"/>
        </p:xfrm>
        <a:graphic>
          <a:graphicData uri="http://schemas.openxmlformats.org/drawingml/2006/table">
            <a:tbl>
              <a:tblPr/>
              <a:tblGrid>
                <a:gridCol w="1839504">
                  <a:extLst>
                    <a:ext uri="{9D8B030D-6E8A-4147-A177-3AD203B41FA5}">
                      <a16:colId xmlns:a16="http://schemas.microsoft.com/office/drawing/2014/main" xmlns="" val="20000"/>
                    </a:ext>
                  </a:extLst>
                </a:gridCol>
                <a:gridCol w="4026386">
                  <a:extLst>
                    <a:ext uri="{9D8B030D-6E8A-4147-A177-3AD203B41FA5}">
                      <a16:colId xmlns:a16="http://schemas.microsoft.com/office/drawing/2014/main" xmlns="" val="20001"/>
                    </a:ext>
                  </a:extLst>
                </a:gridCol>
                <a:gridCol w="3010746"/>
                <a:gridCol w="2887733">
                  <a:extLst>
                    <a:ext uri="{9D8B030D-6E8A-4147-A177-3AD203B41FA5}">
                      <a16:colId xmlns:a16="http://schemas.microsoft.com/office/drawing/2014/main" xmlns=""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Study Item</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600" b="1" i="0" kern="1200" dirty="0" smtClean="0">
                          <a:solidFill>
                            <a:schemeClr val="tx1"/>
                          </a:solidFill>
                          <a:effectLst/>
                          <a:latin typeface="+mn-lt"/>
                          <a:ea typeface="+mn-ea"/>
                          <a:cs typeface="+mn-cs"/>
                        </a:rPr>
                        <a:t>Study on management and orchestration aspects with integrated satellite components in a 5G network</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smtClean="0">
                          <a:solidFill>
                            <a:schemeClr val="tx1"/>
                          </a:solidFill>
                          <a:effectLst/>
                          <a:latin typeface="+mn-lt"/>
                          <a:ea typeface="+mn-ea"/>
                          <a:cs typeface="+mn-cs"/>
                        </a:rPr>
                        <a:t>FS_5GSAT_MO</a:t>
                      </a:r>
                      <a:endParaRPr kumimoji="0" lang="en-GB" sz="16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smtClean="0">
                          <a:solidFill>
                            <a:schemeClr val="tx1"/>
                          </a:solidFill>
                          <a:effectLst/>
                          <a:latin typeface="+mn-lt"/>
                          <a:ea typeface="+mn-ea"/>
                          <a:cs typeface="+mn-cs"/>
                        </a:rPr>
                        <a:t>830025</a:t>
                      </a:r>
                      <a:endParaRPr kumimoji="0" lang="en-GB"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4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cap="none" normalizeH="0" baseline="0" dirty="0" smtClean="0">
                          <a:ln>
                            <a:noFill/>
                          </a:ln>
                          <a:solidFill>
                            <a:schemeClr val="tx1"/>
                          </a:solidFill>
                          <a:effectLst/>
                          <a:latin typeface="Calibri" pitchFamily="34" charset="0"/>
                          <a:ea typeface="宋体" pitchFamily="2" charset="-122"/>
                          <a:cs typeface="Arial" charset="0"/>
                        </a:rPr>
                        <a:t>Thales</a:t>
                      </a:r>
                      <a:endPar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Percentage of completion </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cap="none" normalizeH="0" baseline="0" dirty="0" smtClean="0">
                          <a:ln>
                            <a:noFill/>
                          </a:ln>
                          <a:solidFill>
                            <a:schemeClr val="tx1"/>
                          </a:solidFill>
                          <a:effectLst/>
                          <a:latin typeface="Calibri" pitchFamily="34" charset="0"/>
                          <a:ea typeface="宋体" pitchFamily="2" charset="-122"/>
                          <a:cs typeface="Arial" charset="0"/>
                        </a:rPr>
                        <a:t>0% -&gt; </a:t>
                      </a:r>
                      <a:r>
                        <a:rPr kumimoji="0" lang="en-GB" altLang="zh-CN"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10 %</a:t>
                      </a:r>
                      <a:endParaRPr kumimoji="0" lang="en-GB" altLang="zh-CN"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Target</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SA#86 – Dec. 2019</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Main TR</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400" b="0" i="0" u="none" strike="noStrike" kern="1200" cap="none" normalizeH="0" baseline="0" smtClean="0">
                          <a:ln>
                            <a:noFill/>
                          </a:ln>
                          <a:solidFill>
                            <a:schemeClr val="tx1"/>
                          </a:solidFill>
                          <a:effectLst/>
                          <a:latin typeface="Calibri" pitchFamily="34" charset="0"/>
                          <a:ea typeface="宋体" pitchFamily="2" charset="-122"/>
                          <a:cs typeface="Arial" charset="0"/>
                        </a:rPr>
                        <a:t>TR 28.808</a:t>
                      </a:r>
                      <a:endPar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20389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Summary of progress</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285750" lvl="0" indent="-285750">
                        <a:buFont typeface="Arial" panose="020B0604020202020204" pitchFamily="34" charset="0"/>
                        <a:buChar cha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The </a:t>
                      </a:r>
                      <a:r>
                        <a:rPr kumimoji="0" lang="en-US" sz="14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sketelon</a:t>
                      </a: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 of the Technical Report was created.</a:t>
                      </a:r>
                    </a:p>
                    <a:p>
                      <a:pPr marL="285750" lvl="0" indent="-285750">
                        <a:buFont typeface="Arial" panose="020B0604020202020204" pitchFamily="34" charset="0"/>
                        <a:buChar cha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The introduction and the scope of the technical report were approved.</a:t>
                      </a:r>
                    </a:p>
                    <a:p>
                      <a:pPr marL="285750" lvl="0" indent="-285750">
                        <a:buFont typeface="Arial" panose="020B0604020202020204" pitchFamily="34" charset="0"/>
                        <a:buChar cha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3 use cases have been introduced with the associated potential requirements.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xmlns=""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Outstanding issues</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None.</a:t>
                      </a:r>
                      <a:endPar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xmlns=""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Documents</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None.</a:t>
                      </a:r>
                      <a:endPar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fr-FR"/>
                    </a:p>
                  </a:txBody>
                  <a:tcPr/>
                </a:tc>
              </a:tr>
            </a:tbl>
          </a:graphicData>
        </a:graphic>
      </p:graphicFrame>
    </p:spTree>
    <p:extLst>
      <p:ext uri="{BB962C8B-B14F-4D97-AF65-F5344CB8AC3E}">
        <p14:creationId xmlns:p14="http://schemas.microsoft.com/office/powerpoint/2010/main" val="3001008130"/>
      </p:ext>
    </p:extLst>
  </p:cSld>
  <p:clrMapOvr>
    <a:masterClrMapping/>
  </p:clrMapOvr>
  <p:transition spd="slow"/>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87680" y="116142"/>
            <a:ext cx="9112251" cy="1143000"/>
          </a:xfrm>
        </p:spPr>
        <p:txBody>
          <a:bodyPr/>
          <a:lstStyle/>
          <a:p>
            <a:r>
              <a:rPr lang="sv-SE" dirty="0" smtClean="0"/>
              <a:t>TRs / TSs to be sent to SA#84</a:t>
            </a:r>
            <a:endParaRPr lang="sv-SE" dirty="0"/>
          </a:p>
        </p:txBody>
      </p:sp>
      <p:graphicFrame>
        <p:nvGraphicFramePr>
          <p:cNvPr id="5" name="Table Placeholder 4"/>
          <p:cNvGraphicFramePr>
            <a:graphicFrameLocks noGrp="1"/>
          </p:cNvGraphicFramePr>
          <p:nvPr>
            <p:ph type="tbl" idx="1"/>
            <p:extLst>
              <p:ext uri="{D42A27DB-BD31-4B8C-83A1-F6EECF244321}">
                <p14:modId xmlns:p14="http://schemas.microsoft.com/office/powerpoint/2010/main" val="213939942"/>
              </p:ext>
            </p:extLst>
          </p:nvPr>
        </p:nvGraphicFramePr>
        <p:xfrm>
          <a:off x="263778" y="2216380"/>
          <a:ext cx="11776295" cy="1816670"/>
        </p:xfrm>
        <a:graphic>
          <a:graphicData uri="http://schemas.openxmlformats.org/drawingml/2006/table">
            <a:tbl>
              <a:tblPr firstRow="1" bandRow="1">
                <a:tableStyleId>{5C22544A-7EE6-4342-B048-85BDC9FD1C3A}</a:tableStyleId>
              </a:tblPr>
              <a:tblGrid>
                <a:gridCol w="1182414">
                  <a:extLst>
                    <a:ext uri="{9D8B030D-6E8A-4147-A177-3AD203B41FA5}">
                      <a16:colId xmlns:a16="http://schemas.microsoft.com/office/drawing/2014/main" xmlns="" val="570476699"/>
                    </a:ext>
                  </a:extLst>
                </a:gridCol>
                <a:gridCol w="6101020">
                  <a:extLst>
                    <a:ext uri="{9D8B030D-6E8A-4147-A177-3AD203B41FA5}">
                      <a16:colId xmlns:a16="http://schemas.microsoft.com/office/drawing/2014/main" xmlns="" val="2618836924"/>
                    </a:ext>
                  </a:extLst>
                </a:gridCol>
                <a:gridCol w="1560475"/>
                <a:gridCol w="2932386">
                  <a:extLst>
                    <a:ext uri="{9D8B030D-6E8A-4147-A177-3AD203B41FA5}">
                      <a16:colId xmlns:a16="http://schemas.microsoft.com/office/drawing/2014/main" xmlns="" val="3016348962"/>
                    </a:ext>
                  </a:extLst>
                </a:gridCol>
              </a:tblGrid>
              <a:tr h="710928">
                <a:tc>
                  <a:txBody>
                    <a:bodyPr/>
                    <a:lstStyle/>
                    <a:p>
                      <a:pPr algn="ctr">
                        <a:spcAft>
                          <a:spcPts val="0"/>
                        </a:spcAft>
                      </a:pPr>
                      <a:r>
                        <a:rPr lang="sv-SE" sz="1600" b="1" kern="1200" dirty="0">
                          <a:solidFill>
                            <a:schemeClr val="tx1"/>
                          </a:solidFill>
                          <a:effectLst/>
                          <a:latin typeface="+mn-lt"/>
                          <a:ea typeface="+mn-ea"/>
                          <a:cs typeface="+mn-cs"/>
                        </a:rPr>
                        <a:t>Tdoc</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a:spcAft>
                          <a:spcPts val="0"/>
                        </a:spcAft>
                      </a:pPr>
                      <a:r>
                        <a:rPr lang="sv-SE" sz="1600" b="1" kern="1200" dirty="0" err="1">
                          <a:solidFill>
                            <a:schemeClr val="tx1"/>
                          </a:solidFill>
                          <a:effectLst/>
                          <a:latin typeface="+mn-lt"/>
                          <a:ea typeface="+mn-ea"/>
                          <a:cs typeface="+mn-cs"/>
                        </a:rPr>
                        <a:t>Title</a:t>
                      </a:r>
                      <a:endParaRPr lang="sv-SE" sz="16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a:spcAft>
                          <a:spcPts val="0"/>
                        </a:spcAft>
                      </a:pPr>
                      <a:r>
                        <a:rPr lang="sv-SE" sz="1600" b="1" kern="1200" dirty="0" smtClean="0">
                          <a:solidFill>
                            <a:schemeClr val="tx1"/>
                          </a:solidFill>
                          <a:effectLst/>
                          <a:latin typeface="+mn-lt"/>
                          <a:ea typeface="+mn-ea"/>
                          <a:cs typeface="+mn-cs"/>
                        </a:rPr>
                        <a:t>Source</a:t>
                      </a:r>
                      <a:endParaRPr lang="sv-SE" sz="16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a:spcAft>
                          <a:spcPts val="0"/>
                        </a:spcAft>
                      </a:pPr>
                      <a:r>
                        <a:rPr lang="sv-SE" sz="1600" b="1" kern="1200" dirty="0" smtClean="0">
                          <a:solidFill>
                            <a:schemeClr val="tx1"/>
                          </a:solidFill>
                          <a:effectLst/>
                          <a:latin typeface="+mn-lt"/>
                          <a:ea typeface="+mn-ea"/>
                          <a:cs typeface="+mn-cs"/>
                        </a:rPr>
                        <a:t>Sent for</a:t>
                      </a:r>
                      <a:endParaRPr lang="sv-SE" sz="16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extLst>
                  <a:ext uri="{0D108BD9-81ED-4DB2-BD59-A6C34878D82A}">
                    <a16:rowId xmlns:a16="http://schemas.microsoft.com/office/drawing/2014/main" xmlns="" val="4283687663"/>
                  </a:ext>
                </a:extLst>
              </a:tr>
              <a:tr h="552871">
                <a:tc>
                  <a:txBody>
                    <a:bodyPr/>
                    <a:lstStyle/>
                    <a:p>
                      <a:pPr marL="95250" marR="0" indent="0" algn="l" defTabSz="1219170" rtl="0" eaLnBrk="1" latinLnBrk="0" hangingPunct="1">
                        <a:spcAft>
                          <a:spcPts val="0"/>
                        </a:spcAft>
                      </a:pPr>
                      <a:r>
                        <a:rPr lang="sv-SE" sz="1400" b="0" i="0" u="none" strike="noStrike" kern="1200" baseline="0" dirty="0" smtClean="0">
                          <a:solidFill>
                            <a:schemeClr val="dk1"/>
                          </a:solidFill>
                          <a:latin typeface="Calibri" panose="020F0502020204030204" pitchFamily="34" charset="0"/>
                          <a:ea typeface="+mn-ea"/>
                          <a:cs typeface="+mn-cs"/>
                        </a:rPr>
                        <a:t>S5-193232</a:t>
                      </a:r>
                      <a:endParaRPr lang="sv-SE" sz="1400" b="0" i="0" u="none" strike="noStrike" kern="1200" baseline="0" dirty="0">
                        <a:solidFill>
                          <a:schemeClr val="dk1"/>
                        </a:solidFill>
                        <a:latin typeface="Calibri" panose="020F0502020204030204" pitchFamily="34" charset="0"/>
                        <a:ea typeface="+mn-ea"/>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marR="0" indent="0" algn="l" defTabSz="1219170" rtl="0" eaLnBrk="1" latinLnBrk="0" hangingPunct="1"/>
                      <a:r>
                        <a:rPr lang="en-US" sz="1400" b="0" i="0" u="none" strike="noStrike" kern="1200" baseline="0" dirty="0" smtClean="0">
                          <a:solidFill>
                            <a:schemeClr val="dk1"/>
                          </a:solidFill>
                          <a:latin typeface="Calibri" panose="020F0502020204030204" pitchFamily="34" charset="0"/>
                          <a:ea typeface="+mn-ea"/>
                          <a:cs typeface="+mn-cs"/>
                        </a:rPr>
                        <a:t>TR 28.805 - Study on management aspects of communication services</a:t>
                      </a: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indent="0" algn="l" defTabSz="1219170" rtl="0" eaLnBrk="1" latinLnBrk="0" hangingPunct="1">
                        <a:spcAft>
                          <a:spcPts val="0"/>
                        </a:spcAft>
                      </a:pPr>
                      <a:r>
                        <a:rPr lang="sv-SE" sz="1400" kern="12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Ericsson</a:t>
                      </a:r>
                      <a:endParaRPr lang="sv-SE" sz="14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indent="0">
                        <a:spcAft>
                          <a:spcPts val="0"/>
                        </a:spcAft>
                      </a:pPr>
                      <a:r>
                        <a:rPr lang="sv-SE" sz="14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Information</a:t>
                      </a:r>
                      <a:endParaRPr lang="sv-SE" sz="14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552871">
                <a:tc>
                  <a:txBody>
                    <a:bodyPr/>
                    <a:lstStyle/>
                    <a:p>
                      <a:pPr marL="95250" marR="0" indent="0" algn="l" defTabSz="1219170" rtl="0" eaLnBrk="1" latinLnBrk="0" hangingPunct="1">
                        <a:spcAft>
                          <a:spcPts val="0"/>
                        </a:spcAft>
                      </a:pPr>
                      <a:r>
                        <a:rPr lang="sv-SE" sz="1400" b="0" i="0" u="none" strike="noStrike" kern="1200" baseline="0" dirty="0" smtClean="0">
                          <a:solidFill>
                            <a:schemeClr val="dk1"/>
                          </a:solidFill>
                          <a:latin typeface="Calibri" panose="020F0502020204030204" pitchFamily="34" charset="0"/>
                          <a:ea typeface="+mn-ea"/>
                          <a:cs typeface="+mn-cs"/>
                        </a:rPr>
                        <a:t>S5-193306</a:t>
                      </a:r>
                      <a:endParaRPr lang="sv-SE" sz="1400" b="0" i="0" u="none" strike="noStrike" kern="1200" baseline="0" dirty="0">
                        <a:solidFill>
                          <a:schemeClr val="dk1"/>
                        </a:solidFill>
                        <a:latin typeface="Calibri" panose="020F0502020204030204" pitchFamily="34" charset="0"/>
                        <a:ea typeface="+mn-ea"/>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marR="0" indent="0" algn="l" defTabSz="1219170" rtl="0" eaLnBrk="1" latinLnBrk="0" hangingPunct="1"/>
                      <a:r>
                        <a:rPr lang="en-US" sz="1400" b="0" i="0" u="none" strike="noStrike" kern="1200" baseline="0" dirty="0" smtClean="0">
                          <a:solidFill>
                            <a:schemeClr val="dk1"/>
                          </a:solidFill>
                          <a:latin typeface="Calibri" panose="020F0502020204030204" pitchFamily="34" charset="0"/>
                          <a:ea typeface="+mn-ea"/>
                          <a:cs typeface="+mn-cs"/>
                        </a:rPr>
                        <a:t>TR 28.803 - Study on the management aspects of edge computing</a:t>
                      </a: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indent="0" algn="l" defTabSz="1219170" rtl="0" eaLnBrk="1" latinLnBrk="0" hangingPunct="1">
                        <a:spcAft>
                          <a:spcPts val="0"/>
                        </a:spcAft>
                      </a:pPr>
                      <a:r>
                        <a:rPr lang="sv-SE" sz="1400" kern="12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Intel</a:t>
                      </a:r>
                      <a:endParaRPr lang="sv-SE" sz="14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indent="0">
                        <a:spcAft>
                          <a:spcPts val="0"/>
                        </a:spcAft>
                      </a:pPr>
                      <a:r>
                        <a:rPr lang="sv-SE" sz="14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Information</a:t>
                      </a:r>
                      <a:endParaRPr lang="sv-SE" sz="14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spTree>
    <p:extLst>
      <p:ext uri="{BB962C8B-B14F-4D97-AF65-F5344CB8AC3E}">
        <p14:creationId xmlns:p14="http://schemas.microsoft.com/office/powerpoint/2010/main" val="263371627"/>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87680" y="116142"/>
            <a:ext cx="9112251" cy="1143000"/>
          </a:xfrm>
        </p:spPr>
        <p:txBody>
          <a:bodyPr/>
          <a:lstStyle/>
          <a:p>
            <a:r>
              <a:rPr lang="sv-SE" dirty="0" smtClean="0"/>
              <a:t>TRs / TSs to be sent to Edithelp</a:t>
            </a:r>
            <a:endParaRPr lang="sv-SE" dirty="0"/>
          </a:p>
        </p:txBody>
      </p:sp>
      <p:graphicFrame>
        <p:nvGraphicFramePr>
          <p:cNvPr id="5" name="Table Placeholder 4"/>
          <p:cNvGraphicFramePr>
            <a:graphicFrameLocks noGrp="1"/>
          </p:cNvGraphicFramePr>
          <p:nvPr>
            <p:ph type="tbl" idx="1"/>
            <p:extLst>
              <p:ext uri="{D42A27DB-BD31-4B8C-83A1-F6EECF244321}">
                <p14:modId xmlns:p14="http://schemas.microsoft.com/office/powerpoint/2010/main" val="1839586538"/>
              </p:ext>
            </p:extLst>
          </p:nvPr>
        </p:nvGraphicFramePr>
        <p:xfrm>
          <a:off x="413903" y="2216380"/>
          <a:ext cx="10981978" cy="1263799"/>
        </p:xfrm>
        <a:graphic>
          <a:graphicData uri="http://schemas.openxmlformats.org/drawingml/2006/table">
            <a:tbl>
              <a:tblPr firstRow="1" bandRow="1">
                <a:tableStyleId>{5C22544A-7EE6-4342-B048-85BDC9FD1C3A}</a:tableStyleId>
              </a:tblPr>
              <a:tblGrid>
                <a:gridCol w="8564747">
                  <a:extLst>
                    <a:ext uri="{9D8B030D-6E8A-4147-A177-3AD203B41FA5}">
                      <a16:colId xmlns:a16="http://schemas.microsoft.com/office/drawing/2014/main" xmlns="" val="2618836924"/>
                    </a:ext>
                  </a:extLst>
                </a:gridCol>
                <a:gridCol w="2417231"/>
              </a:tblGrid>
              <a:tr h="710928">
                <a:tc>
                  <a:txBody>
                    <a:bodyPr/>
                    <a:lstStyle/>
                    <a:p>
                      <a:pPr algn="ctr">
                        <a:spcAft>
                          <a:spcPts val="0"/>
                        </a:spcAft>
                      </a:pPr>
                      <a:r>
                        <a:rPr lang="sv-SE" sz="1600" b="1" kern="1200" dirty="0" err="1">
                          <a:solidFill>
                            <a:schemeClr val="tx1"/>
                          </a:solidFill>
                          <a:effectLst/>
                          <a:latin typeface="+mn-lt"/>
                          <a:ea typeface="+mn-ea"/>
                          <a:cs typeface="+mn-cs"/>
                        </a:rPr>
                        <a:t>Title</a:t>
                      </a:r>
                      <a:endParaRPr lang="sv-SE" sz="16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a:spcAft>
                          <a:spcPts val="0"/>
                        </a:spcAft>
                      </a:pPr>
                      <a:r>
                        <a:rPr lang="sv-SE" sz="1600" b="1" kern="1200" dirty="0" smtClean="0">
                          <a:solidFill>
                            <a:schemeClr val="tx1"/>
                          </a:solidFill>
                          <a:effectLst/>
                          <a:latin typeface="+mn-lt"/>
                          <a:ea typeface="+mn-ea"/>
                          <a:cs typeface="+mn-cs"/>
                        </a:rPr>
                        <a:t>Source</a:t>
                      </a:r>
                      <a:endParaRPr lang="sv-SE" sz="16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extLst>
                  <a:ext uri="{0D108BD9-81ED-4DB2-BD59-A6C34878D82A}">
                    <a16:rowId xmlns:a16="http://schemas.microsoft.com/office/drawing/2014/main" xmlns="" val="4283687663"/>
                  </a:ext>
                </a:extLst>
              </a:tr>
              <a:tr h="552871">
                <a:tc>
                  <a:txBody>
                    <a:bodyPr/>
                    <a:lstStyle/>
                    <a:p>
                      <a:pPr marL="95250" marR="0" indent="0" algn="l" defTabSz="1219170" rtl="0" eaLnBrk="1" latinLnBrk="0" hangingPunct="1"/>
                      <a:endParaRPr lang="en-US" sz="1400" b="0" i="0" u="none" strike="noStrike" kern="1200" baseline="0" dirty="0" smtClean="0">
                        <a:solidFill>
                          <a:schemeClr val="dk1"/>
                        </a:solidFill>
                        <a:latin typeface="Calibri" panose="020F0502020204030204" pitchFamily="34" charset="0"/>
                        <a:ea typeface="+mn-ea"/>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indent="0" algn="l" defTabSz="1219170" rtl="0" eaLnBrk="1" latinLnBrk="0" hangingPunct="1">
                        <a:spcAft>
                          <a:spcPts val="0"/>
                        </a:spcAft>
                      </a:pPr>
                      <a:endParaRPr lang="sv-SE" sz="1400" kern="12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spTree>
    <p:extLst>
      <p:ext uri="{BB962C8B-B14F-4D97-AF65-F5344CB8AC3E}">
        <p14:creationId xmlns:p14="http://schemas.microsoft.com/office/powerpoint/2010/main" val="1609834435"/>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59815" y="2879729"/>
            <a:ext cx="8221835" cy="519616"/>
          </a:xfrm>
        </p:spPr>
        <p:txBody>
          <a:bodyPr/>
          <a:lstStyle/>
          <a:p>
            <a:r>
              <a:rPr lang="sv-SE" sz="4400" dirty="0" err="1"/>
              <a:t>Thank</a:t>
            </a:r>
            <a:r>
              <a:rPr lang="sv-SE" sz="4400" dirty="0"/>
              <a:t> </a:t>
            </a:r>
            <a:r>
              <a:rPr lang="sv-SE" sz="4400" dirty="0" err="1"/>
              <a:t>you</a:t>
            </a:r>
            <a:r>
              <a:rPr lang="sv-SE" sz="4400" dirty="0"/>
              <a:t>!</a:t>
            </a:r>
          </a:p>
        </p:txBody>
      </p:sp>
    </p:spTree>
    <p:extLst>
      <p:ext uri="{BB962C8B-B14F-4D97-AF65-F5344CB8AC3E}">
        <p14:creationId xmlns:p14="http://schemas.microsoft.com/office/powerpoint/2010/main" val="119548055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573206" y="260350"/>
            <a:ext cx="9253182" cy="790528"/>
          </a:xfrm>
          <a:prstGeom prst="rect">
            <a:avLst/>
          </a:prstGeom>
          <a:noFill/>
          <a:ln w="12700">
            <a:noFill/>
            <a:miter lim="800000"/>
            <a:headEnd/>
            <a:tailEnd/>
          </a:ln>
        </p:spPr>
        <p:txBody>
          <a:bodyPr lIns="90488" tIns="44450" rIns="90488" bIns="44450" anchor="ctr"/>
          <a:lstStyle/>
          <a:p>
            <a:pPr algn="ctr">
              <a:defRPr/>
            </a:pPr>
            <a:r>
              <a:rPr lang="en-US" altLang="zh-CN" sz="3200" kern="0" dirty="0" smtClean="0">
                <a:solidFill>
                  <a:srgbClr val="FF0000"/>
                </a:solidFill>
                <a:latin typeface="Calibri"/>
                <a:cs typeface="+mj-cs"/>
              </a:rPr>
              <a:t>Revised Work Items / Study Items</a:t>
            </a:r>
          </a:p>
        </p:txBody>
      </p:sp>
      <p:graphicFrame>
        <p:nvGraphicFramePr>
          <p:cNvPr id="6" name="Group 76"/>
          <p:cNvGraphicFramePr>
            <a:graphicFrameLocks/>
          </p:cNvGraphicFramePr>
          <p:nvPr>
            <p:extLst>
              <p:ext uri="{D42A27DB-BD31-4B8C-83A1-F6EECF244321}">
                <p14:modId xmlns:p14="http://schemas.microsoft.com/office/powerpoint/2010/main" val="3212754745"/>
              </p:ext>
            </p:extLst>
          </p:nvPr>
        </p:nvGraphicFramePr>
        <p:xfrm>
          <a:off x="205362" y="2017820"/>
          <a:ext cx="11902966" cy="964732"/>
        </p:xfrm>
        <a:graphic>
          <a:graphicData uri="http://schemas.openxmlformats.org/drawingml/2006/table">
            <a:tbl>
              <a:tblPr/>
              <a:tblGrid>
                <a:gridCol w="1346873">
                  <a:extLst>
                    <a:ext uri="{9D8B030D-6E8A-4147-A177-3AD203B41FA5}">
                      <a16:colId xmlns="" xmlns:a16="http://schemas.microsoft.com/office/drawing/2014/main" val="20000"/>
                    </a:ext>
                  </a:extLst>
                </a:gridCol>
                <a:gridCol w="1763640"/>
                <a:gridCol w="6634294">
                  <a:extLst>
                    <a:ext uri="{9D8B030D-6E8A-4147-A177-3AD203B41FA5}">
                      <a16:colId xmlns="" xmlns:a16="http://schemas.microsoft.com/office/drawing/2014/main" val="20001"/>
                    </a:ext>
                  </a:extLst>
                </a:gridCol>
                <a:gridCol w="2158159"/>
              </a:tblGrid>
              <a:tr h="519264">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err="1" smtClean="0">
                          <a:ln>
                            <a:noFill/>
                          </a:ln>
                          <a:solidFill>
                            <a:schemeClr val="tx1"/>
                          </a:solidFill>
                          <a:effectLst/>
                          <a:latin typeface="Calibri" pitchFamily="34" charset="0"/>
                          <a:ea typeface="宋体" pitchFamily="2" charset="-122"/>
                          <a:cs typeface="Arial" charset="0"/>
                        </a:rPr>
                        <a:t>Tdoc</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Type</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Source</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 xmlns:a16="http://schemas.microsoft.com/office/drawing/2014/main" val="10000"/>
                  </a:ext>
                </a:extLst>
              </a:tr>
              <a:tr h="445468">
                <a:tc>
                  <a:txBody>
                    <a:bodyPr/>
                    <a:lstStyle/>
                    <a:p>
                      <a:pPr marL="95250" indent="0" algn="l" fontAlgn="t"/>
                      <a:r>
                        <a:rPr lang="fr-FR" sz="1400" b="0" i="0" u="none" strike="noStrike" kern="1200" dirty="0" smtClean="0">
                          <a:solidFill>
                            <a:srgbClr val="000000"/>
                          </a:solidFill>
                          <a:effectLst/>
                          <a:latin typeface="+mn-lt"/>
                          <a:ea typeface="+mn-ea"/>
                          <a:cs typeface="+mn-cs"/>
                        </a:rPr>
                        <a:t>S5-193368</a:t>
                      </a:r>
                      <a:endParaRPr lang="fr-FR" sz="1400" b="0" i="0" u="none" strike="noStrike" kern="1200" dirty="0">
                        <a:solidFill>
                          <a:srgbClr val="000000"/>
                        </a:solidFill>
                        <a:effectLst/>
                        <a:latin typeface="+mn-lt"/>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r>
                        <a:rPr lang="en-US" sz="1400" b="0" i="0" u="none" strike="noStrike" dirty="0" smtClean="0">
                          <a:solidFill>
                            <a:srgbClr val="000000"/>
                          </a:solidFill>
                          <a:effectLst/>
                          <a:latin typeface="+mn-lt"/>
                        </a:rPr>
                        <a:t>WID revised</a:t>
                      </a:r>
                      <a:endParaRPr lang="en-US"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marR="0" indent="0" algn="l" defTabSz="1219170" rtl="0" eaLnBrk="1" fontAlgn="t" latinLnBrk="0" hangingPunct="1">
                        <a:lnSpc>
                          <a:spcPct val="100000"/>
                        </a:lnSpc>
                        <a:spcBef>
                          <a:spcPts val="0"/>
                        </a:spcBef>
                        <a:spcAft>
                          <a:spcPts val="0"/>
                        </a:spcAft>
                        <a:buClrTx/>
                        <a:buSzTx/>
                        <a:buFontTx/>
                        <a:buNone/>
                        <a:tabLst/>
                        <a:defRPr/>
                      </a:pPr>
                      <a:r>
                        <a:rPr lang="en-US" sz="1400" b="0" i="0" u="none" strike="noStrike" dirty="0" smtClean="0">
                          <a:solidFill>
                            <a:srgbClr val="000000"/>
                          </a:solidFill>
                          <a:effectLst/>
                          <a:latin typeface="+mn-lt"/>
                        </a:rPr>
                        <a:t>Revised WID on energy efficiency of 5G</a:t>
                      </a:r>
                    </a:p>
                    <a:p>
                      <a:pPr algn="l" fontAlgn="t"/>
                      <a:endParaRPr lang="fr-FR"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marR="0" indent="0" algn="l" defTabSz="1219170" rtl="0" eaLnBrk="1" fontAlgn="t" latinLnBrk="0" hangingPunct="1">
                        <a:lnSpc>
                          <a:spcPct val="100000"/>
                        </a:lnSpc>
                        <a:spcBef>
                          <a:spcPts val="0"/>
                        </a:spcBef>
                        <a:spcAft>
                          <a:spcPts val="0"/>
                        </a:spcAft>
                        <a:buClrTx/>
                        <a:buSzTx/>
                        <a:buFontTx/>
                        <a:buNone/>
                        <a:tabLst/>
                        <a:defRPr/>
                      </a:pPr>
                      <a:r>
                        <a:rPr lang="fr-FR" sz="1400" b="0" i="0" u="none" strike="noStrike" kern="1200" dirty="0" smtClean="0">
                          <a:solidFill>
                            <a:srgbClr val="000000"/>
                          </a:solidFill>
                          <a:effectLst/>
                          <a:latin typeface="+mn-lt"/>
                          <a:ea typeface="+mn-ea"/>
                          <a:cs typeface="+mn-cs"/>
                        </a:rPr>
                        <a:t>Orange</a:t>
                      </a:r>
                      <a:endParaRPr lang="fr-FR" sz="1400" b="0" i="0" u="none" strike="noStrike" kern="1200" dirty="0">
                        <a:solidFill>
                          <a:srgbClr val="000000"/>
                        </a:solidFill>
                        <a:effectLst/>
                        <a:latin typeface="+mn-lt"/>
                        <a:ea typeface="+mn-ea"/>
                        <a:cs typeface="+mn-cs"/>
                      </a:endParaRPr>
                    </a:p>
                  </a:txBody>
                  <a:tcPr marL="9525" marR="9525" marT="9525"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extLst>
      <p:ext uri="{BB962C8B-B14F-4D97-AF65-F5344CB8AC3E}">
        <p14:creationId xmlns:p14="http://schemas.microsoft.com/office/powerpoint/2010/main" val="455952544"/>
      </p:ext>
    </p:extLst>
  </p:cSld>
  <p:clrMapOvr>
    <a:masterClrMapping/>
  </p:clrMapOvr>
  <p:transition spd="slow"/>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232011" y="260349"/>
            <a:ext cx="9785445" cy="967949"/>
          </a:xfrm>
          <a:prstGeom prst="rect">
            <a:avLst/>
          </a:prstGeom>
          <a:noFill/>
          <a:ln w="12700">
            <a:noFill/>
            <a:miter lim="800000"/>
            <a:headEnd/>
            <a:tailEnd/>
          </a:ln>
        </p:spPr>
        <p:txBody>
          <a:bodyPr lIns="90488" tIns="44450" rIns="90488" bIns="44450" anchor="ctr"/>
          <a:lstStyle/>
          <a:p>
            <a:pPr algn="ctr">
              <a:defRPr/>
            </a:pPr>
            <a:r>
              <a:rPr lang="en-US" altLang="zh-CN" sz="3200" kern="0" dirty="0">
                <a:solidFill>
                  <a:srgbClr val="FF0000"/>
                </a:solidFill>
                <a:latin typeface="Calibri"/>
                <a:cs typeface="+mj-cs"/>
              </a:rPr>
              <a:t>OAM&amp;P Maintenance and </a:t>
            </a:r>
            <a:r>
              <a:rPr lang="en-US" altLang="zh-CN" sz="3200" kern="0" dirty="0" smtClean="0">
                <a:solidFill>
                  <a:srgbClr val="FF0000"/>
                </a:solidFill>
                <a:latin typeface="Calibri"/>
                <a:cs typeface="+mj-cs"/>
              </a:rPr>
              <a:t>Rel-16 </a:t>
            </a:r>
            <a:r>
              <a:rPr lang="en-US" altLang="zh-CN" sz="3200" kern="0" dirty="0">
                <a:solidFill>
                  <a:srgbClr val="FF0000"/>
                </a:solidFill>
                <a:latin typeface="Calibri"/>
                <a:cs typeface="+mj-cs"/>
              </a:rPr>
              <a:t>small </a:t>
            </a:r>
            <a:r>
              <a:rPr lang="en-US" altLang="zh-CN" sz="3200" kern="0" dirty="0" smtClean="0">
                <a:solidFill>
                  <a:srgbClr val="FF0000"/>
                </a:solidFill>
                <a:latin typeface="Calibri"/>
                <a:cs typeface="+mj-cs"/>
              </a:rPr>
              <a:t>Enhancements</a:t>
            </a:r>
          </a:p>
          <a:p>
            <a:pPr algn="ctr">
              <a:defRPr/>
            </a:pPr>
            <a:r>
              <a:rPr lang="en-US" altLang="zh-CN" sz="2800" kern="0" dirty="0" smtClean="0">
                <a:solidFill>
                  <a:srgbClr val="FF0000"/>
                </a:solidFill>
                <a:latin typeface="Calibri"/>
                <a:cs typeface="+mj-cs"/>
              </a:rPr>
              <a:t>CRs for approval by SA5 closing </a:t>
            </a:r>
            <a:r>
              <a:rPr lang="en-US" altLang="zh-CN" sz="2800" kern="0" dirty="0">
                <a:solidFill>
                  <a:srgbClr val="FF0000"/>
                </a:solidFill>
                <a:latin typeface="Calibri"/>
                <a:cs typeface="+mj-cs"/>
              </a:rPr>
              <a:t>plenary </a:t>
            </a:r>
            <a:r>
              <a:rPr lang="en-US" altLang="zh-CN" sz="2800" kern="0" dirty="0" smtClean="0">
                <a:solidFill>
                  <a:srgbClr val="FF0000"/>
                </a:solidFill>
                <a:latin typeface="Calibri"/>
                <a:cs typeface="+mj-cs"/>
              </a:rPr>
              <a:t>(1/3)</a:t>
            </a:r>
            <a:endParaRPr lang="en-US" altLang="zh-CN" sz="2800" kern="0" dirty="0">
              <a:solidFill>
                <a:srgbClr val="FF0000"/>
              </a:solidFill>
              <a:latin typeface="Calibri"/>
              <a:cs typeface="+mj-cs"/>
            </a:endParaRPr>
          </a:p>
        </p:txBody>
      </p:sp>
      <p:graphicFrame>
        <p:nvGraphicFramePr>
          <p:cNvPr id="6" name="Group 76"/>
          <p:cNvGraphicFramePr>
            <a:graphicFrameLocks/>
          </p:cNvGraphicFramePr>
          <p:nvPr>
            <p:extLst>
              <p:ext uri="{D42A27DB-BD31-4B8C-83A1-F6EECF244321}">
                <p14:modId xmlns:p14="http://schemas.microsoft.com/office/powerpoint/2010/main" val="1919397542"/>
              </p:ext>
            </p:extLst>
          </p:nvPr>
        </p:nvGraphicFramePr>
        <p:xfrm>
          <a:off x="450373" y="1717490"/>
          <a:ext cx="10972802" cy="3820936"/>
        </p:xfrm>
        <a:graphic>
          <a:graphicData uri="http://schemas.openxmlformats.org/drawingml/2006/table">
            <a:tbl>
              <a:tblPr/>
              <a:tblGrid>
                <a:gridCol w="1310188">
                  <a:extLst>
                    <a:ext uri="{9D8B030D-6E8A-4147-A177-3AD203B41FA5}">
                      <a16:colId xmlns:a16="http://schemas.microsoft.com/office/drawing/2014/main" xmlns="" val="20000"/>
                    </a:ext>
                  </a:extLst>
                </a:gridCol>
                <a:gridCol w="7410735">
                  <a:extLst>
                    <a:ext uri="{9D8B030D-6E8A-4147-A177-3AD203B41FA5}">
                      <a16:colId xmlns:a16="http://schemas.microsoft.com/office/drawing/2014/main" xmlns="" val="20001"/>
                    </a:ext>
                  </a:extLst>
                </a:gridCol>
                <a:gridCol w="2251879"/>
              </a:tblGrid>
              <a:tr h="729169">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err="1" smtClean="0">
                          <a:ln>
                            <a:noFill/>
                          </a:ln>
                          <a:solidFill>
                            <a:schemeClr val="tx1"/>
                          </a:solidFill>
                          <a:effectLst/>
                          <a:latin typeface="Calibri" pitchFamily="34" charset="0"/>
                          <a:ea typeface="宋体" pitchFamily="2" charset="-122"/>
                          <a:cs typeface="Arial" charset="0"/>
                        </a:rPr>
                        <a:t>TDoc</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Source</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0"/>
                  </a:ext>
                </a:extLst>
              </a:tr>
              <a:tr h="295058">
                <a:tc>
                  <a:txBody>
                    <a:bodyPr/>
                    <a:lstStyle/>
                    <a:p>
                      <a:pPr marL="95250" indent="0" algn="l" fontAlgn="b"/>
                      <a:r>
                        <a:rPr lang="fr-FR" sz="1400" b="0" i="0" u="none" strike="noStrike" dirty="0">
                          <a:solidFill>
                            <a:srgbClr val="000000"/>
                          </a:solidFill>
                          <a:effectLst/>
                          <a:latin typeface="+mn-lt"/>
                        </a:rPr>
                        <a:t>S5-193139</a:t>
                      </a:r>
                    </a:p>
                  </a:txBody>
                  <a:tcPr marL="9525" marR="9525" marT="9525"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b"/>
                      <a:r>
                        <a:rPr lang="en-US" sz="1400" b="0" i="0" u="none" strike="noStrike" dirty="0">
                          <a:solidFill>
                            <a:srgbClr val="000000"/>
                          </a:solidFill>
                          <a:effectLst/>
                          <a:latin typeface="+mn-lt"/>
                        </a:rPr>
                        <a:t>Rel-15 CR TS 28.541 Remove attribute </a:t>
                      </a:r>
                      <a:r>
                        <a:rPr lang="en-US" sz="1400" b="0" i="0" u="none" strike="noStrike" dirty="0" err="1">
                          <a:solidFill>
                            <a:srgbClr val="000000"/>
                          </a:solidFill>
                          <a:effectLst/>
                          <a:latin typeface="+mn-lt"/>
                        </a:rPr>
                        <a:t>availabilityStatus</a:t>
                      </a:r>
                      <a:r>
                        <a:rPr lang="en-US" sz="1400" b="0" i="0" u="none" strike="noStrike" dirty="0">
                          <a:solidFill>
                            <a:srgbClr val="000000"/>
                          </a:solidFill>
                          <a:effectLst/>
                          <a:latin typeface="+mn-lt"/>
                        </a:rPr>
                        <a:t> in </a:t>
                      </a:r>
                      <a:r>
                        <a:rPr lang="en-US" sz="1400" b="0" i="0" u="none" strike="noStrike" dirty="0" err="1">
                          <a:solidFill>
                            <a:srgbClr val="000000"/>
                          </a:solidFill>
                          <a:effectLst/>
                          <a:latin typeface="+mn-lt"/>
                        </a:rPr>
                        <a:t>NRCellDU</a:t>
                      </a:r>
                      <a:r>
                        <a:rPr lang="en-US" sz="1400" b="0" i="0" u="none" strike="noStrike" dirty="0">
                          <a:solidFill>
                            <a:srgbClr val="000000"/>
                          </a:solidFill>
                          <a:effectLst/>
                          <a:latin typeface="+mn-lt"/>
                        </a:rPr>
                        <a:t> IOC</a:t>
                      </a:r>
                    </a:p>
                  </a:txBody>
                  <a:tcPr marL="9525" marR="9525" marT="9525"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b"/>
                      <a:r>
                        <a:rPr lang="fr-FR" sz="1400" b="0" i="0" u="none" strike="noStrike" dirty="0" err="1">
                          <a:solidFill>
                            <a:srgbClr val="000000"/>
                          </a:solidFill>
                          <a:effectLst/>
                          <a:latin typeface="+mn-lt"/>
                        </a:rPr>
                        <a:t>Huawei,Ericsson</a:t>
                      </a:r>
                      <a:endParaRPr lang="fr-FR" sz="1400" b="0" i="0" u="none" strike="noStrike" dirty="0">
                        <a:solidFill>
                          <a:srgbClr val="000000"/>
                        </a:solidFill>
                        <a:effectLst/>
                        <a:latin typeface="+mn-lt"/>
                      </a:endParaRPr>
                    </a:p>
                  </a:txBody>
                  <a:tcPr marL="9525" marR="9525" marT="9525"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95058">
                <a:tc>
                  <a:txBody>
                    <a:bodyPr/>
                    <a:lstStyle/>
                    <a:p>
                      <a:pPr marL="95250" indent="0" algn="l" fontAlgn="b"/>
                      <a:r>
                        <a:rPr lang="fr-FR" sz="1400" b="0" i="0" u="none" strike="noStrike">
                          <a:solidFill>
                            <a:srgbClr val="000000"/>
                          </a:solidFill>
                          <a:effectLst/>
                          <a:latin typeface="+mn-lt"/>
                        </a:rPr>
                        <a:t>S5-193140</a:t>
                      </a:r>
                    </a:p>
                  </a:txBody>
                  <a:tcPr marL="9525" marR="9525" marT="9525"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b"/>
                      <a:r>
                        <a:rPr lang="en-US" sz="1400" b="0" i="0" u="none" strike="noStrike">
                          <a:solidFill>
                            <a:srgbClr val="000000"/>
                          </a:solidFill>
                          <a:effectLst/>
                          <a:latin typeface="+mn-lt"/>
                        </a:rPr>
                        <a:t>Rel-16 CR TS 28.541 Remove attribute availabilityStatus in NRCellDU IOC</a:t>
                      </a:r>
                    </a:p>
                  </a:txBody>
                  <a:tcPr marL="9525" marR="9525" marT="9525"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b"/>
                      <a:r>
                        <a:rPr lang="fr-FR" sz="1400" b="0" i="0" u="none" strike="noStrike">
                          <a:solidFill>
                            <a:srgbClr val="000000"/>
                          </a:solidFill>
                          <a:effectLst/>
                          <a:latin typeface="+mn-lt"/>
                        </a:rPr>
                        <a:t>Huawei,Ericsson</a:t>
                      </a:r>
                    </a:p>
                  </a:txBody>
                  <a:tcPr marL="9525" marR="9525" marT="9525"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95058">
                <a:tc>
                  <a:txBody>
                    <a:bodyPr/>
                    <a:lstStyle/>
                    <a:p>
                      <a:pPr marL="95250" indent="0" algn="l" fontAlgn="b"/>
                      <a:r>
                        <a:rPr lang="fr-FR" sz="1400" b="0" i="0" u="none" strike="noStrike">
                          <a:solidFill>
                            <a:srgbClr val="000000"/>
                          </a:solidFill>
                          <a:effectLst/>
                          <a:latin typeface="+mn-lt"/>
                        </a:rPr>
                        <a:t>S5-193240</a:t>
                      </a:r>
                    </a:p>
                  </a:txBody>
                  <a:tcPr marL="9525" marR="9525" marT="9525"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b"/>
                      <a:r>
                        <a:rPr lang="fr-FR" sz="1400" b="0" i="0" u="none" strike="noStrike">
                          <a:solidFill>
                            <a:srgbClr val="000000"/>
                          </a:solidFill>
                          <a:effectLst/>
                          <a:latin typeface="+mn-lt"/>
                        </a:rPr>
                        <a:t>Correct definition of configuredMaxTxPower</a:t>
                      </a:r>
                    </a:p>
                  </a:txBody>
                  <a:tcPr marL="9525" marR="9525" marT="9525"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b"/>
                      <a:r>
                        <a:rPr lang="fr-FR" sz="1400" b="0" i="0" u="none" strike="noStrike" dirty="0" smtClean="0">
                          <a:solidFill>
                            <a:srgbClr val="000000"/>
                          </a:solidFill>
                          <a:effectLst/>
                          <a:latin typeface="+mn-lt"/>
                        </a:rPr>
                        <a:t>Ericsson</a:t>
                      </a:r>
                      <a:endParaRPr lang="fr-FR" sz="1400" b="0" i="0" u="none" strike="noStrike" dirty="0">
                        <a:solidFill>
                          <a:srgbClr val="000000"/>
                        </a:solidFill>
                        <a:effectLst/>
                        <a:latin typeface="+mn-lt"/>
                      </a:endParaRPr>
                    </a:p>
                  </a:txBody>
                  <a:tcPr marL="9525" marR="9525" marT="9525"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95058">
                <a:tc>
                  <a:txBody>
                    <a:bodyPr/>
                    <a:lstStyle/>
                    <a:p>
                      <a:pPr marL="95250" indent="0" algn="l" fontAlgn="b"/>
                      <a:r>
                        <a:rPr lang="fr-FR" sz="1400" b="0" i="0" u="none" strike="noStrike">
                          <a:solidFill>
                            <a:srgbClr val="000000"/>
                          </a:solidFill>
                          <a:effectLst/>
                          <a:latin typeface="+mn-lt"/>
                        </a:rPr>
                        <a:t>S5-193271</a:t>
                      </a:r>
                    </a:p>
                  </a:txBody>
                  <a:tcPr marL="9525" marR="9525" marT="9525"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b"/>
                      <a:r>
                        <a:rPr lang="fr-FR" sz="1400" b="0" i="0" u="none" strike="noStrike">
                          <a:solidFill>
                            <a:srgbClr val="000000"/>
                          </a:solidFill>
                          <a:effectLst/>
                          <a:latin typeface="+mn-lt"/>
                        </a:rPr>
                        <a:t>Correction of F1 measurements</a:t>
                      </a:r>
                    </a:p>
                  </a:txBody>
                  <a:tcPr marL="9525" marR="9525" marT="9525"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b"/>
                      <a:r>
                        <a:rPr lang="fr-FR" sz="1400" b="0" i="0" u="none" strike="noStrike" dirty="0" smtClean="0">
                          <a:solidFill>
                            <a:srgbClr val="000000"/>
                          </a:solidFill>
                          <a:effectLst/>
                          <a:latin typeface="+mn-lt"/>
                        </a:rPr>
                        <a:t>Ericsson</a:t>
                      </a:r>
                      <a:endParaRPr lang="fr-FR" sz="1400" b="0" i="0" u="none" strike="noStrike" dirty="0">
                        <a:solidFill>
                          <a:srgbClr val="000000"/>
                        </a:solidFill>
                        <a:effectLst/>
                        <a:latin typeface="+mn-lt"/>
                      </a:endParaRPr>
                    </a:p>
                  </a:txBody>
                  <a:tcPr marL="9525" marR="9525" marT="9525"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95058">
                <a:tc>
                  <a:txBody>
                    <a:bodyPr/>
                    <a:lstStyle/>
                    <a:p>
                      <a:pPr marL="95250" indent="0" algn="l" fontAlgn="b"/>
                      <a:r>
                        <a:rPr lang="fr-FR" sz="1400" b="0" i="0" u="none" strike="noStrike">
                          <a:solidFill>
                            <a:srgbClr val="000000"/>
                          </a:solidFill>
                          <a:effectLst/>
                          <a:latin typeface="+mn-lt"/>
                        </a:rPr>
                        <a:t>S5-193272</a:t>
                      </a:r>
                    </a:p>
                  </a:txBody>
                  <a:tcPr marL="9525" marR="9525" marT="9525"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b"/>
                      <a:r>
                        <a:rPr lang="fr-FR" sz="1400" b="0" i="0" u="none" strike="noStrike">
                          <a:solidFill>
                            <a:srgbClr val="000000"/>
                          </a:solidFill>
                          <a:effectLst/>
                          <a:latin typeface="+mn-lt"/>
                        </a:rPr>
                        <a:t>Correction of F1 measurements</a:t>
                      </a:r>
                    </a:p>
                  </a:txBody>
                  <a:tcPr marL="9525" marR="9525" marT="9525"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b"/>
                      <a:r>
                        <a:rPr lang="fr-FR" sz="1400" b="0" i="0" u="none" strike="noStrike" dirty="0" smtClean="0">
                          <a:solidFill>
                            <a:srgbClr val="000000"/>
                          </a:solidFill>
                          <a:effectLst/>
                          <a:latin typeface="+mn-lt"/>
                        </a:rPr>
                        <a:t>Ericsson</a:t>
                      </a:r>
                      <a:endParaRPr lang="fr-FR" sz="1400" b="0" i="0" u="none" strike="noStrike" dirty="0">
                        <a:solidFill>
                          <a:srgbClr val="000000"/>
                        </a:solidFill>
                        <a:effectLst/>
                        <a:latin typeface="+mn-lt"/>
                      </a:endParaRPr>
                    </a:p>
                  </a:txBody>
                  <a:tcPr marL="9525" marR="9525" marT="9525"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95058">
                <a:tc>
                  <a:txBody>
                    <a:bodyPr/>
                    <a:lstStyle/>
                    <a:p>
                      <a:pPr marL="95250" indent="0" algn="l" fontAlgn="b"/>
                      <a:r>
                        <a:rPr lang="fr-FR" sz="1400" b="0" i="0" u="none" strike="noStrike">
                          <a:solidFill>
                            <a:srgbClr val="000000"/>
                          </a:solidFill>
                          <a:effectLst/>
                          <a:latin typeface="+mn-lt"/>
                        </a:rPr>
                        <a:t>S5-193277</a:t>
                      </a:r>
                    </a:p>
                  </a:txBody>
                  <a:tcPr marL="9525" marR="9525" marT="9525"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b"/>
                      <a:r>
                        <a:rPr lang="en-US" sz="1400" b="0" i="0" u="none" strike="noStrike">
                          <a:solidFill>
                            <a:srgbClr val="000000"/>
                          </a:solidFill>
                          <a:effectLst/>
                          <a:latin typeface="+mn-lt"/>
                        </a:rPr>
                        <a:t>CR R15 32421-F00 Update eNB/NG-RAN List of interfaces for NSA support of trace activation of trace activation</a:t>
                      </a:r>
                    </a:p>
                  </a:txBody>
                  <a:tcPr marL="9525" marR="9525" marT="9525"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b"/>
                      <a:r>
                        <a:rPr lang="fr-FR" sz="1400" b="0" i="0" u="none" strike="noStrike">
                          <a:solidFill>
                            <a:srgbClr val="000000"/>
                          </a:solidFill>
                          <a:effectLst/>
                          <a:latin typeface="+mn-lt"/>
                        </a:rPr>
                        <a:t>Ericsson, NTT DOCOMO</a:t>
                      </a:r>
                    </a:p>
                  </a:txBody>
                  <a:tcPr marL="9525" marR="9525" marT="9525"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95058">
                <a:tc>
                  <a:txBody>
                    <a:bodyPr/>
                    <a:lstStyle/>
                    <a:p>
                      <a:pPr marL="95250" indent="0" algn="l" fontAlgn="b"/>
                      <a:r>
                        <a:rPr lang="fr-FR" sz="1400" b="0" i="0" u="none" strike="noStrike">
                          <a:solidFill>
                            <a:srgbClr val="000000"/>
                          </a:solidFill>
                          <a:effectLst/>
                          <a:latin typeface="+mn-lt"/>
                        </a:rPr>
                        <a:t>S5-193304</a:t>
                      </a:r>
                    </a:p>
                  </a:txBody>
                  <a:tcPr marL="9525" marR="9525" marT="9525"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b"/>
                      <a:r>
                        <a:rPr lang="fr-FR" sz="1400" b="0" i="0" u="none" strike="noStrike">
                          <a:solidFill>
                            <a:srgbClr val="000000"/>
                          </a:solidFill>
                          <a:effectLst/>
                          <a:latin typeface="+mn-lt"/>
                        </a:rPr>
                        <a:t>Fix the implementation errors</a:t>
                      </a:r>
                    </a:p>
                  </a:txBody>
                  <a:tcPr marL="9525" marR="9525" marT="9525"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b"/>
                      <a:r>
                        <a:rPr lang="fr-FR" sz="1400" b="0" i="0" u="none" strike="noStrike">
                          <a:solidFill>
                            <a:srgbClr val="000000"/>
                          </a:solidFill>
                          <a:effectLst/>
                          <a:latin typeface="+mn-lt"/>
                        </a:rPr>
                        <a:t>Nokia, Nokia Shanghai Bell</a:t>
                      </a:r>
                    </a:p>
                  </a:txBody>
                  <a:tcPr marL="9525" marR="9525" marT="9525"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95058">
                <a:tc>
                  <a:txBody>
                    <a:bodyPr/>
                    <a:lstStyle/>
                    <a:p>
                      <a:pPr marL="95250" indent="0" algn="l" fontAlgn="b"/>
                      <a:r>
                        <a:rPr lang="fr-FR" sz="1400" b="0" i="0" u="none" strike="noStrike">
                          <a:solidFill>
                            <a:srgbClr val="000000"/>
                          </a:solidFill>
                          <a:effectLst/>
                          <a:latin typeface="+mn-lt"/>
                        </a:rPr>
                        <a:t>S5-193356</a:t>
                      </a:r>
                    </a:p>
                  </a:txBody>
                  <a:tcPr marL="9525" marR="9525" marT="9525"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b"/>
                      <a:r>
                        <a:rPr lang="en-US" sz="1400" b="0" i="0" u="none" strike="noStrike">
                          <a:solidFill>
                            <a:srgbClr val="000000"/>
                          </a:solidFill>
                          <a:effectLst/>
                          <a:latin typeface="+mn-lt"/>
                        </a:rPr>
                        <a:t>Corrections of the document references information</a:t>
                      </a:r>
                    </a:p>
                  </a:txBody>
                  <a:tcPr marL="9525" marR="9525" marT="9525"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b"/>
                      <a:r>
                        <a:rPr lang="fr-FR" sz="1400" b="0" i="0" u="none" strike="noStrike" dirty="0" smtClean="0">
                          <a:solidFill>
                            <a:srgbClr val="000000"/>
                          </a:solidFill>
                          <a:effectLst/>
                          <a:latin typeface="+mn-lt"/>
                        </a:rPr>
                        <a:t>Ericsson</a:t>
                      </a:r>
                      <a:endParaRPr lang="fr-FR" sz="1400" b="0" i="0" u="none" strike="noStrike" dirty="0">
                        <a:solidFill>
                          <a:srgbClr val="000000"/>
                        </a:solidFill>
                        <a:effectLst/>
                        <a:latin typeface="+mn-lt"/>
                      </a:endParaRPr>
                    </a:p>
                  </a:txBody>
                  <a:tcPr marL="9525" marR="9525" marT="9525"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95058">
                <a:tc>
                  <a:txBody>
                    <a:bodyPr/>
                    <a:lstStyle/>
                    <a:p>
                      <a:pPr marL="95250" indent="0" algn="l" fontAlgn="b"/>
                      <a:r>
                        <a:rPr lang="fr-FR" sz="1400" b="0" i="0" u="none" strike="noStrike">
                          <a:solidFill>
                            <a:srgbClr val="000000"/>
                          </a:solidFill>
                          <a:effectLst/>
                          <a:latin typeface="+mn-lt"/>
                        </a:rPr>
                        <a:t>S5-193357</a:t>
                      </a:r>
                    </a:p>
                  </a:txBody>
                  <a:tcPr marL="9525" marR="9525" marT="9525"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b"/>
                      <a:r>
                        <a:rPr lang="en-US" sz="1400" b="0" i="0" u="none" strike="noStrike">
                          <a:solidFill>
                            <a:srgbClr val="000000"/>
                          </a:solidFill>
                          <a:effectLst/>
                          <a:latin typeface="+mn-lt"/>
                        </a:rPr>
                        <a:t>Corrections of the document references information</a:t>
                      </a:r>
                    </a:p>
                  </a:txBody>
                  <a:tcPr marL="9525" marR="9525" marT="9525"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b"/>
                      <a:r>
                        <a:rPr lang="fr-FR" sz="1400" b="0" i="0" u="none" strike="noStrike" dirty="0" smtClean="0">
                          <a:solidFill>
                            <a:srgbClr val="000000"/>
                          </a:solidFill>
                          <a:effectLst/>
                          <a:latin typeface="+mn-lt"/>
                        </a:rPr>
                        <a:t>Ericsson</a:t>
                      </a:r>
                      <a:endParaRPr lang="fr-FR" sz="1400" b="0" i="0" u="none" strike="noStrike" dirty="0">
                        <a:solidFill>
                          <a:srgbClr val="000000"/>
                        </a:solidFill>
                        <a:effectLst/>
                        <a:latin typeface="+mn-lt"/>
                      </a:endParaRPr>
                    </a:p>
                  </a:txBody>
                  <a:tcPr marL="9525" marR="9525" marT="9525"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95058">
                <a:tc>
                  <a:txBody>
                    <a:bodyPr/>
                    <a:lstStyle/>
                    <a:p>
                      <a:pPr marL="95250" indent="0" algn="l" fontAlgn="b"/>
                      <a:r>
                        <a:rPr lang="fr-FR" sz="1400" b="0" i="0" u="none" strike="noStrike" dirty="0">
                          <a:solidFill>
                            <a:srgbClr val="000000"/>
                          </a:solidFill>
                          <a:effectLst/>
                          <a:latin typeface="+mn-lt"/>
                        </a:rPr>
                        <a:t>S5-193358</a:t>
                      </a:r>
                    </a:p>
                  </a:txBody>
                  <a:tcPr marL="9525" marR="9525" marT="9525"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b"/>
                      <a:r>
                        <a:rPr lang="en-US" sz="1400" b="0" i="0" u="none" strike="noStrike" dirty="0">
                          <a:solidFill>
                            <a:srgbClr val="000000"/>
                          </a:solidFill>
                          <a:effectLst/>
                          <a:latin typeface="+mn-lt"/>
                        </a:rPr>
                        <a:t>Corrections of the document references information</a:t>
                      </a:r>
                    </a:p>
                  </a:txBody>
                  <a:tcPr marL="9525" marR="9525" marT="9525"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b"/>
                      <a:r>
                        <a:rPr lang="fr-FR" sz="1400" b="0" i="0" u="none" strike="noStrike" dirty="0" smtClean="0">
                          <a:solidFill>
                            <a:srgbClr val="000000"/>
                          </a:solidFill>
                          <a:effectLst/>
                          <a:latin typeface="+mn-lt"/>
                        </a:rPr>
                        <a:t>Ericsson</a:t>
                      </a:r>
                      <a:endParaRPr lang="fr-FR" sz="1400" b="0" i="0" u="none" strike="noStrike" dirty="0">
                        <a:solidFill>
                          <a:srgbClr val="000000"/>
                        </a:solidFill>
                        <a:effectLst/>
                        <a:latin typeface="+mn-lt"/>
                      </a:endParaRPr>
                    </a:p>
                  </a:txBody>
                  <a:tcPr marL="9525" marR="9525" marT="9525"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extLst>
      <p:ext uri="{BB962C8B-B14F-4D97-AF65-F5344CB8AC3E}">
        <p14:creationId xmlns:p14="http://schemas.microsoft.com/office/powerpoint/2010/main" val="1134288099"/>
      </p:ext>
    </p:extLst>
  </p:cSld>
  <p:clrMapOvr>
    <a:masterClrMapping/>
  </p:clrMapOvr>
  <p:transition spd="slow"/>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232011" y="260349"/>
            <a:ext cx="9785445" cy="967949"/>
          </a:xfrm>
          <a:prstGeom prst="rect">
            <a:avLst/>
          </a:prstGeom>
          <a:noFill/>
          <a:ln w="12700">
            <a:noFill/>
            <a:miter lim="800000"/>
            <a:headEnd/>
            <a:tailEnd/>
          </a:ln>
        </p:spPr>
        <p:txBody>
          <a:bodyPr lIns="90488" tIns="44450" rIns="90488" bIns="44450" anchor="ctr"/>
          <a:lstStyle/>
          <a:p>
            <a:pPr algn="ctr">
              <a:defRPr/>
            </a:pPr>
            <a:r>
              <a:rPr lang="en-US" altLang="zh-CN" sz="3200" kern="0" dirty="0">
                <a:solidFill>
                  <a:srgbClr val="FF0000"/>
                </a:solidFill>
                <a:latin typeface="Calibri"/>
                <a:cs typeface="+mj-cs"/>
              </a:rPr>
              <a:t>OAM&amp;P Maintenance and </a:t>
            </a:r>
            <a:r>
              <a:rPr lang="en-US" altLang="zh-CN" sz="3200" kern="0" dirty="0" smtClean="0">
                <a:solidFill>
                  <a:srgbClr val="FF0000"/>
                </a:solidFill>
                <a:latin typeface="Calibri"/>
                <a:cs typeface="+mj-cs"/>
              </a:rPr>
              <a:t>Rel-16 </a:t>
            </a:r>
            <a:r>
              <a:rPr lang="en-US" altLang="zh-CN" sz="3200" kern="0" dirty="0">
                <a:solidFill>
                  <a:srgbClr val="FF0000"/>
                </a:solidFill>
                <a:latin typeface="Calibri"/>
                <a:cs typeface="+mj-cs"/>
              </a:rPr>
              <a:t>small </a:t>
            </a:r>
            <a:r>
              <a:rPr lang="en-US" altLang="zh-CN" sz="3200" kern="0" dirty="0" smtClean="0">
                <a:solidFill>
                  <a:srgbClr val="FF0000"/>
                </a:solidFill>
                <a:latin typeface="Calibri"/>
                <a:cs typeface="+mj-cs"/>
              </a:rPr>
              <a:t>Enhancements</a:t>
            </a:r>
          </a:p>
          <a:p>
            <a:pPr algn="ctr">
              <a:defRPr/>
            </a:pPr>
            <a:r>
              <a:rPr lang="en-US" altLang="zh-CN" sz="2800" kern="0" dirty="0" smtClean="0">
                <a:solidFill>
                  <a:srgbClr val="FF0000"/>
                </a:solidFill>
                <a:latin typeface="Calibri"/>
                <a:cs typeface="+mj-cs"/>
              </a:rPr>
              <a:t>CRs for approval by SA5 closing plenary</a:t>
            </a:r>
            <a:r>
              <a:rPr lang="en-US" altLang="zh-CN" sz="2800" kern="0" dirty="0">
                <a:solidFill>
                  <a:srgbClr val="FF0000"/>
                </a:solidFill>
                <a:latin typeface="Calibri"/>
              </a:rPr>
              <a:t> </a:t>
            </a:r>
            <a:r>
              <a:rPr lang="en-US" altLang="zh-CN" sz="2800" kern="0" dirty="0" smtClean="0">
                <a:solidFill>
                  <a:srgbClr val="FF0000"/>
                </a:solidFill>
                <a:latin typeface="Calibri"/>
              </a:rPr>
              <a:t>(2/3)</a:t>
            </a:r>
            <a:endParaRPr lang="en-GB" altLang="zh-CN" sz="2800" dirty="0">
              <a:solidFill>
                <a:srgbClr val="FF0000"/>
              </a:solidFill>
              <a:latin typeface="Calibri"/>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202225448"/>
              </p:ext>
            </p:extLst>
          </p:nvPr>
        </p:nvGraphicFramePr>
        <p:xfrm>
          <a:off x="423078" y="1635611"/>
          <a:ext cx="10972802" cy="3679749"/>
        </p:xfrm>
        <a:graphic>
          <a:graphicData uri="http://schemas.openxmlformats.org/drawingml/2006/table">
            <a:tbl>
              <a:tblPr/>
              <a:tblGrid>
                <a:gridCol w="1310188">
                  <a:extLst>
                    <a:ext uri="{9D8B030D-6E8A-4147-A177-3AD203B41FA5}">
                      <a16:colId xmlns:a16="http://schemas.microsoft.com/office/drawing/2014/main" xmlns="" val="20000"/>
                    </a:ext>
                  </a:extLst>
                </a:gridCol>
                <a:gridCol w="7356143">
                  <a:extLst>
                    <a:ext uri="{9D8B030D-6E8A-4147-A177-3AD203B41FA5}">
                      <a16:colId xmlns:a16="http://schemas.microsoft.com/office/drawing/2014/main" xmlns="" val="20001"/>
                    </a:ext>
                  </a:extLst>
                </a:gridCol>
                <a:gridCol w="2306471"/>
              </a:tblGrid>
              <a:tr h="729169">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err="1" smtClean="0">
                          <a:ln>
                            <a:noFill/>
                          </a:ln>
                          <a:solidFill>
                            <a:schemeClr val="tx1"/>
                          </a:solidFill>
                          <a:effectLst/>
                          <a:latin typeface="Calibri" pitchFamily="34" charset="0"/>
                          <a:ea typeface="宋体" pitchFamily="2" charset="-122"/>
                          <a:cs typeface="Arial" charset="0"/>
                        </a:rPr>
                        <a:t>TDoc</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Source</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0"/>
                  </a:ext>
                </a:extLst>
              </a:tr>
              <a:tr h="295058">
                <a:tc>
                  <a:txBody>
                    <a:bodyPr/>
                    <a:lstStyle/>
                    <a:p>
                      <a:pPr marL="95250" indent="0" algn="l" fontAlgn="b"/>
                      <a:r>
                        <a:rPr lang="fr-FR" sz="1400" b="0" i="0" u="none" strike="noStrike" dirty="0">
                          <a:solidFill>
                            <a:srgbClr val="000000"/>
                          </a:solidFill>
                          <a:effectLst/>
                          <a:latin typeface="+mn-lt"/>
                        </a:rPr>
                        <a:t>S5-193359</a:t>
                      </a:r>
                    </a:p>
                  </a:txBody>
                  <a:tcPr marL="9525" marR="9525" marT="9525"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b"/>
                      <a:r>
                        <a:rPr lang="en-US" sz="1400" b="0" i="0" u="none" strike="noStrike" dirty="0">
                          <a:solidFill>
                            <a:srgbClr val="000000"/>
                          </a:solidFill>
                          <a:effectLst/>
                          <a:latin typeface="+mn-lt"/>
                        </a:rPr>
                        <a:t>Corrections of the document references information</a:t>
                      </a:r>
                    </a:p>
                  </a:txBody>
                  <a:tcPr marL="9525" marR="9525" marT="9525"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b"/>
                      <a:r>
                        <a:rPr lang="fr-FR" sz="1400" b="0" i="0" u="none" strike="noStrike" dirty="0" smtClean="0">
                          <a:solidFill>
                            <a:srgbClr val="000000"/>
                          </a:solidFill>
                          <a:effectLst/>
                          <a:latin typeface="+mn-lt"/>
                        </a:rPr>
                        <a:t>Ericsson</a:t>
                      </a:r>
                      <a:endParaRPr lang="fr-FR" sz="1400" b="0" i="0" u="none" strike="noStrike" dirty="0">
                        <a:solidFill>
                          <a:srgbClr val="000000"/>
                        </a:solidFill>
                        <a:effectLst/>
                        <a:latin typeface="+mn-lt"/>
                      </a:endParaRPr>
                    </a:p>
                  </a:txBody>
                  <a:tcPr marL="9525" marR="9525" marT="9525"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95058">
                <a:tc>
                  <a:txBody>
                    <a:bodyPr/>
                    <a:lstStyle/>
                    <a:p>
                      <a:pPr marL="95250" indent="0" algn="l" fontAlgn="b"/>
                      <a:r>
                        <a:rPr lang="fr-FR" sz="1400" b="0" i="0" u="none" strike="noStrike">
                          <a:solidFill>
                            <a:srgbClr val="000000"/>
                          </a:solidFill>
                          <a:effectLst/>
                          <a:latin typeface="+mn-lt"/>
                        </a:rPr>
                        <a:t>S5-193360</a:t>
                      </a:r>
                    </a:p>
                  </a:txBody>
                  <a:tcPr marL="9525" marR="9525" marT="9525"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b"/>
                      <a:r>
                        <a:rPr lang="en-US" sz="1400" b="0" i="0" u="none" strike="noStrike">
                          <a:solidFill>
                            <a:srgbClr val="000000"/>
                          </a:solidFill>
                          <a:effectLst/>
                          <a:latin typeface="+mn-lt"/>
                        </a:rPr>
                        <a:t>Corrections of the document references information</a:t>
                      </a:r>
                    </a:p>
                  </a:txBody>
                  <a:tcPr marL="9525" marR="9525" marT="9525"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b"/>
                      <a:r>
                        <a:rPr lang="fr-FR" sz="1400" b="0" i="0" u="none" strike="noStrike" dirty="0" smtClean="0">
                          <a:solidFill>
                            <a:srgbClr val="000000"/>
                          </a:solidFill>
                          <a:effectLst/>
                          <a:latin typeface="+mn-lt"/>
                        </a:rPr>
                        <a:t>Ericsson</a:t>
                      </a:r>
                      <a:endParaRPr lang="fr-FR" sz="1400" b="0" i="0" u="none" strike="noStrike" dirty="0">
                        <a:solidFill>
                          <a:srgbClr val="000000"/>
                        </a:solidFill>
                        <a:effectLst/>
                        <a:latin typeface="+mn-lt"/>
                      </a:endParaRPr>
                    </a:p>
                  </a:txBody>
                  <a:tcPr marL="9525" marR="9525" marT="9525"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95058">
                <a:tc>
                  <a:txBody>
                    <a:bodyPr/>
                    <a:lstStyle/>
                    <a:p>
                      <a:pPr marL="95250" indent="0" algn="l" fontAlgn="b"/>
                      <a:r>
                        <a:rPr lang="fr-FR" sz="1400" b="0" i="0" u="none" strike="noStrike">
                          <a:solidFill>
                            <a:srgbClr val="000000"/>
                          </a:solidFill>
                          <a:effectLst/>
                          <a:latin typeface="+mn-lt"/>
                        </a:rPr>
                        <a:t>S5-193361</a:t>
                      </a:r>
                    </a:p>
                  </a:txBody>
                  <a:tcPr marL="9525" marR="9525" marT="9525"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b"/>
                      <a:r>
                        <a:rPr lang="en-US" sz="1400" b="0" i="0" u="none" strike="noStrike">
                          <a:solidFill>
                            <a:srgbClr val="000000"/>
                          </a:solidFill>
                          <a:effectLst/>
                          <a:latin typeface="+mn-lt"/>
                        </a:rPr>
                        <a:t>Corrections of the document references information</a:t>
                      </a:r>
                    </a:p>
                  </a:txBody>
                  <a:tcPr marL="9525" marR="9525" marT="9525"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b"/>
                      <a:r>
                        <a:rPr lang="fr-FR" sz="1400" b="0" i="0" u="none" strike="noStrike" dirty="0" smtClean="0">
                          <a:solidFill>
                            <a:srgbClr val="000000"/>
                          </a:solidFill>
                          <a:effectLst/>
                          <a:latin typeface="+mn-lt"/>
                        </a:rPr>
                        <a:t>Ericsson</a:t>
                      </a:r>
                      <a:endParaRPr lang="fr-FR" sz="1400" b="0" i="0" u="none" strike="noStrike" dirty="0">
                        <a:solidFill>
                          <a:srgbClr val="000000"/>
                        </a:solidFill>
                        <a:effectLst/>
                        <a:latin typeface="+mn-lt"/>
                      </a:endParaRPr>
                    </a:p>
                  </a:txBody>
                  <a:tcPr marL="9525" marR="9525" marT="9525"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95058">
                <a:tc>
                  <a:txBody>
                    <a:bodyPr/>
                    <a:lstStyle/>
                    <a:p>
                      <a:pPr marL="95250" indent="0" algn="l" fontAlgn="b"/>
                      <a:r>
                        <a:rPr lang="fr-FR" sz="1400" b="0" i="0" u="none" strike="noStrike">
                          <a:solidFill>
                            <a:srgbClr val="000000"/>
                          </a:solidFill>
                          <a:effectLst/>
                          <a:latin typeface="+mn-lt"/>
                        </a:rPr>
                        <a:t>S5-193362</a:t>
                      </a:r>
                    </a:p>
                  </a:txBody>
                  <a:tcPr marL="9525" marR="9525" marT="9525"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b"/>
                      <a:r>
                        <a:rPr lang="en-US" sz="1400" b="0" i="0" u="none" strike="noStrike">
                          <a:solidFill>
                            <a:srgbClr val="000000"/>
                          </a:solidFill>
                          <a:effectLst/>
                          <a:latin typeface="+mn-lt"/>
                        </a:rPr>
                        <a:t>Corrections of the document references information</a:t>
                      </a:r>
                    </a:p>
                  </a:txBody>
                  <a:tcPr marL="9525" marR="9525" marT="9525"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b"/>
                      <a:r>
                        <a:rPr lang="fr-FR" sz="1400" b="0" i="0" u="none" strike="noStrike" dirty="0" smtClean="0">
                          <a:solidFill>
                            <a:srgbClr val="000000"/>
                          </a:solidFill>
                          <a:effectLst/>
                          <a:latin typeface="+mn-lt"/>
                        </a:rPr>
                        <a:t>Ericsson</a:t>
                      </a:r>
                      <a:endParaRPr lang="fr-FR" sz="1400" b="0" i="0" u="none" strike="noStrike" dirty="0">
                        <a:solidFill>
                          <a:srgbClr val="000000"/>
                        </a:solidFill>
                        <a:effectLst/>
                        <a:latin typeface="+mn-lt"/>
                      </a:endParaRPr>
                    </a:p>
                  </a:txBody>
                  <a:tcPr marL="9525" marR="9525" marT="9525"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95058">
                <a:tc>
                  <a:txBody>
                    <a:bodyPr/>
                    <a:lstStyle/>
                    <a:p>
                      <a:pPr marL="95250" indent="0" algn="l" fontAlgn="b"/>
                      <a:r>
                        <a:rPr lang="fr-FR" sz="1400" b="0" i="0" u="none" strike="noStrike">
                          <a:solidFill>
                            <a:srgbClr val="000000"/>
                          </a:solidFill>
                          <a:effectLst/>
                          <a:latin typeface="+mn-lt"/>
                        </a:rPr>
                        <a:t>S5-193363</a:t>
                      </a:r>
                    </a:p>
                  </a:txBody>
                  <a:tcPr marL="9525" marR="9525" marT="9525"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b"/>
                      <a:r>
                        <a:rPr lang="fr-FR" sz="1400" b="0" i="0" u="none" strike="noStrike">
                          <a:solidFill>
                            <a:srgbClr val="000000"/>
                          </a:solidFill>
                          <a:effectLst/>
                          <a:latin typeface="+mn-lt"/>
                        </a:rPr>
                        <a:t>Rel-16 CR 32.425 Add measurement on RRC connection usage per UE multi-RAT capability</a:t>
                      </a:r>
                    </a:p>
                  </a:txBody>
                  <a:tcPr marL="9525" marR="9525" marT="9525"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b"/>
                      <a:r>
                        <a:rPr lang="fr-FR" sz="1400" b="0" i="0" u="none" strike="noStrike">
                          <a:solidFill>
                            <a:srgbClr val="000000"/>
                          </a:solidFill>
                          <a:effectLst/>
                          <a:latin typeface="+mn-lt"/>
                        </a:rPr>
                        <a:t>P.I. WORKS</a:t>
                      </a:r>
                    </a:p>
                  </a:txBody>
                  <a:tcPr marL="9525" marR="9525" marT="9525"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95058">
                <a:tc>
                  <a:txBody>
                    <a:bodyPr/>
                    <a:lstStyle/>
                    <a:p>
                      <a:pPr marL="95250" indent="0" algn="l" fontAlgn="b"/>
                      <a:r>
                        <a:rPr lang="fr-FR" sz="1400" b="0" i="0" u="none" strike="noStrike">
                          <a:solidFill>
                            <a:srgbClr val="000000"/>
                          </a:solidFill>
                          <a:effectLst/>
                          <a:latin typeface="+mn-lt"/>
                        </a:rPr>
                        <a:t>S5-193364</a:t>
                      </a:r>
                    </a:p>
                  </a:txBody>
                  <a:tcPr marL="9525" marR="9525" marT="9525"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b"/>
                      <a:r>
                        <a:rPr lang="en-US" sz="1400" b="0" i="0" u="none" strike="noStrike">
                          <a:solidFill>
                            <a:srgbClr val="000000"/>
                          </a:solidFill>
                          <a:effectLst/>
                          <a:latin typeface="+mn-lt"/>
                        </a:rPr>
                        <a:t>Corrections of the document references information</a:t>
                      </a:r>
                    </a:p>
                  </a:txBody>
                  <a:tcPr marL="9525" marR="9525" marT="9525"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b"/>
                      <a:r>
                        <a:rPr lang="fr-FR" sz="1400" b="0" i="0" u="none" strike="noStrike" dirty="0" smtClean="0">
                          <a:solidFill>
                            <a:srgbClr val="000000"/>
                          </a:solidFill>
                          <a:effectLst/>
                          <a:latin typeface="+mn-lt"/>
                        </a:rPr>
                        <a:t>Ericsson</a:t>
                      </a:r>
                      <a:endParaRPr lang="fr-FR" sz="1400" b="0" i="0" u="none" strike="noStrike" dirty="0">
                        <a:solidFill>
                          <a:srgbClr val="000000"/>
                        </a:solidFill>
                        <a:effectLst/>
                        <a:latin typeface="+mn-lt"/>
                      </a:endParaRPr>
                    </a:p>
                  </a:txBody>
                  <a:tcPr marL="9525" marR="9525" marT="9525"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95058">
                <a:tc>
                  <a:txBody>
                    <a:bodyPr/>
                    <a:lstStyle/>
                    <a:p>
                      <a:pPr marL="95250" indent="0" algn="l" fontAlgn="b"/>
                      <a:r>
                        <a:rPr lang="fr-FR" sz="1400" b="0" i="0" u="none" strike="noStrike">
                          <a:solidFill>
                            <a:srgbClr val="000000"/>
                          </a:solidFill>
                          <a:effectLst/>
                          <a:latin typeface="+mn-lt"/>
                        </a:rPr>
                        <a:t>S5-193409</a:t>
                      </a:r>
                    </a:p>
                  </a:txBody>
                  <a:tcPr marL="9525" marR="9525" marT="9525"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b"/>
                      <a:r>
                        <a:rPr lang="en-US" sz="1400" b="0" i="0" u="none" strike="noStrike">
                          <a:solidFill>
                            <a:srgbClr val="000000"/>
                          </a:solidFill>
                          <a:effectLst/>
                          <a:latin typeface="+mn-lt"/>
                        </a:rPr>
                        <a:t>Update Information Service of NR to fix unclear Note issue</a:t>
                      </a:r>
                    </a:p>
                  </a:txBody>
                  <a:tcPr marL="9525" marR="9525" marT="9525"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b"/>
                      <a:r>
                        <a:rPr lang="fr-FR" sz="1400" b="0" i="0" u="none" strike="noStrike">
                          <a:solidFill>
                            <a:srgbClr val="000000"/>
                          </a:solidFill>
                          <a:effectLst/>
                          <a:latin typeface="+mn-lt"/>
                        </a:rPr>
                        <a:t>Nokia, Nokia Shanghai Bell</a:t>
                      </a:r>
                    </a:p>
                  </a:txBody>
                  <a:tcPr marL="9525" marR="9525" marT="9525"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95058">
                <a:tc>
                  <a:txBody>
                    <a:bodyPr/>
                    <a:lstStyle/>
                    <a:p>
                      <a:pPr marL="95250" indent="0" algn="l" fontAlgn="b"/>
                      <a:r>
                        <a:rPr lang="fr-FR" sz="1400" b="0" i="0" u="none" strike="noStrike">
                          <a:solidFill>
                            <a:srgbClr val="000000"/>
                          </a:solidFill>
                          <a:effectLst/>
                          <a:latin typeface="+mn-lt"/>
                        </a:rPr>
                        <a:t>S5-193413</a:t>
                      </a:r>
                    </a:p>
                  </a:txBody>
                  <a:tcPr marL="9525" marR="9525" marT="9525"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b"/>
                      <a:r>
                        <a:rPr lang="en-US" sz="1400" b="0" i="0" u="none" strike="noStrike">
                          <a:solidFill>
                            <a:srgbClr val="000000"/>
                          </a:solidFill>
                          <a:effectLst/>
                          <a:latin typeface="+mn-lt"/>
                        </a:rPr>
                        <a:t>Rel-15 CR TS 28.541 Correct the definition for nsInfo</a:t>
                      </a:r>
                    </a:p>
                  </a:txBody>
                  <a:tcPr marL="9525" marR="9525" marT="9525"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b"/>
                      <a:r>
                        <a:rPr lang="fr-FR" sz="1400" b="0" i="0" u="none" strike="noStrike">
                          <a:solidFill>
                            <a:srgbClr val="000000"/>
                          </a:solidFill>
                          <a:effectLst/>
                          <a:latin typeface="+mn-lt"/>
                        </a:rPr>
                        <a:t>Huawei</a:t>
                      </a:r>
                    </a:p>
                  </a:txBody>
                  <a:tcPr marL="9525" marR="9525" marT="9525"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95058">
                <a:tc>
                  <a:txBody>
                    <a:bodyPr/>
                    <a:lstStyle/>
                    <a:p>
                      <a:pPr marL="95250" indent="0" algn="l" fontAlgn="b"/>
                      <a:r>
                        <a:rPr lang="fr-FR" sz="1400" b="0" i="0" u="none" strike="noStrike">
                          <a:solidFill>
                            <a:srgbClr val="000000"/>
                          </a:solidFill>
                          <a:effectLst/>
                          <a:latin typeface="+mn-lt"/>
                        </a:rPr>
                        <a:t>S5-193414</a:t>
                      </a:r>
                    </a:p>
                  </a:txBody>
                  <a:tcPr marL="9525" marR="9525" marT="9525"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b"/>
                      <a:r>
                        <a:rPr lang="en-US" sz="1400" b="0" i="0" u="none" strike="noStrike">
                          <a:solidFill>
                            <a:srgbClr val="000000"/>
                          </a:solidFill>
                          <a:effectLst/>
                          <a:latin typeface="+mn-lt"/>
                        </a:rPr>
                        <a:t>Rel-16 CR TS 28.541 Correct the definition for nsInfo</a:t>
                      </a:r>
                    </a:p>
                  </a:txBody>
                  <a:tcPr marL="9525" marR="9525" marT="9525"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b"/>
                      <a:r>
                        <a:rPr lang="fr-FR" sz="1400" b="0" i="0" u="none" strike="noStrike">
                          <a:solidFill>
                            <a:srgbClr val="000000"/>
                          </a:solidFill>
                          <a:effectLst/>
                          <a:latin typeface="+mn-lt"/>
                        </a:rPr>
                        <a:t>Huawei</a:t>
                      </a:r>
                    </a:p>
                  </a:txBody>
                  <a:tcPr marL="9525" marR="9525" marT="9525"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95058">
                <a:tc>
                  <a:txBody>
                    <a:bodyPr/>
                    <a:lstStyle/>
                    <a:p>
                      <a:pPr marL="95250" indent="0" algn="l" fontAlgn="b"/>
                      <a:r>
                        <a:rPr lang="fr-FR" sz="1400" b="0" i="0" u="none" strike="noStrike" dirty="0">
                          <a:solidFill>
                            <a:srgbClr val="000000"/>
                          </a:solidFill>
                          <a:effectLst/>
                          <a:latin typeface="+mn-lt"/>
                        </a:rPr>
                        <a:t>S5-193415</a:t>
                      </a:r>
                    </a:p>
                  </a:txBody>
                  <a:tcPr marL="9525" marR="9525" marT="9525"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b"/>
                      <a:r>
                        <a:rPr lang="en-US" sz="1400" b="0" i="0" u="none" strike="noStrike" dirty="0">
                          <a:solidFill>
                            <a:srgbClr val="000000"/>
                          </a:solidFill>
                          <a:effectLst/>
                          <a:latin typeface="+mn-lt"/>
                        </a:rPr>
                        <a:t>Rel-15 CR 28.531 Editor's change for configuration management service</a:t>
                      </a:r>
                    </a:p>
                  </a:txBody>
                  <a:tcPr marL="9525" marR="9525" marT="9525"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b"/>
                      <a:r>
                        <a:rPr lang="fr-FR" sz="1400" b="0" i="0" u="none" strike="noStrike" dirty="0">
                          <a:solidFill>
                            <a:srgbClr val="000000"/>
                          </a:solidFill>
                          <a:effectLst/>
                          <a:latin typeface="+mn-lt"/>
                        </a:rPr>
                        <a:t>Huawei</a:t>
                      </a:r>
                    </a:p>
                  </a:txBody>
                  <a:tcPr marL="9525" marR="9525" marT="9525"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extLst>
      <p:ext uri="{BB962C8B-B14F-4D97-AF65-F5344CB8AC3E}">
        <p14:creationId xmlns:p14="http://schemas.microsoft.com/office/powerpoint/2010/main" val="3467774243"/>
      </p:ext>
    </p:extLst>
  </p:cSld>
  <p:clrMapOvr>
    <a:masterClrMapping/>
  </p:clrMapOvr>
  <p:transition spd="slow"/>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232011" y="260349"/>
            <a:ext cx="9785445" cy="967949"/>
          </a:xfrm>
          <a:prstGeom prst="rect">
            <a:avLst/>
          </a:prstGeom>
          <a:noFill/>
          <a:ln w="12700">
            <a:noFill/>
            <a:miter lim="800000"/>
            <a:headEnd/>
            <a:tailEnd/>
          </a:ln>
        </p:spPr>
        <p:txBody>
          <a:bodyPr lIns="90488" tIns="44450" rIns="90488" bIns="44450" anchor="ctr"/>
          <a:lstStyle/>
          <a:p>
            <a:pPr algn="ctr">
              <a:defRPr/>
            </a:pPr>
            <a:r>
              <a:rPr lang="en-US" altLang="zh-CN" sz="3200" kern="0" dirty="0">
                <a:solidFill>
                  <a:srgbClr val="FF0000"/>
                </a:solidFill>
                <a:latin typeface="Calibri"/>
                <a:cs typeface="+mj-cs"/>
              </a:rPr>
              <a:t>OAM&amp;P Maintenance and </a:t>
            </a:r>
            <a:r>
              <a:rPr lang="en-US" altLang="zh-CN" sz="3200" kern="0" dirty="0" smtClean="0">
                <a:solidFill>
                  <a:srgbClr val="FF0000"/>
                </a:solidFill>
                <a:latin typeface="Calibri"/>
                <a:cs typeface="+mj-cs"/>
              </a:rPr>
              <a:t>Rel-16 </a:t>
            </a:r>
            <a:r>
              <a:rPr lang="en-US" altLang="zh-CN" sz="3200" kern="0" dirty="0">
                <a:solidFill>
                  <a:srgbClr val="FF0000"/>
                </a:solidFill>
                <a:latin typeface="Calibri"/>
                <a:cs typeface="+mj-cs"/>
              </a:rPr>
              <a:t>small </a:t>
            </a:r>
            <a:r>
              <a:rPr lang="en-US" altLang="zh-CN" sz="3200" kern="0" dirty="0" smtClean="0">
                <a:solidFill>
                  <a:srgbClr val="FF0000"/>
                </a:solidFill>
                <a:latin typeface="Calibri"/>
                <a:cs typeface="+mj-cs"/>
              </a:rPr>
              <a:t>Enhancements</a:t>
            </a:r>
          </a:p>
          <a:p>
            <a:pPr algn="ctr">
              <a:defRPr/>
            </a:pPr>
            <a:r>
              <a:rPr lang="en-US" altLang="zh-CN" sz="2800" kern="0" dirty="0" smtClean="0">
                <a:solidFill>
                  <a:srgbClr val="FF0000"/>
                </a:solidFill>
                <a:latin typeface="Calibri"/>
                <a:cs typeface="+mj-cs"/>
              </a:rPr>
              <a:t>CRs for approval by SA5 closing plenary</a:t>
            </a:r>
            <a:r>
              <a:rPr lang="en-US" altLang="zh-CN" sz="2800" kern="0" dirty="0">
                <a:solidFill>
                  <a:srgbClr val="FF0000"/>
                </a:solidFill>
                <a:latin typeface="Calibri"/>
              </a:rPr>
              <a:t> </a:t>
            </a:r>
            <a:r>
              <a:rPr lang="en-US" altLang="zh-CN" sz="2800" kern="0" dirty="0" smtClean="0">
                <a:solidFill>
                  <a:srgbClr val="FF0000"/>
                </a:solidFill>
                <a:latin typeface="Calibri"/>
              </a:rPr>
              <a:t>(3/3)</a:t>
            </a:r>
            <a:endParaRPr lang="en-GB" altLang="zh-CN" sz="2800" dirty="0">
              <a:solidFill>
                <a:srgbClr val="FF0000"/>
              </a:solidFill>
              <a:latin typeface="Calibri"/>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4037510100"/>
              </p:ext>
            </p:extLst>
          </p:nvPr>
        </p:nvGraphicFramePr>
        <p:xfrm>
          <a:off x="423078" y="1635611"/>
          <a:ext cx="10972802" cy="3974807"/>
        </p:xfrm>
        <a:graphic>
          <a:graphicData uri="http://schemas.openxmlformats.org/drawingml/2006/table">
            <a:tbl>
              <a:tblPr/>
              <a:tblGrid>
                <a:gridCol w="1310188">
                  <a:extLst>
                    <a:ext uri="{9D8B030D-6E8A-4147-A177-3AD203B41FA5}">
                      <a16:colId xmlns:a16="http://schemas.microsoft.com/office/drawing/2014/main" xmlns="" val="20000"/>
                    </a:ext>
                  </a:extLst>
                </a:gridCol>
                <a:gridCol w="7356143">
                  <a:extLst>
                    <a:ext uri="{9D8B030D-6E8A-4147-A177-3AD203B41FA5}">
                      <a16:colId xmlns:a16="http://schemas.microsoft.com/office/drawing/2014/main" xmlns="" val="20001"/>
                    </a:ext>
                  </a:extLst>
                </a:gridCol>
                <a:gridCol w="2306471"/>
              </a:tblGrid>
              <a:tr h="729169">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err="1" smtClean="0">
                          <a:ln>
                            <a:noFill/>
                          </a:ln>
                          <a:solidFill>
                            <a:schemeClr val="tx1"/>
                          </a:solidFill>
                          <a:effectLst/>
                          <a:latin typeface="Calibri" pitchFamily="34" charset="0"/>
                          <a:ea typeface="宋体" pitchFamily="2" charset="-122"/>
                          <a:cs typeface="Arial" charset="0"/>
                        </a:rPr>
                        <a:t>TDoc</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Source</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0"/>
                  </a:ext>
                </a:extLst>
              </a:tr>
              <a:tr h="295058">
                <a:tc>
                  <a:txBody>
                    <a:bodyPr/>
                    <a:lstStyle/>
                    <a:p>
                      <a:pPr marL="95250" indent="0" algn="l" fontAlgn="b"/>
                      <a:r>
                        <a:rPr lang="fr-FR" sz="1400" b="0" i="0" u="none" strike="noStrike" dirty="0">
                          <a:solidFill>
                            <a:srgbClr val="000000"/>
                          </a:solidFill>
                          <a:effectLst/>
                          <a:latin typeface="+mn-lt"/>
                        </a:rPr>
                        <a:t>S5-193416</a:t>
                      </a:r>
                    </a:p>
                  </a:txBody>
                  <a:tcPr marL="9525" marR="9525" marT="9525"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b"/>
                      <a:r>
                        <a:rPr lang="en-US" sz="1400" b="0" i="0" u="none" strike="noStrike" dirty="0">
                          <a:solidFill>
                            <a:srgbClr val="000000"/>
                          </a:solidFill>
                          <a:effectLst/>
                          <a:latin typeface="+mn-lt"/>
                        </a:rPr>
                        <a:t>Rel-16 CR 28.531 Editor's change for configuration management service</a:t>
                      </a:r>
                    </a:p>
                  </a:txBody>
                  <a:tcPr marL="9525" marR="9525" marT="9525"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b"/>
                      <a:r>
                        <a:rPr lang="pl-PL" sz="1400" b="0" i="0" u="none" strike="noStrike" dirty="0" smtClean="0">
                          <a:solidFill>
                            <a:srgbClr val="000000"/>
                          </a:solidFill>
                          <a:effectLst/>
                          <a:latin typeface="+mn-lt"/>
                        </a:rPr>
                        <a:t>Huawei</a:t>
                      </a:r>
                      <a:endParaRPr lang="pl-PL" sz="1400" b="0" i="0" u="none" strike="noStrike" dirty="0">
                        <a:solidFill>
                          <a:srgbClr val="000000"/>
                        </a:solidFill>
                        <a:effectLst/>
                        <a:latin typeface="+mn-lt"/>
                      </a:endParaRPr>
                    </a:p>
                  </a:txBody>
                  <a:tcPr marL="9525" marR="9525" marT="9525"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95058">
                <a:tc>
                  <a:txBody>
                    <a:bodyPr/>
                    <a:lstStyle/>
                    <a:p>
                      <a:pPr marL="95250" indent="0" algn="l" fontAlgn="b"/>
                      <a:r>
                        <a:rPr lang="fr-FR" sz="1400" b="0" i="0" u="none" strike="noStrike">
                          <a:solidFill>
                            <a:srgbClr val="000000"/>
                          </a:solidFill>
                          <a:effectLst/>
                          <a:latin typeface="+mn-lt"/>
                        </a:rPr>
                        <a:t>S5-193417</a:t>
                      </a:r>
                    </a:p>
                  </a:txBody>
                  <a:tcPr marL="9525" marR="9525" marT="9525"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b"/>
                      <a:r>
                        <a:rPr lang="fr-FR" sz="1400" b="0" i="0" u="none" strike="noStrike">
                          <a:solidFill>
                            <a:srgbClr val="000000"/>
                          </a:solidFill>
                          <a:effectLst/>
                          <a:latin typeface="+mn-lt"/>
                        </a:rPr>
                        <a:t>Rel-15 CR TS 32.425 Correction on kbits abbreviation</a:t>
                      </a:r>
                    </a:p>
                  </a:txBody>
                  <a:tcPr marL="9525" marR="9525" marT="9525"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b"/>
                      <a:r>
                        <a:rPr lang="fr-FR" sz="1400" b="0" i="0" u="none" strike="noStrike">
                          <a:solidFill>
                            <a:srgbClr val="000000"/>
                          </a:solidFill>
                          <a:effectLst/>
                          <a:latin typeface="+mn-lt"/>
                        </a:rPr>
                        <a:t>Huawei</a:t>
                      </a:r>
                    </a:p>
                  </a:txBody>
                  <a:tcPr marL="9525" marR="9525" marT="9525"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95058">
                <a:tc>
                  <a:txBody>
                    <a:bodyPr/>
                    <a:lstStyle/>
                    <a:p>
                      <a:pPr marL="95250" indent="0" algn="l" fontAlgn="b"/>
                      <a:r>
                        <a:rPr lang="fr-FR" sz="1400" b="0" i="0" u="none" strike="noStrike">
                          <a:solidFill>
                            <a:srgbClr val="000000"/>
                          </a:solidFill>
                          <a:effectLst/>
                          <a:latin typeface="+mn-lt"/>
                        </a:rPr>
                        <a:t>S5-193418</a:t>
                      </a:r>
                    </a:p>
                  </a:txBody>
                  <a:tcPr marL="9525" marR="9525" marT="9525"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b"/>
                      <a:r>
                        <a:rPr lang="fr-FR" sz="1400" b="0" i="0" u="none" strike="noStrike">
                          <a:solidFill>
                            <a:srgbClr val="000000"/>
                          </a:solidFill>
                          <a:effectLst/>
                          <a:latin typeface="+mn-lt"/>
                        </a:rPr>
                        <a:t>Rel-16 CR TS 32.425 Correction on kbits abbreviation</a:t>
                      </a:r>
                    </a:p>
                  </a:txBody>
                  <a:tcPr marL="9525" marR="9525" marT="9525"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b"/>
                      <a:r>
                        <a:rPr lang="fr-FR" sz="1400" b="0" i="0" u="none" strike="noStrike">
                          <a:solidFill>
                            <a:srgbClr val="000000"/>
                          </a:solidFill>
                          <a:effectLst/>
                          <a:latin typeface="+mn-lt"/>
                        </a:rPr>
                        <a:t>Huawei</a:t>
                      </a:r>
                    </a:p>
                  </a:txBody>
                  <a:tcPr marL="9525" marR="9525" marT="9525"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95058">
                <a:tc>
                  <a:txBody>
                    <a:bodyPr/>
                    <a:lstStyle/>
                    <a:p>
                      <a:pPr marL="95250" indent="0" algn="l" fontAlgn="b"/>
                      <a:r>
                        <a:rPr lang="fr-FR" sz="1400" b="0" i="0" u="none" strike="noStrike">
                          <a:solidFill>
                            <a:srgbClr val="000000"/>
                          </a:solidFill>
                          <a:effectLst/>
                          <a:latin typeface="+mn-lt"/>
                        </a:rPr>
                        <a:t>S5-193439</a:t>
                      </a:r>
                    </a:p>
                  </a:txBody>
                  <a:tcPr marL="9525" marR="9525" marT="9525"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b"/>
                      <a:r>
                        <a:rPr lang="fr-FR" sz="1400" b="0" i="0" u="none" strike="noStrike" dirty="0">
                          <a:solidFill>
                            <a:srgbClr val="000000"/>
                          </a:solidFill>
                          <a:effectLst/>
                          <a:latin typeface="+mn-lt"/>
                        </a:rPr>
                        <a:t>Correct style for </a:t>
                      </a:r>
                      <a:r>
                        <a:rPr lang="fr-FR" sz="1400" b="0" i="0" u="none" strike="noStrike" dirty="0" err="1">
                          <a:solidFill>
                            <a:srgbClr val="000000"/>
                          </a:solidFill>
                          <a:effectLst/>
                          <a:latin typeface="+mn-lt"/>
                        </a:rPr>
                        <a:t>Definition</a:t>
                      </a:r>
                      <a:endParaRPr lang="fr-FR" sz="1400" b="0" i="0" u="none" strike="noStrike" dirty="0">
                        <a:solidFill>
                          <a:srgbClr val="000000"/>
                        </a:solidFill>
                        <a:effectLst/>
                        <a:latin typeface="+mn-lt"/>
                      </a:endParaRPr>
                    </a:p>
                  </a:txBody>
                  <a:tcPr marL="9525" marR="9525" marT="9525"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b"/>
                      <a:r>
                        <a:rPr lang="fr-FR" sz="1400" b="0" i="0" u="none" strike="noStrike" dirty="0" smtClean="0">
                          <a:solidFill>
                            <a:srgbClr val="000000"/>
                          </a:solidFill>
                          <a:effectLst/>
                          <a:latin typeface="+mn-lt"/>
                        </a:rPr>
                        <a:t>Ericsson</a:t>
                      </a:r>
                      <a:endParaRPr lang="fr-FR" sz="1400" b="0" i="0" u="none" strike="noStrike" dirty="0">
                        <a:solidFill>
                          <a:srgbClr val="000000"/>
                        </a:solidFill>
                        <a:effectLst/>
                        <a:latin typeface="+mn-lt"/>
                      </a:endParaRPr>
                    </a:p>
                  </a:txBody>
                  <a:tcPr marL="9525" marR="9525" marT="9525"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95058">
                <a:tc>
                  <a:txBody>
                    <a:bodyPr/>
                    <a:lstStyle/>
                    <a:p>
                      <a:pPr marL="95250" indent="0" algn="l" fontAlgn="b"/>
                      <a:r>
                        <a:rPr lang="fr-FR" sz="1400" b="0" i="0" u="none" strike="noStrike">
                          <a:solidFill>
                            <a:srgbClr val="000000"/>
                          </a:solidFill>
                          <a:effectLst/>
                          <a:latin typeface="+mn-lt"/>
                        </a:rPr>
                        <a:t>S5-193448</a:t>
                      </a:r>
                    </a:p>
                  </a:txBody>
                  <a:tcPr marL="9525" marR="9525" marT="9525"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b"/>
                      <a:r>
                        <a:rPr lang="fr-FR" sz="1400" b="0" i="0" u="none" strike="noStrike" dirty="0">
                          <a:solidFill>
                            <a:srgbClr val="000000"/>
                          </a:solidFill>
                          <a:effectLst/>
                          <a:latin typeface="+mn-lt"/>
                        </a:rPr>
                        <a:t>Correction of </a:t>
                      </a:r>
                      <a:r>
                        <a:rPr lang="fr-FR" sz="1400" b="0" i="0" u="none" strike="noStrike" dirty="0" err="1">
                          <a:solidFill>
                            <a:srgbClr val="000000"/>
                          </a:solidFill>
                          <a:effectLst/>
                          <a:latin typeface="+mn-lt"/>
                        </a:rPr>
                        <a:t>Throughput</a:t>
                      </a:r>
                      <a:r>
                        <a:rPr lang="fr-FR" sz="1400" b="0" i="0" u="none" strike="noStrike" dirty="0">
                          <a:solidFill>
                            <a:srgbClr val="000000"/>
                          </a:solidFill>
                          <a:effectLst/>
                          <a:latin typeface="+mn-lt"/>
                        </a:rPr>
                        <a:t> KPI</a:t>
                      </a:r>
                    </a:p>
                  </a:txBody>
                  <a:tcPr marL="9525" marR="9525" marT="9525"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b"/>
                      <a:r>
                        <a:rPr lang="fr-FR" sz="1400" b="0" i="0" u="none" strike="noStrike" dirty="0" smtClean="0">
                          <a:solidFill>
                            <a:srgbClr val="000000"/>
                          </a:solidFill>
                          <a:effectLst/>
                          <a:latin typeface="+mn-lt"/>
                        </a:rPr>
                        <a:t>Ericsson</a:t>
                      </a:r>
                      <a:endParaRPr lang="fr-FR" sz="1400" b="0" i="0" u="none" strike="noStrike" dirty="0">
                        <a:solidFill>
                          <a:srgbClr val="000000"/>
                        </a:solidFill>
                        <a:effectLst/>
                        <a:latin typeface="+mn-lt"/>
                      </a:endParaRPr>
                    </a:p>
                  </a:txBody>
                  <a:tcPr marL="9525" marR="9525" marT="9525"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95058">
                <a:tc>
                  <a:txBody>
                    <a:bodyPr/>
                    <a:lstStyle/>
                    <a:p>
                      <a:pPr marL="95250" indent="0" algn="l" fontAlgn="b"/>
                      <a:r>
                        <a:rPr lang="fr-FR" sz="1400" b="0" i="0" u="none" strike="noStrike">
                          <a:solidFill>
                            <a:srgbClr val="000000"/>
                          </a:solidFill>
                          <a:effectLst/>
                          <a:latin typeface="+mn-lt"/>
                        </a:rPr>
                        <a:t>S5-193449</a:t>
                      </a:r>
                    </a:p>
                  </a:txBody>
                  <a:tcPr marL="9525" marR="9525" marT="9525"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b"/>
                      <a:r>
                        <a:rPr lang="fr-FR" sz="1400" b="0" i="0" u="none" strike="noStrike" dirty="0">
                          <a:solidFill>
                            <a:srgbClr val="000000"/>
                          </a:solidFill>
                          <a:effectLst/>
                          <a:latin typeface="+mn-lt"/>
                        </a:rPr>
                        <a:t>Correction of </a:t>
                      </a:r>
                      <a:r>
                        <a:rPr lang="fr-FR" sz="1400" b="0" i="0" u="none" strike="noStrike" dirty="0" err="1">
                          <a:solidFill>
                            <a:srgbClr val="000000"/>
                          </a:solidFill>
                          <a:effectLst/>
                          <a:latin typeface="+mn-lt"/>
                        </a:rPr>
                        <a:t>Throughput</a:t>
                      </a:r>
                      <a:r>
                        <a:rPr lang="fr-FR" sz="1400" b="0" i="0" u="none" strike="noStrike" dirty="0">
                          <a:solidFill>
                            <a:srgbClr val="000000"/>
                          </a:solidFill>
                          <a:effectLst/>
                          <a:latin typeface="+mn-lt"/>
                        </a:rPr>
                        <a:t> KPI</a:t>
                      </a:r>
                    </a:p>
                  </a:txBody>
                  <a:tcPr marL="9525" marR="9525" marT="9525"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b"/>
                      <a:r>
                        <a:rPr lang="fr-FR" sz="1400" b="0" i="0" u="none" strike="noStrike" dirty="0" smtClean="0">
                          <a:solidFill>
                            <a:srgbClr val="000000"/>
                          </a:solidFill>
                          <a:effectLst/>
                          <a:latin typeface="+mn-lt"/>
                        </a:rPr>
                        <a:t>Ericsson</a:t>
                      </a:r>
                      <a:endParaRPr lang="fr-FR" sz="1400" b="0" i="0" u="none" strike="noStrike" dirty="0">
                        <a:solidFill>
                          <a:srgbClr val="000000"/>
                        </a:solidFill>
                        <a:effectLst/>
                        <a:latin typeface="+mn-lt"/>
                      </a:endParaRPr>
                    </a:p>
                  </a:txBody>
                  <a:tcPr marL="9525" marR="9525" marT="9525"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95058">
                <a:tc>
                  <a:txBody>
                    <a:bodyPr/>
                    <a:lstStyle/>
                    <a:p>
                      <a:pPr marL="95250" indent="0" algn="l" fontAlgn="b"/>
                      <a:r>
                        <a:rPr lang="fr-FR" sz="1400" b="0" i="0" u="none" strike="noStrike">
                          <a:solidFill>
                            <a:srgbClr val="000000"/>
                          </a:solidFill>
                          <a:effectLst/>
                          <a:latin typeface="+mn-lt"/>
                        </a:rPr>
                        <a:t>S5-193450</a:t>
                      </a:r>
                    </a:p>
                  </a:txBody>
                  <a:tcPr marL="9525" marR="9525" marT="9525"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b"/>
                      <a:r>
                        <a:rPr lang="en-US" sz="1400" b="0" i="0" u="none" strike="noStrike">
                          <a:solidFill>
                            <a:srgbClr val="000000"/>
                          </a:solidFill>
                          <a:effectLst/>
                          <a:latin typeface="+mn-lt"/>
                        </a:rPr>
                        <a:t>CR R15 32423-f00 Update Trace Record Content to reflect the NR NRM in 28.541 for NSA support</a:t>
                      </a:r>
                    </a:p>
                  </a:txBody>
                  <a:tcPr marL="9525" marR="9525" marT="9525"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b"/>
                      <a:r>
                        <a:rPr lang="fr-FR" sz="1400" b="0" i="0" u="none" strike="noStrike">
                          <a:solidFill>
                            <a:srgbClr val="000000"/>
                          </a:solidFill>
                          <a:effectLst/>
                          <a:latin typeface="+mn-lt"/>
                        </a:rPr>
                        <a:t>Ericsson, NTT DOCOMO</a:t>
                      </a:r>
                    </a:p>
                  </a:txBody>
                  <a:tcPr marL="9525" marR="9525" marT="9525"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95058">
                <a:tc>
                  <a:txBody>
                    <a:bodyPr/>
                    <a:lstStyle/>
                    <a:p>
                      <a:pPr marL="95250" indent="0" algn="l" fontAlgn="b"/>
                      <a:r>
                        <a:rPr lang="fr-FR" sz="1400" b="0" i="0" u="none" strike="noStrike">
                          <a:solidFill>
                            <a:srgbClr val="000000"/>
                          </a:solidFill>
                          <a:effectLst/>
                          <a:latin typeface="+mn-lt"/>
                        </a:rPr>
                        <a:t>S5-193463</a:t>
                      </a:r>
                    </a:p>
                  </a:txBody>
                  <a:tcPr marL="9525" marR="9525" marT="9525"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b"/>
                      <a:r>
                        <a:rPr lang="fr-FR" sz="1400" b="0" i="0" u="none" strike="noStrike">
                          <a:solidFill>
                            <a:srgbClr val="000000"/>
                          </a:solidFill>
                          <a:effectLst/>
                          <a:latin typeface="+mn-lt"/>
                        </a:rPr>
                        <a:t>Rel-13 CR TS 32.425 Correction on kbits abbreviation</a:t>
                      </a:r>
                    </a:p>
                  </a:txBody>
                  <a:tcPr marL="9525" marR="9525" marT="9525"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b"/>
                      <a:r>
                        <a:rPr lang="fr-FR" sz="1400" b="0" i="0" u="none" strike="noStrike">
                          <a:solidFill>
                            <a:srgbClr val="000000"/>
                          </a:solidFill>
                          <a:effectLst/>
                          <a:latin typeface="+mn-lt"/>
                        </a:rPr>
                        <a:t>Huawei</a:t>
                      </a:r>
                    </a:p>
                  </a:txBody>
                  <a:tcPr marL="9525" marR="9525" marT="9525"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95058">
                <a:tc>
                  <a:txBody>
                    <a:bodyPr/>
                    <a:lstStyle/>
                    <a:p>
                      <a:pPr marL="95250" indent="0" algn="l" fontAlgn="b"/>
                      <a:r>
                        <a:rPr lang="fr-FR" sz="1400" b="0" i="0" u="none" strike="noStrike">
                          <a:solidFill>
                            <a:srgbClr val="000000"/>
                          </a:solidFill>
                          <a:effectLst/>
                          <a:latin typeface="+mn-lt"/>
                        </a:rPr>
                        <a:t>S5-193464</a:t>
                      </a:r>
                    </a:p>
                  </a:txBody>
                  <a:tcPr marL="9525" marR="9525" marT="9525"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b"/>
                      <a:r>
                        <a:rPr lang="fr-FR" sz="1400" b="0" i="0" u="none" strike="noStrike">
                          <a:solidFill>
                            <a:srgbClr val="000000"/>
                          </a:solidFill>
                          <a:effectLst/>
                          <a:latin typeface="+mn-lt"/>
                        </a:rPr>
                        <a:t>Rel-14 CR TS 32.425 Correction on kbits abbreviation</a:t>
                      </a:r>
                    </a:p>
                  </a:txBody>
                  <a:tcPr marL="9525" marR="9525" marT="9525"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b"/>
                      <a:r>
                        <a:rPr lang="fr-FR" sz="1400" b="0" i="0" u="none" strike="noStrike">
                          <a:solidFill>
                            <a:srgbClr val="000000"/>
                          </a:solidFill>
                          <a:effectLst/>
                          <a:latin typeface="+mn-lt"/>
                        </a:rPr>
                        <a:t>Huawei</a:t>
                      </a:r>
                    </a:p>
                  </a:txBody>
                  <a:tcPr marL="9525" marR="9525" marT="9525"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95058">
                <a:tc>
                  <a:txBody>
                    <a:bodyPr/>
                    <a:lstStyle/>
                    <a:p>
                      <a:pPr marL="95250" indent="0" algn="l" fontAlgn="b"/>
                      <a:r>
                        <a:rPr lang="fr-FR" sz="1400" b="0" i="0" u="none" strike="noStrike" dirty="0">
                          <a:solidFill>
                            <a:srgbClr val="000000"/>
                          </a:solidFill>
                          <a:effectLst/>
                          <a:latin typeface="+mn-lt"/>
                        </a:rPr>
                        <a:t>S5-193479</a:t>
                      </a:r>
                    </a:p>
                  </a:txBody>
                  <a:tcPr marL="9525" marR="9525" marT="9525"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b"/>
                      <a:r>
                        <a:rPr lang="en-US" sz="1400" b="0" i="0" u="none" strike="noStrike" dirty="0">
                          <a:solidFill>
                            <a:srgbClr val="000000"/>
                          </a:solidFill>
                          <a:effectLst/>
                          <a:latin typeface="+mn-lt"/>
                        </a:rPr>
                        <a:t>CR 32.158 Correct the DN to URI mapping rules</a:t>
                      </a:r>
                    </a:p>
                  </a:txBody>
                  <a:tcPr marL="9525" marR="9525" marT="9525"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b"/>
                      <a:r>
                        <a:rPr lang="fr-FR" sz="1400" b="0" i="0" u="none" strike="noStrike" dirty="0">
                          <a:solidFill>
                            <a:srgbClr val="000000"/>
                          </a:solidFill>
                          <a:effectLst/>
                          <a:latin typeface="+mn-lt"/>
                        </a:rPr>
                        <a:t>Nokia, Nokia Shanghai Bell</a:t>
                      </a:r>
                    </a:p>
                  </a:txBody>
                  <a:tcPr marL="9525" marR="9525" marT="9525"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95058">
                <a:tc>
                  <a:txBody>
                    <a:bodyPr/>
                    <a:lstStyle/>
                    <a:p>
                      <a:pPr marL="95250" indent="0" algn="l" fontAlgn="ctr"/>
                      <a:r>
                        <a:rPr lang="fr-FR" sz="1400" b="0" i="0" u="none" strike="noStrike" dirty="0" smtClean="0">
                          <a:solidFill>
                            <a:schemeClr val="tx1"/>
                          </a:solidFill>
                          <a:effectLst/>
                          <a:latin typeface="+mn-lt"/>
                        </a:rPr>
                        <a:t>S5-193278</a:t>
                      </a:r>
                      <a:endParaRPr lang="fr-FR" sz="1400" b="0" i="0" u="none" strike="noStrike" dirty="0">
                        <a:solidFill>
                          <a:schemeClr val="tx1"/>
                        </a:solidFill>
                        <a:effectLst/>
                        <a:latin typeface="+mn-lt"/>
                      </a:endParaRPr>
                    </a:p>
                  </a:txBody>
                  <a:tcPr marL="9525" marR="9525" marT="9525"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ctr"/>
                      <a:r>
                        <a:rPr lang="en-US" sz="1400" b="0" i="0" u="none" strike="noStrike" dirty="0" smtClean="0">
                          <a:solidFill>
                            <a:schemeClr val="tx1"/>
                          </a:solidFill>
                          <a:effectLst/>
                          <a:latin typeface="+mn-lt"/>
                        </a:rPr>
                        <a:t>CR R15 32.422-f10 Update </a:t>
                      </a:r>
                      <a:r>
                        <a:rPr lang="en-US" sz="1400" b="0" i="0" u="none" strike="noStrike" dirty="0" err="1" smtClean="0">
                          <a:solidFill>
                            <a:schemeClr val="tx1"/>
                          </a:solidFill>
                          <a:effectLst/>
                          <a:latin typeface="+mn-lt"/>
                        </a:rPr>
                        <a:t>eNB</a:t>
                      </a:r>
                      <a:r>
                        <a:rPr lang="en-US" sz="1400" b="0" i="0" u="none" strike="noStrike" dirty="0" smtClean="0">
                          <a:solidFill>
                            <a:schemeClr val="tx1"/>
                          </a:solidFill>
                          <a:effectLst/>
                          <a:latin typeface="+mn-lt"/>
                        </a:rPr>
                        <a:t>/NG-RAN List of interfaces for NSA support of trace activation </a:t>
                      </a:r>
                      <a:endParaRPr lang="en-US" sz="1400" b="0" i="0" u="none" strike="noStrike" dirty="0">
                        <a:solidFill>
                          <a:schemeClr val="tx1"/>
                        </a:solidFill>
                        <a:effectLst/>
                        <a:latin typeface="+mn-lt"/>
                      </a:endParaRPr>
                    </a:p>
                  </a:txBody>
                  <a:tcPr marL="9525" marR="9525" marT="9525"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ctr"/>
                      <a:r>
                        <a:rPr lang="fr-FR" sz="1400" b="0" i="0" u="none" strike="noStrike" dirty="0" smtClean="0">
                          <a:solidFill>
                            <a:schemeClr val="tx1"/>
                          </a:solidFill>
                          <a:effectLst/>
                          <a:latin typeface="+mn-lt"/>
                        </a:rPr>
                        <a:t>Ericsson, NTT DOCOMO</a:t>
                      </a:r>
                      <a:endParaRPr lang="fr-FR" sz="1400" b="0" i="0" u="none" strike="noStrike" dirty="0">
                        <a:solidFill>
                          <a:schemeClr val="tx1"/>
                        </a:solidFill>
                        <a:effectLst/>
                        <a:latin typeface="+mn-lt"/>
                      </a:endParaRPr>
                    </a:p>
                  </a:txBody>
                  <a:tcPr marL="9525" marR="9525" marT="9525"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extLst>
      <p:ext uri="{BB962C8B-B14F-4D97-AF65-F5344CB8AC3E}">
        <p14:creationId xmlns:p14="http://schemas.microsoft.com/office/powerpoint/2010/main" val="1134288099"/>
      </p:ext>
    </p:extLst>
  </p:cSld>
  <p:clrMapOvr>
    <a:masterClrMapping/>
  </p:clrMapOvr>
  <p:transition spd="slow"/>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232011" y="260349"/>
            <a:ext cx="9785445" cy="967949"/>
          </a:xfrm>
          <a:prstGeom prst="rect">
            <a:avLst/>
          </a:prstGeom>
          <a:noFill/>
          <a:ln w="12700">
            <a:noFill/>
            <a:miter lim="800000"/>
            <a:headEnd/>
            <a:tailEnd/>
          </a:ln>
        </p:spPr>
        <p:txBody>
          <a:bodyPr lIns="90488" tIns="44450" rIns="90488" bIns="44450" anchor="ctr"/>
          <a:lstStyle/>
          <a:p>
            <a:pPr algn="ctr">
              <a:defRPr/>
            </a:pPr>
            <a:r>
              <a:rPr lang="en-US" altLang="zh-CN" sz="3200" kern="0" dirty="0">
                <a:solidFill>
                  <a:srgbClr val="FF0000"/>
                </a:solidFill>
                <a:latin typeface="Calibri"/>
                <a:cs typeface="+mj-cs"/>
              </a:rPr>
              <a:t>OAM&amp;P Maintenance and </a:t>
            </a:r>
            <a:r>
              <a:rPr lang="en-US" altLang="zh-CN" sz="3200" kern="0" dirty="0" smtClean="0">
                <a:solidFill>
                  <a:srgbClr val="FF0000"/>
                </a:solidFill>
                <a:latin typeface="Calibri"/>
                <a:cs typeface="+mj-cs"/>
              </a:rPr>
              <a:t>Rel-16 </a:t>
            </a:r>
            <a:r>
              <a:rPr lang="en-US" altLang="zh-CN" sz="3200" kern="0" dirty="0">
                <a:solidFill>
                  <a:srgbClr val="FF0000"/>
                </a:solidFill>
                <a:latin typeface="Calibri"/>
                <a:cs typeface="+mj-cs"/>
              </a:rPr>
              <a:t>small </a:t>
            </a:r>
            <a:r>
              <a:rPr lang="en-US" altLang="zh-CN" sz="3200" kern="0" dirty="0" smtClean="0">
                <a:solidFill>
                  <a:srgbClr val="FF0000"/>
                </a:solidFill>
                <a:latin typeface="Calibri"/>
                <a:cs typeface="+mj-cs"/>
              </a:rPr>
              <a:t>Enhancements</a:t>
            </a:r>
          </a:p>
          <a:p>
            <a:pPr algn="ctr">
              <a:defRPr/>
            </a:pPr>
            <a:r>
              <a:rPr lang="en-US" altLang="zh-CN" sz="2800" kern="0" dirty="0" smtClean="0">
                <a:solidFill>
                  <a:srgbClr val="FF0000"/>
                </a:solidFill>
                <a:latin typeface="Calibri"/>
                <a:cs typeface="+mj-cs"/>
              </a:rPr>
              <a:t>Conditionally agreed CRs</a:t>
            </a:r>
            <a:endParaRPr lang="en-GB" altLang="zh-CN" sz="2800" dirty="0">
              <a:solidFill>
                <a:srgbClr val="FF0000"/>
              </a:solidFill>
              <a:latin typeface="Calibri"/>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3214371866"/>
              </p:ext>
            </p:extLst>
          </p:nvPr>
        </p:nvGraphicFramePr>
        <p:xfrm>
          <a:off x="423078" y="1635611"/>
          <a:ext cx="10972802" cy="2794575"/>
        </p:xfrm>
        <a:graphic>
          <a:graphicData uri="http://schemas.openxmlformats.org/drawingml/2006/table">
            <a:tbl>
              <a:tblPr/>
              <a:tblGrid>
                <a:gridCol w="1310188">
                  <a:extLst>
                    <a:ext uri="{9D8B030D-6E8A-4147-A177-3AD203B41FA5}">
                      <a16:colId xmlns:a16="http://schemas.microsoft.com/office/drawing/2014/main" xmlns="" val="20000"/>
                    </a:ext>
                  </a:extLst>
                </a:gridCol>
                <a:gridCol w="7356143">
                  <a:extLst>
                    <a:ext uri="{9D8B030D-6E8A-4147-A177-3AD203B41FA5}">
                      <a16:colId xmlns:a16="http://schemas.microsoft.com/office/drawing/2014/main" xmlns="" val="20001"/>
                    </a:ext>
                  </a:extLst>
                </a:gridCol>
                <a:gridCol w="2306471"/>
              </a:tblGrid>
              <a:tr h="729169">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err="1" smtClean="0">
                          <a:ln>
                            <a:noFill/>
                          </a:ln>
                          <a:solidFill>
                            <a:schemeClr val="tx1"/>
                          </a:solidFill>
                          <a:effectLst/>
                          <a:latin typeface="Calibri" pitchFamily="34" charset="0"/>
                          <a:ea typeface="宋体" pitchFamily="2" charset="-122"/>
                          <a:cs typeface="Arial" charset="0"/>
                        </a:rPr>
                        <a:t>TDoc</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Source</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0"/>
                  </a:ext>
                </a:extLst>
              </a:tr>
              <a:tr h="295058">
                <a:tc>
                  <a:txBody>
                    <a:bodyPr/>
                    <a:lstStyle/>
                    <a:p>
                      <a:pPr marL="95250" indent="0" algn="l" fontAlgn="b"/>
                      <a:r>
                        <a:rPr lang="fr-FR" sz="1400" b="0" i="0" u="none" strike="noStrike" dirty="0">
                          <a:solidFill>
                            <a:srgbClr val="000000"/>
                          </a:solidFill>
                          <a:effectLst/>
                          <a:latin typeface="+mn-lt"/>
                        </a:rPr>
                        <a:t>S5-193420</a:t>
                      </a:r>
                    </a:p>
                  </a:txBody>
                  <a:tcPr marL="9525" marR="9525" marT="9525"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b"/>
                      <a:r>
                        <a:rPr lang="en-US" sz="1400" b="0" i="0" u="none" strike="noStrike" dirty="0">
                          <a:solidFill>
                            <a:srgbClr val="000000"/>
                          </a:solidFill>
                          <a:effectLst/>
                          <a:latin typeface="+mn-lt"/>
                        </a:rPr>
                        <a:t>Add missing (E-UTRAN) cell and </a:t>
                      </a:r>
                      <a:r>
                        <a:rPr lang="en-US" sz="1400" b="0" i="0" u="none" strike="noStrike" dirty="0" err="1">
                          <a:solidFill>
                            <a:srgbClr val="000000"/>
                          </a:solidFill>
                          <a:effectLst/>
                          <a:latin typeface="+mn-lt"/>
                        </a:rPr>
                        <a:t>freq</a:t>
                      </a:r>
                      <a:r>
                        <a:rPr lang="en-US" sz="1400" b="0" i="0" u="none" strike="noStrike" dirty="0">
                          <a:solidFill>
                            <a:srgbClr val="000000"/>
                          </a:solidFill>
                          <a:effectLst/>
                          <a:latin typeface="+mn-lt"/>
                        </a:rPr>
                        <a:t> relation</a:t>
                      </a:r>
                    </a:p>
                  </a:txBody>
                  <a:tcPr marL="9525" marR="9525" marT="9525"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b"/>
                      <a:r>
                        <a:rPr lang="fr-FR" sz="1400" b="0" i="0" u="none" strike="noStrike" dirty="0" smtClean="0">
                          <a:solidFill>
                            <a:srgbClr val="000000"/>
                          </a:solidFill>
                          <a:effectLst/>
                          <a:latin typeface="+mn-lt"/>
                        </a:rPr>
                        <a:t>Ericsson, Huawei</a:t>
                      </a:r>
                      <a:endParaRPr lang="fr-FR" sz="1400" b="0" i="0" u="none" strike="noStrike" dirty="0">
                        <a:solidFill>
                          <a:srgbClr val="000000"/>
                        </a:solidFill>
                        <a:effectLst/>
                        <a:latin typeface="+mn-lt"/>
                      </a:endParaRPr>
                    </a:p>
                  </a:txBody>
                  <a:tcPr marL="9525" marR="9525" marT="9525"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95058">
                <a:tc>
                  <a:txBody>
                    <a:bodyPr/>
                    <a:lstStyle/>
                    <a:p>
                      <a:pPr marL="95250" indent="0" algn="l" fontAlgn="b"/>
                      <a:r>
                        <a:rPr lang="fr-FR" sz="1400" b="0" i="0" u="none" strike="noStrike">
                          <a:solidFill>
                            <a:srgbClr val="000000"/>
                          </a:solidFill>
                          <a:effectLst/>
                          <a:latin typeface="+mn-lt"/>
                        </a:rPr>
                        <a:t>S5-193438</a:t>
                      </a:r>
                    </a:p>
                  </a:txBody>
                  <a:tcPr marL="9525" marR="9525" marT="9525"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b"/>
                      <a:r>
                        <a:rPr lang="en-US" sz="1400" b="0" i="0" u="none" strike="noStrike">
                          <a:solidFill>
                            <a:srgbClr val="000000"/>
                          </a:solidFill>
                          <a:effectLst/>
                          <a:latin typeface="+mn-lt"/>
                        </a:rPr>
                        <a:t>Correct UML diagram and role-attribute of slice NRM</a:t>
                      </a:r>
                    </a:p>
                  </a:txBody>
                  <a:tcPr marL="9525" marR="9525" marT="9525"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b"/>
                      <a:r>
                        <a:rPr lang="fr-FR" sz="1400" b="0" i="0" u="none" strike="noStrike" dirty="0" smtClean="0">
                          <a:solidFill>
                            <a:srgbClr val="000000"/>
                          </a:solidFill>
                          <a:effectLst/>
                          <a:latin typeface="+mn-lt"/>
                        </a:rPr>
                        <a:t>Ericsson, </a:t>
                      </a:r>
                      <a:r>
                        <a:rPr lang="fr-FR" sz="1400" b="0" i="0" u="none" strike="noStrike" dirty="0">
                          <a:solidFill>
                            <a:srgbClr val="000000"/>
                          </a:solidFill>
                          <a:effectLst/>
                          <a:latin typeface="+mn-lt"/>
                        </a:rPr>
                        <a:t>Huawei</a:t>
                      </a:r>
                    </a:p>
                  </a:txBody>
                  <a:tcPr marL="9525" marR="9525" marT="9525"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95058">
                <a:tc>
                  <a:txBody>
                    <a:bodyPr/>
                    <a:lstStyle/>
                    <a:p>
                      <a:pPr marL="95250" indent="0" algn="l" fontAlgn="b"/>
                      <a:r>
                        <a:rPr lang="fr-FR" sz="1400" b="0" i="0" u="none" strike="noStrike">
                          <a:solidFill>
                            <a:srgbClr val="000000"/>
                          </a:solidFill>
                          <a:effectLst/>
                          <a:latin typeface="+mn-lt"/>
                        </a:rPr>
                        <a:t>S5-193440</a:t>
                      </a:r>
                    </a:p>
                  </a:txBody>
                  <a:tcPr marL="9525" marR="9525" marT="9525"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b"/>
                      <a:r>
                        <a:rPr lang="en-US" sz="1400" b="0" i="0" u="none" strike="noStrike">
                          <a:solidFill>
                            <a:srgbClr val="000000"/>
                          </a:solidFill>
                          <a:effectLst/>
                          <a:latin typeface="+mn-lt"/>
                        </a:rPr>
                        <a:t>Add RP attribute and disambiguate the delivery method attributes</a:t>
                      </a:r>
                    </a:p>
                  </a:txBody>
                  <a:tcPr marL="9525" marR="9525" marT="9525"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b"/>
                      <a:r>
                        <a:rPr lang="fr-FR" sz="1400" b="0" i="0" u="none" strike="noStrike" dirty="0" smtClean="0">
                          <a:solidFill>
                            <a:srgbClr val="000000"/>
                          </a:solidFill>
                          <a:effectLst/>
                          <a:latin typeface="+mn-lt"/>
                        </a:rPr>
                        <a:t>Ericsson</a:t>
                      </a:r>
                      <a:endParaRPr lang="fr-FR" sz="1400" b="0" i="0" u="none" strike="noStrike" dirty="0">
                        <a:solidFill>
                          <a:srgbClr val="000000"/>
                        </a:solidFill>
                        <a:effectLst/>
                        <a:latin typeface="+mn-lt"/>
                      </a:endParaRPr>
                    </a:p>
                  </a:txBody>
                  <a:tcPr marL="9525" marR="9525" marT="9525"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95058">
                <a:tc>
                  <a:txBody>
                    <a:bodyPr/>
                    <a:lstStyle/>
                    <a:p>
                      <a:pPr marL="95250" indent="0" algn="l" fontAlgn="b"/>
                      <a:r>
                        <a:rPr lang="fr-FR" sz="1400" b="0" i="0" u="none" strike="noStrike">
                          <a:solidFill>
                            <a:srgbClr val="000000"/>
                          </a:solidFill>
                          <a:effectLst/>
                          <a:latin typeface="+mn-lt"/>
                        </a:rPr>
                        <a:t>S5-193447</a:t>
                      </a:r>
                    </a:p>
                  </a:txBody>
                  <a:tcPr marL="9525" marR="9525" marT="9525"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b"/>
                      <a:r>
                        <a:rPr lang="en-US" sz="1400" b="0" i="0" u="none" strike="noStrike">
                          <a:solidFill>
                            <a:srgbClr val="000000"/>
                          </a:solidFill>
                          <a:effectLst/>
                          <a:latin typeface="+mn-lt"/>
                        </a:rPr>
                        <a:t>Correct use of Proxy class</a:t>
                      </a:r>
                    </a:p>
                  </a:txBody>
                  <a:tcPr marL="9525" marR="9525" marT="9525"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b"/>
                      <a:r>
                        <a:rPr lang="fr-FR" sz="1400" b="0" i="0" u="none" strike="noStrike" dirty="0" smtClean="0">
                          <a:solidFill>
                            <a:srgbClr val="000000"/>
                          </a:solidFill>
                          <a:effectLst/>
                          <a:latin typeface="+mn-lt"/>
                        </a:rPr>
                        <a:t>Ericsson</a:t>
                      </a:r>
                      <a:endParaRPr lang="fr-FR" sz="1400" b="0" i="0" u="none" strike="noStrike" dirty="0">
                        <a:solidFill>
                          <a:srgbClr val="000000"/>
                        </a:solidFill>
                        <a:effectLst/>
                        <a:latin typeface="+mn-lt"/>
                      </a:endParaRPr>
                    </a:p>
                  </a:txBody>
                  <a:tcPr marL="9525" marR="9525" marT="9525"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95058">
                <a:tc>
                  <a:txBody>
                    <a:bodyPr/>
                    <a:lstStyle/>
                    <a:p>
                      <a:pPr marL="95250" indent="0" algn="l" fontAlgn="b"/>
                      <a:r>
                        <a:rPr lang="fr-FR" sz="1400" b="0" i="0" u="none" strike="noStrike">
                          <a:solidFill>
                            <a:srgbClr val="000000"/>
                          </a:solidFill>
                          <a:effectLst/>
                          <a:latin typeface="+mn-lt"/>
                        </a:rPr>
                        <a:t>S5-193451</a:t>
                      </a:r>
                    </a:p>
                  </a:txBody>
                  <a:tcPr marL="9525" marR="9525" marT="9525"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b"/>
                      <a:r>
                        <a:rPr lang="en-US" sz="1400" b="0" i="0" u="none" strike="noStrike">
                          <a:solidFill>
                            <a:srgbClr val="000000"/>
                          </a:solidFill>
                          <a:effectLst/>
                          <a:latin typeface="+mn-lt"/>
                        </a:rPr>
                        <a:t>Rel-15 CR TS 28.541 Address the inconsistent issue for attribute rRMPolicyNSSI</a:t>
                      </a:r>
                    </a:p>
                  </a:txBody>
                  <a:tcPr marL="9525" marR="9525" marT="9525"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b"/>
                      <a:r>
                        <a:rPr lang="fr-FR" sz="1400" b="0" i="0" u="none" strike="noStrike">
                          <a:solidFill>
                            <a:srgbClr val="000000"/>
                          </a:solidFill>
                          <a:effectLst/>
                          <a:latin typeface="+mn-lt"/>
                        </a:rPr>
                        <a:t>Huawei</a:t>
                      </a:r>
                    </a:p>
                  </a:txBody>
                  <a:tcPr marL="9525" marR="9525" marT="9525"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95058">
                <a:tc>
                  <a:txBody>
                    <a:bodyPr/>
                    <a:lstStyle/>
                    <a:p>
                      <a:pPr marL="95250" indent="0" algn="l" fontAlgn="b"/>
                      <a:r>
                        <a:rPr lang="fr-FR" sz="1400" b="0" i="0" u="none" strike="noStrike">
                          <a:solidFill>
                            <a:srgbClr val="000000"/>
                          </a:solidFill>
                          <a:effectLst/>
                          <a:latin typeface="+mn-lt"/>
                        </a:rPr>
                        <a:t>S5-193452</a:t>
                      </a:r>
                    </a:p>
                  </a:txBody>
                  <a:tcPr marL="9525" marR="9525" marT="9525"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b"/>
                      <a:r>
                        <a:rPr lang="en-US" sz="1400" b="0" i="0" u="none" strike="noStrike">
                          <a:solidFill>
                            <a:srgbClr val="000000"/>
                          </a:solidFill>
                          <a:effectLst/>
                          <a:latin typeface="+mn-lt"/>
                        </a:rPr>
                        <a:t>Rel-16 CR TS 28.541 Address the inconsistent issue for attribute rRMPolicyNSSI</a:t>
                      </a:r>
                    </a:p>
                  </a:txBody>
                  <a:tcPr marL="9525" marR="9525" marT="9525"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b"/>
                      <a:r>
                        <a:rPr lang="fr-FR" sz="1400" b="0" i="0" u="none" strike="noStrike">
                          <a:solidFill>
                            <a:srgbClr val="000000"/>
                          </a:solidFill>
                          <a:effectLst/>
                          <a:latin typeface="+mn-lt"/>
                        </a:rPr>
                        <a:t>Huawei</a:t>
                      </a:r>
                    </a:p>
                  </a:txBody>
                  <a:tcPr marL="9525" marR="9525" marT="9525"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95058">
                <a:tc>
                  <a:txBody>
                    <a:bodyPr/>
                    <a:lstStyle/>
                    <a:p>
                      <a:pPr marL="95250" indent="0" algn="l" fontAlgn="b"/>
                      <a:r>
                        <a:rPr lang="fr-FR" sz="1400" b="0" i="0" u="none" strike="noStrike" dirty="0">
                          <a:solidFill>
                            <a:srgbClr val="000000"/>
                          </a:solidFill>
                          <a:effectLst/>
                          <a:latin typeface="+mn-lt"/>
                        </a:rPr>
                        <a:t>S5-193529</a:t>
                      </a:r>
                    </a:p>
                  </a:txBody>
                  <a:tcPr marL="9525" marR="9525" marT="9525"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b"/>
                      <a:r>
                        <a:rPr lang="en-US" sz="1400" b="0" i="0" u="none" strike="noStrike" dirty="0">
                          <a:solidFill>
                            <a:srgbClr val="000000"/>
                          </a:solidFill>
                          <a:effectLst/>
                          <a:latin typeface="+mn-lt"/>
                        </a:rPr>
                        <a:t>Add missing (NR) cell and frequency relation</a:t>
                      </a:r>
                    </a:p>
                  </a:txBody>
                  <a:tcPr marL="9525" marR="9525" marT="9525"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b"/>
                      <a:r>
                        <a:rPr lang="fr-FR" sz="1400" b="0" i="0" u="none" strike="noStrike" dirty="0" smtClean="0">
                          <a:solidFill>
                            <a:srgbClr val="000000"/>
                          </a:solidFill>
                          <a:effectLst/>
                          <a:latin typeface="+mn-lt"/>
                        </a:rPr>
                        <a:t>Ericsson, Huawei</a:t>
                      </a:r>
                      <a:endParaRPr lang="fr-FR" sz="1400" b="0" i="0" u="none" strike="noStrike" dirty="0">
                        <a:solidFill>
                          <a:srgbClr val="000000"/>
                        </a:solidFill>
                        <a:effectLst/>
                        <a:latin typeface="+mn-lt"/>
                      </a:endParaRPr>
                    </a:p>
                  </a:txBody>
                  <a:tcPr marL="9525" marR="9525" marT="9525"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extLst>
      <p:ext uri="{BB962C8B-B14F-4D97-AF65-F5344CB8AC3E}">
        <p14:creationId xmlns:p14="http://schemas.microsoft.com/office/powerpoint/2010/main" val="1624891154"/>
      </p:ext>
    </p:extLst>
  </p:cSld>
  <p:clrMapOvr>
    <a:masterClrMapping/>
  </p:clrMapOvr>
  <p:transition spd="slow"/>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573206" y="260350"/>
            <a:ext cx="9253182" cy="790528"/>
          </a:xfrm>
          <a:prstGeom prst="rect">
            <a:avLst/>
          </a:prstGeom>
          <a:noFill/>
          <a:ln w="12700">
            <a:noFill/>
            <a:miter lim="800000"/>
            <a:headEnd/>
            <a:tailEnd/>
          </a:ln>
        </p:spPr>
        <p:txBody>
          <a:bodyPr lIns="90488" tIns="44450" rIns="90488" bIns="44450" anchor="ctr"/>
          <a:lstStyle/>
          <a:p>
            <a:pPr algn="ctr">
              <a:defRPr/>
            </a:pPr>
            <a:r>
              <a:rPr lang="en-US" altLang="zh-CN" sz="3200" kern="0" dirty="0" smtClean="0">
                <a:solidFill>
                  <a:srgbClr val="FF0000"/>
                </a:solidFill>
                <a:latin typeface="Calibri"/>
                <a:cs typeface="+mj-cs"/>
              </a:rPr>
              <a:t>Documents endorsed by OA&amp;M SWG</a:t>
            </a:r>
          </a:p>
        </p:txBody>
      </p:sp>
      <p:graphicFrame>
        <p:nvGraphicFramePr>
          <p:cNvPr id="6" name="Group 76"/>
          <p:cNvGraphicFramePr>
            <a:graphicFrameLocks/>
          </p:cNvGraphicFramePr>
          <p:nvPr>
            <p:extLst>
              <p:ext uri="{D42A27DB-BD31-4B8C-83A1-F6EECF244321}">
                <p14:modId xmlns:p14="http://schemas.microsoft.com/office/powerpoint/2010/main" val="3285585465"/>
              </p:ext>
            </p:extLst>
          </p:nvPr>
        </p:nvGraphicFramePr>
        <p:xfrm>
          <a:off x="382137" y="1765742"/>
          <a:ext cx="11341289" cy="2993054"/>
        </p:xfrm>
        <a:graphic>
          <a:graphicData uri="http://schemas.openxmlformats.org/drawingml/2006/table">
            <a:tbl>
              <a:tblPr/>
              <a:tblGrid>
                <a:gridCol w="1242935">
                  <a:extLst>
                    <a:ext uri="{9D8B030D-6E8A-4147-A177-3AD203B41FA5}">
                      <a16:colId xmlns="" xmlns:a16="http://schemas.microsoft.com/office/drawing/2014/main" val="20000"/>
                    </a:ext>
                  </a:extLst>
                </a:gridCol>
                <a:gridCol w="7015703">
                  <a:extLst>
                    <a:ext uri="{9D8B030D-6E8A-4147-A177-3AD203B41FA5}">
                      <a16:colId xmlns="" xmlns:a16="http://schemas.microsoft.com/office/drawing/2014/main" val="20001"/>
                    </a:ext>
                  </a:extLst>
                </a:gridCol>
                <a:gridCol w="3082651"/>
              </a:tblGrid>
              <a:tr h="645638">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err="1" smtClean="0">
                          <a:ln>
                            <a:noFill/>
                          </a:ln>
                          <a:solidFill>
                            <a:schemeClr val="tx1"/>
                          </a:solidFill>
                          <a:effectLst/>
                          <a:latin typeface="Calibri" pitchFamily="34" charset="0"/>
                          <a:ea typeface="宋体" pitchFamily="2" charset="-122"/>
                          <a:cs typeface="Arial" charset="0"/>
                        </a:rPr>
                        <a:t>TDoc</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Source</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 xmlns:a16="http://schemas.microsoft.com/office/drawing/2014/main" val="10000"/>
                  </a:ext>
                </a:extLst>
              </a:tr>
              <a:tr h="409433">
                <a:tc>
                  <a:txBody>
                    <a:bodyPr/>
                    <a:lstStyle/>
                    <a:p>
                      <a:pPr marL="95250" indent="0" algn="l" fontAlgn="b"/>
                      <a:r>
                        <a:rPr lang="fr-FR" sz="1400" b="0" i="0" u="none" strike="noStrike" dirty="0">
                          <a:solidFill>
                            <a:srgbClr val="000000"/>
                          </a:solidFill>
                          <a:effectLst/>
                          <a:latin typeface="+mn-lt"/>
                        </a:rPr>
                        <a:t>S5-193352</a:t>
                      </a:r>
                    </a:p>
                  </a:txBody>
                  <a:tcPr marL="9525" marR="9525" marT="9525"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b"/>
                      <a:r>
                        <a:rPr lang="en-US" sz="1400" b="0" i="0" u="none" strike="noStrike" dirty="0">
                          <a:solidFill>
                            <a:srgbClr val="000000"/>
                          </a:solidFill>
                          <a:effectLst/>
                          <a:latin typeface="+mn-lt"/>
                        </a:rPr>
                        <a:t>Discussion paper on the need to restructure TS 28.532</a:t>
                      </a:r>
                    </a:p>
                  </a:txBody>
                  <a:tcPr marL="9525" marR="9525" marT="9525"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b"/>
                      <a:r>
                        <a:rPr lang="fr-FR" sz="1400" b="0" i="0" u="none" strike="noStrike" dirty="0">
                          <a:solidFill>
                            <a:srgbClr val="000000"/>
                          </a:solidFill>
                          <a:effectLst/>
                          <a:latin typeface="+mn-lt"/>
                        </a:rPr>
                        <a:t>AT&amp;T, Orange</a:t>
                      </a:r>
                    </a:p>
                  </a:txBody>
                  <a:tcPr marL="9525" marR="9525" marT="9525"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409433">
                <a:tc>
                  <a:txBody>
                    <a:bodyPr/>
                    <a:lstStyle/>
                    <a:p>
                      <a:pPr marL="95250" indent="0" algn="l" fontAlgn="b"/>
                      <a:r>
                        <a:rPr lang="fr-FR" sz="1400" b="0" i="0" u="none" strike="noStrike">
                          <a:solidFill>
                            <a:srgbClr val="000000"/>
                          </a:solidFill>
                          <a:effectLst/>
                          <a:latin typeface="+mn-lt"/>
                        </a:rPr>
                        <a:t>S5-193422</a:t>
                      </a:r>
                    </a:p>
                  </a:txBody>
                  <a:tcPr marL="9525" marR="9525" marT="9525"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b"/>
                      <a:r>
                        <a:rPr lang="en-US" sz="1400" b="0" i="0" u="none" strike="noStrike">
                          <a:solidFill>
                            <a:srgbClr val="000000"/>
                          </a:solidFill>
                          <a:effectLst/>
                          <a:latin typeface="+mn-lt"/>
                        </a:rPr>
                        <a:t>Discussion paper around beam types</a:t>
                      </a:r>
                    </a:p>
                  </a:txBody>
                  <a:tcPr marL="9525" marR="9525" marT="9525"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b"/>
                      <a:r>
                        <a:rPr lang="fr-FR" sz="1400" b="0" i="0" u="none" strike="noStrike" dirty="0" smtClean="0">
                          <a:solidFill>
                            <a:srgbClr val="000000"/>
                          </a:solidFill>
                          <a:effectLst/>
                          <a:latin typeface="+mn-lt"/>
                        </a:rPr>
                        <a:t>Ericsson</a:t>
                      </a:r>
                      <a:endParaRPr lang="fr-FR" sz="1400" b="0" i="0" u="none" strike="noStrike" dirty="0">
                        <a:solidFill>
                          <a:srgbClr val="000000"/>
                        </a:solidFill>
                        <a:effectLst/>
                        <a:latin typeface="+mn-lt"/>
                      </a:endParaRPr>
                    </a:p>
                  </a:txBody>
                  <a:tcPr marL="9525" marR="9525" marT="9525"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409433">
                <a:tc>
                  <a:txBody>
                    <a:bodyPr/>
                    <a:lstStyle/>
                    <a:p>
                      <a:pPr marL="95250" indent="0" algn="l" fontAlgn="b"/>
                      <a:r>
                        <a:rPr lang="fr-FR" sz="1400" b="0" i="0" u="none" strike="noStrike">
                          <a:solidFill>
                            <a:srgbClr val="000000"/>
                          </a:solidFill>
                          <a:effectLst/>
                          <a:latin typeface="+mn-lt"/>
                        </a:rPr>
                        <a:t>S5-193164</a:t>
                      </a:r>
                    </a:p>
                  </a:txBody>
                  <a:tcPr marL="9525" marR="9525" marT="9525"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b"/>
                      <a:r>
                        <a:rPr lang="en-US" sz="1400" b="0" i="0" u="none" strike="noStrike">
                          <a:solidFill>
                            <a:srgbClr val="000000"/>
                          </a:solidFill>
                          <a:effectLst/>
                          <a:latin typeface="+mn-lt"/>
                        </a:rPr>
                        <a:t>Discussion paper on PEE measurement data collection for NG-RAN</a:t>
                      </a:r>
                    </a:p>
                  </a:txBody>
                  <a:tcPr marL="9525" marR="9525" marT="9525"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b"/>
                      <a:r>
                        <a:rPr lang="fr-FR" sz="1400" b="0" i="0" u="none" strike="noStrike">
                          <a:solidFill>
                            <a:srgbClr val="000000"/>
                          </a:solidFill>
                          <a:effectLst/>
                          <a:latin typeface="+mn-lt"/>
                        </a:rPr>
                        <a:t>Huawei, Ericsson, Orange</a:t>
                      </a:r>
                    </a:p>
                  </a:txBody>
                  <a:tcPr marL="9525" marR="9525" marT="9525"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409433">
                <a:tc>
                  <a:txBody>
                    <a:bodyPr/>
                    <a:lstStyle/>
                    <a:p>
                      <a:pPr marL="95250" indent="0" algn="l" fontAlgn="b"/>
                      <a:r>
                        <a:rPr lang="fr-FR" sz="1400" b="0" i="0" u="none" strike="noStrike">
                          <a:solidFill>
                            <a:srgbClr val="000000"/>
                          </a:solidFill>
                          <a:effectLst/>
                          <a:latin typeface="+mn-lt"/>
                        </a:rPr>
                        <a:t>S5-193455</a:t>
                      </a:r>
                    </a:p>
                  </a:txBody>
                  <a:tcPr marL="9525" marR="9525" marT="9525"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b"/>
                      <a:r>
                        <a:rPr lang="en-US" sz="1400" b="0" i="0" u="none" strike="noStrike">
                          <a:solidFill>
                            <a:srgbClr val="000000"/>
                          </a:solidFill>
                          <a:effectLst/>
                          <a:latin typeface="+mn-lt"/>
                        </a:rPr>
                        <a:t>Use one style for all enumeration</a:t>
                      </a:r>
                    </a:p>
                  </a:txBody>
                  <a:tcPr marL="9525" marR="9525" marT="9525"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b"/>
                      <a:r>
                        <a:rPr lang="fr-FR" sz="1400" b="0" i="0" u="none" strike="noStrike" dirty="0" smtClean="0">
                          <a:solidFill>
                            <a:srgbClr val="000000"/>
                          </a:solidFill>
                          <a:effectLst/>
                          <a:latin typeface="+mn-lt"/>
                        </a:rPr>
                        <a:t>Ericsson</a:t>
                      </a:r>
                      <a:endParaRPr lang="fr-FR" sz="1400" b="0" i="0" u="none" strike="noStrike" dirty="0">
                        <a:solidFill>
                          <a:srgbClr val="000000"/>
                        </a:solidFill>
                        <a:effectLst/>
                        <a:latin typeface="+mn-lt"/>
                      </a:endParaRPr>
                    </a:p>
                  </a:txBody>
                  <a:tcPr marL="9525" marR="9525" marT="9525"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354842">
                <a:tc>
                  <a:txBody>
                    <a:bodyPr/>
                    <a:lstStyle/>
                    <a:p>
                      <a:pPr marL="95250" indent="0" algn="l" fontAlgn="b"/>
                      <a:r>
                        <a:rPr lang="fr-FR" sz="1400" b="0" i="0" u="none" strike="noStrike">
                          <a:solidFill>
                            <a:srgbClr val="000000"/>
                          </a:solidFill>
                          <a:effectLst/>
                          <a:latin typeface="+mn-lt"/>
                        </a:rPr>
                        <a:t>S5-193373</a:t>
                      </a:r>
                    </a:p>
                  </a:txBody>
                  <a:tcPr marL="9525" marR="9525" marT="9525"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b"/>
                      <a:r>
                        <a:rPr lang="en-US" sz="1400" b="0" i="0" u="none" strike="noStrike">
                          <a:solidFill>
                            <a:srgbClr val="000000"/>
                          </a:solidFill>
                          <a:effectLst/>
                          <a:latin typeface="+mn-lt"/>
                        </a:rPr>
                        <a:t>Discussion paper on Scope and bounderies for Intent Based Management</a:t>
                      </a:r>
                    </a:p>
                  </a:txBody>
                  <a:tcPr marL="9525" marR="9525" marT="9525"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b"/>
                      <a:r>
                        <a:rPr lang="fr-FR" sz="1400" b="0" i="0" u="none" strike="noStrike" dirty="0" smtClean="0">
                          <a:solidFill>
                            <a:srgbClr val="000000"/>
                          </a:solidFill>
                          <a:effectLst/>
                          <a:latin typeface="+mn-lt"/>
                        </a:rPr>
                        <a:t>Ericsson</a:t>
                      </a:r>
                      <a:endParaRPr lang="fr-FR" sz="1400" b="0" i="0" u="none" strike="noStrike" dirty="0">
                        <a:solidFill>
                          <a:srgbClr val="000000"/>
                        </a:solidFill>
                        <a:effectLst/>
                        <a:latin typeface="+mn-lt"/>
                      </a:endParaRPr>
                    </a:p>
                  </a:txBody>
                  <a:tcPr marL="9525" marR="9525" marT="9525"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354842">
                <a:tc>
                  <a:txBody>
                    <a:bodyPr/>
                    <a:lstStyle/>
                    <a:p>
                      <a:pPr marL="95250" indent="0" algn="l" fontAlgn="b"/>
                      <a:r>
                        <a:rPr lang="fr-FR" sz="1400" b="0" i="0" u="none" strike="noStrike" dirty="0">
                          <a:solidFill>
                            <a:srgbClr val="000000"/>
                          </a:solidFill>
                          <a:effectLst/>
                          <a:latin typeface="+mn-lt"/>
                        </a:rPr>
                        <a:t>S5-193395</a:t>
                      </a:r>
                    </a:p>
                  </a:txBody>
                  <a:tcPr marL="9525" marR="9525" marT="9525"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b"/>
                      <a:r>
                        <a:rPr lang="fr-FR" sz="1400" b="0" i="0" u="none" strike="noStrike" dirty="0" err="1">
                          <a:solidFill>
                            <a:srgbClr val="000000"/>
                          </a:solidFill>
                          <a:effectLst/>
                          <a:latin typeface="+mn-lt"/>
                        </a:rPr>
                        <a:t>MnS</a:t>
                      </a:r>
                      <a:r>
                        <a:rPr lang="fr-FR" sz="1400" b="0" i="0" u="none" strike="noStrike" dirty="0">
                          <a:solidFill>
                            <a:srgbClr val="000000"/>
                          </a:solidFill>
                          <a:effectLst/>
                          <a:latin typeface="+mn-lt"/>
                        </a:rPr>
                        <a:t> </a:t>
                      </a:r>
                      <a:r>
                        <a:rPr lang="fr-FR" sz="1400" b="0" i="0" u="none" strike="noStrike" dirty="0" err="1">
                          <a:solidFill>
                            <a:srgbClr val="000000"/>
                          </a:solidFill>
                          <a:effectLst/>
                          <a:latin typeface="+mn-lt"/>
                        </a:rPr>
                        <a:t>discovery</a:t>
                      </a:r>
                      <a:endParaRPr lang="fr-FR" sz="1400" b="0" i="0" u="none" strike="noStrike" dirty="0">
                        <a:solidFill>
                          <a:srgbClr val="000000"/>
                        </a:solidFill>
                        <a:effectLst/>
                        <a:latin typeface="+mn-lt"/>
                      </a:endParaRPr>
                    </a:p>
                  </a:txBody>
                  <a:tcPr marL="9525" marR="9525" marT="9525"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b"/>
                      <a:r>
                        <a:rPr lang="fr-FR" sz="1400" b="0" i="0" u="none" strike="noStrike" dirty="0">
                          <a:solidFill>
                            <a:srgbClr val="000000"/>
                          </a:solidFill>
                          <a:effectLst/>
                          <a:latin typeface="+mn-lt"/>
                        </a:rPr>
                        <a:t>Nokia, Nokia Shanghai Bell</a:t>
                      </a:r>
                    </a:p>
                  </a:txBody>
                  <a:tcPr marL="9525" marR="9525" marT="9525"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extLst>
      <p:ext uri="{BB962C8B-B14F-4D97-AF65-F5344CB8AC3E}">
        <p14:creationId xmlns:p14="http://schemas.microsoft.com/office/powerpoint/2010/main" val="2526596947"/>
      </p:ext>
    </p:extLst>
  </p:cSld>
  <p:clrMapOvr>
    <a:masterClrMapping/>
  </p:clrMapOvr>
  <p:transition spd="slow"/>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121131</TotalTime>
  <Words>3185</Words>
  <Application>Microsoft Office PowerPoint</Application>
  <PresentationFormat>Personnalisé</PresentationFormat>
  <Paragraphs>748</Paragraphs>
  <Slides>36</Slides>
  <Notes>31</Notes>
  <HiddenSlides>0</HiddenSlides>
  <MMClips>0</MMClips>
  <ScaleCrop>false</ScaleCrop>
  <HeadingPairs>
    <vt:vector size="4" baseType="variant">
      <vt:variant>
        <vt:lpstr>Thème</vt:lpstr>
      </vt:variant>
      <vt:variant>
        <vt:i4>1</vt:i4>
      </vt:variant>
      <vt:variant>
        <vt:lpstr>Titres des diapositives</vt:lpstr>
      </vt:variant>
      <vt:variant>
        <vt:i4>36</vt:i4>
      </vt:variant>
    </vt:vector>
  </HeadingPairs>
  <TitlesOfParts>
    <vt:vector size="37" baseType="lpstr">
      <vt:lpstr>Office Theme</vt:lpstr>
      <vt:lpstr>    SA5 OAM&amp;P SWG Exec Report SA5#125, 8 – 12 April 2019 Newport Beach, CA (USA) </vt:lpstr>
      <vt:lpstr>Incoming LSs</vt:lpstr>
      <vt:lpstr>Outgoing LSs</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TRs / TSs to be sent to SA#84</vt:lpstr>
      <vt:lpstr>TRs / TSs to be sent to Edithelp</vt:lpstr>
      <vt:lpstr>Thank you!</vt:lpstr>
    </vt:vector>
  </TitlesOfParts>
  <Company>3GPP</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Scrase</dc:creator>
  <dc:description>© 2009  All rights reserved</dc:description>
  <cp:lastModifiedBy>ORANGE</cp:lastModifiedBy>
  <cp:revision>2829</cp:revision>
  <dcterms:created xsi:type="dcterms:W3CDTF">2008-08-30T09:32:10Z</dcterms:created>
  <dcterms:modified xsi:type="dcterms:W3CDTF">2019-04-12T21:51:39Z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readonly">
    <vt:lpwstr/>
  </property>
  <property fmtid="{D5CDD505-2E9C-101B-9397-08002B2CF9AE}" pid="3" name="_change">
    <vt:lpwstr/>
  </property>
  <property fmtid="{D5CDD505-2E9C-101B-9397-08002B2CF9AE}" pid="4" name="_full-control">
    <vt:lpwstr/>
  </property>
  <property fmtid="{D5CDD505-2E9C-101B-9397-08002B2CF9AE}" pid="5" name="sflag">
    <vt:lpwstr>1535117424</vt:lpwstr>
  </property>
</Properties>
</file>