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1"/>
  </p:sldMasterIdLst>
  <p:notesMasterIdLst>
    <p:notesMasterId r:id="rId49"/>
  </p:notesMasterIdLst>
  <p:handoutMasterIdLst>
    <p:handoutMasterId r:id="rId50"/>
  </p:handoutMasterIdLst>
  <p:sldIdLst>
    <p:sldId id="303" r:id="rId2"/>
    <p:sldId id="621" r:id="rId3"/>
    <p:sldId id="749" r:id="rId4"/>
    <p:sldId id="703" r:id="rId5"/>
    <p:sldId id="704" r:id="rId6"/>
    <p:sldId id="709" r:id="rId7"/>
    <p:sldId id="710" r:id="rId8"/>
    <p:sldId id="711" r:id="rId9"/>
    <p:sldId id="712" r:id="rId10"/>
    <p:sldId id="627" r:id="rId11"/>
    <p:sldId id="628" r:id="rId12"/>
    <p:sldId id="634" r:id="rId13"/>
    <p:sldId id="635" r:id="rId14"/>
    <p:sldId id="637" r:id="rId15"/>
    <p:sldId id="639" r:id="rId16"/>
    <p:sldId id="728" r:id="rId17"/>
    <p:sldId id="736" r:id="rId18"/>
    <p:sldId id="763" r:id="rId19"/>
    <p:sldId id="731" r:id="rId20"/>
    <p:sldId id="744" r:id="rId21"/>
    <p:sldId id="875" r:id="rId22"/>
    <p:sldId id="747" r:id="rId23"/>
    <p:sldId id="876" r:id="rId24"/>
    <p:sldId id="745" r:id="rId25"/>
    <p:sldId id="778" r:id="rId26"/>
    <p:sldId id="734" r:id="rId27"/>
    <p:sldId id="735" r:id="rId28"/>
    <p:sldId id="733" r:id="rId29"/>
    <p:sldId id="732" r:id="rId30"/>
    <p:sldId id="738" r:id="rId31"/>
    <p:sldId id="761" r:id="rId32"/>
    <p:sldId id="762" r:id="rId33"/>
    <p:sldId id="760" r:id="rId34"/>
    <p:sldId id="679" r:id="rId35"/>
    <p:sldId id="877" r:id="rId36"/>
    <p:sldId id="878" r:id="rId37"/>
    <p:sldId id="633" r:id="rId38"/>
    <p:sldId id="636" r:id="rId39"/>
    <p:sldId id="868" r:id="rId40"/>
    <p:sldId id="758" r:id="rId41"/>
    <p:sldId id="746" r:id="rId42"/>
    <p:sldId id="756" r:id="rId43"/>
    <p:sldId id="748" r:id="rId44"/>
    <p:sldId id="873" r:id="rId45"/>
    <p:sldId id="623" r:id="rId46"/>
    <p:sldId id="872" r:id="rId47"/>
    <p:sldId id="624" r:id="rId48"/>
  </p:sldIdLst>
  <p:sldSz cx="12192000" cy="6858000"/>
  <p:notesSz cx="6797675" cy="9928225"/>
  <p:defaultTextStyle>
    <a:defPPr>
      <a:defRPr lang="en-GB"/>
    </a:defPPr>
    <a:lvl1pPr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1pPr>
    <a:lvl2pPr marL="608013" indent="-1508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2pPr>
    <a:lvl3pPr marL="1217613" indent="-3032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3pPr>
    <a:lvl4pPr marL="1827213" indent="-4556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4pPr>
    <a:lvl5pPr marL="2436813" indent="-6080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72AF2F"/>
    <a:srgbClr val="FFFFCC"/>
    <a:srgbClr val="C1E442"/>
    <a:srgbClr val="FFFF99"/>
    <a:srgbClr val="C6D254"/>
    <a:srgbClr val="000000"/>
    <a:srgbClr val="5C88D0"/>
    <a:srgbClr val="2A6EA8"/>
    <a:srgbClr val="B1D254"/>
    <a:srgbClr val="72732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AF606853-7671-496A-8E4F-DF71F8EC918B}" styleName="Dark Style 1 - Accent 6">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6"/>
          </a:solidFill>
        </a:fill>
      </a:tcStyle>
    </a:wholeTbl>
    <a:band1H>
      <a:tcStyle>
        <a:tcBdr/>
        <a:fill>
          <a:solidFill>
            <a:schemeClr val="accent6">
              <a:shade val="60000"/>
            </a:schemeClr>
          </a:solidFill>
        </a:fill>
      </a:tcStyle>
    </a:band1H>
    <a:band1V>
      <a:tcStyle>
        <a:tcBdr/>
        <a:fill>
          <a:solidFill>
            <a:schemeClr val="accent6">
              <a:shade val="60000"/>
            </a:schemeClr>
          </a:solidFill>
        </a:fill>
      </a:tcStyle>
    </a:band1V>
    <a:lastCol>
      <a:tcTxStyle b="on"/>
      <a:tcStyle>
        <a:tcBdr>
          <a:left>
            <a:ln w="25400" cmpd="sng">
              <a:solidFill>
                <a:schemeClr val="lt1"/>
              </a:solidFill>
            </a:ln>
          </a:left>
        </a:tcBdr>
        <a:fill>
          <a:solidFill>
            <a:schemeClr val="accent6">
              <a:shade val="60000"/>
            </a:schemeClr>
          </a:solidFill>
        </a:fill>
      </a:tcStyle>
    </a:lastCol>
    <a:firstCol>
      <a:tcTxStyle b="on"/>
      <a:tcStyle>
        <a:tcBdr>
          <a:right>
            <a:ln w="25400" cmpd="sng">
              <a:solidFill>
                <a:schemeClr val="lt1"/>
              </a:solidFill>
            </a:ln>
          </a:right>
        </a:tcBdr>
        <a:fill>
          <a:solidFill>
            <a:schemeClr val="accent6">
              <a:shade val="60000"/>
            </a:schemeClr>
          </a:solidFill>
        </a:fill>
      </a:tcStyle>
    </a:firstCol>
    <a:lastRow>
      <a:tcTxStyle b="on"/>
      <a:tcStyle>
        <a:tcBdr>
          <a:top>
            <a:ln w="25400" cmpd="sng">
              <a:solidFill>
                <a:schemeClr val="lt1"/>
              </a:solidFill>
            </a:ln>
          </a:top>
        </a:tcBdr>
        <a:fill>
          <a:solidFill>
            <a:schemeClr val="accent6">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1890" autoAdjust="0"/>
    <p:restoredTop sz="92197" autoAdjust="0"/>
  </p:normalViewPr>
  <p:slideViewPr>
    <p:cSldViewPr snapToGrid="0">
      <p:cViewPr>
        <p:scale>
          <a:sx n="70" d="100"/>
          <a:sy n="70" d="100"/>
        </p:scale>
        <p:origin x="-96" y="-12"/>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80" d="100"/>
        <a:sy n="80" d="100"/>
      </p:scale>
      <p:origin x="0" y="0"/>
    </p:cViewPr>
  </p:sorterViewPr>
  <p:notesViewPr>
    <p:cSldViewPr snapToGrid="0">
      <p:cViewPr varScale="1">
        <p:scale>
          <a:sx n="73" d="100"/>
          <a:sy n="73" d="100"/>
        </p:scale>
        <p:origin x="-2280" y="-102"/>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handoutMaster" Target="handoutMasters/handoutMaster1.xml"/><Relationship Id="rId55" Type="http://schemas.microsoft.com/office/2016/11/relationships/changesInfo" Target="changesInfos/changesInfo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presProps" Target="presProps.xml"/><Relationship Id="rId3" Type="http://schemas.openxmlformats.org/officeDocument/2006/relationships/slide" Target="slides/slide2.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Thomas Tovinger" userId="d52090d9-82c6-45ae-b052-95c46e96cc30" providerId="ADAL" clId="{C449B6FA-0AA2-4254-9890-437B1B64D622}"/>
    <pc:docChg chg="modSld">
      <pc:chgData name="Thomas Tovinger" userId="d52090d9-82c6-45ae-b052-95c46e96cc30" providerId="ADAL" clId="{C449B6FA-0AA2-4254-9890-437B1B64D622}" dt="2018-12-06T15:57:02.689" v="6" actId="1076"/>
      <pc:docMkLst>
        <pc:docMk/>
      </pc:docMkLst>
      <pc:sldChg chg="modSp">
        <pc:chgData name="Thomas Tovinger" userId="d52090d9-82c6-45ae-b052-95c46e96cc30" providerId="ADAL" clId="{C449B6FA-0AA2-4254-9890-437B1B64D622}" dt="2018-12-06T15:57:02.689" v="6" actId="1076"/>
        <pc:sldMkLst>
          <pc:docMk/>
          <pc:sldMk cId="4076851531" sldId="712"/>
        </pc:sldMkLst>
        <pc:spChg chg="mod">
          <ac:chgData name="Thomas Tovinger" userId="d52090d9-82c6-45ae-b052-95c46e96cc30" providerId="ADAL" clId="{C449B6FA-0AA2-4254-9890-437B1B64D622}" dt="2018-12-06T15:57:02.689" v="6" actId="1076"/>
          <ac:spMkLst>
            <pc:docMk/>
            <pc:sldMk cId="4076851531" sldId="712"/>
            <ac:spMk id="3075" creationId="{00000000-0000-0000-0000-000000000000}"/>
          </ac:spMkLst>
        </pc:spChg>
        <pc:graphicFrameChg chg="mod">
          <ac:chgData name="Thomas Tovinger" userId="d52090d9-82c6-45ae-b052-95c46e96cc30" providerId="ADAL" clId="{C449B6FA-0AA2-4254-9890-437B1B64D622}" dt="2018-12-06T15:56:56.106" v="5" actId="1036"/>
          <ac:graphicFrameMkLst>
            <pc:docMk/>
            <pc:sldMk cId="4076851531" sldId="712"/>
            <ac:graphicFrameMk id="3074" creationId="{00000000-0000-0000-0000-000000000000}"/>
          </ac:graphicFrameMkLst>
        </pc:graphicFrameChg>
      </pc:sldChg>
    </pc:docChg>
  </pc:docChgLst>
</pc:chgInfo>
</file>

<file path=ppt/drawings/_rels/vmlDrawing1.vml.rels><?xml version="1.0" encoding="UTF-8" standalone="yes"?>
<Relationships xmlns="http://schemas.openxmlformats.org/package/2006/relationships"><Relationship Id="rId1" Type="http://schemas.openxmlformats.org/officeDocument/2006/relationships/image" Target="../media/image7.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0.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19" name="Rectangle 3"/>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AA78BAD3-FC21-4679-B770-3EA085F20603}" type="datetime1">
              <a:rPr lang="en-US"/>
              <a:pPr>
                <a:defRPr/>
              </a:pPr>
              <a:t>12/6/2018</a:t>
            </a:fld>
            <a:endParaRPr lang="en-US" dirty="0"/>
          </a:p>
        </p:txBody>
      </p:sp>
      <p:sp>
        <p:nvSpPr>
          <p:cNvPr id="9220" name="Rectangle 4"/>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21" name="Rectangle 5"/>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817FF792-3EB9-44FA-9386-5606498586BD}"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099" name="Rectangle 3"/>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BE730920-F8FB-4BAB-A0E2-B112E44812FA}" type="datetime1">
              <a:rPr lang="en-US"/>
              <a:pPr>
                <a:defRPr/>
              </a:pPr>
              <a:t>12/6/2018</a:t>
            </a:fld>
            <a:endParaRPr lang="en-US" dirty="0"/>
          </a:p>
        </p:txBody>
      </p:sp>
      <p:sp>
        <p:nvSpPr>
          <p:cNvPr id="4100" name="Rectangle 4"/>
          <p:cNvSpPr>
            <a:spLocks noGrp="1" noRot="1" noChangeAspect="1" noChangeArrowheads="1" noTextEdit="1"/>
          </p:cNvSpPr>
          <p:nvPr>
            <p:ph type="sldImg" idx="2"/>
          </p:nvPr>
        </p:nvSpPr>
        <p:spPr bwMode="auto">
          <a:xfrm>
            <a:off x="88900" y="742950"/>
            <a:ext cx="6619875"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103" name="Rectangle 7"/>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27BB3565-DE1F-45E8-8B92-B6CEF3A5A934}"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600" kern="1200">
        <a:solidFill>
          <a:schemeClr val="tx1"/>
        </a:solidFill>
        <a:latin typeface="Times New Roman" pitchFamily="18" charset="0"/>
        <a:ea typeface="+mn-ea"/>
        <a:cs typeface="+mn-cs"/>
      </a:defRPr>
    </a:lvl1pPr>
    <a:lvl2pPr marL="608013" algn="l" rtl="0" eaLnBrk="0" fontAlgn="base" hangingPunct="0">
      <a:spcBef>
        <a:spcPct val="30000"/>
      </a:spcBef>
      <a:spcAft>
        <a:spcPct val="0"/>
      </a:spcAft>
      <a:defRPr sz="1600" kern="1200">
        <a:solidFill>
          <a:schemeClr val="tx1"/>
        </a:solidFill>
        <a:latin typeface="Times New Roman" pitchFamily="18" charset="0"/>
        <a:ea typeface="+mn-ea"/>
        <a:cs typeface="+mn-cs"/>
      </a:defRPr>
    </a:lvl2pPr>
    <a:lvl3pPr marL="1217613" algn="l" rtl="0" eaLnBrk="0" fontAlgn="base" hangingPunct="0">
      <a:spcBef>
        <a:spcPct val="30000"/>
      </a:spcBef>
      <a:spcAft>
        <a:spcPct val="0"/>
      </a:spcAft>
      <a:defRPr sz="1600" kern="1200">
        <a:solidFill>
          <a:schemeClr val="tx1"/>
        </a:solidFill>
        <a:latin typeface="Times New Roman" pitchFamily="18" charset="0"/>
        <a:ea typeface="+mn-ea"/>
        <a:cs typeface="+mn-cs"/>
      </a:defRPr>
    </a:lvl3pPr>
    <a:lvl4pPr marL="1827213" algn="l" rtl="0" eaLnBrk="0" fontAlgn="base" hangingPunct="0">
      <a:spcBef>
        <a:spcPct val="30000"/>
      </a:spcBef>
      <a:spcAft>
        <a:spcPct val="0"/>
      </a:spcAft>
      <a:defRPr sz="1600" kern="1200">
        <a:solidFill>
          <a:schemeClr val="tx1"/>
        </a:solidFill>
        <a:latin typeface="Times New Roman" pitchFamily="18" charset="0"/>
        <a:ea typeface="+mn-ea"/>
        <a:cs typeface="+mn-cs"/>
      </a:defRPr>
    </a:lvl4pPr>
    <a:lvl5pPr marL="2436813" algn="l" rtl="0" eaLnBrk="0" fontAlgn="base" hangingPunct="0">
      <a:spcBef>
        <a:spcPct val="30000"/>
      </a:spcBef>
      <a:spcAft>
        <a:spcPct val="0"/>
      </a:spcAft>
      <a:defRPr sz="1600" kern="1200">
        <a:solidFill>
          <a:schemeClr val="tx1"/>
        </a:solidFill>
        <a:latin typeface="Times New Roman" pitchFamily="18" charset="0"/>
        <a:ea typeface="+mn-ea"/>
        <a:cs typeface="+mn-cs"/>
      </a:defRPr>
    </a:lvl5pPr>
    <a:lvl6pPr marL="3047924" algn="l" defTabSz="1219170" rtl="0" eaLnBrk="1" latinLnBrk="0" hangingPunct="1">
      <a:defRPr sz="1600" kern="1200">
        <a:solidFill>
          <a:schemeClr val="tx1"/>
        </a:solidFill>
        <a:latin typeface="+mn-lt"/>
        <a:ea typeface="+mn-ea"/>
        <a:cs typeface="+mn-cs"/>
      </a:defRPr>
    </a:lvl6pPr>
    <a:lvl7pPr marL="3657509" algn="l" defTabSz="1219170" rtl="0" eaLnBrk="1" latinLnBrk="0" hangingPunct="1">
      <a:defRPr sz="1600" kern="1200">
        <a:solidFill>
          <a:schemeClr val="tx1"/>
        </a:solidFill>
        <a:latin typeface="+mn-lt"/>
        <a:ea typeface="+mn-ea"/>
        <a:cs typeface="+mn-cs"/>
      </a:defRPr>
    </a:lvl7pPr>
    <a:lvl8pPr marL="4267093" algn="l" defTabSz="1219170" rtl="0" eaLnBrk="1" latinLnBrk="0" hangingPunct="1">
      <a:defRPr sz="1600" kern="1200">
        <a:solidFill>
          <a:schemeClr val="tx1"/>
        </a:solidFill>
        <a:latin typeface="+mn-lt"/>
        <a:ea typeface="+mn-ea"/>
        <a:cs typeface="+mn-cs"/>
      </a:defRPr>
    </a:lvl8pPr>
    <a:lvl9pPr marL="4876678" algn="l" defTabSz="1219170"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600">
                <a:solidFill>
                  <a:schemeClr val="tx1"/>
                </a:solidFill>
                <a:latin typeface="Times New Roman" panose="02020603050405020304" pitchFamily="18" charset="0"/>
              </a:defRPr>
            </a:lvl1pPr>
            <a:lvl2pPr marL="742950" indent="-285750" defTabSz="930275">
              <a:spcBef>
                <a:spcPct val="30000"/>
              </a:spcBef>
              <a:defRPr sz="1600">
                <a:solidFill>
                  <a:schemeClr val="tx1"/>
                </a:solidFill>
                <a:latin typeface="Times New Roman" panose="02020603050405020304" pitchFamily="18" charset="0"/>
              </a:defRPr>
            </a:lvl2pPr>
            <a:lvl3pPr marL="1143000" indent="-228600" defTabSz="930275">
              <a:spcBef>
                <a:spcPct val="30000"/>
              </a:spcBef>
              <a:defRPr sz="1600">
                <a:solidFill>
                  <a:schemeClr val="tx1"/>
                </a:solidFill>
                <a:latin typeface="Times New Roman" panose="02020603050405020304" pitchFamily="18" charset="0"/>
              </a:defRPr>
            </a:lvl3pPr>
            <a:lvl4pPr marL="1600200" indent="-228600" defTabSz="930275">
              <a:spcBef>
                <a:spcPct val="30000"/>
              </a:spcBef>
              <a:defRPr sz="1600">
                <a:solidFill>
                  <a:schemeClr val="tx1"/>
                </a:solidFill>
                <a:latin typeface="Times New Roman" panose="02020603050405020304" pitchFamily="18" charset="0"/>
              </a:defRPr>
            </a:lvl4pPr>
            <a:lvl5pPr marL="2057400" indent="-228600" defTabSz="930275">
              <a:spcBef>
                <a:spcPct val="30000"/>
              </a:spcBef>
              <a:defRPr sz="1600">
                <a:solidFill>
                  <a:schemeClr val="tx1"/>
                </a:solidFill>
                <a:latin typeface="Times New Roman" panose="02020603050405020304" pitchFamily="18" charset="0"/>
              </a:defRPr>
            </a:lvl5pPr>
            <a:lvl6pPr marL="2514600" indent="-228600" defTabSz="930275" eaLnBrk="0" fontAlgn="base" hangingPunct="0">
              <a:spcBef>
                <a:spcPct val="30000"/>
              </a:spcBef>
              <a:spcAft>
                <a:spcPct val="0"/>
              </a:spcAft>
              <a:defRPr sz="1600">
                <a:solidFill>
                  <a:schemeClr val="tx1"/>
                </a:solidFill>
                <a:latin typeface="Times New Roman" panose="02020603050405020304" pitchFamily="18" charset="0"/>
              </a:defRPr>
            </a:lvl6pPr>
            <a:lvl7pPr marL="2971800" indent="-228600" defTabSz="930275" eaLnBrk="0" fontAlgn="base" hangingPunct="0">
              <a:spcBef>
                <a:spcPct val="30000"/>
              </a:spcBef>
              <a:spcAft>
                <a:spcPct val="0"/>
              </a:spcAft>
              <a:defRPr sz="1600">
                <a:solidFill>
                  <a:schemeClr val="tx1"/>
                </a:solidFill>
                <a:latin typeface="Times New Roman" panose="02020603050405020304" pitchFamily="18" charset="0"/>
              </a:defRPr>
            </a:lvl7pPr>
            <a:lvl8pPr marL="3429000" indent="-228600" defTabSz="930275" eaLnBrk="0" fontAlgn="base" hangingPunct="0">
              <a:spcBef>
                <a:spcPct val="30000"/>
              </a:spcBef>
              <a:spcAft>
                <a:spcPct val="0"/>
              </a:spcAft>
              <a:defRPr sz="1600">
                <a:solidFill>
                  <a:schemeClr val="tx1"/>
                </a:solidFill>
                <a:latin typeface="Times New Roman" panose="02020603050405020304" pitchFamily="18" charset="0"/>
              </a:defRPr>
            </a:lvl8pPr>
            <a:lvl9pPr marL="3886200" indent="-228600" defTabSz="930275" eaLnBrk="0" fontAlgn="base" hangingPunct="0">
              <a:spcBef>
                <a:spcPct val="30000"/>
              </a:spcBef>
              <a:spcAft>
                <a:spcPct val="0"/>
              </a:spcAft>
              <a:defRPr sz="1600">
                <a:solidFill>
                  <a:schemeClr val="tx1"/>
                </a:solidFill>
                <a:latin typeface="Times New Roman" panose="02020603050405020304" pitchFamily="18" charset="0"/>
              </a:defRPr>
            </a:lvl9pPr>
          </a:lstStyle>
          <a:p>
            <a:pPr>
              <a:spcBef>
                <a:spcPct val="0"/>
              </a:spcBef>
            </a:pPr>
            <a:fld id="{E31A0830-7958-478F-A687-980EFBB47EC2}" type="slidenum">
              <a:rPr lang="en-GB" altLang="en-US" sz="1200" smtClean="0"/>
              <a:pPr>
                <a:spcBef>
                  <a:spcPct val="0"/>
                </a:spcBef>
              </a:pPr>
              <a:t>1</a:t>
            </a:fld>
            <a:endParaRPr lang="en-GB" altLang="en-US" sz="1200"/>
          </a:p>
        </p:txBody>
      </p:sp>
      <p:sp>
        <p:nvSpPr>
          <p:cNvPr id="7171" name="Rectangle 2"/>
          <p:cNvSpPr>
            <a:spLocks noGrp="1" noRot="1" noChangeAspect="1" noChangeArrowheads="1" noTextEdit="1"/>
          </p:cNvSpPr>
          <p:nvPr>
            <p:ph type="sldImg"/>
          </p:nvPr>
        </p:nvSpPr>
        <p:spPr>
          <a:xfrm>
            <a:off x="88900" y="742950"/>
            <a:ext cx="6621463" cy="3725863"/>
          </a:xfrm>
          <a:ln/>
        </p:spPr>
      </p:sp>
      <p:sp>
        <p:nvSpPr>
          <p:cNvPr id="7172" name="Rectangle 3"/>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2"/>
          <p:cNvSpPr>
            <a:spLocks noGrp="1" noRot="1" noChangeAspect="1" noChangeArrowheads="1" noTextEdit="1"/>
          </p:cNvSpPr>
          <p:nvPr>
            <p:ph type="sldImg"/>
          </p:nvPr>
        </p:nvSpPr>
        <p:spPr>
          <a:ln/>
        </p:spPr>
      </p:sp>
      <p:sp>
        <p:nvSpPr>
          <p:cNvPr id="61443"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7894827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2"/>
          <p:cNvSpPr>
            <a:spLocks noGrp="1" noRot="1" noChangeAspect="1" noChangeArrowheads="1" noTextEdit="1"/>
          </p:cNvSpPr>
          <p:nvPr>
            <p:ph type="sldImg"/>
          </p:nvPr>
        </p:nvSpPr>
        <p:spPr>
          <a:ln/>
        </p:spPr>
      </p:sp>
      <p:sp>
        <p:nvSpPr>
          <p:cNvPr id="75779"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306580959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2"/>
          <p:cNvSpPr>
            <a:spLocks noGrp="1" noRot="1" noChangeAspect="1" noChangeArrowheads="1" noTextEdit="1"/>
          </p:cNvSpPr>
          <p:nvPr>
            <p:ph type="sldImg"/>
          </p:nvPr>
        </p:nvSpPr>
        <p:spPr>
          <a:ln/>
        </p:spPr>
      </p:sp>
      <p:sp>
        <p:nvSpPr>
          <p:cNvPr id="75779"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203739402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62645832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24943292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89934695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6436409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85405155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310524882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284113228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2"/>
          <p:cNvSpPr>
            <a:spLocks noGrp="1" noRot="1" noChangeAspect="1" noChangeArrowheads="1" noTextEdit="1"/>
          </p:cNvSpPr>
          <p:nvPr>
            <p:ph type="sldImg"/>
          </p:nvPr>
        </p:nvSpPr>
        <p:spPr>
          <a:ln/>
        </p:spPr>
      </p:sp>
      <p:sp>
        <p:nvSpPr>
          <p:cNvPr id="48131"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321347049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71885800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3454262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63480280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322989189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31399242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95591149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82355579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207139583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321049496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59638784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2"/>
          <p:cNvSpPr>
            <a:spLocks noGrp="1" noRot="1" noChangeAspect="1" noChangeArrowheads="1" noTextEdit="1"/>
          </p:cNvSpPr>
          <p:nvPr>
            <p:ph type="sldImg"/>
          </p:nvPr>
        </p:nvSpPr>
        <p:spPr>
          <a:ln/>
        </p:spPr>
      </p:sp>
      <p:sp>
        <p:nvSpPr>
          <p:cNvPr id="83971"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336033787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377582376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2"/>
          <p:cNvSpPr>
            <a:spLocks noGrp="1" noRot="1" noChangeAspect="1" noChangeArrowheads="1" noTextEdit="1"/>
          </p:cNvSpPr>
          <p:nvPr>
            <p:ph type="sldImg"/>
          </p:nvPr>
        </p:nvSpPr>
        <p:spPr>
          <a:ln/>
        </p:spPr>
      </p:sp>
      <p:sp>
        <p:nvSpPr>
          <p:cNvPr id="62467"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3856164696"/>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2"/>
          <p:cNvSpPr>
            <a:spLocks noGrp="1" noRot="1" noChangeAspect="1" noChangeArrowheads="1" noTextEdit="1"/>
          </p:cNvSpPr>
          <p:nvPr>
            <p:ph type="sldImg"/>
          </p:nvPr>
        </p:nvSpPr>
        <p:spPr>
          <a:ln/>
        </p:spPr>
      </p:sp>
      <p:sp>
        <p:nvSpPr>
          <p:cNvPr id="62467"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60767759"/>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2"/>
          <p:cNvSpPr>
            <a:spLocks noGrp="1" noRot="1" noChangeAspect="1" noChangeArrowheads="1" noTextEdit="1"/>
          </p:cNvSpPr>
          <p:nvPr>
            <p:ph type="sldImg"/>
          </p:nvPr>
        </p:nvSpPr>
        <p:spPr>
          <a:ln/>
        </p:spPr>
      </p:sp>
      <p:sp>
        <p:nvSpPr>
          <p:cNvPr id="62467"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218426733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2"/>
          <p:cNvSpPr>
            <a:spLocks noGrp="1" noRot="1" noChangeAspect="1" noChangeArrowheads="1" noTextEdit="1"/>
          </p:cNvSpPr>
          <p:nvPr>
            <p:ph type="sldImg"/>
          </p:nvPr>
        </p:nvSpPr>
        <p:spPr>
          <a:ln/>
        </p:spPr>
      </p:sp>
      <p:sp>
        <p:nvSpPr>
          <p:cNvPr id="62467"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441175223"/>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Rot="1" noChangeAspect="1" noChangeArrowheads="1" noTextEdit="1"/>
          </p:cNvSpPr>
          <p:nvPr>
            <p:ph type="sldImg"/>
          </p:nvPr>
        </p:nvSpPr>
        <p:spPr>
          <a:ln/>
        </p:spPr>
      </p:sp>
      <p:sp>
        <p:nvSpPr>
          <p:cNvPr id="76803"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666725476"/>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Rot="1" noChangeAspect="1" noChangeArrowheads="1" noTextEdit="1"/>
          </p:cNvSpPr>
          <p:nvPr>
            <p:ph type="sldImg"/>
          </p:nvPr>
        </p:nvSpPr>
        <p:spPr>
          <a:xfrm>
            <a:off x="25400" y="744538"/>
            <a:ext cx="6623050" cy="3725862"/>
          </a:xfrm>
          <a:ln/>
        </p:spPr>
      </p:sp>
      <p:sp>
        <p:nvSpPr>
          <p:cNvPr id="6147" name="Rectangle 3"/>
          <p:cNvSpPr>
            <a:spLocks noGrp="1" noChangeArrowheads="1"/>
          </p:cNvSpPr>
          <p:nvPr>
            <p:ph type="body" idx="1"/>
          </p:nvPr>
        </p:nvSpPr>
        <p:spPr>
          <a:xfrm>
            <a:off x="307975" y="4716463"/>
            <a:ext cx="6035675" cy="4465637"/>
          </a:xfrm>
          <a:noFill/>
          <a:ln/>
        </p:spPr>
        <p:txBody>
          <a:bodyPr lIns="90631" tIns="45316" rIns="90631" bIns="45316"/>
          <a:lstStyle/>
          <a:p>
            <a:pPr eaLnBrk="1" hangingPunct="1"/>
            <a:endParaRPr lang="de-DE" altLang="zh-CN"/>
          </a:p>
        </p:txBody>
      </p:sp>
      <p:sp>
        <p:nvSpPr>
          <p:cNvPr id="4" name="Slide Number Placeholder 3"/>
          <p:cNvSpPr>
            <a:spLocks noGrp="1"/>
          </p:cNvSpPr>
          <p:nvPr>
            <p:ph type="sldNum" sz="quarter" idx="5"/>
          </p:nvPr>
        </p:nvSpPr>
        <p:spPr/>
        <p:txBody>
          <a:bodyPr/>
          <a:lstStyle/>
          <a:p>
            <a:pPr>
              <a:defRPr/>
            </a:pPr>
            <a:fld id="{8DBE4816-C558-432A-AA7C-92075F8AEB36}" type="slidenum">
              <a:rPr lang="en-GB" smtClean="0"/>
              <a:pPr>
                <a:defRPr/>
              </a:pPr>
              <a:t>39</a:t>
            </a:fld>
            <a:endParaRPr lang="en-GB" dirty="0"/>
          </a:p>
        </p:txBody>
      </p:sp>
    </p:spTree>
    <p:extLst>
      <p:ext uri="{BB962C8B-B14F-4D97-AF65-F5344CB8AC3E}">
        <p14:creationId xmlns:p14="http://schemas.microsoft.com/office/powerpoint/2010/main" val="3905647472"/>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2"/>
          <p:cNvSpPr>
            <a:spLocks noGrp="1" noRot="1" noChangeAspect="1" noChangeArrowheads="1" noTextEdit="1"/>
          </p:cNvSpPr>
          <p:nvPr>
            <p:ph type="sldImg"/>
          </p:nvPr>
        </p:nvSpPr>
        <p:spPr>
          <a:xfrm>
            <a:off x="25400" y="744538"/>
            <a:ext cx="6623050" cy="3725862"/>
          </a:xfrm>
          <a:ln/>
        </p:spPr>
      </p:sp>
      <p:sp>
        <p:nvSpPr>
          <p:cNvPr id="77827" name="Rectangle 3"/>
          <p:cNvSpPr>
            <a:spLocks noGrp="1" noChangeArrowheads="1"/>
          </p:cNvSpPr>
          <p:nvPr>
            <p:ph type="body" idx="1"/>
          </p:nvPr>
        </p:nvSpPr>
        <p:spPr>
          <a:xfrm>
            <a:off x="307975" y="4716463"/>
            <a:ext cx="6035675" cy="4465637"/>
          </a:xfrm>
          <a:noFill/>
          <a:ln/>
        </p:spPr>
        <p:txBody>
          <a:bodyPr lIns="90631" tIns="45316" rIns="90631" bIns="45316"/>
          <a:lstStyle/>
          <a:p>
            <a:pPr eaLnBrk="1" hangingPunct="1"/>
            <a:endParaRPr lang="de-DE"/>
          </a:p>
        </p:txBody>
      </p:sp>
    </p:spTree>
    <p:extLst>
      <p:ext uri="{BB962C8B-B14F-4D97-AF65-F5344CB8AC3E}">
        <p14:creationId xmlns:p14="http://schemas.microsoft.com/office/powerpoint/2010/main" val="4076827373"/>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2"/>
          <p:cNvSpPr>
            <a:spLocks noGrp="1" noRot="1" noChangeAspect="1" noChangeArrowheads="1" noTextEdit="1"/>
          </p:cNvSpPr>
          <p:nvPr>
            <p:ph type="sldImg"/>
          </p:nvPr>
        </p:nvSpPr>
        <p:spPr>
          <a:ln/>
        </p:spPr>
      </p:sp>
      <p:sp>
        <p:nvSpPr>
          <p:cNvPr id="83971"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2809087375"/>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2"/>
          <p:cNvSpPr>
            <a:spLocks noGrp="1" noRot="1" noChangeAspect="1" noChangeArrowheads="1" noTextEdit="1"/>
          </p:cNvSpPr>
          <p:nvPr>
            <p:ph type="sldImg"/>
          </p:nvPr>
        </p:nvSpPr>
        <p:spPr>
          <a:ln/>
        </p:spPr>
      </p:sp>
      <p:sp>
        <p:nvSpPr>
          <p:cNvPr id="83971"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82699133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pPr>
              <a:defRPr/>
            </a:pPr>
            <a:fld id="{27BB3565-DE1F-45E8-8B92-B6CEF3A5A934}" type="slidenum">
              <a:rPr lang="en-GB" altLang="en-US" smtClean="0"/>
              <a:pPr>
                <a:defRPr/>
              </a:pPr>
              <a:t>5</a:t>
            </a:fld>
            <a:endParaRPr lang="en-GB" altLang="en-US"/>
          </a:p>
        </p:txBody>
      </p:sp>
    </p:spTree>
    <p:extLst>
      <p:ext uri="{BB962C8B-B14F-4D97-AF65-F5344CB8AC3E}">
        <p14:creationId xmlns:p14="http://schemas.microsoft.com/office/powerpoint/2010/main" val="8419178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Rot="1" noChangeAspect="1" noChangeArrowheads="1" noTextEdit="1"/>
          </p:cNvSpPr>
          <p:nvPr>
            <p:ph type="sldImg"/>
          </p:nvPr>
        </p:nvSpPr>
        <p:spPr>
          <a:xfrm>
            <a:off x="41275" y="752475"/>
            <a:ext cx="6592888" cy="3709988"/>
          </a:xfrm>
          <a:ln/>
        </p:spPr>
      </p:sp>
      <p:sp>
        <p:nvSpPr>
          <p:cNvPr id="11267" name="Rectangle 3"/>
          <p:cNvSpPr>
            <a:spLocks noGrp="1" noChangeArrowheads="1"/>
          </p:cNvSpPr>
          <p:nvPr>
            <p:ph type="body" idx="1"/>
          </p:nvPr>
        </p:nvSpPr>
        <p:spPr>
          <a:xfrm>
            <a:off x="306388" y="4718050"/>
            <a:ext cx="6040437" cy="4462463"/>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p>
        </p:txBody>
      </p:sp>
    </p:spTree>
    <p:extLst>
      <p:ext uri="{BB962C8B-B14F-4D97-AF65-F5344CB8AC3E}">
        <p14:creationId xmlns:p14="http://schemas.microsoft.com/office/powerpoint/2010/main" val="425963838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Rot="1" noChangeAspect="1" noChangeArrowheads="1" noTextEdit="1"/>
          </p:cNvSpPr>
          <p:nvPr>
            <p:ph type="sldImg"/>
          </p:nvPr>
        </p:nvSpPr>
        <p:spPr>
          <a:xfrm>
            <a:off x="41275" y="752475"/>
            <a:ext cx="6592888" cy="3709988"/>
          </a:xfrm>
          <a:ln/>
        </p:spPr>
      </p:sp>
      <p:sp>
        <p:nvSpPr>
          <p:cNvPr id="11267" name="Rectangle 3"/>
          <p:cNvSpPr>
            <a:spLocks noGrp="1" noChangeArrowheads="1"/>
          </p:cNvSpPr>
          <p:nvPr>
            <p:ph type="body" idx="1"/>
          </p:nvPr>
        </p:nvSpPr>
        <p:spPr>
          <a:xfrm>
            <a:off x="306388" y="4718050"/>
            <a:ext cx="6040437" cy="4462463"/>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p>
        </p:txBody>
      </p:sp>
    </p:spTree>
    <p:extLst>
      <p:ext uri="{BB962C8B-B14F-4D97-AF65-F5344CB8AC3E}">
        <p14:creationId xmlns:p14="http://schemas.microsoft.com/office/powerpoint/2010/main" val="371498656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2"/>
          <p:cNvSpPr>
            <a:spLocks noGrp="1" noRot="1" noChangeAspect="1" noChangeArrowheads="1" noTextEdit="1"/>
          </p:cNvSpPr>
          <p:nvPr>
            <p:ph type="sldImg"/>
          </p:nvPr>
        </p:nvSpPr>
        <p:spPr>
          <a:xfrm>
            <a:off x="41275" y="752475"/>
            <a:ext cx="6592888" cy="3709988"/>
          </a:xfrm>
          <a:ln/>
        </p:spPr>
      </p:sp>
      <p:sp>
        <p:nvSpPr>
          <p:cNvPr id="51203" name="Rectangle 3"/>
          <p:cNvSpPr>
            <a:spLocks noGrp="1" noChangeArrowheads="1"/>
          </p:cNvSpPr>
          <p:nvPr>
            <p:ph type="body" idx="1"/>
          </p:nvPr>
        </p:nvSpPr>
        <p:spPr>
          <a:xfrm>
            <a:off x="306388" y="4718050"/>
            <a:ext cx="6040437" cy="4462463"/>
          </a:xfrm>
          <a:noFill/>
          <a:ln/>
        </p:spPr>
        <p:txBody>
          <a:bodyPr/>
          <a:lstStyle/>
          <a:p>
            <a:pPr eaLnBrk="1" hangingPunct="1"/>
            <a:endParaRPr lang="en-US" dirty="0"/>
          </a:p>
        </p:txBody>
      </p:sp>
    </p:spTree>
    <p:extLst>
      <p:ext uri="{BB962C8B-B14F-4D97-AF65-F5344CB8AC3E}">
        <p14:creationId xmlns:p14="http://schemas.microsoft.com/office/powerpoint/2010/main" val="263291672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p:cNvSpPr>
            <a:spLocks noGrp="1" noRot="1" noChangeAspect="1" noChangeArrowheads="1" noTextEdit="1"/>
          </p:cNvSpPr>
          <p:nvPr>
            <p:ph type="sldImg"/>
          </p:nvPr>
        </p:nvSpPr>
        <p:spPr>
          <a:xfrm>
            <a:off x="41275" y="752475"/>
            <a:ext cx="6592888" cy="3709988"/>
          </a:xfrm>
          <a:ln/>
        </p:spPr>
      </p:sp>
      <p:sp>
        <p:nvSpPr>
          <p:cNvPr id="52227" name="Rectangle 3"/>
          <p:cNvSpPr>
            <a:spLocks noGrp="1" noChangeArrowheads="1"/>
          </p:cNvSpPr>
          <p:nvPr>
            <p:ph type="body" idx="1"/>
          </p:nvPr>
        </p:nvSpPr>
        <p:spPr>
          <a:xfrm>
            <a:off x="306388" y="4718050"/>
            <a:ext cx="6040437" cy="4462463"/>
          </a:xfrm>
          <a:noFill/>
          <a:ln/>
        </p:spPr>
        <p:txBody>
          <a:bodyPr/>
          <a:lstStyle/>
          <a:p>
            <a:pPr eaLnBrk="1" hangingPunct="1"/>
            <a:endParaRPr lang="en-US" dirty="0"/>
          </a:p>
        </p:txBody>
      </p:sp>
    </p:spTree>
    <p:extLst>
      <p:ext uri="{BB962C8B-B14F-4D97-AF65-F5344CB8AC3E}">
        <p14:creationId xmlns:p14="http://schemas.microsoft.com/office/powerpoint/2010/main" val="121659140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2"/>
          <p:cNvSpPr>
            <a:spLocks noGrp="1" noRot="1" noChangeAspect="1" noChangeArrowheads="1" noTextEdit="1"/>
          </p:cNvSpPr>
          <p:nvPr>
            <p:ph type="sldImg"/>
          </p:nvPr>
        </p:nvSpPr>
        <p:spPr>
          <a:ln/>
        </p:spPr>
      </p:sp>
      <p:sp>
        <p:nvSpPr>
          <p:cNvPr id="75779"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382416113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10" descr="bubbles_ppt_cover.pn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27013" y="0"/>
            <a:ext cx="5145087" cy="6330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914400" y="2130430"/>
            <a:ext cx="10363200"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1810043" y="3839308"/>
            <a:ext cx="8534400" cy="1752600"/>
          </a:xfrm>
        </p:spPr>
        <p:txBody>
          <a:bodyPr/>
          <a:lstStyle>
            <a:lvl1pPr marL="0" indent="0" algn="ctr">
              <a:buNone/>
              <a:defRPr/>
            </a:lvl1pPr>
            <a:lvl2pPr marL="609585" indent="0" algn="ctr">
              <a:buNone/>
              <a:defRPr/>
            </a:lvl2pPr>
            <a:lvl3pPr marL="1219170" indent="0" algn="ctr">
              <a:buNone/>
              <a:defRPr/>
            </a:lvl3pPr>
            <a:lvl4pPr marL="1828754" indent="0" algn="ctr">
              <a:buNone/>
              <a:defRPr/>
            </a:lvl4pPr>
            <a:lvl5pPr marL="2438339" indent="0" algn="ctr">
              <a:buNone/>
              <a:defRPr/>
            </a:lvl5pPr>
            <a:lvl6pPr marL="3047924" indent="0" algn="ctr">
              <a:buNone/>
              <a:defRPr/>
            </a:lvl6pPr>
            <a:lvl7pPr marL="3657509" indent="0" algn="ctr">
              <a:buNone/>
              <a:defRPr/>
            </a:lvl7pPr>
            <a:lvl8pPr marL="4267093" indent="0" algn="ctr">
              <a:buNone/>
              <a:defRPr/>
            </a:lvl8pPr>
            <a:lvl9pPr marL="4876678"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930231849"/>
      </p:ext>
    </p:extLst>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lvl1pPr marL="609585" indent="-609585">
              <a:buFontTx/>
              <a:buBlip>
                <a:blip r:embed="rId2"/>
              </a:buBlip>
              <a:defRPr/>
            </a:lvl1p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Tree>
    <p:extLst>
      <p:ext uri="{BB962C8B-B14F-4D97-AF65-F5344CB8AC3E}">
        <p14:creationId xmlns:p14="http://schemas.microsoft.com/office/powerpoint/2010/main" val="1623381228"/>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9112251" cy="1143000"/>
          </a:xfrm>
        </p:spPr>
        <p:txBody>
          <a:bodyPr/>
          <a:lstStyle/>
          <a:p>
            <a:r>
              <a:rPr lang="en-US"/>
              <a:t>Click to edit Master title style</a:t>
            </a:r>
            <a:endParaRPr lang="en-IE"/>
          </a:p>
        </p:txBody>
      </p:sp>
      <p:sp>
        <p:nvSpPr>
          <p:cNvPr id="3" name="Table Placeholder 2"/>
          <p:cNvSpPr>
            <a:spLocks noGrp="1"/>
          </p:cNvSpPr>
          <p:nvPr>
            <p:ph type="tbl" idx="1"/>
          </p:nvPr>
        </p:nvSpPr>
        <p:spPr>
          <a:xfrm>
            <a:off x="609600" y="1600201"/>
            <a:ext cx="10972800" cy="4525963"/>
          </a:xfrm>
        </p:spPr>
        <p:txBody>
          <a:bodyPr/>
          <a:lstStyle/>
          <a:p>
            <a:pPr lvl="0"/>
            <a:endParaRPr lang="en-IE" noProof="0" dirty="0"/>
          </a:p>
        </p:txBody>
      </p:sp>
      <p:sp>
        <p:nvSpPr>
          <p:cNvPr id="4" name="Slide Number Placeholder 5"/>
          <p:cNvSpPr>
            <a:spLocks noGrp="1"/>
          </p:cNvSpPr>
          <p:nvPr>
            <p:ph type="sldNum" sz="quarter" idx="10"/>
          </p:nvPr>
        </p:nvSpPr>
        <p:spPr>
          <a:xfrm>
            <a:off x="11410952" y="6483350"/>
            <a:ext cx="527049" cy="222250"/>
          </a:xfrm>
          <a:prstGeom prst="rect">
            <a:avLst/>
          </a:prstGeom>
        </p:spPr>
        <p:txBody>
          <a:bodyPr/>
          <a:lstStyle>
            <a:lvl1pPr>
              <a:defRPr>
                <a:latin typeface="Arial" charset="0"/>
                <a:cs typeface="Arial" charset="0"/>
              </a:defRPr>
            </a:lvl1pPr>
          </a:lstStyle>
          <a:p>
            <a:pPr>
              <a:defRPr/>
            </a:pPr>
            <a:fld id="{8B78E712-7E90-46AF-8873-540771249AD5}" type="slidenum">
              <a:rPr lang="en-GB"/>
              <a:pPr>
                <a:defRPr/>
              </a:pPr>
              <a:t>‹#›</a:t>
            </a:fld>
            <a:endParaRPr lang="en-GB" dirty="0"/>
          </a:p>
        </p:txBody>
      </p:sp>
    </p:spTree>
    <p:extLst>
      <p:ext uri="{BB962C8B-B14F-4D97-AF65-F5344CB8AC3E}">
        <p14:creationId xmlns:p14="http://schemas.microsoft.com/office/powerpoint/2010/main" val="191304689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Slide Number Placeholder 5"/>
          <p:cNvSpPr>
            <a:spLocks noGrp="1"/>
          </p:cNvSpPr>
          <p:nvPr>
            <p:ph type="sldNum" sz="quarter" idx="10"/>
          </p:nvPr>
        </p:nvSpPr>
        <p:spPr>
          <a:xfrm>
            <a:off x="11410952" y="6483350"/>
            <a:ext cx="527049" cy="222250"/>
          </a:xfrm>
          <a:prstGeom prst="rect">
            <a:avLst/>
          </a:prstGeom>
        </p:spPr>
        <p:txBody>
          <a:bodyPr/>
          <a:lstStyle>
            <a:lvl1pPr>
              <a:defRPr>
                <a:latin typeface="Arial" charset="0"/>
                <a:cs typeface="Arial" charset="0"/>
              </a:defRPr>
            </a:lvl1pPr>
          </a:lstStyle>
          <a:p>
            <a:pPr>
              <a:defRPr/>
            </a:pPr>
            <a:fld id="{7EBD5529-8DB2-471E-8DD4-6944BD8CB61E}" type="slidenum">
              <a:rPr lang="en-GB"/>
              <a:pPr>
                <a:defRPr/>
              </a:pPr>
              <a:t>‹#›</a:t>
            </a:fld>
            <a:endParaRPr lang="en-GB" dirty="0"/>
          </a:p>
        </p:txBody>
      </p:sp>
    </p:spTree>
    <p:extLst>
      <p:ext uri="{BB962C8B-B14F-4D97-AF65-F5344CB8AC3E}">
        <p14:creationId xmlns:p14="http://schemas.microsoft.com/office/powerpoint/2010/main" val="393972373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3.jpeg"/><Relationship Id="rId3" Type="http://schemas.openxmlformats.org/officeDocument/2006/relationships/slideLayout" Target="../slideLayouts/slideLayout3.xml"/><Relationship Id="rId7" Type="http://schemas.openxmlformats.org/officeDocument/2006/relationships/image" Target="../media/image2.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1.xml"/><Relationship Id="rId10" Type="http://schemas.openxmlformats.org/officeDocument/2006/relationships/image" Target="../media/image5.jpeg"/><Relationship Id="rId4" Type="http://schemas.openxmlformats.org/officeDocument/2006/relationships/slideLayout" Target="../slideLayouts/slideLayout4.xml"/><Relationship Id="rId9" Type="http://schemas.openxmlformats.org/officeDocument/2006/relationships/image" Target="../media/image4.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p:cNvSpPr>
            <a:spLocks noChangeArrowheads="1"/>
          </p:cNvSpPr>
          <p:nvPr userDrawn="1"/>
        </p:nvSpPr>
        <p:spPr bwMode="auto">
          <a:xfrm>
            <a:off x="1075646" y="6376873"/>
            <a:ext cx="8224837" cy="333374"/>
          </a:xfrm>
          <a:prstGeom prst="homePlate">
            <a:avLst>
              <a:gd name="adj" fmla="val 91600"/>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sz="1333"/>
          </a:p>
        </p:txBody>
      </p:sp>
      <p:sp>
        <p:nvSpPr>
          <p:cNvPr id="1027" name="Title Placeholder 1"/>
          <p:cNvSpPr>
            <a:spLocks noGrp="1"/>
          </p:cNvSpPr>
          <p:nvPr>
            <p:ph type="title"/>
          </p:nvPr>
        </p:nvSpPr>
        <p:spPr bwMode="auto">
          <a:xfrm>
            <a:off x="652463" y="228600"/>
            <a:ext cx="9102725"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8" name="Text Placeholder 2"/>
          <p:cNvSpPr>
            <a:spLocks noGrp="1"/>
          </p:cNvSpPr>
          <p:nvPr>
            <p:ph type="body" idx="1"/>
          </p:nvPr>
        </p:nvSpPr>
        <p:spPr bwMode="auto">
          <a:xfrm>
            <a:off x="647700" y="1454150"/>
            <a:ext cx="11183938"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14" name="TextBox 13"/>
          <p:cNvSpPr txBox="1"/>
          <p:nvPr userDrawn="1"/>
        </p:nvSpPr>
        <p:spPr>
          <a:xfrm>
            <a:off x="1075646" y="6514817"/>
            <a:ext cx="7950201" cy="234950"/>
          </a:xfrm>
          <a:prstGeom prst="rect">
            <a:avLst/>
          </a:prstGeom>
          <a:noFill/>
        </p:spPr>
        <p:txBody>
          <a:bodyPr anchor="ctr"/>
          <a:lstStyle/>
          <a:p>
            <a:pPr marL="0" marR="0" lvl="0" indent="0" algn="l" defTabSz="914400" rtl="0" eaLnBrk="0" fontAlgn="base" latinLnBrk="0" hangingPunct="0">
              <a:lnSpc>
                <a:spcPct val="100000"/>
              </a:lnSpc>
              <a:spcBef>
                <a:spcPct val="0"/>
              </a:spcBef>
              <a:spcAft>
                <a:spcPct val="0"/>
              </a:spcAft>
              <a:buClrTx/>
              <a:buSzTx/>
              <a:buFontTx/>
              <a:buNone/>
              <a:tabLst/>
              <a:defRPr/>
            </a:pPr>
            <a:r>
              <a:rPr lang="en-GB" sz="133" spc="400" dirty="0">
                <a:solidFill>
                  <a:schemeClr val="bg1"/>
                </a:solidFill>
              </a:rPr>
              <a:t> </a:t>
            </a:r>
            <a:r>
              <a:rPr lang="en-GB" sz="1100" b="1" spc="300" dirty="0">
                <a:ea typeface="+mn-ea"/>
                <a:cs typeface="Arial" panose="020B0604020202020204" pitchFamily="34" charset="0"/>
              </a:rPr>
              <a:t>SP-181077, TSG SA#82,</a:t>
            </a:r>
            <a:r>
              <a:rPr lang="en-GB" sz="1100" b="1" spc="300" baseline="0" dirty="0">
                <a:ea typeface="+mn-ea"/>
                <a:cs typeface="Arial" panose="020B0604020202020204" pitchFamily="34" charset="0"/>
              </a:rPr>
              <a:t> Sorrento, Italy 12-14 December 2018</a:t>
            </a:r>
            <a:endParaRPr lang="en-GB" sz="1100" b="1" spc="300" dirty="0">
              <a:ea typeface="+mn-ea"/>
              <a:cs typeface="Arial" panose="020B0604020202020204" pitchFamily="34" charset="0"/>
            </a:endParaRPr>
          </a:p>
          <a:p>
            <a:pPr>
              <a:defRPr/>
            </a:pPr>
            <a:endParaRPr lang="en-GB" sz="1067" b="1" spc="400" dirty="0">
              <a:solidFill>
                <a:schemeClr val="bg1"/>
              </a:solidFill>
            </a:endParaRPr>
          </a:p>
        </p:txBody>
      </p:sp>
      <p:sp>
        <p:nvSpPr>
          <p:cNvPr id="1030" name="Rectangle 15"/>
          <p:cNvSpPr>
            <a:spLocks noChangeArrowheads="1"/>
          </p:cNvSpPr>
          <p:nvPr userDrawn="1"/>
        </p:nvSpPr>
        <p:spPr bwMode="auto">
          <a:xfrm>
            <a:off x="5448300" y="3303588"/>
            <a:ext cx="1238250" cy="29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333">
                <a:solidFill>
                  <a:schemeClr val="bg1"/>
                </a:solidFill>
              </a:rPr>
              <a:t>© 3GPP 2012</a:t>
            </a:r>
            <a:endParaRPr lang="en-GB" altLang="en-US" sz="1333"/>
          </a:p>
        </p:txBody>
      </p:sp>
      <p:pic>
        <p:nvPicPr>
          <p:cNvPr id="1031" name="Picture 10" descr="3GPP_TM_RD.jpg"/>
          <p:cNvPicPr>
            <a:picLocks noChangeAspect="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10098088" y="306388"/>
            <a:ext cx="1584325" cy="920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2" name="Rectangle 16"/>
          <p:cNvSpPr>
            <a:spLocks noChangeArrowheads="1"/>
          </p:cNvSpPr>
          <p:nvPr userDrawn="1"/>
        </p:nvSpPr>
        <p:spPr bwMode="auto">
          <a:xfrm>
            <a:off x="9918700" y="6462713"/>
            <a:ext cx="1027845" cy="256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067" dirty="0"/>
              <a:t>© 3GPP 2018</a:t>
            </a:r>
          </a:p>
        </p:txBody>
      </p:sp>
      <p:pic>
        <p:nvPicPr>
          <p:cNvPr id="11" name="Picture 13" descr="green2.jpg"/>
          <p:cNvPicPr>
            <a:picLocks noChangeAspect="1"/>
          </p:cNvPicPr>
          <p:nvPr userDrawn="1"/>
        </p:nvPicPr>
        <p:blipFill>
          <a:blip r:embed="rId7" cstate="print">
            <a:extLst>
              <a:ext uri="{28A0092B-C50C-407E-A947-70E740481C1C}">
                <a14:useLocalDpi xmlns:a14="http://schemas.microsoft.com/office/drawing/2010/main" val="0"/>
              </a:ext>
            </a:extLst>
          </a:blip>
          <a:srcRect/>
          <a:stretch>
            <a:fillRect/>
          </a:stretch>
        </p:blipFill>
        <p:spPr bwMode="auto">
          <a:xfrm>
            <a:off x="11381467" y="6423704"/>
            <a:ext cx="365125"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Oval 11"/>
          <p:cNvSpPr/>
          <p:nvPr userDrawn="1"/>
        </p:nvSpPr>
        <p:spPr bwMode="auto">
          <a:xfrm>
            <a:off x="11157629" y="6330667"/>
            <a:ext cx="812800" cy="419100"/>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435BA645-663C-49B9-8214-3A0DBAD6F1FF}" type="slidenum">
              <a:rPr lang="en-GB" altLang="en-US" sz="1333" b="1" smtClean="0"/>
              <a:pPr algn="ctr">
                <a:defRPr/>
              </a:pPr>
              <a:t>‹#›</a:t>
            </a:fld>
            <a:endParaRPr lang="en-GB" altLang="en-US" sz="1333" b="1" dirty="0"/>
          </a:p>
          <a:p>
            <a:pPr>
              <a:defRPr/>
            </a:pPr>
            <a:endParaRPr lang="en-GB" altLang="en-US" sz="1333" dirty="0"/>
          </a:p>
        </p:txBody>
      </p:sp>
    </p:spTree>
  </p:cSld>
  <p:clrMap bg1="lt1" tx1="dk1" bg2="lt2" tx2="dk2" accent1="accent1" accent2="accent2" accent3="accent3" accent4="accent4" accent5="accent5" accent6="accent6" hlink="hlink" folHlink="folHlink"/>
  <p:sldLayoutIdLst>
    <p:sldLayoutId id="2147483938" r:id="rId1"/>
    <p:sldLayoutId id="2147483936" r:id="rId2"/>
    <p:sldLayoutId id="2147483939" r:id="rId3"/>
    <p:sldLayoutId id="2147483940" r:id="rId4"/>
  </p:sldLayoutIdLst>
  <p:transition spd="slow"/>
  <p:hf hdr="0" ftr="0" dt="0"/>
  <p:txStyles>
    <p:title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p:titleStyle>
    <p:bodyStyle>
      <a:lvl1pPr marL="608013" indent="-608013" algn="l" rtl="0" eaLnBrk="0" fontAlgn="base" hangingPunct="0">
        <a:spcBef>
          <a:spcPct val="20000"/>
        </a:spcBef>
        <a:spcAft>
          <a:spcPct val="0"/>
        </a:spcAft>
        <a:buBlip>
          <a:blip r:embed="rId8"/>
        </a:buBlip>
        <a:defRPr sz="3700">
          <a:solidFill>
            <a:schemeClr val="tx1"/>
          </a:solidFill>
          <a:latin typeface="+mn-lt"/>
          <a:ea typeface="+mn-ea"/>
          <a:cs typeface="+mn-cs"/>
        </a:defRPr>
      </a:lvl1pPr>
      <a:lvl2pPr marL="989013" indent="-379413" algn="l" rtl="0" eaLnBrk="0" fontAlgn="base" hangingPunct="0">
        <a:spcBef>
          <a:spcPct val="20000"/>
        </a:spcBef>
        <a:spcAft>
          <a:spcPct val="0"/>
        </a:spcAft>
        <a:buClr>
          <a:srgbClr val="C00000"/>
        </a:buClr>
        <a:buBlip>
          <a:blip r:embed="rId9"/>
        </a:buBlip>
        <a:defRPr sz="3200">
          <a:solidFill>
            <a:schemeClr val="tx1"/>
          </a:solidFill>
          <a:latin typeface="+mn-lt"/>
        </a:defRPr>
      </a:lvl2pPr>
      <a:lvl3pPr marL="1522413" indent="-303213" algn="l" rtl="0" eaLnBrk="0" fontAlgn="base" hangingPunct="0">
        <a:spcBef>
          <a:spcPct val="20000"/>
        </a:spcBef>
        <a:spcAft>
          <a:spcPct val="0"/>
        </a:spcAft>
        <a:buBlip>
          <a:blip r:embed="rId10"/>
        </a:buBlip>
        <a:defRPr sz="2600">
          <a:solidFill>
            <a:schemeClr val="tx1"/>
          </a:solidFill>
          <a:latin typeface="+mn-lt"/>
        </a:defRPr>
      </a:lvl3pPr>
      <a:lvl4pPr marL="2132013" indent="-303213" algn="l" rtl="0" eaLnBrk="0" fontAlgn="base" hangingPunct="0">
        <a:spcBef>
          <a:spcPct val="20000"/>
        </a:spcBef>
        <a:spcAft>
          <a:spcPct val="0"/>
        </a:spcAft>
        <a:buFont typeface="Arial" panose="020B0604020202020204" pitchFamily="34" charset="0"/>
        <a:buChar char="–"/>
        <a:defRPr sz="2600">
          <a:solidFill>
            <a:schemeClr val="tx1"/>
          </a:solidFill>
          <a:latin typeface="+mn-lt"/>
        </a:defRPr>
      </a:lvl4pPr>
      <a:lvl5pPr marL="2741613" indent="-303213" algn="l" rtl="0" eaLnBrk="0" fontAlgn="base" hangingPunct="0">
        <a:spcBef>
          <a:spcPct val="20000"/>
        </a:spcBef>
        <a:spcAft>
          <a:spcPct val="0"/>
        </a:spcAft>
        <a:buFont typeface="Arial" panose="020B0604020202020204" pitchFamily="34" charset="0"/>
        <a:buChar char="»"/>
        <a:defRPr sz="2100">
          <a:solidFill>
            <a:schemeClr val="tx1"/>
          </a:solidFill>
          <a:latin typeface="+mn-lt"/>
        </a:defRPr>
      </a:lvl5pPr>
      <a:lvl6pPr marL="3352716" indent="-304792" algn="l" rtl="0" eaLnBrk="0" fontAlgn="base" hangingPunct="0">
        <a:spcBef>
          <a:spcPct val="20000"/>
        </a:spcBef>
        <a:spcAft>
          <a:spcPct val="0"/>
        </a:spcAft>
        <a:buFont typeface="Arial" charset="0"/>
        <a:buChar char="»"/>
        <a:defRPr sz="2133">
          <a:solidFill>
            <a:schemeClr val="tx1"/>
          </a:solidFill>
          <a:latin typeface="+mn-lt"/>
        </a:defRPr>
      </a:lvl6pPr>
      <a:lvl7pPr marL="3962301" indent="-304792" algn="l" rtl="0" eaLnBrk="0" fontAlgn="base" hangingPunct="0">
        <a:spcBef>
          <a:spcPct val="20000"/>
        </a:spcBef>
        <a:spcAft>
          <a:spcPct val="0"/>
        </a:spcAft>
        <a:buFont typeface="Arial" charset="0"/>
        <a:buChar char="»"/>
        <a:defRPr sz="2133">
          <a:solidFill>
            <a:schemeClr val="tx1"/>
          </a:solidFill>
          <a:latin typeface="+mn-lt"/>
        </a:defRPr>
      </a:lvl7pPr>
      <a:lvl8pPr marL="4571886" indent="-304792" algn="l" rtl="0" eaLnBrk="0" fontAlgn="base" hangingPunct="0">
        <a:spcBef>
          <a:spcPct val="20000"/>
        </a:spcBef>
        <a:spcAft>
          <a:spcPct val="0"/>
        </a:spcAft>
        <a:buFont typeface="Arial" charset="0"/>
        <a:buChar char="»"/>
        <a:defRPr sz="2133">
          <a:solidFill>
            <a:schemeClr val="tx1"/>
          </a:solidFill>
          <a:latin typeface="+mn-lt"/>
        </a:defRPr>
      </a:lvl8pPr>
      <a:lvl9pPr marL="5181470" indent="-304792" algn="l" rtl="0" eaLnBrk="0" fontAlgn="base" hangingPunct="0">
        <a:spcBef>
          <a:spcPct val="20000"/>
        </a:spcBef>
        <a:spcAft>
          <a:spcPct val="0"/>
        </a:spcAft>
        <a:buFont typeface="Arial" charset="0"/>
        <a:buChar char="»"/>
        <a:defRPr sz="2133">
          <a:solidFill>
            <a:schemeClr val="tx1"/>
          </a:solidFill>
          <a:latin typeface="+mn-lt"/>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3.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3.xml"/></Relationships>
</file>

<file path=ppt/slides/_rels/slide47.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4.xml"/><Relationship Id="rId1" Type="http://schemas.openxmlformats.org/officeDocument/2006/relationships/vmlDrawing" Target="../drawings/vmlDrawing1.vml"/><Relationship Id="rId5" Type="http://schemas.openxmlformats.org/officeDocument/2006/relationships/image" Target="../media/image7.emf"/><Relationship Id="rId4" Type="http://schemas.openxmlformats.org/officeDocument/2006/relationships/oleObject" Target="../embeddings/oleObject1.bin"/></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4.xml"/><Relationship Id="rId1" Type="http://schemas.openxmlformats.org/officeDocument/2006/relationships/vmlDrawing" Target="../drawings/vmlDrawing2.vml"/><Relationship Id="rId5" Type="http://schemas.openxmlformats.org/officeDocument/2006/relationships/image" Target="../media/image8.emf"/><Relationship Id="rId4" Type="http://schemas.openxmlformats.org/officeDocument/2006/relationships/oleObject" Target="../embeddings/oleObject2.bin"/></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4.xml"/><Relationship Id="rId1" Type="http://schemas.openxmlformats.org/officeDocument/2006/relationships/vmlDrawing" Target="../drawings/vmlDrawing3.vml"/><Relationship Id="rId5" Type="http://schemas.openxmlformats.org/officeDocument/2006/relationships/image" Target="../media/image9.emf"/><Relationship Id="rId4" Type="http://schemas.openxmlformats.org/officeDocument/2006/relationships/oleObject" Target="../embeddings/oleObject3.bin"/></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4.xml"/><Relationship Id="rId1" Type="http://schemas.openxmlformats.org/officeDocument/2006/relationships/vmlDrawing" Target="../drawings/vmlDrawing4.vml"/><Relationship Id="rId5" Type="http://schemas.openxmlformats.org/officeDocument/2006/relationships/image" Target="../media/image10.emf"/><Relationship Id="rId4" Type="http://schemas.openxmlformats.org/officeDocument/2006/relationships/oleObject" Target="../embeddings/oleObject4.bin"/></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p:cNvSpPr>
            <a:spLocks noGrp="1" noChangeArrowheads="1"/>
          </p:cNvSpPr>
          <p:nvPr>
            <p:ph type="ctrTitle"/>
          </p:nvPr>
        </p:nvSpPr>
        <p:spPr>
          <a:xfrm>
            <a:off x="1967678" y="2820444"/>
            <a:ext cx="8621712" cy="1468438"/>
          </a:xfrm>
        </p:spPr>
        <p:txBody>
          <a:bodyPr>
            <a:noAutofit/>
          </a:bodyPr>
          <a:lstStyle/>
          <a:p>
            <a:pPr>
              <a:defRPr/>
            </a:pPr>
            <a:r>
              <a:rPr lang="en-GB" sz="4800" b="1" i="1" dirty="0">
                <a:effectLst>
                  <a:outerShdw blurRad="38100" dist="38100" dir="2700000" algn="tl">
                    <a:srgbClr val="C0C0C0"/>
                  </a:outerShdw>
                </a:effectLst>
              </a:rPr>
              <a:t>  </a:t>
            </a:r>
            <a:br>
              <a:rPr lang="en-GB" sz="4800" dirty="0"/>
            </a:br>
            <a:r>
              <a:rPr lang="en-GB" sz="4800" dirty="0"/>
              <a:t> </a:t>
            </a:r>
            <a:r>
              <a:rPr lang="en-GB" altLang="zh-CN" sz="4800" b="1" dirty="0"/>
              <a:t>SA5 Status Report to SA#82</a:t>
            </a:r>
            <a:br>
              <a:rPr lang="en-GB" sz="4800" b="1" i="1" dirty="0"/>
            </a:br>
            <a:r>
              <a:rPr lang="en-GB" sz="4800" dirty="0">
                <a:latin typeface="Arial" pitchFamily="34" charset="0"/>
              </a:rPr>
              <a:t> </a:t>
            </a:r>
            <a:r>
              <a:rPr lang="en-GB" altLang="zh-CN" sz="3200" b="1" dirty="0"/>
              <a:t>Charging Management (CH)</a:t>
            </a:r>
            <a:br>
              <a:rPr lang="en-GB" altLang="zh-CN" sz="3200" b="1" dirty="0"/>
            </a:br>
            <a:r>
              <a:rPr lang="en-GB" altLang="zh-CN" sz="3200" b="1" dirty="0"/>
              <a:t>Operation, Administration, Maintenance &amp; Provisioning (OAM&amp;P)</a:t>
            </a:r>
            <a:br>
              <a:rPr lang="en-US" sz="4800" dirty="0">
                <a:effectLst>
                  <a:outerShdw blurRad="38100" dist="38100" dir="2700000" algn="tl">
                    <a:srgbClr val="C0C0C0"/>
                  </a:outerShdw>
                </a:effectLst>
                <a:latin typeface="Arial" pitchFamily="34" charset="0"/>
              </a:rPr>
            </a:br>
            <a:br>
              <a:rPr lang="en-US" sz="4800" dirty="0">
                <a:effectLst>
                  <a:outerShdw blurRad="38100" dist="38100" dir="2700000" algn="tl">
                    <a:srgbClr val="C0C0C0"/>
                  </a:outerShdw>
                </a:effectLst>
              </a:rPr>
            </a:br>
            <a:endParaRPr lang="en-GB" sz="4800" dirty="0">
              <a:effectLst>
                <a:outerShdw blurRad="38100" dist="38100" dir="2700000" algn="tl">
                  <a:srgbClr val="C0C0C0"/>
                </a:outerShdw>
              </a:effectLst>
            </a:endParaRPr>
          </a:p>
        </p:txBody>
      </p:sp>
      <p:sp>
        <p:nvSpPr>
          <p:cNvPr id="6147" name="Subtitle 6"/>
          <p:cNvSpPr>
            <a:spLocks noGrp="1"/>
          </p:cNvSpPr>
          <p:nvPr>
            <p:ph type="subTitle" idx="1"/>
          </p:nvPr>
        </p:nvSpPr>
        <p:spPr>
          <a:xfrm>
            <a:off x="2054990" y="4523069"/>
            <a:ext cx="8534400" cy="1752600"/>
          </a:xfrm>
        </p:spPr>
        <p:txBody>
          <a:bodyPr/>
          <a:lstStyle/>
          <a:p>
            <a:pPr>
              <a:lnSpc>
                <a:spcPct val="80000"/>
              </a:lnSpc>
            </a:pPr>
            <a:br>
              <a:rPr lang="en-US" altLang="en-US" sz="2667" dirty="0"/>
            </a:br>
            <a:r>
              <a:rPr lang="en-GB" sz="2400" dirty="0">
                <a:latin typeface="Arial" charset="0"/>
              </a:rPr>
              <a:t>Thomas TOVINGER, SA5 Chair, Ericsson</a:t>
            </a:r>
          </a:p>
          <a:p>
            <a:pPr>
              <a:lnSpc>
                <a:spcPct val="80000"/>
              </a:lnSpc>
            </a:pPr>
            <a:r>
              <a:rPr lang="en-GB" sz="2400" dirty="0">
                <a:latin typeface="Arial" charset="0"/>
              </a:rPr>
              <a:t>Mirko CANO SOVERI, SA5 Secretary, ETSI MCC</a:t>
            </a:r>
            <a:endParaRPr lang="en-US" altLang="en-US" sz="2400" dirty="0">
              <a:latin typeface="Arial" panose="020B0604020202020204" pitchFamily="34" charset="0"/>
            </a:endParaRPr>
          </a:p>
          <a:p>
            <a:pPr>
              <a:lnSpc>
                <a:spcPct val="80000"/>
              </a:lnSpc>
              <a:defRPr/>
            </a:pPr>
            <a:endParaRPr lang="en-US" altLang="en-US" sz="2667" dirty="0">
              <a:latin typeface="Arial" panose="020B0604020202020204" pitchFamily="34" charset="0"/>
            </a:endParaRPr>
          </a:p>
          <a:p>
            <a:pPr>
              <a:lnSpc>
                <a:spcPct val="80000"/>
              </a:lnSpc>
              <a:defRPr/>
            </a:pPr>
            <a:endParaRPr lang="en-GB" altLang="en-US" sz="2667" dirty="0">
              <a:latin typeface="Arial" panose="020B0604020202020204" pitchFamily="34" charset="0"/>
            </a:endParaRPr>
          </a:p>
        </p:txBody>
      </p:sp>
    </p:spTree>
  </p:cSld>
  <p:clrMapOvr>
    <a:masterClrMapping/>
  </p:clrMapOvr>
  <p:transition spd="slow">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64655" y="194870"/>
            <a:ext cx="9102725" cy="828207"/>
          </a:xfrm>
        </p:spPr>
        <p:txBody>
          <a:bodyPr/>
          <a:lstStyle/>
          <a:p>
            <a:r>
              <a:rPr lang="sv-SE" sz="3200" dirty="0"/>
              <a:t>Summary of ongoing WIs/SIs (1/2)</a:t>
            </a: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4218370973"/>
              </p:ext>
            </p:extLst>
          </p:nvPr>
        </p:nvGraphicFramePr>
        <p:xfrm>
          <a:off x="1154242" y="1023077"/>
          <a:ext cx="8613138" cy="5197841"/>
        </p:xfrm>
        <a:graphic>
          <a:graphicData uri="http://schemas.openxmlformats.org/drawingml/2006/table">
            <a:tbl>
              <a:tblPr firstRow="1" bandRow="1">
                <a:tableStyleId>{5C22544A-7EE6-4342-B048-85BDC9FD1C3A}</a:tableStyleId>
              </a:tblPr>
              <a:tblGrid>
                <a:gridCol w="1170055">
                  <a:extLst>
                    <a:ext uri="{9D8B030D-6E8A-4147-A177-3AD203B41FA5}">
                      <a16:colId xmlns:a16="http://schemas.microsoft.com/office/drawing/2014/main" val="23408469"/>
                    </a:ext>
                  </a:extLst>
                </a:gridCol>
                <a:gridCol w="3874524">
                  <a:extLst>
                    <a:ext uri="{9D8B030D-6E8A-4147-A177-3AD203B41FA5}">
                      <a16:colId xmlns:a16="http://schemas.microsoft.com/office/drawing/2014/main" val="1386727148"/>
                    </a:ext>
                  </a:extLst>
                </a:gridCol>
                <a:gridCol w="1612702">
                  <a:extLst>
                    <a:ext uri="{9D8B030D-6E8A-4147-A177-3AD203B41FA5}">
                      <a16:colId xmlns:a16="http://schemas.microsoft.com/office/drawing/2014/main" val="4240727412"/>
                    </a:ext>
                  </a:extLst>
                </a:gridCol>
                <a:gridCol w="1955857">
                  <a:extLst>
                    <a:ext uri="{9D8B030D-6E8A-4147-A177-3AD203B41FA5}">
                      <a16:colId xmlns:a16="http://schemas.microsoft.com/office/drawing/2014/main" val="1675550634"/>
                    </a:ext>
                  </a:extLst>
                </a:gridCol>
              </a:tblGrid>
              <a:tr h="803537">
                <a:tc>
                  <a:txBody>
                    <a:bodyPr/>
                    <a:lstStyle/>
                    <a:p>
                      <a:pPr algn="ctr">
                        <a:spcAft>
                          <a:spcPts val="0"/>
                        </a:spcAft>
                      </a:pPr>
                      <a:r>
                        <a:rPr lang="en-GB" sz="1600" b="1" kern="1200" dirty="0">
                          <a:solidFill>
                            <a:schemeClr val="lt1"/>
                          </a:solidFill>
                          <a:latin typeface="+mn-lt"/>
                          <a:ea typeface="+mn-ea"/>
                          <a:cs typeface="+mn-cs"/>
                        </a:rPr>
                        <a:t>WI code</a:t>
                      </a:r>
                      <a:endParaRPr lang="sv-SE" sz="1600" b="1" kern="1200" dirty="0">
                        <a:solidFill>
                          <a:schemeClr val="lt1"/>
                        </a:solidFill>
                        <a:latin typeface="+mn-lt"/>
                        <a:ea typeface="+mn-ea"/>
                        <a:cs typeface="+mn-cs"/>
                      </a:endParaRPr>
                    </a:p>
                  </a:txBody>
                  <a:tcPr marL="9525" marR="9525" marT="9525" marB="9525" anchor="ctr">
                    <a:solidFill>
                      <a:srgbClr val="C1E442"/>
                    </a:solidFill>
                  </a:tcPr>
                </a:tc>
                <a:tc>
                  <a:txBody>
                    <a:bodyPr/>
                    <a:lstStyle/>
                    <a:p>
                      <a:pPr algn="ctr">
                        <a:spcAft>
                          <a:spcPts val="0"/>
                        </a:spcAft>
                      </a:pPr>
                      <a:r>
                        <a:rPr lang="en-GB" sz="1600" b="1" kern="1200" dirty="0">
                          <a:solidFill>
                            <a:schemeClr val="lt1"/>
                          </a:solidFill>
                          <a:latin typeface="+mn-lt"/>
                          <a:ea typeface="+mn-ea"/>
                          <a:cs typeface="+mn-cs"/>
                        </a:rPr>
                        <a:t>WI Title</a:t>
                      </a:r>
                      <a:endParaRPr lang="sv-SE" sz="1600" b="1" kern="1200" dirty="0">
                        <a:solidFill>
                          <a:schemeClr val="lt1"/>
                        </a:solidFill>
                        <a:latin typeface="+mn-lt"/>
                        <a:ea typeface="+mn-ea"/>
                        <a:cs typeface="+mn-cs"/>
                      </a:endParaRPr>
                    </a:p>
                  </a:txBody>
                  <a:tcPr marL="9525" marR="9525" marT="9525" marB="9525" anchor="ctr">
                    <a:solidFill>
                      <a:srgbClr val="C1E44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sv-SE" sz="1600" dirty="0" err="1"/>
                        <a:t>Completion</a:t>
                      </a:r>
                      <a:r>
                        <a:rPr lang="sv-SE" sz="1600" dirty="0"/>
                        <a:t> rate</a:t>
                      </a:r>
                    </a:p>
                  </a:txBody>
                  <a:tcPr anchor="ctr">
                    <a:solidFill>
                      <a:srgbClr val="C1E442"/>
                    </a:solidFill>
                  </a:tcPr>
                </a:tc>
                <a:tc>
                  <a:txBody>
                    <a:bodyPr/>
                    <a:lstStyle/>
                    <a:p>
                      <a:pPr algn="ctr"/>
                      <a:r>
                        <a:rPr lang="sv-SE" sz="1600" dirty="0"/>
                        <a:t>Target date</a:t>
                      </a:r>
                    </a:p>
                  </a:txBody>
                  <a:tcPr anchor="ctr">
                    <a:solidFill>
                      <a:srgbClr val="C1E442"/>
                    </a:solidFill>
                  </a:tcPr>
                </a:tc>
                <a:extLst>
                  <a:ext uri="{0D108BD9-81ED-4DB2-BD59-A6C34878D82A}">
                    <a16:rowId xmlns:a16="http://schemas.microsoft.com/office/drawing/2014/main" val="2515750895"/>
                  </a:ext>
                </a:extLst>
              </a:tr>
              <a:tr h="549288">
                <a:tc>
                  <a:txBody>
                    <a:bodyPr/>
                    <a:lstStyle/>
                    <a:p>
                      <a:pPr algn="ctr">
                        <a:spcAft>
                          <a:spcPts val="0"/>
                        </a:spcAft>
                      </a:pPr>
                      <a:r>
                        <a:rPr lang="en-GB" sz="1400" b="0" kern="1200" dirty="0">
                          <a:solidFill>
                            <a:schemeClr val="tx1"/>
                          </a:solidFill>
                          <a:effectLst/>
                          <a:latin typeface="Arial" panose="020B0604020202020204" pitchFamily="34" charset="0"/>
                          <a:ea typeface="+mn-ea"/>
                          <a:cs typeface="Arial" panose="020B0604020202020204" pitchFamily="34" charset="0"/>
                        </a:rPr>
                        <a:t>5GS_Ph1-SMSCH</a:t>
                      </a:r>
                      <a:endParaRPr lang="sv-SE" sz="1400" b="0" dirty="0">
                        <a:effectLst/>
                        <a:latin typeface="Arial" panose="020B0604020202020204" pitchFamily="34" charset="0"/>
                        <a:cs typeface="Arial" panose="020B0604020202020204" pitchFamily="34" charset="0"/>
                      </a:endParaRPr>
                    </a:p>
                  </a:txBody>
                  <a:tcPr marL="68580" marR="68580" marT="0" marB="0" anchor="ctr">
                    <a:solidFill>
                      <a:srgbClr val="FFFFCC"/>
                    </a:solidFill>
                  </a:tcPr>
                </a:tc>
                <a:tc>
                  <a:txBody>
                    <a:bodyPr/>
                    <a:lstStyle/>
                    <a:p>
                      <a:pPr algn="ctr">
                        <a:spcAft>
                          <a:spcPts val="900"/>
                        </a:spcAft>
                      </a:pPr>
                      <a:r>
                        <a:rPr lang="en-US" sz="1400" b="0" kern="1200" dirty="0">
                          <a:solidFill>
                            <a:schemeClr val="tx1"/>
                          </a:solidFill>
                          <a:effectLst/>
                          <a:latin typeface="Arial" panose="020B0604020202020204" pitchFamily="34" charset="0"/>
                          <a:ea typeface="+mn-ea"/>
                          <a:cs typeface="Arial" panose="020B0604020202020204" pitchFamily="34" charset="0"/>
                        </a:rPr>
                        <a:t>SMS Charging in 5G System Architecture Phase 1</a:t>
                      </a:r>
                      <a:endParaRPr lang="sv-SE" sz="1400" b="0" dirty="0">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nchor="ctr">
                    <a:solidFill>
                      <a:srgbClr val="FFFFCC"/>
                    </a:solidFill>
                  </a:tcPr>
                </a:tc>
                <a:tc>
                  <a:txBody>
                    <a:bodyPr/>
                    <a:lstStyle/>
                    <a:p>
                      <a:pPr algn="ctr">
                        <a:spcBef>
                          <a:spcPts val="1200"/>
                        </a:spcBef>
                        <a:spcAft>
                          <a:spcPts val="0"/>
                        </a:spcAft>
                      </a:pPr>
                      <a:r>
                        <a:rPr lang="sv-SE" sz="1400" b="0" dirty="0">
                          <a:effectLst/>
                          <a:highlight>
                            <a:srgbClr val="00FF00"/>
                          </a:highlight>
                          <a:latin typeface="Arial" panose="020B0604020202020204" pitchFamily="34" charset="0"/>
                          <a:cs typeface="Arial" panose="020B0604020202020204" pitchFamily="34" charset="0"/>
                        </a:rPr>
                        <a:t>0-&gt;100%</a:t>
                      </a: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sz="1400" b="0" dirty="0">
                          <a:solidFill>
                            <a:srgbClr val="000000"/>
                          </a:solidFill>
                          <a:effectLst/>
                          <a:latin typeface="Arial" panose="020B0604020202020204" pitchFamily="34" charset="0"/>
                          <a:cs typeface="Arial" panose="020B0604020202020204" pitchFamily="34" charset="0"/>
                        </a:rPr>
                        <a:t>SA#82 (12/2018)</a:t>
                      </a:r>
                      <a:endParaRPr lang="sv-SE" sz="1400" b="0" dirty="0">
                        <a:effectLst/>
                        <a:latin typeface="Arial" panose="020B0604020202020204" pitchFamily="34" charset="0"/>
                        <a:cs typeface="Arial" panose="020B0604020202020204" pitchFamily="34" charset="0"/>
                      </a:endParaRPr>
                    </a:p>
                    <a:p>
                      <a:pPr algn="ctr">
                        <a:spcAft>
                          <a:spcPts val="0"/>
                        </a:spcAft>
                      </a:pPr>
                      <a:r>
                        <a:rPr kumimoji="0" lang="en-GB" altLang="zh-CN" sz="14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 </a:t>
                      </a:r>
                      <a:r>
                        <a:rPr lang="en-GB" sz="1400" b="0" kern="1200" dirty="0">
                          <a:solidFill>
                            <a:schemeClr val="tx1"/>
                          </a:solidFill>
                          <a:effectLst/>
                          <a:latin typeface="Arial" panose="020B0604020202020204" pitchFamily="34" charset="0"/>
                          <a:ea typeface="+mn-ea"/>
                          <a:cs typeface="Arial" panose="020B0604020202020204" pitchFamily="34" charset="0"/>
                        </a:rPr>
                        <a:t> (Rel-15 exception)</a:t>
                      </a:r>
                      <a:endParaRPr lang="sv-SE" sz="1400" b="0" dirty="0">
                        <a:effectLst/>
                        <a:latin typeface="Arial" panose="020B0604020202020204" pitchFamily="34" charset="0"/>
                        <a:cs typeface="Arial" panose="020B0604020202020204" pitchFamily="34" charset="0"/>
                      </a:endParaRPr>
                    </a:p>
                  </a:txBody>
                  <a:tcPr marL="68580" marR="68580" marT="0" marB="0" anchor="ctr">
                    <a:solidFill>
                      <a:srgbClr val="FFFFCC"/>
                    </a:solidFill>
                  </a:tcPr>
                </a:tc>
                <a:extLst>
                  <a:ext uri="{0D108BD9-81ED-4DB2-BD59-A6C34878D82A}">
                    <a16:rowId xmlns:a16="http://schemas.microsoft.com/office/drawing/2014/main" val="3837401940"/>
                  </a:ext>
                </a:extLst>
              </a:tr>
              <a:tr h="549288">
                <a:tc>
                  <a:txBody>
                    <a:bodyPr/>
                    <a:lstStyle/>
                    <a:p>
                      <a:pPr algn="ctr">
                        <a:spcAft>
                          <a:spcPts val="0"/>
                        </a:spcAft>
                      </a:pPr>
                      <a:r>
                        <a:rPr lang="en-GB" sz="1400" b="0" kern="1200" dirty="0">
                          <a:solidFill>
                            <a:schemeClr val="tx1"/>
                          </a:solidFill>
                          <a:effectLst/>
                          <a:latin typeface="Arial" panose="020B0604020202020204" pitchFamily="34" charset="0"/>
                          <a:ea typeface="+mn-ea"/>
                          <a:cs typeface="Arial" panose="020B0604020202020204" pitchFamily="34" charset="0"/>
                        </a:rPr>
                        <a:t>VBCLTE</a:t>
                      </a:r>
                      <a:endParaRPr lang="sv-SE" sz="140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rgbClr val="FFFFCC"/>
                    </a:solidFill>
                  </a:tcPr>
                </a:tc>
                <a:tc>
                  <a:txBody>
                    <a:bodyPr/>
                    <a:lstStyle/>
                    <a:p>
                      <a:pPr algn="ctr">
                        <a:spcAft>
                          <a:spcPts val="900"/>
                        </a:spcAft>
                      </a:pPr>
                      <a:r>
                        <a:rPr lang="en-US" sz="1400" b="0" kern="1200" dirty="0">
                          <a:solidFill>
                            <a:schemeClr val="tx1"/>
                          </a:solidFill>
                          <a:effectLst/>
                          <a:latin typeface="Arial" panose="020B0604020202020204" pitchFamily="34" charset="0"/>
                          <a:ea typeface="+mn-ea"/>
                          <a:cs typeface="Arial" panose="020B0604020202020204" pitchFamily="34" charset="0"/>
                        </a:rPr>
                        <a:t>Volume Based Charging Aspects for </a:t>
                      </a:r>
                      <a:r>
                        <a:rPr lang="en-US" sz="1400" b="0" kern="1200" dirty="0" err="1">
                          <a:solidFill>
                            <a:schemeClr val="tx1"/>
                          </a:solidFill>
                          <a:effectLst/>
                          <a:latin typeface="Arial" panose="020B0604020202020204" pitchFamily="34" charset="0"/>
                          <a:ea typeface="+mn-ea"/>
                          <a:cs typeface="Arial" panose="020B0604020202020204" pitchFamily="34" charset="0"/>
                        </a:rPr>
                        <a:t>VoLTE</a:t>
                      </a:r>
                      <a:endParaRPr lang="sv-SE" sz="140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rgbClr val="FFFFCC"/>
                    </a:solidFill>
                  </a:tcPr>
                </a:tc>
                <a:tc>
                  <a:txBody>
                    <a:bodyPr/>
                    <a:lstStyle/>
                    <a:p>
                      <a:pPr algn="ctr">
                        <a:spcBef>
                          <a:spcPts val="1200"/>
                        </a:spcBef>
                        <a:spcAft>
                          <a:spcPts val="0"/>
                        </a:spcAft>
                      </a:pPr>
                      <a:r>
                        <a:rPr lang="sv-SE" sz="1400" b="0" kern="1200" dirty="0">
                          <a:solidFill>
                            <a:schemeClr val="tx1"/>
                          </a:solidFill>
                          <a:effectLst/>
                          <a:latin typeface="Arial" panose="020B0604020202020204" pitchFamily="34" charset="0"/>
                          <a:ea typeface="+mn-ea"/>
                          <a:cs typeface="Arial" panose="020B0604020202020204" pitchFamily="34" charset="0"/>
                        </a:rPr>
                        <a:t>0-&gt;0%</a:t>
                      </a:r>
                    </a:p>
                  </a:txBody>
                  <a:tcPr marL="68580" marR="68580" marT="0" marB="0" anchor="ctr">
                    <a:solidFill>
                      <a:srgbClr val="FFFFCC"/>
                    </a:solidFill>
                  </a:tcPr>
                </a:tc>
                <a:tc>
                  <a:txBody>
                    <a:bodyPr/>
                    <a:lstStyle/>
                    <a:p>
                      <a:pPr algn="ctr">
                        <a:spcAft>
                          <a:spcPts val="0"/>
                        </a:spcAft>
                      </a:pPr>
                      <a:r>
                        <a:rPr lang="en-GB" altLang="zh-CN" sz="1400" b="0" kern="1200" dirty="0">
                          <a:solidFill>
                            <a:schemeClr val="tx1"/>
                          </a:solidFill>
                          <a:effectLst/>
                          <a:latin typeface="Arial" panose="020B0604020202020204" pitchFamily="34" charset="0"/>
                          <a:ea typeface="+mn-ea"/>
                          <a:cs typeface="Arial" panose="020B0604020202020204" pitchFamily="34" charset="0"/>
                        </a:rPr>
                        <a:t>SA#84 (06/2019)</a:t>
                      </a:r>
                      <a:endParaRPr lang="sv-SE" sz="140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rgbClr val="FFFFCC"/>
                    </a:solidFill>
                  </a:tcPr>
                </a:tc>
                <a:extLst>
                  <a:ext uri="{0D108BD9-81ED-4DB2-BD59-A6C34878D82A}">
                    <a16:rowId xmlns:a16="http://schemas.microsoft.com/office/drawing/2014/main" val="2136051932"/>
                  </a:ext>
                </a:extLst>
              </a:tr>
              <a:tr h="549288">
                <a:tc>
                  <a:txBody>
                    <a:bodyPr/>
                    <a:lstStyle/>
                    <a:p>
                      <a:pPr algn="ctr">
                        <a:spcAft>
                          <a:spcPts val="0"/>
                        </a:spcAft>
                      </a:pPr>
                      <a:r>
                        <a:rPr lang="en-GB" sz="1400" b="0" kern="1200" dirty="0">
                          <a:solidFill>
                            <a:schemeClr val="tx1"/>
                          </a:solidFill>
                          <a:effectLst/>
                          <a:latin typeface="Arial" panose="020B0604020202020204" pitchFamily="34" charset="0"/>
                          <a:ea typeface="+mn-ea"/>
                          <a:cs typeface="Arial" panose="020B0604020202020204" pitchFamily="34" charset="0"/>
                        </a:rPr>
                        <a:t>NETSLICE-ADPM5G</a:t>
                      </a:r>
                      <a:endParaRPr lang="sv-SE" sz="140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rgbClr val="FFFFCC"/>
                    </a:solidFill>
                  </a:tcPr>
                </a:tc>
                <a:tc>
                  <a:txBody>
                    <a:bodyPr/>
                    <a:lstStyle/>
                    <a:p>
                      <a:pPr algn="ctr">
                        <a:spcAft>
                          <a:spcPts val="900"/>
                        </a:spcAft>
                      </a:pPr>
                      <a:r>
                        <a:rPr lang="en-US" sz="1400" b="0" kern="1200" dirty="0">
                          <a:solidFill>
                            <a:schemeClr val="tx1"/>
                          </a:solidFill>
                          <a:effectLst/>
                          <a:latin typeface="Arial" panose="020B0604020202020204" pitchFamily="34" charset="0"/>
                          <a:ea typeface="+mn-ea"/>
                          <a:cs typeface="Arial" panose="020B0604020202020204" pitchFamily="34" charset="0"/>
                        </a:rPr>
                        <a:t>Assurance data and Performance Management for 5G networks and network slicing </a:t>
                      </a:r>
                      <a:endParaRPr lang="sv-SE" sz="140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rgbClr val="FFFFCC"/>
                    </a:solidFill>
                  </a:tcPr>
                </a:tc>
                <a:tc>
                  <a:txBody>
                    <a:bodyPr/>
                    <a:lstStyle/>
                    <a:p>
                      <a:pPr algn="ctr">
                        <a:spcBef>
                          <a:spcPts val="1200"/>
                        </a:spcBef>
                        <a:spcAft>
                          <a:spcPts val="0"/>
                        </a:spcAft>
                      </a:pPr>
                      <a:r>
                        <a:rPr lang="en-GB" sz="1400" b="0" kern="1200" dirty="0">
                          <a:solidFill>
                            <a:schemeClr val="tx1"/>
                          </a:solidFill>
                          <a:effectLst/>
                          <a:highlight>
                            <a:srgbClr val="00FF00"/>
                          </a:highlight>
                          <a:latin typeface="Arial" panose="020B0604020202020204" pitchFamily="34" charset="0"/>
                          <a:ea typeface="+mn-ea"/>
                          <a:cs typeface="Arial" panose="020B0604020202020204" pitchFamily="34" charset="0"/>
                        </a:rPr>
                        <a:t>80-&gt;100%</a:t>
                      </a:r>
                      <a:endParaRPr lang="sv-SE" sz="1400" b="0" kern="1200" dirty="0">
                        <a:solidFill>
                          <a:schemeClr val="tx1"/>
                        </a:solidFill>
                        <a:effectLst/>
                        <a:highlight>
                          <a:srgbClr val="00FF00"/>
                        </a:highlight>
                        <a:latin typeface="Arial" panose="020B0604020202020204" pitchFamily="34" charset="0"/>
                        <a:ea typeface="+mn-ea"/>
                        <a:cs typeface="Arial" panose="020B0604020202020204" pitchFamily="34" charset="0"/>
                      </a:endParaRPr>
                    </a:p>
                  </a:txBody>
                  <a:tcPr marL="68580" marR="68580" marT="0" marB="0" anchor="ctr">
                    <a:solidFill>
                      <a:srgbClr val="FFFFCC"/>
                    </a:solidFill>
                  </a:tcPr>
                </a:tc>
                <a:tc>
                  <a:txBody>
                    <a:bodyPr/>
                    <a:lstStyle/>
                    <a:p>
                      <a:pPr algn="ctr">
                        <a:spcAft>
                          <a:spcPts val="0"/>
                        </a:spcAft>
                      </a:pPr>
                      <a:r>
                        <a:rPr lang="en-GB" sz="1400" b="0" kern="1200" dirty="0">
                          <a:solidFill>
                            <a:schemeClr val="tx1"/>
                          </a:solidFill>
                          <a:effectLst/>
                          <a:latin typeface="Arial" panose="020B0604020202020204" pitchFamily="34" charset="0"/>
                          <a:ea typeface="+mn-ea"/>
                          <a:cs typeface="Arial" panose="020B0604020202020204" pitchFamily="34" charset="0"/>
                        </a:rPr>
                        <a:t>SA#82 (12/2018) </a:t>
                      </a:r>
                    </a:p>
                    <a:p>
                      <a:pPr algn="ctr">
                        <a:spcAft>
                          <a:spcPts val="0"/>
                        </a:spcAft>
                      </a:pPr>
                      <a:r>
                        <a:rPr lang="en-GB" sz="1400" b="0" kern="1200" dirty="0">
                          <a:solidFill>
                            <a:schemeClr val="tx1"/>
                          </a:solidFill>
                          <a:effectLst/>
                          <a:latin typeface="Arial" panose="020B0604020202020204" pitchFamily="34" charset="0"/>
                          <a:ea typeface="+mn-ea"/>
                          <a:cs typeface="Arial" panose="020B0604020202020204" pitchFamily="34" charset="0"/>
                        </a:rPr>
                        <a:t>(Rel-15 exception)</a:t>
                      </a:r>
                      <a:endParaRPr lang="sv-SE" sz="140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rgbClr val="FFFFCC"/>
                    </a:solidFill>
                  </a:tcPr>
                </a:tc>
                <a:extLst>
                  <a:ext uri="{0D108BD9-81ED-4DB2-BD59-A6C34878D82A}">
                    <a16:rowId xmlns:a16="http://schemas.microsoft.com/office/drawing/2014/main" val="952062239"/>
                  </a:ext>
                </a:extLst>
              </a:tr>
              <a:tr h="549288">
                <a:tc>
                  <a:txBody>
                    <a:bodyPr/>
                    <a:lstStyle/>
                    <a:p>
                      <a:pPr algn="ctr">
                        <a:spcAft>
                          <a:spcPts val="0"/>
                        </a:spcAft>
                      </a:pPr>
                      <a:r>
                        <a:rPr lang="en-GB" sz="1400" b="0" kern="1200" dirty="0">
                          <a:solidFill>
                            <a:schemeClr val="tx1"/>
                          </a:solidFill>
                          <a:effectLst/>
                          <a:latin typeface="Arial" panose="020B0604020202020204" pitchFamily="34" charset="0"/>
                          <a:ea typeface="+mn-ea"/>
                          <a:cs typeface="Arial" panose="020B0604020202020204" pitchFamily="34" charset="0"/>
                        </a:rPr>
                        <a:t>QOED</a:t>
                      </a:r>
                      <a:endParaRPr lang="sv-SE" sz="140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rgbClr val="FFFFCC"/>
                    </a:solidFill>
                  </a:tcPr>
                </a:tc>
                <a:tc>
                  <a:txBody>
                    <a:bodyPr/>
                    <a:lstStyle/>
                    <a:p>
                      <a:pPr algn="ctr">
                        <a:spcAft>
                          <a:spcPts val="900"/>
                        </a:spcAft>
                      </a:pPr>
                      <a:r>
                        <a:rPr lang="en-US" sz="1400" b="0" kern="1200" dirty="0">
                          <a:solidFill>
                            <a:schemeClr val="tx1"/>
                          </a:solidFill>
                          <a:effectLst/>
                          <a:latin typeface="Arial" panose="020B0604020202020204" pitchFamily="34" charset="0"/>
                          <a:ea typeface="+mn-ea"/>
                          <a:cs typeface="Arial" panose="020B0604020202020204" pitchFamily="34" charset="0"/>
                        </a:rPr>
                        <a:t>Management of QoE measurement collection </a:t>
                      </a:r>
                      <a:endParaRPr lang="sv-SE" sz="140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rgbClr val="FFFFCC"/>
                    </a:solidFill>
                  </a:tcPr>
                </a:tc>
                <a:tc>
                  <a:txBody>
                    <a:bodyPr/>
                    <a:lstStyle/>
                    <a:p>
                      <a:pPr algn="ctr">
                        <a:spcBef>
                          <a:spcPts val="1200"/>
                        </a:spcBef>
                        <a:spcAft>
                          <a:spcPts val="0"/>
                        </a:spcAft>
                      </a:pPr>
                      <a:r>
                        <a:rPr lang="en-US" sz="1400" b="0" kern="1200" dirty="0">
                          <a:solidFill>
                            <a:schemeClr val="tx1"/>
                          </a:solidFill>
                          <a:effectLst/>
                          <a:latin typeface="Arial" panose="020B0604020202020204" pitchFamily="34" charset="0"/>
                          <a:ea typeface="+mn-ea"/>
                          <a:cs typeface="Arial" panose="020B0604020202020204" pitchFamily="34" charset="0"/>
                        </a:rPr>
                        <a:t>30-&gt;40%</a:t>
                      </a:r>
                      <a:endParaRPr lang="sv-SE" sz="140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rgbClr val="FFFFCC"/>
                    </a:solidFill>
                  </a:tcPr>
                </a:tc>
                <a:tc>
                  <a:txBody>
                    <a:bodyPr/>
                    <a:lstStyle/>
                    <a:p>
                      <a:pPr algn="ctr">
                        <a:spcAft>
                          <a:spcPts val="0"/>
                        </a:spcAft>
                      </a:pPr>
                      <a:r>
                        <a:rPr lang="en-GB" sz="1400" b="0" kern="1200" dirty="0">
                          <a:solidFill>
                            <a:schemeClr val="tx1"/>
                          </a:solidFill>
                          <a:effectLst/>
                          <a:latin typeface="Arial" panose="020B0604020202020204" pitchFamily="34" charset="0"/>
                          <a:ea typeface="+mn-ea"/>
                          <a:cs typeface="Arial" panose="020B0604020202020204" pitchFamily="34" charset="0"/>
                        </a:rPr>
                        <a:t>SA#82 (12/2018) -&gt; SA#85 (09/2019)</a:t>
                      </a:r>
                      <a:endParaRPr lang="sv-SE" sz="140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rgbClr val="FFFFCC"/>
                    </a:solidFill>
                  </a:tcPr>
                </a:tc>
                <a:extLst>
                  <a:ext uri="{0D108BD9-81ED-4DB2-BD59-A6C34878D82A}">
                    <a16:rowId xmlns:a16="http://schemas.microsoft.com/office/drawing/2014/main" val="3371566357"/>
                  </a:ext>
                </a:extLst>
              </a:tr>
              <a:tr h="549288">
                <a:tc>
                  <a:txBody>
                    <a:bodyPr/>
                    <a:lstStyle/>
                    <a:p>
                      <a:pPr algn="ctr">
                        <a:spcAft>
                          <a:spcPts val="0"/>
                        </a:spcAft>
                      </a:pPr>
                      <a:r>
                        <a:rPr lang="en-GB" sz="1400" b="0" kern="1200" dirty="0">
                          <a:solidFill>
                            <a:schemeClr val="tx1"/>
                          </a:solidFill>
                          <a:effectLst/>
                          <a:latin typeface="Arial" panose="020B0604020202020204" pitchFamily="34" charset="0"/>
                          <a:ea typeface="+mn-ea"/>
                          <a:cs typeface="Arial" panose="020B0604020202020204" pitchFamily="34" charset="0"/>
                        </a:rPr>
                        <a:t>EE_5G</a:t>
                      </a:r>
                      <a:endParaRPr lang="sv-SE" sz="140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rgbClr val="FFFFCC"/>
                    </a:solidFill>
                  </a:tcPr>
                </a:tc>
                <a:tc>
                  <a:txBody>
                    <a:bodyPr/>
                    <a:lstStyle/>
                    <a:p>
                      <a:pPr algn="ctr">
                        <a:spcAft>
                          <a:spcPts val="900"/>
                        </a:spcAft>
                      </a:pPr>
                      <a:r>
                        <a:rPr lang="en-US" sz="1400" b="0" kern="1200" dirty="0">
                          <a:solidFill>
                            <a:schemeClr val="tx1"/>
                          </a:solidFill>
                          <a:effectLst/>
                          <a:latin typeface="Arial" panose="020B0604020202020204" pitchFamily="34" charset="0"/>
                          <a:ea typeface="+mn-ea"/>
                          <a:cs typeface="Arial" panose="020B0604020202020204" pitchFamily="34" charset="0"/>
                        </a:rPr>
                        <a:t>Energy efficiency of 5G</a:t>
                      </a:r>
                      <a:endParaRPr lang="sv-SE" sz="140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rgbClr val="FFFFCC"/>
                    </a:solidFill>
                  </a:tcPr>
                </a:tc>
                <a:tc>
                  <a:txBody>
                    <a:bodyPr/>
                    <a:lstStyle/>
                    <a:p>
                      <a:pPr algn="ctr">
                        <a:spcBef>
                          <a:spcPts val="1200"/>
                        </a:spcBef>
                        <a:spcAft>
                          <a:spcPts val="0"/>
                        </a:spcAft>
                      </a:pPr>
                      <a:r>
                        <a:rPr lang="sv-SE" sz="1400" b="0" kern="1200" dirty="0">
                          <a:solidFill>
                            <a:schemeClr val="tx1"/>
                          </a:solidFill>
                          <a:effectLst/>
                          <a:latin typeface="Arial" panose="020B0604020202020204" pitchFamily="34" charset="0"/>
                          <a:ea typeface="+mn-ea"/>
                          <a:cs typeface="Arial" panose="020B0604020202020204" pitchFamily="34" charset="0"/>
                        </a:rPr>
                        <a:t>0-&gt;20%</a:t>
                      </a:r>
                    </a:p>
                  </a:txBody>
                  <a:tcPr marL="68580" marR="68580" marT="0" marB="0" anchor="ctr">
                    <a:solidFill>
                      <a:srgbClr val="FFFFCC"/>
                    </a:solidFill>
                  </a:tcPr>
                </a:tc>
                <a:tc>
                  <a:txBody>
                    <a:bodyPr/>
                    <a:lstStyle/>
                    <a:p>
                      <a:pPr algn="ctr">
                        <a:spcAft>
                          <a:spcPts val="0"/>
                        </a:spcAft>
                      </a:pPr>
                      <a:r>
                        <a:rPr lang="en-GB" sz="1400" b="0" kern="1200" dirty="0">
                          <a:solidFill>
                            <a:schemeClr val="tx1"/>
                          </a:solidFill>
                          <a:effectLst/>
                          <a:latin typeface="Arial" panose="020B0604020202020204" pitchFamily="34" charset="0"/>
                          <a:ea typeface="+mn-ea"/>
                          <a:cs typeface="Arial" panose="020B0604020202020204" pitchFamily="34" charset="0"/>
                        </a:rPr>
                        <a:t>SA#86 (12/2019)</a:t>
                      </a:r>
                      <a:endParaRPr lang="sv-SE" sz="140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rgbClr val="FFFFCC"/>
                    </a:solidFill>
                  </a:tcPr>
                </a:tc>
                <a:extLst>
                  <a:ext uri="{0D108BD9-81ED-4DB2-BD59-A6C34878D82A}">
                    <a16:rowId xmlns:a16="http://schemas.microsoft.com/office/drawing/2014/main" val="3154208384"/>
                  </a:ext>
                </a:extLst>
              </a:tr>
              <a:tr h="549288">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sz="1400" b="0" kern="1200" dirty="0">
                          <a:solidFill>
                            <a:schemeClr val="tx1"/>
                          </a:solidFill>
                          <a:effectLst/>
                          <a:latin typeface="Arial" panose="020B0604020202020204" pitchFamily="34" charset="0"/>
                          <a:ea typeface="+mn-ea"/>
                          <a:cs typeface="Arial" panose="020B0604020202020204" pitchFamily="34" charset="0"/>
                        </a:rPr>
                        <a:t>OAM_LTE_WLAN</a:t>
                      </a:r>
                    </a:p>
                  </a:txBody>
                  <a:tcPr marL="68580" marR="68580" marT="0" marB="0" anchor="ctr">
                    <a:solidFill>
                      <a:srgbClr val="FFFFCC"/>
                    </a:solidFill>
                  </a:tcPr>
                </a:tc>
                <a:tc>
                  <a:txBody>
                    <a:bodyPr/>
                    <a:lstStyle/>
                    <a:p>
                      <a:pPr algn="ctr">
                        <a:spcBef>
                          <a:spcPts val="1200"/>
                        </a:spcBef>
                        <a:spcAft>
                          <a:spcPts val="900"/>
                        </a:spcAft>
                      </a:pPr>
                      <a:r>
                        <a:rPr lang="en-US" sz="1400" b="0" kern="1200" dirty="0">
                          <a:solidFill>
                            <a:schemeClr val="tx1"/>
                          </a:solidFill>
                          <a:effectLst/>
                          <a:latin typeface="Arial" panose="020B0604020202020204" pitchFamily="34" charset="0"/>
                          <a:ea typeface="+mn-ea"/>
                          <a:cs typeface="Arial" panose="020B0604020202020204" pitchFamily="34" charset="0"/>
                        </a:rPr>
                        <a:t>OAM aspects of LTE and WLAN integration</a:t>
                      </a:r>
                      <a:endParaRPr lang="sv-SE" sz="140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rgbClr val="FFFFCC"/>
                    </a:solidFill>
                  </a:tcPr>
                </a:tc>
                <a:tc>
                  <a:txBody>
                    <a:bodyPr/>
                    <a:lstStyle/>
                    <a:p>
                      <a:pPr algn="ctr">
                        <a:spcBef>
                          <a:spcPts val="1200"/>
                        </a:spcBef>
                        <a:spcAft>
                          <a:spcPts val="0"/>
                        </a:spcAft>
                      </a:pPr>
                      <a:r>
                        <a:rPr lang="sv-SE" sz="1400" b="0" kern="1200" dirty="0">
                          <a:solidFill>
                            <a:schemeClr val="tx1"/>
                          </a:solidFill>
                          <a:effectLst/>
                          <a:latin typeface="Arial" panose="020B0604020202020204" pitchFamily="34" charset="0"/>
                          <a:ea typeface="+mn-ea"/>
                          <a:cs typeface="Arial" panose="020B0604020202020204" pitchFamily="34" charset="0"/>
                        </a:rPr>
                        <a:t>0-&gt;50%</a:t>
                      </a: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altLang="zh-CN" sz="1400" b="0" kern="1200" dirty="0">
                          <a:solidFill>
                            <a:schemeClr val="tx1"/>
                          </a:solidFill>
                          <a:effectLst/>
                          <a:latin typeface="Arial" panose="020B0604020202020204" pitchFamily="34" charset="0"/>
                          <a:ea typeface="+mn-ea"/>
                          <a:cs typeface="Arial" panose="020B0604020202020204" pitchFamily="34" charset="0"/>
                        </a:rPr>
                        <a:t>SA#84 (06/2019)</a:t>
                      </a:r>
                      <a:endParaRPr lang="sv-SE" sz="140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rgbClr val="FFFFCC"/>
                    </a:solidFill>
                  </a:tcPr>
                </a:tc>
                <a:extLst>
                  <a:ext uri="{0D108BD9-81ED-4DB2-BD59-A6C34878D82A}">
                    <a16:rowId xmlns:a16="http://schemas.microsoft.com/office/drawing/2014/main" val="1885737022"/>
                  </a:ext>
                </a:extLst>
              </a:tr>
              <a:tr h="549288">
                <a:tc>
                  <a:txBody>
                    <a:bodyPr/>
                    <a:lstStyle/>
                    <a:p>
                      <a:pPr algn="ctr">
                        <a:spcAft>
                          <a:spcPts val="0"/>
                        </a:spcAft>
                      </a:pPr>
                      <a:r>
                        <a:rPr lang="en-GB" sz="1400" b="0" kern="1200" dirty="0">
                          <a:solidFill>
                            <a:schemeClr val="tx1"/>
                          </a:solidFill>
                          <a:effectLst/>
                          <a:latin typeface="Arial" panose="020B0604020202020204" pitchFamily="34" charset="0"/>
                          <a:ea typeface="+mn-ea"/>
                          <a:cs typeface="Arial" panose="020B0604020202020204" pitchFamily="34" charset="0"/>
                        </a:rPr>
                        <a:t>NETPOL</a:t>
                      </a:r>
                      <a:endParaRPr lang="sv-SE" sz="140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rgbClr val="FFFFCC"/>
                    </a:solidFill>
                  </a:tcPr>
                </a:tc>
                <a:tc>
                  <a:txBody>
                    <a:bodyPr/>
                    <a:lstStyle/>
                    <a:p>
                      <a:pPr algn="ctr">
                        <a:spcAft>
                          <a:spcPts val="900"/>
                        </a:spcAft>
                      </a:pPr>
                      <a:r>
                        <a:rPr lang="en-US" sz="1400" b="0" kern="1200" dirty="0">
                          <a:solidFill>
                            <a:schemeClr val="tx1"/>
                          </a:solidFill>
                          <a:effectLst/>
                          <a:latin typeface="Arial" panose="020B0604020202020204" pitchFamily="34" charset="0"/>
                          <a:ea typeface="+mn-ea"/>
                          <a:cs typeface="Arial" panose="020B0604020202020204" pitchFamily="34" charset="0"/>
                        </a:rPr>
                        <a:t>Network policy management for mobile networks based on NFV scenarios</a:t>
                      </a:r>
                      <a:endParaRPr lang="sv-SE" sz="140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rgbClr val="FFFFCC"/>
                    </a:solidFill>
                  </a:tcPr>
                </a:tc>
                <a:tc>
                  <a:txBody>
                    <a:bodyPr/>
                    <a:lstStyle/>
                    <a:p>
                      <a:pPr algn="ctr">
                        <a:spcBef>
                          <a:spcPts val="1200"/>
                        </a:spcBef>
                        <a:spcAft>
                          <a:spcPts val="0"/>
                        </a:spcAft>
                      </a:pPr>
                      <a:r>
                        <a:rPr lang="sv-SE" sz="1400" b="0" kern="1200" dirty="0">
                          <a:solidFill>
                            <a:schemeClr val="tx1"/>
                          </a:solidFill>
                          <a:effectLst/>
                          <a:latin typeface="Arial" panose="020B0604020202020204" pitchFamily="34" charset="0"/>
                          <a:ea typeface="+mn-ea"/>
                          <a:cs typeface="Arial" panose="020B0604020202020204" pitchFamily="34" charset="0"/>
                        </a:rPr>
                        <a:t>0-&gt;10%</a:t>
                      </a:r>
                    </a:p>
                  </a:txBody>
                  <a:tcPr marL="68580" marR="68580" marT="0" marB="0" anchor="ctr">
                    <a:solidFill>
                      <a:srgbClr val="FFFFCC"/>
                    </a:solidFill>
                  </a:tcPr>
                </a:tc>
                <a:tc>
                  <a:txBody>
                    <a:bodyPr/>
                    <a:lstStyle/>
                    <a:p>
                      <a:pPr algn="ctr">
                        <a:spcAft>
                          <a:spcPts val="0"/>
                        </a:spcAft>
                      </a:pPr>
                      <a:r>
                        <a:rPr lang="en-GB" sz="1400" b="0" kern="1200" dirty="0">
                          <a:solidFill>
                            <a:schemeClr val="tx1"/>
                          </a:solidFill>
                          <a:effectLst/>
                          <a:latin typeface="Arial" panose="020B0604020202020204" pitchFamily="34" charset="0"/>
                          <a:ea typeface="+mn-ea"/>
                          <a:cs typeface="Arial" panose="020B0604020202020204" pitchFamily="34" charset="0"/>
                        </a:rPr>
                        <a:t>SA#85 (09/2019)</a:t>
                      </a:r>
                      <a:endParaRPr lang="sv-SE" sz="140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rgbClr val="FFFFCC"/>
                    </a:solidFill>
                  </a:tcPr>
                </a:tc>
                <a:extLst>
                  <a:ext uri="{0D108BD9-81ED-4DB2-BD59-A6C34878D82A}">
                    <a16:rowId xmlns:a16="http://schemas.microsoft.com/office/drawing/2014/main" val="3714903681"/>
                  </a:ext>
                </a:extLst>
              </a:tr>
              <a:tr h="549288">
                <a:tc>
                  <a:txBody>
                    <a:bodyPr/>
                    <a:lstStyle/>
                    <a:p>
                      <a:pPr algn="ctr">
                        <a:spcAft>
                          <a:spcPts val="0"/>
                        </a:spcAft>
                      </a:pPr>
                      <a:r>
                        <a:rPr lang="en-GB" sz="1400" b="0" kern="1200" dirty="0">
                          <a:solidFill>
                            <a:schemeClr val="tx1"/>
                          </a:solidFill>
                          <a:effectLst/>
                          <a:latin typeface="Arial" panose="020B0604020202020204" pitchFamily="34" charset="0"/>
                          <a:ea typeface="+mn-ea"/>
                          <a:cs typeface="Arial" panose="020B0604020202020204" pitchFamily="34" charset="0"/>
                        </a:rPr>
                        <a:t>METHOGY</a:t>
                      </a:r>
                      <a:endParaRPr lang="sv-SE" sz="140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rgbClr val="FFFFCC"/>
                    </a:solidFill>
                  </a:tcPr>
                </a:tc>
                <a:tc>
                  <a:txBody>
                    <a:bodyPr/>
                    <a:lstStyle/>
                    <a:p>
                      <a:pPr algn="ctr">
                        <a:spcAft>
                          <a:spcPts val="900"/>
                        </a:spcAft>
                      </a:pPr>
                      <a:r>
                        <a:rPr lang="en-US" sz="1400" b="0" kern="1200" dirty="0">
                          <a:solidFill>
                            <a:schemeClr val="tx1"/>
                          </a:solidFill>
                          <a:effectLst/>
                          <a:latin typeface="Arial" panose="020B0604020202020204" pitchFamily="34" charset="0"/>
                          <a:ea typeface="+mn-ea"/>
                          <a:cs typeface="Arial" panose="020B0604020202020204" pitchFamily="34" charset="0"/>
                        </a:rPr>
                        <a:t>Methodology for 5G management specifications</a:t>
                      </a:r>
                      <a:endParaRPr lang="sv-SE" sz="140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rgbClr val="FFFFCC"/>
                    </a:solidFill>
                  </a:tcPr>
                </a:tc>
                <a:tc>
                  <a:txBody>
                    <a:bodyPr/>
                    <a:lstStyle/>
                    <a:p>
                      <a:pPr algn="ctr">
                        <a:spcBef>
                          <a:spcPts val="1200"/>
                        </a:spcBef>
                        <a:spcAft>
                          <a:spcPts val="0"/>
                        </a:spcAft>
                      </a:pPr>
                      <a:r>
                        <a:rPr lang="sv-SE" sz="1400" b="0" kern="1200" dirty="0">
                          <a:solidFill>
                            <a:schemeClr val="tx1"/>
                          </a:solidFill>
                          <a:effectLst/>
                          <a:latin typeface="Arial" panose="020B0604020202020204" pitchFamily="34" charset="0"/>
                          <a:ea typeface="+mn-ea"/>
                          <a:cs typeface="Arial" panose="020B0604020202020204" pitchFamily="34" charset="0"/>
                        </a:rPr>
                        <a:t>0-&gt;60%</a:t>
                      </a: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sz="1400" b="0" kern="1200" dirty="0">
                          <a:solidFill>
                            <a:schemeClr val="tx1"/>
                          </a:solidFill>
                          <a:effectLst/>
                          <a:latin typeface="Arial" panose="020B0604020202020204" pitchFamily="34" charset="0"/>
                          <a:ea typeface="+mn-ea"/>
                          <a:cs typeface="Arial" panose="020B0604020202020204" pitchFamily="34" charset="0"/>
                        </a:rPr>
                        <a:t>SA#83 (03/2019)</a:t>
                      </a:r>
                      <a:endParaRPr lang="sv-SE" sz="1400" b="0" kern="1200" dirty="0">
                        <a:solidFill>
                          <a:schemeClr val="tx1"/>
                        </a:solidFill>
                        <a:effectLst/>
                        <a:latin typeface="Arial" panose="020B0604020202020204" pitchFamily="34" charset="0"/>
                        <a:ea typeface="+mn-ea"/>
                        <a:cs typeface="Arial" panose="020B0604020202020204" pitchFamily="34" charset="0"/>
                      </a:endParaRPr>
                    </a:p>
                    <a:p>
                      <a:pPr algn="ctr">
                        <a:spcAft>
                          <a:spcPts val="0"/>
                        </a:spcAft>
                      </a:pPr>
                      <a:endParaRPr lang="sv-SE" sz="140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rgbClr val="FFFFCC"/>
                    </a:solidFill>
                  </a:tcPr>
                </a:tc>
                <a:extLst>
                  <a:ext uri="{0D108BD9-81ED-4DB2-BD59-A6C34878D82A}">
                    <a16:rowId xmlns:a16="http://schemas.microsoft.com/office/drawing/2014/main" val="1278229340"/>
                  </a:ext>
                </a:extLst>
              </a:tr>
            </a:tbl>
          </a:graphicData>
        </a:graphic>
      </p:graphicFrame>
    </p:spTree>
    <p:extLst>
      <p:ext uri="{BB962C8B-B14F-4D97-AF65-F5344CB8AC3E}">
        <p14:creationId xmlns:p14="http://schemas.microsoft.com/office/powerpoint/2010/main" val="428086271"/>
      </p:ext>
    </p:extLst>
  </p:cSld>
  <p:clrMapOvr>
    <a:masterClrMapping/>
  </p:clrMapOvr>
  <p:transition spd="slow"/>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9039" y="106865"/>
            <a:ext cx="9102725" cy="920688"/>
          </a:xfrm>
        </p:spPr>
        <p:txBody>
          <a:bodyPr/>
          <a:lstStyle/>
          <a:p>
            <a:r>
              <a:rPr lang="sv-SE" sz="3200" dirty="0"/>
              <a:t>Summary of ongoing WIs/SIs (2/2)</a:t>
            </a: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2636197240"/>
              </p:ext>
            </p:extLst>
          </p:nvPr>
        </p:nvGraphicFramePr>
        <p:xfrm>
          <a:off x="914401" y="817241"/>
          <a:ext cx="8877364" cy="5526971"/>
        </p:xfrm>
        <a:graphic>
          <a:graphicData uri="http://schemas.openxmlformats.org/drawingml/2006/table">
            <a:tbl>
              <a:tblPr firstRow="1" bandRow="1">
                <a:tableStyleId>{5C22544A-7EE6-4342-B048-85BDC9FD1C3A}</a:tableStyleId>
              </a:tblPr>
              <a:tblGrid>
                <a:gridCol w="1183366">
                  <a:extLst>
                    <a:ext uri="{9D8B030D-6E8A-4147-A177-3AD203B41FA5}">
                      <a16:colId xmlns:a16="http://schemas.microsoft.com/office/drawing/2014/main" val="23408469"/>
                    </a:ext>
                  </a:extLst>
                </a:gridCol>
                <a:gridCol w="4537357">
                  <a:extLst>
                    <a:ext uri="{9D8B030D-6E8A-4147-A177-3AD203B41FA5}">
                      <a16:colId xmlns:a16="http://schemas.microsoft.com/office/drawing/2014/main" val="1386727148"/>
                    </a:ext>
                  </a:extLst>
                </a:gridCol>
                <a:gridCol w="1395044">
                  <a:extLst>
                    <a:ext uri="{9D8B030D-6E8A-4147-A177-3AD203B41FA5}">
                      <a16:colId xmlns:a16="http://schemas.microsoft.com/office/drawing/2014/main" val="4240727412"/>
                    </a:ext>
                  </a:extLst>
                </a:gridCol>
                <a:gridCol w="1761597">
                  <a:extLst>
                    <a:ext uri="{9D8B030D-6E8A-4147-A177-3AD203B41FA5}">
                      <a16:colId xmlns:a16="http://schemas.microsoft.com/office/drawing/2014/main" val="1675550634"/>
                    </a:ext>
                  </a:extLst>
                </a:gridCol>
              </a:tblGrid>
              <a:tr h="515171">
                <a:tc>
                  <a:txBody>
                    <a:bodyPr/>
                    <a:lstStyle/>
                    <a:p>
                      <a:pPr algn="ctr">
                        <a:spcAft>
                          <a:spcPts val="0"/>
                        </a:spcAft>
                      </a:pPr>
                      <a:r>
                        <a:rPr lang="en-GB" sz="1600" b="1" kern="1200" dirty="0">
                          <a:solidFill>
                            <a:schemeClr val="lt1"/>
                          </a:solidFill>
                          <a:latin typeface="+mn-lt"/>
                          <a:ea typeface="+mn-ea"/>
                          <a:cs typeface="+mn-cs"/>
                        </a:rPr>
                        <a:t>WI code</a:t>
                      </a:r>
                      <a:endParaRPr lang="sv-SE" sz="1600" b="1" kern="1200" dirty="0">
                        <a:solidFill>
                          <a:schemeClr val="lt1"/>
                        </a:solidFill>
                        <a:latin typeface="+mn-lt"/>
                        <a:ea typeface="+mn-ea"/>
                        <a:cs typeface="+mn-cs"/>
                      </a:endParaRPr>
                    </a:p>
                  </a:txBody>
                  <a:tcPr marL="9525" marR="9525" marT="9525" marB="9525" anchor="ctr">
                    <a:solidFill>
                      <a:srgbClr val="C1E442"/>
                    </a:solidFill>
                  </a:tcPr>
                </a:tc>
                <a:tc>
                  <a:txBody>
                    <a:bodyPr/>
                    <a:lstStyle/>
                    <a:p>
                      <a:pPr algn="ctr">
                        <a:spcAft>
                          <a:spcPts val="0"/>
                        </a:spcAft>
                      </a:pPr>
                      <a:r>
                        <a:rPr lang="en-GB" sz="1600" b="1" kern="1200" dirty="0">
                          <a:solidFill>
                            <a:schemeClr val="lt1"/>
                          </a:solidFill>
                          <a:latin typeface="+mn-lt"/>
                          <a:ea typeface="+mn-ea"/>
                          <a:cs typeface="+mn-cs"/>
                        </a:rPr>
                        <a:t>WI Title</a:t>
                      </a:r>
                      <a:endParaRPr lang="sv-SE" sz="1600" b="1" kern="1200" dirty="0">
                        <a:solidFill>
                          <a:schemeClr val="lt1"/>
                        </a:solidFill>
                        <a:latin typeface="+mn-lt"/>
                        <a:ea typeface="+mn-ea"/>
                        <a:cs typeface="+mn-cs"/>
                      </a:endParaRPr>
                    </a:p>
                  </a:txBody>
                  <a:tcPr marL="9525" marR="9525" marT="9525" marB="9525" anchor="ctr">
                    <a:solidFill>
                      <a:srgbClr val="C1E44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sv-SE" sz="1600" dirty="0" err="1"/>
                        <a:t>Completion</a:t>
                      </a:r>
                      <a:r>
                        <a:rPr lang="sv-SE" sz="1600" dirty="0"/>
                        <a:t> rate</a:t>
                      </a:r>
                    </a:p>
                  </a:txBody>
                  <a:tcPr anchor="ctr">
                    <a:solidFill>
                      <a:srgbClr val="C1E442"/>
                    </a:solidFill>
                  </a:tcPr>
                </a:tc>
                <a:tc>
                  <a:txBody>
                    <a:bodyPr/>
                    <a:lstStyle/>
                    <a:p>
                      <a:pPr algn="ctr"/>
                      <a:r>
                        <a:rPr lang="sv-SE" sz="1600" dirty="0"/>
                        <a:t>Target date</a:t>
                      </a:r>
                    </a:p>
                  </a:txBody>
                  <a:tcPr anchor="ctr">
                    <a:solidFill>
                      <a:srgbClr val="C1E442"/>
                    </a:solidFill>
                  </a:tcPr>
                </a:tc>
                <a:extLst>
                  <a:ext uri="{0D108BD9-81ED-4DB2-BD59-A6C34878D82A}">
                    <a16:rowId xmlns:a16="http://schemas.microsoft.com/office/drawing/2014/main" val="2515750895"/>
                  </a:ext>
                </a:extLst>
              </a:tr>
              <a:tr h="658921">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sz="1400" kern="1200" dirty="0">
                          <a:solidFill>
                            <a:schemeClr val="dk1"/>
                          </a:solidFill>
                          <a:effectLst/>
                          <a:latin typeface="Arial" panose="020B0604020202020204" pitchFamily="34" charset="0"/>
                          <a:ea typeface="SimSun" panose="02010600030101010101" pitchFamily="2" charset="-122"/>
                          <a:cs typeface="+mn-cs"/>
                        </a:rPr>
                        <a:t>IDMS_MN</a:t>
                      </a:r>
                    </a:p>
                  </a:txBody>
                  <a:tcPr marL="68580" marR="68580" marT="0" marB="0" anchor="ctr">
                    <a:solidFill>
                      <a:srgbClr val="FFFFCC"/>
                    </a:solidFill>
                  </a:tcPr>
                </a:tc>
                <a:tc>
                  <a:txBody>
                    <a:bodyPr/>
                    <a:lstStyle/>
                    <a:p>
                      <a:pPr marL="0" marR="0" lvl="0" indent="0" algn="ctr" defTabSz="1219170" rtl="0" eaLnBrk="1" fontAlgn="auto" latinLnBrk="0" hangingPunct="1">
                        <a:lnSpc>
                          <a:spcPct val="250000"/>
                        </a:lnSpc>
                        <a:spcBef>
                          <a:spcPts val="0"/>
                        </a:spcBef>
                        <a:spcAft>
                          <a:spcPts val="900"/>
                        </a:spcAft>
                        <a:buClrTx/>
                        <a:buSzTx/>
                        <a:buFontTx/>
                        <a:buNone/>
                        <a:tabLst/>
                        <a:defRPr/>
                      </a:pPr>
                      <a:r>
                        <a:rPr lang="en-US" sz="1400" kern="1200" dirty="0">
                          <a:solidFill>
                            <a:schemeClr val="dk1"/>
                          </a:solidFill>
                          <a:effectLst/>
                          <a:latin typeface="Arial" panose="020B0604020202020204" pitchFamily="34" charset="0"/>
                          <a:ea typeface="SimSun" panose="02010600030101010101" pitchFamily="2" charset="-122"/>
                          <a:cs typeface="+mn-cs"/>
                        </a:rPr>
                        <a:t>Intent driven management services for mobile network</a:t>
                      </a:r>
                      <a:endParaRPr lang="en-GB" altLang="zh-CN" sz="1400" kern="1200" dirty="0">
                        <a:solidFill>
                          <a:schemeClr val="dk1"/>
                        </a:solidFill>
                        <a:effectLst/>
                        <a:latin typeface="Arial" panose="020B0604020202020204" pitchFamily="34" charset="0"/>
                        <a:ea typeface="SimSun" panose="02010600030101010101" pitchFamily="2" charset="-122"/>
                        <a:cs typeface="+mn-cs"/>
                      </a:endParaRPr>
                    </a:p>
                  </a:txBody>
                  <a:tcPr marL="68580" marR="68580" marT="0" marB="0" anchor="ctr">
                    <a:solidFill>
                      <a:srgbClr val="FFFFCC"/>
                    </a:solidFill>
                  </a:tcPr>
                </a:tc>
                <a:tc>
                  <a:txBody>
                    <a:bodyPr/>
                    <a:lstStyle/>
                    <a:p>
                      <a:pPr algn="ctr">
                        <a:lnSpc>
                          <a:spcPct val="250000"/>
                        </a:lnSpc>
                        <a:spcBef>
                          <a:spcPts val="1200"/>
                        </a:spcBef>
                        <a:spcAft>
                          <a:spcPts val="0"/>
                        </a:spcAft>
                      </a:pPr>
                      <a:r>
                        <a:rPr lang="sv-SE" sz="1400" b="0" kern="1200" dirty="0">
                          <a:solidFill>
                            <a:schemeClr val="tx1"/>
                          </a:solidFill>
                          <a:effectLst/>
                          <a:latin typeface="Arial" panose="020B0604020202020204" pitchFamily="34" charset="0"/>
                          <a:ea typeface="+mn-ea"/>
                          <a:cs typeface="Arial" panose="020B0604020202020204" pitchFamily="34" charset="0"/>
                        </a:rPr>
                        <a:t>0-&gt;</a:t>
                      </a:r>
                      <a:r>
                        <a:rPr lang="sv-SE" sz="1400" kern="1200" dirty="0">
                          <a:solidFill>
                            <a:schemeClr val="dk1"/>
                          </a:solidFill>
                          <a:effectLst/>
                          <a:latin typeface="Arial" panose="020B0604020202020204" pitchFamily="34" charset="0"/>
                          <a:ea typeface="SimSun" panose="02010600030101010101" pitchFamily="2" charset="-122"/>
                          <a:cs typeface="+mn-cs"/>
                        </a:rPr>
                        <a:t>20%</a:t>
                      </a: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sz="1400" kern="1200" dirty="0">
                          <a:solidFill>
                            <a:schemeClr val="dk1"/>
                          </a:solidFill>
                          <a:effectLst/>
                          <a:latin typeface="Arial" panose="020B0604020202020204" pitchFamily="34" charset="0"/>
                          <a:ea typeface="SimSun" panose="02010600030101010101" pitchFamily="2" charset="-122"/>
                          <a:cs typeface="+mn-cs"/>
                        </a:rPr>
                        <a:t>SA#84 (06/2019)</a:t>
                      </a:r>
                      <a:endParaRPr lang="sv-SE" sz="1400" kern="1200" dirty="0">
                        <a:solidFill>
                          <a:schemeClr val="dk1"/>
                        </a:solidFill>
                        <a:effectLst/>
                        <a:latin typeface="Arial" panose="020B0604020202020204" pitchFamily="34" charset="0"/>
                        <a:ea typeface="SimSun" panose="02010600030101010101" pitchFamily="2" charset="-122"/>
                        <a:cs typeface="+mn-cs"/>
                      </a:endParaRPr>
                    </a:p>
                  </a:txBody>
                  <a:tcPr marL="68580" marR="68580" marT="0" marB="0" anchor="ctr">
                    <a:solidFill>
                      <a:srgbClr val="FFFFCC"/>
                    </a:solidFill>
                  </a:tcPr>
                </a:tc>
                <a:extLst>
                  <a:ext uri="{0D108BD9-81ED-4DB2-BD59-A6C34878D82A}">
                    <a16:rowId xmlns:a16="http://schemas.microsoft.com/office/drawing/2014/main" val="320183902"/>
                  </a:ext>
                </a:extLst>
              </a:tr>
              <a:tr h="494190">
                <a:tc>
                  <a:txBody>
                    <a:bodyPr/>
                    <a:lstStyle/>
                    <a:p>
                      <a:pPr algn="ctr">
                        <a:spcAft>
                          <a:spcPts val="0"/>
                        </a:spcAft>
                      </a:pPr>
                      <a:r>
                        <a:rPr lang="en-GB" sz="1400" kern="1200" dirty="0">
                          <a:solidFill>
                            <a:schemeClr val="dk1"/>
                          </a:solidFill>
                          <a:effectLst/>
                          <a:latin typeface="Arial" panose="020B0604020202020204" pitchFamily="34" charset="0"/>
                          <a:ea typeface="SimSun" panose="02010600030101010101" pitchFamily="2" charset="-122"/>
                          <a:cs typeface="+mn-cs"/>
                        </a:rPr>
                        <a:t>5G_SLICE_ePA</a:t>
                      </a:r>
                      <a:endParaRPr lang="sv-SE" sz="1400" kern="1200" dirty="0">
                        <a:solidFill>
                          <a:schemeClr val="dk1"/>
                        </a:solidFill>
                        <a:effectLst/>
                        <a:latin typeface="Arial" panose="020B0604020202020204" pitchFamily="34" charset="0"/>
                        <a:ea typeface="SimSun" panose="02010600030101010101" pitchFamily="2" charset="-122"/>
                        <a:cs typeface="+mn-cs"/>
                      </a:endParaRP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900"/>
                        </a:spcAft>
                        <a:buClrTx/>
                        <a:buSzTx/>
                        <a:buFontTx/>
                        <a:buNone/>
                        <a:tabLst/>
                        <a:defRPr/>
                      </a:pPr>
                      <a:r>
                        <a:rPr lang="en-US" sz="1400" kern="1200" dirty="0">
                          <a:solidFill>
                            <a:schemeClr val="dk1"/>
                          </a:solidFill>
                          <a:effectLst/>
                          <a:latin typeface="Arial" panose="020B0604020202020204" pitchFamily="34" charset="0"/>
                          <a:ea typeface="SimSun" panose="02010600030101010101" pitchFamily="2" charset="-122"/>
                          <a:cs typeface="+mn-cs"/>
                        </a:rPr>
                        <a:t>Enhancement of performance assurance for 5G networks including network slicing</a:t>
                      </a:r>
                      <a:endParaRPr lang="en-GB" altLang="zh-CN" sz="1400" kern="1200" dirty="0">
                        <a:solidFill>
                          <a:schemeClr val="dk1"/>
                        </a:solidFill>
                        <a:effectLst/>
                        <a:latin typeface="Arial" panose="020B0604020202020204" pitchFamily="34" charset="0"/>
                        <a:ea typeface="SimSun" panose="02010600030101010101" pitchFamily="2" charset="-122"/>
                        <a:cs typeface="+mn-cs"/>
                      </a:endParaRPr>
                    </a:p>
                  </a:txBody>
                  <a:tcPr marL="68580" marR="68580" marT="0" marB="0" anchor="ctr">
                    <a:solidFill>
                      <a:srgbClr val="FFFFCC"/>
                    </a:solidFill>
                  </a:tcPr>
                </a:tc>
                <a:tc>
                  <a:txBody>
                    <a:bodyPr/>
                    <a:lstStyle/>
                    <a:p>
                      <a:pPr algn="ctr">
                        <a:spcBef>
                          <a:spcPts val="1200"/>
                        </a:spcBef>
                        <a:spcAft>
                          <a:spcPts val="0"/>
                        </a:spcAft>
                      </a:pPr>
                      <a:r>
                        <a:rPr lang="sv-SE" sz="1400" b="0" kern="1200" dirty="0">
                          <a:solidFill>
                            <a:schemeClr val="tx1"/>
                          </a:solidFill>
                          <a:effectLst/>
                          <a:latin typeface="Arial" panose="020B0604020202020204" pitchFamily="34" charset="0"/>
                          <a:ea typeface="+mn-ea"/>
                          <a:cs typeface="Arial" panose="020B0604020202020204" pitchFamily="34" charset="0"/>
                        </a:rPr>
                        <a:t>0-&gt;</a:t>
                      </a:r>
                      <a:r>
                        <a:rPr lang="sv-SE" sz="1400" kern="1200" dirty="0">
                          <a:solidFill>
                            <a:schemeClr val="dk1"/>
                          </a:solidFill>
                          <a:effectLst/>
                          <a:latin typeface="Arial" panose="020B0604020202020204" pitchFamily="34" charset="0"/>
                          <a:ea typeface="SimSun" panose="02010600030101010101" pitchFamily="2" charset="-122"/>
                          <a:cs typeface="+mn-cs"/>
                        </a:rPr>
                        <a:t>30%</a:t>
                      </a: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sz="1400" kern="1200" dirty="0">
                          <a:solidFill>
                            <a:schemeClr val="dk1"/>
                          </a:solidFill>
                          <a:effectLst/>
                          <a:latin typeface="Arial" panose="020B0604020202020204" pitchFamily="34" charset="0"/>
                          <a:ea typeface="SimSun" panose="02010600030101010101" pitchFamily="2" charset="-122"/>
                          <a:cs typeface="+mn-cs"/>
                        </a:rPr>
                        <a:t>SA#84 (06/2019)</a:t>
                      </a:r>
                      <a:endParaRPr lang="sv-SE" sz="1400" kern="1200" dirty="0">
                        <a:solidFill>
                          <a:schemeClr val="dk1"/>
                        </a:solidFill>
                        <a:effectLst/>
                        <a:latin typeface="Arial" panose="020B0604020202020204" pitchFamily="34" charset="0"/>
                        <a:ea typeface="SimSun" panose="02010600030101010101" pitchFamily="2" charset="-122"/>
                        <a:cs typeface="+mn-cs"/>
                      </a:endParaRPr>
                    </a:p>
                  </a:txBody>
                  <a:tcPr marL="68580" marR="68580" marT="0" marB="0" anchor="ctr">
                    <a:solidFill>
                      <a:srgbClr val="FFFFCC"/>
                    </a:solidFill>
                  </a:tcPr>
                </a:tc>
                <a:extLst>
                  <a:ext uri="{0D108BD9-81ED-4DB2-BD59-A6C34878D82A}">
                    <a16:rowId xmlns:a16="http://schemas.microsoft.com/office/drawing/2014/main" val="2552243238"/>
                  </a:ext>
                </a:extLst>
              </a:tr>
              <a:tr h="494190">
                <a:tc>
                  <a:txBody>
                    <a:bodyPr/>
                    <a:lstStyle/>
                    <a:p>
                      <a:pPr algn="ctr">
                        <a:spcAft>
                          <a:spcPts val="0"/>
                        </a:spcAft>
                      </a:pPr>
                      <a:r>
                        <a:rPr lang="en-GB" sz="1400" dirty="0">
                          <a:effectLst/>
                          <a:latin typeface="Arial" panose="020B0604020202020204" pitchFamily="34" charset="0"/>
                        </a:rPr>
                        <a:t>FS_EE_5G</a:t>
                      </a:r>
                      <a:endParaRPr lang="sv-SE" sz="1400" dirty="0">
                        <a:effectLst/>
                        <a:latin typeface="CG Times (WN)"/>
                      </a:endParaRPr>
                    </a:p>
                  </a:txBody>
                  <a:tcPr marL="68580" marR="68580" marT="0" marB="0" anchor="ctr">
                    <a:solidFill>
                      <a:srgbClr val="FFFFCC"/>
                    </a:solidFill>
                  </a:tcPr>
                </a:tc>
                <a:tc>
                  <a:txBody>
                    <a:bodyPr/>
                    <a:lstStyle/>
                    <a:p>
                      <a:pPr algn="ctr">
                        <a:spcAft>
                          <a:spcPts val="900"/>
                        </a:spcAft>
                      </a:pPr>
                      <a:r>
                        <a:rPr lang="en-GB" sz="1400" dirty="0">
                          <a:effectLst/>
                          <a:latin typeface="Arial" panose="020B0604020202020204" pitchFamily="34" charset="0"/>
                          <a:ea typeface="SimSun" panose="02010600030101010101" pitchFamily="2" charset="-122"/>
                        </a:rPr>
                        <a:t>Study on System and functional aspects of Energy Efficiency in 5G networks</a:t>
                      </a:r>
                      <a:endParaRPr lang="sv-SE" sz="1400" dirty="0">
                        <a:effectLst/>
                        <a:latin typeface="Times New Roman" panose="02020603050405020304" pitchFamily="18" charset="0"/>
                        <a:ea typeface="SimSun" panose="02010600030101010101" pitchFamily="2" charset="-122"/>
                      </a:endParaRPr>
                    </a:p>
                  </a:txBody>
                  <a:tcPr marL="68580" marR="68580" marT="0" marB="0" anchor="ctr">
                    <a:solidFill>
                      <a:srgbClr val="FFFFCC"/>
                    </a:solidFill>
                  </a:tcPr>
                </a:tc>
                <a:tc>
                  <a:txBody>
                    <a:bodyPr/>
                    <a:lstStyle/>
                    <a:p>
                      <a:pPr algn="ctr">
                        <a:spcBef>
                          <a:spcPts val="1200"/>
                        </a:spcBef>
                        <a:spcAft>
                          <a:spcPts val="0"/>
                        </a:spcAft>
                      </a:pPr>
                      <a:r>
                        <a:rPr lang="en-US" sz="1400" dirty="0">
                          <a:solidFill>
                            <a:srgbClr val="000000"/>
                          </a:solidFill>
                          <a:effectLst/>
                          <a:highlight>
                            <a:srgbClr val="00FF00"/>
                          </a:highlight>
                          <a:latin typeface="Arial" panose="020B0604020202020204" pitchFamily="34" charset="0"/>
                        </a:rPr>
                        <a:t>85-&gt;100%</a:t>
                      </a:r>
                      <a:endParaRPr lang="sv-SE" sz="1400" dirty="0">
                        <a:effectLst/>
                        <a:highlight>
                          <a:srgbClr val="00FF00"/>
                        </a:highlight>
                        <a:latin typeface="CG Times (WN)"/>
                      </a:endParaRPr>
                    </a:p>
                  </a:txBody>
                  <a:tcPr marL="68580" marR="68580" marT="0" marB="0" anchor="ctr">
                    <a:solidFill>
                      <a:srgbClr val="FFFFCC"/>
                    </a:solidFill>
                  </a:tcPr>
                </a:tc>
                <a:tc>
                  <a:txBody>
                    <a:bodyPr/>
                    <a:lstStyle/>
                    <a:p>
                      <a:pPr algn="ctr">
                        <a:spcAft>
                          <a:spcPts val="0"/>
                        </a:spcAft>
                      </a:pPr>
                      <a:r>
                        <a:rPr lang="en-GB" sz="1400" dirty="0">
                          <a:solidFill>
                            <a:srgbClr val="000000"/>
                          </a:solidFill>
                          <a:effectLst/>
                          <a:latin typeface="Arial" panose="020B0604020202020204" pitchFamily="34" charset="0"/>
                        </a:rPr>
                        <a:t>SA#82 (12/2018)</a:t>
                      </a:r>
                      <a:endParaRPr lang="sv-SE" sz="1400" dirty="0">
                        <a:effectLst/>
                        <a:latin typeface="CG Times (WN)"/>
                      </a:endParaRPr>
                    </a:p>
                  </a:txBody>
                  <a:tcPr marL="68580" marR="68580" marT="0" marB="0" anchor="ctr">
                    <a:solidFill>
                      <a:srgbClr val="FFFFCC"/>
                    </a:solidFill>
                  </a:tcPr>
                </a:tc>
                <a:extLst>
                  <a:ext uri="{0D108BD9-81ED-4DB2-BD59-A6C34878D82A}">
                    <a16:rowId xmlns:a16="http://schemas.microsoft.com/office/drawing/2014/main" val="2867065830"/>
                  </a:ext>
                </a:extLst>
              </a:tr>
              <a:tr h="494190">
                <a:tc>
                  <a:txBody>
                    <a:bodyPr/>
                    <a:lstStyle/>
                    <a:p>
                      <a:pPr algn="ctr">
                        <a:spcAft>
                          <a:spcPts val="0"/>
                        </a:spcAft>
                      </a:pPr>
                      <a:r>
                        <a:rPr lang="en-GB" sz="1400" dirty="0">
                          <a:effectLst/>
                          <a:latin typeface="Arial" panose="020B0604020202020204" pitchFamily="34" charset="0"/>
                        </a:rPr>
                        <a:t>FS_ONAPDCAE</a:t>
                      </a:r>
                      <a:endParaRPr lang="sv-SE" sz="1400" dirty="0">
                        <a:effectLst/>
                        <a:latin typeface="CG Times (WN)"/>
                      </a:endParaRPr>
                    </a:p>
                  </a:txBody>
                  <a:tcPr marL="68580" marR="68580" marT="0" marB="0" anchor="ctr">
                    <a:solidFill>
                      <a:srgbClr val="FFFFCC"/>
                    </a:solidFill>
                  </a:tcPr>
                </a:tc>
                <a:tc>
                  <a:txBody>
                    <a:bodyPr/>
                    <a:lstStyle/>
                    <a:p>
                      <a:pPr algn="ctr">
                        <a:spcAft>
                          <a:spcPts val="900"/>
                        </a:spcAft>
                      </a:pPr>
                      <a:r>
                        <a:rPr lang="en-GB" sz="1400" dirty="0">
                          <a:effectLst/>
                          <a:latin typeface="Arial" panose="020B0604020202020204" pitchFamily="34" charset="0"/>
                          <a:ea typeface="SimSun" panose="02010600030101010101" pitchFamily="2" charset="-122"/>
                        </a:rPr>
                        <a:t>Study on integration of ONAP DCAE and 3GPP management architecture</a:t>
                      </a:r>
                      <a:endParaRPr lang="sv-SE" sz="1400" dirty="0">
                        <a:effectLst/>
                        <a:latin typeface="Times New Roman" panose="02020603050405020304" pitchFamily="18" charset="0"/>
                        <a:ea typeface="SimSun" panose="02010600030101010101" pitchFamily="2" charset="-122"/>
                      </a:endParaRPr>
                    </a:p>
                  </a:txBody>
                  <a:tcPr marL="68580" marR="68580" marT="0" marB="0" anchor="ctr">
                    <a:solidFill>
                      <a:srgbClr val="FFFFCC"/>
                    </a:solidFill>
                  </a:tcPr>
                </a:tc>
                <a:tc>
                  <a:txBody>
                    <a:bodyPr/>
                    <a:lstStyle/>
                    <a:p>
                      <a:pPr algn="ctr">
                        <a:spcBef>
                          <a:spcPts val="1200"/>
                        </a:spcBef>
                        <a:spcAft>
                          <a:spcPts val="0"/>
                        </a:spcAft>
                      </a:pPr>
                      <a:r>
                        <a:rPr lang="en-US" sz="1400" dirty="0">
                          <a:solidFill>
                            <a:srgbClr val="000000"/>
                          </a:solidFill>
                          <a:effectLst/>
                          <a:latin typeface="Arial" panose="020B0604020202020204" pitchFamily="34" charset="0"/>
                        </a:rPr>
                        <a:t>35-&gt;80%</a:t>
                      </a:r>
                      <a:endParaRPr lang="sv-SE" sz="1400" dirty="0">
                        <a:effectLst/>
                        <a:latin typeface="CG Times (WN)"/>
                      </a:endParaRPr>
                    </a:p>
                  </a:txBody>
                  <a:tcPr marL="68580" marR="68580" marT="0" marB="0" anchor="ctr">
                    <a:solidFill>
                      <a:srgbClr val="FFFFCC"/>
                    </a:solidFill>
                  </a:tcPr>
                </a:tc>
                <a:tc>
                  <a:txBody>
                    <a:bodyPr/>
                    <a:lstStyle/>
                    <a:p>
                      <a:pPr algn="ctr">
                        <a:spcAft>
                          <a:spcPts val="0"/>
                        </a:spcAft>
                      </a:pPr>
                      <a:r>
                        <a:rPr lang="en-GB" sz="1400" dirty="0">
                          <a:effectLst/>
                          <a:latin typeface="Arial" panose="020B0604020202020204" pitchFamily="34" charset="0"/>
                        </a:rPr>
                        <a:t>SA#83 (03/2019)</a:t>
                      </a:r>
                      <a:endParaRPr lang="sv-SE" sz="1400" dirty="0">
                        <a:effectLst/>
                        <a:latin typeface="CG Times (WN)"/>
                      </a:endParaRPr>
                    </a:p>
                  </a:txBody>
                  <a:tcPr marL="68580" marR="68580" marT="0" marB="0" anchor="ctr">
                    <a:solidFill>
                      <a:srgbClr val="FFFFCC"/>
                    </a:solidFill>
                  </a:tcPr>
                </a:tc>
                <a:extLst>
                  <a:ext uri="{0D108BD9-81ED-4DB2-BD59-A6C34878D82A}">
                    <a16:rowId xmlns:a16="http://schemas.microsoft.com/office/drawing/2014/main" val="2807063374"/>
                  </a:ext>
                </a:extLst>
              </a:tr>
              <a:tr h="494190">
                <a:tc>
                  <a:txBody>
                    <a:bodyPr/>
                    <a:lstStyle/>
                    <a:p>
                      <a:pPr algn="ctr">
                        <a:spcAft>
                          <a:spcPts val="0"/>
                        </a:spcAft>
                      </a:pPr>
                      <a:r>
                        <a:rPr lang="en-GB" sz="1400" kern="1200" dirty="0">
                          <a:solidFill>
                            <a:schemeClr val="dk1"/>
                          </a:solidFill>
                          <a:effectLst/>
                          <a:latin typeface="Arial" panose="020B0604020202020204" pitchFamily="34" charset="0"/>
                          <a:ea typeface="+mn-ea"/>
                          <a:cs typeface="+mn-cs"/>
                        </a:rPr>
                        <a:t>FS_ONAPCINT</a:t>
                      </a:r>
                      <a:endParaRPr lang="sv-SE" sz="14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algn="ctr">
                        <a:spcAft>
                          <a:spcPts val="900"/>
                        </a:spcAft>
                      </a:pPr>
                      <a:r>
                        <a:rPr lang="en-US" sz="1400" kern="1200" dirty="0">
                          <a:solidFill>
                            <a:schemeClr val="dk1"/>
                          </a:solidFill>
                          <a:effectLst/>
                          <a:latin typeface="Arial" panose="020B0604020202020204" pitchFamily="34" charset="0"/>
                          <a:ea typeface="+mn-ea"/>
                          <a:cs typeface="+mn-cs"/>
                        </a:rPr>
                        <a:t>Study on integration of ONAP and 3GPP configuration management services for 5G networks</a:t>
                      </a:r>
                      <a:endParaRPr lang="sv-SE" sz="14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algn="ctr">
                        <a:spcBef>
                          <a:spcPts val="1200"/>
                        </a:spcBef>
                        <a:spcAft>
                          <a:spcPts val="0"/>
                        </a:spcAft>
                      </a:pPr>
                      <a:r>
                        <a:rPr lang="sv-SE" sz="1400" b="0" kern="1200" dirty="0">
                          <a:solidFill>
                            <a:schemeClr val="tx1"/>
                          </a:solidFill>
                          <a:effectLst/>
                          <a:latin typeface="Arial" panose="020B0604020202020204" pitchFamily="34" charset="0"/>
                          <a:ea typeface="+mn-ea"/>
                          <a:cs typeface="Arial" panose="020B0604020202020204" pitchFamily="34" charset="0"/>
                        </a:rPr>
                        <a:t>5-&gt;</a:t>
                      </a:r>
                      <a:r>
                        <a:rPr lang="sv-SE" sz="1400" kern="1200" dirty="0">
                          <a:solidFill>
                            <a:schemeClr val="dk1"/>
                          </a:solidFill>
                          <a:effectLst/>
                          <a:latin typeface="Arial" panose="020B0604020202020204" pitchFamily="34" charset="0"/>
                          <a:ea typeface="+mn-ea"/>
                          <a:cs typeface="+mn-cs"/>
                        </a:rPr>
                        <a:t>60%</a:t>
                      </a: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sz="1400" kern="1200" dirty="0">
                          <a:solidFill>
                            <a:schemeClr val="dk1"/>
                          </a:solidFill>
                          <a:effectLst/>
                          <a:latin typeface="Arial" panose="020B0604020202020204" pitchFamily="34" charset="0"/>
                          <a:ea typeface="+mn-ea"/>
                          <a:cs typeface="+mn-cs"/>
                        </a:rPr>
                        <a:t>SA#83 (03/2019)</a:t>
                      </a:r>
                      <a:endParaRPr lang="sv-SE" sz="14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extLst>
                  <a:ext uri="{0D108BD9-81ED-4DB2-BD59-A6C34878D82A}">
                    <a16:rowId xmlns:a16="http://schemas.microsoft.com/office/drawing/2014/main" val="319931560"/>
                  </a:ext>
                </a:extLst>
              </a:tr>
              <a:tr h="462434">
                <a:tc>
                  <a:txBody>
                    <a:bodyPr/>
                    <a:lstStyle/>
                    <a:p>
                      <a:pPr algn="ctr">
                        <a:spcAft>
                          <a:spcPts val="900"/>
                        </a:spcAft>
                      </a:pPr>
                      <a:r>
                        <a:rPr lang="en-US" sz="1400" kern="1200" dirty="0">
                          <a:solidFill>
                            <a:schemeClr val="dk1"/>
                          </a:solidFill>
                          <a:effectLst/>
                          <a:latin typeface="Arial" panose="020B0604020202020204" pitchFamily="34" charset="0"/>
                          <a:ea typeface="+mn-ea"/>
                          <a:cs typeface="+mn-cs"/>
                        </a:rPr>
                        <a:t>FS_MAN_EC</a:t>
                      </a:r>
                      <a:endParaRPr lang="sv-SE" sz="14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algn="ctr">
                        <a:spcAft>
                          <a:spcPts val="0"/>
                        </a:spcAft>
                      </a:pPr>
                      <a:r>
                        <a:rPr lang="en-GB" sz="1400" kern="1200" dirty="0">
                          <a:solidFill>
                            <a:schemeClr val="dk1"/>
                          </a:solidFill>
                          <a:effectLst/>
                          <a:latin typeface="Arial" panose="020B0604020202020204" pitchFamily="34" charset="0"/>
                          <a:ea typeface="+mn-ea"/>
                          <a:cs typeface="+mn-cs"/>
                        </a:rPr>
                        <a:t>Study on management aspects of edge computing </a:t>
                      </a:r>
                      <a:endParaRPr lang="sv-SE" sz="14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algn="ctr">
                        <a:spcAft>
                          <a:spcPts val="0"/>
                        </a:spcAft>
                      </a:pPr>
                      <a:r>
                        <a:rPr lang="en-GB" sz="1400" kern="1200" dirty="0">
                          <a:solidFill>
                            <a:schemeClr val="dk1"/>
                          </a:solidFill>
                          <a:effectLst/>
                          <a:latin typeface="Arial" panose="020B0604020202020204" pitchFamily="34" charset="0"/>
                          <a:ea typeface="+mn-ea"/>
                          <a:cs typeface="+mn-cs"/>
                        </a:rPr>
                        <a:t>10-&gt;20%</a:t>
                      </a:r>
                      <a:endParaRPr lang="sv-SE" sz="14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algn="ctr">
                        <a:spcAft>
                          <a:spcPts val="0"/>
                        </a:spcAft>
                      </a:pPr>
                      <a:r>
                        <a:rPr lang="en-GB" sz="1400" kern="1200" dirty="0">
                          <a:solidFill>
                            <a:schemeClr val="dk1"/>
                          </a:solidFill>
                          <a:effectLst/>
                          <a:latin typeface="Arial" panose="020B0604020202020204" pitchFamily="34" charset="0"/>
                          <a:ea typeface="+mn-ea"/>
                          <a:cs typeface="+mn-cs"/>
                        </a:rPr>
                        <a:t>SA#83 (03/2019)</a:t>
                      </a:r>
                      <a:endParaRPr lang="sv-SE" sz="14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extLst>
                  <a:ext uri="{0D108BD9-81ED-4DB2-BD59-A6C34878D82A}">
                    <a16:rowId xmlns:a16="http://schemas.microsoft.com/office/drawing/2014/main" val="456251039"/>
                  </a:ext>
                </a:extLst>
              </a:tr>
              <a:tr h="462434">
                <a:tc>
                  <a:txBody>
                    <a:bodyPr/>
                    <a:lstStyle/>
                    <a:p>
                      <a:pPr algn="ctr">
                        <a:spcAft>
                          <a:spcPts val="900"/>
                        </a:spcAft>
                      </a:pPr>
                      <a:r>
                        <a:rPr lang="en-US" sz="1400" kern="1200" dirty="0">
                          <a:solidFill>
                            <a:schemeClr val="dk1"/>
                          </a:solidFill>
                          <a:effectLst/>
                          <a:latin typeface="Arial" panose="020B0604020202020204" pitchFamily="34" charset="0"/>
                          <a:ea typeface="+mn-ea"/>
                          <a:cs typeface="+mn-cs"/>
                        </a:rPr>
                        <a:t>FS_PROTIMP</a:t>
                      </a:r>
                      <a:endParaRPr lang="sv-SE" sz="14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algn="ctr">
                        <a:spcAft>
                          <a:spcPts val="0"/>
                        </a:spcAft>
                      </a:pPr>
                      <a:r>
                        <a:rPr lang="en-GB" sz="1400" kern="1200" dirty="0">
                          <a:solidFill>
                            <a:schemeClr val="dk1"/>
                          </a:solidFill>
                          <a:effectLst/>
                          <a:latin typeface="Arial" panose="020B0604020202020204" pitchFamily="34" charset="0"/>
                          <a:ea typeface="+mn-ea"/>
                          <a:cs typeface="+mn-cs"/>
                        </a:rPr>
                        <a:t>Study on protocol enhancement for real time communication </a:t>
                      </a:r>
                      <a:endParaRPr lang="sv-SE" sz="14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algn="ctr">
                        <a:spcAft>
                          <a:spcPts val="0"/>
                        </a:spcAft>
                      </a:pPr>
                      <a:r>
                        <a:rPr lang="sv-SE" sz="1400" b="0" kern="1200" dirty="0">
                          <a:solidFill>
                            <a:schemeClr val="tx1"/>
                          </a:solidFill>
                          <a:effectLst/>
                          <a:latin typeface="Arial" panose="020B0604020202020204" pitchFamily="34" charset="0"/>
                          <a:ea typeface="+mn-ea"/>
                          <a:cs typeface="Arial" panose="020B0604020202020204" pitchFamily="34" charset="0"/>
                        </a:rPr>
                        <a:t>0-&gt;</a:t>
                      </a:r>
                      <a:r>
                        <a:rPr lang="en-GB" sz="1400" kern="1200" dirty="0">
                          <a:solidFill>
                            <a:schemeClr val="dk1"/>
                          </a:solidFill>
                          <a:effectLst/>
                          <a:latin typeface="Arial" panose="020B0604020202020204" pitchFamily="34" charset="0"/>
                          <a:ea typeface="+mn-ea"/>
                          <a:cs typeface="+mn-cs"/>
                        </a:rPr>
                        <a:t>0%</a:t>
                      </a:r>
                      <a:endParaRPr lang="sv-SE" sz="14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algn="ctr">
                        <a:spcAft>
                          <a:spcPts val="0"/>
                        </a:spcAft>
                      </a:pPr>
                      <a:r>
                        <a:rPr lang="en-GB" sz="1400" kern="1200" dirty="0">
                          <a:solidFill>
                            <a:schemeClr val="dk1"/>
                          </a:solidFill>
                          <a:effectLst/>
                          <a:latin typeface="Arial" panose="020B0604020202020204" pitchFamily="34" charset="0"/>
                          <a:ea typeface="+mn-ea"/>
                          <a:cs typeface="+mn-cs"/>
                        </a:rPr>
                        <a:t>SA#83 (03/2019)</a:t>
                      </a:r>
                      <a:endParaRPr lang="sv-SE" sz="14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extLst>
                  <a:ext uri="{0D108BD9-81ED-4DB2-BD59-A6C34878D82A}">
                    <a16:rowId xmlns:a16="http://schemas.microsoft.com/office/drawing/2014/main" val="333884493"/>
                  </a:ext>
                </a:extLst>
              </a:tr>
              <a:tr h="462434">
                <a:tc>
                  <a:txBody>
                    <a:bodyPr/>
                    <a:lstStyle/>
                    <a:p>
                      <a:pPr algn="ctr">
                        <a:spcAft>
                          <a:spcPts val="900"/>
                        </a:spcAft>
                      </a:pPr>
                      <a:r>
                        <a:rPr lang="en-GB" sz="1400" kern="1200" dirty="0">
                          <a:solidFill>
                            <a:schemeClr val="dk1"/>
                          </a:solidFill>
                          <a:effectLst/>
                          <a:latin typeface="Arial" panose="020B0604020202020204" pitchFamily="34" charset="0"/>
                          <a:ea typeface="+mn-ea"/>
                          <a:cs typeface="+mn-cs"/>
                        </a:rPr>
                        <a:t>FS_TENANCYC</a:t>
                      </a:r>
                      <a:endParaRPr lang="sv-SE" sz="14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algn="ctr">
                        <a:spcAft>
                          <a:spcPts val="0"/>
                        </a:spcAft>
                      </a:pPr>
                      <a:r>
                        <a:rPr lang="en-US" sz="1400" kern="1200" dirty="0">
                          <a:solidFill>
                            <a:schemeClr val="dk1"/>
                          </a:solidFill>
                          <a:effectLst/>
                          <a:latin typeface="Arial" panose="020B0604020202020204" pitchFamily="34" charset="0"/>
                          <a:ea typeface="+mn-ea"/>
                          <a:cs typeface="+mn-cs"/>
                        </a:rPr>
                        <a:t>Study on tenancy concept in 5G network and network slicing management</a:t>
                      </a:r>
                      <a:endParaRPr lang="sv-SE" sz="14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algn="ctr">
                        <a:spcAft>
                          <a:spcPts val="0"/>
                        </a:spcAft>
                      </a:pPr>
                      <a:r>
                        <a:rPr lang="sv-SE" sz="1400" b="0" kern="1200" dirty="0">
                          <a:solidFill>
                            <a:schemeClr val="tx1"/>
                          </a:solidFill>
                          <a:effectLst/>
                          <a:latin typeface="Arial" panose="020B0604020202020204" pitchFamily="34" charset="0"/>
                          <a:ea typeface="+mn-ea"/>
                          <a:cs typeface="Arial" panose="020B0604020202020204" pitchFamily="34" charset="0"/>
                        </a:rPr>
                        <a:t>0-&gt;</a:t>
                      </a:r>
                      <a:r>
                        <a:rPr lang="sv-SE" sz="1400" kern="1200" dirty="0">
                          <a:solidFill>
                            <a:schemeClr val="dk1"/>
                          </a:solidFill>
                          <a:effectLst/>
                          <a:latin typeface="Arial" panose="020B0604020202020204" pitchFamily="34" charset="0"/>
                          <a:ea typeface="+mn-ea"/>
                          <a:cs typeface="+mn-cs"/>
                        </a:rPr>
                        <a:t>20%</a:t>
                      </a:r>
                    </a:p>
                  </a:txBody>
                  <a:tcPr marL="68580" marR="68580" marT="0" marB="0" anchor="ctr">
                    <a:solidFill>
                      <a:srgbClr val="FFFFCC"/>
                    </a:solidFill>
                  </a:tcPr>
                </a:tc>
                <a:tc>
                  <a:txBody>
                    <a:bodyPr/>
                    <a:lstStyle/>
                    <a:p>
                      <a:pPr algn="ctr">
                        <a:spcAft>
                          <a:spcPts val="0"/>
                        </a:spcAft>
                      </a:pPr>
                      <a:r>
                        <a:rPr lang="en-GB" sz="1400" kern="1200" dirty="0">
                          <a:solidFill>
                            <a:schemeClr val="dk1"/>
                          </a:solidFill>
                          <a:effectLst/>
                          <a:latin typeface="Arial" panose="020B0604020202020204" pitchFamily="34" charset="0"/>
                          <a:ea typeface="+mn-ea"/>
                          <a:cs typeface="+mn-cs"/>
                        </a:rPr>
                        <a:t>SA#84 (06/2019)</a:t>
                      </a:r>
                      <a:endParaRPr lang="sv-SE" sz="14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extLst>
                  <a:ext uri="{0D108BD9-81ED-4DB2-BD59-A6C34878D82A}">
                    <a16:rowId xmlns:a16="http://schemas.microsoft.com/office/drawing/2014/main" val="2792894448"/>
                  </a:ext>
                </a:extLst>
              </a:tr>
              <a:tr h="462434">
                <a:tc>
                  <a:txBody>
                    <a:bodyPr/>
                    <a:lstStyle/>
                    <a:p>
                      <a:pPr algn="ctr">
                        <a:spcAft>
                          <a:spcPts val="900"/>
                        </a:spcAft>
                      </a:pPr>
                      <a:r>
                        <a:rPr lang="en-GB" sz="1400" kern="1200" dirty="0">
                          <a:solidFill>
                            <a:schemeClr val="dk1"/>
                          </a:solidFill>
                          <a:effectLst/>
                          <a:latin typeface="Arial" panose="020B0604020202020204" pitchFamily="34" charset="0"/>
                          <a:ea typeface="+mn-ea"/>
                          <a:cs typeface="+mn-cs"/>
                        </a:rPr>
                        <a:t>FS_CSMAN</a:t>
                      </a:r>
                      <a:endParaRPr lang="sv-SE" sz="14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sz="1400" kern="1200" dirty="0">
                          <a:solidFill>
                            <a:schemeClr val="dk1"/>
                          </a:solidFill>
                          <a:effectLst/>
                          <a:latin typeface="Arial" panose="020B0604020202020204" pitchFamily="34" charset="0"/>
                          <a:ea typeface="+mn-ea"/>
                          <a:cs typeface="+mn-cs"/>
                        </a:rPr>
                        <a:t>Study on management aspects of communication services </a:t>
                      </a:r>
                      <a:endParaRPr lang="en-GB" altLang="zh-CN" sz="14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algn="ctr">
                        <a:spcAft>
                          <a:spcPts val="0"/>
                        </a:spcAft>
                      </a:pPr>
                      <a:r>
                        <a:rPr lang="sv-SE" sz="1400" b="0" kern="1200" dirty="0">
                          <a:solidFill>
                            <a:schemeClr val="tx1"/>
                          </a:solidFill>
                          <a:effectLst/>
                          <a:latin typeface="Arial" panose="020B0604020202020204" pitchFamily="34" charset="0"/>
                          <a:ea typeface="+mn-ea"/>
                          <a:cs typeface="Arial" panose="020B0604020202020204" pitchFamily="34" charset="0"/>
                        </a:rPr>
                        <a:t>0-&gt;</a:t>
                      </a:r>
                      <a:r>
                        <a:rPr lang="sv-SE" sz="1400" kern="1200" dirty="0">
                          <a:solidFill>
                            <a:schemeClr val="dk1"/>
                          </a:solidFill>
                          <a:effectLst/>
                          <a:latin typeface="Arial" panose="020B0604020202020204" pitchFamily="34" charset="0"/>
                          <a:ea typeface="+mn-ea"/>
                          <a:cs typeface="+mn-cs"/>
                        </a:rPr>
                        <a:t>40%</a:t>
                      </a: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sz="1400" kern="1200" dirty="0">
                          <a:solidFill>
                            <a:schemeClr val="dk1"/>
                          </a:solidFill>
                          <a:effectLst/>
                          <a:latin typeface="Arial" panose="020B0604020202020204" pitchFamily="34" charset="0"/>
                          <a:ea typeface="+mn-ea"/>
                          <a:cs typeface="+mn-cs"/>
                        </a:rPr>
                        <a:t>SA#84 (06/2019)</a:t>
                      </a:r>
                      <a:endParaRPr lang="sv-SE" sz="14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extLst>
                  <a:ext uri="{0D108BD9-81ED-4DB2-BD59-A6C34878D82A}">
                    <a16:rowId xmlns:a16="http://schemas.microsoft.com/office/drawing/2014/main" val="534919765"/>
                  </a:ext>
                </a:extLst>
              </a:tr>
              <a:tr h="462434">
                <a:tc>
                  <a:txBody>
                    <a:bodyPr/>
                    <a:lstStyle/>
                    <a:p>
                      <a:pPr algn="ctr">
                        <a:spcAft>
                          <a:spcPts val="900"/>
                        </a:spcAft>
                      </a:pPr>
                      <a:r>
                        <a:rPr lang="en-GB" sz="1400" kern="1200" dirty="0">
                          <a:solidFill>
                            <a:schemeClr val="dk1"/>
                          </a:solidFill>
                          <a:effectLst/>
                          <a:latin typeface="Arial" panose="020B0604020202020204" pitchFamily="34" charset="0"/>
                          <a:ea typeface="+mn-ea"/>
                          <a:cs typeface="+mn-cs"/>
                        </a:rPr>
                        <a:t>FS_SON_5G</a:t>
                      </a:r>
                      <a:endParaRPr lang="sv-SE" sz="14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sz="1400" kern="1200" dirty="0">
                          <a:solidFill>
                            <a:schemeClr val="dk1"/>
                          </a:solidFill>
                          <a:effectLst/>
                          <a:latin typeface="Arial" panose="020B0604020202020204" pitchFamily="34" charset="0"/>
                          <a:ea typeface="+mn-ea"/>
                          <a:cs typeface="+mn-cs"/>
                        </a:rPr>
                        <a:t>Study on Self-Organizing Networks (SON) for 5G</a:t>
                      </a:r>
                      <a:endParaRPr lang="en-GB" altLang="zh-CN" sz="14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algn="ctr">
                        <a:spcAft>
                          <a:spcPts val="0"/>
                        </a:spcAft>
                      </a:pPr>
                      <a:r>
                        <a:rPr lang="sv-SE" sz="1400" b="0" kern="1200" dirty="0">
                          <a:solidFill>
                            <a:schemeClr val="tx1"/>
                          </a:solidFill>
                          <a:effectLst/>
                          <a:latin typeface="Arial" panose="020B0604020202020204" pitchFamily="34" charset="0"/>
                          <a:ea typeface="+mn-ea"/>
                          <a:cs typeface="Arial" panose="020B0604020202020204" pitchFamily="34" charset="0"/>
                        </a:rPr>
                        <a:t>0-&gt;</a:t>
                      </a:r>
                      <a:r>
                        <a:rPr lang="sv-SE" sz="1400" kern="1200" dirty="0">
                          <a:solidFill>
                            <a:schemeClr val="dk1"/>
                          </a:solidFill>
                          <a:effectLst/>
                          <a:latin typeface="Arial" panose="020B0604020202020204" pitchFamily="34" charset="0"/>
                          <a:ea typeface="+mn-ea"/>
                          <a:cs typeface="+mn-cs"/>
                        </a:rPr>
                        <a:t>10%</a:t>
                      </a: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sz="1400" kern="1200" dirty="0">
                          <a:solidFill>
                            <a:schemeClr val="dk1"/>
                          </a:solidFill>
                          <a:effectLst/>
                          <a:latin typeface="Arial" panose="020B0604020202020204" pitchFamily="34" charset="0"/>
                          <a:ea typeface="+mn-ea"/>
                          <a:cs typeface="+mn-cs"/>
                        </a:rPr>
                        <a:t>SA#84 (06/2019)</a:t>
                      </a:r>
                      <a:endParaRPr lang="sv-SE" sz="14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extLst>
                  <a:ext uri="{0D108BD9-81ED-4DB2-BD59-A6C34878D82A}">
                    <a16:rowId xmlns:a16="http://schemas.microsoft.com/office/drawing/2014/main" val="1150317479"/>
                  </a:ext>
                </a:extLst>
              </a:tr>
            </a:tbl>
          </a:graphicData>
        </a:graphic>
      </p:graphicFrame>
    </p:spTree>
    <p:extLst>
      <p:ext uri="{BB962C8B-B14F-4D97-AF65-F5344CB8AC3E}">
        <p14:creationId xmlns:p14="http://schemas.microsoft.com/office/powerpoint/2010/main" val="681647765"/>
      </p:ext>
    </p:extLst>
  </p:cSld>
  <p:clrMapOvr>
    <a:masterClrMapping/>
  </p:clrMapOvr>
  <p:transition spd="slow"/>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1128523" y="558354"/>
            <a:ext cx="7362825" cy="685800"/>
          </a:xfrm>
          <a:prstGeom prst="rect">
            <a:avLst/>
          </a:prstGeom>
          <a:noFill/>
          <a:ln w="12700">
            <a:noFill/>
            <a:miter lim="800000"/>
            <a:headEnd/>
            <a:tailEnd/>
          </a:ln>
        </p:spPr>
        <p:txBody>
          <a:bodyPr lIns="90488" tIns="44450" rIns="90488" bIns="44450" anchor="ctr"/>
          <a:lstStyle/>
          <a:p>
            <a:pPr algn="ctr" eaLnBrk="0" hangingPunct="0">
              <a:defRPr/>
            </a:pPr>
            <a:r>
              <a:rPr lang="en-GB" altLang="zh-CN" sz="3200" kern="0" dirty="0">
                <a:solidFill>
                  <a:srgbClr val="FF0000"/>
                </a:solidFill>
                <a:latin typeface="Calibri"/>
                <a:cs typeface="+mj-cs"/>
              </a:rPr>
              <a:t>Charging TSs &amp; TRs</a:t>
            </a:r>
            <a:endParaRPr lang="en-GB" altLang="zh-CN" sz="3200" dirty="0">
              <a:solidFill>
                <a:srgbClr val="FF0000"/>
              </a:solidFill>
              <a:latin typeface="Calibri"/>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534728641"/>
              </p:ext>
            </p:extLst>
          </p:nvPr>
        </p:nvGraphicFramePr>
        <p:xfrm>
          <a:off x="1128524" y="2073555"/>
          <a:ext cx="9230128" cy="879992"/>
        </p:xfrm>
        <a:graphic>
          <a:graphicData uri="http://schemas.openxmlformats.org/drawingml/2006/table">
            <a:tbl>
              <a:tblPr/>
              <a:tblGrid>
                <a:gridCol w="1109709">
                  <a:extLst>
                    <a:ext uri="{9D8B030D-6E8A-4147-A177-3AD203B41FA5}">
                      <a16:colId xmlns:a16="http://schemas.microsoft.com/office/drawing/2014/main" val="20000"/>
                    </a:ext>
                  </a:extLst>
                </a:gridCol>
                <a:gridCol w="5960370">
                  <a:extLst>
                    <a:ext uri="{9D8B030D-6E8A-4147-A177-3AD203B41FA5}">
                      <a16:colId xmlns:a16="http://schemas.microsoft.com/office/drawing/2014/main" val="20001"/>
                    </a:ext>
                  </a:extLst>
                </a:gridCol>
                <a:gridCol w="2160049">
                  <a:extLst>
                    <a:ext uri="{9D8B030D-6E8A-4147-A177-3AD203B41FA5}">
                      <a16:colId xmlns:a16="http://schemas.microsoft.com/office/drawing/2014/main" val="1307580657"/>
                    </a:ext>
                  </a:extLst>
                </a:gridCol>
              </a:tblGrid>
              <a:tr h="36066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Number</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For</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514232">
                <a:tc>
                  <a:txBody>
                    <a:bodyPr/>
                    <a:lstStyle/>
                    <a:p>
                      <a:pPr algn="l" fontAlgn="t"/>
                      <a:r>
                        <a:rPr lang="sv-SE" sz="1400" b="0" i="0" u="none" strike="noStrike" dirty="0">
                          <a:solidFill>
                            <a:srgbClr val="000000"/>
                          </a:solidFill>
                          <a:effectLst/>
                          <a:latin typeface="Arial" panose="020B0604020202020204" pitchFamily="34" charset="0"/>
                        </a:rPr>
                        <a:t>-</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400" b="0" i="0" u="none" strike="noStrike" dirty="0">
                          <a:solidFill>
                            <a:srgbClr val="000000"/>
                          </a:solidFill>
                          <a:effectLst/>
                          <a:latin typeface="Arial" panose="020B0604020202020204" pitchFamily="34" charset="0"/>
                        </a:rPr>
                        <a:t>-</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sv-SE" sz="1400" b="0" i="0" u="none" strike="noStrike" dirty="0">
                          <a:solidFill>
                            <a:srgbClr val="000000"/>
                          </a:solidFill>
                          <a:effectLst/>
                          <a:latin typeface="Arial" panose="020B0604020202020204" pitchFamily="34" charset="0"/>
                        </a:rPr>
                        <a:t>-</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528611094"/>
      </p:ext>
    </p:extLst>
  </p:cSld>
  <p:clrMapOvr>
    <a:masterClrMapping/>
  </p:clrMapOvr>
  <p:transition spd="slow"/>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1847849" y="541566"/>
            <a:ext cx="7362825" cy="685800"/>
          </a:xfrm>
          <a:prstGeom prst="rect">
            <a:avLst/>
          </a:prstGeom>
          <a:noFill/>
          <a:ln w="12700">
            <a:noFill/>
            <a:miter lim="800000"/>
            <a:headEnd/>
            <a:tailEnd/>
          </a:ln>
        </p:spPr>
        <p:txBody>
          <a:bodyPr lIns="90488" tIns="44450" rIns="90488" bIns="44450" anchor="ctr"/>
          <a:lstStyle/>
          <a:p>
            <a:pPr algn="ctr" eaLnBrk="0" hangingPunct="0">
              <a:defRPr/>
            </a:pPr>
            <a:r>
              <a:rPr lang="en-GB" altLang="zh-CN" sz="3200" kern="0" dirty="0">
                <a:solidFill>
                  <a:srgbClr val="FF0000"/>
                </a:solidFill>
                <a:latin typeface="Calibri"/>
                <a:cs typeface="+mj-cs"/>
              </a:rPr>
              <a:t>Charging WIDs</a:t>
            </a:r>
            <a:endParaRPr lang="en-GB" altLang="zh-CN" sz="3200" dirty="0">
              <a:solidFill>
                <a:srgbClr val="FF0000"/>
              </a:solidFill>
              <a:latin typeface="Calibri"/>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1858218566"/>
              </p:ext>
            </p:extLst>
          </p:nvPr>
        </p:nvGraphicFramePr>
        <p:xfrm>
          <a:off x="1384176" y="1899704"/>
          <a:ext cx="8290169" cy="2796905"/>
        </p:xfrm>
        <a:graphic>
          <a:graphicData uri="http://schemas.openxmlformats.org/drawingml/2006/table">
            <a:tbl>
              <a:tblPr/>
              <a:tblGrid>
                <a:gridCol w="1194785">
                  <a:extLst>
                    <a:ext uri="{9D8B030D-6E8A-4147-A177-3AD203B41FA5}">
                      <a16:colId xmlns:a16="http://schemas.microsoft.com/office/drawing/2014/main" val="20000"/>
                    </a:ext>
                  </a:extLst>
                </a:gridCol>
                <a:gridCol w="7095384">
                  <a:extLst>
                    <a:ext uri="{9D8B030D-6E8A-4147-A177-3AD203B41FA5}">
                      <a16:colId xmlns:a16="http://schemas.microsoft.com/office/drawing/2014/main" val="20001"/>
                    </a:ext>
                  </a:extLst>
                </a:gridCol>
              </a:tblGrid>
              <a:tr h="33600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Number</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486229">
                <a:tc>
                  <a:txBody>
                    <a:bodyPr/>
                    <a:lstStyle/>
                    <a:p>
                      <a:pPr algn="l" fontAlgn="t"/>
                      <a:r>
                        <a:rPr lang="sv-SE" sz="1400" b="0" i="0" u="none" strike="noStrike" dirty="0">
                          <a:solidFill>
                            <a:srgbClr val="000000"/>
                          </a:solidFill>
                          <a:effectLst/>
                          <a:latin typeface="Arial" panose="020B0604020202020204" pitchFamily="34" charset="0"/>
                        </a:rPr>
                        <a:t>SP-181065</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algn="l" defTabSz="1219170" rtl="0" eaLnBrk="1" latinLnBrk="0" hangingPunct="1">
                        <a:spcAft>
                          <a:spcPts val="900"/>
                        </a:spcAft>
                      </a:pPr>
                      <a:r>
                        <a:rPr lang="en-GB" sz="1400" b="0" i="0" u="none" strike="noStrike" kern="1200" dirty="0">
                          <a:solidFill>
                            <a:srgbClr val="000000"/>
                          </a:solidFill>
                          <a:effectLst/>
                          <a:latin typeface="Arial" panose="020B0604020202020204" pitchFamily="34" charset="0"/>
                          <a:ea typeface="+mn-ea"/>
                          <a:cs typeface="+mn-cs"/>
                        </a:rPr>
                        <a:t>New SID on Charging Aspects of Network Slicing</a:t>
                      </a:r>
                      <a:endParaRPr lang="en-US" sz="1400" b="0" i="0" u="none" strike="noStrike" kern="1200" dirty="0">
                        <a:solidFill>
                          <a:srgbClr val="000000"/>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86229">
                <a:tc>
                  <a:txBody>
                    <a:bodyPr/>
                    <a:lstStyle/>
                    <a:p>
                      <a:pPr algn="l" fontAlgn="t"/>
                      <a:r>
                        <a:rPr lang="sv-SE" sz="1400" b="0" i="0" u="none" strike="noStrike">
                          <a:solidFill>
                            <a:srgbClr val="000000"/>
                          </a:solidFill>
                          <a:effectLst/>
                          <a:latin typeface="Arial" panose="020B0604020202020204" pitchFamily="34" charset="0"/>
                        </a:rPr>
                        <a:t>SP-181066</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algn="l" defTabSz="1219170" rtl="0" eaLnBrk="1" latinLnBrk="0" hangingPunct="1">
                        <a:spcAft>
                          <a:spcPts val="900"/>
                        </a:spcAft>
                      </a:pPr>
                      <a:r>
                        <a:rPr lang="en-GB" sz="1400" b="0" i="0" u="none" strike="noStrike" kern="1200" dirty="0">
                          <a:solidFill>
                            <a:srgbClr val="000000"/>
                          </a:solidFill>
                          <a:effectLst/>
                          <a:latin typeface="Arial" panose="020B0604020202020204" pitchFamily="34" charset="0"/>
                          <a:ea typeface="+mn-ea"/>
                          <a:cs typeface="+mn-cs"/>
                        </a:rPr>
                        <a:t>New WID on 5G Online and Offline Charging Services</a:t>
                      </a:r>
                      <a:endParaRPr lang="en-US" sz="1400" b="0" i="0" u="none" strike="noStrike" kern="1200" dirty="0">
                        <a:solidFill>
                          <a:srgbClr val="000000"/>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551091271"/>
                  </a:ext>
                </a:extLst>
              </a:tr>
              <a:tr h="486229">
                <a:tc>
                  <a:txBody>
                    <a:bodyPr/>
                    <a:lstStyle/>
                    <a:p>
                      <a:pPr algn="l" fontAlgn="t"/>
                      <a:r>
                        <a:rPr lang="sv-SE" sz="1400" b="0" i="0" u="none" strike="noStrike" dirty="0">
                          <a:solidFill>
                            <a:srgbClr val="000000"/>
                          </a:solidFill>
                          <a:effectLst/>
                          <a:latin typeface="Arial" panose="020B0604020202020204" pitchFamily="34" charset="0"/>
                        </a:rPr>
                        <a:t>SP-181067</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algn="l" defTabSz="1219170" rtl="0" eaLnBrk="1" latinLnBrk="0" hangingPunct="1">
                        <a:spcAft>
                          <a:spcPts val="900"/>
                        </a:spcAft>
                      </a:pPr>
                      <a:r>
                        <a:rPr lang="en-GB" sz="1400" b="0" i="0" u="none" strike="noStrike" kern="1200" dirty="0">
                          <a:solidFill>
                            <a:srgbClr val="000000"/>
                          </a:solidFill>
                          <a:effectLst/>
                          <a:latin typeface="Arial" panose="020B0604020202020204" pitchFamily="34" charset="0"/>
                          <a:ea typeface="+mn-ea"/>
                          <a:cs typeface="+mn-cs"/>
                        </a:rPr>
                        <a:t>New WID on Charging Enhancement of 5GC interworking with EPC</a:t>
                      </a:r>
                      <a:endParaRPr lang="en-US" sz="1400" b="0" i="0" u="none" strike="noStrike" kern="1200" dirty="0">
                        <a:solidFill>
                          <a:srgbClr val="000000"/>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388594997"/>
                  </a:ext>
                </a:extLst>
              </a:tr>
              <a:tr h="486229">
                <a:tc>
                  <a:txBody>
                    <a:bodyPr/>
                    <a:lstStyle/>
                    <a:p>
                      <a:pPr algn="l" fontAlgn="t"/>
                      <a:r>
                        <a:rPr lang="sv-SE" sz="1400" b="0" i="0" u="none" strike="noStrike">
                          <a:solidFill>
                            <a:srgbClr val="000000"/>
                          </a:solidFill>
                          <a:effectLst/>
                          <a:latin typeface="Arial" panose="020B0604020202020204" pitchFamily="34" charset="0"/>
                        </a:rPr>
                        <a:t>SP-181070</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spcAft>
                          <a:spcPts val="900"/>
                        </a:spcAft>
                      </a:pPr>
                      <a:r>
                        <a:rPr lang="en-US" sz="1400" b="0" i="0" u="none" strike="noStrike" kern="1200" dirty="0">
                          <a:solidFill>
                            <a:srgbClr val="000000"/>
                          </a:solidFill>
                          <a:effectLst/>
                          <a:latin typeface="Arial" panose="020B0604020202020204" pitchFamily="34" charset="0"/>
                          <a:ea typeface="+mn-ea"/>
                          <a:cs typeface="+mn-cs"/>
                        </a:rPr>
                        <a:t>New WID on Network Exposure Function Northbound API Charging in 5G System Architecture Phase 1</a:t>
                      </a: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985717326"/>
                  </a:ext>
                </a:extLst>
              </a:tr>
              <a:tr h="486229">
                <a:tc>
                  <a:txBody>
                    <a:bodyPr/>
                    <a:lstStyle/>
                    <a:p>
                      <a:pPr algn="l" fontAlgn="t"/>
                      <a:r>
                        <a:rPr lang="sv-SE" sz="1400" b="0" i="0" u="none" strike="noStrike" dirty="0">
                          <a:solidFill>
                            <a:srgbClr val="000000"/>
                          </a:solidFill>
                          <a:effectLst/>
                          <a:latin typeface="Arial" panose="020B0604020202020204" pitchFamily="34" charset="0"/>
                        </a:rPr>
                        <a:t>SP-181071</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algn="l" defTabSz="1219170" rtl="0" eaLnBrk="1" latinLnBrk="0" hangingPunct="1">
                        <a:spcAft>
                          <a:spcPts val="900"/>
                        </a:spcAft>
                      </a:pPr>
                      <a:r>
                        <a:rPr lang="en-GB" sz="1400" b="0" i="0" u="none" strike="noStrike" kern="1200" dirty="0">
                          <a:solidFill>
                            <a:srgbClr val="000000"/>
                          </a:solidFill>
                          <a:effectLst/>
                          <a:latin typeface="Arial" panose="020B0604020202020204" pitchFamily="34" charset="0"/>
                          <a:ea typeface="+mn-ea"/>
                          <a:cs typeface="+mn-cs"/>
                        </a:rPr>
                        <a:t>New WID Charging AMF in 5G System Architecture Phase 1 </a:t>
                      </a:r>
                      <a:endParaRPr lang="en-US" sz="1400" b="0" i="0" u="none" strike="noStrike" kern="1200" dirty="0">
                        <a:solidFill>
                          <a:srgbClr val="000000"/>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962554365"/>
                  </a:ext>
                </a:extLst>
              </a:tr>
            </a:tbl>
          </a:graphicData>
        </a:graphic>
      </p:graphicFrame>
    </p:spTree>
    <p:extLst>
      <p:ext uri="{BB962C8B-B14F-4D97-AF65-F5344CB8AC3E}">
        <p14:creationId xmlns:p14="http://schemas.microsoft.com/office/powerpoint/2010/main" val="2877808934"/>
      </p:ext>
    </p:extLst>
  </p:cSld>
  <p:clrMapOvr>
    <a:masterClrMapping/>
  </p:clrMapOvr>
  <p:transition spd="slow"/>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1667518" y="668665"/>
            <a:ext cx="7362825" cy="685800"/>
          </a:xfrm>
          <a:prstGeom prst="rect">
            <a:avLst/>
          </a:prstGeom>
          <a:noFill/>
          <a:ln w="12700">
            <a:noFill/>
            <a:miter lim="800000"/>
            <a:headEnd/>
            <a:tailEnd/>
          </a:ln>
        </p:spPr>
        <p:txBody>
          <a:bodyPr lIns="90488" tIns="44450" rIns="90488" bIns="44450" anchor="ctr"/>
          <a:lstStyle/>
          <a:p>
            <a:pPr algn="ctr" eaLnBrk="0" hangingPunct="0">
              <a:defRPr/>
            </a:pPr>
            <a:r>
              <a:rPr lang="en-GB" altLang="zh-CN" sz="3200" kern="0" dirty="0">
                <a:solidFill>
                  <a:srgbClr val="FF0000"/>
                </a:solidFill>
                <a:latin typeface="Calibri"/>
                <a:cs typeface="+mj-cs"/>
              </a:rPr>
              <a:t>OAM&amp;P TSs &amp; TRs</a:t>
            </a:r>
            <a:endParaRPr lang="en-GB" altLang="zh-CN" sz="3200" dirty="0">
              <a:solidFill>
                <a:srgbClr val="FF0000"/>
              </a:solidFill>
              <a:latin typeface="Calibri"/>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1535960409"/>
              </p:ext>
            </p:extLst>
          </p:nvPr>
        </p:nvGraphicFramePr>
        <p:xfrm>
          <a:off x="1269443" y="1913727"/>
          <a:ext cx="9375601" cy="2044378"/>
        </p:xfrm>
        <a:graphic>
          <a:graphicData uri="http://schemas.openxmlformats.org/drawingml/2006/table">
            <a:tbl>
              <a:tblPr/>
              <a:tblGrid>
                <a:gridCol w="1064115">
                  <a:extLst>
                    <a:ext uri="{9D8B030D-6E8A-4147-A177-3AD203B41FA5}">
                      <a16:colId xmlns:a16="http://schemas.microsoft.com/office/drawing/2014/main" val="20000"/>
                    </a:ext>
                  </a:extLst>
                </a:gridCol>
                <a:gridCol w="6318913">
                  <a:extLst>
                    <a:ext uri="{9D8B030D-6E8A-4147-A177-3AD203B41FA5}">
                      <a16:colId xmlns:a16="http://schemas.microsoft.com/office/drawing/2014/main" val="20001"/>
                    </a:ext>
                  </a:extLst>
                </a:gridCol>
                <a:gridCol w="1992573">
                  <a:extLst>
                    <a:ext uri="{9D8B030D-6E8A-4147-A177-3AD203B41FA5}">
                      <a16:colId xmlns:a16="http://schemas.microsoft.com/office/drawing/2014/main" val="3746330575"/>
                    </a:ext>
                  </a:extLst>
                </a:gridCol>
              </a:tblGrid>
              <a:tr h="276921">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Number</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For</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393539">
                <a:tc>
                  <a:txBody>
                    <a:bodyPr/>
                    <a:lstStyle/>
                    <a:p>
                      <a:pPr algn="l" fontAlgn="t"/>
                      <a:r>
                        <a:rPr lang="sv-SE" sz="1400" b="0" i="0" u="none" strike="noStrike" dirty="0">
                          <a:solidFill>
                            <a:srgbClr val="000000"/>
                          </a:solidFill>
                          <a:effectLst/>
                          <a:latin typeface="Arial" panose="020B0604020202020204" pitchFamily="34" charset="0"/>
                        </a:rPr>
                        <a:t>SP-181061</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marR="0" indent="0" algn="l" defTabSz="1219170" rtl="0" eaLnBrk="1" latinLnBrk="0" hangingPunct="1"/>
                      <a:r>
                        <a:rPr lang="en-US" sz="1400" b="0" i="0" u="none" strike="noStrike" kern="1200" dirty="0">
                          <a:solidFill>
                            <a:srgbClr val="000000"/>
                          </a:solidFill>
                          <a:effectLst/>
                          <a:latin typeface="Arial" panose="020B0604020202020204" pitchFamily="34" charset="0"/>
                          <a:ea typeface="+mn-ea"/>
                          <a:cs typeface="+mn-cs"/>
                        </a:rPr>
                        <a:t>TR 32.972: Management and Orchestration; Study on system and functional aspects of energy efficiency in 5G networks</a:t>
                      </a: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sv-SE" sz="1400" b="0" i="0" u="none" strike="noStrike" kern="1200" dirty="0">
                          <a:solidFill>
                            <a:srgbClr val="000000"/>
                          </a:solidFill>
                          <a:effectLst/>
                          <a:latin typeface="Arial" panose="020B0604020202020204" pitchFamily="34" charset="0"/>
                          <a:ea typeface="+mn-ea"/>
                          <a:cs typeface="+mn-cs"/>
                        </a:rPr>
                        <a:t>  Approval</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393539">
                <a:tc>
                  <a:txBody>
                    <a:bodyPr/>
                    <a:lstStyle/>
                    <a:p>
                      <a:pPr algn="l" fontAlgn="t"/>
                      <a:r>
                        <a:rPr lang="sv-SE" sz="1400" b="0" i="0" u="none" strike="noStrike" dirty="0">
                          <a:solidFill>
                            <a:srgbClr val="000000"/>
                          </a:solidFill>
                          <a:effectLst/>
                          <a:latin typeface="Arial" panose="020B0604020202020204" pitchFamily="34" charset="0"/>
                        </a:rPr>
                        <a:t>SP-181062</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marR="0" indent="0" algn="l" defTabSz="1219170" rtl="0" eaLnBrk="1" latinLnBrk="0" hangingPunct="1"/>
                      <a:r>
                        <a:rPr lang="en-US" sz="1400" b="0" i="0" u="none" strike="noStrike" kern="1200" dirty="0">
                          <a:solidFill>
                            <a:srgbClr val="000000"/>
                          </a:solidFill>
                          <a:effectLst/>
                          <a:latin typeface="Arial" panose="020B0604020202020204" pitchFamily="34" charset="0"/>
                          <a:ea typeface="+mn-ea"/>
                          <a:cs typeface="+mn-cs"/>
                        </a:rPr>
                        <a:t>TR 28.900: Study on integration of ONAP DCAE and 3GPP management architecture</a:t>
                      </a: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spcAft>
                          <a:spcPts val="0"/>
                        </a:spcAft>
                      </a:pPr>
                      <a:r>
                        <a:rPr lang="en-US" sz="1400" b="0" i="0" u="none" strike="noStrike" kern="1200" dirty="0">
                          <a:solidFill>
                            <a:srgbClr val="000000"/>
                          </a:solidFill>
                          <a:effectLst/>
                          <a:latin typeface="Arial" panose="020B0604020202020204" pitchFamily="34" charset="0"/>
                          <a:ea typeface="+mn-ea"/>
                          <a:cs typeface="+mn-cs"/>
                        </a:rPr>
                        <a:t>Information</a:t>
                      </a:r>
                      <a:endParaRPr lang="sv-SE" sz="1400" b="0" i="0" u="none" strike="noStrike" kern="1200" dirty="0">
                        <a:solidFill>
                          <a:srgbClr val="000000"/>
                        </a:solidFill>
                        <a:effectLst/>
                        <a:latin typeface="Arial" panose="020B0604020202020204" pitchFamily="34" charset="0"/>
                        <a:ea typeface="+mn-ea"/>
                        <a:cs typeface="+mn-cs"/>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37630049"/>
                  </a:ext>
                </a:extLst>
              </a:tr>
              <a:tr h="393539">
                <a:tc>
                  <a:txBody>
                    <a:bodyPr/>
                    <a:lstStyle/>
                    <a:p>
                      <a:pPr algn="l" fontAlgn="t"/>
                      <a:r>
                        <a:rPr lang="sv-SE" sz="1400" b="0" i="0" u="none" strike="noStrike">
                          <a:solidFill>
                            <a:srgbClr val="000000"/>
                          </a:solidFill>
                          <a:effectLst/>
                          <a:latin typeface="Arial" panose="020B0604020202020204" pitchFamily="34" charset="0"/>
                        </a:rPr>
                        <a:t>SP-181063</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marR="0" indent="0" algn="l" defTabSz="1219170" rtl="0" eaLnBrk="1" latinLnBrk="0" hangingPunct="1"/>
                      <a:r>
                        <a:rPr lang="en-US" sz="1400" b="0" i="0" u="none" strike="noStrike" kern="1200" dirty="0">
                          <a:solidFill>
                            <a:srgbClr val="000000"/>
                          </a:solidFill>
                          <a:effectLst/>
                          <a:latin typeface="Arial" panose="020B0604020202020204" pitchFamily="34" charset="0"/>
                          <a:ea typeface="+mn-ea"/>
                          <a:cs typeface="+mn-cs"/>
                        </a:rPr>
                        <a:t>TS 32.160: Management and orchestration; Management service template</a:t>
                      </a: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spcAft>
                          <a:spcPts val="0"/>
                        </a:spcAft>
                      </a:pPr>
                      <a:r>
                        <a:rPr lang="en-US" sz="1400" b="0" i="0" u="none" strike="noStrike" kern="1200" dirty="0">
                          <a:solidFill>
                            <a:srgbClr val="000000"/>
                          </a:solidFill>
                          <a:effectLst/>
                          <a:latin typeface="Arial" panose="020B0604020202020204" pitchFamily="34" charset="0"/>
                          <a:ea typeface="+mn-ea"/>
                          <a:cs typeface="+mn-cs"/>
                        </a:rPr>
                        <a:t>Information </a:t>
                      </a:r>
                      <a:endParaRPr lang="sv-SE" sz="1400" b="0" i="0" u="none" strike="noStrike" kern="1200" dirty="0">
                        <a:solidFill>
                          <a:srgbClr val="000000"/>
                        </a:solidFill>
                        <a:effectLst/>
                        <a:latin typeface="Arial" panose="020B0604020202020204" pitchFamily="34" charset="0"/>
                        <a:ea typeface="+mn-ea"/>
                        <a:cs typeface="+mn-cs"/>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616680700"/>
                  </a:ext>
                </a:extLst>
              </a:tr>
              <a:tr h="393539">
                <a:tc>
                  <a:txBody>
                    <a:bodyPr/>
                    <a:lstStyle/>
                    <a:p>
                      <a:pPr algn="l" fontAlgn="t"/>
                      <a:r>
                        <a:rPr lang="sv-SE" sz="1400" b="0" i="0" u="none" strike="noStrike" dirty="0">
                          <a:solidFill>
                            <a:srgbClr val="000000"/>
                          </a:solidFill>
                          <a:effectLst/>
                          <a:latin typeface="Arial" panose="020B0604020202020204" pitchFamily="34" charset="0"/>
                        </a:rPr>
                        <a:t>SP-181064</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marR="0" indent="0" algn="l" defTabSz="1219170" rtl="0" eaLnBrk="1" latinLnBrk="0" hangingPunct="1"/>
                      <a:r>
                        <a:rPr lang="en-US" sz="1400" b="0" i="0" u="none" strike="noStrike" kern="1200" dirty="0">
                          <a:solidFill>
                            <a:srgbClr val="000000"/>
                          </a:solidFill>
                          <a:effectLst/>
                          <a:latin typeface="Arial" panose="020B0604020202020204" pitchFamily="34" charset="0"/>
                          <a:ea typeface="+mn-ea"/>
                          <a:cs typeface="+mn-cs"/>
                        </a:rPr>
                        <a:t>TS 28.550: Management and orchestration; Performance assurance</a:t>
                      </a: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spcAft>
                          <a:spcPts val="0"/>
                        </a:spcAft>
                      </a:pPr>
                      <a:r>
                        <a:rPr lang="sv-SE" sz="1400" b="0" i="0" u="none" strike="noStrike" kern="1200" dirty="0">
                          <a:solidFill>
                            <a:srgbClr val="000000"/>
                          </a:solidFill>
                          <a:effectLst/>
                          <a:latin typeface="Arial" panose="020B0604020202020204" pitchFamily="34" charset="0"/>
                          <a:ea typeface="+mn-ea"/>
                          <a:cs typeface="+mn-cs"/>
                        </a:rPr>
                        <a:t>Approval</a:t>
                      </a: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96018947"/>
                  </a:ext>
                </a:extLst>
              </a:tr>
            </a:tbl>
          </a:graphicData>
        </a:graphic>
      </p:graphicFrame>
    </p:spTree>
    <p:extLst>
      <p:ext uri="{BB962C8B-B14F-4D97-AF65-F5344CB8AC3E}">
        <p14:creationId xmlns:p14="http://schemas.microsoft.com/office/powerpoint/2010/main" val="2809532853"/>
      </p:ext>
    </p:extLst>
  </p:cSld>
  <p:clrMapOvr>
    <a:masterClrMapping/>
  </p:clrMapOvr>
  <p:transition spd="slow"/>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1709977" y="540903"/>
            <a:ext cx="7362825" cy="685800"/>
          </a:xfrm>
          <a:prstGeom prst="rect">
            <a:avLst/>
          </a:prstGeom>
          <a:noFill/>
          <a:ln w="12700">
            <a:noFill/>
            <a:miter lim="800000"/>
            <a:headEnd/>
            <a:tailEnd/>
          </a:ln>
        </p:spPr>
        <p:txBody>
          <a:bodyPr lIns="90488" tIns="44450" rIns="90488" bIns="44450" anchor="ctr"/>
          <a:lstStyle/>
          <a:p>
            <a:pPr algn="ctr" eaLnBrk="0" hangingPunct="0">
              <a:defRPr/>
            </a:pPr>
            <a:r>
              <a:rPr lang="en-GB" altLang="zh-CN" sz="3200" kern="0" dirty="0">
                <a:solidFill>
                  <a:srgbClr val="FF0000"/>
                </a:solidFill>
                <a:latin typeface="Calibri"/>
                <a:cs typeface="+mj-cs"/>
              </a:rPr>
              <a:t>OAM&amp;P WIDs</a:t>
            </a:r>
            <a:endParaRPr lang="en-GB" altLang="zh-CN" sz="3200" dirty="0">
              <a:solidFill>
                <a:srgbClr val="FF0000"/>
              </a:solidFill>
              <a:latin typeface="Calibri"/>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3268827220"/>
              </p:ext>
            </p:extLst>
          </p:nvPr>
        </p:nvGraphicFramePr>
        <p:xfrm>
          <a:off x="1279532" y="1821278"/>
          <a:ext cx="8938292" cy="3020141"/>
        </p:xfrm>
        <a:graphic>
          <a:graphicData uri="http://schemas.openxmlformats.org/drawingml/2006/table">
            <a:tbl>
              <a:tblPr/>
              <a:tblGrid>
                <a:gridCol w="1420903">
                  <a:extLst>
                    <a:ext uri="{9D8B030D-6E8A-4147-A177-3AD203B41FA5}">
                      <a16:colId xmlns:a16="http://schemas.microsoft.com/office/drawing/2014/main" val="20000"/>
                    </a:ext>
                  </a:extLst>
                </a:gridCol>
                <a:gridCol w="7517389">
                  <a:extLst>
                    <a:ext uri="{9D8B030D-6E8A-4147-A177-3AD203B41FA5}">
                      <a16:colId xmlns:a16="http://schemas.microsoft.com/office/drawing/2014/main" val="20001"/>
                    </a:ext>
                  </a:extLst>
                </a:gridCol>
              </a:tblGrid>
              <a:tr h="34276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Number</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410521">
                <a:tc>
                  <a:txBody>
                    <a:bodyPr/>
                    <a:lstStyle/>
                    <a:p>
                      <a:pPr algn="l" fontAlgn="t"/>
                      <a:r>
                        <a:rPr lang="sv-SE" sz="1400" b="0" i="0" u="none" strike="noStrike">
                          <a:solidFill>
                            <a:srgbClr val="000000"/>
                          </a:solidFill>
                          <a:effectLst/>
                          <a:latin typeface="Arial" panose="020B0604020202020204" pitchFamily="34" charset="0"/>
                        </a:rPr>
                        <a:t>SP-181068</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82550" indent="-82550" algn="l" fontAlgn="t"/>
                      <a:r>
                        <a:rPr lang="en-US" sz="1400" b="0" i="0" u="none" strike="noStrike" kern="1200" dirty="0">
                          <a:solidFill>
                            <a:srgbClr val="000000"/>
                          </a:solidFill>
                          <a:effectLst/>
                          <a:latin typeface="Arial" panose="020B0604020202020204" pitchFamily="34" charset="0"/>
                          <a:ea typeface="+mn-ea"/>
                          <a:cs typeface="+mn-cs"/>
                        </a:rPr>
                        <a:t>New WID on NRM enhancements</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482252913"/>
                  </a:ext>
                </a:extLst>
              </a:tr>
              <a:tr h="363428">
                <a:tc>
                  <a:txBody>
                    <a:bodyPr/>
                    <a:lstStyle/>
                    <a:p>
                      <a:pPr algn="l" fontAlgn="t"/>
                      <a:r>
                        <a:rPr lang="sv-SE" sz="1400" b="0" i="0" u="none" strike="noStrike" dirty="0">
                          <a:solidFill>
                            <a:srgbClr val="000000"/>
                          </a:solidFill>
                          <a:effectLst/>
                          <a:latin typeface="Arial" panose="020B0604020202020204" pitchFamily="34" charset="0"/>
                        </a:rPr>
                        <a:t>SP-181069</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95250" algn="l" fontAlgn="t"/>
                      <a:r>
                        <a:rPr lang="en-US" sz="1400" b="0" i="0" u="none" strike="noStrike" kern="1200" dirty="0">
                          <a:solidFill>
                            <a:srgbClr val="000000"/>
                          </a:solidFill>
                          <a:effectLst/>
                          <a:latin typeface="Arial" panose="020B0604020202020204" pitchFamily="34" charset="0"/>
                          <a:ea typeface="+mn-ea"/>
                          <a:cs typeface="+mn-cs"/>
                        </a:rPr>
                        <a:t>Revised WID on Management of QoE measurement collection</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228703371"/>
                  </a:ext>
                </a:extLst>
              </a:tr>
              <a:tr h="363428">
                <a:tc>
                  <a:txBody>
                    <a:bodyPr/>
                    <a:lstStyle/>
                    <a:p>
                      <a:pPr algn="l" fontAlgn="t"/>
                      <a:r>
                        <a:rPr lang="sv-SE" sz="1400" b="0" i="0" u="none" strike="noStrike">
                          <a:solidFill>
                            <a:srgbClr val="000000"/>
                          </a:solidFill>
                          <a:effectLst/>
                          <a:latin typeface="Arial" panose="020B0604020202020204" pitchFamily="34" charset="0"/>
                        </a:rPr>
                        <a:t>SP-181072</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400" b="0" i="0" u="none" strike="noStrike" dirty="0">
                          <a:solidFill>
                            <a:srgbClr val="000000"/>
                          </a:solidFill>
                          <a:effectLst/>
                          <a:latin typeface="Arial" panose="020B0604020202020204" pitchFamily="34" charset="0"/>
                        </a:rPr>
                        <a:t>New WID on Discovery of management services in 5G</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765206164"/>
                  </a:ext>
                </a:extLst>
              </a:tr>
              <a:tr h="363428">
                <a:tc>
                  <a:txBody>
                    <a:bodyPr/>
                    <a:lstStyle/>
                    <a:p>
                      <a:pPr algn="l" fontAlgn="t"/>
                      <a:r>
                        <a:rPr lang="sv-SE" sz="1400" b="0" i="0" u="none" strike="noStrike">
                          <a:solidFill>
                            <a:srgbClr val="000000"/>
                          </a:solidFill>
                          <a:effectLst/>
                          <a:latin typeface="Arial" panose="020B0604020202020204" pitchFamily="34" charset="0"/>
                        </a:rPr>
                        <a:t>SP-181073</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400" b="0" i="0" u="none" strike="noStrike">
                          <a:solidFill>
                            <a:srgbClr val="000000"/>
                          </a:solidFill>
                          <a:effectLst/>
                          <a:latin typeface="Arial" panose="020B0604020202020204" pitchFamily="34" charset="0"/>
                        </a:rPr>
                        <a:t>New WID on Trace Management in the context of Services Based Management Architecture</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844174415"/>
                  </a:ext>
                </a:extLst>
              </a:tr>
              <a:tr h="363428">
                <a:tc>
                  <a:txBody>
                    <a:bodyPr/>
                    <a:lstStyle/>
                    <a:p>
                      <a:pPr algn="l" fontAlgn="t"/>
                      <a:r>
                        <a:rPr lang="sv-SE" sz="1400" b="0" i="0" u="none" strike="noStrike">
                          <a:solidFill>
                            <a:srgbClr val="000000"/>
                          </a:solidFill>
                          <a:effectLst/>
                          <a:latin typeface="Arial" panose="020B0604020202020204" pitchFamily="34" charset="0"/>
                        </a:rPr>
                        <a:t>SP-181074</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400" b="0" i="0" u="none" strike="noStrike">
                          <a:solidFill>
                            <a:srgbClr val="000000"/>
                          </a:solidFill>
                          <a:effectLst/>
                          <a:latin typeface="Arial" panose="020B0604020202020204" pitchFamily="34" charset="0"/>
                        </a:rPr>
                        <a:t>Revised SID on integration of ONAP DCAE and 3GPP management architecture</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62826819"/>
                  </a:ext>
                </a:extLst>
              </a:tr>
              <a:tr h="363428">
                <a:tc>
                  <a:txBody>
                    <a:bodyPr/>
                    <a:lstStyle/>
                    <a:p>
                      <a:pPr algn="l" fontAlgn="t"/>
                      <a:r>
                        <a:rPr lang="sv-SE" sz="1400" b="0" i="0" u="none" strike="noStrike">
                          <a:solidFill>
                            <a:srgbClr val="000000"/>
                          </a:solidFill>
                          <a:effectLst/>
                          <a:latin typeface="Arial" panose="020B0604020202020204" pitchFamily="34" charset="0"/>
                        </a:rPr>
                        <a:t>SP-181075</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400" b="0" i="0" u="none" strike="noStrike">
                          <a:solidFill>
                            <a:srgbClr val="000000"/>
                          </a:solidFill>
                          <a:effectLst/>
                          <a:latin typeface="Arial" panose="020B0604020202020204" pitchFamily="34" charset="0"/>
                        </a:rPr>
                        <a:t>Revised SID on integration of ONAP and 3GPP configuration management services for 5G networks</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937480487"/>
                  </a:ext>
                </a:extLst>
              </a:tr>
              <a:tr h="363428">
                <a:tc>
                  <a:txBody>
                    <a:bodyPr/>
                    <a:lstStyle/>
                    <a:p>
                      <a:pPr algn="l" fontAlgn="t"/>
                      <a:r>
                        <a:rPr lang="sv-SE" sz="1400" b="0" i="0" u="none" strike="noStrike">
                          <a:solidFill>
                            <a:srgbClr val="000000"/>
                          </a:solidFill>
                          <a:effectLst/>
                          <a:latin typeface="Arial" panose="020B0604020202020204" pitchFamily="34" charset="0"/>
                        </a:rPr>
                        <a:t>SP-181076</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400" b="0" i="0" u="none" strike="noStrike" dirty="0">
                          <a:solidFill>
                            <a:srgbClr val="000000"/>
                          </a:solidFill>
                          <a:effectLst/>
                          <a:latin typeface="Arial" panose="020B0604020202020204" pitchFamily="34" charset="0"/>
                        </a:rPr>
                        <a:t>New study on non-file-based trace reporting</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4101467239"/>
                  </a:ext>
                </a:extLst>
              </a:tr>
            </a:tbl>
          </a:graphicData>
        </a:graphic>
      </p:graphicFrame>
    </p:spTree>
    <p:extLst>
      <p:ext uri="{BB962C8B-B14F-4D97-AF65-F5344CB8AC3E}">
        <p14:creationId xmlns:p14="http://schemas.microsoft.com/office/powerpoint/2010/main" val="676358577"/>
      </p:ext>
    </p:extLst>
  </p:cSld>
  <p:clrMapOvr>
    <a:masterClrMapping/>
  </p:clrMapOvr>
  <p:transition spd="slow"/>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03616" y="66137"/>
            <a:ext cx="7362825" cy="685800"/>
          </a:xfrm>
          <a:prstGeom prst="rect">
            <a:avLst/>
          </a:prstGeom>
          <a:noFill/>
          <a:ln w="12700">
            <a:noFill/>
            <a:miter lim="800000"/>
            <a:headEnd/>
            <a:tailEnd/>
          </a:ln>
        </p:spPr>
        <p:txBody>
          <a:bodyPr lIns="90488" tIns="44450" rIns="90488" bIns="44450" anchor="ctr"/>
          <a:lstStyle/>
          <a:p>
            <a:pPr algn="ctr"/>
            <a:r>
              <a:rPr lang="en-GB" altLang="zh-CN" sz="3200" dirty="0">
                <a:solidFill>
                  <a:srgbClr val="FF0000"/>
                </a:solidFill>
                <a:latin typeface="Calibri" pitchFamily="34" charset="0"/>
                <a:cs typeface="Times New Roman" pitchFamily="18" charset="0"/>
              </a:rPr>
              <a:t>Rel-15 CH WIs (1/1)</a:t>
            </a:r>
          </a:p>
        </p:txBody>
      </p:sp>
      <p:graphicFrame>
        <p:nvGraphicFramePr>
          <p:cNvPr id="6" name="Group 76"/>
          <p:cNvGraphicFramePr>
            <a:graphicFrameLocks/>
          </p:cNvGraphicFramePr>
          <p:nvPr>
            <p:extLst/>
          </p:nvPr>
        </p:nvGraphicFramePr>
        <p:xfrm>
          <a:off x="425885" y="638827"/>
          <a:ext cx="11040456" cy="5705720"/>
        </p:xfrm>
        <a:graphic>
          <a:graphicData uri="http://schemas.openxmlformats.org/drawingml/2006/table">
            <a:tbl>
              <a:tblPr/>
              <a:tblGrid>
                <a:gridCol w="1438128">
                  <a:extLst>
                    <a:ext uri="{9D8B030D-6E8A-4147-A177-3AD203B41FA5}">
                      <a16:colId xmlns:a16="http://schemas.microsoft.com/office/drawing/2014/main" val="20000"/>
                    </a:ext>
                  </a:extLst>
                </a:gridCol>
                <a:gridCol w="4066808">
                  <a:extLst>
                    <a:ext uri="{9D8B030D-6E8A-4147-A177-3AD203B41FA5}">
                      <a16:colId xmlns:a16="http://schemas.microsoft.com/office/drawing/2014/main" val="20001"/>
                    </a:ext>
                  </a:extLst>
                </a:gridCol>
                <a:gridCol w="2515068">
                  <a:extLst>
                    <a:ext uri="{9D8B030D-6E8A-4147-A177-3AD203B41FA5}">
                      <a16:colId xmlns:a16="http://schemas.microsoft.com/office/drawing/2014/main" val="20003"/>
                    </a:ext>
                  </a:extLst>
                </a:gridCol>
                <a:gridCol w="3020452">
                  <a:extLst>
                    <a:ext uri="{9D8B030D-6E8A-4147-A177-3AD203B41FA5}">
                      <a16:colId xmlns:a16="http://schemas.microsoft.com/office/drawing/2014/main" val="20002"/>
                    </a:ext>
                  </a:extLst>
                </a:gridCol>
              </a:tblGrid>
              <a:tr h="347426">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US" sz="1600" b="1" kern="1200" dirty="0">
                          <a:solidFill>
                            <a:schemeClr val="tx1"/>
                          </a:solidFill>
                          <a:effectLst/>
                          <a:latin typeface="+mn-lt"/>
                          <a:ea typeface="+mn-ea"/>
                          <a:cs typeface="+mn-cs"/>
                        </a:rPr>
                        <a:t>SMS Charging in 5G System Architecture Phase 1 </a:t>
                      </a:r>
                      <a:endParaRPr kumimoji="0" lang="en-GB" altLang="zh-CN" sz="1600" b="1" i="0" u="none" strike="noStrike" kern="1200" cap="none" normalizeH="0" baseline="0" dirty="0">
                        <a:ln>
                          <a:noFill/>
                        </a:ln>
                        <a:solidFill>
                          <a:schemeClr val="tx1"/>
                        </a:solidFill>
                        <a:effectLst/>
                        <a:latin typeface="Calibri" pitchFamily="34" charset="0"/>
                        <a:ea typeface="+mn-ea"/>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kern="1200" dirty="0">
                          <a:solidFill>
                            <a:schemeClr val="tx1"/>
                          </a:solidFill>
                          <a:effectLst/>
                          <a:latin typeface="+mn-lt"/>
                          <a:ea typeface="+mn-ea"/>
                          <a:cs typeface="+mn-cs"/>
                        </a:rPr>
                        <a:t>5GS_Ph1-SMSCH</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347426">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dirty="0">
                          <a:effectLst/>
                          <a:latin typeface="+mj-lt"/>
                          <a:ea typeface="Times New Roman" panose="02020603050405020304" pitchFamily="18" charset="0"/>
                        </a:rPr>
                        <a:t>810028</a:t>
                      </a:r>
                      <a:endParaRPr kumimoji="0" lang="en-GB" sz="1600" b="1" i="0" u="none" strike="noStrike" kern="1200" cap="none" normalizeH="0" baseline="0" dirty="0">
                        <a:ln>
                          <a:noFill/>
                        </a:ln>
                        <a:solidFill>
                          <a:schemeClr val="tx1"/>
                        </a:solidFill>
                        <a:effectLst/>
                        <a:latin typeface="+mj-lt"/>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1"/>
                  </a:ext>
                </a:extLst>
              </a:tr>
              <a:tr h="31847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4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fr-FR" sz="1400" b="0" kern="1200" dirty="0">
                          <a:solidFill>
                            <a:schemeClr val="tx1"/>
                          </a:solidFill>
                          <a:effectLst/>
                          <a:latin typeface="+mn-lt"/>
                          <a:ea typeface="+mn-ea"/>
                          <a:cs typeface="+mn-cs"/>
                        </a:rPr>
                        <a:t>Nokia</a:t>
                      </a:r>
                      <a:endParaRPr kumimoji="0" lang="en-GB" altLang="zh-CN" sz="1400" b="0" i="0" u="none" strike="noStrike" cap="none" normalizeH="0" baseline="0" dirty="0">
                        <a:ln>
                          <a:noFill/>
                        </a:ln>
                        <a:solidFill>
                          <a:schemeClr val="tx1"/>
                        </a:solidFill>
                        <a:effectLst/>
                        <a:latin typeface="+mn-lt"/>
                        <a:ea typeface="+mn-ea"/>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rPr>
                        <a:t>Percentage of completion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rPr>
                        <a:t>0% -&gt; </a:t>
                      </a:r>
                      <a:r>
                        <a:rPr kumimoji="0" lang="en-GB" altLang="zh-CN" sz="1400" b="0" i="0" u="none" strike="noStrike" cap="none" normalizeH="0" baseline="0" dirty="0">
                          <a:ln>
                            <a:noFill/>
                          </a:ln>
                          <a:solidFill>
                            <a:schemeClr val="tx1"/>
                          </a:solidFill>
                          <a:effectLst/>
                          <a:highlight>
                            <a:srgbClr val="00FF00"/>
                          </a:highlight>
                          <a:latin typeface="Calibri" pitchFamily="34" charset="0"/>
                          <a:ea typeface="宋体" pitchFamily="2" charset="-122"/>
                          <a:cs typeface="Arial" charset="0"/>
                        </a:rPr>
                        <a:t>100%</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29364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rPr>
                        <a:t>Target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kern="1200" cap="none" normalizeH="0" baseline="0">
                          <a:ln>
                            <a:noFill/>
                          </a:ln>
                          <a:solidFill>
                            <a:schemeClr val="tx1"/>
                          </a:solidFill>
                          <a:effectLst/>
                          <a:latin typeface="Calibri" pitchFamily="34" charset="0"/>
                          <a:ea typeface="宋体" pitchFamily="2" charset="-122"/>
                          <a:cs typeface="Arial" charset="0"/>
                        </a:rPr>
                        <a:t>SA#82 – December 2018 </a:t>
                      </a:r>
                      <a:r>
                        <a:rPr lang="en-GB" sz="1400" kern="1200">
                          <a:solidFill>
                            <a:schemeClr val="tx1"/>
                          </a:solidFill>
                          <a:effectLst/>
                          <a:latin typeface="+mn-lt"/>
                          <a:ea typeface="+mn-ea"/>
                          <a:cs typeface="+mn-cs"/>
                        </a:rPr>
                        <a:t> (exception)  </a:t>
                      </a:r>
                      <a:endParaRPr kumimoji="0" lang="en-GB" altLang="zh-CN"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rPr>
                        <a:t>Main TSs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rPr>
                        <a:t>32.240, 32.274, 32.290, 32.291, 32.298</a:t>
                      </a:r>
                      <a:endParaRPr kumimoji="0" lang="en-GB" sz="1400" b="0" i="0" u="none" strike="sngStrike" kern="1200" cap="none" normalizeH="0" baseline="0" dirty="0">
                        <a:ln>
                          <a:noFill/>
                        </a:ln>
                        <a:solidFill>
                          <a:srgbClr val="FF0000"/>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317135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rPr>
                        <a:t>Summary of progress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285750" lvl="0" indent="-285750" algn="l" defTabSz="1219170" rtl="0" eaLnBrk="1" latinLnBrk="0" hangingPunct="1">
                        <a:buFont typeface="Arial" panose="020B0604020202020204" pitchFamily="34" charset="0"/>
                        <a:buChar char="•"/>
                      </a:pPr>
                      <a:r>
                        <a:rPr kumimoji="0" lang="en-US" sz="1400" b="0" i="0" u="none" strike="noStrike" kern="1200" cap="none" normalizeH="0" baseline="0" dirty="0">
                          <a:ln>
                            <a:noFill/>
                          </a:ln>
                          <a:solidFill>
                            <a:schemeClr val="tx1"/>
                          </a:solidFill>
                          <a:effectLst/>
                          <a:latin typeface="Calibri" pitchFamily="34" charset="0"/>
                          <a:ea typeface="宋体" pitchFamily="2" charset="-122"/>
                          <a:cs typeface="Arial" charset="0"/>
                        </a:rPr>
                        <a:t>CR to TS 32.240 charging SBI architecture specification introducing the new SMSF was agreed.</a:t>
                      </a:r>
                    </a:p>
                    <a:p>
                      <a:pPr marL="285750" lvl="0" indent="-285750" algn="l" defTabSz="1219170" rtl="0" eaLnBrk="1" latinLnBrk="0" hangingPunct="1">
                        <a:buFont typeface="Arial" panose="020B0604020202020204" pitchFamily="34" charset="0"/>
                        <a:buChar char="•"/>
                      </a:pPr>
                      <a:r>
                        <a:rPr kumimoji="0" lang="en-US" sz="1400" b="0" i="0" u="none" strike="noStrike" kern="1200" cap="none" normalizeH="0" baseline="0" dirty="0">
                          <a:ln>
                            <a:noFill/>
                          </a:ln>
                          <a:solidFill>
                            <a:schemeClr val="tx1"/>
                          </a:solidFill>
                          <a:effectLst/>
                          <a:latin typeface="Calibri" pitchFamily="34" charset="0"/>
                          <a:ea typeface="宋体" pitchFamily="2" charset="-122"/>
                          <a:cs typeface="Arial" charset="0"/>
                        </a:rPr>
                        <a:t>CRs to TS 32.274, 32.290, 32.291 &amp; 32.298 were agreed based on SMSF service-based interface in new 5G architecture with CHF: </a:t>
                      </a:r>
                    </a:p>
                    <a:p>
                      <a:pPr marL="895335" lvl="1" indent="-285750" algn="l" defTabSz="1219170" rtl="0" eaLnBrk="1" latinLnBrk="0" hangingPunct="1">
                        <a:buFont typeface="Arial" panose="020B0604020202020204" pitchFamily="34" charset="0"/>
                        <a:buChar char="•"/>
                      </a:pPr>
                      <a:r>
                        <a:rPr kumimoji="0" lang="en-US" sz="1400" b="0" i="0" u="none" strike="noStrike" kern="1200" cap="none" normalizeH="0" baseline="0" dirty="0">
                          <a:ln>
                            <a:noFill/>
                          </a:ln>
                          <a:solidFill>
                            <a:schemeClr val="tx1"/>
                          </a:solidFill>
                          <a:effectLst/>
                          <a:latin typeface="Calibri" pitchFamily="34" charset="0"/>
                          <a:ea typeface="宋体" pitchFamily="2" charset="-122"/>
                          <a:cs typeface="Arial" charset="0"/>
                        </a:rPr>
                        <a:t>SMSF as a new NF consumer of </a:t>
                      </a:r>
                      <a:r>
                        <a:rPr kumimoji="0" lang="en-US" sz="1400" b="0" i="0" u="none" strike="noStrike" kern="1200" cap="none" normalizeH="0" baseline="0" dirty="0" err="1">
                          <a:ln>
                            <a:noFill/>
                          </a:ln>
                          <a:solidFill>
                            <a:schemeClr val="tx1"/>
                          </a:solidFill>
                          <a:effectLst/>
                          <a:latin typeface="Calibri" pitchFamily="34" charset="0"/>
                          <a:ea typeface="宋体" pitchFamily="2" charset="-122"/>
                          <a:cs typeface="Arial" charset="0"/>
                        </a:rPr>
                        <a:t>Nchf_ConvergedCharging</a:t>
                      </a:r>
                      <a:r>
                        <a:rPr kumimoji="0" lang="en-US" sz="1400" b="0" i="0" u="none" strike="noStrike" kern="1200" cap="none" normalizeH="0" baseline="0" dirty="0">
                          <a:ln>
                            <a:noFill/>
                          </a:ln>
                          <a:solidFill>
                            <a:schemeClr val="tx1"/>
                          </a:solidFill>
                          <a:effectLst/>
                          <a:latin typeface="Calibri" pitchFamily="34" charset="0"/>
                          <a:ea typeface="宋体" pitchFamily="2" charset="-122"/>
                          <a:cs typeface="Arial" charset="0"/>
                        </a:rPr>
                        <a:t> service </a:t>
                      </a:r>
                    </a:p>
                    <a:p>
                      <a:pPr marL="895335" lvl="1" indent="-285750" algn="l" defTabSz="1219170" rtl="0" eaLnBrk="1" latinLnBrk="0" hangingPunct="1">
                        <a:buFont typeface="Arial" panose="020B0604020202020204" pitchFamily="34" charset="0"/>
                        <a:buChar char="•"/>
                      </a:pPr>
                      <a:r>
                        <a:rPr kumimoji="0" lang="en-US" sz="1400" b="0" i="0" u="none" strike="noStrike" kern="1200" cap="none" normalizeH="0" baseline="0" dirty="0">
                          <a:ln>
                            <a:noFill/>
                          </a:ln>
                          <a:solidFill>
                            <a:schemeClr val="tx1"/>
                          </a:solidFill>
                          <a:effectLst/>
                          <a:latin typeface="Calibri" pitchFamily="34" charset="0"/>
                          <a:ea typeface="宋体" pitchFamily="2" charset="-122"/>
                          <a:cs typeface="Arial" charset="0"/>
                        </a:rPr>
                        <a:t>Flows for SMS over NAS (SMS submission/delivery to/from SMSF), in two modes Immediate Event charging (IEC) and ECUR (Event Charging with Unit Reservation)</a:t>
                      </a:r>
                    </a:p>
                    <a:p>
                      <a:pPr marL="895335" lvl="1" indent="-285750" algn="l" defTabSz="1219170" rtl="0" eaLnBrk="1" latinLnBrk="0" hangingPunct="1">
                        <a:buFont typeface="Arial" panose="020B0604020202020204" pitchFamily="34" charset="0"/>
                        <a:buChar char="•"/>
                      </a:pPr>
                      <a:r>
                        <a:rPr kumimoji="0" lang="en-US" sz="1400" b="0" i="0" u="none" strike="noStrike" kern="1200" cap="none" normalizeH="0" baseline="0" dirty="0">
                          <a:ln>
                            <a:noFill/>
                          </a:ln>
                          <a:solidFill>
                            <a:schemeClr val="tx1"/>
                          </a:solidFill>
                          <a:effectLst/>
                          <a:latin typeface="Calibri" pitchFamily="34" charset="0"/>
                          <a:ea typeface="宋体" pitchFamily="2" charset="-122"/>
                          <a:cs typeface="Arial" charset="0"/>
                        </a:rPr>
                        <a:t>extension of existing </a:t>
                      </a:r>
                      <a:r>
                        <a:rPr kumimoji="0" lang="en-US" sz="1400" b="0" i="0" u="none" strike="noStrike" kern="1200" cap="none" normalizeH="0" baseline="0" dirty="0" err="1">
                          <a:ln>
                            <a:noFill/>
                          </a:ln>
                          <a:solidFill>
                            <a:schemeClr val="tx1"/>
                          </a:solidFill>
                          <a:effectLst/>
                          <a:latin typeface="Calibri" pitchFamily="34" charset="0"/>
                          <a:ea typeface="宋体" pitchFamily="2" charset="-122"/>
                          <a:cs typeface="Arial" charset="0"/>
                        </a:rPr>
                        <a:t>Nchf_ConvergedCharging</a:t>
                      </a:r>
                      <a:r>
                        <a:rPr kumimoji="0" lang="en-US" sz="1400" b="0" i="0" u="none" strike="noStrike" kern="1200" cap="none" normalizeH="0" baseline="0" dirty="0">
                          <a:ln>
                            <a:noFill/>
                          </a:ln>
                          <a:solidFill>
                            <a:schemeClr val="tx1"/>
                          </a:solidFill>
                          <a:effectLst/>
                          <a:latin typeface="Calibri" pitchFamily="34" charset="0"/>
                          <a:ea typeface="宋体" pitchFamily="2" charset="-122"/>
                          <a:cs typeface="Arial" charset="0"/>
                        </a:rPr>
                        <a:t> Create Operation for "event-based" charging</a:t>
                      </a:r>
                    </a:p>
                    <a:p>
                      <a:pPr marL="895335" lvl="1" indent="-285750" algn="l" defTabSz="1219170" rtl="0" eaLnBrk="1" latinLnBrk="0" hangingPunct="1">
                        <a:buFont typeface="Arial" panose="020B0604020202020204" pitchFamily="34" charset="0"/>
                        <a:buChar char="•"/>
                      </a:pPr>
                      <a:r>
                        <a:rPr kumimoji="0" lang="en-US" sz="1400" b="0" i="0" u="none" strike="noStrike" kern="1200" cap="none" normalizeH="0" baseline="0" dirty="0">
                          <a:ln>
                            <a:noFill/>
                          </a:ln>
                          <a:solidFill>
                            <a:schemeClr val="tx1"/>
                          </a:solidFill>
                          <a:effectLst/>
                          <a:latin typeface="Calibri" pitchFamily="34" charset="0"/>
                          <a:ea typeface="宋体" pitchFamily="2" charset="-122"/>
                          <a:cs typeface="Arial" charset="0"/>
                        </a:rPr>
                        <a:t>Dedicated SMS information in converged charging SMSF – CHF over </a:t>
                      </a:r>
                      <a:r>
                        <a:rPr kumimoji="0" lang="en-US" sz="1400" b="0" i="0" u="none" strike="noStrike" kern="1200" cap="none" normalizeH="0" baseline="0" dirty="0" err="1">
                          <a:ln>
                            <a:noFill/>
                          </a:ln>
                          <a:solidFill>
                            <a:schemeClr val="tx1"/>
                          </a:solidFill>
                          <a:effectLst/>
                          <a:latin typeface="Calibri" pitchFamily="34" charset="0"/>
                          <a:ea typeface="宋体" pitchFamily="2" charset="-122"/>
                          <a:cs typeface="Arial" charset="0"/>
                        </a:rPr>
                        <a:t>Nchf</a:t>
                      </a:r>
                      <a:endParaRPr kumimoji="0" lang="en-US"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p>
                      <a:pPr marL="895335" lvl="1" indent="-285750" algn="l" defTabSz="1219170" rtl="0" eaLnBrk="1" latinLnBrk="0" hangingPunct="1">
                        <a:buFont typeface="Arial" panose="020B0604020202020204" pitchFamily="34" charset="0"/>
                        <a:buChar char="•"/>
                      </a:pPr>
                      <a:r>
                        <a:rPr kumimoji="0" lang="en-US" sz="1400" b="0" i="0" u="none" strike="noStrike" kern="1200" cap="none" normalizeH="0" baseline="0" dirty="0">
                          <a:ln>
                            <a:noFill/>
                          </a:ln>
                          <a:solidFill>
                            <a:schemeClr val="tx1"/>
                          </a:solidFill>
                          <a:effectLst/>
                          <a:latin typeface="Calibri" pitchFamily="34" charset="0"/>
                          <a:ea typeface="宋体" pitchFamily="2" charset="-122"/>
                          <a:cs typeface="Arial" charset="0"/>
                        </a:rPr>
                        <a:t>SMS charging CHF CDR description and generation</a:t>
                      </a:r>
                    </a:p>
                    <a:p>
                      <a:pPr marL="895335" lvl="1" indent="-285750" algn="l" defTabSz="1219170" rtl="0" eaLnBrk="1" latinLnBrk="0" hangingPunct="1">
                        <a:buFont typeface="Arial" panose="020B0604020202020204" pitchFamily="34" charset="0"/>
                        <a:buChar char="•"/>
                      </a:pPr>
                      <a:r>
                        <a:rPr kumimoji="0" lang="en-US" sz="1400" b="0" i="0" u="none" strike="noStrike" kern="1200" cap="none" normalizeH="0" baseline="0" dirty="0">
                          <a:ln>
                            <a:noFill/>
                          </a:ln>
                          <a:solidFill>
                            <a:schemeClr val="tx1"/>
                          </a:solidFill>
                          <a:effectLst/>
                          <a:latin typeface="Calibri" pitchFamily="34" charset="0"/>
                          <a:ea typeface="宋体" pitchFamily="2" charset="-122"/>
                          <a:cs typeface="Arial" charset="0"/>
                        </a:rPr>
                        <a:t>Stage 3 CRs TS 32.291 on SMS charging Data Types and </a:t>
                      </a:r>
                      <a:r>
                        <a:rPr kumimoji="0" lang="en-US" sz="1400" b="0" i="0" u="none" strike="noStrike" kern="1200" cap="none" normalizeH="0" baseline="0" dirty="0" err="1">
                          <a:ln>
                            <a:noFill/>
                          </a:ln>
                          <a:solidFill>
                            <a:schemeClr val="tx1"/>
                          </a:solidFill>
                          <a:effectLst/>
                          <a:latin typeface="Calibri" pitchFamily="34" charset="0"/>
                          <a:ea typeface="宋体" pitchFamily="2" charset="-122"/>
                          <a:cs typeface="Arial" charset="0"/>
                        </a:rPr>
                        <a:t>OpenAPI</a:t>
                      </a:r>
                      <a:r>
                        <a:rPr kumimoji="0" lang="en-US" sz="1400" b="0" i="0" u="none" strike="noStrike" kern="1200" cap="none" normalizeH="0" baseline="0" dirty="0">
                          <a:ln>
                            <a:noFill/>
                          </a:ln>
                          <a:solidFill>
                            <a:schemeClr val="tx1"/>
                          </a:solidFill>
                          <a:effectLst/>
                          <a:latin typeface="Calibri" pitchFamily="34" charset="0"/>
                          <a:ea typeface="宋体" pitchFamily="2" charset="-122"/>
                          <a:cs typeface="Arial" charset="0"/>
                        </a:rPr>
                        <a:t> extensions.  </a:t>
                      </a:r>
                    </a:p>
                    <a:p>
                      <a:pPr marL="895335" lvl="1" indent="-285750" algn="l" defTabSz="1219170" rtl="0" eaLnBrk="1" latinLnBrk="0" hangingPunct="1">
                        <a:buFont typeface="Arial" panose="020B0604020202020204" pitchFamily="34" charset="0"/>
                        <a:buChar char="•"/>
                      </a:pPr>
                      <a:r>
                        <a:rPr kumimoji="0" lang="en-US" sz="1400" b="0" i="0" u="none" strike="noStrike" kern="1200" cap="none" normalizeH="0" baseline="0" dirty="0">
                          <a:ln>
                            <a:noFill/>
                          </a:ln>
                          <a:solidFill>
                            <a:schemeClr val="tx1"/>
                          </a:solidFill>
                          <a:effectLst/>
                          <a:latin typeface="Calibri" pitchFamily="34" charset="0"/>
                          <a:ea typeface="宋体" pitchFamily="2" charset="-122"/>
                          <a:cs typeface="Arial" charset="0"/>
                        </a:rPr>
                        <a:t>Stage 3 CRs TS 32.298 on SMS Charging CHF CDR.  </a:t>
                      </a:r>
                    </a:p>
                    <a:p>
                      <a:pPr marL="285750" lvl="0" indent="-285750" algn="l" defTabSz="1219170" rtl="0" eaLnBrk="1" latinLnBrk="0" hangingPunct="1">
                        <a:buFont typeface="Arial" panose="020B0604020202020204" pitchFamily="34" charset="0"/>
                        <a:buChar char="•"/>
                      </a:pPr>
                      <a:r>
                        <a:rPr kumimoji="0" lang="en-US" sz="1400" b="0" i="0" u="none" strike="noStrike" kern="1200" cap="none" normalizeH="0" baseline="0" dirty="0">
                          <a:ln>
                            <a:noFill/>
                          </a:ln>
                          <a:solidFill>
                            <a:schemeClr val="tx1"/>
                          </a:solidFill>
                          <a:effectLst/>
                          <a:latin typeface="Calibri" pitchFamily="34" charset="0"/>
                          <a:ea typeface="宋体" pitchFamily="2" charset="-122"/>
                          <a:cs typeface="Arial" charset="0"/>
                        </a:rPr>
                        <a:t>CRs to TS 32.274 &amp; 32.298 were agreed on IP-SM-GW/ SMS-SC based on Diameter-based Ro/</a:t>
                      </a:r>
                      <a:r>
                        <a:rPr kumimoji="0" lang="en-US" sz="1400" b="0" i="0" u="none" strike="noStrike" kern="1200" cap="none" normalizeH="0" baseline="0" dirty="0" err="1">
                          <a:ln>
                            <a:noFill/>
                          </a:ln>
                          <a:solidFill>
                            <a:schemeClr val="tx1"/>
                          </a:solidFill>
                          <a:effectLst/>
                          <a:latin typeface="Calibri" pitchFamily="34" charset="0"/>
                          <a:ea typeface="宋体" pitchFamily="2" charset="-122"/>
                          <a:cs typeface="Arial" charset="0"/>
                        </a:rPr>
                        <a:t>Rf</a:t>
                      </a:r>
                      <a:r>
                        <a:rPr kumimoji="0" lang="en-US" sz="1400" b="0" i="0" u="none" strike="noStrike" kern="1200" cap="none" normalizeH="0" baseline="0" dirty="0">
                          <a:ln>
                            <a:noFill/>
                          </a:ln>
                          <a:solidFill>
                            <a:schemeClr val="tx1"/>
                          </a:solidFill>
                          <a:effectLst/>
                          <a:latin typeface="Calibri" pitchFamily="34" charset="0"/>
                          <a:ea typeface="宋体" pitchFamily="2" charset="-122"/>
                          <a:cs typeface="Arial" charset="0"/>
                        </a:rPr>
                        <a:t> architecture: </a:t>
                      </a:r>
                    </a:p>
                    <a:p>
                      <a:pPr marL="895335" lvl="1" indent="-285750" algn="l" defTabSz="1219170" rtl="0" eaLnBrk="1" latinLnBrk="0" hangingPunct="1">
                        <a:buFont typeface="Arial" panose="020B0604020202020204" pitchFamily="34" charset="0"/>
                        <a:buChar char="•"/>
                      </a:pPr>
                      <a:r>
                        <a:rPr kumimoji="0" lang="en-US" sz="1400" b="0" i="0" u="none" strike="noStrike" kern="1200" cap="none" normalizeH="0" baseline="0" dirty="0">
                          <a:ln>
                            <a:noFill/>
                          </a:ln>
                          <a:solidFill>
                            <a:schemeClr val="tx1"/>
                          </a:solidFill>
                          <a:effectLst/>
                          <a:latin typeface="Calibri" pitchFamily="34" charset="0"/>
                          <a:ea typeface="宋体" pitchFamily="2" charset="-122"/>
                          <a:cs typeface="Arial" charset="0"/>
                        </a:rPr>
                        <a:t>Introduction of Offline charging for IP-SM-GW:  architecture and flows, dedicated ISM-SMO/SMT CDRs</a:t>
                      </a:r>
                    </a:p>
                    <a:p>
                      <a:pPr marL="895335" lvl="1" indent="-285750" algn="l" defTabSz="1219170" rtl="0" eaLnBrk="1" latinLnBrk="0" hangingPunct="1">
                        <a:buFont typeface="Arial" panose="020B0604020202020204" pitchFamily="34" charset="0"/>
                        <a:buChar char="•"/>
                      </a:pPr>
                      <a:r>
                        <a:rPr kumimoji="0" lang="en-US" sz="1400" b="0" i="0" u="none" strike="noStrike" kern="1200" cap="none" normalizeH="0" baseline="0" dirty="0">
                          <a:ln>
                            <a:noFill/>
                          </a:ln>
                          <a:solidFill>
                            <a:schemeClr val="tx1"/>
                          </a:solidFill>
                          <a:effectLst/>
                          <a:latin typeface="Calibri" pitchFamily="34" charset="0"/>
                          <a:ea typeface="宋体" pitchFamily="2" charset="-122"/>
                          <a:cs typeface="Arial" charset="0"/>
                        </a:rPr>
                        <a:t>Applicability of 5GS RAT Type and User Location to SMS charging via Ro/</a:t>
                      </a:r>
                      <a:r>
                        <a:rPr kumimoji="0" lang="en-US" sz="1400" b="0" i="0" u="none" strike="noStrike" kern="1200" cap="none" normalizeH="0" baseline="0" dirty="0" err="1">
                          <a:ln>
                            <a:noFill/>
                          </a:ln>
                          <a:solidFill>
                            <a:schemeClr val="tx1"/>
                          </a:solidFill>
                          <a:effectLst/>
                          <a:latin typeface="Calibri" pitchFamily="34" charset="0"/>
                          <a:ea typeface="宋体" pitchFamily="2" charset="-122"/>
                          <a:cs typeface="Arial" charset="0"/>
                        </a:rPr>
                        <a:t>Rf</a:t>
                      </a:r>
                      <a:r>
                        <a:rPr kumimoji="0" lang="en-US" sz="1400" b="0" i="0" u="none" strike="noStrike" kern="1200" cap="none" normalizeH="0" baseline="0" dirty="0">
                          <a:ln>
                            <a:noFill/>
                          </a:ln>
                          <a:solidFill>
                            <a:schemeClr val="tx1"/>
                          </a:solidFill>
                          <a:effectLst/>
                          <a:latin typeface="Calibri" pitchFamily="34" charset="0"/>
                          <a:ea typeface="宋体" pitchFamily="2" charset="-122"/>
                          <a:cs typeface="Arial" charset="0"/>
                        </a:rPr>
                        <a:t> (IP-SM-GW and SMS-SC)</a:t>
                      </a:r>
                    </a:p>
                    <a:p>
                      <a:pPr marL="895335" lvl="1" indent="-285750" algn="l" defTabSz="1219170" rtl="0" eaLnBrk="1" latinLnBrk="0" hangingPunct="1">
                        <a:buFont typeface="Arial" panose="020B0604020202020204" pitchFamily="34" charset="0"/>
                        <a:buChar char="•"/>
                      </a:pPr>
                      <a:r>
                        <a:rPr kumimoji="0" lang="en-US" sz="1400" b="0" i="0" u="none" strike="noStrike" kern="1200" cap="none" normalizeH="0" baseline="0" dirty="0">
                          <a:ln>
                            <a:noFill/>
                          </a:ln>
                          <a:solidFill>
                            <a:schemeClr val="tx1"/>
                          </a:solidFill>
                          <a:effectLst/>
                          <a:latin typeface="Calibri" pitchFamily="34" charset="0"/>
                          <a:ea typeface="宋体" pitchFamily="2" charset="-122"/>
                          <a:cs typeface="Arial" charset="0"/>
                        </a:rPr>
                        <a:t>Stage 3 CRs to TS 32.298 for new ISM-SMO/SMT </a:t>
                      </a:r>
                      <a:r>
                        <a:rPr kumimoji="0" lang="en-US" sz="1400" b="0" i="0" u="none" strike="noStrike" kern="1200" cap="none" normalizeH="0" baseline="0" dirty="0" err="1">
                          <a:ln>
                            <a:noFill/>
                          </a:ln>
                          <a:solidFill>
                            <a:schemeClr val="tx1"/>
                          </a:solidFill>
                          <a:effectLst/>
                          <a:latin typeface="Calibri" pitchFamily="34" charset="0"/>
                          <a:ea typeface="宋体" pitchFamily="2" charset="-122"/>
                          <a:cs typeface="Arial" charset="0"/>
                        </a:rPr>
                        <a:t>CDRs.</a:t>
                      </a:r>
                      <a:endParaRPr kumimoji="0" lang="fr-FR"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5"/>
                  </a:ext>
                </a:extLst>
              </a:tr>
              <a:tr h="31404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200" b="1" i="0" u="none" strike="noStrike" kern="1200" cap="none" normalizeH="0" baseline="0" dirty="0">
                          <a:ln>
                            <a:noFill/>
                          </a:ln>
                          <a:solidFill>
                            <a:schemeClr val="tx1"/>
                          </a:solidFill>
                          <a:effectLst/>
                          <a:latin typeface="Calibri" pitchFamily="34" charset="0"/>
                          <a:ea typeface="宋体" pitchFamily="2" charset="-122"/>
                          <a:cs typeface="Arial" charset="0"/>
                        </a:rPr>
                        <a:t>Outstanding issues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200" b="0" i="0" u="none" strike="noStrike" kern="1200" cap="none" normalizeH="0" baseline="0" dirty="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6"/>
                  </a:ext>
                </a:extLst>
              </a:tr>
              <a:tr h="78170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rPr>
                        <a:t>Documents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85000"/>
                      </a:schemeClr>
                    </a:solidFill>
                  </a:tcPr>
                </a:tc>
                <a:tc gridSpan="3">
                  <a:txBody>
                    <a:bodyPr/>
                    <a:lstStyle/>
                    <a:p>
                      <a:r>
                        <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rPr>
                        <a:t>Rel-15 CRs on TS 32.240, 32.274, 32.290, 32.291, 32.298</a:t>
                      </a:r>
                      <a:endParaRPr kumimoji="0" lang="en-GB" sz="1400" b="0" i="0" u="none" strike="noStrike" kern="1200" cap="none" normalizeH="0" baseline="0" dirty="0">
                        <a:ln>
                          <a:noFill/>
                        </a:ln>
                        <a:solidFill>
                          <a:schemeClr val="tx1"/>
                        </a:solidFill>
                        <a:effectLst/>
                        <a:highlight>
                          <a:srgbClr val="FFFF00"/>
                        </a:highligh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85000"/>
                      </a:schemeClr>
                    </a:solidFill>
                  </a:tcP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848163463"/>
      </p:ext>
    </p:extLst>
  </p:cSld>
  <p:clrMapOvr>
    <a:masterClrMapping/>
  </p:clrMapOvr>
  <p:transition spd="slow"/>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a:solidFill>
                  <a:srgbClr val="FF0000"/>
                </a:solidFill>
                <a:latin typeface="Calibri" pitchFamily="34" charset="0"/>
                <a:cs typeface="Times New Roman" pitchFamily="18" charset="0"/>
              </a:rPr>
              <a:t>Rel-16 CH WIs (1/1)</a:t>
            </a:r>
          </a:p>
        </p:txBody>
      </p:sp>
      <p:graphicFrame>
        <p:nvGraphicFramePr>
          <p:cNvPr id="6" name="Group 76"/>
          <p:cNvGraphicFramePr>
            <a:graphicFrameLocks/>
          </p:cNvGraphicFramePr>
          <p:nvPr>
            <p:extLst>
              <p:ext uri="{D42A27DB-BD31-4B8C-83A1-F6EECF244321}">
                <p14:modId xmlns:p14="http://schemas.microsoft.com/office/powerpoint/2010/main" val="2174845683"/>
              </p:ext>
            </p:extLst>
          </p:nvPr>
        </p:nvGraphicFramePr>
        <p:xfrm>
          <a:off x="156308" y="948717"/>
          <a:ext cx="11605845" cy="5238816"/>
        </p:xfrm>
        <a:graphic>
          <a:graphicData uri="http://schemas.openxmlformats.org/drawingml/2006/table">
            <a:tbl>
              <a:tblPr/>
              <a:tblGrid>
                <a:gridCol w="1794511">
                  <a:extLst>
                    <a:ext uri="{9D8B030D-6E8A-4147-A177-3AD203B41FA5}">
                      <a16:colId xmlns:a16="http://schemas.microsoft.com/office/drawing/2014/main" val="20000"/>
                    </a:ext>
                  </a:extLst>
                </a:gridCol>
                <a:gridCol w="3992338">
                  <a:extLst>
                    <a:ext uri="{9D8B030D-6E8A-4147-A177-3AD203B41FA5}">
                      <a16:colId xmlns:a16="http://schemas.microsoft.com/office/drawing/2014/main" val="20001"/>
                    </a:ext>
                  </a:extLst>
                </a:gridCol>
                <a:gridCol w="2970176">
                  <a:extLst>
                    <a:ext uri="{9D8B030D-6E8A-4147-A177-3AD203B41FA5}">
                      <a16:colId xmlns:a16="http://schemas.microsoft.com/office/drawing/2014/main" val="20003"/>
                    </a:ext>
                  </a:extLst>
                </a:gridCol>
                <a:gridCol w="2848820">
                  <a:extLst>
                    <a:ext uri="{9D8B030D-6E8A-4147-A177-3AD203B41FA5}">
                      <a16:colId xmlns:a16="http://schemas.microsoft.com/office/drawing/2014/main" val="20002"/>
                    </a:ext>
                  </a:extLst>
                </a:gridCol>
              </a:tblGrid>
              <a:tr h="411317">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US" sz="1800" b="1" kern="1200" dirty="0">
                          <a:solidFill>
                            <a:schemeClr val="tx1"/>
                          </a:solidFill>
                          <a:effectLst/>
                          <a:latin typeface="+mn-lt"/>
                          <a:ea typeface="+mn-ea"/>
                          <a:cs typeface="+mn-cs"/>
                        </a:rPr>
                        <a:t>Volume Based Charging Aspects for </a:t>
                      </a:r>
                      <a:r>
                        <a:rPr lang="en-US" sz="1800" b="1" kern="1200" dirty="0" err="1">
                          <a:solidFill>
                            <a:schemeClr val="tx1"/>
                          </a:solidFill>
                          <a:effectLst/>
                          <a:latin typeface="+mn-lt"/>
                          <a:ea typeface="+mn-ea"/>
                          <a:cs typeface="+mn-cs"/>
                        </a:rPr>
                        <a:t>VoLTE</a:t>
                      </a:r>
                      <a:endParaRPr kumimoji="0" lang="en-GB" altLang="zh-CN" sz="1800" b="1" i="0" u="none" strike="noStrike" kern="1200" cap="none" normalizeH="0" baseline="0" dirty="0">
                        <a:ln>
                          <a:noFill/>
                        </a:ln>
                        <a:solidFill>
                          <a:schemeClr val="tx1"/>
                        </a:solidFill>
                        <a:effectLst/>
                        <a:latin typeface="Calibri" pitchFamily="34" charset="0"/>
                        <a:ea typeface="+mn-ea"/>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kern="1200" dirty="0">
                          <a:solidFill>
                            <a:schemeClr val="tx1"/>
                          </a:solidFill>
                          <a:effectLst/>
                          <a:latin typeface="+mn-lt"/>
                          <a:ea typeface="+mn-ea"/>
                          <a:cs typeface="+mn-cs"/>
                        </a:rPr>
                        <a:t>VBCLTE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364500">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dirty="0">
                          <a:effectLst/>
                          <a:latin typeface="+mn-lt"/>
                          <a:ea typeface="Times New Roman" panose="02020603050405020304" pitchFamily="18" charset="0"/>
                        </a:rPr>
                        <a:t>810021</a:t>
                      </a:r>
                      <a:endParaRPr kumimoji="0" lang="en-GB" sz="1800" b="1" i="0" u="none" strike="noStrike" kern="1200" cap="none" normalizeH="0" baseline="0" dirty="0">
                        <a:ln>
                          <a:noFill/>
                        </a:ln>
                        <a:solidFill>
                          <a:schemeClr val="tx1"/>
                        </a:solidFill>
                        <a:effectLst/>
                        <a:latin typeface="+mn-lt"/>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1"/>
                  </a:ext>
                </a:extLst>
              </a:tr>
              <a:tr h="33412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fr-FR" sz="1600" b="0" kern="1200" dirty="0">
                          <a:solidFill>
                            <a:schemeClr val="tx1"/>
                          </a:solidFill>
                          <a:effectLst/>
                          <a:latin typeface="+mn-lt"/>
                          <a:ea typeface="+mn-ea"/>
                          <a:cs typeface="+mn-cs"/>
                        </a:rPr>
                        <a:t>China Mobile</a:t>
                      </a:r>
                      <a:endParaRPr kumimoji="0" lang="en-GB" altLang="zh-CN" sz="1600" b="0" i="0" u="none" strike="noStrike" cap="none" normalizeH="0" baseline="0" dirty="0">
                        <a:ln>
                          <a:noFill/>
                        </a:ln>
                        <a:solidFill>
                          <a:schemeClr val="tx1"/>
                        </a:solidFill>
                        <a:effectLst/>
                        <a:latin typeface="+mn-lt"/>
                        <a:ea typeface="+mn-ea"/>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Percentage of completion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a:ln>
                            <a:noFill/>
                          </a:ln>
                          <a:solidFill>
                            <a:schemeClr val="tx1"/>
                          </a:solidFill>
                          <a:effectLst/>
                          <a:latin typeface="Calibri" pitchFamily="34" charset="0"/>
                          <a:ea typeface="宋体" pitchFamily="2" charset="-122"/>
                          <a:cs typeface="Arial" charset="0"/>
                        </a:rPr>
                        <a:t>0% -&gt; 0%</a:t>
                      </a:r>
                      <a:endPar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57712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Target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SA#84 – June 2019</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Main TSs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600" b="0" i="0" u="none" strike="noStrike" kern="1200" cap="none" normalizeH="0" baseline="0">
                          <a:ln>
                            <a:noFill/>
                          </a:ln>
                          <a:solidFill>
                            <a:schemeClr val="tx1"/>
                          </a:solidFill>
                          <a:effectLst/>
                          <a:latin typeface="Calibri" pitchFamily="34" charset="0"/>
                          <a:ea typeface="宋体" pitchFamily="2" charset="-122"/>
                          <a:cs typeface="Arial" charset="0"/>
                        </a:rPr>
                        <a:t>TS 32.251, TS 32.260, TS 32.299, TS 32.298</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265724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Summary of progress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lvl="0" indent="0" algn="l" defTabSz="1219170" rtl="0" eaLnBrk="1" latinLnBrk="0" hangingPunct="1">
                        <a:buFontTx/>
                        <a:buNone/>
                      </a:pPr>
                      <a:r>
                        <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rPr>
                        <a:t>None (no input)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5"/>
                  </a:ext>
                </a:extLst>
              </a:tr>
              <a:tr h="33412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Outstanding issues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6"/>
                  </a:ext>
                </a:extLst>
              </a:tr>
              <a:tr h="55481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Documents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85000"/>
                      </a:schemeClr>
                    </a:solidFill>
                  </a:tcPr>
                </a:tc>
                <a:tc gridSpan="3">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85000"/>
                      </a:schemeClr>
                    </a:solidFill>
                  </a:tcP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1445666088"/>
      </p:ext>
    </p:extLst>
  </p:cSld>
  <p:clrMapOvr>
    <a:masterClrMapping/>
  </p:clrMapOvr>
  <p:transition spd="slow"/>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682356" y="131264"/>
            <a:ext cx="9179625" cy="685800"/>
          </a:xfrm>
          <a:prstGeom prst="rect">
            <a:avLst/>
          </a:prstGeom>
          <a:noFill/>
          <a:ln w="12700">
            <a:noFill/>
            <a:miter lim="800000"/>
            <a:headEnd/>
            <a:tailEnd/>
          </a:ln>
        </p:spPr>
        <p:txBody>
          <a:bodyPr lIns="90488" tIns="44450" rIns="90488" bIns="44450" anchor="ctr"/>
          <a:lstStyle/>
          <a:p>
            <a:pPr algn="ctr"/>
            <a:r>
              <a:rPr lang="en-US" altLang="zh-CN" sz="2800" dirty="0">
                <a:solidFill>
                  <a:srgbClr val="FF0000"/>
                </a:solidFill>
                <a:latin typeface="Calibri" pitchFamily="34" charset="0"/>
                <a:cs typeface="Times New Roman" pitchFamily="18" charset="0"/>
              </a:rPr>
              <a:t>Rel-15 OAM&amp;P WIs (1/1)</a:t>
            </a:r>
            <a:endParaRPr lang="en-GB" altLang="zh-CN" sz="28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2363530268"/>
              </p:ext>
            </p:extLst>
          </p:nvPr>
        </p:nvGraphicFramePr>
        <p:xfrm>
          <a:off x="177656" y="744212"/>
          <a:ext cx="11655115" cy="5558952"/>
        </p:xfrm>
        <a:graphic>
          <a:graphicData uri="http://schemas.openxmlformats.org/drawingml/2006/table">
            <a:tbl>
              <a:tblPr/>
              <a:tblGrid>
                <a:gridCol w="1205162">
                  <a:extLst>
                    <a:ext uri="{9D8B030D-6E8A-4147-A177-3AD203B41FA5}">
                      <a16:colId xmlns:a16="http://schemas.microsoft.com/office/drawing/2014/main" val="20000"/>
                    </a:ext>
                  </a:extLst>
                </a:gridCol>
                <a:gridCol w="4606252">
                  <a:extLst>
                    <a:ext uri="{9D8B030D-6E8A-4147-A177-3AD203B41FA5}">
                      <a16:colId xmlns:a16="http://schemas.microsoft.com/office/drawing/2014/main" val="20001"/>
                    </a:ext>
                  </a:extLst>
                </a:gridCol>
                <a:gridCol w="2982786">
                  <a:extLst>
                    <a:ext uri="{9D8B030D-6E8A-4147-A177-3AD203B41FA5}">
                      <a16:colId xmlns:a16="http://schemas.microsoft.com/office/drawing/2014/main" val="20003"/>
                    </a:ext>
                  </a:extLst>
                </a:gridCol>
                <a:gridCol w="2860915">
                  <a:extLst>
                    <a:ext uri="{9D8B030D-6E8A-4147-A177-3AD203B41FA5}">
                      <a16:colId xmlns:a16="http://schemas.microsoft.com/office/drawing/2014/main" val="20002"/>
                    </a:ext>
                  </a:extLst>
                </a:gridCol>
              </a:tblGrid>
              <a:tr h="345392">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600" b="1" i="0" kern="1200" dirty="0">
                          <a:solidFill>
                            <a:schemeClr val="tx1"/>
                          </a:solidFill>
                          <a:effectLst/>
                          <a:latin typeface="+mn-lt"/>
                          <a:ea typeface="+mn-ea"/>
                          <a:cs typeface="+mn-cs"/>
                        </a:rPr>
                        <a:t>Assurance data and Performance Management for 5G networks and network slicing</a:t>
                      </a:r>
                      <a:endParaRPr lang="en-US" sz="1600" b="1" i="1" kern="1200" dirty="0">
                        <a:solidFill>
                          <a:schemeClr val="tx1"/>
                        </a:solidFill>
                        <a:effectLst/>
                        <a:latin typeface="+mn-lt"/>
                        <a:ea typeface="+mn-ea"/>
                        <a:cs typeface="+mn-cs"/>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a:solidFill>
                            <a:schemeClr val="tx1"/>
                          </a:solidFill>
                          <a:effectLst/>
                          <a:latin typeface="+mn-lt"/>
                          <a:ea typeface="+mn-ea"/>
                          <a:cs typeface="+mn-cs"/>
                        </a:rPr>
                        <a:t>NETSLICE-ADPM5G</a:t>
                      </a:r>
                      <a:endParaRPr kumimoji="0" lang="en-GB" sz="16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534853">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600" b="1" i="0" u="none" strike="noStrike" cap="none" normalizeH="0" baseline="0" dirty="0">
                          <a:ln>
                            <a:noFill/>
                          </a:ln>
                          <a:solidFill>
                            <a:schemeClr val="tx1"/>
                          </a:solidFill>
                          <a:effectLst/>
                          <a:latin typeface="Calibri" pitchFamily="34" charset="0"/>
                          <a:ea typeface="宋体" pitchFamily="2" charset="-122"/>
                          <a:cs typeface="Arial" charset="0"/>
                        </a:rPr>
                        <a:t>780038</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1"/>
                  </a:ext>
                </a:extLst>
              </a:tr>
              <a:tr h="378352">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Intel, China Mobile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Percentage of completion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80% -&gt;  </a:t>
                      </a:r>
                      <a:r>
                        <a:rPr kumimoji="0" lang="en-GB" altLang="zh-CN" sz="1600" b="0" i="0" u="none" strike="noStrike" cap="none" normalizeH="0" baseline="0" dirty="0">
                          <a:ln>
                            <a:noFill/>
                          </a:ln>
                          <a:solidFill>
                            <a:schemeClr val="tx1"/>
                          </a:solidFill>
                          <a:effectLst/>
                          <a:highlight>
                            <a:srgbClr val="00FF00"/>
                          </a:highlight>
                          <a:latin typeface="Calibri" pitchFamily="34" charset="0"/>
                          <a:ea typeface="宋体" pitchFamily="2" charset="-122"/>
                          <a:cs typeface="Arial" charset="0"/>
                        </a:rPr>
                        <a:t>100%</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3240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Target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SA#82 – Dec. 2018</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sz="1600" b="1" i="0" u="none" strike="noStrike" kern="1200" cap="none" normalizeH="0" baseline="0" dirty="0">
                          <a:ln>
                            <a:noFill/>
                          </a:ln>
                          <a:solidFill>
                            <a:schemeClr val="tx1"/>
                          </a:solidFill>
                          <a:effectLst/>
                          <a:latin typeface="Calibri" pitchFamily="34" charset="0"/>
                          <a:ea typeface="宋体" pitchFamily="2" charset="-122"/>
                          <a:cs typeface="Arial" charset="0"/>
                        </a:rPr>
                        <a:t>Main </a:t>
                      </a:r>
                      <a:r>
                        <a:rPr kumimoji="0" lang="fr-FR" sz="1600" b="1" i="0" u="none" strike="noStrike" kern="1200" cap="none" normalizeH="0" baseline="0" dirty="0" err="1">
                          <a:ln>
                            <a:noFill/>
                          </a:ln>
                          <a:solidFill>
                            <a:schemeClr val="tx1"/>
                          </a:solidFill>
                          <a:effectLst/>
                          <a:latin typeface="Calibri" pitchFamily="34" charset="0"/>
                          <a:ea typeface="宋体" pitchFamily="2" charset="-122"/>
                          <a:cs typeface="Arial" charset="0"/>
                        </a:rPr>
                        <a:t>TSs</a:t>
                      </a:r>
                      <a:endParaRPr kumimoji="0" lang="fr-FR"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algn="l" defTabSz="1219170" rtl="0" eaLnBrk="1" latinLnBrk="0" hangingPunct="1"/>
                      <a:r>
                        <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rPr>
                        <a:t>TS 28.550, 28.552, 28.554</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212355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Summary of progress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lang="en-US" sz="1600" kern="1200" dirty="0">
                          <a:solidFill>
                            <a:schemeClr val="tx1"/>
                          </a:solidFill>
                          <a:effectLst/>
                          <a:latin typeface="+mj-lt"/>
                          <a:ea typeface="+mn-ea"/>
                          <a:cs typeface="+mn-cs"/>
                        </a:rPr>
                        <a:t>The group discussed and agreed the following contributions:</a:t>
                      </a:r>
                    </a:p>
                    <a:p>
                      <a:endParaRPr lang="en-US" sz="1600" kern="1200" dirty="0">
                        <a:solidFill>
                          <a:schemeClr val="tx1"/>
                        </a:solidFill>
                        <a:effectLst/>
                        <a:latin typeface="+mn-lt"/>
                        <a:ea typeface="+mn-ea"/>
                        <a:cs typeface="+mn-cs"/>
                      </a:endParaRPr>
                    </a:p>
                    <a:p>
                      <a:pPr marL="285750" indent="-285750">
                        <a:buFont typeface="Arial" panose="020B0604020202020204" pitchFamily="34" charset="0"/>
                        <a:buChar char="•"/>
                      </a:pPr>
                      <a:r>
                        <a:rPr lang="en-US" sz="1600" kern="1200" dirty="0">
                          <a:solidFill>
                            <a:schemeClr val="tx1"/>
                          </a:solidFill>
                          <a:effectLst/>
                          <a:latin typeface="+mn-lt"/>
                          <a:ea typeface="+mn-ea"/>
                          <a:cs typeface="+mn-cs"/>
                        </a:rPr>
                        <a:t>pCR TS 28.550 Update concept for analytical KPI</a:t>
                      </a:r>
                    </a:p>
                    <a:p>
                      <a:pPr marL="285750" indent="-285750">
                        <a:buFont typeface="Arial" panose="020B0604020202020204" pitchFamily="34" charset="0"/>
                        <a:buChar char="•"/>
                      </a:pPr>
                      <a:r>
                        <a:rPr lang="en-US" sz="1600" kern="1200" dirty="0">
                          <a:solidFill>
                            <a:schemeClr val="tx1"/>
                          </a:solidFill>
                          <a:effectLst/>
                          <a:latin typeface="+mn-lt"/>
                          <a:ea typeface="+mn-ea"/>
                          <a:cs typeface="+mn-cs"/>
                        </a:rPr>
                        <a:t>pCR Rel-15 28550-200 stream requirement and stage 2</a:t>
                      </a:r>
                    </a:p>
                    <a:p>
                      <a:pPr marL="285750" indent="-285750">
                        <a:buFont typeface="Arial" panose="020B0604020202020204" pitchFamily="34" charset="0"/>
                        <a:buChar char="•"/>
                      </a:pPr>
                      <a:r>
                        <a:rPr lang="en-US" sz="1600" kern="1200" dirty="0">
                          <a:solidFill>
                            <a:schemeClr val="tx1"/>
                          </a:solidFill>
                          <a:effectLst/>
                          <a:latin typeface="+mn-lt"/>
                          <a:ea typeface="+mn-ea"/>
                          <a:cs typeface="+mn-cs"/>
                        </a:rPr>
                        <a:t>TD Rel-15 28550-200 on file based solution</a:t>
                      </a:r>
                    </a:p>
                    <a:p>
                      <a:pPr marL="285750" indent="-285750">
                        <a:buFont typeface="Arial" panose="020B0604020202020204" pitchFamily="34" charset="0"/>
                        <a:buChar char="•"/>
                      </a:pPr>
                      <a:r>
                        <a:rPr lang="en-US" sz="1600" kern="1200" dirty="0">
                          <a:solidFill>
                            <a:schemeClr val="tx1"/>
                          </a:solidFill>
                          <a:effectLst/>
                          <a:latin typeface="+mn-lt"/>
                          <a:ea typeface="+mn-ea"/>
                          <a:cs typeface="+mn-cs"/>
                        </a:rPr>
                        <a:t>pCR 28.550 Update the UCs and requirements related to performance data streaming</a:t>
                      </a:r>
                      <a:endParaRPr lang="en-US" sz="1600" kern="1200" dirty="0">
                        <a:solidFill>
                          <a:schemeClr val="tx1"/>
                        </a:solidFill>
                        <a:effectLst/>
                        <a:latin typeface="+mj-lt"/>
                        <a:ea typeface="+mn-ea"/>
                        <a:cs typeface="+mn-cs"/>
                      </a:endParaRPr>
                    </a:p>
                    <a:p>
                      <a:pPr marL="285750" indent="-285750">
                        <a:buFont typeface="Arial" panose="020B0604020202020204" pitchFamily="34" charset="0"/>
                        <a:buChar char="•"/>
                      </a:pPr>
                      <a:r>
                        <a:rPr lang="en-US" sz="1600" kern="1200" dirty="0">
                          <a:solidFill>
                            <a:schemeClr val="tx1"/>
                          </a:solidFill>
                          <a:effectLst/>
                          <a:latin typeface="+mj-lt"/>
                          <a:ea typeface="+mn-ea"/>
                          <a:cs typeface="+mn-cs"/>
                        </a:rPr>
                        <a:t>Solution for performance data streaming.</a:t>
                      </a:r>
                    </a:p>
                    <a:p>
                      <a:pPr marL="285750" indent="-285750">
                        <a:buFont typeface="Arial" panose="020B0604020202020204" pitchFamily="34" charset="0"/>
                        <a:buChar char="•"/>
                      </a:pPr>
                      <a:r>
                        <a:rPr lang="en-US" sz="1600" kern="1200" dirty="0">
                          <a:solidFill>
                            <a:schemeClr val="tx1"/>
                          </a:solidFill>
                          <a:effectLst/>
                          <a:latin typeface="+mj-lt"/>
                          <a:ea typeface="+mn-ea"/>
                          <a:cs typeface="+mn-cs"/>
                        </a:rPr>
                        <a:t>CR for correction of packet loss measurement.</a:t>
                      </a:r>
                    </a:p>
                    <a:p>
                      <a:pPr marL="285750" indent="-285750">
                        <a:buFont typeface="Arial" panose="020B0604020202020204" pitchFamily="34" charset="0"/>
                        <a:buChar char="•"/>
                      </a:pPr>
                      <a:endParaRPr lang="en-US" sz="1600" kern="1200" dirty="0">
                        <a:solidFill>
                          <a:schemeClr val="tx1"/>
                        </a:solidFill>
                        <a:effectLst/>
                        <a:latin typeface="+mj-lt"/>
                        <a:ea typeface="+mn-ea"/>
                        <a:cs typeface="+mn-cs"/>
                      </a:endParaRPr>
                    </a:p>
                    <a:p>
                      <a:pPr marL="0" indent="0">
                        <a:buFont typeface="Arial" panose="020B0604020202020204" pitchFamily="34" charset="0"/>
                        <a:buNone/>
                      </a:pPr>
                      <a:r>
                        <a:rPr lang="en-US" sz="1600" kern="1200" dirty="0">
                          <a:solidFill>
                            <a:schemeClr val="tx1"/>
                          </a:solidFill>
                          <a:effectLst/>
                          <a:latin typeface="+mj-lt"/>
                          <a:ea typeface="+mn-ea"/>
                          <a:cs typeface="+mn-cs"/>
                        </a:rPr>
                        <a:t>Presentation of TS 28.550 for approval.</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pPr marL="171450" lvl="0" indent="-171450">
                        <a:buFont typeface="Arial" panose="020B0604020202020204" pitchFamily="34" charset="0"/>
                        <a:buChar char="•"/>
                      </a:pPr>
                      <a:endParaRPr lang="en-US" sz="1400" kern="1200" dirty="0">
                        <a:solidFill>
                          <a:schemeClr val="tx1"/>
                        </a:solidFill>
                        <a:effectLst/>
                        <a:latin typeface="+mn-lt"/>
                        <a:ea typeface="+mn-ea"/>
                        <a:cs typeface="+mn-cs"/>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extLst>
                  <a:ext uri="{0D108BD9-81ED-4DB2-BD59-A6C34878D82A}">
                    <a16:rowId xmlns:a16="http://schemas.microsoft.com/office/drawing/2014/main" val="10005"/>
                  </a:ext>
                </a:extLst>
              </a:tr>
              <a:tr h="53378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Outstanding issues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gridSpan="3">
                  <a:txBody>
                    <a:bodyPr/>
                    <a:lstStyle/>
                    <a:p>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7"/>
                  </a:ext>
                </a:extLst>
              </a:tr>
              <a:tr h="75899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mn-ea"/>
                          <a:cs typeface="Arial" charset="0"/>
                        </a:rPr>
                        <a:t>Documents</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gridSpan="3">
                  <a:txBody>
                    <a:bodyPr/>
                    <a:lstStyle/>
                    <a:p>
                      <a:pPr marL="0" marR="0" indent="0" algn="l" defTabSz="1219170" rtl="0" eaLnBrk="1" fontAlgn="auto" latinLnBrk="0" hangingPunct="1">
                        <a:lnSpc>
                          <a:spcPct val="100000"/>
                        </a:lnSpc>
                        <a:spcBef>
                          <a:spcPts val="0"/>
                        </a:spcBef>
                        <a:spcAft>
                          <a:spcPts val="0"/>
                        </a:spcAft>
                        <a:buClrTx/>
                        <a:buSzTx/>
                        <a:buFontTx/>
                        <a:buNone/>
                        <a:tabLst/>
                        <a:defRPr/>
                      </a:pPr>
                      <a:r>
                        <a:rPr lang="en-US" sz="1600" kern="1200" dirty="0">
                          <a:solidFill>
                            <a:schemeClr val="tx1"/>
                          </a:solidFill>
                          <a:effectLst/>
                          <a:latin typeface="+mn-lt"/>
                          <a:ea typeface="+mn-ea"/>
                          <a:cs typeface="+mn-cs"/>
                        </a:rPr>
                        <a:t>TS 28.550 for approval, </a:t>
                      </a:r>
                      <a:r>
                        <a:rPr lang="sv-SE" sz="1600" kern="1200" dirty="0">
                          <a:solidFill>
                            <a:schemeClr val="tx1"/>
                          </a:solidFill>
                          <a:effectLst/>
                          <a:latin typeface="+mn-lt"/>
                          <a:ea typeface="+mn-ea"/>
                          <a:cs typeface="+mn-cs"/>
                        </a:rPr>
                        <a:t>Rel-15 CR TS 28.552</a:t>
                      </a:r>
                      <a:r>
                        <a:rPr lang="sv-SE" sz="2400" b="0" i="0" kern="1200" dirty="0">
                          <a:solidFill>
                            <a:schemeClr val="tx1"/>
                          </a:solidFill>
                          <a:effectLst/>
                          <a:latin typeface="+mn-lt"/>
                          <a:ea typeface="+mn-ea"/>
                          <a:cs typeface="+mn-cs"/>
                        </a:rPr>
                        <a:t> </a:t>
                      </a:r>
                      <a:endPar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val="10006"/>
                  </a:ext>
                </a:extLst>
              </a:tr>
            </a:tbl>
          </a:graphicData>
        </a:graphic>
      </p:graphicFrame>
    </p:spTree>
    <p:extLst>
      <p:ext uri="{BB962C8B-B14F-4D97-AF65-F5344CB8AC3E}">
        <p14:creationId xmlns:p14="http://schemas.microsoft.com/office/powerpoint/2010/main" val="2665800684"/>
      </p:ext>
    </p:extLst>
  </p:cSld>
  <p:clrMapOvr>
    <a:masterClrMapping/>
  </p:clrMapOvr>
  <p:transition spd="slow"/>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a:solidFill>
                  <a:srgbClr val="FF0000"/>
                </a:solidFill>
                <a:latin typeface="Calibri" pitchFamily="34" charset="0"/>
                <a:cs typeface="Times New Roman" pitchFamily="18" charset="0"/>
              </a:rPr>
              <a:t>Rel-16 OAM&amp;P WIs (1/7)</a:t>
            </a:r>
          </a:p>
        </p:txBody>
      </p:sp>
      <p:graphicFrame>
        <p:nvGraphicFramePr>
          <p:cNvPr id="6" name="Group 76"/>
          <p:cNvGraphicFramePr>
            <a:graphicFrameLocks/>
          </p:cNvGraphicFramePr>
          <p:nvPr>
            <p:extLst>
              <p:ext uri="{D42A27DB-BD31-4B8C-83A1-F6EECF244321}">
                <p14:modId xmlns:p14="http://schemas.microsoft.com/office/powerpoint/2010/main" val="1436954392"/>
              </p:ext>
            </p:extLst>
          </p:nvPr>
        </p:nvGraphicFramePr>
        <p:xfrm>
          <a:off x="293914" y="946150"/>
          <a:ext cx="11293034" cy="5200892"/>
        </p:xfrm>
        <a:graphic>
          <a:graphicData uri="http://schemas.openxmlformats.org/drawingml/2006/table">
            <a:tbl>
              <a:tblPr/>
              <a:tblGrid>
                <a:gridCol w="1765806">
                  <a:extLst>
                    <a:ext uri="{9D8B030D-6E8A-4147-A177-3AD203B41FA5}">
                      <a16:colId xmlns:a16="http://schemas.microsoft.com/office/drawing/2014/main" val="20000"/>
                    </a:ext>
                  </a:extLst>
                </a:gridCol>
                <a:gridCol w="3865070">
                  <a:extLst>
                    <a:ext uri="{9D8B030D-6E8A-4147-A177-3AD203B41FA5}">
                      <a16:colId xmlns:a16="http://schemas.microsoft.com/office/drawing/2014/main" val="20001"/>
                    </a:ext>
                  </a:extLst>
                </a:gridCol>
                <a:gridCol w="2890121">
                  <a:extLst>
                    <a:ext uri="{9D8B030D-6E8A-4147-A177-3AD203B41FA5}">
                      <a16:colId xmlns:a16="http://schemas.microsoft.com/office/drawing/2014/main" val="20003"/>
                    </a:ext>
                  </a:extLst>
                </a:gridCol>
                <a:gridCol w="2772037">
                  <a:extLst>
                    <a:ext uri="{9D8B030D-6E8A-4147-A177-3AD203B41FA5}">
                      <a16:colId xmlns:a16="http://schemas.microsoft.com/office/drawing/2014/main"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600" b="1" i="0" kern="1200" dirty="0">
                          <a:solidFill>
                            <a:schemeClr val="tx1"/>
                          </a:solidFill>
                          <a:effectLst/>
                          <a:latin typeface="+mn-lt"/>
                          <a:ea typeface="+mn-ea"/>
                          <a:cs typeface="+mn-cs"/>
                        </a:rPr>
                        <a:t>Management of </a:t>
                      </a:r>
                      <a:r>
                        <a:rPr lang="en-US" sz="1600" b="1" i="0" kern="1200" dirty="0" err="1">
                          <a:solidFill>
                            <a:schemeClr val="tx1"/>
                          </a:solidFill>
                          <a:effectLst/>
                          <a:latin typeface="+mn-lt"/>
                          <a:ea typeface="+mn-ea"/>
                          <a:cs typeface="+mn-cs"/>
                        </a:rPr>
                        <a:t>QoE</a:t>
                      </a:r>
                      <a:r>
                        <a:rPr lang="en-US" sz="1600" b="1" i="0" kern="1200" dirty="0">
                          <a:solidFill>
                            <a:schemeClr val="tx1"/>
                          </a:solidFill>
                          <a:effectLst/>
                          <a:latin typeface="+mn-lt"/>
                          <a:ea typeface="+mn-ea"/>
                          <a:cs typeface="+mn-cs"/>
                        </a:rPr>
                        <a:t> measurement collection</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a:solidFill>
                            <a:schemeClr val="tx1"/>
                          </a:solidFill>
                          <a:effectLst/>
                          <a:latin typeface="+mn-lt"/>
                          <a:ea typeface="+mn-ea"/>
                          <a:cs typeface="+mn-cs"/>
                        </a:rPr>
                        <a:t>QOED</a:t>
                      </a:r>
                      <a:endParaRPr kumimoji="0" lang="en-GB" sz="16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a:solidFill>
                            <a:schemeClr val="tx1"/>
                          </a:solidFill>
                          <a:effectLst/>
                          <a:latin typeface="+mn-lt"/>
                          <a:ea typeface="+mn-ea"/>
                          <a:cs typeface="+mn-cs"/>
                        </a:rPr>
                        <a:t>760058</a:t>
                      </a:r>
                      <a:endParaRPr kumimoji="0" lang="en-GB"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Ericsson</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Percentage of completion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30% -&gt; 40%</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Target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SA#85 – Sep. 2019 (Previously SA#82 – Dec. 2018)</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Main TSs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TS 28.404, 28.405, 28.406, 28.307, 28.308, 28.309</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96869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Summary of progress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285750" lvl="0" indent="-285750">
                        <a:buFont typeface="Arial" panose="020B0604020202020204" pitchFamily="34" charset="0"/>
                        <a:buChar cha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MTSI measurements are included in the WI due to LSs from SA4 and RAN2. Information about this work item is to be included in an LS answer to SA2 on Slice related Data Analytics, as SA2 is mention quality of experience.</a:t>
                      </a:r>
                    </a:p>
                    <a:p>
                      <a:pPr marL="285750" lvl="0" indent="-285750">
                        <a:buFont typeface="Arial" panose="020B0604020202020204" pitchFamily="34" charset="0"/>
                        <a:buChar cha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The work item was updated to include Multimedia Telephony Service for IMS, MTSI measurements, as requested from SA4.</a:t>
                      </a:r>
                    </a:p>
                    <a:p>
                      <a:pPr marL="285750" lvl="0" indent="-285750">
                        <a:buFont typeface="Arial" panose="020B0604020202020204" pitchFamily="34" charset="0"/>
                        <a:buChar char="•"/>
                      </a:pPr>
                      <a:r>
                        <a:rPr kumimoji="0" lang="en-US" sz="1600" b="0" i="0" u="none" strike="noStrike" kern="1200" cap="none" normalizeH="0" baseline="0" dirty="0" err="1">
                          <a:ln>
                            <a:noFill/>
                          </a:ln>
                          <a:solidFill>
                            <a:schemeClr val="tx1"/>
                          </a:solidFill>
                          <a:effectLst/>
                          <a:latin typeface="Calibri" pitchFamily="34" charset="0"/>
                          <a:ea typeface="宋体" pitchFamily="2" charset="-122"/>
                          <a:cs typeface="Arial" charset="0"/>
                        </a:rPr>
                        <a:t>QoE</a:t>
                      </a: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 parameters were added, which leads to that an answer to the LS Reply LS from SA4 to SA5 on Attributes for </a:t>
                      </a:r>
                      <a:r>
                        <a:rPr kumimoji="0" lang="en-US" sz="1600" b="0" i="0" u="none" strike="noStrike" kern="1200" cap="none" normalizeH="0" baseline="0" dirty="0" err="1">
                          <a:ln>
                            <a:noFill/>
                          </a:ln>
                          <a:solidFill>
                            <a:schemeClr val="tx1"/>
                          </a:solidFill>
                          <a:effectLst/>
                          <a:latin typeface="Calibri" pitchFamily="34" charset="0"/>
                          <a:ea typeface="宋体" pitchFamily="2" charset="-122"/>
                          <a:cs typeface="Arial" charset="0"/>
                        </a:rPr>
                        <a:t>QoE</a:t>
                      </a: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 measurement collection from SA4 can be done.</a:t>
                      </a:r>
                    </a:p>
                    <a:p>
                      <a:pPr marL="285750" lvl="0" indent="-285750">
                        <a:buFont typeface="Arial" panose="020B0604020202020204" pitchFamily="34" charset="0"/>
                        <a:buChar cha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The forced activation was clarified.</a:t>
                      </a:r>
                    </a:p>
                    <a:p>
                      <a:pPr marL="285750" lvl="0" indent="-285750">
                        <a:buFont typeface="Arial" panose="020B0604020202020204" pitchFamily="34" charset="0"/>
                        <a:buChar cha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WID update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Outstanding issues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71000"/>
                      </a:schemeClr>
                    </a:solidFill>
                  </a:tcPr>
                </a:tc>
                <a:tc gridSpan="3">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71000"/>
                      </a:schemeClr>
                    </a:solid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mn-ea"/>
                          <a:cs typeface="Arial" charset="0"/>
                        </a:rPr>
                        <a:t>Documents</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55000"/>
                      </a:schemeClr>
                    </a:solidFill>
                  </a:tcPr>
                </a:tc>
                <a:tc gridSpan="3">
                  <a:txBody>
                    <a:bodyPr/>
                    <a:lstStyle/>
                    <a:p>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Revised WID</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55000"/>
                      </a:schemeClr>
                    </a:solidFill>
                  </a:tcP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3081663874"/>
      </p:ext>
    </p:extLst>
  </p:cSld>
  <p:clrMapOvr>
    <a:masterClrMapping/>
  </p:clrMapOvr>
  <p:transition spd="slow"/>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3"/>
          <p:cNvSpPr>
            <a:spLocks noGrp="1"/>
          </p:cNvSpPr>
          <p:nvPr>
            <p:ph type="body" idx="1"/>
          </p:nvPr>
        </p:nvSpPr>
        <p:spPr>
          <a:xfrm>
            <a:off x="1871302" y="1762526"/>
            <a:ext cx="8449396" cy="4738130"/>
          </a:xfrm>
        </p:spPr>
        <p:txBody>
          <a:bodyPr/>
          <a:lstStyle/>
          <a:p>
            <a:pPr>
              <a:lnSpc>
                <a:spcPct val="90000"/>
              </a:lnSpc>
              <a:spcBef>
                <a:spcPct val="10000"/>
              </a:spcBef>
            </a:pPr>
            <a:r>
              <a:rPr lang="en-GB" altLang="zh-CN" sz="2400" dirty="0">
                <a:cs typeface="Times New Roman" pitchFamily="18" charset="0"/>
              </a:rPr>
              <a:t>SA5		</a:t>
            </a:r>
            <a:endParaRPr lang="en-GB" altLang="zh-CN" sz="2400" dirty="0">
              <a:solidFill>
                <a:srgbClr val="FF0000"/>
              </a:solidFill>
              <a:cs typeface="Times New Roman" pitchFamily="18" charset="0"/>
            </a:endParaRPr>
          </a:p>
          <a:p>
            <a:pPr>
              <a:lnSpc>
                <a:spcPct val="90000"/>
              </a:lnSpc>
              <a:buNone/>
            </a:pPr>
            <a:r>
              <a:rPr lang="en-GB" altLang="zh-CN" sz="2000" dirty="0">
                <a:cs typeface="Times New Roman" pitchFamily="18" charset="0"/>
              </a:rPr>
              <a:t>	Thomas Tovinger (Ericsson) 			Chair 	since 08/2015</a:t>
            </a:r>
            <a:br>
              <a:rPr lang="en-GB" altLang="zh-CN" sz="2000" dirty="0">
                <a:cs typeface="Times New Roman" pitchFamily="18" charset="0"/>
              </a:rPr>
            </a:br>
            <a:r>
              <a:rPr lang="en-GB" altLang="zh-CN" sz="2000" dirty="0">
                <a:cs typeface="Times New Roman" pitchFamily="18" charset="0"/>
              </a:rPr>
              <a:t>Jean-Michel Cornily (Orange) 		VC 	s</a:t>
            </a:r>
            <a:r>
              <a:rPr lang="en-GB" sz="2000" dirty="0">
                <a:ea typeface="宋体" pitchFamily="2" charset="-122"/>
                <a:cs typeface="Times New Roman" pitchFamily="18" charset="0"/>
              </a:rPr>
              <a:t>ince 0</a:t>
            </a:r>
            <a:r>
              <a:rPr lang="en-GB" altLang="zh-CN" sz="2000" dirty="0">
                <a:cs typeface="Times New Roman" pitchFamily="18" charset="0"/>
              </a:rPr>
              <a:t>8/2013</a:t>
            </a:r>
            <a:br>
              <a:rPr lang="en-GB" altLang="zh-CN" sz="2000" dirty="0">
                <a:cs typeface="Times New Roman" pitchFamily="18" charset="0"/>
              </a:rPr>
            </a:br>
            <a:r>
              <a:rPr lang="en-GB" altLang="zh-CN" sz="2000" dirty="0">
                <a:cs typeface="Times New Roman" pitchFamily="18" charset="0"/>
              </a:rPr>
              <a:t>Christian Toche (Huawei) 			VC 	s</a:t>
            </a:r>
            <a:r>
              <a:rPr lang="en-GB" sz="2000" dirty="0">
                <a:ea typeface="宋体" pitchFamily="2" charset="-122"/>
                <a:cs typeface="Times New Roman" pitchFamily="18" charset="0"/>
              </a:rPr>
              <a:t>ince 0</a:t>
            </a:r>
            <a:r>
              <a:rPr lang="en-GB" altLang="zh-CN" sz="2000" dirty="0">
                <a:cs typeface="Times New Roman" pitchFamily="18" charset="0"/>
              </a:rPr>
              <a:t>8/2015</a:t>
            </a:r>
          </a:p>
          <a:p>
            <a:pPr>
              <a:lnSpc>
                <a:spcPct val="90000"/>
              </a:lnSpc>
              <a:buFontTx/>
              <a:buNone/>
            </a:pPr>
            <a:endParaRPr lang="en-GB" altLang="zh-CN" sz="800" dirty="0">
              <a:solidFill>
                <a:srgbClr val="FF0000"/>
              </a:solidFill>
              <a:cs typeface="Times New Roman" pitchFamily="18" charset="0"/>
            </a:endParaRPr>
          </a:p>
          <a:p>
            <a:pPr>
              <a:lnSpc>
                <a:spcPct val="90000"/>
              </a:lnSpc>
            </a:pPr>
            <a:r>
              <a:rPr lang="en-GB" altLang="zh-CN" sz="2400" dirty="0">
                <a:cs typeface="Times New Roman" pitchFamily="18" charset="0"/>
              </a:rPr>
              <a:t>Charging Sub-Working Group (SWG)</a:t>
            </a:r>
          </a:p>
          <a:p>
            <a:pPr>
              <a:lnSpc>
                <a:spcPct val="90000"/>
              </a:lnSpc>
              <a:buFontTx/>
              <a:buNone/>
            </a:pPr>
            <a:r>
              <a:rPr lang="en-GB" altLang="zh-CN" sz="2000" dirty="0">
                <a:cs typeface="Times New Roman" pitchFamily="18" charset="0"/>
              </a:rPr>
              <a:t>	Maryse Gardella (Nokia)			Chair	since 08/2013</a:t>
            </a:r>
            <a:br>
              <a:rPr lang="en-GB" altLang="zh-CN" sz="2000" dirty="0">
                <a:cs typeface="Times New Roman" pitchFamily="18" charset="0"/>
              </a:rPr>
            </a:br>
            <a:r>
              <a:rPr lang="en-GB" altLang="zh-CN" sz="2000" dirty="0">
                <a:cs typeface="Times New Roman" pitchFamily="18" charset="0"/>
              </a:rPr>
              <a:t>Chen Shan (Huawei)				VC	since 05/2016</a:t>
            </a:r>
          </a:p>
          <a:p>
            <a:pPr>
              <a:lnSpc>
                <a:spcPct val="90000"/>
              </a:lnSpc>
              <a:buFontTx/>
              <a:buNone/>
            </a:pPr>
            <a:endParaRPr lang="en-GB" altLang="zh-CN" sz="2000" dirty="0">
              <a:solidFill>
                <a:srgbClr val="FF0000"/>
              </a:solidFill>
              <a:cs typeface="Times New Roman" pitchFamily="18" charset="0"/>
            </a:endParaRPr>
          </a:p>
          <a:p>
            <a:pPr>
              <a:lnSpc>
                <a:spcPct val="90000"/>
              </a:lnSpc>
            </a:pPr>
            <a:r>
              <a:rPr lang="en-GB" altLang="zh-CN" sz="2400" dirty="0">
                <a:cs typeface="Times New Roman" pitchFamily="18" charset="0"/>
              </a:rPr>
              <a:t>OAM&amp;P Sub-Working Group (SWG)</a:t>
            </a:r>
            <a:br>
              <a:rPr lang="en-GB" altLang="zh-CN" sz="2000" dirty="0">
                <a:cs typeface="Times New Roman" pitchFamily="18" charset="0"/>
              </a:rPr>
            </a:br>
            <a:r>
              <a:rPr lang="en-GB" altLang="zh-CN" sz="2000" dirty="0">
                <a:cs typeface="Times New Roman" pitchFamily="18" charset="0"/>
              </a:rPr>
              <a:t>Christian Toche (Huawei) 			Chair 	s</a:t>
            </a:r>
            <a:r>
              <a:rPr lang="en-GB" sz="2000" dirty="0">
                <a:ea typeface="宋体" pitchFamily="2" charset="-122"/>
                <a:cs typeface="Times New Roman" pitchFamily="18" charset="0"/>
              </a:rPr>
              <a:t>ince 01</a:t>
            </a:r>
            <a:r>
              <a:rPr lang="en-GB" altLang="zh-CN" sz="2000" dirty="0">
                <a:cs typeface="Times New Roman" pitchFamily="18" charset="0"/>
              </a:rPr>
              <a:t>/2016</a:t>
            </a:r>
            <a:br>
              <a:rPr lang="en-GB" altLang="zh-CN" sz="2000" dirty="0">
                <a:cs typeface="Times New Roman" pitchFamily="18" charset="0"/>
              </a:rPr>
            </a:br>
            <a:endParaRPr lang="en-GB" altLang="zh-CN" sz="2400" dirty="0">
              <a:cs typeface="Times New Roman" pitchFamily="18" charset="0"/>
            </a:endParaRPr>
          </a:p>
          <a:p>
            <a:pPr marL="0" indent="0">
              <a:lnSpc>
                <a:spcPct val="90000"/>
              </a:lnSpc>
              <a:buNone/>
            </a:pPr>
            <a:br>
              <a:rPr lang="en-GB" altLang="zh-CN" sz="1600" dirty="0">
                <a:cs typeface="Times New Roman" pitchFamily="18" charset="0"/>
              </a:rPr>
            </a:br>
            <a:endParaRPr lang="en-AU" sz="1600" dirty="0">
              <a:solidFill>
                <a:srgbClr val="FF3300"/>
              </a:solidFill>
              <a:ea typeface="宋体" pitchFamily="2" charset="-122"/>
              <a:cs typeface="Times New Roman" pitchFamily="18" charset="0"/>
            </a:endParaRPr>
          </a:p>
        </p:txBody>
      </p:sp>
      <p:sp>
        <p:nvSpPr>
          <p:cNvPr id="9219" name="Rectangle 4"/>
          <p:cNvSpPr>
            <a:spLocks noGrp="1"/>
          </p:cNvSpPr>
          <p:nvPr>
            <p:ph type="title"/>
          </p:nvPr>
        </p:nvSpPr>
        <p:spPr>
          <a:xfrm>
            <a:off x="2026170" y="357344"/>
            <a:ext cx="6834188" cy="692150"/>
          </a:xfrm>
        </p:spPr>
        <p:txBody>
          <a:bodyPr/>
          <a:lstStyle/>
          <a:p>
            <a:r>
              <a:rPr lang="en-GB" sz="4000" dirty="0"/>
              <a:t>SA5 leadership</a:t>
            </a:r>
          </a:p>
        </p:txBody>
      </p:sp>
    </p:spTree>
    <p:extLst>
      <p:ext uri="{BB962C8B-B14F-4D97-AF65-F5344CB8AC3E}">
        <p14:creationId xmlns:p14="http://schemas.microsoft.com/office/powerpoint/2010/main" val="1070063465"/>
      </p:ext>
    </p:extLst>
  </p:cSld>
  <p:clrMapOvr>
    <a:masterClrMapping/>
  </p:clrMapOvr>
  <p:transition spd="slow"/>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a:solidFill>
                  <a:srgbClr val="FF0000"/>
                </a:solidFill>
                <a:latin typeface="Calibri" pitchFamily="34" charset="0"/>
                <a:cs typeface="Times New Roman" pitchFamily="18" charset="0"/>
              </a:rPr>
              <a:t>Rel-16 OAM&amp;P WIs (2/7)</a:t>
            </a:r>
          </a:p>
        </p:txBody>
      </p:sp>
      <p:graphicFrame>
        <p:nvGraphicFramePr>
          <p:cNvPr id="6" name="Group 76"/>
          <p:cNvGraphicFramePr>
            <a:graphicFrameLocks/>
          </p:cNvGraphicFramePr>
          <p:nvPr>
            <p:extLst>
              <p:ext uri="{D42A27DB-BD31-4B8C-83A1-F6EECF244321}">
                <p14:modId xmlns:p14="http://schemas.microsoft.com/office/powerpoint/2010/main" val="664519168"/>
              </p:ext>
            </p:extLst>
          </p:nvPr>
        </p:nvGraphicFramePr>
        <p:xfrm>
          <a:off x="174172" y="946150"/>
          <a:ext cx="11544299" cy="5457976"/>
        </p:xfrm>
        <a:graphic>
          <a:graphicData uri="http://schemas.openxmlformats.org/drawingml/2006/table">
            <a:tbl>
              <a:tblPr/>
              <a:tblGrid>
                <a:gridCol w="1805094">
                  <a:extLst>
                    <a:ext uri="{9D8B030D-6E8A-4147-A177-3AD203B41FA5}">
                      <a16:colId xmlns:a16="http://schemas.microsoft.com/office/drawing/2014/main" val="20000"/>
                    </a:ext>
                  </a:extLst>
                </a:gridCol>
                <a:gridCol w="3951067">
                  <a:extLst>
                    <a:ext uri="{9D8B030D-6E8A-4147-A177-3AD203B41FA5}">
                      <a16:colId xmlns:a16="http://schemas.microsoft.com/office/drawing/2014/main" val="20001"/>
                    </a:ext>
                  </a:extLst>
                </a:gridCol>
                <a:gridCol w="2954425">
                  <a:extLst>
                    <a:ext uri="{9D8B030D-6E8A-4147-A177-3AD203B41FA5}">
                      <a16:colId xmlns:a16="http://schemas.microsoft.com/office/drawing/2014/main" val="20003"/>
                    </a:ext>
                  </a:extLst>
                </a:gridCol>
                <a:gridCol w="2833713">
                  <a:extLst>
                    <a:ext uri="{9D8B030D-6E8A-4147-A177-3AD203B41FA5}">
                      <a16:colId xmlns:a16="http://schemas.microsoft.com/office/drawing/2014/main" val="20002"/>
                    </a:ext>
                  </a:extLst>
                </a:gridCol>
              </a:tblGrid>
              <a:tr h="40628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600" b="1" i="0" kern="1200" dirty="0">
                          <a:solidFill>
                            <a:schemeClr val="tx1"/>
                          </a:solidFill>
                          <a:effectLst/>
                          <a:latin typeface="+mn-lt"/>
                          <a:ea typeface="+mn-ea"/>
                          <a:cs typeface="+mn-cs"/>
                        </a:rPr>
                        <a:t>Energy efficiency of 5G</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a:solidFill>
                            <a:schemeClr val="tx1"/>
                          </a:solidFill>
                          <a:effectLst/>
                          <a:latin typeface="+mn-lt"/>
                          <a:ea typeface="+mn-ea"/>
                          <a:cs typeface="+mn-cs"/>
                        </a:rPr>
                        <a:t>EE_5G</a:t>
                      </a:r>
                      <a:endParaRPr kumimoji="0" lang="en-GB" sz="16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477864">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a:solidFill>
                            <a:schemeClr val="tx1"/>
                          </a:solidFill>
                          <a:effectLst/>
                          <a:latin typeface="+mn-lt"/>
                          <a:ea typeface="+mn-ea"/>
                          <a:cs typeface="+mn-cs"/>
                        </a:rPr>
                        <a:t>810023</a:t>
                      </a:r>
                      <a:endParaRPr kumimoji="0" lang="en-GB"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1"/>
                  </a:ext>
                </a:extLst>
              </a:tr>
              <a:tr h="33803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Orange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Percentage of completion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0% -&gt; 20%</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33803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Target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SA#86 – Dec. 2019</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Main TSs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TS 28.310</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285544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Summary of progress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285750" lvl="0" indent="-285750">
                        <a:buFont typeface="Arial" panose="020B0604020202020204" pitchFamily="34" charset="0"/>
                        <a:buChar char="•"/>
                      </a:pPr>
                      <a:endPar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p>
                      <a:pPr marL="285750" lvl="0" indent="-285750">
                        <a:buFont typeface="Arial" panose="020B0604020202020204" pitchFamily="34" charset="0"/>
                        <a:buChar cha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TS 28.310 skeleton, Concepts and Overview has been approved</a:t>
                      </a:r>
                    </a:p>
                    <a:p>
                      <a:pPr marL="285750" marR="0" lvl="0" indent="-285750" algn="l" defTabSz="121917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An incoming LS from ETSI TC EE was presented and replied to</a:t>
                      </a:r>
                    </a:p>
                    <a:p>
                      <a:pPr marL="285750" marR="0" lvl="0" indent="-285750" algn="l" defTabSz="121917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An LS to RAN2 (Cc. RAN1, RAN3, SA) on Data Volume measurements definition in NG-RAN has been sent</a:t>
                      </a:r>
                    </a:p>
                    <a:p>
                      <a:pPr marL="285750" lvl="0" indent="-285750">
                        <a:buFont typeface="Arial" panose="020B0604020202020204" pitchFamily="34" charset="0"/>
                        <a:buChar cha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The list of management services required for the assessment of energy efficiency of 5G networks has been agreed on;</a:t>
                      </a:r>
                    </a:p>
                    <a:p>
                      <a:pPr marL="285750" lvl="0" indent="-285750">
                        <a:buFont typeface="Arial" panose="020B0604020202020204" pitchFamily="34" charset="0"/>
                        <a:buChar cha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Use cases and requirements for the management of Data Volume measurements and PEE (Power, Energy and Environmental) parameters have been included;</a:t>
                      </a:r>
                    </a:p>
                    <a:p>
                      <a:pPr marL="285750" lvl="0" indent="-285750">
                        <a:buFont typeface="Arial" panose="020B0604020202020204" pitchFamily="34" charset="0"/>
                        <a:buChar cha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A discussion paper on SS Burst Set periodicity, configurable via OA&amp;M in NG-RAN for the purpose of energy saving, has been discussed and noted. Agreed that an LS shall be sent out to RAN2 from next SA5 meeting to ask them to confirm that SA5 understanding of this concept is correct. In case RAN2 confirms our understanding, a CR to TS 28.541 will have to be produced.</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5"/>
                  </a:ext>
                </a:extLst>
              </a:tr>
              <a:tr h="44011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Outstanding issues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71000"/>
                      </a:schemeClr>
                    </a:solidFill>
                  </a:tcPr>
                </a:tc>
                <a:tc gridSpan="3">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71000"/>
                      </a:schemeClr>
                    </a:solid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6"/>
                  </a:ext>
                </a:extLst>
              </a:tr>
              <a:tr h="44011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mn-ea"/>
                          <a:cs typeface="Arial" charset="0"/>
                        </a:rPr>
                        <a:t>Documents</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55000"/>
                      </a:schemeClr>
                    </a:solidFill>
                  </a:tcPr>
                </a:tc>
                <a:tc gridSpan="3">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55000"/>
                      </a:schemeClr>
                    </a:solidFill>
                  </a:tcP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3774179471"/>
      </p:ext>
    </p:extLst>
  </p:cSld>
  <p:clrMapOvr>
    <a:masterClrMapping/>
  </p:clrMapOvr>
  <p:transition spd="slow"/>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a:solidFill>
                  <a:srgbClr val="FF0000"/>
                </a:solidFill>
                <a:latin typeface="Calibri" pitchFamily="34" charset="0"/>
                <a:cs typeface="Times New Roman" pitchFamily="18" charset="0"/>
              </a:rPr>
              <a:t>Rel-16 OAM&amp;P WIs (3/7)</a:t>
            </a:r>
          </a:p>
        </p:txBody>
      </p:sp>
      <p:graphicFrame>
        <p:nvGraphicFramePr>
          <p:cNvPr id="6" name="Group 76"/>
          <p:cNvGraphicFramePr>
            <a:graphicFrameLocks/>
          </p:cNvGraphicFramePr>
          <p:nvPr>
            <p:extLst>
              <p:ext uri="{D42A27DB-BD31-4B8C-83A1-F6EECF244321}">
                <p14:modId xmlns:p14="http://schemas.microsoft.com/office/powerpoint/2010/main" val="266438966"/>
              </p:ext>
            </p:extLst>
          </p:nvPr>
        </p:nvGraphicFramePr>
        <p:xfrm>
          <a:off x="302526" y="1370819"/>
          <a:ext cx="11586948" cy="4547675"/>
        </p:xfrm>
        <a:graphic>
          <a:graphicData uri="http://schemas.openxmlformats.org/drawingml/2006/table">
            <a:tbl>
              <a:tblPr/>
              <a:tblGrid>
                <a:gridCol w="1811763">
                  <a:extLst>
                    <a:ext uri="{9D8B030D-6E8A-4147-A177-3AD203B41FA5}">
                      <a16:colId xmlns:a16="http://schemas.microsoft.com/office/drawing/2014/main" val="20000"/>
                    </a:ext>
                  </a:extLst>
                </a:gridCol>
                <a:gridCol w="3965663">
                  <a:extLst>
                    <a:ext uri="{9D8B030D-6E8A-4147-A177-3AD203B41FA5}">
                      <a16:colId xmlns:a16="http://schemas.microsoft.com/office/drawing/2014/main" val="20001"/>
                    </a:ext>
                  </a:extLst>
                </a:gridCol>
                <a:gridCol w="2965340">
                  <a:extLst>
                    <a:ext uri="{9D8B030D-6E8A-4147-A177-3AD203B41FA5}">
                      <a16:colId xmlns:a16="http://schemas.microsoft.com/office/drawing/2014/main" val="20003"/>
                    </a:ext>
                  </a:extLst>
                </a:gridCol>
                <a:gridCol w="2844182">
                  <a:extLst>
                    <a:ext uri="{9D8B030D-6E8A-4147-A177-3AD203B41FA5}">
                      <a16:colId xmlns:a16="http://schemas.microsoft.com/office/drawing/2014/main"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600" b="1" i="0" kern="1200" dirty="0">
                          <a:solidFill>
                            <a:schemeClr val="tx1"/>
                          </a:solidFill>
                          <a:effectLst/>
                          <a:latin typeface="+mn-lt"/>
                          <a:ea typeface="+mn-ea"/>
                          <a:cs typeface="+mn-cs"/>
                        </a:rPr>
                        <a:t>OAM aspects of LTE and WLAN integration</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a:solidFill>
                            <a:schemeClr val="tx1"/>
                          </a:solidFill>
                          <a:effectLst/>
                          <a:latin typeface="+mn-lt"/>
                          <a:ea typeface="+mn-ea"/>
                          <a:cs typeface="+mn-cs"/>
                        </a:rPr>
                        <a:t>OAM_LTE_WLAN</a:t>
                      </a:r>
                      <a:endParaRPr kumimoji="0" lang="en-GB" sz="16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a:solidFill>
                            <a:schemeClr val="tx1"/>
                          </a:solidFill>
                          <a:effectLst/>
                          <a:latin typeface="+mn-lt"/>
                          <a:ea typeface="+mn-ea"/>
                          <a:cs typeface="+mn-cs"/>
                        </a:rPr>
                        <a:t>810024</a:t>
                      </a:r>
                      <a:endParaRPr kumimoji="0" lang="en-GB"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Intel</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Percentage of completion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0% -&gt; 50%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Target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SA#84 – June 2019</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Main TSs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96869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Summary of progress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lvl="0" indent="0">
                        <a:buFont typeface="Arial" panose="020B0604020202020204" pitchFamily="34" charset="0"/>
                        <a:buNone/>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The group discussed and agreed the following CRs: </a:t>
                      </a:r>
                    </a:p>
                    <a:p>
                      <a:pPr marL="0" lvl="0" indent="0">
                        <a:buFont typeface="Arial" panose="020B0604020202020204" pitchFamily="34" charset="0"/>
                        <a:buNone/>
                      </a:pPr>
                      <a:endPar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p>
                      <a:pPr marL="285750" marR="0" lvl="0" indent="-285750" algn="l" defTabSz="121917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Stage 2 and stage 3 solution for IOCs supporting management of non-collocated LWA </a:t>
                      </a:r>
                    </a:p>
                    <a:p>
                      <a:pPr marL="285750" lvl="0" indent="-285750">
                        <a:buFont typeface="Arial" panose="020B0604020202020204" pitchFamily="34" charset="0"/>
                        <a:buChar cha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Add </a:t>
                      </a:r>
                      <a:r>
                        <a:rPr kumimoji="0" lang="en-US" sz="1600" b="0" i="0" u="none" strike="noStrike" kern="1200" cap="none" normalizeH="0" baseline="0" dirty="0" err="1">
                          <a:ln>
                            <a:noFill/>
                          </a:ln>
                          <a:solidFill>
                            <a:schemeClr val="tx1"/>
                          </a:solidFill>
                          <a:effectLst/>
                          <a:latin typeface="Calibri" pitchFamily="34" charset="0"/>
                          <a:ea typeface="宋体" pitchFamily="2" charset="-122"/>
                          <a:cs typeface="Arial" charset="0"/>
                        </a:rPr>
                        <a:t>WLANMobilitySet</a:t>
                      </a: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 IOC</a:t>
                      </a:r>
                    </a:p>
                    <a:p>
                      <a:pPr marL="285750" lvl="0" indent="-285750">
                        <a:buFont typeface="Arial" panose="020B0604020202020204" pitchFamily="34" charset="0"/>
                        <a:buChar cha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Measurements related to user data transmission on </a:t>
                      </a:r>
                      <a:r>
                        <a:rPr kumimoji="0" lang="en-US" sz="1600" b="0" i="0" u="none" strike="noStrike" kern="1200" cap="none" normalizeH="0" baseline="0" dirty="0" err="1">
                          <a:ln>
                            <a:noFill/>
                          </a:ln>
                          <a:solidFill>
                            <a:schemeClr val="tx1"/>
                          </a:solidFill>
                          <a:effectLst/>
                          <a:latin typeface="Calibri" pitchFamily="34" charset="0"/>
                          <a:ea typeface="宋体" pitchFamily="2" charset="-122"/>
                          <a:cs typeface="Arial" charset="0"/>
                        </a:rPr>
                        <a:t>Xw</a:t>
                      </a: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 interface for non-collocated LWA;</a:t>
                      </a:r>
                    </a:p>
                    <a:p>
                      <a:pPr marL="285750" lvl="0" indent="-285750">
                        <a:buFont typeface="Arial" panose="020B0604020202020204" pitchFamily="34" charset="0"/>
                        <a:buChar cha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Measurements related to RRC procedures for LWA</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Outstanding issues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71000"/>
                      </a:schemeClr>
                    </a:solidFill>
                  </a:tcPr>
                </a:tc>
                <a:tc gridSpan="3">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71000"/>
                      </a:schemeClr>
                    </a:solid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mn-ea"/>
                          <a:cs typeface="Arial" charset="0"/>
                        </a:rPr>
                        <a:t>Documents</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55000"/>
                      </a:schemeClr>
                    </a:solidFill>
                  </a:tcPr>
                </a:tc>
                <a:tc gridSpan="3">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Rel-16 CRs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55000"/>
                      </a:schemeClr>
                    </a:solidFill>
                  </a:tcP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1424938397"/>
      </p:ext>
    </p:extLst>
  </p:cSld>
  <p:clrMapOvr>
    <a:masterClrMapping/>
  </p:clrMapOvr>
  <p:transition spd="slow"/>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a:solidFill>
                  <a:srgbClr val="FF0000"/>
                </a:solidFill>
                <a:latin typeface="Calibri" pitchFamily="34" charset="0"/>
                <a:cs typeface="Times New Roman" pitchFamily="18" charset="0"/>
              </a:rPr>
              <a:t>Rel-16 OAM&amp;P WIs (4/7)</a:t>
            </a:r>
          </a:p>
        </p:txBody>
      </p:sp>
      <p:graphicFrame>
        <p:nvGraphicFramePr>
          <p:cNvPr id="6" name="Group 76"/>
          <p:cNvGraphicFramePr>
            <a:graphicFrameLocks/>
          </p:cNvGraphicFramePr>
          <p:nvPr>
            <p:extLst>
              <p:ext uri="{D42A27DB-BD31-4B8C-83A1-F6EECF244321}">
                <p14:modId xmlns:p14="http://schemas.microsoft.com/office/powerpoint/2010/main" val="1508443594"/>
              </p:ext>
            </p:extLst>
          </p:nvPr>
        </p:nvGraphicFramePr>
        <p:xfrm>
          <a:off x="286603" y="1196648"/>
          <a:ext cx="11586948" cy="4547675"/>
        </p:xfrm>
        <a:graphic>
          <a:graphicData uri="http://schemas.openxmlformats.org/drawingml/2006/table">
            <a:tbl>
              <a:tblPr/>
              <a:tblGrid>
                <a:gridCol w="1811763">
                  <a:extLst>
                    <a:ext uri="{9D8B030D-6E8A-4147-A177-3AD203B41FA5}">
                      <a16:colId xmlns:a16="http://schemas.microsoft.com/office/drawing/2014/main" val="20000"/>
                    </a:ext>
                  </a:extLst>
                </a:gridCol>
                <a:gridCol w="3965663">
                  <a:extLst>
                    <a:ext uri="{9D8B030D-6E8A-4147-A177-3AD203B41FA5}">
                      <a16:colId xmlns:a16="http://schemas.microsoft.com/office/drawing/2014/main" val="20001"/>
                    </a:ext>
                  </a:extLst>
                </a:gridCol>
                <a:gridCol w="2965340">
                  <a:extLst>
                    <a:ext uri="{9D8B030D-6E8A-4147-A177-3AD203B41FA5}">
                      <a16:colId xmlns:a16="http://schemas.microsoft.com/office/drawing/2014/main" val="20003"/>
                    </a:ext>
                  </a:extLst>
                </a:gridCol>
                <a:gridCol w="2844182">
                  <a:extLst>
                    <a:ext uri="{9D8B030D-6E8A-4147-A177-3AD203B41FA5}">
                      <a16:colId xmlns:a16="http://schemas.microsoft.com/office/drawing/2014/main"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600" b="1" i="0" kern="1200" dirty="0">
                          <a:solidFill>
                            <a:schemeClr val="tx1"/>
                          </a:solidFill>
                          <a:effectLst/>
                          <a:latin typeface="+mn-lt"/>
                          <a:ea typeface="+mn-ea"/>
                          <a:cs typeface="+mn-cs"/>
                        </a:rPr>
                        <a:t>Network policy management for mobile networks based on NFV scenarios</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a:solidFill>
                            <a:schemeClr val="tx1"/>
                          </a:solidFill>
                          <a:effectLst/>
                          <a:latin typeface="+mn-lt"/>
                          <a:ea typeface="+mn-ea"/>
                          <a:cs typeface="+mn-cs"/>
                        </a:rPr>
                        <a:t>NETPOL</a:t>
                      </a:r>
                      <a:endParaRPr kumimoji="0" lang="en-GB" sz="16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a:solidFill>
                            <a:schemeClr val="tx1"/>
                          </a:solidFill>
                          <a:effectLst/>
                          <a:latin typeface="+mn-lt"/>
                          <a:ea typeface="+mn-ea"/>
                          <a:cs typeface="+mn-cs"/>
                        </a:rPr>
                        <a:t>810025</a:t>
                      </a:r>
                      <a:endParaRPr kumimoji="0" lang="en-GB"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China Mobile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Percentage of completion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0% -&gt; 10%</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Target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SA#85 – Sept. 2019</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Main TSs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TS 28.311</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96869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Summary of progress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lvl="0" indent="0">
                        <a:buFont typeface="Arial" panose="020B0604020202020204" pitchFamily="34" charset="0"/>
                        <a:buNone/>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A number of pCRs on the following topics have been agreed:</a:t>
                      </a:r>
                    </a:p>
                    <a:p>
                      <a:pPr marL="0" lvl="0" indent="0">
                        <a:buFont typeface="Arial" panose="020B0604020202020204" pitchFamily="34" charset="0"/>
                        <a:buNone/>
                      </a:pPr>
                      <a:endPar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p>
                      <a:pPr marL="285750" lvl="0" indent="-285750">
                        <a:buFont typeface="Arial" panose="020B0604020202020204" pitchFamily="34" charset="0"/>
                        <a:buChar cha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Skeleton and Scope for 28.311</a:t>
                      </a:r>
                    </a:p>
                    <a:p>
                      <a:pPr marL="285750" lvl="0" indent="-285750">
                        <a:buFont typeface="Arial" panose="020B0604020202020204" pitchFamily="34" charset="0"/>
                        <a:buChar cha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Architecture and Business level requirements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Outstanding issues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71000"/>
                      </a:schemeClr>
                    </a:solidFill>
                  </a:tcPr>
                </a:tc>
                <a:tc gridSpan="3">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71000"/>
                      </a:schemeClr>
                    </a:solid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mn-ea"/>
                          <a:cs typeface="Arial" charset="0"/>
                        </a:rPr>
                        <a:t>Documents</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55000"/>
                      </a:schemeClr>
                    </a:solidFill>
                  </a:tcPr>
                </a:tc>
                <a:tc gridSpan="3">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55000"/>
                      </a:schemeClr>
                    </a:solidFill>
                  </a:tcP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3009701836"/>
      </p:ext>
    </p:extLst>
  </p:cSld>
  <p:clrMapOvr>
    <a:masterClrMapping/>
  </p:clrMapOvr>
  <p:transition spd="slow"/>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a:solidFill>
                  <a:srgbClr val="FF0000"/>
                </a:solidFill>
                <a:latin typeface="Calibri" pitchFamily="34" charset="0"/>
                <a:cs typeface="Times New Roman" pitchFamily="18" charset="0"/>
              </a:rPr>
              <a:t>Rel-16 OAM&amp;P WIs (5/7)</a:t>
            </a:r>
          </a:p>
        </p:txBody>
      </p:sp>
      <p:graphicFrame>
        <p:nvGraphicFramePr>
          <p:cNvPr id="6" name="Group 76"/>
          <p:cNvGraphicFramePr>
            <a:graphicFrameLocks/>
          </p:cNvGraphicFramePr>
          <p:nvPr>
            <p:extLst>
              <p:ext uri="{D42A27DB-BD31-4B8C-83A1-F6EECF244321}">
                <p14:modId xmlns:p14="http://schemas.microsoft.com/office/powerpoint/2010/main" val="715701537"/>
              </p:ext>
            </p:extLst>
          </p:nvPr>
        </p:nvGraphicFramePr>
        <p:xfrm>
          <a:off x="302526" y="1305505"/>
          <a:ext cx="11586948" cy="5108816"/>
        </p:xfrm>
        <a:graphic>
          <a:graphicData uri="http://schemas.openxmlformats.org/drawingml/2006/table">
            <a:tbl>
              <a:tblPr/>
              <a:tblGrid>
                <a:gridCol w="1811763">
                  <a:extLst>
                    <a:ext uri="{9D8B030D-6E8A-4147-A177-3AD203B41FA5}">
                      <a16:colId xmlns:a16="http://schemas.microsoft.com/office/drawing/2014/main" val="20000"/>
                    </a:ext>
                  </a:extLst>
                </a:gridCol>
                <a:gridCol w="3965663">
                  <a:extLst>
                    <a:ext uri="{9D8B030D-6E8A-4147-A177-3AD203B41FA5}">
                      <a16:colId xmlns:a16="http://schemas.microsoft.com/office/drawing/2014/main" val="20001"/>
                    </a:ext>
                  </a:extLst>
                </a:gridCol>
                <a:gridCol w="2965340">
                  <a:extLst>
                    <a:ext uri="{9D8B030D-6E8A-4147-A177-3AD203B41FA5}">
                      <a16:colId xmlns:a16="http://schemas.microsoft.com/office/drawing/2014/main" val="20003"/>
                    </a:ext>
                  </a:extLst>
                </a:gridCol>
                <a:gridCol w="2844182">
                  <a:extLst>
                    <a:ext uri="{9D8B030D-6E8A-4147-A177-3AD203B41FA5}">
                      <a16:colId xmlns:a16="http://schemas.microsoft.com/office/drawing/2014/main"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600" b="1" i="0" kern="1200" dirty="0">
                          <a:solidFill>
                            <a:schemeClr val="tx1"/>
                          </a:solidFill>
                          <a:effectLst/>
                          <a:latin typeface="+mn-lt"/>
                          <a:ea typeface="+mn-ea"/>
                          <a:cs typeface="+mn-cs"/>
                        </a:rPr>
                        <a:t>Methodology for 5G management specifications</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a:solidFill>
                            <a:schemeClr val="tx1"/>
                          </a:solidFill>
                          <a:effectLst/>
                          <a:latin typeface="+mn-lt"/>
                          <a:ea typeface="+mn-ea"/>
                          <a:cs typeface="+mn-cs"/>
                        </a:rPr>
                        <a:t>METHOGY</a:t>
                      </a:r>
                      <a:endParaRPr kumimoji="0" lang="en-GB" sz="16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a:solidFill>
                            <a:schemeClr val="tx1"/>
                          </a:solidFill>
                          <a:effectLst/>
                          <a:latin typeface="+mn-lt"/>
                          <a:ea typeface="+mn-ea"/>
                          <a:cs typeface="+mn-cs"/>
                        </a:rPr>
                        <a:t>810026</a:t>
                      </a:r>
                      <a:endParaRPr kumimoji="0" lang="en-GB"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Ericsson</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Percentage of completion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0% -&gt; 60%</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Target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SA#83 – March 2019</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Main TSs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TS 32.160</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96869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Summary of progress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285750" lvl="0" indent="-285750">
                        <a:buFont typeface="Arial" panose="020B0604020202020204" pitchFamily="34" charset="0"/>
                        <a:buChar cha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As input to the 2 meetings there were 18 contributions covering introduction of scope, stage 1 and stage 2 templates (the latter for both Management Services and information Model/NRM), stage 2 guidelines and examples, rules for stage 2 mapping, Yang style guide and input for stage 3, as well as Rel-16 CRs.</a:t>
                      </a:r>
                    </a:p>
                    <a:p>
                      <a:pPr marL="285750" lvl="0" indent="-285750">
                        <a:buFont typeface="Arial" panose="020B0604020202020204" pitchFamily="34" charset="0"/>
                        <a:buChar cha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The stage 1 and 2 template are now agreed and included in TS 32.160.</a:t>
                      </a:r>
                    </a:p>
                    <a:p>
                      <a:pPr marL="285750" lvl="0" indent="-285750">
                        <a:buFont typeface="Arial" panose="020B0604020202020204" pitchFamily="34" charset="0"/>
                        <a:buChar cha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On the Yang style guidelines it was agreed to include rules and guidelines for mapping stage 2 NRM to yang construct, similar to that used in JSON stage 3, Also, rules and guidelines of generic IOC and type definition are agreed. </a:t>
                      </a:r>
                    </a:p>
                    <a:p>
                      <a:pPr marL="285750" lvl="0" indent="-285750">
                        <a:buFont typeface="Arial" panose="020B0604020202020204" pitchFamily="34" charset="0"/>
                        <a:buChar cha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A number of Rel-16 CRs on 32.156 and 28.531 were agreed mainly to upgrade the Model Repertoire to the new SBA.</a:t>
                      </a:r>
                    </a:p>
                    <a:p>
                      <a:pPr marL="285750" lvl="0" indent="-285750">
                        <a:buFont typeface="Arial" panose="020B0604020202020204" pitchFamily="34" charset="0"/>
                        <a:buChar cha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Presentation of TS 32.160 to SA for information</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Outstanding issues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71000"/>
                      </a:schemeClr>
                    </a:solidFill>
                  </a:tcPr>
                </a:tc>
                <a:tc gridSpan="3">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71000"/>
                      </a:schemeClr>
                    </a:solid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mn-ea"/>
                          <a:cs typeface="Arial" charset="0"/>
                        </a:rPr>
                        <a:t>Documents</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55000"/>
                      </a:schemeClr>
                    </a:solidFill>
                  </a:tcPr>
                </a:tc>
                <a:tc gridSpan="3">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Rel-15 &amp; Rel-16 CRs, </a:t>
                      </a: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TS 32.160 for information</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55000"/>
                      </a:schemeClr>
                    </a:solidFill>
                  </a:tcP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2540352882"/>
      </p:ext>
    </p:extLst>
  </p:cSld>
  <p:clrMapOvr>
    <a:masterClrMapping/>
  </p:clrMapOvr>
  <p:transition spd="slow"/>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a:solidFill>
                  <a:srgbClr val="FF0000"/>
                </a:solidFill>
                <a:latin typeface="Calibri" pitchFamily="34" charset="0"/>
                <a:cs typeface="Times New Roman" pitchFamily="18" charset="0"/>
              </a:rPr>
              <a:t>Rel-16 OAM&amp;P WIs (6/7)</a:t>
            </a:r>
          </a:p>
        </p:txBody>
      </p:sp>
      <p:graphicFrame>
        <p:nvGraphicFramePr>
          <p:cNvPr id="6" name="Group 76"/>
          <p:cNvGraphicFramePr>
            <a:graphicFrameLocks/>
          </p:cNvGraphicFramePr>
          <p:nvPr>
            <p:extLst>
              <p:ext uri="{D42A27DB-BD31-4B8C-83A1-F6EECF244321}">
                <p14:modId xmlns:p14="http://schemas.microsoft.com/office/powerpoint/2010/main" val="4015206790"/>
              </p:ext>
            </p:extLst>
          </p:nvPr>
        </p:nvGraphicFramePr>
        <p:xfrm>
          <a:off x="286603" y="1196648"/>
          <a:ext cx="11586948" cy="5108816"/>
        </p:xfrm>
        <a:graphic>
          <a:graphicData uri="http://schemas.openxmlformats.org/drawingml/2006/table">
            <a:tbl>
              <a:tblPr/>
              <a:tblGrid>
                <a:gridCol w="1811763">
                  <a:extLst>
                    <a:ext uri="{9D8B030D-6E8A-4147-A177-3AD203B41FA5}">
                      <a16:colId xmlns:a16="http://schemas.microsoft.com/office/drawing/2014/main" val="20000"/>
                    </a:ext>
                  </a:extLst>
                </a:gridCol>
                <a:gridCol w="3965663">
                  <a:extLst>
                    <a:ext uri="{9D8B030D-6E8A-4147-A177-3AD203B41FA5}">
                      <a16:colId xmlns:a16="http://schemas.microsoft.com/office/drawing/2014/main" val="20001"/>
                    </a:ext>
                  </a:extLst>
                </a:gridCol>
                <a:gridCol w="2965340">
                  <a:extLst>
                    <a:ext uri="{9D8B030D-6E8A-4147-A177-3AD203B41FA5}">
                      <a16:colId xmlns:a16="http://schemas.microsoft.com/office/drawing/2014/main" val="20003"/>
                    </a:ext>
                  </a:extLst>
                </a:gridCol>
                <a:gridCol w="2844182">
                  <a:extLst>
                    <a:ext uri="{9D8B030D-6E8A-4147-A177-3AD203B41FA5}">
                      <a16:colId xmlns:a16="http://schemas.microsoft.com/office/drawing/2014/main"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600" b="1" i="0" kern="1200" dirty="0">
                          <a:solidFill>
                            <a:schemeClr val="tx1"/>
                          </a:solidFill>
                          <a:effectLst/>
                          <a:latin typeface="+mn-lt"/>
                          <a:ea typeface="+mn-ea"/>
                          <a:cs typeface="+mn-cs"/>
                        </a:rPr>
                        <a:t>Intent driven management services for mobile networks</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a:solidFill>
                            <a:schemeClr val="tx1"/>
                          </a:solidFill>
                          <a:effectLst/>
                          <a:latin typeface="+mn-lt"/>
                          <a:ea typeface="+mn-ea"/>
                          <a:cs typeface="+mn-cs"/>
                        </a:rPr>
                        <a:t>IDMS_MN</a:t>
                      </a:r>
                      <a:endParaRPr kumimoji="0" lang="en-GB" sz="16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a:solidFill>
                            <a:schemeClr val="tx1"/>
                          </a:solidFill>
                          <a:effectLst/>
                          <a:latin typeface="+mn-lt"/>
                          <a:ea typeface="+mn-ea"/>
                          <a:cs typeface="+mn-cs"/>
                        </a:rPr>
                        <a:t>810027</a:t>
                      </a:r>
                      <a:endParaRPr kumimoji="0" lang="en-GB"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Huawei</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Percentage of completion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0% -&gt; 20%</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Target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SA#84 – June 2019</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Main TSs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TR 28.812, TS 28.312</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96869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Summary of progress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lvl="0" indent="0">
                        <a:buFont typeface="Arial" panose="020B0604020202020204" pitchFamily="34" charset="0"/>
                        <a:buNone/>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The following pCRs have been agreed:</a:t>
                      </a:r>
                    </a:p>
                    <a:p>
                      <a:pPr marL="285750" marR="0" lvl="0" indent="-285750" algn="l" defTabSz="121917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sv-SE" sz="1600" b="0" i="0" kern="1200" dirty="0">
                          <a:solidFill>
                            <a:schemeClr val="tx1"/>
                          </a:solidFill>
                          <a:effectLst/>
                          <a:latin typeface="+mn-lt"/>
                          <a:ea typeface="+mn-ea"/>
                          <a:cs typeface="+mn-cs"/>
                        </a:rPr>
                        <a:t>Add Scope, General concept and Key issues </a:t>
                      </a:r>
                    </a:p>
                    <a:p>
                      <a:pPr marL="285750" marR="0" lvl="0" indent="-285750" algn="l" defTabSz="121917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sv-SE" sz="1600" b="0" i="0" kern="1200" dirty="0">
                          <a:solidFill>
                            <a:schemeClr val="tx1"/>
                          </a:solidFill>
                          <a:effectLst/>
                          <a:latin typeface="+mn-lt"/>
                          <a:ea typeface="+mn-ea"/>
                          <a:cs typeface="+mn-cs"/>
                        </a:rPr>
                        <a:t>Add intent driven cell re-home scenario</a:t>
                      </a:r>
                    </a:p>
                    <a:p>
                      <a:pPr marL="285750" marR="0" lvl="0" indent="-285750" algn="l" defTabSz="121917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i="0" kern="1200" dirty="0">
                          <a:solidFill>
                            <a:schemeClr val="tx1"/>
                          </a:solidFill>
                          <a:effectLst/>
                          <a:latin typeface="+mn-lt"/>
                          <a:ea typeface="+mn-ea"/>
                          <a:cs typeface="+mn-cs"/>
                        </a:rPr>
                        <a:t>Add intent driven predictive load balance scenario</a:t>
                      </a:r>
                    </a:p>
                    <a:p>
                      <a:pPr marL="285750" marR="0" lvl="0" indent="-285750" algn="l" defTabSz="121917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sv-SE" sz="1600" b="0" i="0" kern="1200" dirty="0">
                          <a:solidFill>
                            <a:schemeClr val="tx1"/>
                          </a:solidFill>
                          <a:effectLst/>
                          <a:latin typeface="+mn-lt"/>
                          <a:ea typeface="+mn-ea"/>
                          <a:cs typeface="+mn-cs"/>
                        </a:rPr>
                        <a:t>Add intent driven cell update scenario</a:t>
                      </a:r>
                      <a:endPar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p>
                      <a:pPr marL="285750" lvl="0" indent="-285750">
                        <a:buFont typeface="Arial" panose="020B0604020202020204" pitchFamily="34" charset="0"/>
                        <a:buChar cha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intent driven instant cell deletion scenario</a:t>
                      </a:r>
                    </a:p>
                    <a:p>
                      <a:pPr marL="285750" lvl="0" indent="-285750">
                        <a:buFont typeface="Arial" panose="020B0604020202020204" pitchFamily="34" charset="0"/>
                        <a:buChar cha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intent driven network optimization scenario,</a:t>
                      </a:r>
                    </a:p>
                    <a:p>
                      <a:pPr marL="285750" lvl="0" indent="-285750">
                        <a:buFont typeface="Arial" panose="020B0604020202020204" pitchFamily="34" charset="0"/>
                        <a:buChar cha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NSI resource utilization optimization.</a:t>
                      </a:r>
                    </a:p>
                    <a:p>
                      <a:pPr marL="285750" lvl="0" indent="-285750">
                        <a:buFont typeface="Arial" panose="020B0604020202020204" pitchFamily="34" charset="0"/>
                        <a:buChar char="•"/>
                      </a:pPr>
                      <a:endPar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p>
                      <a:pPr marL="0" lvl="0" indent="0">
                        <a:buFont typeface="Arial" panose="020B0604020202020204" pitchFamily="34" charset="0"/>
                        <a:buNone/>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The group agreed that standardizing a format to formulate intent expressions is required.</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dirty="0"/>
                    </a:p>
                  </a:txBody>
                  <a:tcPr/>
                </a:tc>
                <a:extLst>
                  <a:ext uri="{0D108BD9-81ED-4DB2-BD59-A6C34878D82A}">
                    <a16:rowId xmlns:a16="http://schemas.microsoft.com/office/drawing/2014/main"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Outstanding issues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71000"/>
                      </a:schemeClr>
                    </a:solidFill>
                  </a:tcPr>
                </a:tc>
                <a:tc gridSpan="3">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71000"/>
                      </a:schemeClr>
                    </a:solid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mn-ea"/>
                          <a:cs typeface="Arial" charset="0"/>
                        </a:rPr>
                        <a:t>Documents</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55000"/>
                      </a:schemeClr>
                    </a:solidFill>
                  </a:tcPr>
                </a:tc>
                <a:tc gridSpan="3">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55000"/>
                      </a:schemeClr>
                    </a:solidFill>
                  </a:tcP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22632355"/>
      </p:ext>
    </p:extLst>
  </p:cSld>
  <p:clrMapOvr>
    <a:masterClrMapping/>
  </p:clrMapOvr>
  <p:transition spd="slow"/>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a:solidFill>
                  <a:srgbClr val="FF0000"/>
                </a:solidFill>
                <a:latin typeface="Calibri" pitchFamily="34" charset="0"/>
                <a:cs typeface="Times New Roman" pitchFamily="18" charset="0"/>
              </a:rPr>
              <a:t>Rel-16 OAM&amp;P WIs (7/7)</a:t>
            </a:r>
          </a:p>
        </p:txBody>
      </p:sp>
      <p:graphicFrame>
        <p:nvGraphicFramePr>
          <p:cNvPr id="6" name="Group 76"/>
          <p:cNvGraphicFramePr>
            <a:graphicFrameLocks/>
          </p:cNvGraphicFramePr>
          <p:nvPr>
            <p:extLst>
              <p:ext uri="{D42A27DB-BD31-4B8C-83A1-F6EECF244321}">
                <p14:modId xmlns:p14="http://schemas.microsoft.com/office/powerpoint/2010/main" val="3985457890"/>
              </p:ext>
            </p:extLst>
          </p:nvPr>
        </p:nvGraphicFramePr>
        <p:xfrm>
          <a:off x="88640" y="946150"/>
          <a:ext cx="11586948" cy="5352656"/>
        </p:xfrm>
        <a:graphic>
          <a:graphicData uri="http://schemas.openxmlformats.org/drawingml/2006/table">
            <a:tbl>
              <a:tblPr/>
              <a:tblGrid>
                <a:gridCol w="1811763">
                  <a:extLst>
                    <a:ext uri="{9D8B030D-6E8A-4147-A177-3AD203B41FA5}">
                      <a16:colId xmlns:a16="http://schemas.microsoft.com/office/drawing/2014/main" val="20000"/>
                    </a:ext>
                  </a:extLst>
                </a:gridCol>
                <a:gridCol w="3965663">
                  <a:extLst>
                    <a:ext uri="{9D8B030D-6E8A-4147-A177-3AD203B41FA5}">
                      <a16:colId xmlns:a16="http://schemas.microsoft.com/office/drawing/2014/main" val="20001"/>
                    </a:ext>
                  </a:extLst>
                </a:gridCol>
                <a:gridCol w="2965340">
                  <a:extLst>
                    <a:ext uri="{9D8B030D-6E8A-4147-A177-3AD203B41FA5}">
                      <a16:colId xmlns:a16="http://schemas.microsoft.com/office/drawing/2014/main" val="20003"/>
                    </a:ext>
                  </a:extLst>
                </a:gridCol>
                <a:gridCol w="2844182">
                  <a:extLst>
                    <a:ext uri="{9D8B030D-6E8A-4147-A177-3AD203B41FA5}">
                      <a16:colId xmlns:a16="http://schemas.microsoft.com/office/drawing/2014/main"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600" b="1" i="0" kern="1200" dirty="0">
                          <a:solidFill>
                            <a:schemeClr val="tx1"/>
                          </a:solidFill>
                          <a:effectLst/>
                          <a:latin typeface="+mn-lt"/>
                          <a:ea typeface="+mn-ea"/>
                          <a:cs typeface="+mn-cs"/>
                        </a:rPr>
                        <a:t>Enhancement of performance assurance for 5G networks including network slicing</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a:solidFill>
                            <a:schemeClr val="tx1"/>
                          </a:solidFill>
                          <a:effectLst/>
                          <a:latin typeface="+mn-lt"/>
                          <a:ea typeface="+mn-ea"/>
                          <a:cs typeface="+mn-cs"/>
                        </a:rPr>
                        <a:t>5G_SLICE_ePA</a:t>
                      </a:r>
                      <a:endParaRPr kumimoji="0" lang="en-GB" sz="16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a:solidFill>
                            <a:schemeClr val="tx1"/>
                          </a:solidFill>
                          <a:effectLst/>
                          <a:latin typeface="+mn-lt"/>
                          <a:ea typeface="+mn-ea"/>
                          <a:cs typeface="+mn-cs"/>
                        </a:rPr>
                        <a:t>810031</a:t>
                      </a:r>
                      <a:endParaRPr kumimoji="0" lang="en-GB"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Intel, China Mobile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Percentage of completion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0% -&gt; 30%</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Target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SA#84 – June 2019</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Main TSs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TS 28.550, 28.552, 28.554</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96869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Summary of progress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lvl="0" indent="0">
                        <a:buFont typeface="Arial" panose="020B0604020202020204" pitchFamily="34" charset="0"/>
                        <a:buNone/>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The group agreed the following documents:</a:t>
                      </a:r>
                    </a:p>
                    <a:p>
                      <a:pPr marL="285750" lvl="0" indent="-285750">
                        <a:buFont typeface="Arial" panose="020B0604020202020204" pitchFamily="34" charset="0"/>
                        <a:buChar cha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Discussion about how SA5 SA2 RAN3 work together to guarantee network slice SLA (endorsed)</a:t>
                      </a:r>
                    </a:p>
                    <a:p>
                      <a:pPr marL="285750" marR="0" lvl="0" indent="-285750" algn="l" defTabSz="121917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Reply LS to SA2 on Slice related Data Analytics and SLA management</a:t>
                      </a:r>
                    </a:p>
                    <a:p>
                      <a:pPr marL="285750" marR="0" lvl="0" indent="-285750" algn="l" defTabSz="121917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Rel-16 CR </a:t>
                      </a: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28.552 Add PDU Session Resource setup related measurements for </a:t>
                      </a:r>
                      <a:r>
                        <a:rPr kumimoji="0" lang="en-US" sz="1600" b="0" i="0" u="none" strike="noStrike" kern="1200" cap="none" normalizeH="0" baseline="0" dirty="0" err="1">
                          <a:ln>
                            <a:noFill/>
                          </a:ln>
                          <a:solidFill>
                            <a:schemeClr val="tx1"/>
                          </a:solidFill>
                          <a:effectLst/>
                          <a:latin typeface="Calibri" pitchFamily="34" charset="0"/>
                          <a:ea typeface="宋体" pitchFamily="2" charset="-122"/>
                          <a:cs typeface="Arial" charset="0"/>
                        </a:rPr>
                        <a:t>gNB</a:t>
                      </a:r>
                      <a:endPar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p>
                      <a:pPr marL="285750" marR="0" lvl="0" indent="-285750" algn="l" defTabSz="121917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Rel-16 CR 28.552 Add inter-</a:t>
                      </a:r>
                      <a:r>
                        <a:rPr kumimoji="0" lang="en-US" sz="1600" b="0" i="0" u="none" strike="noStrike" kern="1200" cap="none" normalizeH="0" baseline="0" dirty="0" err="1">
                          <a:ln>
                            <a:noFill/>
                          </a:ln>
                          <a:solidFill>
                            <a:schemeClr val="tx1"/>
                          </a:solidFill>
                          <a:effectLst/>
                          <a:latin typeface="Calibri" pitchFamily="34" charset="0"/>
                          <a:ea typeface="宋体" pitchFamily="2" charset="-122"/>
                          <a:cs typeface="Arial" charset="0"/>
                        </a:rPr>
                        <a:t>gNB</a:t>
                      </a: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 handover related measurements</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p>
                      <a:pPr marL="285750" lvl="0" indent="-285750">
                        <a:buFont typeface="Arial" panose="020B0604020202020204" pitchFamily="34" charset="0"/>
                        <a:buChar cha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Rel-16 CR QoS flow related measurements</a:t>
                      </a:r>
                    </a:p>
                    <a:p>
                      <a:pPr marL="285750" lvl="0" indent="-285750">
                        <a:buFont typeface="Arial" panose="020B0604020202020204" pitchFamily="34" charset="0"/>
                        <a:buChar cha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Rel-16 CR Add TB related measurements</a:t>
                      </a:r>
                    </a:p>
                    <a:p>
                      <a:pPr marL="285750" lvl="0" indent="-285750">
                        <a:buFont typeface="Arial" panose="020B0604020202020204" pitchFamily="34" charset="0"/>
                        <a:buChar cha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Rel-16 CR Add PDCP data volume measurements</a:t>
                      </a:r>
                    </a:p>
                    <a:p>
                      <a:pPr marL="285750" lvl="0" indent="-285750">
                        <a:buFont typeface="Arial" panose="020B0604020202020204" pitchFamily="34" charset="0"/>
                        <a:buChar cha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Rel-16 CR PM terms for NSI and NSSI</a:t>
                      </a:r>
                    </a:p>
                    <a:p>
                      <a:pPr marL="285750" lvl="0" indent="-285750">
                        <a:buFont typeface="Arial" panose="020B0604020202020204" pitchFamily="34" charset="0"/>
                        <a:buChar cha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Rel-16 CRs (3) Add PDU Session related measurements for SMF/UPF</a:t>
                      </a:r>
                    </a:p>
                    <a:p>
                      <a:pPr marL="285750" lvl="0" indent="-285750">
                        <a:buFont typeface="Arial" panose="020B0604020202020204" pitchFamily="34" charset="0"/>
                        <a:buChar cha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Rel-16 CR Add NF performance measurements related to VR</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dirty="0"/>
                    </a:p>
                  </a:txBody>
                  <a:tcPr/>
                </a:tc>
                <a:extLst>
                  <a:ext uri="{0D108BD9-81ED-4DB2-BD59-A6C34878D82A}">
                    <a16:rowId xmlns:a16="http://schemas.microsoft.com/office/drawing/2014/main"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Outstanding issues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71000"/>
                      </a:schemeClr>
                    </a:solidFill>
                  </a:tcPr>
                </a:tc>
                <a:tc gridSpan="3">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71000"/>
                      </a:schemeClr>
                    </a:solid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mn-ea"/>
                          <a:cs typeface="Arial" charset="0"/>
                        </a:rPr>
                        <a:t>Documents</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55000"/>
                      </a:schemeClr>
                    </a:solidFill>
                  </a:tcPr>
                </a:tc>
                <a:tc gridSpan="3">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Rel-16 CRs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55000"/>
                      </a:schemeClr>
                    </a:solidFill>
                  </a:tcP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1228971482"/>
      </p:ext>
    </p:extLst>
  </p:cSld>
  <p:clrMapOvr>
    <a:masterClrMapping/>
  </p:clrMapOvr>
  <p:transition spd="slow"/>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a:solidFill>
                  <a:srgbClr val="FF0000"/>
                </a:solidFill>
                <a:latin typeface="Calibri" pitchFamily="34" charset="0"/>
                <a:cs typeface="Times New Roman" pitchFamily="18" charset="0"/>
              </a:rPr>
              <a:t>OAM&amp;P SIs (1/8)</a:t>
            </a:r>
          </a:p>
        </p:txBody>
      </p:sp>
      <p:graphicFrame>
        <p:nvGraphicFramePr>
          <p:cNvPr id="6" name="Group 76"/>
          <p:cNvGraphicFramePr>
            <a:graphicFrameLocks/>
          </p:cNvGraphicFramePr>
          <p:nvPr>
            <p:extLst>
              <p:ext uri="{D42A27DB-BD31-4B8C-83A1-F6EECF244321}">
                <p14:modId xmlns:p14="http://schemas.microsoft.com/office/powerpoint/2010/main" val="3611886580"/>
              </p:ext>
            </p:extLst>
          </p:nvPr>
        </p:nvGraphicFramePr>
        <p:xfrm>
          <a:off x="157652" y="1366778"/>
          <a:ext cx="11923986" cy="4782866"/>
        </p:xfrm>
        <a:graphic>
          <a:graphicData uri="http://schemas.openxmlformats.org/drawingml/2006/table">
            <a:tbl>
              <a:tblPr/>
              <a:tblGrid>
                <a:gridCol w="1864462">
                  <a:extLst>
                    <a:ext uri="{9D8B030D-6E8A-4147-A177-3AD203B41FA5}">
                      <a16:colId xmlns:a16="http://schemas.microsoft.com/office/drawing/2014/main" val="20000"/>
                    </a:ext>
                  </a:extLst>
                </a:gridCol>
                <a:gridCol w="4081015">
                  <a:extLst>
                    <a:ext uri="{9D8B030D-6E8A-4147-A177-3AD203B41FA5}">
                      <a16:colId xmlns:a16="http://schemas.microsoft.com/office/drawing/2014/main" val="20001"/>
                    </a:ext>
                  </a:extLst>
                </a:gridCol>
                <a:gridCol w="3051596">
                  <a:extLst>
                    <a:ext uri="{9D8B030D-6E8A-4147-A177-3AD203B41FA5}">
                      <a16:colId xmlns:a16="http://schemas.microsoft.com/office/drawing/2014/main" val="20003"/>
                    </a:ext>
                  </a:extLst>
                </a:gridCol>
                <a:gridCol w="2926913">
                  <a:extLst>
                    <a:ext uri="{9D8B030D-6E8A-4147-A177-3AD203B41FA5}">
                      <a16:colId xmlns:a16="http://schemas.microsoft.com/office/drawing/2014/main"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Study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600" b="1" i="0" kern="1200" dirty="0">
                          <a:solidFill>
                            <a:schemeClr val="tx1"/>
                          </a:solidFill>
                          <a:effectLst/>
                          <a:latin typeface="+mn-lt"/>
                          <a:ea typeface="+mn-ea"/>
                          <a:cs typeface="+mn-cs"/>
                        </a:rPr>
                        <a:t>Study on system and functional aspects of Energy Efficiency (EE) in 5G networks</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a:solidFill>
                            <a:schemeClr val="tx1"/>
                          </a:solidFill>
                          <a:effectLst/>
                          <a:latin typeface="+mn-lt"/>
                          <a:ea typeface="+mn-ea"/>
                          <a:cs typeface="+mn-cs"/>
                        </a:rPr>
                        <a:t>FS_EE_5G</a:t>
                      </a:r>
                      <a:endParaRPr kumimoji="0" lang="en-GB" sz="16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a:solidFill>
                            <a:schemeClr val="tx1"/>
                          </a:solidFill>
                          <a:effectLst/>
                          <a:latin typeface="+mn-lt"/>
                          <a:ea typeface="+mn-ea"/>
                          <a:cs typeface="+mn-cs"/>
                        </a:rPr>
                        <a:t>760064</a:t>
                      </a:r>
                      <a:endParaRPr kumimoji="0" lang="en-GB"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ORANGE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Percentage of completion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85% -&gt; </a:t>
                      </a:r>
                      <a:r>
                        <a:rPr kumimoji="0" lang="en-GB" altLang="zh-CN" sz="1600" b="0" i="0" u="none" strike="noStrike" cap="none" normalizeH="0" baseline="0" dirty="0">
                          <a:ln>
                            <a:noFill/>
                          </a:ln>
                          <a:solidFill>
                            <a:schemeClr val="tx1"/>
                          </a:solidFill>
                          <a:effectLst/>
                          <a:highlight>
                            <a:srgbClr val="00FF00"/>
                          </a:highlight>
                          <a:latin typeface="Calibri" pitchFamily="34" charset="0"/>
                          <a:ea typeface="宋体" pitchFamily="2" charset="-122"/>
                          <a:cs typeface="Arial" charset="0"/>
                        </a:rPr>
                        <a:t>100%</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Target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SA#82 – Dec. 2018</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Main TR</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TR 32.972</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220389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Summary of progress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lvl="0" indent="0">
                        <a:buFont typeface="Arial" panose="020B0604020202020204" pitchFamily="34" charset="0"/>
                        <a:buNone/>
                      </a:pPr>
                      <a:r>
                        <a:rPr kumimoji="0" lang="sv-SE" sz="1600" b="0" i="0" u="none" strike="noStrike" kern="1200" cap="none" normalizeH="0" baseline="0" dirty="0">
                          <a:ln>
                            <a:noFill/>
                          </a:ln>
                          <a:solidFill>
                            <a:schemeClr val="tx1"/>
                          </a:solidFill>
                          <a:effectLst/>
                          <a:latin typeface="Calibri" pitchFamily="34" charset="0"/>
                          <a:ea typeface="宋体" pitchFamily="2" charset="-122"/>
                          <a:cs typeface="Arial" charset="0"/>
                        </a:rPr>
                        <a:t>The following pCRs have been approved:</a:t>
                      </a:r>
                    </a:p>
                    <a:p>
                      <a:pPr marL="0" lvl="0" indent="0">
                        <a:buFont typeface="Arial" panose="020B0604020202020204" pitchFamily="34" charset="0"/>
                        <a:buNone/>
                      </a:pPr>
                      <a:endParaRPr kumimoji="0" lang="sv-SE"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p>
                      <a:pPr marL="285750" lvl="0" indent="-285750">
                        <a:buFont typeface="Arial" panose="020B0604020202020204" pitchFamily="34" charset="0"/>
                        <a:buChar char="•"/>
                      </a:pPr>
                      <a:r>
                        <a:rPr kumimoji="0" lang="sv-SE" sz="1600" b="0" i="0" u="none" strike="noStrike" kern="1200" cap="none" normalizeH="0" baseline="0" dirty="0">
                          <a:ln>
                            <a:noFill/>
                          </a:ln>
                          <a:solidFill>
                            <a:schemeClr val="tx1"/>
                          </a:solidFill>
                          <a:effectLst/>
                          <a:latin typeface="Calibri" pitchFamily="34" charset="0"/>
                          <a:ea typeface="宋体" pitchFamily="2" charset="-122"/>
                          <a:cs typeface="Arial" charset="0"/>
                        </a:rPr>
                        <a:t>Potential solutions added</a:t>
                      </a:r>
                      <a:endPar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p>
                      <a:pPr marL="285750" lvl="0" indent="-285750">
                        <a:buFont typeface="Arial" panose="020B0604020202020204" pitchFamily="34" charset="0"/>
                        <a:buChar cha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Conclusions added</a:t>
                      </a:r>
                    </a:p>
                    <a:p>
                      <a:pPr marL="285750" lvl="0" indent="-285750">
                        <a:buFont typeface="Arial" panose="020B0604020202020204" pitchFamily="34" charset="0"/>
                        <a:buChar cha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Final clean-up</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Outstanding issues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Documents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TR 32.972 for approval</a:t>
                      </a:r>
                      <a:endPar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3717975753"/>
      </p:ext>
    </p:extLst>
  </p:cSld>
  <p:clrMapOvr>
    <a:masterClrMapping/>
  </p:clrMapOvr>
  <p:transition spd="slow"/>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a:solidFill>
                  <a:srgbClr val="FF0000"/>
                </a:solidFill>
                <a:latin typeface="Calibri" pitchFamily="34" charset="0"/>
                <a:cs typeface="Times New Roman" pitchFamily="18" charset="0"/>
              </a:rPr>
              <a:t>OAM&amp;P SIs (2/8)</a:t>
            </a:r>
          </a:p>
        </p:txBody>
      </p:sp>
      <p:graphicFrame>
        <p:nvGraphicFramePr>
          <p:cNvPr id="6" name="Group 76"/>
          <p:cNvGraphicFramePr>
            <a:graphicFrameLocks/>
          </p:cNvGraphicFramePr>
          <p:nvPr>
            <p:extLst>
              <p:ext uri="{D42A27DB-BD31-4B8C-83A1-F6EECF244321}">
                <p14:modId xmlns:p14="http://schemas.microsoft.com/office/powerpoint/2010/main" val="3272784340"/>
              </p:ext>
            </p:extLst>
          </p:nvPr>
        </p:nvGraphicFramePr>
        <p:xfrm>
          <a:off x="152399" y="1043149"/>
          <a:ext cx="11887201" cy="5352656"/>
        </p:xfrm>
        <a:graphic>
          <a:graphicData uri="http://schemas.openxmlformats.org/drawingml/2006/table">
            <a:tbl>
              <a:tblPr/>
              <a:tblGrid>
                <a:gridCol w="1858711">
                  <a:extLst>
                    <a:ext uri="{9D8B030D-6E8A-4147-A177-3AD203B41FA5}">
                      <a16:colId xmlns:a16="http://schemas.microsoft.com/office/drawing/2014/main" val="20000"/>
                    </a:ext>
                  </a:extLst>
                </a:gridCol>
                <a:gridCol w="4068425">
                  <a:extLst>
                    <a:ext uri="{9D8B030D-6E8A-4147-A177-3AD203B41FA5}">
                      <a16:colId xmlns:a16="http://schemas.microsoft.com/office/drawing/2014/main" val="20001"/>
                    </a:ext>
                  </a:extLst>
                </a:gridCol>
                <a:gridCol w="3042181">
                  <a:extLst>
                    <a:ext uri="{9D8B030D-6E8A-4147-A177-3AD203B41FA5}">
                      <a16:colId xmlns:a16="http://schemas.microsoft.com/office/drawing/2014/main" val="20003"/>
                    </a:ext>
                  </a:extLst>
                </a:gridCol>
                <a:gridCol w="2917884">
                  <a:extLst>
                    <a:ext uri="{9D8B030D-6E8A-4147-A177-3AD203B41FA5}">
                      <a16:colId xmlns:a16="http://schemas.microsoft.com/office/drawing/2014/main"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Study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600" b="1" i="0" kern="1200" dirty="0">
                          <a:solidFill>
                            <a:schemeClr val="tx1"/>
                          </a:solidFill>
                          <a:effectLst/>
                          <a:latin typeface="+mn-lt"/>
                          <a:ea typeface="+mn-ea"/>
                          <a:cs typeface="+mn-cs"/>
                        </a:rPr>
                        <a:t>Study on integration of ONAP DCAE and 3GPP management architecture</a:t>
                      </a:r>
                      <a:endParaRPr kumimoji="0" lang="en-GB" altLang="zh-CN" sz="1600" b="1" i="1"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a:solidFill>
                            <a:schemeClr val="tx1"/>
                          </a:solidFill>
                          <a:effectLst/>
                          <a:latin typeface="+mn-lt"/>
                          <a:ea typeface="+mn-ea"/>
                          <a:cs typeface="+mn-cs"/>
                        </a:rPr>
                        <a:t>FS_ONAPDCAE</a:t>
                      </a:r>
                      <a:endParaRPr kumimoji="0" lang="en-GB" sz="16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a:solidFill>
                            <a:schemeClr val="tx1"/>
                          </a:solidFill>
                          <a:effectLst/>
                          <a:latin typeface="+mn-lt"/>
                          <a:ea typeface="+mn-ea"/>
                          <a:cs typeface="+mn-cs"/>
                        </a:rPr>
                        <a:t>780031</a:t>
                      </a:r>
                      <a:endParaRPr kumimoji="0" lang="en-GB"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AT&amp;T, Orange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Percentage of completion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35% -&gt; 80%</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Target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SA#83 – March 2019</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Main TR</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TR 28.900</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87316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Summary of progress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marR="0" lvl="0" indent="0" algn="l" defTabSz="121917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The following main topics were discussed/agreed:</a:t>
                      </a:r>
                    </a:p>
                    <a:p>
                      <a:pPr marL="285750" marR="0" lvl="0" indent="-285750" algn="l" defTabSz="121917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2 pCRs – Add comparison on FM/PM </a:t>
                      </a:r>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data collection principles and data reporting methods - approved</a:t>
                      </a:r>
                      <a:endPar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p>
                      <a:pPr marL="285750" marR="0" lvl="0" indent="-285750" algn="l" defTabSz="121917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Discussed gaps between ONAP and 3GPP in how PM jobs are created and how data is transferred from VNFs to the consumers (e.g. DCAE VES Collector), and recommended changes to 3GPP specs to address these gaps</a:t>
                      </a:r>
                    </a:p>
                    <a:p>
                      <a:pPr marL="285750" marR="0" lvl="0" indent="-285750" algn="l" defTabSz="121917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Support expressed for turning these into a concrete proposal for endorsement by SA5 that can lead to CRs to TS 28.541 in time to support ONAP Casablanca</a:t>
                      </a:r>
                    </a:p>
                    <a:p>
                      <a:pPr marL="285750" marR="0" lvl="0" indent="-285750" algn="l" defTabSz="121917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Discussed methods for mapping 3GPP 5G alarm notifications and PM data on ONAP VES JSON Collector API, and adding 3GPP fault supervision coverage by ONAP</a:t>
                      </a:r>
                    </a:p>
                    <a:p>
                      <a:pPr marL="285750" marR="0" lvl="0" indent="-285750" algn="l" defTabSz="121917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Discussed adding an example of 3GPP </a:t>
                      </a:r>
                      <a:r>
                        <a:rPr kumimoji="0" lang="en-US" sz="1600" b="0" i="0" u="none" strike="noStrike" kern="1200" cap="none" normalizeH="0" baseline="0" dirty="0" err="1">
                          <a:ln>
                            <a:noFill/>
                          </a:ln>
                          <a:solidFill>
                            <a:schemeClr val="tx1"/>
                          </a:solidFill>
                          <a:effectLst/>
                          <a:latin typeface="Calibri" pitchFamily="34" charset="0"/>
                          <a:ea typeface="宋体" pitchFamily="2" charset="-122"/>
                          <a:cs typeface="Arial" charset="0"/>
                        </a:rPr>
                        <a:t>MnS</a:t>
                      </a: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 Provider using DCAE interfaces </a:t>
                      </a:r>
                    </a:p>
                    <a:p>
                      <a:pPr marL="285750" marR="0" lvl="0" indent="-285750" algn="l" defTabSz="121917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Added a specific JSON notification header example rather than a generic one</a:t>
                      </a:r>
                    </a:p>
                    <a:p>
                      <a:pPr marL="0" marR="0" lvl="0" indent="0" algn="l" defTabSz="121917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Agreed to send TR 28.900 to SA#82 for Information</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Outstanding issues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It is requested to renumber the TR into the 28.8xx series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Documents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53000"/>
                      </a:schemeClr>
                    </a:solidFill>
                  </a:tcPr>
                </a:tc>
                <a:tc gridSpan="3">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TR 28.900 for Information, SID update (TR number change only)</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53000"/>
                      </a:schemeClr>
                    </a:solidFill>
                  </a:tcP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2068726912"/>
      </p:ext>
    </p:extLst>
  </p:cSld>
  <p:clrMapOvr>
    <a:masterClrMapping/>
  </p:clrMapOvr>
  <p:transition spd="slow"/>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a:solidFill>
                  <a:srgbClr val="FF0000"/>
                </a:solidFill>
                <a:latin typeface="Calibri" pitchFamily="34" charset="0"/>
                <a:cs typeface="Times New Roman" pitchFamily="18" charset="0"/>
              </a:rPr>
              <a:t>OAM&amp;P SIs (3/8)</a:t>
            </a:r>
          </a:p>
        </p:txBody>
      </p:sp>
      <p:graphicFrame>
        <p:nvGraphicFramePr>
          <p:cNvPr id="6" name="Group 76"/>
          <p:cNvGraphicFramePr>
            <a:graphicFrameLocks/>
          </p:cNvGraphicFramePr>
          <p:nvPr>
            <p:extLst>
              <p:ext uri="{D42A27DB-BD31-4B8C-83A1-F6EECF244321}">
                <p14:modId xmlns:p14="http://schemas.microsoft.com/office/powerpoint/2010/main" val="1669555801"/>
              </p:ext>
            </p:extLst>
          </p:nvPr>
        </p:nvGraphicFramePr>
        <p:xfrm>
          <a:off x="835573" y="1313128"/>
          <a:ext cx="10537719" cy="4896888"/>
        </p:xfrm>
        <a:graphic>
          <a:graphicData uri="http://schemas.openxmlformats.org/drawingml/2006/table">
            <a:tbl>
              <a:tblPr/>
              <a:tblGrid>
                <a:gridCol w="1647702">
                  <a:extLst>
                    <a:ext uri="{9D8B030D-6E8A-4147-A177-3AD203B41FA5}">
                      <a16:colId xmlns:a16="http://schemas.microsoft.com/office/drawing/2014/main" val="20000"/>
                    </a:ext>
                  </a:extLst>
                </a:gridCol>
                <a:gridCol w="3606562">
                  <a:extLst>
                    <a:ext uri="{9D8B030D-6E8A-4147-A177-3AD203B41FA5}">
                      <a16:colId xmlns:a16="http://schemas.microsoft.com/office/drawing/2014/main" val="20001"/>
                    </a:ext>
                  </a:extLst>
                </a:gridCol>
                <a:gridCol w="2696821">
                  <a:extLst>
                    <a:ext uri="{9D8B030D-6E8A-4147-A177-3AD203B41FA5}">
                      <a16:colId xmlns:a16="http://schemas.microsoft.com/office/drawing/2014/main" val="20003"/>
                    </a:ext>
                  </a:extLst>
                </a:gridCol>
                <a:gridCol w="2586634">
                  <a:extLst>
                    <a:ext uri="{9D8B030D-6E8A-4147-A177-3AD203B41FA5}">
                      <a16:colId xmlns:a16="http://schemas.microsoft.com/office/drawing/2014/main"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Study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600" b="1" i="0" kern="1200" dirty="0">
                          <a:solidFill>
                            <a:schemeClr val="tx1"/>
                          </a:solidFill>
                          <a:effectLst/>
                          <a:latin typeface="+mn-lt"/>
                          <a:ea typeface="+mn-ea"/>
                          <a:cs typeface="+mn-cs"/>
                        </a:rPr>
                        <a:t>Study on integration of ONAP and 3GPP configuration management services for 5G networks </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a:solidFill>
                            <a:schemeClr val="tx1"/>
                          </a:solidFill>
                          <a:effectLst/>
                          <a:latin typeface="+mn-lt"/>
                          <a:ea typeface="+mn-ea"/>
                          <a:cs typeface="+mn-cs"/>
                        </a:rPr>
                        <a:t>FS_ONAPCINT</a:t>
                      </a:r>
                      <a:endParaRPr kumimoji="0" lang="en-GB" sz="16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a:solidFill>
                            <a:schemeClr val="tx1"/>
                          </a:solidFill>
                          <a:effectLst/>
                          <a:latin typeface="+mn-lt"/>
                          <a:ea typeface="+mn-ea"/>
                          <a:cs typeface="+mn-cs"/>
                        </a:rPr>
                        <a:t>800038</a:t>
                      </a:r>
                      <a:endParaRPr kumimoji="0" lang="en-GB"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Ericsson</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Percentage of completion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5% -&gt; </a:t>
                      </a: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60%</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Target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SA#83 – March 2019</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Main TR</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TR 28.900</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220389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Summary of progress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lvl="0" indent="0">
                        <a:buFontTx/>
                        <a:buNone/>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7 contributions have been discussed which cover mainly:</a:t>
                      </a:r>
                    </a:p>
                    <a:p>
                      <a:pPr marL="0" lvl="0" indent="0">
                        <a:buFontTx/>
                        <a:buNone/>
                      </a:pPr>
                      <a:endPar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p>
                      <a:pPr marL="285750" lvl="0" indent="-285750">
                        <a:buFont typeface="Arial" panose="020B0604020202020204" pitchFamily="34" charset="0"/>
                        <a:buChar cha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TR skeleton (clause structure)</a:t>
                      </a:r>
                    </a:p>
                    <a:p>
                      <a:pPr marL="285750" lvl="0" indent="-285750">
                        <a:buFont typeface="Arial" panose="020B0604020202020204" pitchFamily="34" charset="0"/>
                        <a:buChar cha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SID update (TR number change only)</a:t>
                      </a:r>
                    </a:p>
                    <a:p>
                      <a:pPr marL="285750" lvl="0" indent="-285750">
                        <a:buFont typeface="Arial" panose="020B0604020202020204" pitchFamily="34" charset="0"/>
                        <a:buChar cha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ONAP controller introduction</a:t>
                      </a:r>
                    </a:p>
                    <a:p>
                      <a:pPr marL="285750" lvl="0" indent="-285750">
                        <a:buFont typeface="Arial" panose="020B0604020202020204" pitchFamily="34" charset="0"/>
                        <a:buChar cha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Positioning and comparative analysis for integration of ONAP and 3GPP configuration management services for 5G networks.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Outstanding issues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It is requested to renumber the TR into the 28.8xx series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Documents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SID update (TR number change only)</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3248259942"/>
      </p:ext>
    </p:extLst>
  </p:cSld>
  <p:clrMapOvr>
    <a:masterClrMapping/>
  </p:clrMapOvr>
  <p:transition spd="slow"/>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a:solidFill>
                  <a:srgbClr val="FF0000"/>
                </a:solidFill>
                <a:latin typeface="Calibri" pitchFamily="34" charset="0"/>
                <a:cs typeface="Times New Roman" pitchFamily="18" charset="0"/>
              </a:rPr>
              <a:t>OAM&amp;P SIs (4/8)</a:t>
            </a:r>
          </a:p>
        </p:txBody>
      </p:sp>
      <p:graphicFrame>
        <p:nvGraphicFramePr>
          <p:cNvPr id="6" name="Group 76"/>
          <p:cNvGraphicFramePr>
            <a:graphicFrameLocks/>
          </p:cNvGraphicFramePr>
          <p:nvPr>
            <p:extLst>
              <p:ext uri="{D42A27DB-BD31-4B8C-83A1-F6EECF244321}">
                <p14:modId xmlns:p14="http://schemas.microsoft.com/office/powerpoint/2010/main" val="1495788276"/>
              </p:ext>
            </p:extLst>
          </p:nvPr>
        </p:nvGraphicFramePr>
        <p:xfrm>
          <a:off x="189186" y="1360424"/>
          <a:ext cx="11824139" cy="4782866"/>
        </p:xfrm>
        <a:graphic>
          <a:graphicData uri="http://schemas.openxmlformats.org/drawingml/2006/table">
            <a:tbl>
              <a:tblPr/>
              <a:tblGrid>
                <a:gridCol w="1848850">
                  <a:extLst>
                    <a:ext uri="{9D8B030D-6E8A-4147-A177-3AD203B41FA5}">
                      <a16:colId xmlns:a16="http://schemas.microsoft.com/office/drawing/2014/main" val="20000"/>
                    </a:ext>
                  </a:extLst>
                </a:gridCol>
                <a:gridCol w="4046842">
                  <a:extLst>
                    <a:ext uri="{9D8B030D-6E8A-4147-A177-3AD203B41FA5}">
                      <a16:colId xmlns:a16="http://schemas.microsoft.com/office/drawing/2014/main" val="20001"/>
                    </a:ext>
                  </a:extLst>
                </a:gridCol>
                <a:gridCol w="3026042">
                  <a:extLst>
                    <a:ext uri="{9D8B030D-6E8A-4147-A177-3AD203B41FA5}">
                      <a16:colId xmlns:a16="http://schemas.microsoft.com/office/drawing/2014/main" val="20003"/>
                    </a:ext>
                  </a:extLst>
                </a:gridCol>
                <a:gridCol w="2902405">
                  <a:extLst>
                    <a:ext uri="{9D8B030D-6E8A-4147-A177-3AD203B41FA5}">
                      <a16:colId xmlns:a16="http://schemas.microsoft.com/office/drawing/2014/main"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Study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600" b="1" i="0" kern="1200" dirty="0">
                          <a:solidFill>
                            <a:schemeClr val="tx1"/>
                          </a:solidFill>
                          <a:effectLst/>
                          <a:latin typeface="+mn-lt"/>
                          <a:ea typeface="+mn-ea"/>
                          <a:cs typeface="+mn-cs"/>
                        </a:rPr>
                        <a:t>Study on protocol enhancement for real time communication </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a:solidFill>
                            <a:schemeClr val="tx1"/>
                          </a:solidFill>
                          <a:effectLst/>
                          <a:latin typeface="+mn-lt"/>
                          <a:ea typeface="+mn-ea"/>
                          <a:cs typeface="+mn-cs"/>
                        </a:rPr>
                        <a:t>FS_PROTIMP</a:t>
                      </a:r>
                      <a:endParaRPr kumimoji="0" lang="en-GB" sz="16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a:solidFill>
                            <a:schemeClr val="tx1"/>
                          </a:solidFill>
                          <a:effectLst/>
                          <a:latin typeface="+mn-lt"/>
                          <a:ea typeface="+mn-ea"/>
                          <a:cs typeface="+mn-cs"/>
                        </a:rPr>
                        <a:t>800037</a:t>
                      </a:r>
                      <a:endParaRPr kumimoji="0" lang="en-GB"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Nokia</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Percentage of completion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0% -&gt; 0%</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Target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SA#83 – March 2019</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Main TR</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TR 28.823</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220389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Summary of progress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lvl="0" indent="0" algn="l" defTabSz="1219170" rtl="0" eaLnBrk="1" latinLnBrk="0" hangingPunct="1">
                        <a:buFontTx/>
                        <a:buNone/>
                      </a:pPr>
                      <a:r>
                        <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rPr>
                        <a:t>None (no input)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Outstanding issues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Documents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gridSpan="3">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1306958927"/>
      </p:ext>
    </p:extLst>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8748" name="Group 76"/>
          <p:cNvGraphicFramePr>
            <a:graphicFrameLocks noGrp="1"/>
          </p:cNvGraphicFramePr>
          <p:nvPr>
            <p:ph idx="1"/>
            <p:extLst>
              <p:ext uri="{D42A27DB-BD31-4B8C-83A1-F6EECF244321}">
                <p14:modId xmlns:p14="http://schemas.microsoft.com/office/powerpoint/2010/main" val="1989378433"/>
              </p:ext>
            </p:extLst>
          </p:nvPr>
        </p:nvGraphicFramePr>
        <p:xfrm>
          <a:off x="1124263" y="1156987"/>
          <a:ext cx="8730939" cy="4986149"/>
        </p:xfrm>
        <a:graphic>
          <a:graphicData uri="http://schemas.openxmlformats.org/drawingml/2006/table">
            <a:tbl>
              <a:tblPr/>
              <a:tblGrid>
                <a:gridCol w="1435446">
                  <a:extLst>
                    <a:ext uri="{9D8B030D-6E8A-4147-A177-3AD203B41FA5}">
                      <a16:colId xmlns:a16="http://schemas.microsoft.com/office/drawing/2014/main" val="20000"/>
                    </a:ext>
                  </a:extLst>
                </a:gridCol>
                <a:gridCol w="1847667">
                  <a:extLst>
                    <a:ext uri="{9D8B030D-6E8A-4147-A177-3AD203B41FA5}">
                      <a16:colId xmlns:a16="http://schemas.microsoft.com/office/drawing/2014/main" val="20001"/>
                    </a:ext>
                  </a:extLst>
                </a:gridCol>
                <a:gridCol w="1788217">
                  <a:extLst>
                    <a:ext uri="{9D8B030D-6E8A-4147-A177-3AD203B41FA5}">
                      <a16:colId xmlns:a16="http://schemas.microsoft.com/office/drawing/2014/main" val="20002"/>
                    </a:ext>
                  </a:extLst>
                </a:gridCol>
                <a:gridCol w="1122835">
                  <a:extLst>
                    <a:ext uri="{9D8B030D-6E8A-4147-A177-3AD203B41FA5}">
                      <a16:colId xmlns:a16="http://schemas.microsoft.com/office/drawing/2014/main" val="20003"/>
                    </a:ext>
                  </a:extLst>
                </a:gridCol>
                <a:gridCol w="1206007">
                  <a:extLst>
                    <a:ext uri="{9D8B030D-6E8A-4147-A177-3AD203B41FA5}">
                      <a16:colId xmlns:a16="http://schemas.microsoft.com/office/drawing/2014/main" val="20004"/>
                    </a:ext>
                  </a:extLst>
                </a:gridCol>
                <a:gridCol w="1330767">
                  <a:extLst>
                    <a:ext uri="{9D8B030D-6E8A-4147-A177-3AD203B41FA5}">
                      <a16:colId xmlns:a16="http://schemas.microsoft.com/office/drawing/2014/main" val="20005"/>
                    </a:ext>
                  </a:extLst>
                </a:gridCol>
              </a:tblGrid>
              <a:tr h="62743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Meeting</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Date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City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Country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Host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Co-location</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57698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bg1">
                              <a:lumMod val="50000"/>
                            </a:schemeClr>
                          </a:solidFill>
                          <a:effectLst/>
                          <a:latin typeface="Calibri" pitchFamily="34" charset="0"/>
                          <a:ea typeface="宋体" pitchFamily="2" charset="-122"/>
                          <a:cs typeface="Arial" charset="0"/>
                        </a:rPr>
                        <a:t>SA5#117</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bg1">
                              <a:lumMod val="50000"/>
                            </a:schemeClr>
                          </a:solidFill>
                          <a:effectLst/>
                          <a:latin typeface="Calibri" pitchFamily="34" charset="0"/>
                          <a:ea typeface="宋体" pitchFamily="2" charset="-122"/>
                          <a:cs typeface="Arial" charset="0"/>
                        </a:rPr>
                        <a:t>29 Jan – 2 Feb 2018</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bg1">
                              <a:lumMod val="50000"/>
                            </a:schemeClr>
                          </a:solidFill>
                          <a:effectLst/>
                          <a:latin typeface="Calibri" pitchFamily="34" charset="0"/>
                          <a:ea typeface="宋体" pitchFamily="2" charset="-122"/>
                          <a:cs typeface="Arial" charset="0"/>
                        </a:rPr>
                        <a:t>Rome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bg1">
                              <a:lumMod val="50000"/>
                            </a:schemeClr>
                          </a:solidFill>
                          <a:effectLst/>
                          <a:latin typeface="Calibri" pitchFamily="34" charset="0"/>
                          <a:ea typeface="宋体" pitchFamily="2" charset="-122"/>
                          <a:cs typeface="Arial" charset="0"/>
                        </a:rPr>
                        <a:t>Italy</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bg1">
                              <a:lumMod val="50000"/>
                            </a:schemeClr>
                          </a:solidFill>
                          <a:effectLst/>
                          <a:latin typeface="Calibri" pitchFamily="34" charset="0"/>
                          <a:ea typeface="宋体" pitchFamily="2" charset="-122"/>
                          <a:cs typeface="Arial" charset="0"/>
                        </a:rPr>
                        <a:t>EF3</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634871">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bg1">
                              <a:lumMod val="50000"/>
                            </a:schemeClr>
                          </a:solidFill>
                          <a:effectLst/>
                          <a:latin typeface="Calibri" pitchFamily="34" charset="0"/>
                          <a:ea typeface="宋体" pitchFamily="2" charset="-122"/>
                          <a:cs typeface="Arial" charset="0"/>
                        </a:rPr>
                        <a:t>SA5#118</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bg1">
                              <a:lumMod val="50000"/>
                            </a:schemeClr>
                          </a:solidFill>
                          <a:effectLst/>
                          <a:latin typeface="Calibri" pitchFamily="34" charset="0"/>
                          <a:ea typeface="宋体" pitchFamily="2" charset="-122"/>
                          <a:cs typeface="Arial" charset="0"/>
                        </a:rPr>
                        <a:t>9-13 Apr 2018</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bg1">
                              <a:lumMod val="50000"/>
                            </a:schemeClr>
                          </a:solidFill>
                          <a:effectLst/>
                          <a:latin typeface="Calibri" pitchFamily="34" charset="0"/>
                          <a:ea typeface="宋体" pitchFamily="2" charset="-122"/>
                          <a:cs typeface="Arial" charset="0"/>
                        </a:rPr>
                        <a:t>Beijing</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bg1">
                              <a:lumMod val="50000"/>
                            </a:schemeClr>
                          </a:solidFill>
                          <a:effectLst/>
                          <a:latin typeface="Calibri" pitchFamily="34" charset="0"/>
                          <a:ea typeface="宋体" pitchFamily="2" charset="-122"/>
                          <a:cs typeface="Arial" charset="0"/>
                        </a:rPr>
                        <a:t>China</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bg1">
                              <a:lumMod val="50000"/>
                            </a:schemeClr>
                          </a:solidFill>
                          <a:effectLst/>
                          <a:latin typeface="Calibri" pitchFamily="34" charset="0"/>
                          <a:ea typeface="宋体" pitchFamily="2" charset="-122"/>
                          <a:cs typeface="Arial" charset="0"/>
                        </a:rPr>
                        <a:t>CF3</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520401">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bg1">
                              <a:lumMod val="50000"/>
                            </a:schemeClr>
                          </a:solidFill>
                          <a:effectLst/>
                          <a:latin typeface="Calibri" pitchFamily="34" charset="0"/>
                          <a:ea typeface="宋体" pitchFamily="2" charset="-122"/>
                          <a:cs typeface="Arial" charset="0"/>
                        </a:rPr>
                        <a:t>SA5#119</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600" b="0" i="0" u="none" strike="noStrike" kern="1200" cap="none" normalizeH="0" baseline="0" dirty="0">
                          <a:ln>
                            <a:noFill/>
                          </a:ln>
                          <a:solidFill>
                            <a:schemeClr val="bg1">
                              <a:lumMod val="50000"/>
                            </a:schemeClr>
                          </a:solidFill>
                          <a:effectLst/>
                          <a:latin typeface="Calibri" pitchFamily="34" charset="0"/>
                          <a:ea typeface="宋体" pitchFamily="2" charset="-122"/>
                          <a:cs typeface="Arial" charset="0"/>
                        </a:rPr>
                        <a:t>14-18 May </a:t>
                      </a:r>
                      <a:r>
                        <a:rPr kumimoji="0" lang="en-GB" altLang="zh-CN" sz="1600" b="0" i="0" u="none" strike="noStrike" kern="1200" cap="none" normalizeH="0" baseline="0" dirty="0">
                          <a:ln>
                            <a:noFill/>
                          </a:ln>
                          <a:solidFill>
                            <a:schemeClr val="bg1">
                              <a:lumMod val="50000"/>
                            </a:schemeClr>
                          </a:solidFill>
                          <a:effectLst/>
                          <a:latin typeface="Calibri" pitchFamily="34" charset="0"/>
                          <a:ea typeface="宋体" pitchFamily="2" charset="-122"/>
                          <a:cs typeface="Arial" charset="0"/>
                        </a:rPr>
                        <a:t>2018</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bg1">
                              <a:lumMod val="50000"/>
                            </a:schemeClr>
                          </a:solidFill>
                          <a:effectLst/>
                          <a:latin typeface="Calibri" pitchFamily="34" charset="0"/>
                          <a:ea typeface="宋体" pitchFamily="2" charset="-122"/>
                          <a:cs typeface="Arial" charset="0"/>
                        </a:rPr>
                        <a:t>La Jolla</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600" b="0" i="0" u="none" strike="noStrike" kern="1200" cap="none" normalizeH="0" baseline="0" dirty="0">
                          <a:ln>
                            <a:noFill/>
                          </a:ln>
                          <a:solidFill>
                            <a:schemeClr val="bg1">
                              <a:lumMod val="50000"/>
                            </a:schemeClr>
                          </a:solidFill>
                          <a:effectLst/>
                          <a:latin typeface="Calibri" pitchFamily="34" charset="0"/>
                          <a:ea typeface="宋体" pitchFamily="2" charset="-122"/>
                          <a:cs typeface="Arial" charset="0"/>
                        </a:rPr>
                        <a:t>USA</a:t>
                      </a:r>
                      <a:endParaRPr kumimoji="0" lang="en-GB" altLang="zh-CN" sz="1600" b="0" i="0" u="none" strike="noStrike" kern="1200" cap="none" normalizeH="0" baseline="0" dirty="0">
                        <a:ln>
                          <a:noFill/>
                        </a:ln>
                        <a:solidFill>
                          <a:schemeClr val="bg1">
                            <a:lumMod val="50000"/>
                          </a:schemeClr>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bg1">
                              <a:lumMod val="50000"/>
                            </a:schemeClr>
                          </a:solidFill>
                          <a:effectLst/>
                          <a:latin typeface="Calibri" pitchFamily="34" charset="0"/>
                          <a:ea typeface="宋体" pitchFamily="2" charset="-122"/>
                          <a:cs typeface="Arial" charset="0"/>
                        </a:rPr>
                        <a:t>NAF3</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65895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bg1">
                              <a:lumMod val="50000"/>
                            </a:schemeClr>
                          </a:solidFill>
                          <a:effectLst/>
                          <a:latin typeface="Calibri" pitchFamily="34" charset="0"/>
                          <a:ea typeface="宋体" pitchFamily="2" charset="-122"/>
                          <a:cs typeface="Arial" charset="0"/>
                        </a:rPr>
                        <a:t>SA5#119 ad-hoc</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bg1">
                              <a:lumMod val="50000"/>
                            </a:schemeClr>
                          </a:solidFill>
                          <a:effectLst/>
                          <a:latin typeface="Calibri" pitchFamily="34" charset="0"/>
                          <a:ea typeface="宋体" pitchFamily="2" charset="-122"/>
                          <a:cs typeface="Arial" charset="0"/>
                        </a:rPr>
                        <a:t>26-28 June 2018</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bg1">
                              <a:lumMod val="50000"/>
                            </a:schemeClr>
                          </a:solidFill>
                          <a:effectLst/>
                          <a:latin typeface="Calibri" pitchFamily="34" charset="0"/>
                          <a:ea typeface="宋体" pitchFamily="2" charset="-122"/>
                          <a:cs typeface="Arial" charset="0"/>
                        </a:rPr>
                        <a:t>Stockholm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bg1">
                              <a:lumMod val="50000"/>
                            </a:schemeClr>
                          </a:solidFill>
                          <a:effectLst/>
                          <a:latin typeface="Calibri" pitchFamily="34" charset="0"/>
                          <a:ea typeface="宋体" pitchFamily="2" charset="-122"/>
                          <a:cs typeface="Arial" charset="0"/>
                        </a:rPr>
                        <a:t>Sweden</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bg1">
                              <a:lumMod val="50000"/>
                            </a:schemeClr>
                          </a:solidFill>
                          <a:effectLst/>
                          <a:latin typeface="Calibri" pitchFamily="34" charset="0"/>
                          <a:ea typeface="宋体" pitchFamily="2" charset="-122"/>
                          <a:cs typeface="Arial" charset="0"/>
                        </a:rPr>
                        <a:t>Ericsson</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GB" altLang="zh-CN" sz="1600" b="0" i="0" u="none" strike="noStrike" cap="none" normalizeH="0" baseline="0" dirty="0">
                        <a:ln>
                          <a:noFill/>
                        </a:ln>
                        <a:solidFill>
                          <a:schemeClr val="tx1"/>
                        </a:solidFill>
                        <a:effectLst/>
                        <a:latin typeface="Calibri" pitchFamily="34" charset="0"/>
                        <a:ea typeface="Times New Roman" pitchFamily="18" charset="0"/>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63127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bg1">
                              <a:lumMod val="50000"/>
                            </a:schemeClr>
                          </a:solidFill>
                          <a:effectLst/>
                          <a:latin typeface="Calibri" pitchFamily="34" charset="0"/>
                          <a:ea typeface="宋体" pitchFamily="2" charset="-122"/>
                          <a:cs typeface="Arial" charset="0"/>
                        </a:rPr>
                        <a:t>SA5#120</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600" b="0" i="0" u="none" strike="noStrike" kern="1200" cap="none" normalizeH="0" baseline="0" dirty="0">
                          <a:ln>
                            <a:noFill/>
                          </a:ln>
                          <a:solidFill>
                            <a:schemeClr val="bg1">
                              <a:lumMod val="50000"/>
                            </a:schemeClr>
                          </a:solidFill>
                          <a:effectLst/>
                          <a:latin typeface="Calibri" pitchFamily="34" charset="0"/>
                          <a:ea typeface="宋体" pitchFamily="2" charset="-122"/>
                          <a:cs typeface="Arial" charset="0"/>
                        </a:rPr>
                        <a:t>20-24 Aug </a:t>
                      </a:r>
                      <a:r>
                        <a:rPr kumimoji="0" lang="en-GB" altLang="zh-CN" sz="1600" b="0" i="0" u="none" strike="noStrike" kern="1200" cap="none" normalizeH="0" baseline="0" dirty="0">
                          <a:ln>
                            <a:noFill/>
                          </a:ln>
                          <a:solidFill>
                            <a:schemeClr val="bg1">
                              <a:lumMod val="50000"/>
                            </a:schemeClr>
                          </a:solidFill>
                          <a:effectLst/>
                          <a:latin typeface="Calibri" pitchFamily="34" charset="0"/>
                          <a:ea typeface="宋体" pitchFamily="2" charset="-122"/>
                          <a:cs typeface="Arial" charset="0"/>
                        </a:rPr>
                        <a:t>2018</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bg1">
                              <a:lumMod val="50000"/>
                            </a:schemeClr>
                          </a:solidFill>
                          <a:effectLst/>
                          <a:latin typeface="Calibri" pitchFamily="34" charset="0"/>
                          <a:ea typeface="宋体" pitchFamily="2" charset="-122"/>
                          <a:cs typeface="Arial" charset="0"/>
                        </a:rPr>
                        <a:t>Belgrade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bg1">
                              <a:lumMod val="50000"/>
                            </a:schemeClr>
                          </a:solidFill>
                          <a:effectLst/>
                          <a:latin typeface="Calibri" pitchFamily="34" charset="0"/>
                          <a:ea typeface="宋体" pitchFamily="2" charset="-122"/>
                          <a:cs typeface="Arial" charset="0"/>
                        </a:rPr>
                        <a:t>Serbia</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bg1">
                              <a:lumMod val="50000"/>
                            </a:schemeClr>
                          </a:solidFill>
                          <a:effectLst/>
                          <a:latin typeface="Calibri" pitchFamily="34" charset="0"/>
                          <a:ea typeface="宋体" pitchFamily="2" charset="-122"/>
                          <a:cs typeface="Arial" charset="0"/>
                        </a:rPr>
                        <a:t>EF3</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GB" altLang="zh-CN" sz="1600" b="0" i="0" u="none" strike="noStrike" cap="none" normalizeH="0" baseline="0" dirty="0">
                        <a:ln>
                          <a:noFill/>
                        </a:ln>
                        <a:solidFill>
                          <a:schemeClr val="tx1"/>
                        </a:solidFill>
                        <a:effectLst/>
                        <a:latin typeface="Calibri" pitchFamily="34" charset="0"/>
                        <a:ea typeface="Times New Roman" pitchFamily="18" charset="0"/>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r h="66811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bg1">
                              <a:lumMod val="50000"/>
                            </a:schemeClr>
                          </a:solidFill>
                          <a:effectLst/>
                          <a:latin typeface="Calibri" pitchFamily="34" charset="0"/>
                          <a:ea typeface="宋体" pitchFamily="2" charset="-122"/>
                          <a:cs typeface="Arial" charset="0"/>
                        </a:rPr>
                        <a:t>SA5#121</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bg1">
                              <a:lumMod val="50000"/>
                            </a:schemeClr>
                          </a:solidFill>
                          <a:effectLst/>
                          <a:latin typeface="Calibri" pitchFamily="34" charset="0"/>
                          <a:ea typeface="宋体" pitchFamily="2" charset="-122"/>
                          <a:cs typeface="Arial" charset="0"/>
                        </a:rPr>
                        <a:t>8-12 Oct 2018</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bg1">
                              <a:lumMod val="50000"/>
                            </a:schemeClr>
                          </a:solidFill>
                          <a:effectLst/>
                          <a:latin typeface="Calibri" pitchFamily="34" charset="0"/>
                          <a:ea typeface="宋体" pitchFamily="2" charset="-122"/>
                          <a:cs typeface="Arial" charset="0"/>
                        </a:rPr>
                        <a:t>Kochi</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bg1">
                              <a:lumMod val="50000"/>
                            </a:schemeClr>
                          </a:solidFill>
                          <a:effectLst/>
                          <a:latin typeface="Calibri" pitchFamily="34" charset="0"/>
                          <a:ea typeface="宋体" pitchFamily="2" charset="-122"/>
                          <a:cs typeface="Arial" charset="0"/>
                        </a:rPr>
                        <a:t>India</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bg1">
                              <a:lumMod val="50000"/>
                            </a:schemeClr>
                          </a:solidFill>
                          <a:effectLst/>
                          <a:latin typeface="Calibri" pitchFamily="34" charset="0"/>
                          <a:ea typeface="宋体" pitchFamily="2" charset="-122"/>
                          <a:cs typeface="Arial" charset="0"/>
                        </a:rPr>
                        <a:t>IF3</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GB" altLang="zh-CN" sz="1600" b="0" i="0" u="none" strike="noStrike" cap="none" normalizeH="0" baseline="0" dirty="0">
                        <a:ln>
                          <a:noFill/>
                        </a:ln>
                        <a:solidFill>
                          <a:schemeClr val="tx1"/>
                        </a:solidFill>
                        <a:effectLst/>
                        <a:latin typeface="Calibri" pitchFamily="34" charset="0"/>
                        <a:ea typeface="Times New Roman" pitchFamily="18" charset="0"/>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6"/>
                  </a:ext>
                </a:extLst>
              </a:tr>
              <a:tr h="66811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bg1">
                              <a:lumMod val="50000"/>
                            </a:schemeClr>
                          </a:solidFill>
                          <a:effectLst/>
                          <a:latin typeface="Calibri" pitchFamily="34" charset="0"/>
                          <a:ea typeface="宋体" pitchFamily="2" charset="-122"/>
                          <a:cs typeface="Arial" charset="0"/>
                        </a:rPr>
                        <a:t>SA5#122</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bg1">
                              <a:lumMod val="50000"/>
                            </a:schemeClr>
                          </a:solidFill>
                          <a:effectLst/>
                          <a:latin typeface="Calibri" pitchFamily="34" charset="0"/>
                          <a:ea typeface="宋体" pitchFamily="2" charset="-122"/>
                          <a:cs typeface="Arial" charset="0"/>
                        </a:rPr>
                        <a:t>12-16 Nov 2018</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bg1">
                              <a:lumMod val="50000"/>
                            </a:schemeClr>
                          </a:solidFill>
                          <a:effectLst/>
                          <a:latin typeface="Calibri" pitchFamily="34" charset="0"/>
                          <a:ea typeface="宋体" pitchFamily="2" charset="-122"/>
                          <a:cs typeface="Arial" charset="0"/>
                        </a:rPr>
                        <a:t>Spokane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600" b="0" i="0" u="none" strike="noStrike" kern="1200" cap="none" normalizeH="0" baseline="0" dirty="0">
                          <a:ln>
                            <a:noFill/>
                          </a:ln>
                          <a:solidFill>
                            <a:schemeClr val="bg1">
                              <a:lumMod val="50000"/>
                            </a:schemeClr>
                          </a:solidFill>
                          <a:effectLst/>
                          <a:latin typeface="Calibri" pitchFamily="34" charset="0"/>
                          <a:ea typeface="宋体" pitchFamily="2" charset="-122"/>
                          <a:cs typeface="Arial" charset="0"/>
                        </a:rPr>
                        <a:t>USA</a:t>
                      </a:r>
                      <a:endParaRPr kumimoji="0" lang="en-GB" altLang="zh-CN" sz="1600" b="0" i="0" u="none" strike="noStrike" kern="1200" cap="none" normalizeH="0" baseline="0" dirty="0">
                        <a:ln>
                          <a:noFill/>
                        </a:ln>
                        <a:solidFill>
                          <a:schemeClr val="bg1">
                            <a:lumMod val="50000"/>
                          </a:schemeClr>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bg1">
                              <a:lumMod val="50000"/>
                            </a:schemeClr>
                          </a:solidFill>
                          <a:effectLst/>
                          <a:latin typeface="Calibri" pitchFamily="34" charset="0"/>
                          <a:ea typeface="宋体" pitchFamily="2" charset="-122"/>
                          <a:cs typeface="Arial" charset="0"/>
                        </a:rPr>
                        <a:t>NAF3</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dirty="0">
                          <a:ln>
                            <a:noFill/>
                          </a:ln>
                          <a:solidFill>
                            <a:schemeClr val="bg1">
                              <a:lumMod val="50000"/>
                            </a:schemeClr>
                          </a:solidFill>
                          <a:effectLst/>
                          <a:latin typeface="Calibri" pitchFamily="34" charset="0"/>
                          <a:ea typeface="宋体" pitchFamily="2" charset="-122"/>
                          <a:cs typeface="Arial" charset="0"/>
                        </a:rPr>
                        <a:t>Mega meeting</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825226401"/>
                  </a:ext>
                </a:extLst>
              </a:tr>
            </a:tbl>
          </a:graphicData>
        </a:graphic>
      </p:graphicFrame>
      <p:sp>
        <p:nvSpPr>
          <p:cNvPr id="44092" name="Rectangle 64"/>
          <p:cNvSpPr>
            <a:spLocks noGrp="1"/>
          </p:cNvSpPr>
          <p:nvPr>
            <p:ph type="title"/>
          </p:nvPr>
        </p:nvSpPr>
        <p:spPr>
          <a:xfrm>
            <a:off x="1981200" y="274638"/>
            <a:ext cx="6834188" cy="628650"/>
          </a:xfrm>
        </p:spPr>
        <p:txBody>
          <a:bodyPr/>
          <a:lstStyle/>
          <a:p>
            <a:r>
              <a:rPr lang="en-GB" sz="4000" dirty="0"/>
              <a:t>2018 meeting calendar</a:t>
            </a:r>
          </a:p>
        </p:txBody>
      </p:sp>
    </p:spTree>
    <p:extLst>
      <p:ext uri="{BB962C8B-B14F-4D97-AF65-F5344CB8AC3E}">
        <p14:creationId xmlns:p14="http://schemas.microsoft.com/office/powerpoint/2010/main" val="1603738456"/>
      </p:ext>
    </p:extLst>
  </p:cSld>
  <p:clrMapOvr>
    <a:masterClrMapping/>
  </p:clrMapOvr>
  <p:transition spd="slow"/>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a:solidFill>
                  <a:srgbClr val="FF0000"/>
                </a:solidFill>
                <a:latin typeface="Calibri" pitchFamily="34" charset="0"/>
                <a:cs typeface="Times New Roman" pitchFamily="18" charset="0"/>
              </a:rPr>
              <a:t>OAM&amp;P SIs (5/8)</a:t>
            </a:r>
          </a:p>
        </p:txBody>
      </p:sp>
      <p:graphicFrame>
        <p:nvGraphicFramePr>
          <p:cNvPr id="6" name="Group 76"/>
          <p:cNvGraphicFramePr>
            <a:graphicFrameLocks/>
          </p:cNvGraphicFramePr>
          <p:nvPr>
            <p:extLst>
              <p:ext uri="{D42A27DB-BD31-4B8C-83A1-F6EECF244321}">
                <p14:modId xmlns:p14="http://schemas.microsoft.com/office/powerpoint/2010/main" val="914158675"/>
              </p:ext>
            </p:extLst>
          </p:nvPr>
        </p:nvGraphicFramePr>
        <p:xfrm>
          <a:off x="835573" y="1381368"/>
          <a:ext cx="10537719" cy="4896888"/>
        </p:xfrm>
        <a:graphic>
          <a:graphicData uri="http://schemas.openxmlformats.org/drawingml/2006/table">
            <a:tbl>
              <a:tblPr/>
              <a:tblGrid>
                <a:gridCol w="1647702">
                  <a:extLst>
                    <a:ext uri="{9D8B030D-6E8A-4147-A177-3AD203B41FA5}">
                      <a16:colId xmlns:a16="http://schemas.microsoft.com/office/drawing/2014/main" val="20000"/>
                    </a:ext>
                  </a:extLst>
                </a:gridCol>
                <a:gridCol w="3606562">
                  <a:extLst>
                    <a:ext uri="{9D8B030D-6E8A-4147-A177-3AD203B41FA5}">
                      <a16:colId xmlns:a16="http://schemas.microsoft.com/office/drawing/2014/main" val="20001"/>
                    </a:ext>
                  </a:extLst>
                </a:gridCol>
                <a:gridCol w="2696821">
                  <a:extLst>
                    <a:ext uri="{9D8B030D-6E8A-4147-A177-3AD203B41FA5}">
                      <a16:colId xmlns:a16="http://schemas.microsoft.com/office/drawing/2014/main" val="20003"/>
                    </a:ext>
                  </a:extLst>
                </a:gridCol>
                <a:gridCol w="2586634">
                  <a:extLst>
                    <a:ext uri="{9D8B030D-6E8A-4147-A177-3AD203B41FA5}">
                      <a16:colId xmlns:a16="http://schemas.microsoft.com/office/drawing/2014/main"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Study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600" b="1" i="0" kern="1200" dirty="0">
                          <a:solidFill>
                            <a:schemeClr val="tx1"/>
                          </a:solidFill>
                          <a:effectLst/>
                          <a:latin typeface="+mn-lt"/>
                          <a:ea typeface="+mn-ea"/>
                          <a:cs typeface="+mn-cs"/>
                        </a:rPr>
                        <a:t>Study on management aspects of edge computing </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a:solidFill>
                            <a:schemeClr val="tx1"/>
                          </a:solidFill>
                          <a:effectLst/>
                          <a:latin typeface="+mn-lt"/>
                          <a:ea typeface="+mn-ea"/>
                          <a:cs typeface="+mn-cs"/>
                        </a:rPr>
                        <a:t>FS_MAN_EC</a:t>
                      </a:r>
                      <a:endParaRPr kumimoji="0" lang="en-GB" sz="16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a:solidFill>
                            <a:schemeClr val="tx1"/>
                          </a:solidFill>
                          <a:effectLst/>
                          <a:latin typeface="+mn-lt"/>
                          <a:ea typeface="+mn-ea"/>
                          <a:cs typeface="+mn-cs"/>
                        </a:rPr>
                        <a:t>800039</a:t>
                      </a:r>
                      <a:endParaRPr kumimoji="0" lang="en-GB"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Intel</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Percentage of completion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10% -&gt; </a:t>
                      </a: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20%</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Target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SA#83 – March 2019</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Main TR</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TR 28.803</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220389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Summary of progress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lvl="0" indent="0">
                        <a:buFont typeface="+mj-lt"/>
                        <a:buNone/>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The group agreed the following pCRs:</a:t>
                      </a:r>
                    </a:p>
                    <a:p>
                      <a:pPr marL="0" lvl="0" indent="0">
                        <a:buFont typeface="+mj-lt"/>
                        <a:buNone/>
                      </a:pPr>
                      <a:endPar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p>
                      <a:pPr marL="285750" lvl="0" indent="-285750">
                        <a:buFont typeface="Arial" panose="020B0604020202020204" pitchFamily="34" charset="0"/>
                        <a:buChar cha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Description of edge computing network</a:t>
                      </a:r>
                    </a:p>
                    <a:p>
                      <a:pPr marL="285750" lvl="0" indent="-285750">
                        <a:buFont typeface="Arial" panose="020B0604020202020204" pitchFamily="34" charset="0"/>
                        <a:buChar cha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pCR 28.803 edge computing deployment scenarios</a:t>
                      </a:r>
                    </a:p>
                    <a:p>
                      <a:pPr marL="285750" lvl="0" indent="-285750">
                        <a:buFont typeface="Arial" panose="020B0604020202020204" pitchFamily="34" charset="0"/>
                        <a:buChar cha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pCR 28.803 use cases – UPF instantiation and termination, local DN deployment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Outstanding issues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Documents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None.</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3455001826"/>
      </p:ext>
    </p:extLst>
  </p:cSld>
  <p:clrMapOvr>
    <a:masterClrMapping/>
  </p:clrMapOvr>
  <p:transition spd="slow"/>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a:solidFill>
                  <a:srgbClr val="FF0000"/>
                </a:solidFill>
                <a:latin typeface="Calibri" pitchFamily="34" charset="0"/>
                <a:cs typeface="Times New Roman" pitchFamily="18" charset="0"/>
              </a:rPr>
              <a:t>OAM&amp;P SIs (6/8)</a:t>
            </a:r>
          </a:p>
        </p:txBody>
      </p:sp>
      <p:graphicFrame>
        <p:nvGraphicFramePr>
          <p:cNvPr id="6" name="Group 76"/>
          <p:cNvGraphicFramePr>
            <a:graphicFrameLocks/>
          </p:cNvGraphicFramePr>
          <p:nvPr>
            <p:extLst>
              <p:ext uri="{D42A27DB-BD31-4B8C-83A1-F6EECF244321}">
                <p14:modId xmlns:p14="http://schemas.microsoft.com/office/powerpoint/2010/main" val="398630435"/>
              </p:ext>
            </p:extLst>
          </p:nvPr>
        </p:nvGraphicFramePr>
        <p:xfrm>
          <a:off x="835573" y="1367720"/>
          <a:ext cx="10537719" cy="4896888"/>
        </p:xfrm>
        <a:graphic>
          <a:graphicData uri="http://schemas.openxmlformats.org/drawingml/2006/table">
            <a:tbl>
              <a:tblPr/>
              <a:tblGrid>
                <a:gridCol w="1647702">
                  <a:extLst>
                    <a:ext uri="{9D8B030D-6E8A-4147-A177-3AD203B41FA5}">
                      <a16:colId xmlns:a16="http://schemas.microsoft.com/office/drawing/2014/main" val="20000"/>
                    </a:ext>
                  </a:extLst>
                </a:gridCol>
                <a:gridCol w="3606562">
                  <a:extLst>
                    <a:ext uri="{9D8B030D-6E8A-4147-A177-3AD203B41FA5}">
                      <a16:colId xmlns:a16="http://schemas.microsoft.com/office/drawing/2014/main" val="20001"/>
                    </a:ext>
                  </a:extLst>
                </a:gridCol>
                <a:gridCol w="2696821">
                  <a:extLst>
                    <a:ext uri="{9D8B030D-6E8A-4147-A177-3AD203B41FA5}">
                      <a16:colId xmlns:a16="http://schemas.microsoft.com/office/drawing/2014/main" val="20003"/>
                    </a:ext>
                  </a:extLst>
                </a:gridCol>
                <a:gridCol w="2586634">
                  <a:extLst>
                    <a:ext uri="{9D8B030D-6E8A-4147-A177-3AD203B41FA5}">
                      <a16:colId xmlns:a16="http://schemas.microsoft.com/office/drawing/2014/main"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Study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600" b="1" i="0" kern="1200" dirty="0">
                          <a:solidFill>
                            <a:schemeClr val="tx1"/>
                          </a:solidFill>
                          <a:effectLst/>
                          <a:latin typeface="+mn-lt"/>
                          <a:ea typeface="+mn-ea"/>
                          <a:cs typeface="+mn-cs"/>
                        </a:rPr>
                        <a:t>Study on tenancy concept in 5G network and network slicing management</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a:solidFill>
                            <a:schemeClr val="tx1"/>
                          </a:solidFill>
                          <a:effectLst/>
                          <a:latin typeface="+mn-lt"/>
                          <a:ea typeface="+mn-ea"/>
                          <a:cs typeface="+mn-cs"/>
                        </a:rPr>
                        <a:t>FS_TENANCYC</a:t>
                      </a:r>
                      <a:endParaRPr kumimoji="0" lang="en-GB" sz="16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a:solidFill>
                            <a:schemeClr val="tx1"/>
                          </a:solidFill>
                          <a:effectLst/>
                          <a:latin typeface="+mn-lt"/>
                          <a:ea typeface="+mn-ea"/>
                          <a:cs typeface="+mn-cs"/>
                        </a:rPr>
                        <a:t>810022</a:t>
                      </a:r>
                      <a:endParaRPr kumimoji="0" lang="en-GB"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Huawei</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Percentage of completion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0% -&gt; </a:t>
                      </a: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20%</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Target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SA#84 – June 2019</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Main TR</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TR 28.804</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220389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Summary of progress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lvl="0" indent="0">
                        <a:buFontTx/>
                        <a:buNone/>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The group agreed the following pCRs:</a:t>
                      </a:r>
                    </a:p>
                    <a:p>
                      <a:pPr marL="0" lvl="0" indent="0">
                        <a:buFontTx/>
                        <a:buNone/>
                      </a:pPr>
                      <a:endPar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p>
                      <a:pPr marL="285750" lvl="0" indent="-285750">
                        <a:buFont typeface="Arial" panose="020B0604020202020204" pitchFamily="34" charset="0"/>
                        <a:buChar cha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TR skeleton</a:t>
                      </a:r>
                    </a:p>
                    <a:p>
                      <a:pPr marL="285750" lvl="0" indent="-285750">
                        <a:buFont typeface="Arial" panose="020B0604020202020204" pitchFamily="34" charset="0"/>
                        <a:buChar cha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Scope and key issues for tenant management</a:t>
                      </a:r>
                    </a:p>
                    <a:p>
                      <a:pPr marL="285750" lvl="0" indent="-285750">
                        <a:buFont typeface="Arial" panose="020B0604020202020204" pitchFamily="34" charset="0"/>
                        <a:buChar char="•"/>
                      </a:pPr>
                      <a:r>
                        <a:rPr kumimoji="0" lang="sv-SE" sz="1600" b="0" i="0" u="none" strike="noStrike" kern="1200" cap="none" normalizeH="0" baseline="0" dirty="0">
                          <a:ln>
                            <a:noFill/>
                          </a:ln>
                          <a:solidFill>
                            <a:schemeClr val="tx1"/>
                          </a:solidFill>
                          <a:effectLst/>
                          <a:latin typeface="Calibri" pitchFamily="34" charset="0"/>
                          <a:ea typeface="宋体" pitchFamily="2" charset="-122"/>
                          <a:cs typeface="Arial" charset="0"/>
                        </a:rPr>
                        <a:t>Tenancy concept definition in 3GPP management system</a:t>
                      </a:r>
                      <a:endPar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p>
                      <a:pPr marL="285750" lvl="0" indent="-285750">
                        <a:buFont typeface="Arial" panose="020B0604020202020204" pitchFamily="34" charset="0"/>
                        <a:buChar cha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Concept of </a:t>
                      </a:r>
                      <a:r>
                        <a:rPr kumimoji="0" lang="en-US" sz="1600" b="0" i="0" u="none" strike="noStrike" kern="1200" cap="none" normalizeH="0" baseline="0" dirty="0" err="1">
                          <a:ln>
                            <a:noFill/>
                          </a:ln>
                          <a:solidFill>
                            <a:schemeClr val="tx1"/>
                          </a:solidFill>
                          <a:effectLst/>
                          <a:latin typeface="Calibri" pitchFamily="34" charset="0"/>
                          <a:ea typeface="宋体" pitchFamily="2" charset="-122"/>
                          <a:cs typeface="Arial" charset="0"/>
                        </a:rPr>
                        <a:t>MnS</a:t>
                      </a: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 consumed by tenant;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Outstanding issues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Documents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None.</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2471791641"/>
      </p:ext>
    </p:extLst>
  </p:cSld>
  <p:clrMapOvr>
    <a:masterClrMapping/>
  </p:clrMapOvr>
  <p:transition spd="slow"/>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a:solidFill>
                  <a:srgbClr val="FF0000"/>
                </a:solidFill>
                <a:latin typeface="Calibri" pitchFamily="34" charset="0"/>
                <a:cs typeface="Times New Roman" pitchFamily="18" charset="0"/>
              </a:rPr>
              <a:t>OAM&amp;P SIs (7/8)</a:t>
            </a:r>
          </a:p>
        </p:txBody>
      </p:sp>
      <p:graphicFrame>
        <p:nvGraphicFramePr>
          <p:cNvPr id="6" name="Group 76"/>
          <p:cNvGraphicFramePr>
            <a:graphicFrameLocks/>
          </p:cNvGraphicFramePr>
          <p:nvPr>
            <p:extLst>
              <p:ext uri="{D42A27DB-BD31-4B8C-83A1-F6EECF244321}">
                <p14:modId xmlns:p14="http://schemas.microsoft.com/office/powerpoint/2010/main" val="1225217366"/>
              </p:ext>
            </p:extLst>
          </p:nvPr>
        </p:nvGraphicFramePr>
        <p:xfrm>
          <a:off x="703598" y="946151"/>
          <a:ext cx="10467166" cy="5375459"/>
        </p:xfrm>
        <a:graphic>
          <a:graphicData uri="http://schemas.openxmlformats.org/drawingml/2006/table">
            <a:tbl>
              <a:tblPr/>
              <a:tblGrid>
                <a:gridCol w="1636670">
                  <a:extLst>
                    <a:ext uri="{9D8B030D-6E8A-4147-A177-3AD203B41FA5}">
                      <a16:colId xmlns:a16="http://schemas.microsoft.com/office/drawing/2014/main" val="20000"/>
                    </a:ext>
                  </a:extLst>
                </a:gridCol>
                <a:gridCol w="3582415">
                  <a:extLst>
                    <a:ext uri="{9D8B030D-6E8A-4147-A177-3AD203B41FA5}">
                      <a16:colId xmlns:a16="http://schemas.microsoft.com/office/drawing/2014/main" val="20001"/>
                    </a:ext>
                  </a:extLst>
                </a:gridCol>
                <a:gridCol w="2678765">
                  <a:extLst>
                    <a:ext uri="{9D8B030D-6E8A-4147-A177-3AD203B41FA5}">
                      <a16:colId xmlns:a16="http://schemas.microsoft.com/office/drawing/2014/main" val="20003"/>
                    </a:ext>
                  </a:extLst>
                </a:gridCol>
                <a:gridCol w="2569316">
                  <a:extLst>
                    <a:ext uri="{9D8B030D-6E8A-4147-A177-3AD203B41FA5}">
                      <a16:colId xmlns:a16="http://schemas.microsoft.com/office/drawing/2014/main" val="20002"/>
                    </a:ext>
                  </a:extLst>
                </a:gridCol>
              </a:tblGrid>
              <a:tr h="410813">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Study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600" b="1" i="0" kern="1200" dirty="0">
                          <a:solidFill>
                            <a:schemeClr val="tx1"/>
                          </a:solidFill>
                          <a:effectLst/>
                          <a:latin typeface="+mn-lt"/>
                          <a:ea typeface="+mn-ea"/>
                          <a:cs typeface="+mn-cs"/>
                        </a:rPr>
                        <a:t>Study on management aspects of communication services </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a:solidFill>
                            <a:schemeClr val="tx1"/>
                          </a:solidFill>
                          <a:effectLst/>
                          <a:latin typeface="+mn-lt"/>
                          <a:ea typeface="+mn-ea"/>
                          <a:cs typeface="+mn-cs"/>
                        </a:rPr>
                        <a:t>FS_CSMAN</a:t>
                      </a:r>
                      <a:endParaRPr kumimoji="0" lang="en-GB" sz="16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483197">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a:solidFill>
                            <a:schemeClr val="tx1"/>
                          </a:solidFill>
                          <a:effectLst/>
                          <a:latin typeface="+mn-lt"/>
                          <a:ea typeface="+mn-ea"/>
                          <a:cs typeface="+mn-cs"/>
                        </a:rPr>
                        <a:t>810029</a:t>
                      </a:r>
                      <a:endParaRPr kumimoji="0" lang="en-GB"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1"/>
                  </a:ext>
                </a:extLst>
              </a:tr>
              <a:tr h="341811">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Ericsson</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Percentage of completion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0% -&gt; </a:t>
                      </a: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40%</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341811">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Target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SA#84 – June 2019</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Main TR</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TR 28.805</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270661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Summary of progress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lvl="0" indent="0">
                        <a:buFontTx/>
                        <a:buNone/>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19 contributions were treated covering introduction, scope, table of content, key issues and concepts, definition, use cases, requirements. </a:t>
                      </a:r>
                    </a:p>
                    <a:p>
                      <a:pPr marL="0" lvl="0" indent="0">
                        <a:buFontTx/>
                        <a:buNone/>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pCRs on the following main topics were approved:</a:t>
                      </a:r>
                    </a:p>
                    <a:p>
                      <a:pPr marL="342900" lvl="0" indent="-342900">
                        <a:buFont typeface="Arial" panose="020B0604020202020204" pitchFamily="34" charset="0"/>
                        <a:buChar char="•"/>
                      </a:pPr>
                      <a:r>
                        <a:rPr kumimoji="0" lang="sv-SE" sz="1600" b="0" i="0" u="none" strike="noStrike" kern="1200" cap="none" normalizeH="0" baseline="0" dirty="0">
                          <a:ln>
                            <a:noFill/>
                          </a:ln>
                          <a:solidFill>
                            <a:schemeClr val="tx1"/>
                          </a:solidFill>
                          <a:effectLst/>
                          <a:latin typeface="Calibri" pitchFamily="34" charset="0"/>
                          <a:ea typeface="宋体" pitchFamily="2" charset="-122"/>
                          <a:cs typeface="Arial" charset="0"/>
                        </a:rPr>
                        <a:t>Definition of communication service</a:t>
                      </a:r>
                    </a:p>
                    <a:p>
                      <a:pPr marL="342900" lvl="0" indent="-342900">
                        <a:buFont typeface="Arial" panose="020B0604020202020204" pitchFamily="34" charset="0"/>
                        <a:buChar char="•"/>
                      </a:pPr>
                      <a:r>
                        <a:rPr kumimoji="0" lang="sv-SE" sz="1600" b="0" i="0" u="none" strike="noStrike" kern="1200" cap="none" normalizeH="0" baseline="0" dirty="0">
                          <a:ln>
                            <a:noFill/>
                          </a:ln>
                          <a:solidFill>
                            <a:schemeClr val="tx1"/>
                          </a:solidFill>
                          <a:effectLst/>
                          <a:latin typeface="Calibri" pitchFamily="34" charset="0"/>
                          <a:ea typeface="宋体" pitchFamily="2" charset="-122"/>
                          <a:cs typeface="Arial" charset="0"/>
                        </a:rPr>
                        <a:t>Add management support for Service SLA assurance</a:t>
                      </a:r>
                    </a:p>
                    <a:p>
                      <a:pPr marL="285750" lvl="0" indent="-285750">
                        <a:buFont typeface="Arial" panose="020B0604020202020204" pitchFamily="34" charset="0"/>
                        <a:buChar cha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Add types and management aspects of communication services</a:t>
                      </a:r>
                    </a:p>
                    <a:p>
                      <a:pPr marL="285750" lvl="0" indent="-285750">
                        <a:buFont typeface="Arial" panose="020B0604020202020204" pitchFamily="34" charset="0"/>
                        <a:buChar cha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Add key issues for communication services management</a:t>
                      </a:r>
                    </a:p>
                    <a:p>
                      <a:pPr marL="285750" lvl="0" indent="-285750">
                        <a:buFont typeface="Arial" panose="020B0604020202020204" pitchFamily="34" charset="0"/>
                        <a:buChar cha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Requirements of MDA-Assisted network provision contributing to SLA assurance</a:t>
                      </a:r>
                    </a:p>
                    <a:p>
                      <a:pPr marL="285750" lvl="0" indent="-285750">
                        <a:buFont typeface="Arial" panose="020B0604020202020204" pitchFamily="34" charset="0"/>
                        <a:buChar cha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UC and requirements for SLA monitoring and assurance for network slicing</a:t>
                      </a:r>
                    </a:p>
                    <a:p>
                      <a:pPr marL="285750" lvl="0" indent="-285750">
                        <a:buFont typeface="Arial" panose="020B0604020202020204" pitchFamily="34" charset="0"/>
                        <a:buChar cha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Add UC and requirements for termination of communication service instance</a:t>
                      </a:r>
                    </a:p>
                    <a:p>
                      <a:pPr marL="285750" lvl="0" indent="-285750">
                        <a:buFont typeface="Arial" panose="020B0604020202020204" pitchFamily="34" charset="0"/>
                        <a:buChar cha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Use case to realize multiple communication services in a single network slice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dirty="0"/>
                    </a:p>
                  </a:txBody>
                  <a:tcPr/>
                </a:tc>
                <a:extLst>
                  <a:ext uri="{0D108BD9-81ED-4DB2-BD59-A6C34878D82A}">
                    <a16:rowId xmlns:a16="http://schemas.microsoft.com/office/drawing/2014/main" val="10005"/>
                  </a:ext>
                </a:extLst>
              </a:tr>
              <a:tr h="56511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Outstanding issues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6"/>
                  </a:ext>
                </a:extLst>
              </a:tr>
              <a:tr h="44502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Documents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None.</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2404374832"/>
      </p:ext>
    </p:extLst>
  </p:cSld>
  <p:clrMapOvr>
    <a:masterClrMapping/>
  </p:clrMapOvr>
  <p:transition spd="slow"/>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a:solidFill>
                  <a:srgbClr val="FF0000"/>
                </a:solidFill>
                <a:latin typeface="Calibri" pitchFamily="34" charset="0"/>
                <a:cs typeface="Times New Roman" pitchFamily="18" charset="0"/>
              </a:rPr>
              <a:t>OAM&amp;P SIs (8/8)</a:t>
            </a:r>
          </a:p>
        </p:txBody>
      </p:sp>
      <p:graphicFrame>
        <p:nvGraphicFramePr>
          <p:cNvPr id="6" name="Group 76"/>
          <p:cNvGraphicFramePr>
            <a:graphicFrameLocks/>
          </p:cNvGraphicFramePr>
          <p:nvPr>
            <p:extLst>
              <p:ext uri="{D42A27DB-BD31-4B8C-83A1-F6EECF244321}">
                <p14:modId xmlns:p14="http://schemas.microsoft.com/office/powerpoint/2010/main" val="2517052344"/>
              </p:ext>
            </p:extLst>
          </p:nvPr>
        </p:nvGraphicFramePr>
        <p:xfrm>
          <a:off x="213815" y="1172393"/>
          <a:ext cx="11764369" cy="4782866"/>
        </p:xfrm>
        <a:graphic>
          <a:graphicData uri="http://schemas.openxmlformats.org/drawingml/2006/table">
            <a:tbl>
              <a:tblPr/>
              <a:tblGrid>
                <a:gridCol w="1839504">
                  <a:extLst>
                    <a:ext uri="{9D8B030D-6E8A-4147-A177-3AD203B41FA5}">
                      <a16:colId xmlns:a16="http://schemas.microsoft.com/office/drawing/2014/main" val="20000"/>
                    </a:ext>
                  </a:extLst>
                </a:gridCol>
                <a:gridCol w="4026386">
                  <a:extLst>
                    <a:ext uri="{9D8B030D-6E8A-4147-A177-3AD203B41FA5}">
                      <a16:colId xmlns:a16="http://schemas.microsoft.com/office/drawing/2014/main" val="20001"/>
                    </a:ext>
                  </a:extLst>
                </a:gridCol>
                <a:gridCol w="3010746">
                  <a:extLst>
                    <a:ext uri="{9D8B030D-6E8A-4147-A177-3AD203B41FA5}">
                      <a16:colId xmlns:a16="http://schemas.microsoft.com/office/drawing/2014/main" val="20003"/>
                    </a:ext>
                  </a:extLst>
                </a:gridCol>
                <a:gridCol w="2887733">
                  <a:extLst>
                    <a:ext uri="{9D8B030D-6E8A-4147-A177-3AD203B41FA5}">
                      <a16:colId xmlns:a16="http://schemas.microsoft.com/office/drawing/2014/main"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Study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600" b="1" i="0" kern="1200" dirty="0">
                          <a:solidFill>
                            <a:schemeClr val="tx1"/>
                          </a:solidFill>
                          <a:effectLst/>
                          <a:latin typeface="+mn-lt"/>
                          <a:ea typeface="+mn-ea"/>
                          <a:cs typeface="+mn-cs"/>
                        </a:rPr>
                        <a:t>Study on Self-Organizing Networks (SON) for 5G</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a:solidFill>
                            <a:schemeClr val="tx1"/>
                          </a:solidFill>
                          <a:effectLst/>
                          <a:latin typeface="+mn-lt"/>
                          <a:ea typeface="+mn-ea"/>
                          <a:cs typeface="+mn-cs"/>
                        </a:rPr>
                        <a:t>FS_SON_5G</a:t>
                      </a:r>
                      <a:endParaRPr kumimoji="0" lang="en-GB" sz="16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a:solidFill>
                            <a:schemeClr val="tx1"/>
                          </a:solidFill>
                          <a:effectLst/>
                          <a:latin typeface="+mn-lt"/>
                          <a:ea typeface="+mn-ea"/>
                          <a:cs typeface="+mn-cs"/>
                        </a:rPr>
                        <a:t>810030</a:t>
                      </a:r>
                      <a:endParaRPr kumimoji="0" lang="en-GB"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Intel</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Percentage of completion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0% -&gt; </a:t>
                      </a: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10%</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Target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SA#84 – June 2019</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Main TR</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TR 28.861</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220389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Summary of progress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lvl="0" indent="0">
                        <a:buFontTx/>
                        <a:buNone/>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The group agreed pCRs related to the following topics:</a:t>
                      </a:r>
                    </a:p>
                    <a:p>
                      <a:pPr marL="0" lvl="0" indent="0">
                        <a:buFontTx/>
                        <a:buNone/>
                      </a:pPr>
                      <a:endPar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p>
                      <a:pPr marL="285750" lvl="0" indent="-285750">
                        <a:buFont typeface="Arial" panose="020B0604020202020204" pitchFamily="34" charset="0"/>
                        <a:buChar char="•"/>
                      </a:pPr>
                      <a:r>
                        <a:rPr kumimoji="0" lang="en-US" sz="1600" b="0" i="0" u="none" strike="noStrike" kern="1200" cap="none" normalizeH="0" baseline="0" dirty="0" err="1">
                          <a:ln>
                            <a:noFill/>
                          </a:ln>
                          <a:solidFill>
                            <a:schemeClr val="tx1"/>
                          </a:solidFill>
                          <a:effectLst/>
                          <a:latin typeface="Calibri" pitchFamily="34" charset="0"/>
                          <a:ea typeface="宋体" pitchFamily="2" charset="-122"/>
                          <a:cs typeface="Arial" charset="0"/>
                        </a:rPr>
                        <a:t>ToC</a:t>
                      </a: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 and Scope</a:t>
                      </a:r>
                    </a:p>
                    <a:p>
                      <a:pPr marL="285750" lvl="0" indent="-285750">
                        <a:buFont typeface="Arial" panose="020B0604020202020204" pitchFamily="34" charset="0"/>
                        <a:buChar cha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SON concept description</a:t>
                      </a:r>
                    </a:p>
                    <a:p>
                      <a:pPr marL="285750" lvl="0" indent="-285750">
                        <a:buFont typeface="Arial" panose="020B0604020202020204" pitchFamily="34" charset="0"/>
                        <a:buChar cha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Legacy SON functions concept and background, use cases and potential requirements</a:t>
                      </a:r>
                    </a:p>
                    <a:p>
                      <a:pPr marL="285750" marR="0" lvl="0" indent="-285750" algn="l" defTabSz="121917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sv-SE" sz="1600" b="0" i="0" u="none" strike="noStrike" kern="1200" cap="none" normalizeH="0" baseline="0" dirty="0">
                          <a:ln>
                            <a:noFill/>
                          </a:ln>
                          <a:solidFill>
                            <a:schemeClr val="tx1"/>
                          </a:solidFill>
                          <a:effectLst/>
                          <a:latin typeface="Calibri" pitchFamily="34" charset="0"/>
                          <a:ea typeface="宋体" pitchFamily="2" charset="-122"/>
                          <a:cs typeface="Arial" charset="0"/>
                        </a:rPr>
                        <a:t>NSI resource utilization performance optimization – use case and </a:t>
                      </a: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potential requirements</a:t>
                      </a:r>
                    </a:p>
                    <a:p>
                      <a:pPr marL="0" lvl="0" indent="0">
                        <a:buFont typeface="Arial" panose="020B0604020202020204" pitchFamily="34" charset="0"/>
                        <a:buNone/>
                      </a:pPr>
                      <a:endPar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Outstanding issues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Documents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None.</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2781353517"/>
      </p:ext>
    </p:extLst>
  </p:cSld>
  <p:clrMapOvr>
    <a:masterClrMapping/>
  </p:clrMapOvr>
  <p:transition spd="slow"/>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2036087" y="539167"/>
            <a:ext cx="7362825" cy="685800"/>
          </a:xfrm>
          <a:prstGeom prst="rect">
            <a:avLst/>
          </a:prstGeom>
          <a:noFill/>
          <a:ln w="12700">
            <a:noFill/>
            <a:miter lim="800000"/>
            <a:headEnd/>
            <a:tailEnd/>
          </a:ln>
        </p:spPr>
        <p:txBody>
          <a:bodyPr lIns="90488" tIns="44450" rIns="90488" bIns="44450" anchor="ctr"/>
          <a:lstStyle/>
          <a:p>
            <a:pPr algn="ctr">
              <a:defRPr/>
            </a:pPr>
            <a:r>
              <a:rPr lang="en-GB" altLang="zh-CN" sz="3200" kern="0" dirty="0">
                <a:solidFill>
                  <a:srgbClr val="FF0000"/>
                </a:solidFill>
                <a:latin typeface="Calibri"/>
                <a:cs typeface="+mj-cs"/>
              </a:rPr>
              <a:t>Maintenance and </a:t>
            </a:r>
            <a:r>
              <a:rPr lang="sv-SE" altLang="zh-CN" sz="3200" kern="0" dirty="0">
                <a:solidFill>
                  <a:srgbClr val="FF0000"/>
                </a:solidFill>
                <a:latin typeface="Calibri"/>
                <a:cs typeface="+mj-cs"/>
              </a:rPr>
              <a:t>s</a:t>
            </a:r>
            <a:r>
              <a:rPr lang="sv-SE" sz="3200" kern="0" dirty="0">
                <a:solidFill>
                  <a:srgbClr val="FF0000"/>
                </a:solidFill>
                <a:latin typeface="Calibri"/>
                <a:cs typeface="+mj-cs"/>
              </a:rPr>
              <a:t>mall </a:t>
            </a:r>
            <a:r>
              <a:rPr lang="sv-SE" sz="3200" kern="0" dirty="0" err="1">
                <a:solidFill>
                  <a:srgbClr val="FF0000"/>
                </a:solidFill>
                <a:latin typeface="Calibri"/>
                <a:cs typeface="+mj-cs"/>
              </a:rPr>
              <a:t>enhancement</a:t>
            </a:r>
            <a:r>
              <a:rPr lang="sv-SE" sz="3200" kern="0" dirty="0">
                <a:solidFill>
                  <a:srgbClr val="FF0000"/>
                </a:solidFill>
                <a:latin typeface="Calibri"/>
                <a:cs typeface="+mj-cs"/>
              </a:rPr>
              <a:t> </a:t>
            </a:r>
            <a:r>
              <a:rPr lang="en-GB" altLang="zh-CN" sz="3200" kern="0" dirty="0">
                <a:solidFill>
                  <a:srgbClr val="FF0000"/>
                </a:solidFill>
                <a:latin typeface="Calibri"/>
                <a:cs typeface="+mj-cs"/>
              </a:rPr>
              <a:t>CRs (</a:t>
            </a:r>
            <a:r>
              <a:rPr lang="en-GB" altLang="zh-CN" sz="3200" kern="0" dirty="0">
                <a:solidFill>
                  <a:srgbClr val="FF0000"/>
                </a:solidFill>
                <a:latin typeface="Calibri"/>
              </a:rPr>
              <a:t>Charging &amp; OAM&amp;P) (1/2)</a:t>
            </a:r>
          </a:p>
        </p:txBody>
      </p:sp>
      <p:graphicFrame>
        <p:nvGraphicFramePr>
          <p:cNvPr id="6" name="Group 76"/>
          <p:cNvGraphicFramePr>
            <a:graphicFrameLocks/>
          </p:cNvGraphicFramePr>
          <p:nvPr>
            <p:extLst/>
          </p:nvPr>
        </p:nvGraphicFramePr>
        <p:xfrm>
          <a:off x="1032626" y="1564990"/>
          <a:ext cx="9000373" cy="4755404"/>
        </p:xfrm>
        <a:graphic>
          <a:graphicData uri="http://schemas.openxmlformats.org/drawingml/2006/table">
            <a:tbl>
              <a:tblPr/>
              <a:tblGrid>
                <a:gridCol w="1439196">
                  <a:extLst>
                    <a:ext uri="{9D8B030D-6E8A-4147-A177-3AD203B41FA5}">
                      <a16:colId xmlns:a16="http://schemas.microsoft.com/office/drawing/2014/main" val="20000"/>
                    </a:ext>
                  </a:extLst>
                </a:gridCol>
                <a:gridCol w="7561177">
                  <a:extLst>
                    <a:ext uri="{9D8B030D-6E8A-4147-A177-3AD203B41FA5}">
                      <a16:colId xmlns:a16="http://schemas.microsoft.com/office/drawing/2014/main" val="20001"/>
                    </a:ext>
                  </a:extLst>
                </a:gridCol>
              </a:tblGrid>
              <a:tr h="49591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Number</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425435">
                <a:tc>
                  <a:txBody>
                    <a:bodyPr/>
                    <a:lstStyle/>
                    <a:p>
                      <a:pPr algn="l" fontAlgn="t"/>
                      <a:r>
                        <a:rPr lang="sv-SE" sz="1400" b="0" i="0" u="none" strike="noStrike" dirty="0">
                          <a:solidFill>
                            <a:srgbClr val="000000"/>
                          </a:solidFill>
                          <a:effectLst/>
                          <a:latin typeface="Arial" panose="020B0604020202020204" pitchFamily="34" charset="0"/>
                        </a:rPr>
                        <a:t>SP-181060</a:t>
                      </a:r>
                      <a:endParaRPr lang="sv-SE" sz="1400" b="0" i="0" u="none" strike="noStrike" dirty="0">
                        <a:solidFill>
                          <a:srgbClr val="000000"/>
                        </a:solidFill>
                        <a:effectLst/>
                        <a:highlight>
                          <a:srgbClr val="FFFF00"/>
                        </a:highlight>
                        <a:latin typeface="Arial" panose="020B0604020202020204" pitchFamily="34" charset="0"/>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fi-FI" sz="1400" b="0" i="0" u="none" strike="noStrike" dirty="0">
                          <a:solidFill>
                            <a:srgbClr val="000000"/>
                          </a:solidFill>
                          <a:effectLst/>
                          <a:latin typeface="Arial" panose="020B0604020202020204" pitchFamily="34" charset="0"/>
                        </a:rPr>
                        <a:t>Rel-12 CRs on TEI (TEI12)</a:t>
                      </a:r>
                      <a:endParaRPr lang="fi-FI" sz="1400" b="0" i="0" u="none" strike="noStrike" dirty="0">
                        <a:solidFill>
                          <a:srgbClr val="000000"/>
                        </a:solidFill>
                        <a:effectLst/>
                        <a:highlight>
                          <a:srgbClr val="FFFF00"/>
                        </a:highlight>
                        <a:latin typeface="Arial" panose="020B0604020202020204" pitchFamily="34" charset="0"/>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176721367"/>
                  </a:ext>
                </a:extLst>
              </a:tr>
              <a:tr h="425435">
                <a:tc>
                  <a:txBody>
                    <a:bodyPr/>
                    <a:lstStyle/>
                    <a:p>
                      <a:pPr algn="l" fontAlgn="t"/>
                      <a:r>
                        <a:rPr lang="sv-SE" sz="1400" b="0" i="0" u="none" strike="noStrike" dirty="0">
                          <a:solidFill>
                            <a:srgbClr val="000000"/>
                          </a:solidFill>
                          <a:effectLst/>
                          <a:latin typeface="Arial" panose="020B0604020202020204" pitchFamily="34" charset="0"/>
                        </a:rPr>
                        <a:t>SP-181054</a:t>
                      </a:r>
                      <a:endParaRPr lang="sv-SE" sz="1400" b="0" i="0" u="none" strike="noStrike" dirty="0">
                        <a:solidFill>
                          <a:srgbClr val="000000"/>
                        </a:solidFill>
                        <a:effectLst/>
                        <a:highlight>
                          <a:srgbClr val="FFFF00"/>
                        </a:highlight>
                        <a:latin typeface="Arial" panose="020B0604020202020204" pitchFamily="34" charset="0"/>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fi-FI" sz="1400" b="0" i="0" u="none" strike="noStrike" dirty="0">
                          <a:solidFill>
                            <a:srgbClr val="000000"/>
                          </a:solidFill>
                          <a:effectLst/>
                          <a:latin typeface="Arial" panose="020B0604020202020204" pitchFamily="34" charset="0"/>
                        </a:rPr>
                        <a:t>Rel-14 CRs on TEI (TEI14)</a:t>
                      </a:r>
                      <a:endParaRPr lang="fi-FI" sz="1400" b="0" i="0" u="none" strike="noStrike" dirty="0">
                        <a:solidFill>
                          <a:srgbClr val="000000"/>
                        </a:solidFill>
                        <a:effectLst/>
                        <a:highlight>
                          <a:srgbClr val="FFFF00"/>
                        </a:highlight>
                        <a:latin typeface="Arial" panose="020B0604020202020204" pitchFamily="34" charset="0"/>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949904434"/>
                  </a:ext>
                </a:extLst>
              </a:tr>
              <a:tr h="425435">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sv-SE" sz="1400" b="0" i="0" u="none" strike="noStrike" dirty="0">
                          <a:solidFill>
                            <a:srgbClr val="000000"/>
                          </a:solidFill>
                          <a:effectLst/>
                          <a:latin typeface="Arial" panose="020B0604020202020204" pitchFamily="34" charset="0"/>
                        </a:rPr>
                        <a:t>SP-181041</a:t>
                      </a:r>
                      <a:endParaRPr lang="sv-SE" sz="1400" b="0" i="0" u="none" strike="noStrike" dirty="0">
                        <a:solidFill>
                          <a:srgbClr val="000000"/>
                        </a:solidFill>
                        <a:effectLst/>
                        <a:highlight>
                          <a:srgbClr val="FFFF00"/>
                        </a:highlight>
                        <a:latin typeface="Arial" panose="020B0604020202020204" pitchFamily="34" charset="0"/>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fi-FI" sz="1400" b="0" i="0" u="none" strike="noStrike" dirty="0">
                          <a:solidFill>
                            <a:srgbClr val="000000"/>
                          </a:solidFill>
                          <a:effectLst/>
                          <a:latin typeface="Arial" panose="020B0604020202020204" pitchFamily="34" charset="0"/>
                        </a:rPr>
                        <a:t>Rel-15 CRs on TEI (TEI15)</a:t>
                      </a:r>
                      <a:endParaRPr lang="en-US" sz="1400" b="0" i="0" u="none" strike="noStrike" dirty="0">
                        <a:solidFill>
                          <a:srgbClr val="000000"/>
                        </a:solidFill>
                        <a:effectLst/>
                        <a:latin typeface="Arial" panose="020B0604020202020204" pitchFamily="34" charset="0"/>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668471474"/>
                  </a:ext>
                </a:extLst>
              </a:tr>
              <a:tr h="425435">
                <a:tc>
                  <a:txBody>
                    <a:bodyPr/>
                    <a:lstStyle/>
                    <a:p>
                      <a:pPr algn="l" fontAlgn="t"/>
                      <a:r>
                        <a:rPr lang="sv-SE" sz="1400" b="0" i="0" u="none" strike="noStrike">
                          <a:solidFill>
                            <a:srgbClr val="000000"/>
                          </a:solidFill>
                          <a:effectLst/>
                          <a:latin typeface="Arial" panose="020B0604020202020204" pitchFamily="34" charset="0"/>
                        </a:rPr>
                        <a:t>SP-181039</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400" b="0" i="0" u="none" strike="noStrike" dirty="0">
                          <a:effectLst/>
                          <a:latin typeface="Arial" panose="020B0604020202020204" pitchFamily="34" charset="0"/>
                        </a:rPr>
                        <a:t>Rel-15 CRs on Control and monitoring of Power, Energy and Environmental (PEE) parameters in Radio Access Networks (RAN) (PEE_CMON)</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806556211"/>
                  </a:ext>
                </a:extLst>
              </a:tr>
              <a:tr h="425435">
                <a:tc>
                  <a:txBody>
                    <a:bodyPr/>
                    <a:lstStyle/>
                    <a:p>
                      <a:pPr algn="l" fontAlgn="t"/>
                      <a:r>
                        <a:rPr lang="sv-SE" sz="1400" b="0" i="0" u="none" strike="noStrike" dirty="0">
                          <a:solidFill>
                            <a:srgbClr val="000000"/>
                          </a:solidFill>
                          <a:effectLst/>
                          <a:latin typeface="Arial" panose="020B0604020202020204" pitchFamily="34" charset="0"/>
                        </a:rPr>
                        <a:t>SP-181040</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400" b="0" i="0" u="none" strike="noStrike">
                          <a:effectLst/>
                          <a:latin typeface="Arial" panose="020B0604020202020204" pitchFamily="34" charset="0"/>
                        </a:rPr>
                        <a:t>Rel-15 CRs on Management and virtualization aspects of 5G networks (NETSLICE-MNFV5G)</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502051004"/>
                  </a:ext>
                </a:extLst>
              </a:tr>
              <a:tr h="425435">
                <a:tc>
                  <a:txBody>
                    <a:bodyPr/>
                    <a:lstStyle/>
                    <a:p>
                      <a:pPr algn="l" fontAlgn="t"/>
                      <a:r>
                        <a:rPr lang="sv-SE" sz="1400" b="0" i="0" u="none" strike="noStrike">
                          <a:solidFill>
                            <a:srgbClr val="000000"/>
                          </a:solidFill>
                          <a:effectLst/>
                          <a:latin typeface="Arial" panose="020B0604020202020204" pitchFamily="34" charset="0"/>
                        </a:rPr>
                        <a:t>SP-181042</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400" b="0" i="0" u="none" strike="noStrike">
                          <a:effectLst/>
                          <a:latin typeface="Arial" panose="020B0604020202020204" pitchFamily="34" charset="0"/>
                        </a:rPr>
                        <a:t>Rel-15 CRs on Management and orchestration of 5G networks and network slicing (NETSLICE)</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4268181812"/>
                  </a:ext>
                </a:extLst>
              </a:tr>
              <a:tr h="425435">
                <a:tc>
                  <a:txBody>
                    <a:bodyPr/>
                    <a:lstStyle/>
                    <a:p>
                      <a:pPr algn="l" fontAlgn="t"/>
                      <a:r>
                        <a:rPr lang="sv-SE" sz="1400" b="0" i="0" u="none" strike="noStrike" dirty="0">
                          <a:solidFill>
                            <a:srgbClr val="000000"/>
                          </a:solidFill>
                          <a:effectLst/>
                          <a:latin typeface="Arial" panose="020B0604020202020204" pitchFamily="34" charset="0"/>
                        </a:rPr>
                        <a:t>SP-181043</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400" b="0" i="0" u="none" strike="noStrike" dirty="0">
                          <a:effectLst/>
                          <a:latin typeface="Arial" panose="020B0604020202020204" pitchFamily="34" charset="0"/>
                        </a:rPr>
                        <a:t>Rel-15 CRs on Provisioning of network slicing for 5G networks and services (NETSLICE-PRO_NS )</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42871868"/>
                  </a:ext>
                </a:extLst>
              </a:tr>
              <a:tr h="425435">
                <a:tc>
                  <a:txBody>
                    <a:bodyPr/>
                    <a:lstStyle/>
                    <a:p>
                      <a:pPr algn="l" fontAlgn="t"/>
                      <a:r>
                        <a:rPr lang="sv-SE" sz="1400" b="0" i="0" u="none" strike="noStrike">
                          <a:solidFill>
                            <a:srgbClr val="000000"/>
                          </a:solidFill>
                          <a:effectLst/>
                          <a:latin typeface="Arial" panose="020B0604020202020204" pitchFamily="34" charset="0"/>
                        </a:rPr>
                        <a:t>SP-181045</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400" b="0" i="0" u="none" strike="noStrike" dirty="0">
                          <a:effectLst/>
                          <a:latin typeface="Arial" panose="020B0604020202020204" pitchFamily="34" charset="0"/>
                        </a:rPr>
                        <a:t>Rel-15 CRs on Fault Supervision for 5G networks and network slicing (NETSLICE-FS5G)</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801818017"/>
                  </a:ext>
                </a:extLst>
              </a:tr>
              <a:tr h="425435">
                <a:tc>
                  <a:txBody>
                    <a:bodyPr/>
                    <a:lstStyle/>
                    <a:p>
                      <a:pPr algn="l" fontAlgn="t"/>
                      <a:r>
                        <a:rPr lang="sv-SE" sz="1400" b="0" i="0" u="none" strike="noStrike">
                          <a:solidFill>
                            <a:srgbClr val="000000"/>
                          </a:solidFill>
                          <a:effectLst/>
                          <a:latin typeface="Arial" panose="020B0604020202020204" pitchFamily="34" charset="0"/>
                        </a:rPr>
                        <a:t>SP-181046</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400" b="0" i="0" u="none" strike="noStrike" dirty="0">
                          <a:effectLst/>
                          <a:latin typeface="Arial" panose="020B0604020202020204" pitchFamily="34" charset="0"/>
                        </a:rPr>
                        <a:t>Rel-15 CRs on Network Resource Model (NRM) for 5G networks and network slicing (NETSLICE-5GNRM)</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402274788"/>
                  </a:ext>
                </a:extLst>
              </a:tr>
              <a:tr h="425435">
                <a:tc>
                  <a:txBody>
                    <a:bodyPr/>
                    <a:lstStyle/>
                    <a:p>
                      <a:pPr algn="l" fontAlgn="t"/>
                      <a:r>
                        <a:rPr lang="sv-SE" sz="1400" b="0" i="0" u="none" strike="noStrike" dirty="0">
                          <a:solidFill>
                            <a:srgbClr val="000000"/>
                          </a:solidFill>
                          <a:effectLst/>
                          <a:latin typeface="Arial" panose="020B0604020202020204" pitchFamily="34" charset="0"/>
                        </a:rPr>
                        <a:t>SP-181047</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400" b="0" i="0" u="none" strike="noStrike" kern="1200" dirty="0">
                          <a:solidFill>
                            <a:schemeClr val="tx1"/>
                          </a:solidFill>
                          <a:effectLst/>
                          <a:latin typeface="Arial" panose="020B0604020202020204" pitchFamily="34" charset="0"/>
                          <a:ea typeface="+mn-ea"/>
                          <a:cs typeface="+mn-cs"/>
                        </a:rPr>
                        <a:t>Rel-15 CRs on Performance Assurance for 5G networks including network slicing (NETSLICE-ADPM5G)</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315901453"/>
                  </a:ext>
                </a:extLst>
              </a:tr>
            </a:tbl>
          </a:graphicData>
        </a:graphic>
      </p:graphicFrame>
    </p:spTree>
    <p:extLst>
      <p:ext uri="{BB962C8B-B14F-4D97-AF65-F5344CB8AC3E}">
        <p14:creationId xmlns:p14="http://schemas.microsoft.com/office/powerpoint/2010/main" val="2143247242"/>
      </p:ext>
    </p:extLst>
  </p:cSld>
  <p:clrMapOvr>
    <a:masterClrMapping/>
  </p:clrMapOvr>
  <p:transition spd="slow"/>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2036087" y="279811"/>
            <a:ext cx="7362825" cy="685800"/>
          </a:xfrm>
          <a:prstGeom prst="rect">
            <a:avLst/>
          </a:prstGeom>
          <a:noFill/>
          <a:ln w="12700">
            <a:noFill/>
            <a:miter lim="800000"/>
            <a:headEnd/>
            <a:tailEnd/>
          </a:ln>
        </p:spPr>
        <p:txBody>
          <a:bodyPr lIns="90488" tIns="44450" rIns="90488" bIns="44450" anchor="ctr"/>
          <a:lstStyle/>
          <a:p>
            <a:pPr algn="ctr">
              <a:defRPr/>
            </a:pPr>
            <a:r>
              <a:rPr lang="en-GB" altLang="zh-CN" sz="3200" kern="0" dirty="0">
                <a:solidFill>
                  <a:srgbClr val="FF0000"/>
                </a:solidFill>
                <a:latin typeface="Calibri"/>
                <a:cs typeface="+mj-cs"/>
              </a:rPr>
              <a:t>Maintenance and </a:t>
            </a:r>
            <a:r>
              <a:rPr lang="sv-SE" altLang="zh-CN" sz="3200" kern="0" dirty="0">
                <a:solidFill>
                  <a:srgbClr val="FF0000"/>
                </a:solidFill>
                <a:latin typeface="Calibri"/>
                <a:cs typeface="+mj-cs"/>
              </a:rPr>
              <a:t>s</a:t>
            </a:r>
            <a:r>
              <a:rPr lang="sv-SE" sz="3200" kern="0" dirty="0">
                <a:solidFill>
                  <a:srgbClr val="FF0000"/>
                </a:solidFill>
                <a:latin typeface="Calibri"/>
                <a:cs typeface="+mj-cs"/>
              </a:rPr>
              <a:t>mall </a:t>
            </a:r>
            <a:r>
              <a:rPr lang="sv-SE" sz="3200" kern="0" dirty="0" err="1">
                <a:solidFill>
                  <a:srgbClr val="FF0000"/>
                </a:solidFill>
                <a:latin typeface="Calibri"/>
                <a:cs typeface="+mj-cs"/>
              </a:rPr>
              <a:t>enhancement</a:t>
            </a:r>
            <a:r>
              <a:rPr lang="sv-SE" sz="3200" kern="0" dirty="0">
                <a:solidFill>
                  <a:srgbClr val="FF0000"/>
                </a:solidFill>
                <a:latin typeface="Calibri"/>
                <a:cs typeface="+mj-cs"/>
              </a:rPr>
              <a:t> </a:t>
            </a:r>
            <a:r>
              <a:rPr lang="en-GB" altLang="zh-CN" sz="3200" kern="0" dirty="0">
                <a:solidFill>
                  <a:srgbClr val="FF0000"/>
                </a:solidFill>
                <a:latin typeface="Calibri"/>
                <a:cs typeface="+mj-cs"/>
              </a:rPr>
              <a:t>CRs (</a:t>
            </a:r>
            <a:r>
              <a:rPr lang="en-GB" altLang="zh-CN" sz="3200" kern="0" dirty="0">
                <a:solidFill>
                  <a:srgbClr val="FF0000"/>
                </a:solidFill>
                <a:latin typeface="Calibri"/>
              </a:rPr>
              <a:t>Charging &amp; OAM&amp;P) (2/2)</a:t>
            </a:r>
          </a:p>
        </p:txBody>
      </p:sp>
      <p:graphicFrame>
        <p:nvGraphicFramePr>
          <p:cNvPr id="6" name="Group 76"/>
          <p:cNvGraphicFramePr>
            <a:graphicFrameLocks/>
          </p:cNvGraphicFramePr>
          <p:nvPr>
            <p:extLst>
              <p:ext uri="{D42A27DB-BD31-4B8C-83A1-F6EECF244321}">
                <p14:modId xmlns:p14="http://schemas.microsoft.com/office/powerpoint/2010/main" val="1605564717"/>
              </p:ext>
            </p:extLst>
          </p:nvPr>
        </p:nvGraphicFramePr>
        <p:xfrm>
          <a:off x="1032626" y="1564990"/>
          <a:ext cx="9000373" cy="4327399"/>
        </p:xfrm>
        <a:graphic>
          <a:graphicData uri="http://schemas.openxmlformats.org/drawingml/2006/table">
            <a:tbl>
              <a:tblPr/>
              <a:tblGrid>
                <a:gridCol w="1439196">
                  <a:extLst>
                    <a:ext uri="{9D8B030D-6E8A-4147-A177-3AD203B41FA5}">
                      <a16:colId xmlns:a16="http://schemas.microsoft.com/office/drawing/2014/main" val="20000"/>
                    </a:ext>
                  </a:extLst>
                </a:gridCol>
                <a:gridCol w="7561177">
                  <a:extLst>
                    <a:ext uri="{9D8B030D-6E8A-4147-A177-3AD203B41FA5}">
                      <a16:colId xmlns:a16="http://schemas.microsoft.com/office/drawing/2014/main" val="20001"/>
                    </a:ext>
                  </a:extLst>
                </a:gridCol>
              </a:tblGrid>
              <a:tr h="49591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Number</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425435">
                <a:tc>
                  <a:txBody>
                    <a:bodyPr/>
                    <a:lstStyle/>
                    <a:p>
                      <a:pPr algn="l" fontAlgn="t"/>
                      <a:r>
                        <a:rPr lang="sv-SE" sz="1400" b="0" i="0" u="none" strike="noStrike" dirty="0">
                          <a:solidFill>
                            <a:srgbClr val="000000"/>
                          </a:solidFill>
                          <a:effectLst/>
                          <a:latin typeface="Arial" panose="020B0604020202020204" pitchFamily="34" charset="0"/>
                        </a:rPr>
                        <a:t>SP-181050</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sv-SE" sz="1400" b="0" i="0" u="none" strike="noStrike" dirty="0">
                          <a:effectLst/>
                          <a:latin typeface="Arial" panose="020B0604020202020204" pitchFamily="34" charset="0"/>
                        </a:rPr>
                        <a:t>Rel-15 CRs on Management Enhancement for EPC CUPS (ME_CUPS)</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176721367"/>
                  </a:ext>
                </a:extLst>
              </a:tr>
              <a:tr h="425435">
                <a:tc>
                  <a:txBody>
                    <a:bodyPr/>
                    <a:lstStyle/>
                    <a:p>
                      <a:pPr algn="l" fontAlgn="t"/>
                      <a:r>
                        <a:rPr lang="sv-SE" sz="1400" b="0" i="0" u="none" strike="noStrike">
                          <a:solidFill>
                            <a:srgbClr val="000000"/>
                          </a:solidFill>
                          <a:effectLst/>
                          <a:latin typeface="Arial" panose="020B0604020202020204" pitchFamily="34" charset="0"/>
                        </a:rPr>
                        <a:t>SP-181051</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400" b="0" i="0" u="none" strike="noStrike">
                          <a:effectLst/>
                          <a:latin typeface="Arial" panose="020B0604020202020204" pitchFamily="34" charset="0"/>
                        </a:rPr>
                        <a:t>Rel-15 CRs on REST Solution Sets (normative work) (REST_SS)</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949904434"/>
                  </a:ext>
                </a:extLst>
              </a:tr>
              <a:tr h="425435">
                <a:tc>
                  <a:txBody>
                    <a:bodyPr/>
                    <a:lstStyle/>
                    <a:p>
                      <a:pPr algn="l" fontAlgn="t"/>
                      <a:r>
                        <a:rPr lang="sv-SE" sz="1400" b="0" i="0" u="none" strike="noStrike" dirty="0">
                          <a:solidFill>
                            <a:srgbClr val="000000"/>
                          </a:solidFill>
                          <a:effectLst/>
                          <a:latin typeface="Arial" panose="020B0604020202020204" pitchFamily="34" charset="0"/>
                        </a:rPr>
                        <a:t>SP-181053</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400" b="0" i="0" u="none" strike="noStrike" dirty="0">
                          <a:effectLst/>
                          <a:latin typeface="Arial" panose="020B0604020202020204" pitchFamily="34" charset="0"/>
                        </a:rPr>
                        <a:t>Rel-15 CRs on Charging aspects of EDCE5: PS Charging enhancements to support 5G New Radio via Dual Connectivity) (EDCE5-CH)</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806556211"/>
                  </a:ext>
                </a:extLst>
              </a:tr>
              <a:tr h="425435">
                <a:tc>
                  <a:txBody>
                    <a:bodyPr/>
                    <a:lstStyle/>
                    <a:p>
                      <a:pPr algn="l" fontAlgn="t"/>
                      <a:r>
                        <a:rPr lang="sv-SE" sz="1400" b="0" i="0" u="none" strike="noStrike" dirty="0">
                          <a:solidFill>
                            <a:srgbClr val="000000"/>
                          </a:solidFill>
                          <a:effectLst/>
                          <a:latin typeface="Arial" panose="020B0604020202020204" pitchFamily="34" charset="0"/>
                        </a:rPr>
                        <a:t>SP-181056</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400" b="0" i="0" u="none" strike="noStrike" dirty="0">
                          <a:effectLst/>
                          <a:latin typeface="Arial" panose="020B0604020202020204" pitchFamily="34" charset="0"/>
                        </a:rPr>
                        <a:t>Rel-15 CRs on Charging aspects of NAPS (NAPS-CH)</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4268181812"/>
                  </a:ext>
                </a:extLst>
              </a:tr>
              <a:tr h="425435">
                <a:tc>
                  <a:txBody>
                    <a:bodyPr/>
                    <a:lstStyle/>
                    <a:p>
                      <a:pPr algn="l" fontAlgn="t"/>
                      <a:r>
                        <a:rPr lang="sv-SE" sz="1400" b="0" i="0" u="none" strike="noStrike">
                          <a:solidFill>
                            <a:srgbClr val="000000"/>
                          </a:solidFill>
                          <a:effectLst/>
                          <a:latin typeface="Arial" panose="020B0604020202020204" pitchFamily="34" charset="0"/>
                        </a:rPr>
                        <a:t>SP-181057</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400" b="0" i="0" u="none" strike="noStrike">
                          <a:effectLst/>
                          <a:latin typeface="Arial" panose="020B0604020202020204" pitchFamily="34" charset="0"/>
                        </a:rPr>
                        <a:t>Rel-15 CRs on Data Charging in 5G System Architecture Phase 1 (5GS_Ph1-DCH)</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42871868"/>
                  </a:ext>
                </a:extLst>
              </a:tr>
              <a:tr h="425435">
                <a:tc>
                  <a:txBody>
                    <a:bodyPr/>
                    <a:lstStyle/>
                    <a:p>
                      <a:pPr algn="l" fontAlgn="t"/>
                      <a:r>
                        <a:rPr lang="sv-SE" sz="1400" b="0" i="0" u="none" strike="noStrike">
                          <a:solidFill>
                            <a:srgbClr val="000000"/>
                          </a:solidFill>
                          <a:effectLst/>
                          <a:latin typeface="Arial" panose="020B0604020202020204" pitchFamily="34" charset="0"/>
                        </a:rPr>
                        <a:t>SP-181058</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400" b="0" i="0" u="none" strike="noStrike">
                          <a:effectLst/>
                          <a:latin typeface="Arial" panose="020B0604020202020204" pitchFamily="34" charset="0"/>
                        </a:rPr>
                        <a:t>Rel-15 CRs on Charging for IMS over 5G System Architecture Phase 1 (5GS_Ph1_IMSCH)</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801818017"/>
                  </a:ext>
                </a:extLst>
              </a:tr>
              <a:tr h="425435">
                <a:tc>
                  <a:txBody>
                    <a:bodyPr/>
                    <a:lstStyle/>
                    <a:p>
                      <a:pPr algn="l" fontAlgn="t"/>
                      <a:r>
                        <a:rPr lang="sv-SE" sz="1400" b="0" i="0" u="none" strike="noStrike" dirty="0">
                          <a:solidFill>
                            <a:srgbClr val="000000"/>
                          </a:solidFill>
                          <a:effectLst/>
                          <a:latin typeface="Arial" panose="020B0604020202020204" pitchFamily="34" charset="0"/>
                        </a:rPr>
                        <a:t>SP-181059</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400" b="0" i="0" u="none" strike="noStrike" dirty="0">
                          <a:effectLst/>
                          <a:latin typeface="Arial" panose="020B0604020202020204" pitchFamily="34" charset="0"/>
                        </a:rPr>
                        <a:t>Rel-15 CRs on Service Based Interface for 5G Charging (5GS_Ph1-SBI_CH)</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402274788"/>
                  </a:ext>
                </a:extLst>
              </a:tr>
              <a:tr h="425435">
                <a:tc>
                  <a:txBody>
                    <a:bodyPr/>
                    <a:lstStyle/>
                    <a:p>
                      <a:pPr algn="l" fontAlgn="t"/>
                      <a:r>
                        <a:rPr lang="en-GB" sz="1400" b="0" i="0" u="none" strike="noStrike" kern="1200" dirty="0">
                          <a:solidFill>
                            <a:srgbClr val="000000"/>
                          </a:solidFill>
                          <a:effectLst/>
                          <a:latin typeface="Arial" panose="020B0604020202020204" pitchFamily="34" charset="0"/>
                          <a:ea typeface="+mn-ea"/>
                          <a:cs typeface="+mn-cs"/>
                        </a:rPr>
                        <a:t>SP-181156 </a:t>
                      </a:r>
                      <a:endParaRPr lang="sv-SE" sz="1400" b="0" i="0" u="none" strike="noStrike" kern="1200" dirty="0">
                        <a:solidFill>
                          <a:srgbClr val="000000"/>
                        </a:solidFill>
                        <a:effectLst/>
                        <a:latin typeface="Arial" panose="020B0604020202020204" pitchFamily="34" charset="0"/>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400" b="0" i="0" u="none" strike="noStrike" kern="1200" dirty="0">
                          <a:solidFill>
                            <a:srgbClr val="000000"/>
                          </a:solidFill>
                          <a:effectLst/>
                          <a:latin typeface="Arial" panose="020B0604020202020204" pitchFamily="34" charset="0"/>
                          <a:ea typeface="+mn-ea"/>
                          <a:cs typeface="+mn-cs"/>
                        </a:rPr>
                        <a:t>Rel-15 CRs on Network Resource Model (NRM) for 5G networks and network slicing (NETSLICE-5GNRM) Batch 2</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017615048"/>
                  </a:ext>
                </a:extLst>
              </a:tr>
              <a:tr h="425435">
                <a:tc>
                  <a:txBody>
                    <a:bodyPr/>
                    <a:lstStyle/>
                    <a:p>
                      <a:pPr algn="l" fontAlgn="t"/>
                      <a:r>
                        <a:rPr lang="en-GB" sz="1400" b="0" i="0" u="none" strike="noStrike" kern="1200" dirty="0">
                          <a:solidFill>
                            <a:srgbClr val="000000"/>
                          </a:solidFill>
                          <a:effectLst/>
                          <a:latin typeface="Arial" panose="020B0604020202020204" pitchFamily="34" charset="0"/>
                          <a:ea typeface="+mn-ea"/>
                          <a:cs typeface="+mn-cs"/>
                        </a:rPr>
                        <a:t>SP-181157 </a:t>
                      </a:r>
                      <a:endParaRPr lang="sv-SE" sz="1400" b="0" i="0" u="none" strike="noStrike" kern="1200" dirty="0">
                        <a:solidFill>
                          <a:srgbClr val="000000"/>
                        </a:solidFill>
                        <a:effectLst/>
                        <a:latin typeface="Arial" panose="020B0604020202020204" pitchFamily="34" charset="0"/>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400" b="0" i="0" u="none" strike="noStrike" kern="1200" dirty="0">
                          <a:solidFill>
                            <a:srgbClr val="000000"/>
                          </a:solidFill>
                          <a:effectLst/>
                          <a:latin typeface="Arial" panose="020B0604020202020204" pitchFamily="34" charset="0"/>
                          <a:ea typeface="+mn-ea"/>
                          <a:cs typeface="+mn-cs"/>
                        </a:rPr>
                        <a:t>Rel-15 CRs on Service Based Interface for 5G Charging (5GS_Ph1-SBI_</a:t>
                      </a:r>
                      <a:r>
                        <a:rPr lang="en-US" sz="1400" b="0" i="0" u="none" strike="noStrike" kern="1200">
                          <a:solidFill>
                            <a:srgbClr val="000000"/>
                          </a:solidFill>
                          <a:effectLst/>
                          <a:latin typeface="Arial" panose="020B0604020202020204" pitchFamily="34" charset="0"/>
                          <a:ea typeface="+mn-ea"/>
                          <a:cs typeface="+mn-cs"/>
                        </a:rPr>
                        <a:t>CH) Batch 2</a:t>
                      </a:r>
                      <a:endParaRPr lang="en-US" sz="1400" b="0" i="0" u="none" strike="noStrike" kern="1200" dirty="0">
                        <a:solidFill>
                          <a:srgbClr val="000000"/>
                        </a:solidFill>
                        <a:effectLst/>
                        <a:latin typeface="Arial" panose="020B0604020202020204" pitchFamily="34" charset="0"/>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346267258"/>
                  </a:ext>
                </a:extLst>
              </a:tr>
            </a:tbl>
          </a:graphicData>
        </a:graphic>
      </p:graphicFrame>
    </p:spTree>
    <p:extLst>
      <p:ext uri="{BB962C8B-B14F-4D97-AF65-F5344CB8AC3E}">
        <p14:creationId xmlns:p14="http://schemas.microsoft.com/office/powerpoint/2010/main" val="4135515774"/>
      </p:ext>
    </p:extLst>
  </p:cSld>
  <p:clrMapOvr>
    <a:masterClrMapping/>
  </p:clrMapOvr>
  <p:transition spd="slow"/>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1748244" y="801648"/>
            <a:ext cx="7362825" cy="685800"/>
          </a:xfrm>
          <a:prstGeom prst="rect">
            <a:avLst/>
          </a:prstGeom>
          <a:noFill/>
          <a:ln w="12700">
            <a:noFill/>
            <a:miter lim="800000"/>
            <a:headEnd/>
            <a:tailEnd/>
          </a:ln>
        </p:spPr>
        <p:txBody>
          <a:bodyPr lIns="90488" tIns="44450" rIns="90488" bIns="44450" anchor="ctr"/>
          <a:lstStyle/>
          <a:p>
            <a:pPr algn="ctr" eaLnBrk="0" hangingPunct="0">
              <a:defRPr/>
            </a:pPr>
            <a:r>
              <a:rPr lang="en-GB" altLang="zh-CN" sz="3200" kern="0" dirty="0">
                <a:solidFill>
                  <a:srgbClr val="FF0000"/>
                </a:solidFill>
                <a:latin typeface="Calibri"/>
                <a:cs typeface="+mj-cs"/>
              </a:rPr>
              <a:t>Charging CRs (Rel-15 WI under exception)</a:t>
            </a:r>
            <a:endParaRPr lang="en-GB" altLang="zh-CN" sz="3200" i="1" dirty="0">
              <a:solidFill>
                <a:srgbClr val="FF0000"/>
              </a:solidFill>
              <a:highlight>
                <a:srgbClr val="FFFF00"/>
              </a:highlight>
              <a:latin typeface="Calibri"/>
              <a:cs typeface="Times New Roman" pitchFamily="18" charset="0"/>
            </a:endParaRPr>
          </a:p>
          <a:p>
            <a:pPr algn="ctr" eaLnBrk="0" hangingPunct="0">
              <a:defRPr/>
            </a:pPr>
            <a:endParaRPr lang="en-GB" altLang="zh-CN" sz="3200" dirty="0">
              <a:solidFill>
                <a:srgbClr val="FF0000"/>
              </a:solidFill>
              <a:latin typeface="Calibri"/>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2684095629"/>
              </p:ext>
            </p:extLst>
          </p:nvPr>
        </p:nvGraphicFramePr>
        <p:xfrm>
          <a:off x="1508569" y="2196733"/>
          <a:ext cx="7972744" cy="922634"/>
        </p:xfrm>
        <a:graphic>
          <a:graphicData uri="http://schemas.openxmlformats.org/drawingml/2006/table">
            <a:tbl>
              <a:tblPr/>
              <a:tblGrid>
                <a:gridCol w="1274874">
                  <a:extLst>
                    <a:ext uri="{9D8B030D-6E8A-4147-A177-3AD203B41FA5}">
                      <a16:colId xmlns:a16="http://schemas.microsoft.com/office/drawing/2014/main" val="20000"/>
                    </a:ext>
                  </a:extLst>
                </a:gridCol>
                <a:gridCol w="6697870">
                  <a:extLst>
                    <a:ext uri="{9D8B030D-6E8A-4147-A177-3AD203B41FA5}">
                      <a16:colId xmlns:a16="http://schemas.microsoft.com/office/drawing/2014/main" val="20001"/>
                    </a:ext>
                  </a:extLst>
                </a:gridCol>
              </a:tblGrid>
              <a:tr h="49591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Number</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425435">
                <a:tc>
                  <a:txBody>
                    <a:bodyPr/>
                    <a:lstStyle/>
                    <a:p>
                      <a:pPr algn="l" fontAlgn="t"/>
                      <a:r>
                        <a:rPr lang="sv-SE" sz="1400" b="0" i="0" u="none" strike="noStrike" dirty="0">
                          <a:solidFill>
                            <a:srgbClr val="000000"/>
                          </a:solidFill>
                          <a:effectLst/>
                          <a:latin typeface="Arial" panose="020B0604020202020204" pitchFamily="34" charset="0"/>
                        </a:rPr>
                        <a:t>SP-181052</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400" b="0" i="0" u="none" strike="noStrike" dirty="0">
                          <a:effectLst/>
                          <a:latin typeface="Arial" panose="020B0604020202020204" pitchFamily="34" charset="0"/>
                        </a:rPr>
                        <a:t>Rel-15 CRs on SMS Charging in 5G System Architecture Phase 1 (5GS_Ph1-SMSCH)</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275331348"/>
                  </a:ext>
                </a:extLst>
              </a:tr>
            </a:tbl>
          </a:graphicData>
        </a:graphic>
      </p:graphicFrame>
    </p:spTree>
    <p:extLst>
      <p:ext uri="{BB962C8B-B14F-4D97-AF65-F5344CB8AC3E}">
        <p14:creationId xmlns:p14="http://schemas.microsoft.com/office/powerpoint/2010/main" val="679530401"/>
      </p:ext>
    </p:extLst>
  </p:cSld>
  <p:clrMapOvr>
    <a:masterClrMapping/>
  </p:clrMapOvr>
  <p:transition spd="slow"/>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1236453" y="692466"/>
            <a:ext cx="7362825" cy="685800"/>
          </a:xfrm>
          <a:prstGeom prst="rect">
            <a:avLst/>
          </a:prstGeom>
          <a:noFill/>
          <a:ln w="12700">
            <a:noFill/>
            <a:miter lim="800000"/>
            <a:headEnd/>
            <a:tailEnd/>
          </a:ln>
        </p:spPr>
        <p:txBody>
          <a:bodyPr lIns="90488" tIns="44450" rIns="90488" bIns="44450" anchor="ctr"/>
          <a:lstStyle/>
          <a:p>
            <a:pPr algn="ctr" eaLnBrk="0" hangingPunct="0">
              <a:defRPr/>
            </a:pPr>
            <a:r>
              <a:rPr lang="en-GB" altLang="zh-CN" sz="3200" kern="0" dirty="0">
                <a:solidFill>
                  <a:srgbClr val="FF0000"/>
                </a:solidFill>
                <a:latin typeface="Calibri"/>
                <a:cs typeface="+mj-cs"/>
              </a:rPr>
              <a:t>Charging CRs (Rel-16 WIs)</a:t>
            </a:r>
            <a:endParaRPr lang="en-GB" altLang="zh-CN" sz="3200" i="1" dirty="0">
              <a:solidFill>
                <a:srgbClr val="FF0000"/>
              </a:solidFill>
              <a:highlight>
                <a:srgbClr val="FFFF00"/>
              </a:highlight>
              <a:latin typeface="Calibri"/>
              <a:cs typeface="Times New Roman" pitchFamily="18" charset="0"/>
            </a:endParaRPr>
          </a:p>
          <a:p>
            <a:pPr algn="ctr" eaLnBrk="0" hangingPunct="0">
              <a:defRPr/>
            </a:pPr>
            <a:endParaRPr lang="en-GB" altLang="zh-CN" sz="3200" dirty="0">
              <a:solidFill>
                <a:srgbClr val="FF0000"/>
              </a:solidFill>
              <a:latin typeface="Calibri"/>
              <a:cs typeface="Times New Roman" pitchFamily="18" charset="0"/>
            </a:endParaRPr>
          </a:p>
        </p:txBody>
      </p:sp>
      <p:graphicFrame>
        <p:nvGraphicFramePr>
          <p:cNvPr id="6" name="Group 76"/>
          <p:cNvGraphicFramePr>
            <a:graphicFrameLocks/>
          </p:cNvGraphicFramePr>
          <p:nvPr>
            <p:extLst/>
          </p:nvPr>
        </p:nvGraphicFramePr>
        <p:xfrm>
          <a:off x="1399387" y="1678119"/>
          <a:ext cx="7972744" cy="921349"/>
        </p:xfrm>
        <a:graphic>
          <a:graphicData uri="http://schemas.openxmlformats.org/drawingml/2006/table">
            <a:tbl>
              <a:tblPr/>
              <a:tblGrid>
                <a:gridCol w="1274874">
                  <a:extLst>
                    <a:ext uri="{9D8B030D-6E8A-4147-A177-3AD203B41FA5}">
                      <a16:colId xmlns:a16="http://schemas.microsoft.com/office/drawing/2014/main" val="20000"/>
                    </a:ext>
                  </a:extLst>
                </a:gridCol>
                <a:gridCol w="6697870">
                  <a:extLst>
                    <a:ext uri="{9D8B030D-6E8A-4147-A177-3AD203B41FA5}">
                      <a16:colId xmlns:a16="http://schemas.microsoft.com/office/drawing/2014/main" val="20001"/>
                    </a:ext>
                  </a:extLst>
                </a:gridCol>
              </a:tblGrid>
              <a:tr h="49591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Number</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425435">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sv-SE" sz="1400" b="0" i="0" u="none" strike="noStrike" dirty="0">
                          <a:solidFill>
                            <a:srgbClr val="000000"/>
                          </a:solidFill>
                          <a:effectLst/>
                          <a:latin typeface="Arial" panose="020B0604020202020204" pitchFamily="34" charset="0"/>
                        </a:rPr>
                        <a:t>-</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fi-FI" sz="1400" b="0" i="0" u="none" strike="noStrike" dirty="0">
                          <a:solidFill>
                            <a:srgbClr val="000000"/>
                          </a:solidFill>
                          <a:effectLst/>
                          <a:latin typeface="Arial" panose="020B0604020202020204" pitchFamily="34" charset="0"/>
                        </a:rPr>
                        <a:t>-</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275331348"/>
                  </a:ext>
                </a:extLst>
              </a:tr>
            </a:tbl>
          </a:graphicData>
        </a:graphic>
      </p:graphicFrame>
    </p:spTree>
    <p:extLst>
      <p:ext uri="{BB962C8B-B14F-4D97-AF65-F5344CB8AC3E}">
        <p14:creationId xmlns:p14="http://schemas.microsoft.com/office/powerpoint/2010/main" val="1764796465"/>
      </p:ext>
    </p:extLst>
  </p:cSld>
  <p:clrMapOvr>
    <a:masterClrMapping/>
  </p:clrMapOvr>
  <p:transition spd="slow"/>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1706136" y="470212"/>
            <a:ext cx="7362825" cy="1391690"/>
          </a:xfrm>
          <a:prstGeom prst="rect">
            <a:avLst/>
          </a:prstGeom>
          <a:noFill/>
          <a:ln w="12700">
            <a:noFill/>
            <a:miter lim="800000"/>
            <a:headEnd/>
            <a:tailEnd/>
          </a:ln>
        </p:spPr>
        <p:txBody>
          <a:bodyPr lIns="90488" tIns="44450" rIns="90488" bIns="44450" anchor="ctr"/>
          <a:lstStyle/>
          <a:p>
            <a:pPr algn="ctr">
              <a:defRPr/>
            </a:pPr>
            <a:r>
              <a:rPr lang="en-GB" altLang="zh-CN" sz="3200" kern="0" dirty="0">
                <a:solidFill>
                  <a:srgbClr val="FF0000"/>
                </a:solidFill>
                <a:latin typeface="Calibri"/>
                <a:cs typeface="+mj-cs"/>
              </a:rPr>
              <a:t>OAM&amp;P CRs </a:t>
            </a:r>
            <a:r>
              <a:rPr lang="en-GB" altLang="zh-CN" sz="3200" kern="0" dirty="0">
                <a:solidFill>
                  <a:srgbClr val="FF0000"/>
                </a:solidFill>
                <a:latin typeface="Calibri"/>
              </a:rPr>
              <a:t> (Rel-16 WIs)</a:t>
            </a:r>
            <a:endParaRPr lang="en-GB" altLang="zh-CN" sz="3200" kern="0" dirty="0">
              <a:solidFill>
                <a:srgbClr val="FF0000"/>
              </a:solidFill>
              <a:latin typeface="Calibri"/>
              <a:cs typeface="+mj-cs"/>
            </a:endParaRPr>
          </a:p>
        </p:txBody>
      </p:sp>
      <p:graphicFrame>
        <p:nvGraphicFramePr>
          <p:cNvPr id="6" name="Group 76"/>
          <p:cNvGraphicFramePr>
            <a:graphicFrameLocks/>
          </p:cNvGraphicFramePr>
          <p:nvPr>
            <p:extLst/>
          </p:nvPr>
        </p:nvGraphicFramePr>
        <p:xfrm>
          <a:off x="1502316" y="2037310"/>
          <a:ext cx="8188500" cy="1831311"/>
        </p:xfrm>
        <a:graphic>
          <a:graphicData uri="http://schemas.openxmlformats.org/drawingml/2006/table">
            <a:tbl>
              <a:tblPr/>
              <a:tblGrid>
                <a:gridCol w="1300482">
                  <a:extLst>
                    <a:ext uri="{9D8B030D-6E8A-4147-A177-3AD203B41FA5}">
                      <a16:colId xmlns:a16="http://schemas.microsoft.com/office/drawing/2014/main" val="20000"/>
                    </a:ext>
                  </a:extLst>
                </a:gridCol>
                <a:gridCol w="6888018">
                  <a:extLst>
                    <a:ext uri="{9D8B030D-6E8A-4147-A177-3AD203B41FA5}">
                      <a16:colId xmlns:a16="http://schemas.microsoft.com/office/drawing/2014/main" val="20001"/>
                    </a:ext>
                  </a:extLst>
                </a:gridCol>
              </a:tblGrid>
              <a:tr h="512448">
                <a:tc>
                  <a:txBody>
                    <a:bodyPr/>
                    <a:lstStyle/>
                    <a:p>
                      <a:pPr marL="7200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Number</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7200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439621">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sv-SE" sz="1400" b="0" i="0" u="none" strike="noStrike" dirty="0">
                          <a:solidFill>
                            <a:srgbClr val="000000"/>
                          </a:solidFill>
                          <a:effectLst/>
                          <a:latin typeface="Arial" panose="020B0604020202020204" pitchFamily="34" charset="0"/>
                        </a:rPr>
                        <a:t>SP-181044</a:t>
                      </a:r>
                      <a:endParaRPr lang="sv-SE" sz="1400" b="0" i="0" u="none" strike="noStrike" dirty="0">
                        <a:solidFill>
                          <a:srgbClr val="000000"/>
                        </a:solidFill>
                        <a:effectLst/>
                        <a:highlight>
                          <a:srgbClr val="FFFF00"/>
                        </a:highlight>
                        <a:latin typeface="Arial" panose="020B0604020202020204" pitchFamily="34" charset="0"/>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400" b="0" i="0" u="none" strike="noStrike" dirty="0">
                          <a:effectLst/>
                          <a:latin typeface="Arial" panose="020B0604020202020204" pitchFamily="34" charset="0"/>
                        </a:rPr>
                        <a:t>Re-16 CRs on Methodology for 5G management specifications (METHOGY)</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369207408"/>
                  </a:ext>
                </a:extLst>
              </a:tr>
              <a:tr h="439621">
                <a:tc>
                  <a:txBody>
                    <a:bodyPr/>
                    <a:lstStyle/>
                    <a:p>
                      <a:pPr algn="l" fontAlgn="t"/>
                      <a:r>
                        <a:rPr lang="sv-SE" sz="1400" b="0" i="0" u="none" strike="noStrike">
                          <a:solidFill>
                            <a:srgbClr val="000000"/>
                          </a:solidFill>
                          <a:effectLst/>
                          <a:latin typeface="Arial" panose="020B0604020202020204" pitchFamily="34" charset="0"/>
                        </a:rPr>
                        <a:t>SP-181048</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400" b="0" i="0" u="none" strike="noStrike" dirty="0">
                          <a:effectLst/>
                          <a:latin typeface="Arial" panose="020B0604020202020204" pitchFamily="34" charset="0"/>
                        </a:rPr>
                        <a:t>Rel-16 CRs on Enhancement of performance assurance for 5G networks including network slicing (5G_SLICE_ePA)</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796012428"/>
                  </a:ext>
                </a:extLst>
              </a:tr>
              <a:tr h="439621">
                <a:tc>
                  <a:txBody>
                    <a:bodyPr/>
                    <a:lstStyle/>
                    <a:p>
                      <a:pPr algn="l" fontAlgn="t"/>
                      <a:r>
                        <a:rPr lang="sv-SE" sz="1400" b="0" i="0" u="none" strike="noStrike" dirty="0">
                          <a:solidFill>
                            <a:srgbClr val="000000"/>
                          </a:solidFill>
                          <a:effectLst/>
                          <a:latin typeface="Arial" panose="020B0604020202020204" pitchFamily="34" charset="0"/>
                        </a:rPr>
                        <a:t>SP-181049</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400" b="0" i="0" u="none" strike="noStrike" dirty="0">
                          <a:effectLst/>
                          <a:latin typeface="Arial" panose="020B0604020202020204" pitchFamily="34" charset="0"/>
                        </a:rPr>
                        <a:t>Rel-16 CRs on OAM aspects of LTE and WLAN integration (OAM_LTE_WLAN)</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360964790"/>
                  </a:ext>
                </a:extLst>
              </a:tr>
            </a:tbl>
          </a:graphicData>
        </a:graphic>
      </p:graphicFrame>
    </p:spTree>
    <p:extLst>
      <p:ext uri="{BB962C8B-B14F-4D97-AF65-F5344CB8AC3E}">
        <p14:creationId xmlns:p14="http://schemas.microsoft.com/office/powerpoint/2010/main" val="1826591526"/>
      </p:ext>
    </p:extLst>
  </p:cSld>
  <p:clrMapOvr>
    <a:masterClrMapping/>
  </p:clrMapOvr>
  <p:transition spd="slow"/>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3"/>
          <p:cNvSpPr>
            <a:spLocks noGrp="1"/>
          </p:cNvSpPr>
          <p:nvPr>
            <p:ph idx="1"/>
          </p:nvPr>
        </p:nvSpPr>
        <p:spPr>
          <a:xfrm>
            <a:off x="1914240" y="1201004"/>
            <a:ext cx="7859348" cy="4793395"/>
          </a:xfrm>
        </p:spPr>
        <p:txBody>
          <a:bodyPr/>
          <a:lstStyle/>
          <a:p>
            <a:pPr marL="457200" lvl="1" indent="0">
              <a:lnSpc>
                <a:spcPct val="80000"/>
              </a:lnSpc>
              <a:buNone/>
              <a:defRPr/>
            </a:pPr>
            <a:endParaRPr lang="en-US" sz="2400" dirty="0"/>
          </a:p>
          <a:p>
            <a:r>
              <a:rPr lang="en-GB" altLang="zh-CN" sz="2800" dirty="0"/>
              <a:t>Open Mobile Alliance (OMA) </a:t>
            </a:r>
          </a:p>
          <a:p>
            <a:pPr marL="609600" lvl="1" indent="0">
              <a:lnSpc>
                <a:spcPct val="80000"/>
              </a:lnSpc>
              <a:buNone/>
              <a:defRPr/>
            </a:pPr>
            <a:r>
              <a:rPr lang="en-GB" altLang="zh-CN" sz="2400" dirty="0">
                <a:ea typeface="+mn-ea"/>
                <a:cs typeface="+mn-cs"/>
              </a:rPr>
              <a:t>OMA ARC maintains the OMA Data Definition Specification (DDS) based on the SA5 specification for Diameter AVP code definitions (TS 32.299).</a:t>
            </a:r>
          </a:p>
        </p:txBody>
      </p:sp>
      <p:sp>
        <p:nvSpPr>
          <p:cNvPr id="5" name="Rectangle 4"/>
          <p:cNvSpPr>
            <a:spLocks noChangeArrowheads="1"/>
          </p:cNvSpPr>
          <p:nvPr/>
        </p:nvSpPr>
        <p:spPr bwMode="auto">
          <a:xfrm>
            <a:off x="1772900" y="395262"/>
            <a:ext cx="7362825" cy="685800"/>
          </a:xfrm>
          <a:prstGeom prst="rect">
            <a:avLst/>
          </a:prstGeom>
          <a:noFill/>
          <a:ln w="12700">
            <a:noFill/>
            <a:miter lim="800000"/>
            <a:headEnd/>
            <a:tailEnd/>
          </a:ln>
        </p:spPr>
        <p:txBody>
          <a:bodyPr lIns="90488" tIns="44450" rIns="90488" bIns="44450" anchor="ctr"/>
          <a:lstStyle/>
          <a:p>
            <a:pPr algn="ctr" eaLnBrk="0" hangingPunct="0">
              <a:defRPr/>
            </a:pPr>
            <a:r>
              <a:rPr lang="en-GB" altLang="zh-CN" sz="3200" kern="0" dirty="0">
                <a:solidFill>
                  <a:srgbClr val="FF0000"/>
                </a:solidFill>
                <a:latin typeface="Calibri"/>
                <a:cs typeface="+mj-cs"/>
              </a:rPr>
              <a:t>Charging cooperation </a:t>
            </a:r>
            <a:endParaRPr lang="en-GB" altLang="zh-CN" sz="3200" dirty="0">
              <a:solidFill>
                <a:srgbClr val="FF0000"/>
              </a:solidFill>
              <a:latin typeface="Calibri"/>
              <a:cs typeface="Times New Roman" pitchFamily="18" charset="0"/>
            </a:endParaRPr>
          </a:p>
        </p:txBody>
      </p:sp>
    </p:spTree>
    <p:extLst>
      <p:ext uri="{BB962C8B-B14F-4D97-AF65-F5344CB8AC3E}">
        <p14:creationId xmlns:p14="http://schemas.microsoft.com/office/powerpoint/2010/main" val="3212768695"/>
      </p:ext>
    </p:extLst>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590"/>
          <p:cNvSpPr>
            <a:spLocks noGrp="1"/>
          </p:cNvSpPr>
          <p:nvPr>
            <p:ph type="title"/>
          </p:nvPr>
        </p:nvSpPr>
        <p:spPr>
          <a:xfrm>
            <a:off x="2980869" y="959210"/>
            <a:ext cx="5143500" cy="476250"/>
          </a:xfrm>
        </p:spPr>
        <p:txBody>
          <a:bodyPr/>
          <a:lstStyle/>
          <a:p>
            <a:r>
              <a:rPr lang="en-GB" sz="4000" dirty="0"/>
              <a:t>Statistics at SA5 level</a:t>
            </a:r>
          </a:p>
        </p:txBody>
      </p:sp>
      <p:graphicFrame>
        <p:nvGraphicFramePr>
          <p:cNvPr id="117329" name="Group 593"/>
          <p:cNvGraphicFramePr>
            <a:graphicFrameLocks noGrp="1"/>
          </p:cNvGraphicFramePr>
          <p:nvPr>
            <p:ph idx="1"/>
            <p:extLst/>
          </p:nvPr>
        </p:nvGraphicFramePr>
        <p:xfrm>
          <a:off x="2605966" y="1668240"/>
          <a:ext cx="6737539" cy="3656349"/>
        </p:xfrm>
        <a:graphic>
          <a:graphicData uri="http://schemas.openxmlformats.org/drawingml/2006/table">
            <a:tbl>
              <a:tblPr/>
              <a:tblGrid>
                <a:gridCol w="935256">
                  <a:extLst>
                    <a:ext uri="{9D8B030D-6E8A-4147-A177-3AD203B41FA5}">
                      <a16:colId xmlns:a16="http://schemas.microsoft.com/office/drawing/2014/main" val="20000"/>
                    </a:ext>
                  </a:extLst>
                </a:gridCol>
                <a:gridCol w="739833">
                  <a:extLst>
                    <a:ext uri="{9D8B030D-6E8A-4147-A177-3AD203B41FA5}">
                      <a16:colId xmlns:a16="http://schemas.microsoft.com/office/drawing/2014/main" val="20001"/>
                    </a:ext>
                  </a:extLst>
                </a:gridCol>
                <a:gridCol w="714894">
                  <a:extLst>
                    <a:ext uri="{9D8B030D-6E8A-4147-A177-3AD203B41FA5}">
                      <a16:colId xmlns:a16="http://schemas.microsoft.com/office/drawing/2014/main" val="20002"/>
                    </a:ext>
                  </a:extLst>
                </a:gridCol>
                <a:gridCol w="723207">
                  <a:extLst>
                    <a:ext uri="{9D8B030D-6E8A-4147-A177-3AD203B41FA5}">
                      <a16:colId xmlns:a16="http://schemas.microsoft.com/office/drawing/2014/main" val="20003"/>
                    </a:ext>
                  </a:extLst>
                </a:gridCol>
                <a:gridCol w="698269">
                  <a:extLst>
                    <a:ext uri="{9D8B030D-6E8A-4147-A177-3AD203B41FA5}">
                      <a16:colId xmlns:a16="http://schemas.microsoft.com/office/drawing/2014/main" val="20004"/>
                    </a:ext>
                  </a:extLst>
                </a:gridCol>
                <a:gridCol w="748146">
                  <a:extLst>
                    <a:ext uri="{9D8B030D-6E8A-4147-A177-3AD203B41FA5}">
                      <a16:colId xmlns:a16="http://schemas.microsoft.com/office/drawing/2014/main" val="20005"/>
                    </a:ext>
                  </a:extLst>
                </a:gridCol>
                <a:gridCol w="748145">
                  <a:extLst>
                    <a:ext uri="{9D8B030D-6E8A-4147-A177-3AD203B41FA5}">
                      <a16:colId xmlns:a16="http://schemas.microsoft.com/office/drawing/2014/main" val="20006"/>
                    </a:ext>
                  </a:extLst>
                </a:gridCol>
                <a:gridCol w="723208">
                  <a:extLst>
                    <a:ext uri="{9D8B030D-6E8A-4147-A177-3AD203B41FA5}">
                      <a16:colId xmlns:a16="http://schemas.microsoft.com/office/drawing/2014/main" val="20007"/>
                    </a:ext>
                  </a:extLst>
                </a:gridCol>
                <a:gridCol w="706581">
                  <a:extLst>
                    <a:ext uri="{9D8B030D-6E8A-4147-A177-3AD203B41FA5}">
                      <a16:colId xmlns:a16="http://schemas.microsoft.com/office/drawing/2014/main" val="20008"/>
                    </a:ext>
                  </a:extLst>
                </a:gridCol>
              </a:tblGrid>
              <a:tr h="435230">
                <a:tc>
                  <a:txBody>
                    <a:bodyPr/>
                    <a:lstStyle/>
                    <a:p>
                      <a:pPr marL="342900" marR="0" lvl="0" indent="-342900" algn="l" defTabSz="914400" rtl="0" eaLnBrk="0" fontAlgn="base" latinLnBrk="0" hangingPunct="0">
                        <a:lnSpc>
                          <a:spcPct val="100000"/>
                        </a:lnSpc>
                        <a:spcBef>
                          <a:spcPct val="0"/>
                        </a:spcBef>
                        <a:spcAft>
                          <a:spcPct val="0"/>
                        </a:spcAft>
                        <a:buClrTx/>
                        <a:buSzTx/>
                        <a:buFontTx/>
                        <a:buNone/>
                        <a:tabLst/>
                      </a:pPr>
                      <a:r>
                        <a:rPr kumimoji="0" lang="en-GB" sz="1200" b="1" i="0" u="none" strike="noStrike" cap="none" normalizeH="0" baseline="0" dirty="0">
                          <a:ln>
                            <a:noFill/>
                          </a:ln>
                          <a:solidFill>
                            <a:schemeClr val="tx1"/>
                          </a:solidFill>
                          <a:effectLst/>
                          <a:latin typeface="Calibri" pitchFamily="34" charset="0"/>
                          <a:ea typeface="Batang" pitchFamily="18" charset="-127"/>
                          <a:cs typeface="Times New Roman" pitchFamily="18" charset="0"/>
                        </a:rPr>
                        <a:t> </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GB" altLang="zh-CN" sz="1200" b="1" i="0" u="none" strike="noStrike" kern="1200" cap="none" normalizeH="0" baseline="0" dirty="0">
                          <a:ln>
                            <a:noFill/>
                          </a:ln>
                          <a:solidFill>
                            <a:schemeClr val="tx1"/>
                          </a:solidFill>
                          <a:effectLst/>
                          <a:latin typeface="Calibri" pitchFamily="34" charset="0"/>
                          <a:ea typeface="+mn-ea"/>
                          <a:cs typeface="Arial" charset="0"/>
                        </a:rPr>
                        <a:t>SA5#116</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GB" altLang="zh-CN" sz="1200" b="1" i="0" u="none" strike="noStrike" kern="1200" cap="none" normalizeH="0" baseline="0" dirty="0">
                          <a:ln>
                            <a:noFill/>
                          </a:ln>
                          <a:solidFill>
                            <a:schemeClr val="tx1"/>
                          </a:solidFill>
                          <a:effectLst/>
                          <a:latin typeface="Calibri" pitchFamily="34" charset="0"/>
                          <a:ea typeface="+mn-ea"/>
                          <a:cs typeface="Arial" charset="0"/>
                        </a:rPr>
                        <a:t>SA5#117</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GB" altLang="zh-CN" sz="1200" b="1" i="0" u="none" strike="noStrike" kern="1200" cap="none" normalizeH="0" baseline="0" dirty="0">
                          <a:ln>
                            <a:noFill/>
                          </a:ln>
                          <a:solidFill>
                            <a:schemeClr val="tx1"/>
                          </a:solidFill>
                          <a:effectLst/>
                          <a:latin typeface="Calibri" pitchFamily="34" charset="0"/>
                          <a:ea typeface="+mn-ea"/>
                          <a:cs typeface="Arial" charset="0"/>
                        </a:rPr>
                        <a:t>SA5#118</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GB" altLang="zh-CN" sz="1200" b="1" i="0" u="none" strike="noStrike" kern="1200" cap="none" normalizeH="0" baseline="0" dirty="0">
                          <a:ln>
                            <a:noFill/>
                          </a:ln>
                          <a:solidFill>
                            <a:schemeClr val="tx1"/>
                          </a:solidFill>
                          <a:effectLst/>
                          <a:latin typeface="Calibri" pitchFamily="34" charset="0"/>
                          <a:ea typeface="+mn-ea"/>
                          <a:cs typeface="Arial" charset="0"/>
                        </a:rPr>
                        <a:t>SA5#119</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GB" altLang="zh-CN" sz="900" b="1" i="0" u="none" strike="noStrike" kern="1200" cap="none" normalizeH="0" baseline="0" dirty="0">
                          <a:ln>
                            <a:noFill/>
                          </a:ln>
                          <a:solidFill>
                            <a:schemeClr val="tx1"/>
                          </a:solidFill>
                          <a:effectLst/>
                          <a:latin typeface="Calibri" pitchFamily="34" charset="0"/>
                          <a:ea typeface="+mn-ea"/>
                          <a:cs typeface="Arial" charset="0"/>
                        </a:rPr>
                        <a:t>SA5#119Ad-Hoc</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GB" altLang="zh-CN" sz="1200" b="1" i="0" u="none" strike="noStrike" kern="1200" cap="none" normalizeH="0" baseline="0" dirty="0">
                          <a:ln>
                            <a:noFill/>
                          </a:ln>
                          <a:solidFill>
                            <a:schemeClr val="tx1"/>
                          </a:solidFill>
                          <a:effectLst/>
                          <a:latin typeface="Calibri" pitchFamily="34" charset="0"/>
                          <a:ea typeface="+mn-ea"/>
                          <a:cs typeface="Arial" charset="0"/>
                        </a:rPr>
                        <a:t>SA5#120</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GB" altLang="zh-CN" sz="1200" b="1" i="0" u="none" strike="noStrike" kern="1200" cap="none" normalizeH="0" baseline="0" dirty="0">
                          <a:ln>
                            <a:noFill/>
                          </a:ln>
                          <a:solidFill>
                            <a:schemeClr val="tx1"/>
                          </a:solidFill>
                          <a:effectLst/>
                          <a:latin typeface="Calibri" pitchFamily="34" charset="0"/>
                          <a:ea typeface="+mn-ea"/>
                          <a:cs typeface="Arial" charset="0"/>
                        </a:rPr>
                        <a:t>SA5#121</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GB" altLang="zh-CN" sz="1200" b="1" i="0" u="none" strike="noStrike" kern="1200" cap="none" normalizeH="0" baseline="0" dirty="0">
                          <a:ln>
                            <a:noFill/>
                          </a:ln>
                          <a:solidFill>
                            <a:schemeClr val="tx1"/>
                          </a:solidFill>
                          <a:effectLst/>
                          <a:latin typeface="Calibri" pitchFamily="34" charset="0"/>
                          <a:ea typeface="+mn-ea"/>
                          <a:cs typeface="Arial" charset="0"/>
                        </a:rPr>
                        <a:t>SA5#122</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402431">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200" b="0" i="0" u="none" strike="noStrike" cap="none" normalizeH="0" baseline="0" dirty="0">
                          <a:ln>
                            <a:noFill/>
                          </a:ln>
                          <a:solidFill>
                            <a:schemeClr val="tx1"/>
                          </a:solidFill>
                          <a:effectLst/>
                          <a:latin typeface="Calibri" pitchFamily="34" charset="0"/>
                          <a:ea typeface="宋体" pitchFamily="2" charset="-122"/>
                          <a:cs typeface="Arial" charset="0"/>
                        </a:rPr>
                        <a:t>Delegates</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algn="ctr" defTabSz="914400" rtl="0" eaLnBrk="1" latinLnBrk="0" hangingPunct="1">
                        <a:spcAft>
                          <a:spcPts val="0"/>
                        </a:spcAft>
                      </a:pPr>
                      <a:r>
                        <a:rPr lang="en-US" sz="1200" b="0" kern="1200" dirty="0">
                          <a:solidFill>
                            <a:schemeClr val="tx1"/>
                          </a:solidFill>
                          <a:latin typeface="Calibri" pitchFamily="34" charset="0"/>
                          <a:ea typeface="Batang"/>
                          <a:cs typeface="Times New Roman"/>
                        </a:rPr>
                        <a:t>64</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algn="ctr" defTabSz="914400" rtl="0" eaLnBrk="1" latinLnBrk="0" hangingPunct="1">
                        <a:spcAft>
                          <a:spcPts val="0"/>
                        </a:spcAft>
                      </a:pPr>
                      <a:r>
                        <a:rPr lang="en-US" sz="1200" b="0" kern="1200" dirty="0">
                          <a:solidFill>
                            <a:schemeClr val="tx1"/>
                          </a:solidFill>
                          <a:latin typeface="Calibri" pitchFamily="34" charset="0"/>
                          <a:ea typeface="Batang"/>
                          <a:cs typeface="Times New Roman"/>
                        </a:rPr>
                        <a:t>50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algn="ctr" defTabSz="914400" rtl="0" eaLnBrk="1" latinLnBrk="0" hangingPunct="1">
                        <a:spcAft>
                          <a:spcPts val="0"/>
                        </a:spcAft>
                      </a:pPr>
                      <a:r>
                        <a:rPr lang="en-US" sz="1200" b="0" kern="1200" dirty="0">
                          <a:solidFill>
                            <a:schemeClr val="tx1"/>
                          </a:solidFill>
                          <a:latin typeface="Calibri" pitchFamily="34" charset="0"/>
                          <a:ea typeface="Batang"/>
                          <a:cs typeface="Times New Roman"/>
                        </a:rPr>
                        <a:t>50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algn="ctr" defTabSz="914400" rtl="0" eaLnBrk="1" latinLnBrk="0" hangingPunct="1">
                        <a:spcAft>
                          <a:spcPts val="0"/>
                        </a:spcAft>
                      </a:pPr>
                      <a:r>
                        <a:rPr lang="en-US" sz="1200" b="0" kern="1200" dirty="0">
                          <a:solidFill>
                            <a:schemeClr val="tx1"/>
                          </a:solidFill>
                          <a:latin typeface="Calibri" pitchFamily="34" charset="0"/>
                          <a:ea typeface="Batang"/>
                          <a:cs typeface="Times New Roman"/>
                        </a:rPr>
                        <a:t>43</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algn="ctr" defTabSz="914400" rtl="0" eaLnBrk="1" latinLnBrk="0" hangingPunct="1">
                        <a:spcAft>
                          <a:spcPts val="0"/>
                        </a:spcAft>
                      </a:pPr>
                      <a:r>
                        <a:rPr lang="en-US" sz="1200" b="0" kern="1200" dirty="0">
                          <a:solidFill>
                            <a:schemeClr val="tx1"/>
                          </a:solidFill>
                          <a:latin typeface="Calibri" pitchFamily="34" charset="0"/>
                          <a:ea typeface="Batang"/>
                          <a:cs typeface="Times New Roman"/>
                        </a:rPr>
                        <a:t>21</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algn="ctr" defTabSz="914400" rtl="0" eaLnBrk="1" latinLnBrk="0" hangingPunct="1">
                        <a:spcAft>
                          <a:spcPts val="0"/>
                        </a:spcAft>
                      </a:pPr>
                      <a:r>
                        <a:rPr lang="en-US" sz="1200" b="0" kern="1200" dirty="0">
                          <a:solidFill>
                            <a:schemeClr val="tx1"/>
                          </a:solidFill>
                          <a:latin typeface="Calibri" pitchFamily="34" charset="0"/>
                          <a:ea typeface="Batang"/>
                          <a:cs typeface="Times New Roman"/>
                        </a:rPr>
                        <a:t>39</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algn="ctr" defTabSz="914400" rtl="0" eaLnBrk="1" latinLnBrk="0" hangingPunct="1">
                        <a:spcAft>
                          <a:spcPts val="0"/>
                        </a:spcAft>
                      </a:pPr>
                      <a:r>
                        <a:rPr lang="en-US" sz="1200" b="0" kern="1200" dirty="0">
                          <a:solidFill>
                            <a:schemeClr val="tx1"/>
                          </a:solidFill>
                          <a:latin typeface="Calibri" pitchFamily="34" charset="0"/>
                          <a:ea typeface="Batang"/>
                          <a:cs typeface="Times New Roman"/>
                        </a:rPr>
                        <a:t>30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algn="ctr" defTabSz="914400" rtl="0" eaLnBrk="1" latinLnBrk="0" hangingPunct="1">
                        <a:spcAft>
                          <a:spcPts val="0"/>
                        </a:spcAft>
                      </a:pPr>
                      <a:r>
                        <a:rPr lang="en-US" sz="1200" b="0" kern="1200" dirty="0">
                          <a:solidFill>
                            <a:schemeClr val="tx1"/>
                          </a:solidFill>
                          <a:latin typeface="Calibri" pitchFamily="34" charset="0"/>
                          <a:ea typeface="Batang"/>
                          <a:cs typeface="Times New Roman"/>
                        </a:rPr>
                        <a:t>49</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4173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200" b="0" i="0" u="none" strike="noStrike" cap="none" normalizeH="0" baseline="0" dirty="0">
                          <a:ln>
                            <a:noFill/>
                          </a:ln>
                          <a:solidFill>
                            <a:schemeClr val="tx1"/>
                          </a:solidFill>
                          <a:effectLst/>
                          <a:latin typeface="Calibri" pitchFamily="34" charset="0"/>
                          <a:ea typeface="宋体" pitchFamily="2" charset="-122"/>
                          <a:cs typeface="Arial" charset="0"/>
                        </a:rPr>
                        <a:t>Docs at meeting start</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266</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260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295</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305</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144</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325</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243</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259</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54173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200" b="0" i="0" u="none" strike="noStrike" cap="none" normalizeH="0" baseline="0" dirty="0">
                          <a:ln>
                            <a:noFill/>
                          </a:ln>
                          <a:solidFill>
                            <a:schemeClr val="tx1"/>
                          </a:solidFill>
                          <a:effectLst/>
                          <a:latin typeface="Calibri" pitchFamily="34" charset="0"/>
                          <a:ea typeface="宋体" pitchFamily="2" charset="-122"/>
                          <a:cs typeface="Arial" charset="0"/>
                        </a:rPr>
                        <a:t>Docs at meeting end</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algn="ctr" defTabSz="914400" rtl="0" eaLnBrk="1" latinLnBrk="0" hangingPunct="1">
                        <a:spcAft>
                          <a:spcPts val="0"/>
                        </a:spcAft>
                      </a:pPr>
                      <a:r>
                        <a:rPr lang="en-US" sz="1200" b="0" kern="1200" dirty="0">
                          <a:solidFill>
                            <a:schemeClr val="tx1"/>
                          </a:solidFill>
                          <a:latin typeface="Calibri" pitchFamily="34" charset="0"/>
                          <a:ea typeface="Batang"/>
                          <a:cs typeface="Times New Roman"/>
                        </a:rPr>
                        <a:t>569</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algn="ctr" defTabSz="914400" rtl="0" eaLnBrk="1" latinLnBrk="0" hangingPunct="1">
                        <a:spcAft>
                          <a:spcPts val="0"/>
                        </a:spcAft>
                      </a:pPr>
                      <a:r>
                        <a:rPr lang="en-US" sz="1200" b="0" kern="1200" dirty="0">
                          <a:solidFill>
                            <a:schemeClr val="tx1"/>
                          </a:solidFill>
                          <a:latin typeface="Calibri" pitchFamily="34" charset="0"/>
                          <a:ea typeface="Batang"/>
                          <a:cs typeface="Times New Roman"/>
                        </a:rPr>
                        <a:t>544</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algn="ctr" defTabSz="914400" rtl="0" eaLnBrk="1" latinLnBrk="0" hangingPunct="1">
                        <a:spcAft>
                          <a:spcPts val="0"/>
                        </a:spcAft>
                      </a:pPr>
                      <a:r>
                        <a:rPr lang="en-US" sz="1200" b="0" kern="1200" dirty="0">
                          <a:solidFill>
                            <a:schemeClr val="tx1"/>
                          </a:solidFill>
                          <a:latin typeface="Calibri" pitchFamily="34" charset="0"/>
                          <a:ea typeface="Batang"/>
                          <a:cs typeface="Times New Roman"/>
                        </a:rPr>
                        <a:t>552</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algn="ctr" defTabSz="914400" rtl="0" eaLnBrk="1" latinLnBrk="0" hangingPunct="1">
                        <a:spcAft>
                          <a:spcPts val="0"/>
                        </a:spcAft>
                      </a:pPr>
                      <a:r>
                        <a:rPr lang="en-US" sz="1200" b="0" kern="1200" dirty="0">
                          <a:solidFill>
                            <a:schemeClr val="tx1"/>
                          </a:solidFill>
                          <a:latin typeface="Calibri" pitchFamily="34" charset="0"/>
                          <a:ea typeface="Batang"/>
                          <a:cs typeface="Times New Roman"/>
                        </a:rPr>
                        <a:t>597</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algn="ctr" defTabSz="914400" rtl="0" eaLnBrk="1" latinLnBrk="0" hangingPunct="1">
                        <a:spcAft>
                          <a:spcPts val="0"/>
                        </a:spcAft>
                      </a:pPr>
                      <a:r>
                        <a:rPr lang="en-US" sz="1200" b="0" kern="1200" dirty="0">
                          <a:solidFill>
                            <a:schemeClr val="tx1"/>
                          </a:solidFill>
                          <a:latin typeface="Calibri" pitchFamily="34" charset="0"/>
                          <a:ea typeface="Batang"/>
                          <a:cs typeface="Times New Roman"/>
                        </a:rPr>
                        <a:t>355</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algn="ctr" defTabSz="914400" rtl="0" eaLnBrk="1" latinLnBrk="0" hangingPunct="1">
                        <a:spcAft>
                          <a:spcPts val="0"/>
                        </a:spcAft>
                      </a:pPr>
                      <a:r>
                        <a:rPr lang="en-US" sz="1200" b="0" kern="1200" dirty="0">
                          <a:solidFill>
                            <a:schemeClr val="tx1"/>
                          </a:solidFill>
                          <a:latin typeface="Calibri" pitchFamily="34" charset="0"/>
                          <a:ea typeface="Batang"/>
                          <a:cs typeface="Times New Roman"/>
                        </a:rPr>
                        <a:t>605</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algn="ctr" defTabSz="914400" rtl="0" eaLnBrk="1" latinLnBrk="0" hangingPunct="1">
                        <a:spcAft>
                          <a:spcPts val="0"/>
                        </a:spcAft>
                      </a:pPr>
                      <a:r>
                        <a:rPr lang="en-US" sz="1200" b="0" kern="1200" dirty="0">
                          <a:solidFill>
                            <a:schemeClr val="tx1"/>
                          </a:solidFill>
                          <a:latin typeface="Calibri" pitchFamily="34" charset="0"/>
                          <a:ea typeface="Batang"/>
                          <a:cs typeface="Times New Roman"/>
                        </a:rPr>
                        <a:t>469</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algn="ctr" defTabSz="914400" rtl="0" eaLnBrk="1" latinLnBrk="0" hangingPunct="1">
                        <a:spcAft>
                          <a:spcPts val="0"/>
                        </a:spcAft>
                      </a:pPr>
                      <a:r>
                        <a:rPr lang="en-US" sz="1200" b="0" kern="1200" dirty="0">
                          <a:solidFill>
                            <a:schemeClr val="tx1"/>
                          </a:solidFill>
                          <a:latin typeface="Calibri" pitchFamily="34" charset="0"/>
                          <a:ea typeface="Batang"/>
                          <a:cs typeface="Times New Roman"/>
                        </a:rPr>
                        <a:t>514</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54173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200" b="0" i="0" u="none" strike="noStrike" cap="none" normalizeH="0" baseline="0" dirty="0">
                          <a:ln>
                            <a:noFill/>
                          </a:ln>
                          <a:solidFill>
                            <a:schemeClr val="tx1"/>
                          </a:solidFill>
                          <a:effectLst/>
                          <a:latin typeface="Calibri" pitchFamily="34" charset="0"/>
                          <a:ea typeface="宋体" pitchFamily="2" charset="-122"/>
                          <a:cs typeface="Arial" charset="0"/>
                        </a:rPr>
                        <a:t>Agreed CH CRs</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8</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17</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13</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18</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23</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43</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56</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54173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200" b="0" i="0" u="none" strike="noStrike" cap="none" normalizeH="0" baseline="0" dirty="0">
                          <a:ln>
                            <a:noFill/>
                          </a:ln>
                          <a:solidFill>
                            <a:schemeClr val="tx1"/>
                          </a:solidFill>
                          <a:effectLst/>
                          <a:latin typeface="Calibri" pitchFamily="34" charset="0"/>
                          <a:ea typeface="宋体" pitchFamily="2" charset="-122"/>
                          <a:cs typeface="Arial" charset="0"/>
                        </a:rPr>
                        <a:t>Agreed OAM CRs</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12</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26</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37</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65</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11</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61</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45</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r h="305991">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200" b="0" i="0" u="none" strike="noStrike" cap="none" normalizeH="0" baseline="0" dirty="0">
                          <a:ln>
                            <a:noFill/>
                          </a:ln>
                          <a:solidFill>
                            <a:schemeClr val="tx1"/>
                          </a:solidFill>
                          <a:effectLst/>
                          <a:latin typeface="Calibri" pitchFamily="34" charset="0"/>
                          <a:ea typeface="宋体" pitchFamily="2" charset="-122"/>
                          <a:cs typeface="Arial" charset="0"/>
                        </a:rPr>
                        <a:t>LS in</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14</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21</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25</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10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6</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22</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21</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11</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6"/>
                  </a:ext>
                </a:extLst>
              </a:tr>
              <a:tr h="270272">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200" b="0" i="0" u="none" strike="noStrike" cap="none" normalizeH="0" baseline="0" dirty="0">
                          <a:ln>
                            <a:noFill/>
                          </a:ln>
                          <a:solidFill>
                            <a:schemeClr val="tx1"/>
                          </a:solidFill>
                          <a:effectLst/>
                          <a:latin typeface="Calibri" pitchFamily="34" charset="0"/>
                          <a:ea typeface="宋体" pitchFamily="2" charset="-122"/>
                          <a:cs typeface="Arial" charset="0"/>
                        </a:rPr>
                        <a:t>LS out</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13</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11</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11</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6</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5</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6</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12</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8</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3808222448"/>
      </p:ext>
    </p:extLst>
  </p:cSld>
  <p:clrMapOvr>
    <a:masterClrMapping/>
  </p:clrMapOvr>
  <p:transition spd="slow"/>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p:cNvSpPr>
          <p:nvPr>
            <p:ph type="title"/>
          </p:nvPr>
        </p:nvSpPr>
        <p:spPr>
          <a:xfrm>
            <a:off x="1718379" y="453636"/>
            <a:ext cx="7272337" cy="649287"/>
          </a:xfrm>
        </p:spPr>
        <p:txBody>
          <a:bodyPr/>
          <a:lstStyle/>
          <a:p>
            <a:r>
              <a:rPr lang="en-GB" altLang="zh-CN" sz="3600" dirty="0"/>
              <a:t>OAM&amp;P cooperation</a:t>
            </a:r>
          </a:p>
        </p:txBody>
      </p:sp>
      <p:sp>
        <p:nvSpPr>
          <p:cNvPr id="43011" name="Rectangle 3"/>
          <p:cNvSpPr>
            <a:spLocks noGrp="1"/>
          </p:cNvSpPr>
          <p:nvPr>
            <p:ph type="body" idx="1"/>
          </p:nvPr>
        </p:nvSpPr>
        <p:spPr>
          <a:xfrm>
            <a:off x="589704" y="1284888"/>
            <a:ext cx="10266285" cy="5119476"/>
          </a:xfrm>
        </p:spPr>
        <p:txBody>
          <a:bodyPr/>
          <a:lstStyle/>
          <a:p>
            <a:pPr marL="533400" indent="-533400"/>
            <a:r>
              <a:rPr lang="en-GB" altLang="zh-CN" sz="2400" dirty="0"/>
              <a:t>ETSI ISG NFV</a:t>
            </a:r>
          </a:p>
          <a:p>
            <a:pPr marL="914400" lvl="1" indent="-457200"/>
            <a:r>
              <a:rPr lang="en-GB" altLang="zh-CN" sz="2000" dirty="0">
                <a:ea typeface="宋体" pitchFamily="2" charset="-122"/>
              </a:rPr>
              <a:t>Regular LS exchanges on the alignment of SA5 and ETSI specifications.</a:t>
            </a:r>
          </a:p>
          <a:p>
            <a:pPr marL="514350" indent="-457200"/>
            <a:r>
              <a:rPr lang="en-GB" altLang="zh-CN" sz="2400" dirty="0"/>
              <a:t>ETSI TC EE &amp; </a:t>
            </a:r>
            <a:r>
              <a:rPr lang="en-GB" sz="2400" dirty="0"/>
              <a:t> ITU-T Study Group 5</a:t>
            </a:r>
          </a:p>
          <a:p>
            <a:pPr marL="914400" lvl="1" indent="-457200"/>
            <a:r>
              <a:rPr lang="en-GB" altLang="zh-CN" sz="2000" dirty="0"/>
              <a:t>Regular LS exchanges on Energy Efficiency in mobile networks.</a:t>
            </a:r>
          </a:p>
          <a:p>
            <a:pPr marL="914400" lvl="1" indent="-457200"/>
            <a:r>
              <a:rPr lang="en-GB" sz="2000" dirty="0"/>
              <a:t>Possible joint meeting in H1 2019</a:t>
            </a:r>
            <a:endParaRPr lang="en-GB" altLang="zh-CN" sz="2000" dirty="0"/>
          </a:p>
          <a:p>
            <a:pPr marL="514350" indent="-457200"/>
            <a:r>
              <a:rPr lang="en-GB" altLang="zh-CN" sz="2400" dirty="0"/>
              <a:t>Network Slicing </a:t>
            </a:r>
          </a:p>
          <a:p>
            <a:pPr marL="914400" lvl="1" indent="-457200">
              <a:defRPr/>
            </a:pPr>
            <a:r>
              <a:rPr lang="en-GB" altLang="zh-CN" sz="2000" dirty="0">
                <a:ea typeface="宋体" pitchFamily="2" charset="-122"/>
              </a:rPr>
              <a:t>Regular LSs exchanges on Network Slicing with GSMA, BBF, MEF, NGMN, ETSI ISG NFV, etc.</a:t>
            </a:r>
          </a:p>
          <a:p>
            <a:pPr marL="534972" indent="-457200">
              <a:defRPr/>
            </a:pPr>
            <a:r>
              <a:rPr lang="en-GB" altLang="zh-CN" sz="2500" dirty="0"/>
              <a:t>ONAP </a:t>
            </a:r>
          </a:p>
          <a:p>
            <a:pPr marL="914400" lvl="1" indent="-457200">
              <a:defRPr/>
            </a:pPr>
            <a:r>
              <a:rPr lang="en-US" sz="2000" dirty="0"/>
              <a:t>An LS has been sent to ONAP to inform them about the new study item in SA5 on integration of ONAP DCAE and 3GPP management architecture</a:t>
            </a:r>
          </a:p>
          <a:p>
            <a:pPr marL="914400" lvl="1" indent="-457200">
              <a:defRPr/>
            </a:pPr>
            <a:endParaRPr lang="en-GB" altLang="zh-CN" sz="2000" dirty="0"/>
          </a:p>
          <a:p>
            <a:pPr marL="914400" lvl="1" indent="-457200">
              <a:defRPr/>
            </a:pPr>
            <a:endParaRPr lang="en-GB" altLang="zh-CN" sz="1800" dirty="0">
              <a:ea typeface="宋体" pitchFamily="2" charset="-122"/>
            </a:endParaRPr>
          </a:p>
          <a:p>
            <a:pPr marL="914400" lvl="1" indent="-457200">
              <a:defRPr/>
            </a:pPr>
            <a:endParaRPr lang="en-GB" altLang="zh-CN" sz="1800" dirty="0">
              <a:ea typeface="宋体" pitchFamily="2" charset="-122"/>
            </a:endParaRPr>
          </a:p>
          <a:p>
            <a:pPr marL="914400" lvl="1" indent="-457200">
              <a:defRPr/>
            </a:pPr>
            <a:endParaRPr lang="en-GB" altLang="zh-CN" sz="1800" dirty="0">
              <a:ea typeface="宋体" pitchFamily="2" charset="-122"/>
            </a:endParaRPr>
          </a:p>
          <a:p>
            <a:pPr marL="914400" lvl="1" indent="-457200">
              <a:defRPr/>
            </a:pPr>
            <a:endParaRPr lang="en-GB" altLang="zh-CN" sz="1800" dirty="0">
              <a:ea typeface="宋体" pitchFamily="2" charset="-122"/>
            </a:endParaRPr>
          </a:p>
          <a:p>
            <a:pPr marL="914400" lvl="1" indent="-457200">
              <a:lnSpc>
                <a:spcPct val="90000"/>
              </a:lnSpc>
              <a:defRPr/>
            </a:pPr>
            <a:endParaRPr lang="en-GB" altLang="zh-CN" sz="1800" dirty="0">
              <a:ea typeface="宋体" pitchFamily="2" charset="-122"/>
            </a:endParaRPr>
          </a:p>
        </p:txBody>
      </p:sp>
    </p:spTree>
    <p:extLst>
      <p:ext uri="{BB962C8B-B14F-4D97-AF65-F5344CB8AC3E}">
        <p14:creationId xmlns:p14="http://schemas.microsoft.com/office/powerpoint/2010/main" val="3912324431"/>
      </p:ext>
    </p:extLst>
  </p:cSld>
  <p:clrMapOvr>
    <a:masterClrMapping/>
  </p:clrMapOvr>
  <p:transition spd="slow"/>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1369" y="6740"/>
            <a:ext cx="8973312" cy="768101"/>
          </a:xfrm>
        </p:spPr>
        <p:txBody>
          <a:bodyPr/>
          <a:lstStyle/>
          <a:p>
            <a:r>
              <a:rPr lang="sv-SE" sz="3200" dirty="0"/>
              <a:t>Incoming LSs (1/2)</a:t>
            </a:r>
          </a:p>
        </p:txBody>
      </p:sp>
      <p:graphicFrame>
        <p:nvGraphicFramePr>
          <p:cNvPr id="5" name="Table Placeholder 4"/>
          <p:cNvGraphicFramePr>
            <a:graphicFrameLocks noGrp="1"/>
          </p:cNvGraphicFramePr>
          <p:nvPr>
            <p:ph type="tbl" idx="1"/>
            <p:extLst/>
          </p:nvPr>
        </p:nvGraphicFramePr>
        <p:xfrm>
          <a:off x="723977" y="590023"/>
          <a:ext cx="9169531" cy="5604429"/>
        </p:xfrm>
        <a:graphic>
          <a:graphicData uri="http://schemas.openxmlformats.org/drawingml/2006/table">
            <a:tbl>
              <a:tblPr firstRow="1" bandRow="1">
                <a:tableStyleId>{5C22544A-7EE6-4342-B048-85BDC9FD1C3A}</a:tableStyleId>
              </a:tblPr>
              <a:tblGrid>
                <a:gridCol w="1104823">
                  <a:extLst>
                    <a:ext uri="{9D8B030D-6E8A-4147-A177-3AD203B41FA5}">
                      <a16:colId xmlns:a16="http://schemas.microsoft.com/office/drawing/2014/main" val="570476699"/>
                    </a:ext>
                  </a:extLst>
                </a:gridCol>
                <a:gridCol w="4623480">
                  <a:extLst>
                    <a:ext uri="{9D8B030D-6E8A-4147-A177-3AD203B41FA5}">
                      <a16:colId xmlns:a16="http://schemas.microsoft.com/office/drawing/2014/main" val="2618836924"/>
                    </a:ext>
                  </a:extLst>
                </a:gridCol>
                <a:gridCol w="1124966">
                  <a:extLst>
                    <a:ext uri="{9D8B030D-6E8A-4147-A177-3AD203B41FA5}">
                      <a16:colId xmlns:a16="http://schemas.microsoft.com/office/drawing/2014/main" val="3016348962"/>
                    </a:ext>
                  </a:extLst>
                </a:gridCol>
                <a:gridCol w="1068160">
                  <a:extLst>
                    <a:ext uri="{9D8B030D-6E8A-4147-A177-3AD203B41FA5}">
                      <a16:colId xmlns:a16="http://schemas.microsoft.com/office/drawing/2014/main" val="3690116950"/>
                    </a:ext>
                  </a:extLst>
                </a:gridCol>
                <a:gridCol w="1248102">
                  <a:extLst>
                    <a:ext uri="{9D8B030D-6E8A-4147-A177-3AD203B41FA5}">
                      <a16:colId xmlns:a16="http://schemas.microsoft.com/office/drawing/2014/main" val="2952368263"/>
                    </a:ext>
                  </a:extLst>
                </a:gridCol>
              </a:tblGrid>
              <a:tr h="557313">
                <a:tc>
                  <a:txBody>
                    <a:bodyPr/>
                    <a:lstStyle/>
                    <a:p>
                      <a:r>
                        <a:rPr lang="sv-SE" sz="1600" b="1" kern="1200" dirty="0">
                          <a:solidFill>
                            <a:schemeClr val="lt1"/>
                          </a:solidFill>
                          <a:latin typeface="+mn-lt"/>
                          <a:ea typeface="+mn-ea"/>
                          <a:cs typeface="+mn-cs"/>
                        </a:rPr>
                        <a:t>Tdoc</a:t>
                      </a:r>
                    </a:p>
                  </a:txBody>
                  <a:tcPr anchor="ctr">
                    <a:solidFill>
                      <a:srgbClr val="C1E442"/>
                    </a:solidFill>
                  </a:tcPr>
                </a:tc>
                <a:tc>
                  <a:txBody>
                    <a:bodyPr/>
                    <a:lstStyle/>
                    <a:p>
                      <a:pPr algn="ctr">
                        <a:spcAft>
                          <a:spcPts val="0"/>
                        </a:spcAft>
                      </a:pPr>
                      <a:r>
                        <a:rPr lang="sv-SE" sz="1600" b="1" kern="1200" dirty="0" err="1">
                          <a:solidFill>
                            <a:schemeClr val="lt1"/>
                          </a:solidFill>
                          <a:latin typeface="+mn-lt"/>
                          <a:ea typeface="+mn-ea"/>
                          <a:cs typeface="+mn-cs"/>
                        </a:rPr>
                        <a:t>Title</a:t>
                      </a:r>
                      <a:endParaRPr lang="sv-SE" sz="1600" b="1" kern="1200" dirty="0">
                        <a:solidFill>
                          <a:schemeClr val="lt1"/>
                        </a:solidFill>
                        <a:latin typeface="+mn-lt"/>
                        <a:ea typeface="+mn-ea"/>
                        <a:cs typeface="+mn-cs"/>
                      </a:endParaRPr>
                    </a:p>
                  </a:txBody>
                  <a:tcPr marL="9525" marR="9525" marT="9525" marB="9525" anchor="ctr">
                    <a:solidFill>
                      <a:srgbClr val="C1E442"/>
                    </a:solidFill>
                  </a:tcPr>
                </a:tc>
                <a:tc>
                  <a:txBody>
                    <a:bodyPr/>
                    <a:lstStyle/>
                    <a:p>
                      <a:pPr algn="ctr">
                        <a:spcAft>
                          <a:spcPts val="0"/>
                        </a:spcAft>
                      </a:pPr>
                      <a:r>
                        <a:rPr lang="sv-SE" sz="1600" b="1" kern="1200" dirty="0">
                          <a:solidFill>
                            <a:schemeClr val="lt1"/>
                          </a:solidFill>
                          <a:latin typeface="+mn-lt"/>
                          <a:ea typeface="+mn-ea"/>
                          <a:cs typeface="+mn-cs"/>
                        </a:rPr>
                        <a:t>Source</a:t>
                      </a:r>
                    </a:p>
                  </a:txBody>
                  <a:tcPr marL="9525" marR="9525" marT="9525" marB="9525" anchor="ctr">
                    <a:solidFill>
                      <a:srgbClr val="C1E442"/>
                    </a:solidFill>
                  </a:tcPr>
                </a:tc>
                <a:tc>
                  <a:txBody>
                    <a:bodyPr/>
                    <a:lstStyle/>
                    <a:p>
                      <a:pPr algn="ctr">
                        <a:spcAft>
                          <a:spcPts val="0"/>
                        </a:spcAft>
                      </a:pPr>
                      <a:r>
                        <a:rPr lang="sv-SE" sz="1600" b="1" kern="1200" dirty="0">
                          <a:solidFill>
                            <a:schemeClr val="lt1"/>
                          </a:solidFill>
                          <a:latin typeface="+mn-lt"/>
                          <a:ea typeface="+mn-ea"/>
                          <a:cs typeface="+mn-cs"/>
                        </a:rPr>
                        <a:t>Decision</a:t>
                      </a:r>
                    </a:p>
                  </a:txBody>
                  <a:tcPr marL="9525" marR="9525" marT="9525" marB="9525" anchor="ctr">
                    <a:solidFill>
                      <a:srgbClr val="C1E442"/>
                    </a:solidFill>
                  </a:tcPr>
                </a:tc>
                <a:tc>
                  <a:txBody>
                    <a:bodyPr/>
                    <a:lstStyle/>
                    <a:p>
                      <a:pPr algn="ctr">
                        <a:spcAft>
                          <a:spcPts val="0"/>
                        </a:spcAft>
                      </a:pPr>
                      <a:r>
                        <a:rPr lang="sv-SE" sz="1600" b="1" kern="1200" dirty="0" err="1">
                          <a:solidFill>
                            <a:schemeClr val="lt1"/>
                          </a:solidFill>
                          <a:latin typeface="+mn-lt"/>
                          <a:ea typeface="+mn-ea"/>
                          <a:cs typeface="+mn-cs"/>
                        </a:rPr>
                        <a:t>ReplyIn</a:t>
                      </a:r>
                      <a:endParaRPr lang="sv-SE" sz="1600" b="1" kern="1200" dirty="0">
                        <a:solidFill>
                          <a:schemeClr val="lt1"/>
                        </a:solidFill>
                        <a:latin typeface="+mn-lt"/>
                        <a:ea typeface="+mn-ea"/>
                        <a:cs typeface="+mn-cs"/>
                      </a:endParaRPr>
                    </a:p>
                  </a:txBody>
                  <a:tcPr marL="9525" marR="9525" marT="9525" marB="9525" anchor="ctr">
                    <a:solidFill>
                      <a:srgbClr val="C1E442"/>
                    </a:solidFill>
                  </a:tcPr>
                </a:tc>
                <a:extLst>
                  <a:ext uri="{0D108BD9-81ED-4DB2-BD59-A6C34878D82A}">
                    <a16:rowId xmlns:a16="http://schemas.microsoft.com/office/drawing/2014/main" val="4283687663"/>
                  </a:ext>
                </a:extLst>
              </a:tr>
              <a:tr h="354999">
                <a:tc>
                  <a:txBody>
                    <a:bodyPr/>
                    <a:lstStyle/>
                    <a:p>
                      <a:pPr marL="0" algn="l" defTabSz="1219170" rtl="0" eaLnBrk="1" fontAlgn="t" latinLnBrk="0" hangingPunct="1">
                        <a:spcAft>
                          <a:spcPts val="900"/>
                        </a:spcAft>
                      </a:pPr>
                      <a:r>
                        <a:rPr lang="en-GB" sz="1400" b="0" i="0" u="none" strike="noStrike" kern="1200" dirty="0">
                          <a:solidFill>
                            <a:srgbClr val="000000"/>
                          </a:solidFill>
                          <a:effectLst/>
                          <a:latin typeface="+mn-lt"/>
                          <a:ea typeface="+mn-ea"/>
                          <a:cs typeface="+mn-cs"/>
                        </a:rPr>
                        <a:t>S5-186043</a:t>
                      </a:r>
                      <a:endParaRPr lang="en-US" sz="1400" b="0" i="0" u="none" strike="noStrike" kern="1200" dirty="0">
                        <a:solidFill>
                          <a:srgbClr val="000000"/>
                        </a:solidFill>
                        <a:effectLst/>
                        <a:latin typeface="+mn-lt"/>
                        <a:ea typeface="+mn-ea"/>
                        <a:cs typeface="+mn-cs"/>
                      </a:endParaRPr>
                    </a:p>
                  </a:txBody>
                  <a:tcPr marL="68580" marR="68580" marT="0" marB="0" anchor="ctr">
                    <a:solidFill>
                      <a:srgbClr val="FFFFCC"/>
                    </a:solidFill>
                  </a:tcPr>
                </a:tc>
                <a:tc>
                  <a:txBody>
                    <a:bodyPr/>
                    <a:lstStyle/>
                    <a:p>
                      <a:pPr marL="0" algn="l" defTabSz="1219170" rtl="0" eaLnBrk="1" fontAlgn="t" latinLnBrk="0" hangingPunct="1">
                        <a:spcAft>
                          <a:spcPts val="900"/>
                        </a:spcAft>
                      </a:pPr>
                      <a:r>
                        <a:rPr lang="en-GB" sz="1400" b="0" i="0" u="none" strike="noStrike" kern="1200">
                          <a:solidFill>
                            <a:srgbClr val="000000"/>
                          </a:solidFill>
                          <a:effectLst/>
                          <a:latin typeface="+mn-lt"/>
                          <a:ea typeface="+mn-ea"/>
                          <a:cs typeface="+mn-cs"/>
                        </a:rPr>
                        <a:t>Resubmitted Reply LS from CT3 to SA5 on Addition of AVP code definitions</a:t>
                      </a:r>
                      <a:endParaRPr lang="en-US" sz="1400" b="0" i="0" u="none" strike="noStrike" kern="1200">
                        <a:solidFill>
                          <a:srgbClr val="000000"/>
                        </a:solidFill>
                        <a:effectLst/>
                        <a:latin typeface="+mn-lt"/>
                        <a:ea typeface="+mn-ea"/>
                        <a:cs typeface="+mn-cs"/>
                      </a:endParaRPr>
                    </a:p>
                  </a:txBody>
                  <a:tcPr marL="68580" marR="68580" marT="0" marB="0" anchor="ctr">
                    <a:solidFill>
                      <a:srgbClr val="FFFFCC"/>
                    </a:solidFill>
                  </a:tcPr>
                </a:tc>
                <a:tc>
                  <a:txBody>
                    <a:bodyPr/>
                    <a:lstStyle/>
                    <a:p>
                      <a:pPr marL="0" algn="l" defTabSz="1219170" rtl="0" eaLnBrk="1" fontAlgn="t" latinLnBrk="0" hangingPunct="1">
                        <a:spcAft>
                          <a:spcPts val="900"/>
                        </a:spcAft>
                      </a:pPr>
                      <a:r>
                        <a:rPr lang="en-GB" sz="1400" b="0" i="0" u="none" strike="noStrike" kern="1200">
                          <a:solidFill>
                            <a:srgbClr val="000000"/>
                          </a:solidFill>
                          <a:effectLst/>
                          <a:latin typeface="+mn-lt"/>
                          <a:ea typeface="+mn-ea"/>
                          <a:cs typeface="+mn-cs"/>
                        </a:rPr>
                        <a:t>C3-183701</a:t>
                      </a:r>
                      <a:endParaRPr lang="en-US" sz="1400" b="0" i="0" u="none" strike="noStrike" kern="1200">
                        <a:solidFill>
                          <a:srgbClr val="000000"/>
                        </a:solidFill>
                        <a:effectLst/>
                        <a:latin typeface="+mn-lt"/>
                        <a:ea typeface="+mn-ea"/>
                        <a:cs typeface="+mn-cs"/>
                      </a:endParaRPr>
                    </a:p>
                  </a:txBody>
                  <a:tcPr marL="68580" marR="68580" marT="0" marB="0" anchor="ctr">
                    <a:solidFill>
                      <a:srgbClr val="FFFFCC"/>
                    </a:solidFill>
                  </a:tcPr>
                </a:tc>
                <a:tc>
                  <a:txBody>
                    <a:bodyPr/>
                    <a:lstStyle/>
                    <a:p>
                      <a:pPr marL="0" algn="l" defTabSz="1219170" rtl="0" eaLnBrk="1" latinLnBrk="0" hangingPunct="1">
                        <a:spcAft>
                          <a:spcPts val="900"/>
                        </a:spcAft>
                      </a:pPr>
                      <a:r>
                        <a:rPr lang="sv-SE" sz="1400" b="0" i="0" u="none" strike="noStrike" kern="1200" dirty="0">
                          <a:solidFill>
                            <a:srgbClr val="000000"/>
                          </a:solidFill>
                          <a:effectLst/>
                          <a:latin typeface="+mn-lt"/>
                          <a:ea typeface="+mn-ea"/>
                          <a:cs typeface="+mn-cs"/>
                        </a:rPr>
                        <a:t> RepliedTo </a:t>
                      </a:r>
                    </a:p>
                  </a:txBody>
                  <a:tcPr marL="68580" marR="68580" marT="0" marB="0" anchor="ctr">
                    <a:solidFill>
                      <a:srgbClr val="FFFFCC"/>
                    </a:solidFill>
                  </a:tcPr>
                </a:tc>
                <a:tc>
                  <a:txBody>
                    <a:bodyPr/>
                    <a:lstStyle/>
                    <a:p>
                      <a:pPr marL="95250" marR="0" lvl="0" indent="0" algn="l" defTabSz="1219170" rtl="0" eaLnBrk="1" fontAlgn="t" latinLnBrk="0" hangingPunct="1">
                        <a:lnSpc>
                          <a:spcPct val="100000"/>
                        </a:lnSpc>
                        <a:spcBef>
                          <a:spcPts val="0"/>
                        </a:spcBef>
                        <a:spcAft>
                          <a:spcPts val="0"/>
                        </a:spcAft>
                        <a:buClrTx/>
                        <a:buSzTx/>
                        <a:buFontTx/>
                        <a:buNone/>
                        <a:tabLst/>
                        <a:defRPr/>
                      </a:pPr>
                      <a:r>
                        <a:rPr lang="en-GB" sz="1400" b="0" i="0" u="none" strike="noStrike" kern="1200">
                          <a:solidFill>
                            <a:srgbClr val="000000"/>
                          </a:solidFill>
                          <a:effectLst/>
                          <a:latin typeface="+mn-lt"/>
                          <a:ea typeface="+mn-ea"/>
                          <a:cs typeface="+mn-cs"/>
                        </a:rPr>
                        <a:t>S5-186288</a:t>
                      </a:r>
                      <a:endParaRPr lang="en-US" sz="1400" b="0" i="0" u="none" strike="noStrike" kern="1200">
                        <a:solidFill>
                          <a:srgbClr val="000000"/>
                        </a:solidFill>
                        <a:effectLst/>
                        <a:latin typeface="+mn-lt"/>
                        <a:ea typeface="+mn-ea"/>
                        <a:cs typeface="+mn-cs"/>
                      </a:endParaRPr>
                    </a:p>
                  </a:txBody>
                  <a:tcPr marL="9525" marR="9525" marT="9525" marB="9525" anchor="ctr">
                    <a:solidFill>
                      <a:srgbClr val="FFFFCC"/>
                    </a:solidFill>
                  </a:tcPr>
                </a:tc>
                <a:extLst>
                  <a:ext uri="{0D108BD9-81ED-4DB2-BD59-A6C34878D82A}">
                    <a16:rowId xmlns:a16="http://schemas.microsoft.com/office/drawing/2014/main" val="3547606063"/>
                  </a:ext>
                </a:extLst>
              </a:tr>
              <a:tr h="354999">
                <a:tc>
                  <a:txBody>
                    <a:bodyPr/>
                    <a:lstStyle/>
                    <a:p>
                      <a:pPr marL="0" algn="l" defTabSz="1219170" rtl="0" eaLnBrk="1" fontAlgn="t" latinLnBrk="0" hangingPunct="1">
                        <a:spcAft>
                          <a:spcPts val="900"/>
                        </a:spcAft>
                      </a:pPr>
                      <a:r>
                        <a:rPr lang="en-GB" sz="1400" b="0" i="0" u="none" strike="noStrike" kern="1200" dirty="0">
                          <a:solidFill>
                            <a:srgbClr val="000000"/>
                          </a:solidFill>
                          <a:effectLst/>
                          <a:latin typeface="+mn-lt"/>
                          <a:ea typeface="+mn-ea"/>
                          <a:cs typeface="+mn-cs"/>
                        </a:rPr>
                        <a:t>S5-186044</a:t>
                      </a:r>
                      <a:endParaRPr lang="en-US" sz="1400" b="0" i="0" u="none" strike="noStrike" kern="1200" dirty="0">
                        <a:solidFill>
                          <a:srgbClr val="000000"/>
                        </a:solidFill>
                        <a:effectLst/>
                        <a:latin typeface="+mn-lt"/>
                        <a:ea typeface="+mn-ea"/>
                        <a:cs typeface="+mn-cs"/>
                      </a:endParaRPr>
                    </a:p>
                  </a:txBody>
                  <a:tcPr marL="68580" marR="68580" marT="0" marB="0" anchor="ctr">
                    <a:solidFill>
                      <a:srgbClr val="FFFFCC"/>
                    </a:solidFill>
                  </a:tcPr>
                </a:tc>
                <a:tc>
                  <a:txBody>
                    <a:bodyPr/>
                    <a:lstStyle/>
                    <a:p>
                      <a:pPr>
                        <a:spcAft>
                          <a:spcPts val="900"/>
                        </a:spcAft>
                      </a:pPr>
                      <a:r>
                        <a:rPr lang="en-GB" sz="1400" b="0" i="0" u="none" strike="noStrike" kern="1200" dirty="0">
                          <a:solidFill>
                            <a:srgbClr val="000000"/>
                          </a:solidFill>
                          <a:effectLst/>
                          <a:latin typeface="+mn-lt"/>
                          <a:ea typeface="+mn-ea"/>
                          <a:cs typeface="+mn-cs"/>
                        </a:rPr>
                        <a:t>Reply LS from CT4 to SA5 on template availability in TS 29.501</a:t>
                      </a:r>
                      <a:endParaRPr lang="en-US" sz="1400" b="0" i="0" u="none" strike="noStrike" kern="1200" dirty="0">
                        <a:solidFill>
                          <a:srgbClr val="000000"/>
                        </a:solidFill>
                        <a:effectLst/>
                        <a:latin typeface="+mn-lt"/>
                        <a:ea typeface="+mn-ea"/>
                        <a:cs typeface="+mn-cs"/>
                      </a:endParaRPr>
                    </a:p>
                  </a:txBody>
                  <a:tcPr marL="68580" marR="68580" marT="0" marB="0" anchor="ctr">
                    <a:solidFill>
                      <a:srgbClr val="FFFFCC"/>
                    </a:solidFill>
                  </a:tcPr>
                </a:tc>
                <a:tc>
                  <a:txBody>
                    <a:bodyPr/>
                    <a:lstStyle/>
                    <a:p>
                      <a:pPr marL="0" algn="l" defTabSz="1219170" rtl="0" eaLnBrk="1" latinLnBrk="0" hangingPunct="1">
                        <a:spcAft>
                          <a:spcPts val="900"/>
                        </a:spcAft>
                      </a:pPr>
                      <a:r>
                        <a:rPr lang="en-GB" sz="1400" b="0" i="0" u="none" strike="noStrike" kern="1200">
                          <a:solidFill>
                            <a:srgbClr val="000000"/>
                          </a:solidFill>
                          <a:effectLst/>
                          <a:latin typeface="+mn-lt"/>
                          <a:ea typeface="+mn-ea"/>
                          <a:cs typeface="+mn-cs"/>
                        </a:rPr>
                        <a:t>C4-186360</a:t>
                      </a:r>
                      <a:endParaRPr lang="en-US" sz="1400" b="0" i="0" u="none" strike="noStrike" kern="1200">
                        <a:solidFill>
                          <a:srgbClr val="000000"/>
                        </a:solidFill>
                        <a:effectLst/>
                        <a:latin typeface="+mn-lt"/>
                        <a:ea typeface="+mn-ea"/>
                        <a:cs typeface="+mn-cs"/>
                      </a:endParaRPr>
                    </a:p>
                  </a:txBody>
                  <a:tcPr marL="68580" marR="68580" marT="0" marB="0" anchor="ctr">
                    <a:solidFill>
                      <a:srgbClr val="FFFFCC"/>
                    </a:solidFill>
                  </a:tcPr>
                </a:tc>
                <a:tc>
                  <a:txBody>
                    <a:bodyPr/>
                    <a:lstStyle/>
                    <a:p>
                      <a:pPr marL="0" algn="l" defTabSz="1219170" rtl="0" eaLnBrk="1" latinLnBrk="0" hangingPunct="1">
                        <a:spcAft>
                          <a:spcPts val="900"/>
                        </a:spcAft>
                      </a:pPr>
                      <a:r>
                        <a:rPr lang="sv-SE" sz="1400" b="0" i="0" u="none" strike="noStrike" kern="1200" dirty="0">
                          <a:solidFill>
                            <a:srgbClr val="000000"/>
                          </a:solidFill>
                          <a:effectLst/>
                          <a:latin typeface="+mn-lt"/>
                          <a:ea typeface="+mn-ea"/>
                          <a:cs typeface="+mn-cs"/>
                        </a:rPr>
                        <a:t> Noted</a:t>
                      </a:r>
                    </a:p>
                  </a:txBody>
                  <a:tcPr marL="68580" marR="68580" marT="0" marB="0" anchor="ctr">
                    <a:solidFill>
                      <a:srgbClr val="FFFFCC"/>
                    </a:solidFill>
                  </a:tcPr>
                </a:tc>
                <a:tc>
                  <a:txBody>
                    <a:bodyPr/>
                    <a:lstStyle/>
                    <a:p>
                      <a:pPr marL="95250" marR="0" indent="0" algn="l" defTabSz="1219170" rtl="0" eaLnBrk="1" fontAlgn="t" latinLnBrk="0" hangingPunct="1">
                        <a:lnSpc>
                          <a:spcPct val="100000"/>
                        </a:lnSpc>
                        <a:spcBef>
                          <a:spcPts val="0"/>
                        </a:spcBef>
                        <a:spcAft>
                          <a:spcPts val="0"/>
                        </a:spcAft>
                        <a:buClrTx/>
                        <a:buSzTx/>
                        <a:buFontTx/>
                        <a:buNone/>
                        <a:tabLst/>
                        <a:defRPr/>
                      </a:pPr>
                      <a:endParaRPr lang="sv-SE" sz="1400" b="0" i="0" u="none" strike="noStrike" kern="1200" dirty="0">
                        <a:solidFill>
                          <a:srgbClr val="000000"/>
                        </a:solidFill>
                        <a:effectLst/>
                        <a:latin typeface="+mn-lt"/>
                        <a:ea typeface="+mn-ea"/>
                        <a:cs typeface="+mn-cs"/>
                      </a:endParaRPr>
                    </a:p>
                  </a:txBody>
                  <a:tcPr marL="9525" marR="9525" marT="9525" marB="9525" anchor="ctr">
                    <a:solidFill>
                      <a:srgbClr val="FFFFCC"/>
                    </a:solidFill>
                  </a:tcPr>
                </a:tc>
                <a:extLst>
                  <a:ext uri="{0D108BD9-81ED-4DB2-BD59-A6C34878D82A}">
                    <a16:rowId xmlns:a16="http://schemas.microsoft.com/office/drawing/2014/main" val="1989524554"/>
                  </a:ext>
                </a:extLst>
              </a:tr>
              <a:tr h="354999">
                <a:tc>
                  <a:txBody>
                    <a:bodyPr/>
                    <a:lstStyle/>
                    <a:p>
                      <a:pPr marL="0" algn="l" defTabSz="1219170" rtl="0" eaLnBrk="1" fontAlgn="t" latinLnBrk="0" hangingPunct="1">
                        <a:spcAft>
                          <a:spcPts val="900"/>
                        </a:spcAft>
                      </a:pPr>
                      <a:r>
                        <a:rPr lang="en-GB" sz="1400" b="0" i="0" u="none" strike="noStrike" kern="1200" dirty="0">
                          <a:solidFill>
                            <a:srgbClr val="000000"/>
                          </a:solidFill>
                          <a:effectLst/>
                          <a:latin typeface="+mn-lt"/>
                          <a:ea typeface="+mn-ea"/>
                          <a:cs typeface="+mn-cs"/>
                        </a:rPr>
                        <a:t>S5-186045</a:t>
                      </a:r>
                      <a:endParaRPr lang="en-US" sz="1400" b="0" i="0" u="none" strike="noStrike" kern="1200" dirty="0">
                        <a:solidFill>
                          <a:srgbClr val="000000"/>
                        </a:solidFill>
                        <a:effectLst/>
                        <a:latin typeface="+mn-lt"/>
                        <a:ea typeface="+mn-ea"/>
                        <a:cs typeface="+mn-cs"/>
                      </a:endParaRPr>
                    </a:p>
                  </a:txBody>
                  <a:tcPr marL="68580" marR="68580" marT="0" marB="0" anchor="ctr">
                    <a:solidFill>
                      <a:srgbClr val="FFFFCC"/>
                    </a:solidFill>
                  </a:tcPr>
                </a:tc>
                <a:tc>
                  <a:txBody>
                    <a:bodyPr/>
                    <a:lstStyle/>
                    <a:p>
                      <a:pPr>
                        <a:spcAft>
                          <a:spcPts val="900"/>
                        </a:spcAft>
                      </a:pPr>
                      <a:r>
                        <a:rPr lang="en-GB" sz="1400" b="0" i="0" u="none" strike="noStrike" kern="1200">
                          <a:solidFill>
                            <a:srgbClr val="000000"/>
                          </a:solidFill>
                          <a:effectLst/>
                          <a:latin typeface="+mn-lt"/>
                          <a:ea typeface="+mn-ea"/>
                          <a:cs typeface="+mn-cs"/>
                        </a:rPr>
                        <a:t>LS from CT4 cc SA5 on API specification and API version number maintenance</a:t>
                      </a:r>
                      <a:endParaRPr lang="en-US" sz="1400" b="0" i="0" u="none" strike="noStrike" kern="1200">
                        <a:solidFill>
                          <a:srgbClr val="000000"/>
                        </a:solidFill>
                        <a:effectLst/>
                        <a:latin typeface="+mn-lt"/>
                        <a:ea typeface="+mn-ea"/>
                        <a:cs typeface="+mn-cs"/>
                      </a:endParaRPr>
                    </a:p>
                  </a:txBody>
                  <a:tcPr marL="68580" marR="68580" marT="0" marB="0" anchor="ctr">
                    <a:solidFill>
                      <a:srgbClr val="FFFFCC"/>
                    </a:solidFill>
                  </a:tcPr>
                </a:tc>
                <a:tc>
                  <a:txBody>
                    <a:bodyPr/>
                    <a:lstStyle/>
                    <a:p>
                      <a:pPr marL="0" algn="l" defTabSz="1219170" rtl="0" eaLnBrk="1" latinLnBrk="0" hangingPunct="1">
                        <a:spcAft>
                          <a:spcPts val="900"/>
                        </a:spcAft>
                      </a:pPr>
                      <a:r>
                        <a:rPr lang="en-GB" sz="1400" b="0" i="0" u="none" strike="noStrike" kern="1200">
                          <a:solidFill>
                            <a:srgbClr val="000000"/>
                          </a:solidFill>
                          <a:effectLst/>
                          <a:latin typeface="+mn-lt"/>
                          <a:ea typeface="+mn-ea"/>
                          <a:cs typeface="+mn-cs"/>
                        </a:rPr>
                        <a:t>C4-186602</a:t>
                      </a:r>
                      <a:endParaRPr lang="en-US" sz="1400" b="0" i="0" u="none" strike="noStrike" kern="1200">
                        <a:solidFill>
                          <a:srgbClr val="000000"/>
                        </a:solidFill>
                        <a:effectLst/>
                        <a:latin typeface="+mn-lt"/>
                        <a:ea typeface="+mn-ea"/>
                        <a:cs typeface="+mn-cs"/>
                      </a:endParaRPr>
                    </a:p>
                  </a:txBody>
                  <a:tcPr marL="68580" marR="68580" marT="0" marB="0" anchor="ctr">
                    <a:solidFill>
                      <a:srgbClr val="FFFFCC"/>
                    </a:solidFill>
                  </a:tcPr>
                </a:tc>
                <a:tc>
                  <a:txBody>
                    <a:bodyPr/>
                    <a:lstStyle/>
                    <a:p>
                      <a:pPr marL="0" marR="0" lvl="0" indent="0" algn="l" defTabSz="1219170" rtl="0" eaLnBrk="1" fontAlgn="auto" latinLnBrk="0" hangingPunct="1">
                        <a:lnSpc>
                          <a:spcPct val="100000"/>
                        </a:lnSpc>
                        <a:spcBef>
                          <a:spcPts val="0"/>
                        </a:spcBef>
                        <a:spcAft>
                          <a:spcPts val="900"/>
                        </a:spcAft>
                        <a:buClrTx/>
                        <a:buSzTx/>
                        <a:buFontTx/>
                        <a:buNone/>
                        <a:tabLst/>
                        <a:defRPr/>
                      </a:pPr>
                      <a:r>
                        <a:rPr lang="sv-SE" sz="1400" b="0" i="0" u="none" strike="noStrike" kern="1200" dirty="0">
                          <a:solidFill>
                            <a:srgbClr val="000000"/>
                          </a:solidFill>
                          <a:effectLst/>
                          <a:latin typeface="+mn-lt"/>
                          <a:ea typeface="+mn-ea"/>
                          <a:cs typeface="+mn-cs"/>
                        </a:rPr>
                        <a:t> Noted</a:t>
                      </a:r>
                    </a:p>
                  </a:txBody>
                  <a:tcPr marL="68580" marR="68580" marT="0" marB="0" anchor="ctr">
                    <a:solidFill>
                      <a:srgbClr val="FFFFCC"/>
                    </a:solidFill>
                  </a:tcPr>
                </a:tc>
                <a:tc>
                  <a:txBody>
                    <a:bodyPr/>
                    <a:lstStyle/>
                    <a:p>
                      <a:pPr marL="95250" marR="0" indent="0" algn="l" defTabSz="1219170" rtl="0" eaLnBrk="1" fontAlgn="t" latinLnBrk="0" hangingPunct="1">
                        <a:lnSpc>
                          <a:spcPct val="100000"/>
                        </a:lnSpc>
                        <a:spcBef>
                          <a:spcPts val="0"/>
                        </a:spcBef>
                        <a:spcAft>
                          <a:spcPts val="0"/>
                        </a:spcAft>
                        <a:buClrTx/>
                        <a:buSzTx/>
                        <a:buFontTx/>
                        <a:buNone/>
                        <a:tabLst/>
                        <a:defRPr/>
                      </a:pPr>
                      <a:endParaRPr lang="sv-SE" sz="1400" b="0" i="0" u="none" strike="noStrike" kern="1200" dirty="0">
                        <a:solidFill>
                          <a:srgbClr val="000000"/>
                        </a:solidFill>
                        <a:effectLst/>
                        <a:latin typeface="+mn-lt"/>
                        <a:ea typeface="+mn-ea"/>
                        <a:cs typeface="+mn-cs"/>
                      </a:endParaRPr>
                    </a:p>
                  </a:txBody>
                  <a:tcPr marL="9525" marR="9525" marT="9525" marB="9525" anchor="ctr">
                    <a:solidFill>
                      <a:srgbClr val="FFFFCC"/>
                    </a:solidFill>
                  </a:tcPr>
                </a:tc>
                <a:extLst>
                  <a:ext uri="{0D108BD9-81ED-4DB2-BD59-A6C34878D82A}">
                    <a16:rowId xmlns:a16="http://schemas.microsoft.com/office/drawing/2014/main" val="1139015415"/>
                  </a:ext>
                </a:extLst>
              </a:tr>
              <a:tr h="354999">
                <a:tc>
                  <a:txBody>
                    <a:bodyPr/>
                    <a:lstStyle/>
                    <a:p>
                      <a:pPr marL="82550" indent="0" algn="l" fontAlgn="t"/>
                      <a:r>
                        <a:rPr lang="fr-FR" sz="1400" b="0" i="0" u="none" strike="noStrike" dirty="0">
                          <a:solidFill>
                            <a:srgbClr val="000000"/>
                          </a:solidFill>
                          <a:effectLst/>
                          <a:latin typeface="+mn-lt"/>
                        </a:rPr>
                        <a:t>S5-186047</a:t>
                      </a:r>
                    </a:p>
                  </a:txBody>
                  <a:tcPr marL="0" marR="0" marT="0" marB="0" anchor="ctr">
                    <a:solidFill>
                      <a:srgbClr val="FFFFCC"/>
                    </a:solidFill>
                  </a:tcPr>
                </a:tc>
                <a:tc>
                  <a:txBody>
                    <a:bodyPr/>
                    <a:lstStyle/>
                    <a:p>
                      <a:pPr marL="82550" indent="0" algn="l" fontAlgn="t"/>
                      <a:r>
                        <a:rPr lang="en-US" sz="1400" b="0" i="0" u="none" strike="noStrike" dirty="0">
                          <a:solidFill>
                            <a:srgbClr val="000000"/>
                          </a:solidFill>
                          <a:effectLst/>
                          <a:latin typeface="+mn-lt"/>
                        </a:rPr>
                        <a:t>Liaison to 3GPP SA5 on Energy Efficiency for 5G</a:t>
                      </a:r>
                    </a:p>
                  </a:txBody>
                  <a:tcPr marL="0" marR="0" marT="0" marB="0" anchor="ctr">
                    <a:solidFill>
                      <a:srgbClr val="FFFFCC"/>
                    </a:solidFill>
                  </a:tcPr>
                </a:tc>
                <a:tc>
                  <a:txBody>
                    <a:bodyPr/>
                    <a:lstStyle/>
                    <a:p>
                      <a:pPr marL="82550" indent="0" algn="l" fontAlgn="t"/>
                      <a:r>
                        <a:rPr lang="fr-FR" sz="1400" b="0" i="0" u="none" strike="noStrike" dirty="0">
                          <a:solidFill>
                            <a:srgbClr val="000000"/>
                          </a:solidFill>
                          <a:effectLst/>
                          <a:latin typeface="+mn-lt"/>
                        </a:rPr>
                        <a:t>ETSI TC EE</a:t>
                      </a:r>
                    </a:p>
                  </a:txBody>
                  <a:tcPr marL="0" marR="0" marT="0" marB="0" anchor="ctr">
                    <a:solidFill>
                      <a:srgbClr val="FFFFCC"/>
                    </a:solidFill>
                  </a:tcPr>
                </a:tc>
                <a:tc>
                  <a:txBody>
                    <a:bodyPr/>
                    <a:lstStyle/>
                    <a:p>
                      <a:pPr marL="0" marR="0" indent="95250" algn="l" defTabSz="1219170" rtl="0" eaLnBrk="1" fontAlgn="t" latinLnBrk="0" hangingPunct="1">
                        <a:lnSpc>
                          <a:spcPct val="100000"/>
                        </a:lnSpc>
                        <a:spcBef>
                          <a:spcPts val="0"/>
                        </a:spcBef>
                        <a:spcAft>
                          <a:spcPts val="0"/>
                        </a:spcAft>
                        <a:buClrTx/>
                        <a:buSzTx/>
                        <a:buFontTx/>
                        <a:buNone/>
                        <a:tabLst/>
                        <a:defRPr/>
                      </a:pPr>
                      <a:r>
                        <a:rPr lang="sv-SE" sz="1400" b="0" i="0" u="none" strike="noStrike" kern="1200" dirty="0">
                          <a:solidFill>
                            <a:srgbClr val="000000"/>
                          </a:solidFill>
                          <a:effectLst/>
                          <a:latin typeface="+mn-lt"/>
                          <a:ea typeface="+mn-ea"/>
                          <a:cs typeface="+mn-cs"/>
                        </a:rPr>
                        <a:t>RepliedTo</a:t>
                      </a:r>
                    </a:p>
                  </a:txBody>
                  <a:tcPr marL="9525" marR="9525" marT="9525" marB="9525" anchor="ctr">
                    <a:solidFill>
                      <a:srgbClr val="FFFFCC"/>
                    </a:solidFill>
                  </a:tcPr>
                </a:tc>
                <a:tc>
                  <a:txBody>
                    <a:bodyPr/>
                    <a:lstStyle/>
                    <a:p>
                      <a:pPr marL="95250" indent="0"/>
                      <a:r>
                        <a:rPr lang="sv-SE" sz="1400" kern="1200" dirty="0">
                          <a:solidFill>
                            <a:schemeClr val="tx1"/>
                          </a:solidFill>
                          <a:effectLst/>
                          <a:latin typeface="+mn-lt"/>
                          <a:ea typeface="Calibri" panose="020F0502020204030204" pitchFamily="34" charset="0"/>
                          <a:cs typeface="Calibri" panose="020F0502020204030204" pitchFamily="34" charset="0"/>
                        </a:rPr>
                        <a:t>S5-186375</a:t>
                      </a:r>
                    </a:p>
                  </a:txBody>
                  <a:tcPr marL="9525" marR="9525" marT="9525" marB="9525" anchor="ctr">
                    <a:solidFill>
                      <a:srgbClr val="FFFFCC"/>
                    </a:solidFill>
                  </a:tcPr>
                </a:tc>
                <a:extLst>
                  <a:ext uri="{0D108BD9-81ED-4DB2-BD59-A6C34878D82A}">
                    <a16:rowId xmlns:a16="http://schemas.microsoft.com/office/drawing/2014/main" val="1275413261"/>
                  </a:ext>
                </a:extLst>
              </a:tr>
              <a:tr h="354999">
                <a:tc>
                  <a:txBody>
                    <a:bodyPr/>
                    <a:lstStyle/>
                    <a:p>
                      <a:pPr marL="82550" indent="0" algn="l" defTabSz="1219170" rtl="0" eaLnBrk="1" fontAlgn="t" latinLnBrk="0" hangingPunct="1"/>
                      <a:r>
                        <a:rPr lang="fr-FR" sz="1400" b="0" i="0" u="none" strike="noStrike" kern="1200" dirty="0">
                          <a:solidFill>
                            <a:srgbClr val="000000"/>
                          </a:solidFill>
                          <a:effectLst/>
                          <a:latin typeface="+mn-lt"/>
                          <a:ea typeface="+mn-ea"/>
                          <a:cs typeface="+mn-cs"/>
                        </a:rPr>
                        <a:t>S5-186049</a:t>
                      </a:r>
                    </a:p>
                  </a:txBody>
                  <a:tcPr marL="0" marR="0" marT="0" marB="0" anchor="ctr">
                    <a:solidFill>
                      <a:srgbClr val="FFFFCC"/>
                    </a:solidFill>
                  </a:tcPr>
                </a:tc>
                <a:tc>
                  <a:txBody>
                    <a:bodyPr/>
                    <a:lstStyle/>
                    <a:p>
                      <a:pPr marL="82550" indent="0" algn="l" fontAlgn="t"/>
                      <a:r>
                        <a:rPr lang="en-US" sz="1400" b="0" i="0" u="none" strike="noStrike" dirty="0">
                          <a:solidFill>
                            <a:srgbClr val="000000"/>
                          </a:solidFill>
                          <a:effectLst/>
                          <a:latin typeface="+mn-lt"/>
                        </a:rPr>
                        <a:t>Resubmitted LS from IETF to SA5 on Further Information About IETF Work Relevant to Network Slicing </a:t>
                      </a:r>
                    </a:p>
                  </a:txBody>
                  <a:tcPr marL="0" marR="0" marT="0" marB="0" anchor="ctr">
                    <a:solidFill>
                      <a:srgbClr val="FFFFCC"/>
                    </a:solidFill>
                  </a:tcPr>
                </a:tc>
                <a:tc>
                  <a:txBody>
                    <a:bodyPr/>
                    <a:lstStyle/>
                    <a:p>
                      <a:pPr marL="82550" indent="0" algn="l" fontAlgn="t"/>
                      <a:r>
                        <a:rPr lang="fr-FR" sz="1400" b="0" i="0" u="none" strike="noStrike" dirty="0">
                          <a:solidFill>
                            <a:srgbClr val="000000"/>
                          </a:solidFill>
                          <a:effectLst/>
                          <a:latin typeface="+mn-lt"/>
                        </a:rPr>
                        <a:t>IETF</a:t>
                      </a:r>
                    </a:p>
                  </a:txBody>
                  <a:tcPr marL="0" marR="0" marT="0" marB="0" anchor="ctr">
                    <a:solidFill>
                      <a:srgbClr val="FFFFCC"/>
                    </a:solidFill>
                  </a:tcPr>
                </a:tc>
                <a:tc>
                  <a:txBody>
                    <a:bodyPr/>
                    <a:lstStyle/>
                    <a:p>
                      <a:pPr marL="0" indent="95250" algn="l" defTabSz="1219170" rtl="0" eaLnBrk="1" fontAlgn="t" latinLnBrk="0" hangingPunct="1">
                        <a:spcAft>
                          <a:spcPts val="0"/>
                        </a:spcAft>
                      </a:pPr>
                      <a:r>
                        <a:rPr lang="sv-SE" sz="1400" b="0" i="0" u="none" strike="noStrike" kern="1200" dirty="0">
                          <a:solidFill>
                            <a:srgbClr val="000000"/>
                          </a:solidFill>
                          <a:effectLst/>
                          <a:latin typeface="+mn-lt"/>
                          <a:ea typeface="+mn-ea"/>
                          <a:cs typeface="+mn-cs"/>
                        </a:rPr>
                        <a:t>Noted</a:t>
                      </a:r>
                    </a:p>
                  </a:txBody>
                  <a:tcPr marL="9525" marR="9525" marT="9525" marB="9525" anchor="ctr">
                    <a:solidFill>
                      <a:srgbClr val="FFFFCC"/>
                    </a:solidFill>
                  </a:tcPr>
                </a:tc>
                <a:tc>
                  <a:txBody>
                    <a:bodyPr/>
                    <a:lstStyle/>
                    <a:p>
                      <a:pPr marL="95250" indent="0"/>
                      <a:endParaRPr lang="sv-SE" sz="1400" kern="1200" dirty="0">
                        <a:solidFill>
                          <a:schemeClr val="tx1"/>
                        </a:solidFill>
                        <a:effectLst/>
                        <a:latin typeface="+mn-lt"/>
                        <a:ea typeface="Calibri" panose="020F0502020204030204" pitchFamily="34" charset="0"/>
                        <a:cs typeface="Calibri" panose="020F0502020204030204" pitchFamily="34" charset="0"/>
                      </a:endParaRPr>
                    </a:p>
                  </a:txBody>
                  <a:tcPr marL="9525" marR="9525" marT="9525" marB="9525" anchor="ctr">
                    <a:solidFill>
                      <a:srgbClr val="FFFFCC"/>
                    </a:solidFill>
                  </a:tcPr>
                </a:tc>
                <a:extLst>
                  <a:ext uri="{0D108BD9-81ED-4DB2-BD59-A6C34878D82A}">
                    <a16:rowId xmlns:a16="http://schemas.microsoft.com/office/drawing/2014/main" val="444881280"/>
                  </a:ext>
                </a:extLst>
              </a:tr>
              <a:tr h="354999">
                <a:tc>
                  <a:txBody>
                    <a:bodyPr/>
                    <a:lstStyle/>
                    <a:p>
                      <a:pPr marL="82550" indent="0" algn="l" defTabSz="1219170" rtl="0" eaLnBrk="1" fontAlgn="t" latinLnBrk="0" hangingPunct="1"/>
                      <a:r>
                        <a:rPr lang="fr-FR" sz="1400" b="0" i="0" u="none" strike="noStrike" kern="1200" dirty="0">
                          <a:solidFill>
                            <a:srgbClr val="000000"/>
                          </a:solidFill>
                          <a:effectLst/>
                          <a:latin typeface="+mn-lt"/>
                          <a:ea typeface="+mn-ea"/>
                          <a:cs typeface="+mn-cs"/>
                        </a:rPr>
                        <a:t>S5-186051</a:t>
                      </a:r>
                    </a:p>
                  </a:txBody>
                  <a:tcPr marL="0" marR="0" marT="0" marB="0" anchor="ctr">
                    <a:solidFill>
                      <a:srgbClr val="FFFFCC"/>
                    </a:solidFill>
                  </a:tcPr>
                </a:tc>
                <a:tc>
                  <a:txBody>
                    <a:bodyPr/>
                    <a:lstStyle/>
                    <a:p>
                      <a:pPr marL="82550" indent="0" algn="l" fontAlgn="t"/>
                      <a:r>
                        <a:rPr lang="en-US" sz="1400" b="0" i="0" u="none" strike="noStrike">
                          <a:solidFill>
                            <a:srgbClr val="000000"/>
                          </a:solidFill>
                          <a:effectLst/>
                          <a:latin typeface="+mn-lt"/>
                        </a:rPr>
                        <a:t>Resubmitted Lsout from ETSI NFV (forwarded to SA5) to various organisations on usage of NFV Specifications</a:t>
                      </a:r>
                    </a:p>
                  </a:txBody>
                  <a:tcPr marL="0" marR="0" marT="0" marB="0" anchor="ctr">
                    <a:solidFill>
                      <a:srgbClr val="FFFFCC"/>
                    </a:solidFill>
                  </a:tcPr>
                </a:tc>
                <a:tc>
                  <a:txBody>
                    <a:bodyPr/>
                    <a:lstStyle/>
                    <a:p>
                      <a:pPr marL="82550" indent="0" algn="l" fontAlgn="t"/>
                      <a:r>
                        <a:rPr lang="fr-FR" sz="1400" b="0" i="0" u="none" strike="noStrike">
                          <a:solidFill>
                            <a:srgbClr val="000000"/>
                          </a:solidFill>
                          <a:effectLst/>
                          <a:latin typeface="+mn-lt"/>
                        </a:rPr>
                        <a:t>ETSI ISG NFV</a:t>
                      </a:r>
                    </a:p>
                  </a:txBody>
                  <a:tcPr marL="0" marR="0" marT="0" marB="0" anchor="ctr">
                    <a:solidFill>
                      <a:srgbClr val="FFFFCC"/>
                    </a:solidFill>
                  </a:tcPr>
                </a:tc>
                <a:tc>
                  <a:txBody>
                    <a:bodyPr/>
                    <a:lstStyle/>
                    <a:p>
                      <a:pPr marL="0" indent="95250" algn="l" defTabSz="1219170" rtl="0" eaLnBrk="1" fontAlgn="t" latinLnBrk="0" hangingPunct="1">
                        <a:spcAft>
                          <a:spcPts val="0"/>
                        </a:spcAft>
                      </a:pPr>
                      <a:r>
                        <a:rPr lang="sv-SE" sz="1400" b="0" i="0" u="none" strike="noStrike" kern="1200" dirty="0">
                          <a:solidFill>
                            <a:srgbClr val="000000"/>
                          </a:solidFill>
                          <a:effectLst/>
                          <a:latin typeface="+mn-lt"/>
                          <a:ea typeface="+mn-ea"/>
                          <a:cs typeface="+mn-cs"/>
                        </a:rPr>
                        <a:t>RepliedTo</a:t>
                      </a:r>
                    </a:p>
                  </a:txBody>
                  <a:tcPr marL="9525" marR="9525" marT="9525" marB="9525" anchor="ctr">
                    <a:solidFill>
                      <a:srgbClr val="FFFFCC"/>
                    </a:solidFill>
                  </a:tcPr>
                </a:tc>
                <a:tc>
                  <a:txBody>
                    <a:bodyPr/>
                    <a:lstStyle/>
                    <a:p>
                      <a:pPr marL="95250" indent="0"/>
                      <a:r>
                        <a:rPr lang="sv-SE" sz="1400" kern="1200" dirty="0">
                          <a:solidFill>
                            <a:schemeClr val="tx1"/>
                          </a:solidFill>
                          <a:effectLst/>
                          <a:latin typeface="+mn-lt"/>
                          <a:ea typeface="Calibri" panose="020F0502020204030204" pitchFamily="34" charset="0"/>
                          <a:cs typeface="Calibri" panose="020F0502020204030204" pitchFamily="34" charset="0"/>
                        </a:rPr>
                        <a:t>S5-186317</a:t>
                      </a:r>
                    </a:p>
                  </a:txBody>
                  <a:tcPr marL="9525" marR="9525" marT="9525" marB="9525" anchor="ctr">
                    <a:solidFill>
                      <a:srgbClr val="FFFFCC"/>
                    </a:solidFill>
                  </a:tcPr>
                </a:tc>
                <a:extLst>
                  <a:ext uri="{0D108BD9-81ED-4DB2-BD59-A6C34878D82A}">
                    <a16:rowId xmlns:a16="http://schemas.microsoft.com/office/drawing/2014/main" val="3359525797"/>
                  </a:ext>
                </a:extLst>
              </a:tr>
              <a:tr h="354999">
                <a:tc>
                  <a:txBody>
                    <a:bodyPr/>
                    <a:lstStyle/>
                    <a:p>
                      <a:pPr marL="82550" indent="0" algn="l" defTabSz="1219170" rtl="0" eaLnBrk="1" fontAlgn="t" latinLnBrk="0" hangingPunct="1"/>
                      <a:r>
                        <a:rPr lang="fr-FR" sz="1400" b="0" i="0" u="none" strike="noStrike" kern="1200" dirty="0">
                          <a:solidFill>
                            <a:srgbClr val="000000"/>
                          </a:solidFill>
                          <a:effectLst/>
                          <a:latin typeface="+mn-lt"/>
                          <a:ea typeface="+mn-ea"/>
                          <a:cs typeface="+mn-cs"/>
                        </a:rPr>
                        <a:t>S5-186052</a:t>
                      </a:r>
                    </a:p>
                  </a:txBody>
                  <a:tcPr marL="0" marR="0" marT="0" marB="0" anchor="ctr">
                    <a:solidFill>
                      <a:srgbClr val="FFFFCC"/>
                    </a:solidFill>
                  </a:tcPr>
                </a:tc>
                <a:tc>
                  <a:txBody>
                    <a:bodyPr/>
                    <a:lstStyle/>
                    <a:p>
                      <a:pPr marL="82550" indent="0" algn="l" fontAlgn="t"/>
                      <a:r>
                        <a:rPr lang="en-US" sz="1400" b="0" i="0" u="none" strike="noStrike">
                          <a:solidFill>
                            <a:srgbClr val="000000"/>
                          </a:solidFill>
                          <a:effectLst/>
                          <a:latin typeface="+mn-lt"/>
                        </a:rPr>
                        <a:t>LS from ETSI NFV to SA5 on ETSI starts work on YANG models for Virtualised Network Function and Network Services Descriptor specification</a:t>
                      </a:r>
                    </a:p>
                  </a:txBody>
                  <a:tcPr marL="0" marR="0" marT="0" marB="0" anchor="ctr">
                    <a:solidFill>
                      <a:srgbClr val="FFFFCC"/>
                    </a:solidFill>
                  </a:tcPr>
                </a:tc>
                <a:tc>
                  <a:txBody>
                    <a:bodyPr/>
                    <a:lstStyle/>
                    <a:p>
                      <a:pPr marL="82550" indent="0" algn="l" fontAlgn="t"/>
                      <a:r>
                        <a:rPr lang="fr-FR" sz="1400" b="0" i="0" u="none" strike="noStrike">
                          <a:solidFill>
                            <a:srgbClr val="000000"/>
                          </a:solidFill>
                          <a:effectLst/>
                          <a:latin typeface="+mn-lt"/>
                        </a:rPr>
                        <a:t>ETSI ISG NFV</a:t>
                      </a:r>
                    </a:p>
                  </a:txBody>
                  <a:tcPr marL="0" marR="0" marT="0" marB="0" anchor="ctr">
                    <a:solidFill>
                      <a:srgbClr val="FFFFCC"/>
                    </a:solidFill>
                  </a:tcPr>
                </a:tc>
                <a:tc>
                  <a:txBody>
                    <a:bodyPr/>
                    <a:lstStyle/>
                    <a:p>
                      <a:pPr marL="0" indent="95250" algn="l" defTabSz="1219170" rtl="0" eaLnBrk="1" fontAlgn="t" latinLnBrk="0" hangingPunct="1">
                        <a:spcAft>
                          <a:spcPts val="0"/>
                        </a:spcAft>
                      </a:pPr>
                      <a:r>
                        <a:rPr lang="sv-SE" sz="1400" b="0" i="0" u="none" strike="noStrike" kern="1200" dirty="0">
                          <a:solidFill>
                            <a:srgbClr val="000000"/>
                          </a:solidFill>
                          <a:effectLst/>
                          <a:latin typeface="+mn-lt"/>
                          <a:ea typeface="+mn-ea"/>
                          <a:cs typeface="+mn-cs"/>
                        </a:rPr>
                        <a:t>Noted</a:t>
                      </a:r>
                    </a:p>
                  </a:txBody>
                  <a:tcPr marL="9525" marR="9525" marT="9525" marB="9525" anchor="ctr">
                    <a:solidFill>
                      <a:srgbClr val="FFFFCC"/>
                    </a:solidFill>
                  </a:tcPr>
                </a:tc>
                <a:tc>
                  <a:txBody>
                    <a:bodyPr/>
                    <a:lstStyle/>
                    <a:p>
                      <a:pPr marL="95250" indent="0"/>
                      <a:endParaRPr lang="sv-SE" sz="1400" kern="1200" dirty="0">
                        <a:solidFill>
                          <a:schemeClr val="tx1"/>
                        </a:solidFill>
                        <a:effectLst/>
                        <a:latin typeface="+mn-lt"/>
                        <a:ea typeface="Calibri" panose="020F0502020204030204" pitchFamily="34" charset="0"/>
                        <a:cs typeface="Calibri" panose="020F0502020204030204" pitchFamily="34" charset="0"/>
                      </a:endParaRPr>
                    </a:p>
                  </a:txBody>
                  <a:tcPr marL="9525" marR="9525" marT="9525" marB="9525" anchor="ctr">
                    <a:solidFill>
                      <a:srgbClr val="FFFFCC"/>
                    </a:solidFill>
                  </a:tcPr>
                </a:tc>
                <a:extLst>
                  <a:ext uri="{0D108BD9-81ED-4DB2-BD59-A6C34878D82A}">
                    <a16:rowId xmlns:a16="http://schemas.microsoft.com/office/drawing/2014/main" val="1329468444"/>
                  </a:ext>
                </a:extLst>
              </a:tr>
              <a:tr h="354999">
                <a:tc>
                  <a:txBody>
                    <a:bodyPr/>
                    <a:lstStyle/>
                    <a:p>
                      <a:pPr marL="82550" indent="0" algn="l" defTabSz="1219170" rtl="0" eaLnBrk="1" fontAlgn="t" latinLnBrk="0" hangingPunct="1"/>
                      <a:r>
                        <a:rPr lang="fr-FR" sz="1400" b="0" i="0" u="none" strike="noStrike" kern="1200" dirty="0">
                          <a:solidFill>
                            <a:srgbClr val="000000"/>
                          </a:solidFill>
                          <a:effectLst/>
                          <a:latin typeface="+mn-lt"/>
                          <a:ea typeface="+mn-ea"/>
                          <a:cs typeface="+mn-cs"/>
                        </a:rPr>
                        <a:t>S5-186053</a:t>
                      </a:r>
                    </a:p>
                  </a:txBody>
                  <a:tcPr marL="0" marR="0" marT="0" marB="0" anchor="ctr">
                    <a:solidFill>
                      <a:srgbClr val="FFFFCC"/>
                    </a:solidFill>
                  </a:tcPr>
                </a:tc>
                <a:tc>
                  <a:txBody>
                    <a:bodyPr/>
                    <a:lstStyle/>
                    <a:p>
                      <a:pPr marL="82550" indent="0" algn="l" fontAlgn="t"/>
                      <a:r>
                        <a:rPr lang="en-US" sz="1400" b="0" i="0" u="none" strike="noStrike" dirty="0">
                          <a:solidFill>
                            <a:srgbClr val="000000"/>
                          </a:solidFill>
                          <a:effectLst/>
                          <a:latin typeface="+mn-lt"/>
                        </a:rPr>
                        <a:t>LS from ETSI NFV to SA5 on Clarifications on support of priority of NFV NS in context of Network Slicing</a:t>
                      </a:r>
                    </a:p>
                  </a:txBody>
                  <a:tcPr marL="0" marR="0" marT="0" marB="0" anchor="ctr">
                    <a:solidFill>
                      <a:srgbClr val="FFFFCC"/>
                    </a:solidFill>
                  </a:tcPr>
                </a:tc>
                <a:tc>
                  <a:txBody>
                    <a:bodyPr/>
                    <a:lstStyle/>
                    <a:p>
                      <a:pPr marL="82550" indent="0" algn="l" fontAlgn="t"/>
                      <a:r>
                        <a:rPr lang="fr-FR" sz="1400" b="0" i="0" u="none" strike="noStrike">
                          <a:solidFill>
                            <a:srgbClr val="000000"/>
                          </a:solidFill>
                          <a:effectLst/>
                          <a:latin typeface="+mn-lt"/>
                        </a:rPr>
                        <a:t>ETSI ISG NFV</a:t>
                      </a:r>
                    </a:p>
                  </a:txBody>
                  <a:tcPr marL="0" marR="0" marT="0" marB="0" anchor="ctr">
                    <a:solidFill>
                      <a:srgbClr val="FFFFCC"/>
                    </a:solidFill>
                  </a:tcPr>
                </a:tc>
                <a:tc>
                  <a:txBody>
                    <a:bodyPr/>
                    <a:lstStyle/>
                    <a:p>
                      <a:pPr marL="0" indent="95250" algn="l" defTabSz="1219170" rtl="0" eaLnBrk="1" fontAlgn="t" latinLnBrk="0" hangingPunct="1">
                        <a:spcAft>
                          <a:spcPts val="0"/>
                        </a:spcAft>
                      </a:pPr>
                      <a:r>
                        <a:rPr lang="sv-SE" sz="1400" b="0" i="0" u="none" strike="noStrike" kern="1200" dirty="0">
                          <a:solidFill>
                            <a:srgbClr val="000000"/>
                          </a:solidFill>
                          <a:effectLst/>
                          <a:latin typeface="+mn-lt"/>
                          <a:ea typeface="+mn-ea"/>
                          <a:cs typeface="+mn-cs"/>
                        </a:rPr>
                        <a:t>RepliedTo</a:t>
                      </a:r>
                    </a:p>
                  </a:txBody>
                  <a:tcPr marL="9525" marR="9525" marT="9525" marB="9525" anchor="ctr">
                    <a:solidFill>
                      <a:srgbClr val="FFFFCC"/>
                    </a:solidFill>
                  </a:tcPr>
                </a:tc>
                <a:tc>
                  <a:txBody>
                    <a:bodyPr/>
                    <a:lstStyle/>
                    <a:p>
                      <a:pPr marL="95250" indent="0"/>
                      <a:r>
                        <a:rPr lang="sv-SE" sz="1400" kern="1200" dirty="0">
                          <a:solidFill>
                            <a:schemeClr val="tx1"/>
                          </a:solidFill>
                          <a:effectLst/>
                          <a:latin typeface="+mn-lt"/>
                          <a:ea typeface="Calibri" panose="020F0502020204030204" pitchFamily="34" charset="0"/>
                          <a:cs typeface="Calibri" panose="020F0502020204030204" pitchFamily="34" charset="0"/>
                        </a:rPr>
                        <a:t>S5-186318</a:t>
                      </a:r>
                    </a:p>
                  </a:txBody>
                  <a:tcPr marL="9525" marR="9525" marT="9525" marB="9525" anchor="ctr">
                    <a:solidFill>
                      <a:srgbClr val="FFFFCC"/>
                    </a:solidFill>
                  </a:tcPr>
                </a:tc>
                <a:extLst>
                  <a:ext uri="{0D108BD9-81ED-4DB2-BD59-A6C34878D82A}">
                    <a16:rowId xmlns:a16="http://schemas.microsoft.com/office/drawing/2014/main" val="4105876026"/>
                  </a:ext>
                </a:extLst>
              </a:tr>
              <a:tr h="354999">
                <a:tc>
                  <a:txBody>
                    <a:bodyPr/>
                    <a:lstStyle/>
                    <a:p>
                      <a:pPr marL="82550" indent="0" algn="l" defTabSz="1219170" rtl="0" eaLnBrk="1" fontAlgn="t" latinLnBrk="0" hangingPunct="1"/>
                      <a:r>
                        <a:rPr lang="fr-FR" sz="1400" b="0" i="0" u="none" strike="noStrike" kern="1200" dirty="0">
                          <a:solidFill>
                            <a:srgbClr val="000000"/>
                          </a:solidFill>
                          <a:effectLst/>
                          <a:latin typeface="+mn-lt"/>
                          <a:ea typeface="+mn-ea"/>
                          <a:cs typeface="+mn-cs"/>
                        </a:rPr>
                        <a:t>S5-186054</a:t>
                      </a:r>
                    </a:p>
                  </a:txBody>
                  <a:tcPr marL="0" marR="0" marT="0" marB="0" anchor="ctr">
                    <a:solidFill>
                      <a:srgbClr val="FFFFCC"/>
                    </a:solidFill>
                  </a:tcPr>
                </a:tc>
                <a:tc>
                  <a:txBody>
                    <a:bodyPr/>
                    <a:lstStyle/>
                    <a:p>
                      <a:pPr marL="82550" indent="0" algn="l" fontAlgn="t"/>
                      <a:r>
                        <a:rPr lang="en-US" sz="1400" b="0" i="0" u="none" strike="noStrike" dirty="0" err="1">
                          <a:solidFill>
                            <a:srgbClr val="000000"/>
                          </a:solidFill>
                          <a:effectLst/>
                          <a:latin typeface="+mn-lt"/>
                        </a:rPr>
                        <a:t>LSOut</a:t>
                      </a:r>
                      <a:r>
                        <a:rPr lang="en-US" sz="1400" b="0" i="0" u="none" strike="noStrike" dirty="0">
                          <a:solidFill>
                            <a:srgbClr val="000000"/>
                          </a:solidFill>
                          <a:effectLst/>
                          <a:latin typeface="+mn-lt"/>
                        </a:rPr>
                        <a:t> reply from ETSI NFV to 3GPP SA5 on connectivity among PNF and VNF instances</a:t>
                      </a:r>
                    </a:p>
                  </a:txBody>
                  <a:tcPr marL="0" marR="0" marT="0" marB="0" anchor="ctr">
                    <a:solidFill>
                      <a:srgbClr val="FFFFCC"/>
                    </a:solidFill>
                  </a:tcPr>
                </a:tc>
                <a:tc>
                  <a:txBody>
                    <a:bodyPr/>
                    <a:lstStyle/>
                    <a:p>
                      <a:pPr marL="82550" indent="0" algn="l" fontAlgn="t"/>
                      <a:r>
                        <a:rPr lang="fr-FR" sz="1400" b="0" i="0" u="none" strike="noStrike" dirty="0">
                          <a:solidFill>
                            <a:srgbClr val="000000"/>
                          </a:solidFill>
                          <a:effectLst/>
                          <a:latin typeface="+mn-lt"/>
                        </a:rPr>
                        <a:t>ETSI ISG NFV</a:t>
                      </a:r>
                    </a:p>
                  </a:txBody>
                  <a:tcPr marL="0" marR="0" marT="0" marB="0" anchor="ctr">
                    <a:solidFill>
                      <a:srgbClr val="FFFFCC"/>
                    </a:solidFill>
                  </a:tcPr>
                </a:tc>
                <a:tc>
                  <a:txBody>
                    <a:bodyPr/>
                    <a:lstStyle/>
                    <a:p>
                      <a:pPr marL="0" indent="95250" algn="l" defTabSz="1219170" rtl="0" eaLnBrk="1" fontAlgn="t" latinLnBrk="0" hangingPunct="1">
                        <a:spcAft>
                          <a:spcPts val="0"/>
                        </a:spcAft>
                      </a:pPr>
                      <a:r>
                        <a:rPr lang="sv-SE" sz="1400" b="0" i="0" u="none" strike="noStrike" kern="1200" dirty="0">
                          <a:solidFill>
                            <a:srgbClr val="000000"/>
                          </a:solidFill>
                          <a:effectLst/>
                          <a:latin typeface="+mn-lt"/>
                          <a:ea typeface="+mn-ea"/>
                          <a:cs typeface="+mn-cs"/>
                        </a:rPr>
                        <a:t>Noted</a:t>
                      </a:r>
                    </a:p>
                  </a:txBody>
                  <a:tcPr marL="9525" marR="9525" marT="9525" marB="9525" anchor="ctr">
                    <a:solidFill>
                      <a:srgbClr val="FFFFCC"/>
                    </a:solidFill>
                  </a:tcPr>
                </a:tc>
                <a:tc>
                  <a:txBody>
                    <a:bodyPr/>
                    <a:lstStyle/>
                    <a:p>
                      <a:pPr marL="95250" indent="0"/>
                      <a:endParaRPr lang="sv-SE" sz="1400" kern="1200" dirty="0">
                        <a:solidFill>
                          <a:schemeClr val="tx1"/>
                        </a:solidFill>
                        <a:effectLst/>
                        <a:latin typeface="+mn-lt"/>
                        <a:ea typeface="Calibri" panose="020F0502020204030204" pitchFamily="34" charset="0"/>
                        <a:cs typeface="Calibri" panose="020F0502020204030204" pitchFamily="34" charset="0"/>
                      </a:endParaRPr>
                    </a:p>
                  </a:txBody>
                  <a:tcPr marL="9525" marR="9525" marT="9525" marB="9525" anchor="ctr">
                    <a:solidFill>
                      <a:srgbClr val="FFFFCC"/>
                    </a:solidFill>
                  </a:tcPr>
                </a:tc>
                <a:extLst>
                  <a:ext uri="{0D108BD9-81ED-4DB2-BD59-A6C34878D82A}">
                    <a16:rowId xmlns:a16="http://schemas.microsoft.com/office/drawing/2014/main" val="4248175465"/>
                  </a:ext>
                </a:extLst>
              </a:tr>
              <a:tr h="354999">
                <a:tc>
                  <a:txBody>
                    <a:bodyPr/>
                    <a:lstStyle/>
                    <a:p>
                      <a:pPr marL="0" algn="l" defTabSz="1219170" rtl="0" eaLnBrk="1" fontAlgn="t" latinLnBrk="0" hangingPunct="1">
                        <a:spcAft>
                          <a:spcPts val="900"/>
                        </a:spcAft>
                      </a:pPr>
                      <a:r>
                        <a:rPr lang="en-GB" sz="1400" b="0" i="0" u="none" strike="noStrike" kern="1200" dirty="0">
                          <a:solidFill>
                            <a:srgbClr val="000000"/>
                          </a:solidFill>
                          <a:effectLst/>
                          <a:latin typeface="+mn-lt"/>
                          <a:ea typeface="+mn-ea"/>
                          <a:cs typeface="+mn-cs"/>
                        </a:rPr>
                        <a:t>S5-186055</a:t>
                      </a:r>
                      <a:endParaRPr lang="en-US" sz="1400" b="0" i="0" u="none" strike="noStrike" kern="1200" dirty="0">
                        <a:solidFill>
                          <a:srgbClr val="000000"/>
                        </a:solidFill>
                        <a:effectLst/>
                        <a:latin typeface="+mn-lt"/>
                        <a:ea typeface="+mn-ea"/>
                        <a:cs typeface="+mn-cs"/>
                      </a:endParaRPr>
                    </a:p>
                  </a:txBody>
                  <a:tcPr marL="68580" marR="68580" marT="0" marB="0" anchor="ctr">
                    <a:solidFill>
                      <a:srgbClr val="FFFFCC"/>
                    </a:solidFill>
                  </a:tcPr>
                </a:tc>
                <a:tc>
                  <a:txBody>
                    <a:bodyPr/>
                    <a:lstStyle/>
                    <a:p>
                      <a:pPr marL="0" algn="l" defTabSz="1219170" rtl="0" eaLnBrk="1" latinLnBrk="0" hangingPunct="1">
                        <a:spcAft>
                          <a:spcPts val="900"/>
                        </a:spcAft>
                      </a:pPr>
                      <a:r>
                        <a:rPr lang="en-GB" sz="1400" b="0" i="0" u="none" strike="noStrike" kern="1200">
                          <a:solidFill>
                            <a:srgbClr val="000000"/>
                          </a:solidFill>
                          <a:effectLst/>
                          <a:latin typeface="+mn-lt"/>
                          <a:ea typeface="+mn-ea"/>
                          <a:cs typeface="+mn-cs"/>
                        </a:rPr>
                        <a:t>LS from RAN3 cc SA5 on Data Volume Reporting in 5GC</a:t>
                      </a:r>
                      <a:endParaRPr lang="en-US" sz="1400" b="0" i="0" u="none" strike="noStrike" kern="1200">
                        <a:solidFill>
                          <a:srgbClr val="000000"/>
                        </a:solidFill>
                        <a:effectLst/>
                        <a:latin typeface="+mn-lt"/>
                        <a:ea typeface="+mn-ea"/>
                        <a:cs typeface="+mn-cs"/>
                      </a:endParaRPr>
                    </a:p>
                  </a:txBody>
                  <a:tcPr marL="68580" marR="68580" marT="0" marB="0" anchor="ctr">
                    <a:solidFill>
                      <a:srgbClr val="FFFFCC"/>
                    </a:solidFill>
                  </a:tcPr>
                </a:tc>
                <a:tc>
                  <a:txBody>
                    <a:bodyPr/>
                    <a:lstStyle/>
                    <a:p>
                      <a:pPr marL="0" algn="l" defTabSz="1219170" rtl="0" eaLnBrk="1" latinLnBrk="0" hangingPunct="1">
                        <a:spcAft>
                          <a:spcPts val="900"/>
                        </a:spcAft>
                      </a:pPr>
                      <a:r>
                        <a:rPr lang="en-GB" sz="1400" b="0" i="0" u="none" strike="noStrike" kern="1200">
                          <a:solidFill>
                            <a:srgbClr val="000000"/>
                          </a:solidFill>
                          <a:effectLst/>
                          <a:latin typeface="+mn-lt"/>
                          <a:ea typeface="+mn-ea"/>
                          <a:cs typeface="+mn-cs"/>
                        </a:rPr>
                        <a:t>R3-185307</a:t>
                      </a:r>
                      <a:endParaRPr lang="en-US" sz="1400" b="0" i="0" u="none" strike="noStrike" kern="1200">
                        <a:solidFill>
                          <a:srgbClr val="000000"/>
                        </a:solidFill>
                        <a:effectLst/>
                        <a:latin typeface="+mn-lt"/>
                        <a:ea typeface="+mn-ea"/>
                        <a:cs typeface="+mn-cs"/>
                      </a:endParaRPr>
                    </a:p>
                  </a:txBody>
                  <a:tcPr marL="68580" marR="68580" marT="0" marB="0" anchor="ctr">
                    <a:solidFill>
                      <a:srgbClr val="FFFFCC"/>
                    </a:solidFill>
                  </a:tcPr>
                </a:tc>
                <a:tc>
                  <a:txBody>
                    <a:bodyPr/>
                    <a:lstStyle/>
                    <a:p>
                      <a:pPr marL="0" algn="l" defTabSz="1219170" rtl="0" eaLnBrk="1" latinLnBrk="0" hangingPunct="1">
                        <a:spcAft>
                          <a:spcPts val="900"/>
                        </a:spcAft>
                      </a:pPr>
                      <a:r>
                        <a:rPr lang="sv-SE" sz="1400" b="0" i="0" u="none" strike="noStrike" kern="1200" dirty="0">
                          <a:solidFill>
                            <a:srgbClr val="000000"/>
                          </a:solidFill>
                          <a:effectLst/>
                          <a:latin typeface="+mn-lt"/>
                          <a:ea typeface="+mn-ea"/>
                          <a:cs typeface="+mn-cs"/>
                        </a:rPr>
                        <a:t> Noted</a:t>
                      </a:r>
                    </a:p>
                  </a:txBody>
                  <a:tcPr marL="68580" marR="68580" marT="0" marB="0" anchor="ctr">
                    <a:solidFill>
                      <a:srgbClr val="FFFFCC"/>
                    </a:solidFill>
                  </a:tcPr>
                </a:tc>
                <a:tc>
                  <a:txBody>
                    <a:bodyPr/>
                    <a:lstStyle/>
                    <a:p>
                      <a:pPr marL="95250" marR="0" indent="0" algn="l" defTabSz="1219170" rtl="0" eaLnBrk="1" fontAlgn="t" latinLnBrk="0" hangingPunct="1">
                        <a:lnSpc>
                          <a:spcPct val="100000"/>
                        </a:lnSpc>
                        <a:spcBef>
                          <a:spcPts val="0"/>
                        </a:spcBef>
                        <a:spcAft>
                          <a:spcPts val="0"/>
                        </a:spcAft>
                        <a:buClrTx/>
                        <a:buSzTx/>
                        <a:buFontTx/>
                        <a:buNone/>
                        <a:tabLst/>
                        <a:defRPr/>
                      </a:pPr>
                      <a:endParaRPr lang="sv-SE" sz="1400" b="0" i="0" u="none" strike="noStrike" kern="1200" dirty="0">
                        <a:solidFill>
                          <a:srgbClr val="000000"/>
                        </a:solidFill>
                        <a:effectLst/>
                        <a:latin typeface="+mn-lt"/>
                        <a:ea typeface="+mn-ea"/>
                        <a:cs typeface="+mn-cs"/>
                      </a:endParaRPr>
                    </a:p>
                  </a:txBody>
                  <a:tcPr marL="9525" marR="9525" marT="9525" marB="9525" anchor="ctr">
                    <a:solidFill>
                      <a:srgbClr val="FFFFCC"/>
                    </a:solidFill>
                  </a:tcPr>
                </a:tc>
                <a:extLst>
                  <a:ext uri="{0D108BD9-81ED-4DB2-BD59-A6C34878D82A}">
                    <a16:rowId xmlns:a16="http://schemas.microsoft.com/office/drawing/2014/main" val="1239396584"/>
                  </a:ext>
                </a:extLst>
              </a:tr>
              <a:tr h="354999">
                <a:tc>
                  <a:txBody>
                    <a:bodyPr/>
                    <a:lstStyle/>
                    <a:p>
                      <a:pPr marL="0" algn="l" defTabSz="1219170" rtl="0" eaLnBrk="1" fontAlgn="t" latinLnBrk="0" hangingPunct="1">
                        <a:spcAft>
                          <a:spcPts val="900"/>
                        </a:spcAft>
                      </a:pPr>
                      <a:r>
                        <a:rPr lang="en-GB" sz="1400" b="0" i="0" u="none" strike="noStrike" kern="1200" dirty="0">
                          <a:solidFill>
                            <a:srgbClr val="000000"/>
                          </a:solidFill>
                          <a:effectLst/>
                          <a:latin typeface="+mn-lt"/>
                          <a:ea typeface="+mn-ea"/>
                          <a:cs typeface="+mn-cs"/>
                        </a:rPr>
                        <a:t>S5-186057</a:t>
                      </a:r>
                      <a:endParaRPr lang="en-US" sz="1400" b="0" i="0" u="none" strike="noStrike" kern="1200" dirty="0">
                        <a:solidFill>
                          <a:srgbClr val="000000"/>
                        </a:solidFill>
                        <a:effectLst/>
                        <a:latin typeface="+mn-lt"/>
                        <a:ea typeface="+mn-ea"/>
                        <a:cs typeface="+mn-cs"/>
                      </a:endParaRPr>
                    </a:p>
                  </a:txBody>
                  <a:tcPr marL="68580" marR="68580" marT="0" marB="0" anchor="ctr">
                    <a:solidFill>
                      <a:srgbClr val="FFFFCC"/>
                    </a:solidFill>
                  </a:tcPr>
                </a:tc>
                <a:tc>
                  <a:txBody>
                    <a:bodyPr/>
                    <a:lstStyle/>
                    <a:p>
                      <a:pPr marL="0" algn="l" defTabSz="1219170" rtl="0" eaLnBrk="1" latinLnBrk="0" hangingPunct="1">
                        <a:spcAft>
                          <a:spcPts val="900"/>
                        </a:spcAft>
                      </a:pPr>
                      <a:r>
                        <a:rPr lang="en-GB" sz="1400" b="0" i="0" u="none" strike="noStrike" kern="1200" dirty="0">
                          <a:solidFill>
                            <a:srgbClr val="000000"/>
                          </a:solidFill>
                          <a:effectLst/>
                          <a:latin typeface="+mn-lt"/>
                          <a:ea typeface="+mn-ea"/>
                          <a:cs typeface="+mn-cs"/>
                        </a:rPr>
                        <a:t>LS from SA1 to SA5 on Multi-identity and multi-device requirements</a:t>
                      </a:r>
                      <a:endParaRPr lang="en-US" sz="1400" b="0" i="0" u="none" strike="noStrike" kern="1200" dirty="0">
                        <a:solidFill>
                          <a:srgbClr val="000000"/>
                        </a:solidFill>
                        <a:effectLst/>
                        <a:latin typeface="+mn-lt"/>
                        <a:ea typeface="+mn-ea"/>
                        <a:cs typeface="+mn-cs"/>
                      </a:endParaRPr>
                    </a:p>
                  </a:txBody>
                  <a:tcPr marL="68580" marR="68580" marT="0" marB="0" anchor="ctr">
                    <a:solidFill>
                      <a:srgbClr val="FFFFCC"/>
                    </a:solidFill>
                  </a:tcPr>
                </a:tc>
                <a:tc>
                  <a:txBody>
                    <a:bodyPr/>
                    <a:lstStyle/>
                    <a:p>
                      <a:pPr marL="0" algn="l" defTabSz="1219170" rtl="0" eaLnBrk="1" latinLnBrk="0" hangingPunct="1">
                        <a:spcAft>
                          <a:spcPts val="900"/>
                        </a:spcAft>
                      </a:pPr>
                      <a:r>
                        <a:rPr lang="en-GB" sz="1400" b="0" i="0" u="none" strike="noStrike" kern="1200">
                          <a:solidFill>
                            <a:srgbClr val="000000"/>
                          </a:solidFill>
                          <a:effectLst/>
                          <a:latin typeface="+mn-lt"/>
                          <a:ea typeface="+mn-ea"/>
                          <a:cs typeface="+mn-cs"/>
                        </a:rPr>
                        <a:t>S1-182744</a:t>
                      </a:r>
                      <a:endParaRPr lang="en-US" sz="1400" b="0" i="0" u="none" strike="noStrike" kern="1200">
                        <a:solidFill>
                          <a:srgbClr val="000000"/>
                        </a:solidFill>
                        <a:effectLst/>
                        <a:latin typeface="+mn-lt"/>
                        <a:ea typeface="+mn-ea"/>
                        <a:cs typeface="+mn-cs"/>
                      </a:endParaRPr>
                    </a:p>
                  </a:txBody>
                  <a:tcPr marL="68580" marR="68580" marT="0" marB="0" anchor="ctr">
                    <a:solidFill>
                      <a:srgbClr val="FFFFCC"/>
                    </a:solidFill>
                  </a:tcPr>
                </a:tc>
                <a:tc>
                  <a:txBody>
                    <a:bodyPr/>
                    <a:lstStyle/>
                    <a:p>
                      <a:pPr marL="0" marR="0" lvl="0" indent="0" algn="l" defTabSz="1219170" rtl="0" eaLnBrk="1" fontAlgn="auto" latinLnBrk="0" hangingPunct="1">
                        <a:lnSpc>
                          <a:spcPct val="100000"/>
                        </a:lnSpc>
                        <a:spcBef>
                          <a:spcPts val="0"/>
                        </a:spcBef>
                        <a:spcAft>
                          <a:spcPts val="900"/>
                        </a:spcAft>
                        <a:buClrTx/>
                        <a:buSzTx/>
                        <a:buFontTx/>
                        <a:buNone/>
                        <a:tabLst/>
                        <a:defRPr/>
                      </a:pPr>
                      <a:r>
                        <a:rPr lang="sv-SE" sz="1400" b="0" i="0" u="none" strike="noStrike" kern="1200" dirty="0">
                          <a:solidFill>
                            <a:srgbClr val="000000"/>
                          </a:solidFill>
                          <a:effectLst/>
                          <a:latin typeface="+mn-lt"/>
                          <a:ea typeface="+mn-ea"/>
                          <a:cs typeface="+mn-cs"/>
                        </a:rPr>
                        <a:t> RepliedTo </a:t>
                      </a:r>
                    </a:p>
                  </a:txBody>
                  <a:tcPr marL="68580" marR="68580" marT="0" marB="0" anchor="ctr">
                    <a:solidFill>
                      <a:srgbClr val="FFFFCC"/>
                    </a:solidFill>
                  </a:tcPr>
                </a:tc>
                <a:tc>
                  <a:txBody>
                    <a:bodyPr/>
                    <a:lstStyle/>
                    <a:p>
                      <a:pPr marL="95250" marR="0" lvl="0" indent="0" algn="l" defTabSz="1219170" rtl="0" eaLnBrk="1" fontAlgn="t" latinLnBrk="0" hangingPunct="1">
                        <a:lnSpc>
                          <a:spcPct val="100000"/>
                        </a:lnSpc>
                        <a:spcBef>
                          <a:spcPts val="0"/>
                        </a:spcBef>
                        <a:spcAft>
                          <a:spcPts val="0"/>
                        </a:spcAft>
                        <a:buClrTx/>
                        <a:buSzTx/>
                        <a:buFontTx/>
                        <a:buNone/>
                        <a:tabLst/>
                        <a:defRPr/>
                      </a:pPr>
                      <a:r>
                        <a:rPr lang="en-GB" sz="1400" b="0" i="0" u="none" strike="noStrike" kern="1200" dirty="0">
                          <a:solidFill>
                            <a:srgbClr val="000000"/>
                          </a:solidFill>
                          <a:effectLst/>
                          <a:latin typeface="+mn-lt"/>
                          <a:ea typeface="+mn-ea"/>
                          <a:cs typeface="+mn-cs"/>
                        </a:rPr>
                        <a:t>S5-186289</a:t>
                      </a:r>
                      <a:endParaRPr lang="en-US" sz="1400" b="0" i="0" u="none" strike="noStrike" kern="1200" dirty="0">
                        <a:solidFill>
                          <a:srgbClr val="000000"/>
                        </a:solidFill>
                        <a:effectLst/>
                        <a:latin typeface="+mn-lt"/>
                        <a:ea typeface="+mn-ea"/>
                        <a:cs typeface="+mn-cs"/>
                      </a:endParaRPr>
                    </a:p>
                  </a:txBody>
                  <a:tcPr marL="9525" marR="9525" marT="9525" marB="9525" anchor="ctr">
                    <a:solidFill>
                      <a:srgbClr val="FFFFCC"/>
                    </a:solidFill>
                  </a:tcPr>
                </a:tc>
                <a:extLst>
                  <a:ext uri="{0D108BD9-81ED-4DB2-BD59-A6C34878D82A}">
                    <a16:rowId xmlns:a16="http://schemas.microsoft.com/office/drawing/2014/main" val="1385480796"/>
                  </a:ext>
                </a:extLst>
              </a:tr>
              <a:tr h="354999">
                <a:tc>
                  <a:txBody>
                    <a:bodyPr/>
                    <a:lstStyle/>
                    <a:p>
                      <a:pPr marL="82550" indent="0" algn="l" defTabSz="1219170" rtl="0" eaLnBrk="1" fontAlgn="t" latinLnBrk="0" hangingPunct="1"/>
                      <a:r>
                        <a:rPr lang="fr-FR" sz="1400" b="0" i="0" u="none" strike="noStrike" kern="1200" dirty="0">
                          <a:solidFill>
                            <a:srgbClr val="000000"/>
                          </a:solidFill>
                          <a:effectLst/>
                          <a:latin typeface="+mn-lt"/>
                          <a:ea typeface="+mn-ea"/>
                          <a:cs typeface="+mn-cs"/>
                        </a:rPr>
                        <a:t>S5-186058</a:t>
                      </a:r>
                    </a:p>
                  </a:txBody>
                  <a:tcPr marL="0" marR="0" marT="0" marB="0" anchor="ctr">
                    <a:solidFill>
                      <a:srgbClr val="FFFFCC"/>
                    </a:solidFill>
                  </a:tcPr>
                </a:tc>
                <a:tc>
                  <a:txBody>
                    <a:bodyPr/>
                    <a:lstStyle/>
                    <a:p>
                      <a:pPr marL="82550" indent="0" algn="l" fontAlgn="t"/>
                      <a:r>
                        <a:rPr lang="en-US" sz="1400" b="0" i="0" u="none" strike="noStrike" dirty="0">
                          <a:solidFill>
                            <a:srgbClr val="000000"/>
                          </a:solidFill>
                          <a:effectLst/>
                          <a:latin typeface="+mn-lt"/>
                        </a:rPr>
                        <a:t>LS from SA2 to SA5 on Slice related Data Analytics</a:t>
                      </a:r>
                    </a:p>
                  </a:txBody>
                  <a:tcPr marL="0" marR="0" marT="0" marB="0" anchor="ctr">
                    <a:solidFill>
                      <a:srgbClr val="FFFFCC"/>
                    </a:solidFill>
                  </a:tcPr>
                </a:tc>
                <a:tc>
                  <a:txBody>
                    <a:bodyPr/>
                    <a:lstStyle/>
                    <a:p>
                      <a:pPr marL="82550" indent="0" algn="l" fontAlgn="t"/>
                      <a:r>
                        <a:rPr lang="fr-FR" sz="1400" b="0" i="0" u="none" strike="noStrike" dirty="0">
                          <a:solidFill>
                            <a:srgbClr val="000000"/>
                          </a:solidFill>
                          <a:effectLst/>
                          <a:latin typeface="+mn-lt"/>
                        </a:rPr>
                        <a:t>S2-189049</a:t>
                      </a:r>
                    </a:p>
                  </a:txBody>
                  <a:tcPr marL="0" marR="0" marT="0" marB="0" anchor="ctr">
                    <a:solidFill>
                      <a:srgbClr val="FFFFCC"/>
                    </a:solidFill>
                  </a:tcPr>
                </a:tc>
                <a:tc>
                  <a:txBody>
                    <a:bodyPr/>
                    <a:lstStyle/>
                    <a:p>
                      <a:pPr marL="0" indent="95250" algn="l" defTabSz="1219170" rtl="0" eaLnBrk="1" fontAlgn="t" latinLnBrk="0" hangingPunct="1">
                        <a:spcAft>
                          <a:spcPts val="0"/>
                        </a:spcAft>
                      </a:pPr>
                      <a:r>
                        <a:rPr lang="sv-SE" sz="1400" b="0" i="0" u="none" strike="noStrike" kern="1200" dirty="0">
                          <a:solidFill>
                            <a:srgbClr val="000000"/>
                          </a:solidFill>
                          <a:effectLst/>
                          <a:latin typeface="+mn-lt"/>
                          <a:ea typeface="+mn-ea"/>
                          <a:cs typeface="+mn-cs"/>
                        </a:rPr>
                        <a:t>RepliedTo</a:t>
                      </a:r>
                    </a:p>
                  </a:txBody>
                  <a:tcPr marL="9525" marR="9525" marT="9525" marB="9525" anchor="ctr">
                    <a:solidFill>
                      <a:srgbClr val="FFFFCC"/>
                    </a:solidFill>
                  </a:tcPr>
                </a:tc>
                <a:tc>
                  <a:txBody>
                    <a:bodyPr/>
                    <a:lstStyle/>
                    <a:p>
                      <a:pPr marL="95250" indent="0"/>
                      <a:r>
                        <a:rPr lang="sv-SE" sz="1400" kern="1200" dirty="0">
                          <a:solidFill>
                            <a:schemeClr val="tx1"/>
                          </a:solidFill>
                          <a:effectLst/>
                          <a:latin typeface="+mn-lt"/>
                          <a:ea typeface="Calibri" panose="020F0502020204030204" pitchFamily="34" charset="0"/>
                          <a:cs typeface="Calibri" panose="020F0502020204030204" pitchFamily="34" charset="0"/>
                        </a:rPr>
                        <a:t>S5-186487</a:t>
                      </a:r>
                    </a:p>
                  </a:txBody>
                  <a:tcPr marL="9525" marR="9525" marT="9525" marB="9525" anchor="ctr">
                    <a:solidFill>
                      <a:srgbClr val="FFFFCC"/>
                    </a:solidFill>
                  </a:tcPr>
                </a:tc>
                <a:extLst>
                  <a:ext uri="{0D108BD9-81ED-4DB2-BD59-A6C34878D82A}">
                    <a16:rowId xmlns:a16="http://schemas.microsoft.com/office/drawing/2014/main" val="1912748474"/>
                  </a:ext>
                </a:extLst>
              </a:tr>
            </a:tbl>
          </a:graphicData>
        </a:graphic>
      </p:graphicFrame>
    </p:spTree>
    <p:extLst>
      <p:ext uri="{BB962C8B-B14F-4D97-AF65-F5344CB8AC3E}">
        <p14:creationId xmlns:p14="http://schemas.microsoft.com/office/powerpoint/2010/main" val="2496935242"/>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25491" y="0"/>
            <a:ext cx="8973312" cy="605405"/>
          </a:xfrm>
        </p:spPr>
        <p:txBody>
          <a:bodyPr/>
          <a:lstStyle/>
          <a:p>
            <a:r>
              <a:rPr lang="sv-SE" sz="3200" dirty="0"/>
              <a:t>Incoming LSs (2/2)</a:t>
            </a:r>
          </a:p>
        </p:txBody>
      </p:sp>
      <p:graphicFrame>
        <p:nvGraphicFramePr>
          <p:cNvPr id="5" name="Table Placeholder 4"/>
          <p:cNvGraphicFramePr>
            <a:graphicFrameLocks noGrp="1"/>
          </p:cNvGraphicFramePr>
          <p:nvPr>
            <p:ph type="tbl" idx="1"/>
            <p:extLst>
              <p:ext uri="{D42A27DB-BD31-4B8C-83A1-F6EECF244321}">
                <p14:modId xmlns:p14="http://schemas.microsoft.com/office/powerpoint/2010/main" val="2338399899"/>
              </p:ext>
            </p:extLst>
          </p:nvPr>
        </p:nvGraphicFramePr>
        <p:xfrm>
          <a:off x="707903" y="496490"/>
          <a:ext cx="9246155" cy="5931855"/>
        </p:xfrm>
        <a:graphic>
          <a:graphicData uri="http://schemas.openxmlformats.org/drawingml/2006/table">
            <a:tbl>
              <a:tblPr firstRow="1" bandRow="1">
                <a:tableStyleId>{5C22544A-7EE6-4342-B048-85BDC9FD1C3A}</a:tableStyleId>
              </a:tblPr>
              <a:tblGrid>
                <a:gridCol w="1081896">
                  <a:extLst>
                    <a:ext uri="{9D8B030D-6E8A-4147-A177-3AD203B41FA5}">
                      <a16:colId xmlns:a16="http://schemas.microsoft.com/office/drawing/2014/main" val="570476699"/>
                    </a:ext>
                  </a:extLst>
                </a:gridCol>
                <a:gridCol w="4694274">
                  <a:extLst>
                    <a:ext uri="{9D8B030D-6E8A-4147-A177-3AD203B41FA5}">
                      <a16:colId xmlns:a16="http://schemas.microsoft.com/office/drawing/2014/main" val="2618836924"/>
                    </a:ext>
                  </a:extLst>
                </a:gridCol>
                <a:gridCol w="1134366">
                  <a:extLst>
                    <a:ext uri="{9D8B030D-6E8A-4147-A177-3AD203B41FA5}">
                      <a16:colId xmlns:a16="http://schemas.microsoft.com/office/drawing/2014/main" val="3016348962"/>
                    </a:ext>
                  </a:extLst>
                </a:gridCol>
                <a:gridCol w="1077087">
                  <a:extLst>
                    <a:ext uri="{9D8B030D-6E8A-4147-A177-3AD203B41FA5}">
                      <a16:colId xmlns:a16="http://schemas.microsoft.com/office/drawing/2014/main" val="3690116950"/>
                    </a:ext>
                  </a:extLst>
                </a:gridCol>
                <a:gridCol w="1258532">
                  <a:extLst>
                    <a:ext uri="{9D8B030D-6E8A-4147-A177-3AD203B41FA5}">
                      <a16:colId xmlns:a16="http://schemas.microsoft.com/office/drawing/2014/main" val="2952368263"/>
                    </a:ext>
                  </a:extLst>
                </a:gridCol>
              </a:tblGrid>
              <a:tr h="390614">
                <a:tc>
                  <a:txBody>
                    <a:bodyPr/>
                    <a:lstStyle/>
                    <a:p>
                      <a:r>
                        <a:rPr lang="sv-SE" sz="1400" b="1" kern="1200" dirty="0">
                          <a:solidFill>
                            <a:schemeClr val="lt1"/>
                          </a:solidFill>
                          <a:latin typeface="+mn-lt"/>
                          <a:ea typeface="+mn-ea"/>
                          <a:cs typeface="+mn-cs"/>
                        </a:rPr>
                        <a:t>Tdoc</a:t>
                      </a:r>
                    </a:p>
                  </a:txBody>
                  <a:tcPr anchor="ctr">
                    <a:solidFill>
                      <a:srgbClr val="C1E442"/>
                    </a:solidFill>
                  </a:tcPr>
                </a:tc>
                <a:tc>
                  <a:txBody>
                    <a:bodyPr/>
                    <a:lstStyle/>
                    <a:p>
                      <a:pPr algn="ctr">
                        <a:spcAft>
                          <a:spcPts val="0"/>
                        </a:spcAft>
                      </a:pPr>
                      <a:r>
                        <a:rPr lang="sv-SE" sz="1400" b="1" kern="1200" dirty="0" err="1">
                          <a:solidFill>
                            <a:schemeClr val="lt1"/>
                          </a:solidFill>
                          <a:latin typeface="+mn-lt"/>
                          <a:ea typeface="+mn-ea"/>
                          <a:cs typeface="+mn-cs"/>
                        </a:rPr>
                        <a:t>Title</a:t>
                      </a:r>
                      <a:endParaRPr lang="sv-SE" sz="1400" b="1" kern="1200" dirty="0">
                        <a:solidFill>
                          <a:schemeClr val="lt1"/>
                        </a:solidFill>
                        <a:latin typeface="+mn-lt"/>
                        <a:ea typeface="+mn-ea"/>
                        <a:cs typeface="+mn-cs"/>
                      </a:endParaRPr>
                    </a:p>
                  </a:txBody>
                  <a:tcPr marL="9525" marR="9525" marT="9525" marB="9525" anchor="ctr">
                    <a:solidFill>
                      <a:srgbClr val="C1E442"/>
                    </a:solidFill>
                  </a:tcPr>
                </a:tc>
                <a:tc>
                  <a:txBody>
                    <a:bodyPr/>
                    <a:lstStyle/>
                    <a:p>
                      <a:pPr algn="ctr">
                        <a:spcAft>
                          <a:spcPts val="0"/>
                        </a:spcAft>
                      </a:pPr>
                      <a:r>
                        <a:rPr lang="sv-SE" sz="1400" b="1" kern="1200" dirty="0">
                          <a:solidFill>
                            <a:schemeClr val="lt1"/>
                          </a:solidFill>
                          <a:latin typeface="+mn-lt"/>
                          <a:ea typeface="+mn-ea"/>
                          <a:cs typeface="+mn-cs"/>
                        </a:rPr>
                        <a:t>Source</a:t>
                      </a:r>
                    </a:p>
                  </a:txBody>
                  <a:tcPr marL="9525" marR="9525" marT="9525" marB="9525" anchor="ctr">
                    <a:solidFill>
                      <a:srgbClr val="C1E442"/>
                    </a:solidFill>
                  </a:tcPr>
                </a:tc>
                <a:tc>
                  <a:txBody>
                    <a:bodyPr/>
                    <a:lstStyle/>
                    <a:p>
                      <a:pPr algn="ctr">
                        <a:spcAft>
                          <a:spcPts val="0"/>
                        </a:spcAft>
                      </a:pPr>
                      <a:r>
                        <a:rPr lang="sv-SE" sz="1400" b="1" kern="1200" dirty="0">
                          <a:solidFill>
                            <a:schemeClr val="lt1"/>
                          </a:solidFill>
                          <a:latin typeface="+mn-lt"/>
                          <a:ea typeface="+mn-ea"/>
                          <a:cs typeface="+mn-cs"/>
                        </a:rPr>
                        <a:t>Decision</a:t>
                      </a:r>
                    </a:p>
                  </a:txBody>
                  <a:tcPr marL="9525" marR="9525" marT="9525" marB="9525" anchor="ctr">
                    <a:solidFill>
                      <a:srgbClr val="C1E442"/>
                    </a:solidFill>
                  </a:tcPr>
                </a:tc>
                <a:tc>
                  <a:txBody>
                    <a:bodyPr/>
                    <a:lstStyle/>
                    <a:p>
                      <a:pPr algn="ctr">
                        <a:spcAft>
                          <a:spcPts val="0"/>
                        </a:spcAft>
                      </a:pPr>
                      <a:r>
                        <a:rPr lang="sv-SE" sz="1400" b="1" kern="1200" dirty="0" err="1">
                          <a:solidFill>
                            <a:schemeClr val="lt1"/>
                          </a:solidFill>
                          <a:latin typeface="+mn-lt"/>
                          <a:ea typeface="+mn-ea"/>
                          <a:cs typeface="+mn-cs"/>
                        </a:rPr>
                        <a:t>ReplyIn</a:t>
                      </a:r>
                      <a:endParaRPr lang="sv-SE" sz="1400" b="1" kern="1200" dirty="0">
                        <a:solidFill>
                          <a:schemeClr val="lt1"/>
                        </a:solidFill>
                        <a:latin typeface="+mn-lt"/>
                        <a:ea typeface="+mn-ea"/>
                        <a:cs typeface="+mn-cs"/>
                      </a:endParaRPr>
                    </a:p>
                  </a:txBody>
                  <a:tcPr marL="9525" marR="9525" marT="9525" marB="9525" anchor="ctr">
                    <a:solidFill>
                      <a:srgbClr val="C1E442"/>
                    </a:solidFill>
                  </a:tcPr>
                </a:tc>
                <a:extLst>
                  <a:ext uri="{0D108BD9-81ED-4DB2-BD59-A6C34878D82A}">
                    <a16:rowId xmlns:a16="http://schemas.microsoft.com/office/drawing/2014/main" val="4283687663"/>
                  </a:ext>
                </a:extLst>
              </a:tr>
              <a:tr h="422283">
                <a:tc>
                  <a:txBody>
                    <a:bodyPr/>
                    <a:lstStyle/>
                    <a:p>
                      <a:pPr marL="82550" indent="0" algn="l" defTabSz="1219170" rtl="0" eaLnBrk="1" fontAlgn="t" latinLnBrk="0" hangingPunct="1"/>
                      <a:r>
                        <a:rPr lang="fr-FR" sz="1400" b="0" i="0" u="none" strike="noStrike" kern="1200" dirty="0">
                          <a:solidFill>
                            <a:srgbClr val="000000"/>
                          </a:solidFill>
                          <a:effectLst/>
                          <a:latin typeface="+mn-lt"/>
                          <a:ea typeface="+mn-ea"/>
                          <a:cs typeface="+mn-cs"/>
                        </a:rPr>
                        <a:t>S5-186059</a:t>
                      </a:r>
                    </a:p>
                  </a:txBody>
                  <a:tcPr marL="0" marR="0" marT="0" marB="0" anchor="ctr">
                    <a:solidFill>
                      <a:srgbClr val="FFFFCC"/>
                    </a:solidFill>
                  </a:tcPr>
                </a:tc>
                <a:tc>
                  <a:txBody>
                    <a:bodyPr/>
                    <a:lstStyle/>
                    <a:p>
                      <a:pPr marL="82550" indent="0" algn="l" fontAlgn="t"/>
                      <a:r>
                        <a:rPr lang="en-US" sz="1400" b="0" i="0" u="none" strike="noStrike" dirty="0">
                          <a:solidFill>
                            <a:srgbClr val="000000"/>
                          </a:solidFill>
                          <a:effectLst/>
                          <a:latin typeface="+mn-lt"/>
                        </a:rPr>
                        <a:t>Reply LS from SA3 cc SA5 on Bluetooth/WLAN measurement collection in MDT</a:t>
                      </a:r>
                    </a:p>
                  </a:txBody>
                  <a:tcPr marL="0" marR="0" marT="0" marB="0" anchor="ctr">
                    <a:solidFill>
                      <a:srgbClr val="FFFFCC"/>
                    </a:solidFill>
                  </a:tcPr>
                </a:tc>
                <a:tc>
                  <a:txBody>
                    <a:bodyPr/>
                    <a:lstStyle/>
                    <a:p>
                      <a:pPr marL="0" marR="0" indent="95250" algn="l" defTabSz="1219170" rtl="0" eaLnBrk="1" fontAlgn="t" latinLnBrk="0" hangingPunct="1">
                        <a:lnSpc>
                          <a:spcPct val="100000"/>
                        </a:lnSpc>
                        <a:spcBef>
                          <a:spcPts val="0"/>
                        </a:spcBef>
                        <a:spcAft>
                          <a:spcPts val="0"/>
                        </a:spcAft>
                        <a:buClrTx/>
                        <a:buSzTx/>
                        <a:buFontTx/>
                        <a:buNone/>
                        <a:tabLst/>
                        <a:defRPr/>
                      </a:pPr>
                      <a:r>
                        <a:rPr lang="fr-FR" sz="1400" b="0" i="0" u="none" strike="noStrike" kern="1200" dirty="0">
                          <a:solidFill>
                            <a:schemeClr val="tx1"/>
                          </a:solidFill>
                          <a:effectLst/>
                          <a:latin typeface="+mn-lt"/>
                          <a:ea typeface="+mn-ea"/>
                          <a:cs typeface="+mn-cs"/>
                        </a:rPr>
                        <a:t>S3-182592</a:t>
                      </a:r>
                    </a:p>
                  </a:txBody>
                  <a:tcPr marL="0" marR="0" marT="0" marB="0" anchor="ctr">
                    <a:solidFill>
                      <a:srgbClr val="FFFFCC"/>
                    </a:solidFill>
                  </a:tcPr>
                </a:tc>
                <a:tc>
                  <a:txBody>
                    <a:bodyPr/>
                    <a:lstStyle/>
                    <a:p>
                      <a:pPr marL="0" indent="95250" algn="l" defTabSz="1219170" rtl="0" eaLnBrk="1" fontAlgn="t" latinLnBrk="0" hangingPunct="1">
                        <a:spcAft>
                          <a:spcPts val="0"/>
                        </a:spcAft>
                      </a:pPr>
                      <a:r>
                        <a:rPr lang="sv-SE" sz="1400" b="0" i="0" u="none" strike="noStrike" kern="1200" dirty="0">
                          <a:solidFill>
                            <a:srgbClr val="000000"/>
                          </a:solidFill>
                          <a:effectLst/>
                          <a:latin typeface="+mn-lt"/>
                          <a:ea typeface="+mn-ea"/>
                          <a:cs typeface="+mn-cs"/>
                        </a:rPr>
                        <a:t>Noted</a:t>
                      </a:r>
                    </a:p>
                  </a:txBody>
                  <a:tcPr marL="9525" marR="9525" marT="9525" marB="9525" anchor="ctr">
                    <a:solidFill>
                      <a:srgbClr val="FFFFCC"/>
                    </a:solidFill>
                  </a:tcPr>
                </a:tc>
                <a:tc>
                  <a:txBody>
                    <a:bodyPr/>
                    <a:lstStyle/>
                    <a:p>
                      <a:pPr marL="95250" indent="0"/>
                      <a:endParaRPr lang="sv-SE" sz="1400" kern="1200" dirty="0">
                        <a:solidFill>
                          <a:schemeClr val="tx1"/>
                        </a:solidFill>
                        <a:effectLst/>
                        <a:latin typeface="+mn-lt"/>
                        <a:ea typeface="Calibri" panose="020F0502020204030204" pitchFamily="34" charset="0"/>
                        <a:cs typeface="Calibri" panose="020F0502020204030204" pitchFamily="34" charset="0"/>
                      </a:endParaRPr>
                    </a:p>
                  </a:txBody>
                  <a:tcPr marL="9525" marR="9525" marT="9525" marB="9525" anchor="ctr">
                    <a:solidFill>
                      <a:srgbClr val="FFFFCC"/>
                    </a:solidFill>
                  </a:tcPr>
                </a:tc>
                <a:extLst>
                  <a:ext uri="{0D108BD9-81ED-4DB2-BD59-A6C34878D82A}">
                    <a16:rowId xmlns:a16="http://schemas.microsoft.com/office/drawing/2014/main" val="1989524554"/>
                  </a:ext>
                </a:extLst>
              </a:tr>
              <a:tr h="422283">
                <a:tc>
                  <a:txBody>
                    <a:bodyPr/>
                    <a:lstStyle/>
                    <a:p>
                      <a:pPr marL="82550" indent="0" algn="l" defTabSz="1219170" rtl="0" eaLnBrk="1" fontAlgn="t" latinLnBrk="0" hangingPunct="1"/>
                      <a:r>
                        <a:rPr lang="fr-FR" sz="1400" b="0" i="0" u="none" strike="noStrike" kern="1200" dirty="0">
                          <a:solidFill>
                            <a:srgbClr val="000000"/>
                          </a:solidFill>
                          <a:effectLst/>
                          <a:latin typeface="+mn-lt"/>
                          <a:ea typeface="+mn-ea"/>
                          <a:cs typeface="+mn-cs"/>
                        </a:rPr>
                        <a:t>S5-186062</a:t>
                      </a:r>
                    </a:p>
                  </a:txBody>
                  <a:tcPr marL="0" marR="0" marT="0" marB="0" anchor="ctr">
                    <a:solidFill>
                      <a:srgbClr val="FFFFCC"/>
                    </a:solidFill>
                  </a:tcPr>
                </a:tc>
                <a:tc>
                  <a:txBody>
                    <a:bodyPr/>
                    <a:lstStyle/>
                    <a:p>
                      <a:pPr marL="82550" indent="0" algn="l" fontAlgn="t"/>
                      <a:r>
                        <a:rPr lang="en-US" sz="1400" b="0" i="0" u="none" strike="noStrike" dirty="0">
                          <a:solidFill>
                            <a:srgbClr val="000000"/>
                          </a:solidFill>
                          <a:effectLst/>
                          <a:latin typeface="+mn-lt"/>
                        </a:rPr>
                        <a:t>LS from ITU-T to SA5 on LS on consent of draft Recommendation Y.3103 (formerly Y.IMT2020-BM)</a:t>
                      </a:r>
                    </a:p>
                  </a:txBody>
                  <a:tcPr marL="0" marR="0" marT="0" marB="0" anchor="ctr">
                    <a:solidFill>
                      <a:srgbClr val="FFFFCC"/>
                    </a:solidFill>
                  </a:tcPr>
                </a:tc>
                <a:tc>
                  <a:txBody>
                    <a:bodyPr/>
                    <a:lstStyle/>
                    <a:p>
                      <a:pPr marL="0" marR="0" indent="95250" algn="l" defTabSz="1219170" rtl="0" eaLnBrk="1" fontAlgn="t" latinLnBrk="0" hangingPunct="1">
                        <a:lnSpc>
                          <a:spcPct val="100000"/>
                        </a:lnSpc>
                        <a:spcBef>
                          <a:spcPts val="0"/>
                        </a:spcBef>
                        <a:spcAft>
                          <a:spcPts val="0"/>
                        </a:spcAft>
                        <a:buClrTx/>
                        <a:buSzTx/>
                        <a:buFontTx/>
                        <a:buNone/>
                        <a:tabLst/>
                        <a:defRPr/>
                      </a:pPr>
                      <a:r>
                        <a:rPr lang="fr-FR" sz="1400" b="0" i="0" u="none" strike="noStrike" kern="1200" dirty="0">
                          <a:solidFill>
                            <a:schemeClr val="tx1"/>
                          </a:solidFill>
                          <a:effectLst/>
                          <a:latin typeface="+mn-lt"/>
                          <a:ea typeface="+mn-ea"/>
                          <a:cs typeface="+mn-cs"/>
                        </a:rPr>
                        <a:t>ITU-T SG13</a:t>
                      </a:r>
                    </a:p>
                  </a:txBody>
                  <a:tcPr marL="0" marR="0" marT="0" marB="0" anchor="ctr">
                    <a:solidFill>
                      <a:srgbClr val="FFFFCC"/>
                    </a:solidFill>
                  </a:tcPr>
                </a:tc>
                <a:tc>
                  <a:txBody>
                    <a:bodyPr/>
                    <a:lstStyle/>
                    <a:p>
                      <a:pPr marL="0" indent="95250" algn="l" defTabSz="1219170" rtl="0" eaLnBrk="1" fontAlgn="t" latinLnBrk="0" hangingPunct="1">
                        <a:spcAft>
                          <a:spcPts val="0"/>
                        </a:spcAft>
                      </a:pPr>
                      <a:r>
                        <a:rPr lang="sv-SE" sz="1400" b="0" i="0" u="none" strike="noStrike" kern="1200" dirty="0">
                          <a:solidFill>
                            <a:srgbClr val="000000"/>
                          </a:solidFill>
                          <a:effectLst/>
                          <a:latin typeface="+mn-lt"/>
                          <a:ea typeface="+mn-ea"/>
                          <a:cs typeface="+mn-cs"/>
                        </a:rPr>
                        <a:t>RepliedTo</a:t>
                      </a:r>
                    </a:p>
                  </a:txBody>
                  <a:tcPr marL="9525" marR="9525" marT="9525" marB="9525" anchor="ctr">
                    <a:solidFill>
                      <a:srgbClr val="FFFFCC"/>
                    </a:solidFill>
                  </a:tcPr>
                </a:tc>
                <a:tc>
                  <a:txBody>
                    <a:bodyPr/>
                    <a:lstStyle/>
                    <a:p>
                      <a:pPr marL="95250" indent="0"/>
                      <a:r>
                        <a:rPr lang="sv-SE" sz="1400" kern="1200" dirty="0">
                          <a:solidFill>
                            <a:schemeClr val="tx1"/>
                          </a:solidFill>
                          <a:effectLst/>
                          <a:latin typeface="+mn-lt"/>
                          <a:ea typeface="Calibri" panose="020F0502020204030204" pitchFamily="34" charset="0"/>
                          <a:cs typeface="Calibri" panose="020F0502020204030204" pitchFamily="34" charset="0"/>
                        </a:rPr>
                        <a:t>S5-186320</a:t>
                      </a:r>
                    </a:p>
                  </a:txBody>
                  <a:tcPr marL="9525" marR="9525" marT="9525" marB="9525" anchor="ctr">
                    <a:solidFill>
                      <a:srgbClr val="FFFFCC"/>
                    </a:solidFill>
                  </a:tcPr>
                </a:tc>
                <a:extLst>
                  <a:ext uri="{0D108BD9-81ED-4DB2-BD59-A6C34878D82A}">
                    <a16:rowId xmlns:a16="http://schemas.microsoft.com/office/drawing/2014/main" val="1139015415"/>
                  </a:ext>
                </a:extLst>
              </a:tr>
              <a:tr h="422283">
                <a:tc>
                  <a:txBody>
                    <a:bodyPr/>
                    <a:lstStyle/>
                    <a:p>
                      <a:pPr marL="82550" indent="0" algn="l" defTabSz="1219170" rtl="0" eaLnBrk="1" fontAlgn="t" latinLnBrk="0" hangingPunct="1"/>
                      <a:r>
                        <a:rPr lang="fr-FR" sz="1400" b="0" i="0" u="none" strike="noStrike" kern="1200" dirty="0">
                          <a:solidFill>
                            <a:schemeClr val="tx1"/>
                          </a:solidFill>
                          <a:effectLst/>
                          <a:latin typeface="+mn-lt"/>
                          <a:ea typeface="+mn-ea"/>
                          <a:cs typeface="+mn-cs"/>
                        </a:rPr>
                        <a:t>S5-186286</a:t>
                      </a:r>
                    </a:p>
                  </a:txBody>
                  <a:tcPr marL="0" marR="0" marT="0" marB="0" anchor="ctr">
                    <a:solidFill>
                      <a:srgbClr val="FFFFCC"/>
                    </a:solidFill>
                  </a:tcPr>
                </a:tc>
                <a:tc>
                  <a:txBody>
                    <a:bodyPr/>
                    <a:lstStyle/>
                    <a:p>
                      <a:pPr marL="95250" indent="0" algn="l" defTabSz="1219170" rtl="0" eaLnBrk="1" fontAlgn="t" latinLnBrk="0" hangingPunct="1"/>
                      <a:r>
                        <a:rPr lang="en-US" sz="1400" kern="1200" dirty="0">
                          <a:solidFill>
                            <a:schemeClr val="tx1"/>
                          </a:solidFill>
                          <a:effectLst/>
                          <a:latin typeface="+mn-lt"/>
                          <a:ea typeface="Calibri" panose="020F0502020204030204" pitchFamily="34" charset="0"/>
                          <a:cs typeface="Calibri" panose="020F0502020204030204" pitchFamily="34" charset="0"/>
                        </a:rPr>
                        <a:t>LS from BBF cc SA5 on Response to 3GPP SA2 liaison S2-189038 on ‘general status of work’ </a:t>
                      </a:r>
                    </a:p>
                  </a:txBody>
                  <a:tcPr marL="0" marR="0" marT="0" marB="0" anchor="ctr">
                    <a:solidFill>
                      <a:srgbClr val="FFFFCC"/>
                    </a:solidFill>
                  </a:tcPr>
                </a:tc>
                <a:tc>
                  <a:txBody>
                    <a:bodyPr/>
                    <a:lstStyle/>
                    <a:p>
                      <a:pPr marL="0" marR="0" indent="95250" algn="l" defTabSz="1219170" rtl="0" eaLnBrk="1" fontAlgn="t" latinLnBrk="0" hangingPunct="1">
                        <a:lnSpc>
                          <a:spcPct val="100000"/>
                        </a:lnSpc>
                        <a:spcBef>
                          <a:spcPts val="0"/>
                        </a:spcBef>
                        <a:spcAft>
                          <a:spcPts val="0"/>
                        </a:spcAft>
                        <a:buClrTx/>
                        <a:buSzTx/>
                        <a:buFontTx/>
                        <a:buNone/>
                        <a:tabLst/>
                        <a:defRPr/>
                      </a:pPr>
                      <a:r>
                        <a:rPr lang="fr-FR" sz="1400" b="0" i="0" u="none" strike="noStrike" kern="1200" dirty="0">
                          <a:solidFill>
                            <a:schemeClr val="tx1"/>
                          </a:solidFill>
                          <a:effectLst/>
                          <a:latin typeface="+mn-lt"/>
                          <a:ea typeface="+mn-ea"/>
                          <a:cs typeface="+mn-cs"/>
                        </a:rPr>
                        <a:t>BBF</a:t>
                      </a:r>
                    </a:p>
                  </a:txBody>
                  <a:tcPr marL="0" marR="0" marT="0" marB="0" anchor="ctr">
                    <a:solidFill>
                      <a:srgbClr val="FFFFCC"/>
                    </a:solidFill>
                  </a:tcPr>
                </a:tc>
                <a:tc>
                  <a:txBody>
                    <a:bodyPr/>
                    <a:lstStyle/>
                    <a:p>
                      <a:pPr marL="0" marR="0" indent="95250" algn="l" defTabSz="1219170" rtl="0" eaLnBrk="1" fontAlgn="t" latinLnBrk="0" hangingPunct="1">
                        <a:lnSpc>
                          <a:spcPct val="100000"/>
                        </a:lnSpc>
                        <a:spcBef>
                          <a:spcPts val="0"/>
                        </a:spcBef>
                        <a:spcAft>
                          <a:spcPts val="0"/>
                        </a:spcAft>
                        <a:buClrTx/>
                        <a:buSzTx/>
                        <a:buFontTx/>
                        <a:buNone/>
                        <a:tabLst/>
                        <a:defRPr/>
                      </a:pPr>
                      <a:r>
                        <a:rPr lang="sv-SE" sz="1400" b="0" i="0" u="none" strike="noStrike" kern="1200" dirty="0">
                          <a:solidFill>
                            <a:schemeClr val="tx1"/>
                          </a:solidFill>
                          <a:effectLst/>
                          <a:latin typeface="+mn-lt"/>
                          <a:ea typeface="+mn-ea"/>
                          <a:cs typeface="+mn-cs"/>
                        </a:rPr>
                        <a:t>RepliedTo</a:t>
                      </a:r>
                    </a:p>
                  </a:txBody>
                  <a:tcPr marL="9525" marR="9525" marT="9525" marB="9525" anchor="ctr">
                    <a:solidFill>
                      <a:srgbClr val="FFFFCC"/>
                    </a:solidFill>
                  </a:tcPr>
                </a:tc>
                <a:tc>
                  <a:txBody>
                    <a:bodyPr/>
                    <a:lstStyle/>
                    <a:p>
                      <a:pPr marL="95250" indent="0"/>
                      <a:r>
                        <a:rPr lang="sv-SE" sz="1400" kern="1200" dirty="0">
                          <a:solidFill>
                            <a:schemeClr val="tx1"/>
                          </a:solidFill>
                          <a:effectLst/>
                          <a:latin typeface="+mn-lt"/>
                          <a:ea typeface="Calibri" panose="020F0502020204030204" pitchFamily="34" charset="0"/>
                          <a:cs typeface="Calibri" panose="020F0502020204030204" pitchFamily="34" charset="0"/>
                        </a:rPr>
                        <a:t>S5-186484</a:t>
                      </a:r>
                    </a:p>
                  </a:txBody>
                  <a:tcPr marL="9525" marR="9525" marT="9525" marB="9525" anchor="ctr">
                    <a:solidFill>
                      <a:srgbClr val="FFFFCC"/>
                    </a:solidFill>
                  </a:tcPr>
                </a:tc>
                <a:extLst>
                  <a:ext uri="{0D108BD9-81ED-4DB2-BD59-A6C34878D82A}">
                    <a16:rowId xmlns:a16="http://schemas.microsoft.com/office/drawing/2014/main" val="1775048196"/>
                  </a:ext>
                </a:extLst>
              </a:tr>
              <a:tr h="422283">
                <a:tc>
                  <a:txBody>
                    <a:bodyPr/>
                    <a:lstStyle/>
                    <a:p>
                      <a:pPr marL="95250" indent="0" algn="l" fontAlgn="t"/>
                      <a:r>
                        <a:rPr lang="en-GB" sz="1400" b="0" i="0" u="none" strike="noStrike" kern="1200" dirty="0">
                          <a:solidFill>
                            <a:srgbClr val="000000"/>
                          </a:solidFill>
                          <a:effectLst/>
                          <a:latin typeface="+mn-lt"/>
                          <a:ea typeface="+mn-ea"/>
                          <a:cs typeface="+mn-cs"/>
                        </a:rPr>
                        <a:t>S5-187036</a:t>
                      </a:r>
                      <a:endParaRPr lang="fr-FR" sz="1400" b="0" i="0" u="none" strike="noStrike" kern="1200" dirty="0">
                        <a:solidFill>
                          <a:srgbClr val="000000"/>
                        </a:solidFill>
                        <a:effectLst/>
                        <a:latin typeface="+mn-lt"/>
                        <a:ea typeface="+mn-ea"/>
                        <a:cs typeface="+mn-cs"/>
                      </a:endParaRPr>
                    </a:p>
                  </a:txBody>
                  <a:tcPr marL="0" marR="0" marT="0" marB="0" anchor="ctr">
                    <a:solidFill>
                      <a:srgbClr val="FFFFCC"/>
                    </a:solidFill>
                  </a:tcPr>
                </a:tc>
                <a:tc>
                  <a:txBody>
                    <a:bodyPr/>
                    <a:lstStyle/>
                    <a:p>
                      <a:pPr>
                        <a:lnSpc>
                          <a:spcPct val="106000"/>
                        </a:lnSpc>
                        <a:spcAft>
                          <a:spcPts val="0"/>
                        </a:spcAft>
                      </a:pPr>
                      <a:r>
                        <a:rPr lang="en-GB" sz="1400" b="0" i="0" u="none" strike="noStrike" kern="1200" dirty="0">
                          <a:solidFill>
                            <a:srgbClr val="000000"/>
                          </a:solidFill>
                          <a:effectLst/>
                          <a:latin typeface="+mn-lt"/>
                          <a:ea typeface="+mn-ea"/>
                          <a:cs typeface="+mn-cs"/>
                        </a:rPr>
                        <a:t>Resubmitted Reply LS from CT to SA5 on API specification and API version number maintenance</a:t>
                      </a:r>
                      <a:endParaRPr lang="sv-SE" sz="1400" b="0" i="0" u="none" strike="noStrike" kern="1200" dirty="0">
                        <a:solidFill>
                          <a:srgbClr val="000000"/>
                        </a:solidFill>
                        <a:effectLst/>
                        <a:latin typeface="+mn-lt"/>
                        <a:ea typeface="+mn-ea"/>
                        <a:cs typeface="+mn-cs"/>
                      </a:endParaRPr>
                    </a:p>
                  </a:txBody>
                  <a:tcPr marL="68580" marR="68580" marT="0" marB="0">
                    <a:solidFill>
                      <a:srgbClr val="FFFFCC"/>
                    </a:solidFill>
                  </a:tcPr>
                </a:tc>
                <a:tc>
                  <a:txBody>
                    <a:bodyPr/>
                    <a:lstStyle/>
                    <a:p>
                      <a:pPr>
                        <a:lnSpc>
                          <a:spcPct val="106000"/>
                        </a:lnSpc>
                        <a:spcAft>
                          <a:spcPts val="0"/>
                        </a:spcAft>
                      </a:pPr>
                      <a:r>
                        <a:rPr lang="en-GB" sz="1400" b="0" i="0" u="none" strike="noStrike" kern="1200" dirty="0">
                          <a:solidFill>
                            <a:srgbClr val="000000"/>
                          </a:solidFill>
                          <a:effectLst/>
                          <a:latin typeface="+mn-lt"/>
                          <a:ea typeface="+mn-ea"/>
                          <a:cs typeface="+mn-cs"/>
                        </a:rPr>
                        <a:t>TSG CT</a:t>
                      </a:r>
                      <a:endParaRPr lang="sv-SE" sz="1400" b="0" i="0" u="none" strike="noStrike" kern="1200" dirty="0">
                        <a:solidFill>
                          <a:srgbClr val="000000"/>
                        </a:solidFill>
                        <a:effectLst/>
                        <a:latin typeface="+mn-lt"/>
                        <a:ea typeface="+mn-ea"/>
                        <a:cs typeface="+mn-cs"/>
                      </a:endParaRPr>
                    </a:p>
                  </a:txBody>
                  <a:tcPr marL="68580" marR="68580" marT="0" marB="0">
                    <a:solidFill>
                      <a:srgbClr val="FFFFCC"/>
                    </a:solidFill>
                  </a:tcPr>
                </a:tc>
                <a:tc>
                  <a:txBody>
                    <a:bodyPr/>
                    <a:lstStyle/>
                    <a:p>
                      <a:pPr>
                        <a:lnSpc>
                          <a:spcPct val="106000"/>
                        </a:lnSpc>
                        <a:spcAft>
                          <a:spcPts val="0"/>
                        </a:spcAft>
                      </a:pPr>
                      <a:r>
                        <a:rPr lang="en-GB" sz="1400" b="0" i="0" u="none" strike="noStrike" kern="1200" dirty="0">
                          <a:solidFill>
                            <a:srgbClr val="000000"/>
                          </a:solidFill>
                          <a:effectLst/>
                          <a:latin typeface="+mn-lt"/>
                          <a:ea typeface="+mn-ea"/>
                          <a:cs typeface="+mn-cs"/>
                        </a:rPr>
                        <a:t>replied to</a:t>
                      </a:r>
                      <a:endParaRPr lang="sv-SE" sz="1400" b="0" i="0" u="none" strike="noStrike" kern="1200" dirty="0">
                        <a:solidFill>
                          <a:srgbClr val="000000"/>
                        </a:solidFill>
                        <a:effectLst/>
                        <a:latin typeface="+mn-lt"/>
                        <a:ea typeface="+mn-ea"/>
                        <a:cs typeface="+mn-cs"/>
                      </a:endParaRPr>
                    </a:p>
                  </a:txBody>
                  <a:tcPr marL="68580" marR="68580" marT="0" marB="0">
                    <a:solidFill>
                      <a:srgbClr val="FFFFCC"/>
                    </a:solidFill>
                  </a:tcPr>
                </a:tc>
                <a:tc>
                  <a:txBody>
                    <a:bodyPr/>
                    <a:lstStyle/>
                    <a:p>
                      <a:pPr>
                        <a:lnSpc>
                          <a:spcPct val="106000"/>
                        </a:lnSpc>
                        <a:spcAft>
                          <a:spcPts val="0"/>
                        </a:spcAft>
                      </a:pPr>
                      <a:r>
                        <a:rPr lang="en-GB" sz="1400" b="0" i="0" u="none" strike="noStrike" kern="1200" dirty="0">
                          <a:solidFill>
                            <a:srgbClr val="000000"/>
                          </a:solidFill>
                          <a:effectLst/>
                          <a:latin typeface="+mn-lt"/>
                          <a:ea typeface="+mn-ea"/>
                          <a:cs typeface="+mn-cs"/>
                        </a:rPr>
                        <a:t>S5-187336</a:t>
                      </a:r>
                      <a:endParaRPr lang="sv-SE" sz="1400" b="0" i="0" u="none" strike="noStrike" kern="1200" dirty="0">
                        <a:solidFill>
                          <a:srgbClr val="000000"/>
                        </a:solidFill>
                        <a:effectLst/>
                        <a:latin typeface="+mn-lt"/>
                        <a:ea typeface="+mn-ea"/>
                        <a:cs typeface="+mn-cs"/>
                      </a:endParaRPr>
                    </a:p>
                  </a:txBody>
                  <a:tcPr marL="68580" marR="68580" marT="0" marB="0">
                    <a:solidFill>
                      <a:srgbClr val="FFFFCC"/>
                    </a:solidFill>
                  </a:tcPr>
                </a:tc>
                <a:extLst>
                  <a:ext uri="{0D108BD9-81ED-4DB2-BD59-A6C34878D82A}">
                    <a16:rowId xmlns:a16="http://schemas.microsoft.com/office/drawing/2014/main" val="2689534434"/>
                  </a:ext>
                </a:extLst>
              </a:tr>
              <a:tr h="422283">
                <a:tc>
                  <a:txBody>
                    <a:bodyPr/>
                    <a:lstStyle/>
                    <a:p>
                      <a:pPr marL="95250" indent="0" algn="l" fontAlgn="t"/>
                      <a:r>
                        <a:rPr lang="fr-FR" sz="1400" b="0" i="0" u="none" strike="noStrike" kern="1200" dirty="0">
                          <a:solidFill>
                            <a:srgbClr val="000000"/>
                          </a:solidFill>
                          <a:effectLst/>
                          <a:latin typeface="+mn-lt"/>
                          <a:ea typeface="+mn-ea"/>
                          <a:cs typeface="+mn-cs"/>
                        </a:rPr>
                        <a:t>S5-187037</a:t>
                      </a:r>
                    </a:p>
                  </a:txBody>
                  <a:tcPr marL="0" marR="0" marT="0" marB="0" anchor="ctr">
                    <a:solidFill>
                      <a:srgbClr val="FFFFCC"/>
                    </a:solidFill>
                  </a:tcPr>
                </a:tc>
                <a:tc>
                  <a:txBody>
                    <a:bodyPr/>
                    <a:lstStyle/>
                    <a:p>
                      <a:pPr marL="95250" indent="0" algn="l" fontAlgn="t"/>
                      <a:r>
                        <a:rPr lang="en-US" sz="1400" b="0" i="0" u="none" strike="noStrike" dirty="0">
                          <a:solidFill>
                            <a:srgbClr val="000000"/>
                          </a:solidFill>
                          <a:effectLst/>
                          <a:latin typeface="+mn-lt"/>
                        </a:rPr>
                        <a:t>Reply LS from RAN2 to SA5 on L2 measurements</a:t>
                      </a:r>
                    </a:p>
                  </a:txBody>
                  <a:tcPr marL="0" marR="0" marT="0" marB="0" anchor="ctr">
                    <a:solidFill>
                      <a:srgbClr val="FFFFCC"/>
                    </a:solidFill>
                  </a:tcPr>
                </a:tc>
                <a:tc>
                  <a:txBody>
                    <a:bodyPr/>
                    <a:lstStyle/>
                    <a:p>
                      <a:pPr marL="95250" indent="0" algn="l" fontAlgn="t"/>
                      <a:r>
                        <a:rPr lang="fr-FR" sz="1400" b="0" i="0" u="none" strike="noStrike" dirty="0">
                          <a:solidFill>
                            <a:srgbClr val="000000"/>
                          </a:solidFill>
                          <a:effectLst/>
                          <a:latin typeface="+mn-lt"/>
                        </a:rPr>
                        <a:t>R2-1816011</a:t>
                      </a:r>
                    </a:p>
                  </a:txBody>
                  <a:tcPr marL="0" marR="0" marT="0" marB="0" anchor="ctr">
                    <a:solidFill>
                      <a:srgbClr val="FFFFCC"/>
                    </a:solidFill>
                  </a:tcPr>
                </a:tc>
                <a:tc>
                  <a:txBody>
                    <a:bodyPr/>
                    <a:lstStyle/>
                    <a:p>
                      <a:pPr marL="0" marR="0" indent="95250" algn="l" defTabSz="1219170" rtl="0" eaLnBrk="1" fontAlgn="t" latinLnBrk="0" hangingPunct="1">
                        <a:lnSpc>
                          <a:spcPct val="100000"/>
                        </a:lnSpc>
                        <a:spcBef>
                          <a:spcPts val="0"/>
                        </a:spcBef>
                        <a:spcAft>
                          <a:spcPts val="0"/>
                        </a:spcAft>
                        <a:buClrTx/>
                        <a:buSzTx/>
                        <a:buFontTx/>
                        <a:buNone/>
                        <a:tabLst/>
                        <a:defRPr/>
                      </a:pPr>
                      <a:r>
                        <a:rPr lang="sv-SE" sz="1400" b="0" i="0" u="none" strike="noStrike" kern="1200" dirty="0">
                          <a:solidFill>
                            <a:srgbClr val="000000"/>
                          </a:solidFill>
                          <a:effectLst/>
                          <a:latin typeface="+mn-lt"/>
                          <a:ea typeface="+mn-ea"/>
                          <a:cs typeface="+mn-cs"/>
                        </a:rPr>
                        <a:t>Noted</a:t>
                      </a:r>
                    </a:p>
                  </a:txBody>
                  <a:tcPr marL="9525" marR="9525" marT="9525" marB="9525" anchor="ctr">
                    <a:solidFill>
                      <a:srgbClr val="FFFFCC"/>
                    </a:solidFill>
                  </a:tcPr>
                </a:tc>
                <a:tc>
                  <a:txBody>
                    <a:bodyPr/>
                    <a:lstStyle/>
                    <a:p>
                      <a:pPr marL="95250" indent="0"/>
                      <a:endParaRPr lang="sv-SE" sz="1400" kern="1200" dirty="0">
                        <a:solidFill>
                          <a:schemeClr val="tx1"/>
                        </a:solidFill>
                        <a:effectLst/>
                        <a:latin typeface="+mn-lt"/>
                        <a:ea typeface="Calibri" panose="020F0502020204030204" pitchFamily="34" charset="0"/>
                        <a:cs typeface="Calibri" panose="020F0502020204030204" pitchFamily="34" charset="0"/>
                      </a:endParaRPr>
                    </a:p>
                  </a:txBody>
                  <a:tcPr marL="9525" marR="9525" marT="9525" marB="9525" anchor="ctr">
                    <a:solidFill>
                      <a:srgbClr val="FFFFCC"/>
                    </a:solidFill>
                  </a:tcPr>
                </a:tc>
                <a:extLst>
                  <a:ext uri="{0D108BD9-81ED-4DB2-BD59-A6C34878D82A}">
                    <a16:rowId xmlns:a16="http://schemas.microsoft.com/office/drawing/2014/main" val="85587572"/>
                  </a:ext>
                </a:extLst>
              </a:tr>
              <a:tr h="422283">
                <a:tc>
                  <a:txBody>
                    <a:bodyPr/>
                    <a:lstStyle/>
                    <a:p>
                      <a:pPr marL="95250" indent="0" algn="l" fontAlgn="t"/>
                      <a:r>
                        <a:rPr lang="fr-FR" sz="1400" b="0" i="0" u="none" strike="noStrike" kern="1200" dirty="0">
                          <a:solidFill>
                            <a:srgbClr val="000000"/>
                          </a:solidFill>
                          <a:effectLst/>
                          <a:latin typeface="+mn-lt"/>
                          <a:ea typeface="+mn-ea"/>
                          <a:cs typeface="+mn-cs"/>
                        </a:rPr>
                        <a:t>S5-187038</a:t>
                      </a:r>
                    </a:p>
                  </a:txBody>
                  <a:tcPr marL="0" marR="0" marT="0" marB="0" anchor="ctr">
                    <a:solidFill>
                      <a:srgbClr val="FFFFCC"/>
                    </a:solidFill>
                  </a:tcPr>
                </a:tc>
                <a:tc>
                  <a:txBody>
                    <a:bodyPr/>
                    <a:lstStyle/>
                    <a:p>
                      <a:pPr marL="95250" indent="0" algn="l" fontAlgn="t"/>
                      <a:r>
                        <a:rPr lang="en-US" sz="1400" b="0" i="0" u="none" strike="noStrike">
                          <a:solidFill>
                            <a:srgbClr val="000000"/>
                          </a:solidFill>
                          <a:effectLst/>
                          <a:latin typeface="+mn-lt"/>
                        </a:rPr>
                        <a:t>Reply LS to SA5 on L2 measurements</a:t>
                      </a:r>
                    </a:p>
                  </a:txBody>
                  <a:tcPr marL="0" marR="0" marT="0" marB="0" anchor="ctr">
                    <a:solidFill>
                      <a:srgbClr val="FFFFCC"/>
                    </a:solidFill>
                  </a:tcPr>
                </a:tc>
                <a:tc>
                  <a:txBody>
                    <a:bodyPr/>
                    <a:lstStyle/>
                    <a:p>
                      <a:pPr marL="95250" indent="0" algn="l" fontAlgn="t"/>
                      <a:r>
                        <a:rPr lang="fr-FR" sz="1400" b="0" i="0" u="none" strike="noStrike">
                          <a:solidFill>
                            <a:srgbClr val="000000"/>
                          </a:solidFill>
                          <a:effectLst/>
                          <a:latin typeface="+mn-lt"/>
                        </a:rPr>
                        <a:t>R3-186232</a:t>
                      </a:r>
                    </a:p>
                  </a:txBody>
                  <a:tcPr marL="0" marR="0" marT="0" marB="0" anchor="ctr">
                    <a:solidFill>
                      <a:srgbClr val="FFFFCC"/>
                    </a:solidFill>
                  </a:tcPr>
                </a:tc>
                <a:tc>
                  <a:txBody>
                    <a:bodyPr/>
                    <a:lstStyle/>
                    <a:p>
                      <a:pPr marL="0" indent="95250" algn="l" defTabSz="1219170" rtl="0" eaLnBrk="1" fontAlgn="t" latinLnBrk="0" hangingPunct="1">
                        <a:spcAft>
                          <a:spcPts val="0"/>
                        </a:spcAft>
                      </a:pPr>
                      <a:r>
                        <a:rPr lang="sv-SE" sz="1400" b="0" i="0" u="none" strike="noStrike" kern="1200" dirty="0">
                          <a:solidFill>
                            <a:srgbClr val="000000"/>
                          </a:solidFill>
                          <a:effectLst/>
                          <a:latin typeface="+mn-lt"/>
                          <a:ea typeface="+mn-ea"/>
                          <a:cs typeface="+mn-cs"/>
                        </a:rPr>
                        <a:t>Noted</a:t>
                      </a:r>
                    </a:p>
                  </a:txBody>
                  <a:tcPr marL="9525" marR="9525" marT="9525" marB="9525" anchor="ctr">
                    <a:solidFill>
                      <a:srgbClr val="FFFFCC"/>
                    </a:solidFill>
                  </a:tcPr>
                </a:tc>
                <a:tc>
                  <a:txBody>
                    <a:bodyPr/>
                    <a:lstStyle/>
                    <a:p>
                      <a:pPr marL="95250" indent="0"/>
                      <a:endParaRPr lang="sv-SE" sz="1400" kern="1200" dirty="0">
                        <a:solidFill>
                          <a:schemeClr val="tx1"/>
                        </a:solidFill>
                        <a:effectLst/>
                        <a:latin typeface="+mn-lt"/>
                        <a:ea typeface="Calibri" panose="020F0502020204030204" pitchFamily="34" charset="0"/>
                        <a:cs typeface="Calibri" panose="020F0502020204030204" pitchFamily="34" charset="0"/>
                      </a:endParaRPr>
                    </a:p>
                  </a:txBody>
                  <a:tcPr marL="9525" marR="9525" marT="9525" marB="9525" anchor="ctr">
                    <a:solidFill>
                      <a:srgbClr val="FFFFCC"/>
                    </a:solidFill>
                  </a:tcPr>
                </a:tc>
                <a:extLst>
                  <a:ext uri="{0D108BD9-81ED-4DB2-BD59-A6C34878D82A}">
                    <a16:rowId xmlns:a16="http://schemas.microsoft.com/office/drawing/2014/main" val="3806387407"/>
                  </a:ext>
                </a:extLst>
              </a:tr>
              <a:tr h="422283">
                <a:tc>
                  <a:txBody>
                    <a:bodyPr/>
                    <a:lstStyle/>
                    <a:p>
                      <a:pPr marL="95250" indent="0" algn="l" fontAlgn="t"/>
                      <a:r>
                        <a:rPr lang="fr-FR" sz="1400" b="0" i="0" u="none" strike="noStrike" kern="1200" dirty="0">
                          <a:solidFill>
                            <a:srgbClr val="000000"/>
                          </a:solidFill>
                          <a:effectLst/>
                          <a:latin typeface="+mn-lt"/>
                          <a:ea typeface="+mn-ea"/>
                          <a:cs typeface="+mn-cs"/>
                        </a:rPr>
                        <a:t>S5-187039</a:t>
                      </a:r>
                    </a:p>
                  </a:txBody>
                  <a:tcPr marL="0" marR="0" marT="0" marB="0" anchor="ctr">
                    <a:solidFill>
                      <a:srgbClr val="FFFFCC"/>
                    </a:solidFill>
                  </a:tcPr>
                </a:tc>
                <a:tc>
                  <a:txBody>
                    <a:bodyPr/>
                    <a:lstStyle/>
                    <a:p>
                      <a:pPr marL="95250" indent="0" algn="l" fontAlgn="t"/>
                      <a:r>
                        <a:rPr lang="en-US" sz="1400" b="0" i="0" u="none" strike="noStrike" dirty="0">
                          <a:solidFill>
                            <a:srgbClr val="000000"/>
                          </a:solidFill>
                          <a:effectLst/>
                          <a:latin typeface="+mn-lt"/>
                        </a:rPr>
                        <a:t>LS from SA2 to SA5 on QoS Monitoring</a:t>
                      </a:r>
                    </a:p>
                  </a:txBody>
                  <a:tcPr marL="0" marR="0" marT="0" marB="0" anchor="ctr">
                    <a:solidFill>
                      <a:srgbClr val="FFFFCC"/>
                    </a:solidFill>
                  </a:tcPr>
                </a:tc>
                <a:tc>
                  <a:txBody>
                    <a:bodyPr/>
                    <a:lstStyle/>
                    <a:p>
                      <a:pPr marL="95250" indent="0" algn="l" fontAlgn="t"/>
                      <a:r>
                        <a:rPr lang="fr-FR" sz="1400" b="0" i="0" u="none" strike="noStrike">
                          <a:solidFill>
                            <a:srgbClr val="000000"/>
                          </a:solidFill>
                          <a:effectLst/>
                          <a:latin typeface="+mn-lt"/>
                        </a:rPr>
                        <a:t>S2-1811558</a:t>
                      </a:r>
                    </a:p>
                  </a:txBody>
                  <a:tcPr marL="0" marR="0" marT="0" marB="0" anchor="ctr">
                    <a:solidFill>
                      <a:srgbClr val="FFFFCC"/>
                    </a:solidFill>
                  </a:tcPr>
                </a:tc>
                <a:tc>
                  <a:txBody>
                    <a:bodyPr/>
                    <a:lstStyle/>
                    <a:p>
                      <a:pPr marL="0" indent="95250" algn="l" defTabSz="1219170" rtl="0" eaLnBrk="1" fontAlgn="t" latinLnBrk="0" hangingPunct="1">
                        <a:spcAft>
                          <a:spcPts val="0"/>
                        </a:spcAft>
                      </a:pPr>
                      <a:r>
                        <a:rPr lang="sv-SE" sz="1400" b="0" i="0" u="none" strike="noStrike" kern="1200" dirty="0">
                          <a:solidFill>
                            <a:srgbClr val="000000"/>
                          </a:solidFill>
                          <a:effectLst/>
                          <a:latin typeface="+mn-lt"/>
                          <a:ea typeface="+mn-ea"/>
                          <a:cs typeface="+mn-cs"/>
                        </a:rPr>
                        <a:t>Replied</a:t>
                      </a:r>
                      <a:r>
                        <a:rPr lang="sv-SE" sz="1400" b="0" i="0" u="none" strike="noStrike" kern="1200" baseline="0" dirty="0">
                          <a:solidFill>
                            <a:srgbClr val="000000"/>
                          </a:solidFill>
                          <a:effectLst/>
                          <a:latin typeface="+mn-lt"/>
                          <a:ea typeface="+mn-ea"/>
                          <a:cs typeface="+mn-cs"/>
                        </a:rPr>
                        <a:t> To</a:t>
                      </a:r>
                      <a:endParaRPr lang="sv-SE" sz="1400" b="0" i="0" u="none" strike="noStrike" kern="1200" dirty="0">
                        <a:solidFill>
                          <a:srgbClr val="000000"/>
                        </a:solidFill>
                        <a:effectLst/>
                        <a:latin typeface="+mn-lt"/>
                        <a:ea typeface="+mn-ea"/>
                        <a:cs typeface="+mn-cs"/>
                      </a:endParaRPr>
                    </a:p>
                  </a:txBody>
                  <a:tcPr marL="9525" marR="9525" marT="9525" marB="9525" anchor="ctr">
                    <a:solidFill>
                      <a:srgbClr val="FFFFCC"/>
                    </a:solidFill>
                  </a:tcPr>
                </a:tc>
                <a:tc>
                  <a:txBody>
                    <a:bodyPr/>
                    <a:lstStyle/>
                    <a:p>
                      <a:pPr marL="95250" indent="0"/>
                      <a:r>
                        <a:rPr lang="sv-SE" sz="1400" kern="1200" dirty="0">
                          <a:solidFill>
                            <a:schemeClr val="tx1"/>
                          </a:solidFill>
                          <a:effectLst/>
                          <a:latin typeface="+mn-lt"/>
                          <a:ea typeface="Calibri" panose="020F0502020204030204" pitchFamily="34" charset="0"/>
                          <a:cs typeface="Calibri" panose="020F0502020204030204" pitchFamily="34" charset="0"/>
                        </a:rPr>
                        <a:t>S5-187339</a:t>
                      </a:r>
                    </a:p>
                  </a:txBody>
                  <a:tcPr marL="9525" marR="9525" marT="9525" marB="9525" anchor="ctr">
                    <a:solidFill>
                      <a:srgbClr val="FFFFCC"/>
                    </a:solidFill>
                  </a:tcPr>
                </a:tc>
                <a:extLst>
                  <a:ext uri="{0D108BD9-81ED-4DB2-BD59-A6C34878D82A}">
                    <a16:rowId xmlns:a16="http://schemas.microsoft.com/office/drawing/2014/main" val="3102499546"/>
                  </a:ext>
                </a:extLst>
              </a:tr>
              <a:tr h="422283">
                <a:tc>
                  <a:txBody>
                    <a:bodyPr/>
                    <a:lstStyle/>
                    <a:p>
                      <a:pPr marL="95250" indent="0" algn="l" fontAlgn="t"/>
                      <a:r>
                        <a:rPr lang="fr-FR" sz="1400" b="0" i="0" u="none" strike="noStrike" kern="1200" dirty="0">
                          <a:solidFill>
                            <a:srgbClr val="000000"/>
                          </a:solidFill>
                          <a:effectLst/>
                          <a:latin typeface="+mn-lt"/>
                          <a:ea typeface="+mn-ea"/>
                          <a:cs typeface="+mn-cs"/>
                        </a:rPr>
                        <a:t>S5-187041</a:t>
                      </a:r>
                    </a:p>
                  </a:txBody>
                  <a:tcPr marL="0" marR="0" marT="0" marB="0" anchor="ctr">
                    <a:solidFill>
                      <a:srgbClr val="FFFFCC"/>
                    </a:solidFill>
                  </a:tcPr>
                </a:tc>
                <a:tc>
                  <a:txBody>
                    <a:bodyPr/>
                    <a:lstStyle/>
                    <a:p>
                      <a:pPr marL="95250" indent="0" algn="l" fontAlgn="t"/>
                      <a:r>
                        <a:rPr lang="en-US" sz="1400" b="0" i="0" u="none" strike="noStrike" dirty="0">
                          <a:solidFill>
                            <a:srgbClr val="000000"/>
                          </a:solidFill>
                          <a:effectLst/>
                          <a:latin typeface="+mn-lt"/>
                        </a:rPr>
                        <a:t>Resubmitted LS from ITU-T to SA5 on cooperation on REST-based network management framework</a:t>
                      </a:r>
                    </a:p>
                  </a:txBody>
                  <a:tcPr marL="0" marR="0" marT="0" marB="0" anchor="ctr">
                    <a:solidFill>
                      <a:srgbClr val="FFFFCC"/>
                    </a:solidFill>
                  </a:tcPr>
                </a:tc>
                <a:tc>
                  <a:txBody>
                    <a:bodyPr/>
                    <a:lstStyle/>
                    <a:p>
                      <a:pPr marL="95250" indent="0" algn="l" fontAlgn="t"/>
                      <a:r>
                        <a:rPr lang="fr-FR" sz="1400" b="0" i="0" u="none" strike="noStrike" dirty="0">
                          <a:solidFill>
                            <a:srgbClr val="000000"/>
                          </a:solidFill>
                          <a:effectLst/>
                          <a:latin typeface="+mn-lt"/>
                        </a:rPr>
                        <a:t>ITU-T </a:t>
                      </a:r>
                      <a:r>
                        <a:rPr lang="fr-FR" sz="1400" b="0" i="0" u="none" strike="noStrike" dirty="0" err="1">
                          <a:solidFill>
                            <a:srgbClr val="000000"/>
                          </a:solidFill>
                          <a:effectLst/>
                          <a:latin typeface="+mn-lt"/>
                        </a:rPr>
                        <a:t>Study</a:t>
                      </a:r>
                      <a:r>
                        <a:rPr lang="fr-FR" sz="1400" b="0" i="0" u="none" strike="noStrike" dirty="0">
                          <a:solidFill>
                            <a:srgbClr val="000000"/>
                          </a:solidFill>
                          <a:effectLst/>
                          <a:latin typeface="+mn-lt"/>
                        </a:rPr>
                        <a:t> Group 2</a:t>
                      </a:r>
                    </a:p>
                  </a:txBody>
                  <a:tcPr marL="0" marR="0" marT="0" marB="0" anchor="ctr">
                    <a:solidFill>
                      <a:srgbClr val="FFFFCC"/>
                    </a:solidFill>
                  </a:tcPr>
                </a:tc>
                <a:tc>
                  <a:txBody>
                    <a:bodyPr/>
                    <a:lstStyle/>
                    <a:p>
                      <a:pPr marL="0" indent="95250" algn="l" defTabSz="1219170" rtl="0" eaLnBrk="1" fontAlgn="t" latinLnBrk="0" hangingPunct="1">
                        <a:spcAft>
                          <a:spcPts val="0"/>
                        </a:spcAft>
                      </a:pPr>
                      <a:r>
                        <a:rPr lang="sv-SE" sz="1400" b="0" i="0" u="none" strike="noStrike" kern="1200" dirty="0">
                          <a:solidFill>
                            <a:srgbClr val="000000"/>
                          </a:solidFill>
                          <a:effectLst/>
                          <a:latin typeface="+mn-lt"/>
                          <a:ea typeface="+mn-ea"/>
                          <a:cs typeface="+mn-cs"/>
                        </a:rPr>
                        <a:t>Replied</a:t>
                      </a:r>
                      <a:r>
                        <a:rPr lang="sv-SE" sz="1400" b="0" i="0" u="none" strike="noStrike" kern="1200" baseline="0" dirty="0">
                          <a:solidFill>
                            <a:srgbClr val="000000"/>
                          </a:solidFill>
                          <a:effectLst/>
                          <a:latin typeface="+mn-lt"/>
                          <a:ea typeface="+mn-ea"/>
                          <a:cs typeface="+mn-cs"/>
                        </a:rPr>
                        <a:t> To</a:t>
                      </a:r>
                      <a:endParaRPr lang="sv-SE" sz="1400" b="0" i="0" u="none" strike="noStrike" kern="1200" dirty="0">
                        <a:solidFill>
                          <a:srgbClr val="000000"/>
                        </a:solidFill>
                        <a:effectLst/>
                        <a:latin typeface="+mn-lt"/>
                        <a:ea typeface="+mn-ea"/>
                        <a:cs typeface="+mn-cs"/>
                      </a:endParaRPr>
                    </a:p>
                  </a:txBody>
                  <a:tcPr marL="9525" marR="9525" marT="9525" marB="9525" anchor="ctr">
                    <a:solidFill>
                      <a:srgbClr val="FFFFCC"/>
                    </a:solidFill>
                  </a:tcPr>
                </a:tc>
                <a:tc>
                  <a:txBody>
                    <a:bodyPr/>
                    <a:lstStyle/>
                    <a:p>
                      <a:pPr marL="95250" indent="0"/>
                      <a:r>
                        <a:rPr lang="sv-SE" sz="1400" kern="1200" dirty="0">
                          <a:solidFill>
                            <a:schemeClr val="tx1"/>
                          </a:solidFill>
                          <a:effectLst/>
                          <a:latin typeface="+mn-lt"/>
                          <a:ea typeface="Calibri" panose="020F0502020204030204" pitchFamily="34" charset="0"/>
                          <a:cs typeface="Calibri" panose="020F0502020204030204" pitchFamily="34" charset="0"/>
                        </a:rPr>
                        <a:t>S5-187340</a:t>
                      </a:r>
                    </a:p>
                  </a:txBody>
                  <a:tcPr marL="9525" marR="9525" marT="9525" marB="9525" anchor="ctr">
                    <a:solidFill>
                      <a:srgbClr val="FFFFCC"/>
                    </a:solidFill>
                  </a:tcPr>
                </a:tc>
                <a:extLst>
                  <a:ext uri="{0D108BD9-81ED-4DB2-BD59-A6C34878D82A}">
                    <a16:rowId xmlns:a16="http://schemas.microsoft.com/office/drawing/2014/main" val="2007235178"/>
                  </a:ext>
                </a:extLst>
              </a:tr>
              <a:tr h="422283">
                <a:tc>
                  <a:txBody>
                    <a:bodyPr/>
                    <a:lstStyle/>
                    <a:p>
                      <a:pPr marL="95250" indent="0" algn="l" fontAlgn="t"/>
                      <a:r>
                        <a:rPr lang="fr-FR" sz="1400" b="0" i="0" u="none" strike="noStrike" kern="1200" dirty="0">
                          <a:solidFill>
                            <a:srgbClr val="000000"/>
                          </a:solidFill>
                          <a:effectLst/>
                          <a:latin typeface="+mn-lt"/>
                          <a:ea typeface="+mn-ea"/>
                          <a:cs typeface="+mn-cs"/>
                        </a:rPr>
                        <a:t>S5-187042</a:t>
                      </a:r>
                    </a:p>
                  </a:txBody>
                  <a:tcPr marL="0" marR="0" marT="0" marB="0" anchor="ctr">
                    <a:solidFill>
                      <a:srgbClr val="FFFFCC"/>
                    </a:solidFill>
                  </a:tcPr>
                </a:tc>
                <a:tc>
                  <a:txBody>
                    <a:bodyPr/>
                    <a:lstStyle/>
                    <a:p>
                      <a:pPr marL="95250" indent="0" algn="l" fontAlgn="t"/>
                      <a:r>
                        <a:rPr lang="en-US" sz="1400" b="0" i="0" u="none" strike="noStrike" dirty="0">
                          <a:solidFill>
                            <a:srgbClr val="000000"/>
                          </a:solidFill>
                          <a:effectLst/>
                          <a:latin typeface="+mn-lt"/>
                        </a:rPr>
                        <a:t>LS/r from ITU-T to SA5 on Energy Efficiency (reply to 3GPP TSG SA5 - S5-182439)</a:t>
                      </a:r>
                    </a:p>
                  </a:txBody>
                  <a:tcPr marL="0" marR="0" marT="0" marB="0" anchor="ctr">
                    <a:solidFill>
                      <a:srgbClr val="FFFFCC"/>
                    </a:solidFill>
                  </a:tcPr>
                </a:tc>
                <a:tc>
                  <a:txBody>
                    <a:bodyPr/>
                    <a:lstStyle/>
                    <a:p>
                      <a:pPr marL="95250" indent="0" algn="l" fontAlgn="t"/>
                      <a:r>
                        <a:rPr lang="fr-FR" sz="1400" b="0" i="0" u="none" strike="noStrike">
                          <a:solidFill>
                            <a:srgbClr val="000000"/>
                          </a:solidFill>
                          <a:effectLst/>
                          <a:latin typeface="+mn-lt"/>
                        </a:rPr>
                        <a:t>ITU-T Study Group 5</a:t>
                      </a:r>
                    </a:p>
                  </a:txBody>
                  <a:tcPr marL="0" marR="0" marT="0" marB="0" anchor="ctr">
                    <a:solidFill>
                      <a:srgbClr val="FFFFCC"/>
                    </a:solidFill>
                  </a:tcPr>
                </a:tc>
                <a:tc>
                  <a:txBody>
                    <a:bodyPr/>
                    <a:lstStyle/>
                    <a:p>
                      <a:pPr marL="0" indent="95250" algn="l" defTabSz="1219170" rtl="0" eaLnBrk="1" fontAlgn="t" latinLnBrk="0" hangingPunct="1">
                        <a:spcAft>
                          <a:spcPts val="0"/>
                        </a:spcAft>
                      </a:pPr>
                      <a:r>
                        <a:rPr lang="sv-SE" sz="1400" b="0" i="0" u="none" strike="noStrike" kern="1200" dirty="0">
                          <a:solidFill>
                            <a:srgbClr val="000000"/>
                          </a:solidFill>
                          <a:effectLst/>
                          <a:latin typeface="+mn-lt"/>
                          <a:ea typeface="+mn-ea"/>
                          <a:cs typeface="+mn-cs"/>
                        </a:rPr>
                        <a:t>Noted</a:t>
                      </a:r>
                    </a:p>
                  </a:txBody>
                  <a:tcPr marL="9525" marR="9525" marT="9525" marB="9525" anchor="ctr">
                    <a:solidFill>
                      <a:srgbClr val="FFFFCC"/>
                    </a:solidFill>
                  </a:tcPr>
                </a:tc>
                <a:tc>
                  <a:txBody>
                    <a:bodyPr/>
                    <a:lstStyle/>
                    <a:p>
                      <a:pPr marL="95250" indent="0"/>
                      <a:endParaRPr lang="sv-SE" sz="1400" kern="1200" dirty="0">
                        <a:solidFill>
                          <a:schemeClr val="tx1"/>
                        </a:solidFill>
                        <a:effectLst/>
                        <a:latin typeface="+mn-lt"/>
                        <a:ea typeface="Calibri" panose="020F0502020204030204" pitchFamily="34" charset="0"/>
                        <a:cs typeface="Calibri" panose="020F0502020204030204" pitchFamily="34" charset="0"/>
                      </a:endParaRPr>
                    </a:p>
                  </a:txBody>
                  <a:tcPr marL="9525" marR="9525" marT="9525" marB="9525" anchor="ctr">
                    <a:solidFill>
                      <a:srgbClr val="FFFFCC"/>
                    </a:solidFill>
                  </a:tcPr>
                </a:tc>
                <a:extLst>
                  <a:ext uri="{0D108BD9-81ED-4DB2-BD59-A6C34878D82A}">
                    <a16:rowId xmlns:a16="http://schemas.microsoft.com/office/drawing/2014/main" val="3538510250"/>
                  </a:ext>
                </a:extLst>
              </a:tr>
              <a:tr h="422283">
                <a:tc>
                  <a:txBody>
                    <a:bodyPr/>
                    <a:lstStyle/>
                    <a:p>
                      <a:pPr marL="95250" indent="0" algn="l" fontAlgn="t"/>
                      <a:r>
                        <a:rPr lang="fr-FR" sz="1400" b="0" i="0" u="none" strike="noStrike" kern="1200" dirty="0">
                          <a:solidFill>
                            <a:srgbClr val="000000"/>
                          </a:solidFill>
                          <a:effectLst/>
                          <a:latin typeface="+mn-lt"/>
                          <a:ea typeface="+mn-ea"/>
                          <a:cs typeface="+mn-cs"/>
                        </a:rPr>
                        <a:t>S5-187043</a:t>
                      </a:r>
                    </a:p>
                  </a:txBody>
                  <a:tcPr marL="0" marR="0" marT="0" marB="0" anchor="ctr">
                    <a:solidFill>
                      <a:srgbClr val="FFFFCC"/>
                    </a:solidFill>
                  </a:tcPr>
                </a:tc>
                <a:tc>
                  <a:txBody>
                    <a:bodyPr/>
                    <a:lstStyle/>
                    <a:p>
                      <a:pPr marL="95250" indent="0" algn="l" fontAlgn="t"/>
                      <a:r>
                        <a:rPr lang="en-US" sz="1400" b="0" i="0" u="none" strike="noStrike" dirty="0">
                          <a:solidFill>
                            <a:srgbClr val="000000"/>
                          </a:solidFill>
                          <a:effectLst/>
                          <a:latin typeface="+mn-lt"/>
                        </a:rPr>
                        <a:t>LS/r from ITU-T ccSA5 on Energy Efficiency (reply to ETSI TC EE - EE(18)053033-E)</a:t>
                      </a:r>
                    </a:p>
                  </a:txBody>
                  <a:tcPr marL="0" marR="0" marT="0" marB="0" anchor="ctr">
                    <a:solidFill>
                      <a:srgbClr val="FFFFCC"/>
                    </a:solidFill>
                  </a:tcPr>
                </a:tc>
                <a:tc>
                  <a:txBody>
                    <a:bodyPr/>
                    <a:lstStyle/>
                    <a:p>
                      <a:pPr marL="95250" indent="0" algn="l" fontAlgn="t"/>
                      <a:r>
                        <a:rPr lang="fr-FR" sz="1400" b="0" i="0" u="none" strike="noStrike">
                          <a:solidFill>
                            <a:srgbClr val="000000"/>
                          </a:solidFill>
                          <a:effectLst/>
                          <a:latin typeface="+mn-lt"/>
                        </a:rPr>
                        <a:t>ITU-T Study Group 5</a:t>
                      </a:r>
                    </a:p>
                  </a:txBody>
                  <a:tcPr marL="0" marR="0" marT="0" marB="0" anchor="ctr">
                    <a:solidFill>
                      <a:srgbClr val="FFFFCC"/>
                    </a:solidFill>
                  </a:tcPr>
                </a:tc>
                <a:tc>
                  <a:txBody>
                    <a:bodyPr/>
                    <a:lstStyle/>
                    <a:p>
                      <a:pPr marL="0" indent="95250" algn="l" defTabSz="1219170" rtl="0" eaLnBrk="1" fontAlgn="t" latinLnBrk="0" hangingPunct="1">
                        <a:spcAft>
                          <a:spcPts val="0"/>
                        </a:spcAft>
                      </a:pPr>
                      <a:r>
                        <a:rPr lang="sv-SE" sz="1400" b="0" i="0" u="none" strike="noStrike" kern="1200" dirty="0">
                          <a:solidFill>
                            <a:srgbClr val="000000"/>
                          </a:solidFill>
                          <a:effectLst/>
                          <a:latin typeface="+mn-lt"/>
                          <a:ea typeface="+mn-ea"/>
                          <a:cs typeface="+mn-cs"/>
                        </a:rPr>
                        <a:t>Postponed</a:t>
                      </a:r>
                    </a:p>
                  </a:txBody>
                  <a:tcPr marL="9525" marR="9525" marT="9525" marB="9525" anchor="ctr">
                    <a:solidFill>
                      <a:srgbClr val="FFFFCC"/>
                    </a:solidFill>
                  </a:tcPr>
                </a:tc>
                <a:tc>
                  <a:txBody>
                    <a:bodyPr/>
                    <a:lstStyle/>
                    <a:p>
                      <a:pPr marL="95250" indent="0"/>
                      <a:endParaRPr lang="sv-SE" sz="1400" kern="1200" dirty="0">
                        <a:solidFill>
                          <a:schemeClr val="tx1"/>
                        </a:solidFill>
                        <a:effectLst/>
                        <a:latin typeface="+mn-lt"/>
                        <a:ea typeface="Calibri" panose="020F0502020204030204" pitchFamily="34" charset="0"/>
                        <a:cs typeface="Calibri" panose="020F0502020204030204" pitchFamily="34" charset="0"/>
                      </a:endParaRPr>
                    </a:p>
                  </a:txBody>
                  <a:tcPr marL="9525" marR="9525" marT="9525" marB="9525" anchor="ctr">
                    <a:solidFill>
                      <a:srgbClr val="FFFFCC"/>
                    </a:solidFill>
                  </a:tcPr>
                </a:tc>
                <a:extLst>
                  <a:ext uri="{0D108BD9-81ED-4DB2-BD59-A6C34878D82A}">
                    <a16:rowId xmlns:a16="http://schemas.microsoft.com/office/drawing/2014/main" val="3338658073"/>
                  </a:ext>
                </a:extLst>
              </a:tr>
              <a:tr h="422283">
                <a:tc>
                  <a:txBody>
                    <a:bodyPr/>
                    <a:lstStyle/>
                    <a:p>
                      <a:pPr marL="0" algn="l" defTabSz="1219170" rtl="0" eaLnBrk="1" fontAlgn="t" latinLnBrk="0" hangingPunct="1">
                        <a:spcAft>
                          <a:spcPts val="0"/>
                        </a:spcAft>
                      </a:pPr>
                      <a:r>
                        <a:rPr lang="en-GB" sz="1400" b="0" i="0" u="none" strike="noStrike" kern="1200" dirty="0">
                          <a:solidFill>
                            <a:srgbClr val="000000"/>
                          </a:solidFill>
                          <a:effectLst/>
                          <a:latin typeface="+mn-lt"/>
                          <a:ea typeface="+mn-ea"/>
                          <a:cs typeface="+mn-cs"/>
                        </a:rPr>
                        <a:t>S5-187044</a:t>
                      </a:r>
                      <a:endParaRPr lang="en-US" sz="1400" b="0" i="0" u="none" strike="noStrike" kern="1200" dirty="0">
                        <a:solidFill>
                          <a:srgbClr val="000000"/>
                        </a:solidFill>
                        <a:effectLst/>
                        <a:latin typeface="+mn-lt"/>
                        <a:ea typeface="+mn-ea"/>
                        <a:cs typeface="+mn-cs"/>
                      </a:endParaRPr>
                    </a:p>
                  </a:txBody>
                  <a:tcPr marL="68580" marR="68580" marT="0" marB="0" anchor="ctr">
                    <a:solidFill>
                      <a:srgbClr val="FFFFCC"/>
                    </a:solidFill>
                  </a:tcPr>
                </a:tc>
                <a:tc>
                  <a:txBody>
                    <a:bodyPr/>
                    <a:lstStyle/>
                    <a:p>
                      <a:pPr>
                        <a:spcAft>
                          <a:spcPts val="900"/>
                        </a:spcAft>
                      </a:pPr>
                      <a:r>
                        <a:rPr lang="en-GB" sz="1400" b="0" i="0" u="none" strike="noStrike" kern="1200" dirty="0">
                          <a:solidFill>
                            <a:srgbClr val="000000"/>
                          </a:solidFill>
                          <a:effectLst/>
                          <a:latin typeface="+mn-lt"/>
                          <a:ea typeface="+mn-ea"/>
                          <a:cs typeface="+mn-cs"/>
                        </a:rPr>
                        <a:t>Reply LS from SA2 ccSA5 on Data Volume Reporting in 5GC</a:t>
                      </a:r>
                      <a:endParaRPr lang="en-US" sz="1400" b="0" i="0" u="none" strike="noStrike" kern="1200" dirty="0">
                        <a:solidFill>
                          <a:srgbClr val="000000"/>
                        </a:solidFill>
                        <a:effectLst/>
                        <a:latin typeface="+mn-lt"/>
                        <a:ea typeface="+mn-ea"/>
                        <a:cs typeface="+mn-cs"/>
                      </a:endParaRPr>
                    </a:p>
                  </a:txBody>
                  <a:tcPr marL="68580" marR="68580" marT="0" marB="0" anchor="ctr">
                    <a:solidFill>
                      <a:srgbClr val="FFFFCC"/>
                    </a:solidFill>
                  </a:tcPr>
                </a:tc>
                <a:tc>
                  <a:txBody>
                    <a:bodyPr/>
                    <a:lstStyle/>
                    <a:p>
                      <a:pPr>
                        <a:spcAft>
                          <a:spcPts val="900"/>
                        </a:spcAft>
                      </a:pPr>
                      <a:r>
                        <a:rPr lang="en-GB" sz="1400" b="0" i="0" u="none" strike="noStrike" kern="1200">
                          <a:solidFill>
                            <a:srgbClr val="000000"/>
                          </a:solidFill>
                          <a:effectLst/>
                          <a:latin typeface="+mn-lt"/>
                          <a:ea typeface="+mn-ea"/>
                          <a:cs typeface="+mn-cs"/>
                        </a:rPr>
                        <a:t>S2-1811547</a:t>
                      </a:r>
                      <a:endParaRPr lang="en-US" sz="1400" b="0" i="0" u="none" strike="noStrike" kern="1200">
                        <a:solidFill>
                          <a:srgbClr val="000000"/>
                        </a:solidFill>
                        <a:effectLst/>
                        <a:latin typeface="+mn-lt"/>
                        <a:ea typeface="+mn-ea"/>
                        <a:cs typeface="+mn-cs"/>
                      </a:endParaRPr>
                    </a:p>
                  </a:txBody>
                  <a:tcPr marL="68580" marR="68580" marT="0" marB="0" anchor="ctr">
                    <a:solidFill>
                      <a:srgbClr val="FFFFCC"/>
                    </a:solidFill>
                  </a:tcPr>
                </a:tc>
                <a:tc>
                  <a:txBody>
                    <a:bodyPr/>
                    <a:lstStyle/>
                    <a:p>
                      <a:pPr marL="0" marR="0" lvl="0" indent="0" algn="l" defTabSz="1219170" rtl="0" eaLnBrk="1" fontAlgn="auto" latinLnBrk="0" hangingPunct="1">
                        <a:lnSpc>
                          <a:spcPct val="100000"/>
                        </a:lnSpc>
                        <a:spcBef>
                          <a:spcPts val="0"/>
                        </a:spcBef>
                        <a:spcAft>
                          <a:spcPts val="900"/>
                        </a:spcAft>
                        <a:buClrTx/>
                        <a:buSzTx/>
                        <a:buFontTx/>
                        <a:buNone/>
                        <a:tabLst/>
                        <a:defRPr/>
                      </a:pPr>
                      <a:r>
                        <a:rPr lang="sv-SE" sz="1400" b="0" i="0" u="none" strike="noStrike" kern="1200" dirty="0">
                          <a:solidFill>
                            <a:srgbClr val="000000"/>
                          </a:solidFill>
                          <a:effectLst/>
                          <a:latin typeface="+mn-lt"/>
                          <a:ea typeface="+mn-ea"/>
                          <a:cs typeface="+mn-cs"/>
                        </a:rPr>
                        <a:t> Noted</a:t>
                      </a:r>
                    </a:p>
                  </a:txBody>
                  <a:tcPr marL="68580" marR="68580" marT="0" marB="0" anchor="ctr">
                    <a:solidFill>
                      <a:srgbClr val="FFFFCC"/>
                    </a:solidFill>
                  </a:tcPr>
                </a:tc>
                <a:tc>
                  <a:txBody>
                    <a:bodyPr/>
                    <a:lstStyle/>
                    <a:p>
                      <a:pPr marL="95250" marR="0" indent="0" algn="l" defTabSz="1219170" rtl="0" eaLnBrk="1" fontAlgn="t" latinLnBrk="0" hangingPunct="1">
                        <a:lnSpc>
                          <a:spcPct val="100000"/>
                        </a:lnSpc>
                        <a:spcBef>
                          <a:spcPts val="0"/>
                        </a:spcBef>
                        <a:spcAft>
                          <a:spcPts val="0"/>
                        </a:spcAft>
                        <a:buClrTx/>
                        <a:buSzTx/>
                        <a:buFontTx/>
                        <a:buNone/>
                        <a:tabLst/>
                        <a:defRPr/>
                      </a:pPr>
                      <a:endParaRPr lang="sv-SE" sz="1400" b="0" i="0" u="none" strike="noStrike" kern="1200" dirty="0">
                        <a:solidFill>
                          <a:srgbClr val="000000"/>
                        </a:solidFill>
                        <a:effectLst/>
                        <a:latin typeface="+mn-lt"/>
                        <a:ea typeface="+mn-ea"/>
                        <a:cs typeface="+mn-cs"/>
                      </a:endParaRPr>
                    </a:p>
                  </a:txBody>
                  <a:tcPr marL="9525" marR="9525" marT="9525" marB="9525" anchor="ctr">
                    <a:solidFill>
                      <a:srgbClr val="FFFFCC"/>
                    </a:solidFill>
                  </a:tcPr>
                </a:tc>
                <a:extLst>
                  <a:ext uri="{0D108BD9-81ED-4DB2-BD59-A6C34878D82A}">
                    <a16:rowId xmlns:a16="http://schemas.microsoft.com/office/drawing/2014/main" val="3387948871"/>
                  </a:ext>
                </a:extLst>
              </a:tr>
              <a:tr h="422283">
                <a:tc>
                  <a:txBody>
                    <a:bodyPr/>
                    <a:lstStyle/>
                    <a:p>
                      <a:pPr marL="95250" indent="0" algn="l" fontAlgn="t"/>
                      <a:r>
                        <a:rPr lang="fr-FR" sz="1400" b="0" i="0" u="none" strike="noStrike" kern="1200" dirty="0">
                          <a:solidFill>
                            <a:srgbClr val="000000"/>
                          </a:solidFill>
                          <a:effectLst/>
                          <a:latin typeface="+mn-lt"/>
                          <a:ea typeface="+mn-ea"/>
                          <a:cs typeface="+mn-cs"/>
                        </a:rPr>
                        <a:t>S5-187375</a:t>
                      </a:r>
                    </a:p>
                  </a:txBody>
                  <a:tcPr marL="0" marR="0" marT="0" marB="0" anchor="ctr">
                    <a:solidFill>
                      <a:srgbClr val="FFFFCC"/>
                    </a:solidFill>
                  </a:tcPr>
                </a:tc>
                <a:tc>
                  <a:txBody>
                    <a:bodyPr/>
                    <a:lstStyle/>
                    <a:p>
                      <a:pPr marL="95250" indent="0" algn="l" fontAlgn="t"/>
                      <a:r>
                        <a:rPr lang="en-US" sz="1400" b="0" i="0" u="none" strike="noStrike" dirty="0">
                          <a:solidFill>
                            <a:srgbClr val="000000"/>
                          </a:solidFill>
                          <a:effectLst/>
                          <a:latin typeface="+mn-lt"/>
                        </a:rPr>
                        <a:t>Resubmitted Reply LS from SA4 to SA5 on Attributes for </a:t>
                      </a:r>
                      <a:r>
                        <a:rPr lang="en-US" sz="1400" b="0" i="0" u="none" strike="noStrike" dirty="0" err="1">
                          <a:solidFill>
                            <a:srgbClr val="000000"/>
                          </a:solidFill>
                          <a:effectLst/>
                          <a:latin typeface="+mn-lt"/>
                        </a:rPr>
                        <a:t>QoE</a:t>
                      </a:r>
                      <a:r>
                        <a:rPr lang="en-US" sz="1400" b="0" i="0" u="none" strike="noStrike" dirty="0">
                          <a:solidFill>
                            <a:srgbClr val="000000"/>
                          </a:solidFill>
                          <a:effectLst/>
                          <a:latin typeface="+mn-lt"/>
                        </a:rPr>
                        <a:t> measurement collection</a:t>
                      </a:r>
                    </a:p>
                  </a:txBody>
                  <a:tcPr marL="0" marR="0" marT="0" marB="0" anchor="ctr">
                    <a:solidFill>
                      <a:srgbClr val="FFFFCC"/>
                    </a:solidFill>
                  </a:tcPr>
                </a:tc>
                <a:tc>
                  <a:txBody>
                    <a:bodyPr/>
                    <a:lstStyle/>
                    <a:p>
                      <a:pPr marL="95250" indent="0" algn="l" fontAlgn="t"/>
                      <a:r>
                        <a:rPr lang="fr-FR" sz="1400" b="0" i="0" u="none" strike="noStrike">
                          <a:solidFill>
                            <a:srgbClr val="000000"/>
                          </a:solidFill>
                          <a:effectLst/>
                          <a:latin typeface="+mn-lt"/>
                        </a:rPr>
                        <a:t>S4-180240</a:t>
                      </a:r>
                    </a:p>
                  </a:txBody>
                  <a:tcPr marL="0" marR="0" marT="0" marB="0" anchor="ctr">
                    <a:solidFill>
                      <a:srgbClr val="FFFFCC"/>
                    </a:solidFill>
                  </a:tcPr>
                </a:tc>
                <a:tc>
                  <a:txBody>
                    <a:bodyPr/>
                    <a:lstStyle/>
                    <a:p>
                      <a:pPr marL="0" indent="95250" algn="l" defTabSz="1219170" rtl="0" eaLnBrk="1" fontAlgn="t" latinLnBrk="0" hangingPunct="1">
                        <a:spcAft>
                          <a:spcPts val="0"/>
                        </a:spcAft>
                      </a:pPr>
                      <a:r>
                        <a:rPr lang="sv-SE" sz="1400" b="0" i="0" u="none" strike="noStrike" kern="1200" dirty="0">
                          <a:solidFill>
                            <a:srgbClr val="000000"/>
                          </a:solidFill>
                          <a:effectLst/>
                          <a:latin typeface="+mn-lt"/>
                          <a:ea typeface="+mn-ea"/>
                          <a:cs typeface="+mn-cs"/>
                        </a:rPr>
                        <a:t>Replied</a:t>
                      </a:r>
                      <a:r>
                        <a:rPr lang="sv-SE" sz="1400" b="0" i="0" u="none" strike="noStrike" kern="1200" baseline="0" dirty="0">
                          <a:solidFill>
                            <a:srgbClr val="000000"/>
                          </a:solidFill>
                          <a:effectLst/>
                          <a:latin typeface="+mn-lt"/>
                          <a:ea typeface="+mn-ea"/>
                          <a:cs typeface="+mn-cs"/>
                        </a:rPr>
                        <a:t>To</a:t>
                      </a:r>
                      <a:endParaRPr lang="sv-SE" sz="1400" b="0" i="0" u="none" strike="noStrike" kern="1200" dirty="0">
                        <a:solidFill>
                          <a:srgbClr val="000000"/>
                        </a:solidFill>
                        <a:effectLst/>
                        <a:latin typeface="+mn-lt"/>
                        <a:ea typeface="+mn-ea"/>
                        <a:cs typeface="+mn-cs"/>
                      </a:endParaRPr>
                    </a:p>
                  </a:txBody>
                  <a:tcPr marL="9525" marR="9525" marT="9525" marB="9525" anchor="ctr">
                    <a:solidFill>
                      <a:srgbClr val="FFFFCC"/>
                    </a:solidFill>
                  </a:tcPr>
                </a:tc>
                <a:tc>
                  <a:txBody>
                    <a:bodyPr/>
                    <a:lstStyle/>
                    <a:p>
                      <a:pPr marL="95250" indent="0"/>
                      <a:r>
                        <a:rPr lang="sv-SE" sz="1400" kern="1200" dirty="0">
                          <a:solidFill>
                            <a:schemeClr val="tx1"/>
                          </a:solidFill>
                          <a:effectLst/>
                          <a:latin typeface="+mn-lt"/>
                          <a:ea typeface="Calibri" panose="020F0502020204030204" pitchFamily="34" charset="0"/>
                          <a:cs typeface="Calibri" panose="020F0502020204030204" pitchFamily="34" charset="0"/>
                        </a:rPr>
                        <a:t>S5-187524</a:t>
                      </a:r>
                    </a:p>
                  </a:txBody>
                  <a:tcPr marL="9525" marR="9525" marT="9525" marB="9525" anchor="ctr">
                    <a:solidFill>
                      <a:srgbClr val="FFFFCC"/>
                    </a:solidFill>
                  </a:tcPr>
                </a:tc>
                <a:extLst>
                  <a:ext uri="{0D108BD9-81ED-4DB2-BD59-A6C34878D82A}">
                    <a16:rowId xmlns:a16="http://schemas.microsoft.com/office/drawing/2014/main" val="2644863649"/>
                  </a:ext>
                </a:extLst>
              </a:tr>
              <a:tr h="422283">
                <a:tc>
                  <a:txBody>
                    <a:bodyPr/>
                    <a:lstStyle/>
                    <a:p>
                      <a:pPr marL="95250" indent="0" algn="l" fontAlgn="t"/>
                      <a:r>
                        <a:rPr lang="fr-FR" sz="1400" b="0" i="0" u="none" strike="noStrike" kern="1200" dirty="0">
                          <a:solidFill>
                            <a:srgbClr val="000000"/>
                          </a:solidFill>
                          <a:effectLst/>
                          <a:latin typeface="+mn-lt"/>
                          <a:ea typeface="+mn-ea"/>
                          <a:cs typeface="+mn-cs"/>
                        </a:rPr>
                        <a:t>S5-187488</a:t>
                      </a:r>
                    </a:p>
                  </a:txBody>
                  <a:tcPr marL="0" marR="0" marT="0" marB="0" anchor="ctr">
                    <a:solidFill>
                      <a:srgbClr val="FFFFCC"/>
                    </a:solidFill>
                  </a:tcPr>
                </a:tc>
                <a:tc>
                  <a:txBody>
                    <a:bodyPr/>
                    <a:lstStyle/>
                    <a:p>
                      <a:pPr marL="95250" indent="0" algn="l" fontAlgn="t"/>
                      <a:r>
                        <a:rPr lang="en-US" sz="1400" b="0" i="0" u="none" strike="noStrike" dirty="0">
                          <a:solidFill>
                            <a:srgbClr val="000000"/>
                          </a:solidFill>
                          <a:effectLst/>
                          <a:latin typeface="+mn-lt"/>
                        </a:rPr>
                        <a:t>Clarifications topics for NFV NS in context of Network Slicing</a:t>
                      </a:r>
                    </a:p>
                  </a:txBody>
                  <a:tcPr marL="0" marR="0" marT="0" marB="0" anchor="ctr">
                    <a:solidFill>
                      <a:srgbClr val="FFFFCC"/>
                    </a:solidFill>
                  </a:tcPr>
                </a:tc>
                <a:tc>
                  <a:txBody>
                    <a:bodyPr/>
                    <a:lstStyle/>
                    <a:p>
                      <a:pPr marL="95250" indent="0" algn="l" fontAlgn="t"/>
                      <a:r>
                        <a:rPr lang="fr-FR" sz="1400" b="0" i="0" u="none" strike="noStrike" dirty="0">
                          <a:solidFill>
                            <a:srgbClr val="000000"/>
                          </a:solidFill>
                          <a:effectLst/>
                          <a:latin typeface="+mn-lt"/>
                        </a:rPr>
                        <a:t>ETSI NFV</a:t>
                      </a:r>
                    </a:p>
                  </a:txBody>
                  <a:tcPr marL="0" marR="0" marT="0" marB="0" anchor="ctr">
                    <a:solidFill>
                      <a:srgbClr val="FFFFCC"/>
                    </a:solidFill>
                  </a:tcPr>
                </a:tc>
                <a:tc>
                  <a:txBody>
                    <a:bodyPr/>
                    <a:lstStyle/>
                    <a:p>
                      <a:pPr marL="0" marR="0" indent="95250" algn="l" defTabSz="1219170" rtl="0" eaLnBrk="1" fontAlgn="t" latinLnBrk="0" hangingPunct="1">
                        <a:lnSpc>
                          <a:spcPct val="100000"/>
                        </a:lnSpc>
                        <a:spcBef>
                          <a:spcPts val="0"/>
                        </a:spcBef>
                        <a:spcAft>
                          <a:spcPts val="0"/>
                        </a:spcAft>
                        <a:buClrTx/>
                        <a:buSzTx/>
                        <a:buFontTx/>
                        <a:buNone/>
                        <a:tabLst/>
                        <a:defRPr/>
                      </a:pPr>
                      <a:r>
                        <a:rPr lang="sv-SE" sz="1400" b="0" i="0" u="none" strike="noStrike" kern="1200" dirty="0">
                          <a:solidFill>
                            <a:srgbClr val="000000"/>
                          </a:solidFill>
                          <a:effectLst/>
                          <a:latin typeface="+mn-lt"/>
                          <a:ea typeface="+mn-ea"/>
                          <a:cs typeface="+mn-cs"/>
                        </a:rPr>
                        <a:t>Replied</a:t>
                      </a:r>
                      <a:r>
                        <a:rPr lang="sv-SE" sz="1400" b="0" i="0" u="none" strike="noStrike" kern="1200" baseline="0" dirty="0">
                          <a:solidFill>
                            <a:srgbClr val="000000"/>
                          </a:solidFill>
                          <a:effectLst/>
                          <a:latin typeface="+mn-lt"/>
                          <a:ea typeface="+mn-ea"/>
                          <a:cs typeface="+mn-cs"/>
                        </a:rPr>
                        <a:t>To</a:t>
                      </a:r>
                      <a:endParaRPr lang="sv-SE" sz="1400" b="0" i="0" u="none" strike="noStrike" kern="1200" dirty="0">
                        <a:solidFill>
                          <a:srgbClr val="000000"/>
                        </a:solidFill>
                        <a:effectLst/>
                        <a:latin typeface="+mn-lt"/>
                        <a:ea typeface="+mn-ea"/>
                        <a:cs typeface="+mn-cs"/>
                      </a:endParaRPr>
                    </a:p>
                  </a:txBody>
                  <a:tcPr marL="9525" marR="9525" marT="9525" marB="9525" anchor="ctr">
                    <a:solidFill>
                      <a:srgbClr val="FFFFCC"/>
                    </a:solidFill>
                  </a:tcPr>
                </a:tc>
                <a:tc>
                  <a:txBody>
                    <a:bodyPr/>
                    <a:lstStyle/>
                    <a:p>
                      <a:pPr marL="95250" indent="0"/>
                      <a:r>
                        <a:rPr lang="sv-SE" sz="1400" kern="1200" dirty="0">
                          <a:solidFill>
                            <a:schemeClr val="tx1"/>
                          </a:solidFill>
                          <a:effectLst/>
                          <a:latin typeface="+mn-lt"/>
                          <a:ea typeface="Calibri" panose="020F0502020204030204" pitchFamily="34" charset="0"/>
                          <a:cs typeface="Calibri" panose="020F0502020204030204" pitchFamily="34" charset="0"/>
                        </a:rPr>
                        <a:t>S5-187539</a:t>
                      </a:r>
                    </a:p>
                  </a:txBody>
                  <a:tcPr marL="9525" marR="9525" marT="9525" marB="9525" anchor="ctr">
                    <a:solidFill>
                      <a:srgbClr val="FFFFCC"/>
                    </a:solidFill>
                  </a:tcPr>
                </a:tc>
                <a:extLst>
                  <a:ext uri="{0D108BD9-81ED-4DB2-BD59-A6C34878D82A}">
                    <a16:rowId xmlns:a16="http://schemas.microsoft.com/office/drawing/2014/main" val="1330330928"/>
                  </a:ext>
                </a:extLst>
              </a:tr>
            </a:tbl>
          </a:graphicData>
        </a:graphic>
      </p:graphicFrame>
    </p:spTree>
    <p:extLst>
      <p:ext uri="{BB962C8B-B14F-4D97-AF65-F5344CB8AC3E}">
        <p14:creationId xmlns:p14="http://schemas.microsoft.com/office/powerpoint/2010/main" val="619698682"/>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41960" y="47985"/>
            <a:ext cx="9112251" cy="929358"/>
          </a:xfrm>
        </p:spPr>
        <p:txBody>
          <a:bodyPr/>
          <a:lstStyle/>
          <a:p>
            <a:r>
              <a:rPr lang="sv-SE" sz="3200" dirty="0"/>
              <a:t>Outgoing LSs (1/2)</a:t>
            </a:r>
          </a:p>
        </p:txBody>
      </p:sp>
      <p:graphicFrame>
        <p:nvGraphicFramePr>
          <p:cNvPr id="5" name="Table Placeholder 4"/>
          <p:cNvGraphicFramePr>
            <a:graphicFrameLocks noGrp="1"/>
          </p:cNvGraphicFramePr>
          <p:nvPr>
            <p:ph type="tbl" idx="1"/>
            <p:extLst/>
          </p:nvPr>
        </p:nvGraphicFramePr>
        <p:xfrm>
          <a:off x="770793" y="977343"/>
          <a:ext cx="10101422" cy="4198570"/>
        </p:xfrm>
        <a:graphic>
          <a:graphicData uri="http://schemas.openxmlformats.org/drawingml/2006/table">
            <a:tbl>
              <a:tblPr firstRow="1" bandRow="1">
                <a:tableStyleId>{5C22544A-7EE6-4342-B048-85BDC9FD1C3A}</a:tableStyleId>
              </a:tblPr>
              <a:tblGrid>
                <a:gridCol w="1047902">
                  <a:extLst>
                    <a:ext uri="{9D8B030D-6E8A-4147-A177-3AD203B41FA5}">
                      <a16:colId xmlns:a16="http://schemas.microsoft.com/office/drawing/2014/main" val="570476699"/>
                    </a:ext>
                  </a:extLst>
                </a:gridCol>
                <a:gridCol w="5204497">
                  <a:extLst>
                    <a:ext uri="{9D8B030D-6E8A-4147-A177-3AD203B41FA5}">
                      <a16:colId xmlns:a16="http://schemas.microsoft.com/office/drawing/2014/main" val="2618836924"/>
                    </a:ext>
                  </a:extLst>
                </a:gridCol>
                <a:gridCol w="959520">
                  <a:extLst>
                    <a:ext uri="{9D8B030D-6E8A-4147-A177-3AD203B41FA5}">
                      <a16:colId xmlns:a16="http://schemas.microsoft.com/office/drawing/2014/main" val="3016348962"/>
                    </a:ext>
                  </a:extLst>
                </a:gridCol>
                <a:gridCol w="1473942">
                  <a:extLst>
                    <a:ext uri="{9D8B030D-6E8A-4147-A177-3AD203B41FA5}">
                      <a16:colId xmlns:a16="http://schemas.microsoft.com/office/drawing/2014/main" val="3690116950"/>
                    </a:ext>
                  </a:extLst>
                </a:gridCol>
                <a:gridCol w="1415561">
                  <a:extLst>
                    <a:ext uri="{9D8B030D-6E8A-4147-A177-3AD203B41FA5}">
                      <a16:colId xmlns:a16="http://schemas.microsoft.com/office/drawing/2014/main" val="2952368263"/>
                    </a:ext>
                  </a:extLst>
                </a:gridCol>
              </a:tblGrid>
              <a:tr h="351460">
                <a:tc>
                  <a:txBody>
                    <a:bodyPr/>
                    <a:lstStyle/>
                    <a:p>
                      <a:pPr algn="ctr">
                        <a:spcAft>
                          <a:spcPts val="0"/>
                        </a:spcAft>
                      </a:pPr>
                      <a:r>
                        <a:rPr lang="sv-SE" sz="1600" b="1" kern="1200" dirty="0">
                          <a:solidFill>
                            <a:schemeClr val="lt1"/>
                          </a:solidFill>
                          <a:latin typeface="+mn-lt"/>
                          <a:ea typeface="+mn-ea"/>
                          <a:cs typeface="+mn-cs"/>
                        </a:rPr>
                        <a:t>Tdoc</a:t>
                      </a:r>
                    </a:p>
                  </a:txBody>
                  <a:tcPr marL="9525" marR="9525" marT="9525" marB="9525" anchor="ctr">
                    <a:solidFill>
                      <a:srgbClr val="C1E442"/>
                    </a:solidFill>
                  </a:tcPr>
                </a:tc>
                <a:tc>
                  <a:txBody>
                    <a:bodyPr/>
                    <a:lstStyle/>
                    <a:p>
                      <a:pPr algn="ctr">
                        <a:spcAft>
                          <a:spcPts val="0"/>
                        </a:spcAft>
                      </a:pPr>
                      <a:r>
                        <a:rPr lang="sv-SE" sz="1600" b="1" kern="1200" dirty="0" err="1">
                          <a:solidFill>
                            <a:schemeClr val="lt1"/>
                          </a:solidFill>
                          <a:effectLst/>
                          <a:latin typeface="+mn-lt"/>
                          <a:ea typeface="+mn-ea"/>
                          <a:cs typeface="+mn-cs"/>
                        </a:rPr>
                        <a:t>Title</a:t>
                      </a:r>
                      <a:endParaRPr lang="sv-SE" sz="1600" b="1" kern="1200" dirty="0">
                        <a:solidFill>
                          <a:schemeClr val="lt1"/>
                        </a:solidFill>
                        <a:effectLst/>
                        <a:latin typeface="+mn-lt"/>
                        <a:ea typeface="+mn-ea"/>
                        <a:cs typeface="+mn-cs"/>
                      </a:endParaRPr>
                    </a:p>
                  </a:txBody>
                  <a:tcPr marL="9525" marR="9525" marT="9525" marB="9525" anchor="ctr">
                    <a:solidFill>
                      <a:srgbClr val="C1E442"/>
                    </a:solidFill>
                  </a:tcPr>
                </a:tc>
                <a:tc>
                  <a:txBody>
                    <a:bodyPr/>
                    <a:lstStyle/>
                    <a:p>
                      <a:pPr algn="ctr">
                        <a:spcAft>
                          <a:spcPts val="0"/>
                        </a:spcAft>
                      </a:pPr>
                      <a:r>
                        <a:rPr lang="sv-SE" sz="1600" b="1" kern="1200" dirty="0">
                          <a:solidFill>
                            <a:schemeClr val="lt1"/>
                          </a:solidFill>
                          <a:effectLst/>
                          <a:latin typeface="+mn-lt"/>
                          <a:ea typeface="+mn-ea"/>
                          <a:cs typeface="+mn-cs"/>
                        </a:rPr>
                        <a:t>To</a:t>
                      </a:r>
                    </a:p>
                  </a:txBody>
                  <a:tcPr marL="9525" marR="9525" marT="9525" marB="9525" anchor="ctr">
                    <a:solidFill>
                      <a:srgbClr val="C1E442"/>
                    </a:solidFill>
                  </a:tcPr>
                </a:tc>
                <a:tc>
                  <a:txBody>
                    <a:bodyPr/>
                    <a:lstStyle/>
                    <a:p>
                      <a:pPr algn="ctr">
                        <a:spcAft>
                          <a:spcPts val="0"/>
                        </a:spcAft>
                      </a:pPr>
                      <a:r>
                        <a:rPr lang="sv-SE" sz="1600" b="1" kern="1200" dirty="0" err="1">
                          <a:solidFill>
                            <a:schemeClr val="lt1"/>
                          </a:solidFill>
                          <a:effectLst/>
                          <a:latin typeface="+mn-lt"/>
                          <a:ea typeface="+mn-ea"/>
                          <a:cs typeface="+mn-cs"/>
                        </a:rPr>
                        <a:t>Cc</a:t>
                      </a:r>
                      <a:endParaRPr lang="sv-SE" sz="1600" b="1" kern="1200" dirty="0">
                        <a:solidFill>
                          <a:schemeClr val="lt1"/>
                        </a:solidFill>
                        <a:effectLst/>
                        <a:latin typeface="+mn-lt"/>
                        <a:ea typeface="+mn-ea"/>
                        <a:cs typeface="+mn-cs"/>
                      </a:endParaRPr>
                    </a:p>
                  </a:txBody>
                  <a:tcPr marL="9525" marR="9525" marT="9525" marB="9525" anchor="ctr">
                    <a:solidFill>
                      <a:srgbClr val="C1E442"/>
                    </a:solidFill>
                  </a:tcPr>
                </a:tc>
                <a:tc>
                  <a:txBody>
                    <a:bodyPr/>
                    <a:lstStyle/>
                    <a:p>
                      <a:pPr algn="ctr">
                        <a:spcAft>
                          <a:spcPts val="0"/>
                        </a:spcAft>
                      </a:pPr>
                      <a:r>
                        <a:rPr lang="sv-SE" sz="1600" b="1" kern="1200" dirty="0" err="1">
                          <a:solidFill>
                            <a:schemeClr val="lt1"/>
                          </a:solidFill>
                          <a:effectLst/>
                          <a:latin typeface="+mn-lt"/>
                          <a:ea typeface="+mn-ea"/>
                          <a:cs typeface="+mn-cs"/>
                        </a:rPr>
                        <a:t>ReplyTo</a:t>
                      </a:r>
                      <a:endParaRPr lang="sv-SE" sz="1600" b="1" kern="1200" dirty="0">
                        <a:solidFill>
                          <a:schemeClr val="lt1"/>
                        </a:solidFill>
                        <a:effectLst/>
                        <a:latin typeface="+mn-lt"/>
                        <a:ea typeface="+mn-ea"/>
                        <a:cs typeface="+mn-cs"/>
                      </a:endParaRPr>
                    </a:p>
                  </a:txBody>
                  <a:tcPr marL="9525" marR="9525" marT="9525" marB="9525" anchor="ctr">
                    <a:solidFill>
                      <a:srgbClr val="C1E442"/>
                    </a:solidFill>
                  </a:tcPr>
                </a:tc>
                <a:extLst>
                  <a:ext uri="{0D108BD9-81ED-4DB2-BD59-A6C34878D82A}">
                    <a16:rowId xmlns:a16="http://schemas.microsoft.com/office/drawing/2014/main" val="4283687663"/>
                  </a:ext>
                </a:extLst>
              </a:tr>
              <a:tr h="351460">
                <a:tc>
                  <a:txBody>
                    <a:bodyPr/>
                    <a:lstStyle/>
                    <a:p>
                      <a:pPr marL="95250" marR="0" lvl="0" indent="0" algn="ctr" defTabSz="1219170" rtl="0" eaLnBrk="1" fontAlgn="t" latinLnBrk="0" hangingPunct="1">
                        <a:lnSpc>
                          <a:spcPct val="100000"/>
                        </a:lnSpc>
                        <a:spcBef>
                          <a:spcPts val="0"/>
                        </a:spcBef>
                        <a:spcAft>
                          <a:spcPts val="0"/>
                        </a:spcAft>
                        <a:buClrTx/>
                        <a:buSzTx/>
                        <a:buFontTx/>
                        <a:buNone/>
                        <a:tabLst/>
                        <a:defRPr/>
                      </a:pPr>
                      <a:r>
                        <a:rPr lang="en-GB" sz="1400" kern="1200" dirty="0">
                          <a:solidFill>
                            <a:schemeClr val="tx1"/>
                          </a:solidFill>
                          <a:effectLst/>
                          <a:latin typeface="Calibri" panose="020F0502020204030204" pitchFamily="34" charset="0"/>
                          <a:ea typeface="DengXian" panose="02010600030101010101" pitchFamily="2" charset="-122"/>
                          <a:cs typeface="+mn-cs"/>
                        </a:rPr>
                        <a:t>S5-186288</a:t>
                      </a:r>
                      <a:endParaRPr lang="en-US" sz="1400" kern="1200" dirty="0">
                        <a:solidFill>
                          <a:schemeClr val="tx1"/>
                        </a:solidFill>
                        <a:effectLst/>
                        <a:latin typeface="Calibri" panose="020F0502020204030204" pitchFamily="34" charset="0"/>
                        <a:ea typeface="DengXian" panose="02010600030101010101" pitchFamily="2" charset="-122"/>
                        <a:cs typeface="+mn-cs"/>
                      </a:endParaRPr>
                    </a:p>
                  </a:txBody>
                  <a:tcPr marL="68580" marR="68580" marT="0" marB="0">
                    <a:solidFill>
                      <a:srgbClr val="FFFFCC"/>
                    </a:solidFill>
                  </a:tcPr>
                </a:tc>
                <a:tc>
                  <a:txBody>
                    <a:bodyPr/>
                    <a:lstStyle/>
                    <a:p>
                      <a:pPr>
                        <a:spcAft>
                          <a:spcPts val="900"/>
                        </a:spcAft>
                      </a:pPr>
                      <a:r>
                        <a:rPr lang="en-GB" sz="1400" kern="1200" dirty="0">
                          <a:solidFill>
                            <a:schemeClr val="tx1"/>
                          </a:solidFill>
                          <a:effectLst/>
                          <a:latin typeface="Calibri" panose="020F0502020204030204" pitchFamily="34" charset="0"/>
                          <a:ea typeface="DengXian" panose="02010600030101010101" pitchFamily="2" charset="-122"/>
                          <a:cs typeface="+mn-cs"/>
                        </a:rPr>
                        <a:t>Reply LS to Reply LS from CT3 to SA5 on Addition of AVP code definitions</a:t>
                      </a:r>
                      <a:endParaRPr lang="en-US" sz="1400" kern="1200" dirty="0">
                        <a:solidFill>
                          <a:schemeClr val="tx1"/>
                        </a:solidFill>
                        <a:effectLst/>
                        <a:latin typeface="Calibri" panose="020F0502020204030204" pitchFamily="34" charset="0"/>
                        <a:ea typeface="DengXian" panose="02010600030101010101" pitchFamily="2" charset="-122"/>
                        <a:cs typeface="+mn-cs"/>
                      </a:endParaRPr>
                    </a:p>
                  </a:txBody>
                  <a:tcPr marL="68580" marR="68580" marT="0" marB="0">
                    <a:solidFill>
                      <a:srgbClr val="FFFFCC"/>
                    </a:solidFill>
                  </a:tcPr>
                </a:tc>
                <a:tc>
                  <a:txBody>
                    <a:bodyPr/>
                    <a:lstStyle/>
                    <a:p>
                      <a:pPr>
                        <a:spcAft>
                          <a:spcPts val="0"/>
                        </a:spcAft>
                      </a:pPr>
                      <a:r>
                        <a:rPr lang="sv-SE" sz="1400" kern="1200">
                          <a:solidFill>
                            <a:schemeClr val="tx1"/>
                          </a:solidFill>
                          <a:effectLst/>
                          <a:latin typeface="Calibri" panose="020F0502020204030204" pitchFamily="34" charset="0"/>
                          <a:ea typeface="DengXian" panose="02010600030101010101" pitchFamily="2" charset="-122"/>
                          <a:cs typeface="+mn-cs"/>
                        </a:rPr>
                        <a:t>CT3</a:t>
                      </a:r>
                      <a:endParaRPr lang="sv-SE" sz="1400" kern="1200" dirty="0">
                        <a:solidFill>
                          <a:schemeClr val="tx1"/>
                        </a:solidFill>
                        <a:effectLst/>
                        <a:latin typeface="Calibri" panose="020F0502020204030204" pitchFamily="34" charset="0"/>
                        <a:ea typeface="DengXian" panose="02010600030101010101" pitchFamily="2" charset="-122"/>
                        <a:cs typeface="+mn-cs"/>
                      </a:endParaRPr>
                    </a:p>
                  </a:txBody>
                  <a:tcPr marL="9525" marR="9525" marT="9525" marB="9525">
                    <a:solidFill>
                      <a:srgbClr val="FFFFCC"/>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sv-SE" sz="1400" kern="1200">
                          <a:solidFill>
                            <a:schemeClr val="tx1"/>
                          </a:solidFill>
                          <a:effectLst/>
                          <a:latin typeface="Calibri" panose="020F0502020204030204" pitchFamily="34" charset="0"/>
                          <a:ea typeface="DengXian" panose="02010600030101010101" pitchFamily="2" charset="-122"/>
                          <a:cs typeface="+mn-cs"/>
                        </a:rPr>
                        <a:t>CT4</a:t>
                      </a:r>
                    </a:p>
                  </a:txBody>
                  <a:tcPr marL="9525" marR="9525" marT="9525" marB="9525">
                    <a:solidFill>
                      <a:srgbClr val="FFFFCC"/>
                    </a:solidFill>
                  </a:tcPr>
                </a:tc>
                <a:tc>
                  <a:txBody>
                    <a:bodyPr/>
                    <a:lstStyle/>
                    <a:p>
                      <a:pPr marL="95250" marR="0" lvl="0" indent="0" algn="l" defTabSz="1219170" rtl="0" eaLnBrk="1" fontAlgn="t" latinLnBrk="0" hangingPunct="1">
                        <a:lnSpc>
                          <a:spcPct val="100000"/>
                        </a:lnSpc>
                        <a:spcBef>
                          <a:spcPts val="0"/>
                        </a:spcBef>
                        <a:spcAft>
                          <a:spcPts val="0"/>
                        </a:spcAft>
                        <a:buClrTx/>
                        <a:buSzTx/>
                        <a:buFontTx/>
                        <a:buNone/>
                        <a:tabLst/>
                        <a:defRPr/>
                      </a:pPr>
                      <a:r>
                        <a:rPr lang="en-GB" sz="1400" kern="1200" dirty="0">
                          <a:solidFill>
                            <a:schemeClr val="tx1"/>
                          </a:solidFill>
                          <a:effectLst/>
                          <a:latin typeface="Calibri" panose="020F0502020204030204" pitchFamily="34" charset="0"/>
                          <a:ea typeface="DengXian" panose="02010600030101010101" pitchFamily="2" charset="-122"/>
                          <a:cs typeface="+mn-cs"/>
                        </a:rPr>
                        <a:t>S5-186043</a:t>
                      </a:r>
                      <a:endParaRPr lang="en-US" sz="1400" kern="1200" dirty="0">
                        <a:solidFill>
                          <a:schemeClr val="tx1"/>
                        </a:solidFill>
                        <a:effectLst/>
                        <a:latin typeface="Calibri" panose="020F0502020204030204" pitchFamily="34" charset="0"/>
                        <a:ea typeface="DengXian" panose="02010600030101010101" pitchFamily="2" charset="-122"/>
                        <a:cs typeface="+mn-cs"/>
                      </a:endParaRPr>
                    </a:p>
                  </a:txBody>
                  <a:tcPr marL="68580" marR="68580" marT="0" marB="0">
                    <a:solidFill>
                      <a:srgbClr val="FFFFCC"/>
                    </a:solidFill>
                  </a:tcPr>
                </a:tc>
                <a:extLst>
                  <a:ext uri="{0D108BD9-81ED-4DB2-BD59-A6C34878D82A}">
                    <a16:rowId xmlns:a16="http://schemas.microsoft.com/office/drawing/2014/main" val="1579037754"/>
                  </a:ext>
                </a:extLst>
              </a:tr>
              <a:tr h="351460">
                <a:tc>
                  <a:txBody>
                    <a:bodyPr/>
                    <a:lstStyle/>
                    <a:p>
                      <a:pPr marL="95250" marR="0" lvl="0" indent="0" algn="l" defTabSz="1219170" rtl="0" eaLnBrk="1" fontAlgn="t" latinLnBrk="0" hangingPunct="1">
                        <a:lnSpc>
                          <a:spcPct val="100000"/>
                        </a:lnSpc>
                        <a:spcBef>
                          <a:spcPts val="0"/>
                        </a:spcBef>
                        <a:spcAft>
                          <a:spcPts val="0"/>
                        </a:spcAft>
                        <a:buClrTx/>
                        <a:buSzTx/>
                        <a:buFontTx/>
                        <a:buNone/>
                        <a:tabLst/>
                        <a:defRPr/>
                      </a:pPr>
                      <a:r>
                        <a:rPr lang="en-US" sz="1400" kern="1200" dirty="0">
                          <a:solidFill>
                            <a:schemeClr val="tx1"/>
                          </a:solidFill>
                          <a:effectLst/>
                          <a:latin typeface="Calibri" panose="020F0502020204030204" pitchFamily="34" charset="0"/>
                          <a:ea typeface="DengXian" panose="02010600030101010101" pitchFamily="2" charset="-122"/>
                          <a:cs typeface="+mn-cs"/>
                        </a:rPr>
                        <a:t>S5-186289</a:t>
                      </a:r>
                    </a:p>
                  </a:txBody>
                  <a:tcPr marL="68580" marR="68580" marT="0" marB="0">
                    <a:solidFill>
                      <a:srgbClr val="FFFFCC"/>
                    </a:solidFill>
                  </a:tcPr>
                </a:tc>
                <a:tc>
                  <a:txBody>
                    <a:bodyPr/>
                    <a:lstStyle/>
                    <a:p>
                      <a:pPr marL="0" algn="l" defTabSz="1219170" rtl="0" eaLnBrk="1" latinLnBrk="0" hangingPunct="1">
                        <a:spcAft>
                          <a:spcPts val="900"/>
                        </a:spcAft>
                      </a:pPr>
                      <a:r>
                        <a:rPr lang="en-GB" sz="1400" kern="1200" dirty="0">
                          <a:solidFill>
                            <a:schemeClr val="tx1"/>
                          </a:solidFill>
                          <a:effectLst/>
                          <a:latin typeface="Calibri" panose="020F0502020204030204" pitchFamily="34" charset="0"/>
                          <a:ea typeface="DengXian" panose="02010600030101010101" pitchFamily="2" charset="-122"/>
                          <a:cs typeface="+mn-cs"/>
                        </a:rPr>
                        <a:t>Reply LS to LS from SA1 to SA5 on Multi-identity and multi-device requirements</a:t>
                      </a:r>
                      <a:endParaRPr lang="en-US" sz="1400" kern="1200" dirty="0">
                        <a:solidFill>
                          <a:schemeClr val="tx1"/>
                        </a:solidFill>
                        <a:effectLst/>
                        <a:latin typeface="Calibri" panose="020F0502020204030204" pitchFamily="34" charset="0"/>
                        <a:ea typeface="DengXian" panose="02010600030101010101" pitchFamily="2" charset="-122"/>
                        <a:cs typeface="+mn-cs"/>
                      </a:endParaRPr>
                    </a:p>
                  </a:txBody>
                  <a:tcPr marL="68580" marR="68580" marT="0" marB="0">
                    <a:solidFill>
                      <a:srgbClr val="FFFFCC"/>
                    </a:solidFill>
                  </a:tcPr>
                </a:tc>
                <a:tc>
                  <a:txBody>
                    <a:bodyPr/>
                    <a:lstStyle/>
                    <a:p>
                      <a:pPr>
                        <a:spcAft>
                          <a:spcPts val="0"/>
                        </a:spcAft>
                      </a:pPr>
                      <a:r>
                        <a:rPr lang="sv-SE" sz="1400" kern="1200">
                          <a:solidFill>
                            <a:schemeClr val="tx1"/>
                          </a:solidFill>
                          <a:effectLst/>
                          <a:latin typeface="Calibri" panose="020F0502020204030204" pitchFamily="34" charset="0"/>
                          <a:ea typeface="DengXian" panose="02010600030101010101" pitchFamily="2" charset="-122"/>
                          <a:cs typeface="+mn-cs"/>
                        </a:rPr>
                        <a:t>SA1</a:t>
                      </a:r>
                      <a:endParaRPr lang="sv-SE" sz="1400" kern="1200" dirty="0">
                        <a:solidFill>
                          <a:schemeClr val="tx1"/>
                        </a:solidFill>
                        <a:effectLst/>
                        <a:latin typeface="Calibri" panose="020F0502020204030204" pitchFamily="34" charset="0"/>
                        <a:ea typeface="DengXian" panose="02010600030101010101" pitchFamily="2" charset="-122"/>
                        <a:cs typeface="+mn-cs"/>
                      </a:endParaRPr>
                    </a:p>
                  </a:txBody>
                  <a:tcPr marL="9525" marR="9525" marT="9525" marB="9525">
                    <a:solidFill>
                      <a:srgbClr val="FFFFCC"/>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sv-SE" sz="1400" kern="1200">
                          <a:solidFill>
                            <a:schemeClr val="tx1"/>
                          </a:solidFill>
                          <a:effectLst/>
                          <a:latin typeface="Calibri" panose="020F0502020204030204" pitchFamily="34" charset="0"/>
                          <a:ea typeface="DengXian" panose="02010600030101010101" pitchFamily="2" charset="-122"/>
                          <a:cs typeface="+mn-cs"/>
                        </a:rPr>
                        <a:t>CT1</a:t>
                      </a:r>
                    </a:p>
                  </a:txBody>
                  <a:tcPr marL="9525" marR="9525" marT="9525" marB="9525">
                    <a:solidFill>
                      <a:srgbClr val="FFFFCC"/>
                    </a:solidFill>
                  </a:tcPr>
                </a:tc>
                <a:tc>
                  <a:txBody>
                    <a:bodyPr/>
                    <a:lstStyle/>
                    <a:p>
                      <a:pPr marL="95250" marR="0" lvl="0" indent="0" algn="l" defTabSz="1219170" rtl="0" eaLnBrk="1" fontAlgn="t" latinLnBrk="0" hangingPunct="1">
                        <a:lnSpc>
                          <a:spcPct val="100000"/>
                        </a:lnSpc>
                        <a:spcBef>
                          <a:spcPts val="0"/>
                        </a:spcBef>
                        <a:spcAft>
                          <a:spcPts val="0"/>
                        </a:spcAft>
                        <a:buClrTx/>
                        <a:buSzTx/>
                        <a:buFontTx/>
                        <a:buNone/>
                        <a:tabLst/>
                        <a:defRPr/>
                      </a:pPr>
                      <a:r>
                        <a:rPr lang="en-GB" sz="1400" kern="1200" dirty="0">
                          <a:solidFill>
                            <a:schemeClr val="tx1"/>
                          </a:solidFill>
                          <a:effectLst/>
                          <a:latin typeface="Calibri" panose="020F0502020204030204" pitchFamily="34" charset="0"/>
                          <a:ea typeface="DengXian" panose="02010600030101010101" pitchFamily="2" charset="-122"/>
                          <a:cs typeface="+mn-cs"/>
                        </a:rPr>
                        <a:t>S5-186057</a:t>
                      </a:r>
                      <a:endParaRPr lang="en-US" sz="1400" kern="1200" dirty="0">
                        <a:solidFill>
                          <a:schemeClr val="tx1"/>
                        </a:solidFill>
                        <a:effectLst/>
                        <a:latin typeface="Calibri" panose="020F0502020204030204" pitchFamily="34" charset="0"/>
                        <a:ea typeface="DengXian" panose="02010600030101010101" pitchFamily="2" charset="-122"/>
                        <a:cs typeface="+mn-cs"/>
                      </a:endParaRPr>
                    </a:p>
                  </a:txBody>
                  <a:tcPr marL="68580" marR="68580" marT="0" marB="0">
                    <a:solidFill>
                      <a:srgbClr val="FFFFCC"/>
                    </a:solidFill>
                  </a:tcPr>
                </a:tc>
                <a:extLst>
                  <a:ext uri="{0D108BD9-81ED-4DB2-BD59-A6C34878D82A}">
                    <a16:rowId xmlns:a16="http://schemas.microsoft.com/office/drawing/2014/main" val="2172068513"/>
                  </a:ext>
                </a:extLst>
              </a:tr>
              <a:tr h="351460">
                <a:tc>
                  <a:txBody>
                    <a:bodyPr/>
                    <a:lstStyle/>
                    <a:p>
                      <a:pPr marL="95250" marR="0" lvl="0" indent="0" algn="l" defTabSz="1219170" rtl="0" eaLnBrk="1" fontAlgn="t" latinLnBrk="0" hangingPunct="1">
                        <a:lnSpc>
                          <a:spcPct val="100000"/>
                        </a:lnSpc>
                        <a:spcBef>
                          <a:spcPts val="0"/>
                        </a:spcBef>
                        <a:spcAft>
                          <a:spcPts val="0"/>
                        </a:spcAft>
                        <a:buClrTx/>
                        <a:buSzTx/>
                        <a:buFontTx/>
                        <a:buNone/>
                        <a:tabLst/>
                        <a:defRPr/>
                      </a:pPr>
                      <a:r>
                        <a:rPr lang="en-GB" sz="1400" kern="1200" dirty="0">
                          <a:solidFill>
                            <a:schemeClr val="tx1"/>
                          </a:solidFill>
                          <a:effectLst/>
                          <a:latin typeface="Calibri" panose="020F0502020204030204" pitchFamily="34" charset="0"/>
                          <a:ea typeface="DengXian" panose="02010600030101010101" pitchFamily="2" charset="-122"/>
                          <a:cs typeface="+mn-cs"/>
                        </a:rPr>
                        <a:t>S5-186309</a:t>
                      </a:r>
                      <a:endParaRPr lang="en-US" sz="1400" kern="1200" dirty="0">
                        <a:solidFill>
                          <a:schemeClr val="tx1"/>
                        </a:solidFill>
                        <a:effectLst/>
                        <a:latin typeface="Calibri" panose="020F0502020204030204" pitchFamily="34" charset="0"/>
                        <a:ea typeface="DengXian" panose="02010600030101010101" pitchFamily="2" charset="-122"/>
                        <a:cs typeface="+mn-cs"/>
                      </a:endParaRPr>
                    </a:p>
                  </a:txBody>
                  <a:tcPr marL="68580" marR="68580" marT="0" marB="0">
                    <a:solidFill>
                      <a:srgbClr val="FFFFCC"/>
                    </a:solidFill>
                  </a:tcPr>
                </a:tc>
                <a:tc>
                  <a:txBody>
                    <a:bodyPr/>
                    <a:lstStyle/>
                    <a:p>
                      <a:pPr marL="0" algn="l" defTabSz="1219170" rtl="0" eaLnBrk="1" latinLnBrk="0" hangingPunct="1">
                        <a:spcAft>
                          <a:spcPts val="900"/>
                        </a:spcAft>
                      </a:pPr>
                      <a:r>
                        <a:rPr lang="en-GB" sz="1400" kern="1200" dirty="0">
                          <a:solidFill>
                            <a:schemeClr val="tx1"/>
                          </a:solidFill>
                          <a:effectLst/>
                          <a:latin typeface="Calibri" panose="020F0502020204030204" pitchFamily="34" charset="0"/>
                          <a:ea typeface="DengXian" panose="02010600030101010101" pitchFamily="2" charset="-122"/>
                          <a:cs typeface="+mn-cs"/>
                        </a:rPr>
                        <a:t>LS to CT3 on PRA extension for offline charging</a:t>
                      </a:r>
                      <a:endParaRPr lang="en-US" sz="1400" kern="1200" dirty="0">
                        <a:solidFill>
                          <a:schemeClr val="tx1"/>
                        </a:solidFill>
                        <a:effectLst/>
                        <a:latin typeface="Calibri" panose="020F0502020204030204" pitchFamily="34" charset="0"/>
                        <a:ea typeface="DengXian" panose="02010600030101010101" pitchFamily="2" charset="-122"/>
                        <a:cs typeface="+mn-cs"/>
                      </a:endParaRPr>
                    </a:p>
                  </a:txBody>
                  <a:tcPr marL="68580" marR="68580" marT="0" marB="0">
                    <a:solidFill>
                      <a:srgbClr val="FFFFCC"/>
                    </a:solidFill>
                  </a:tcPr>
                </a:tc>
                <a:tc>
                  <a:txBody>
                    <a:bodyPr/>
                    <a:lstStyle/>
                    <a:p>
                      <a:pPr>
                        <a:spcAft>
                          <a:spcPts val="0"/>
                        </a:spcAft>
                      </a:pPr>
                      <a:r>
                        <a:rPr lang="sv-SE" sz="1400" kern="1200" dirty="0">
                          <a:solidFill>
                            <a:schemeClr val="tx1"/>
                          </a:solidFill>
                          <a:effectLst/>
                          <a:latin typeface="Calibri" panose="020F0502020204030204" pitchFamily="34" charset="0"/>
                          <a:ea typeface="DengXian" panose="02010600030101010101" pitchFamily="2" charset="-122"/>
                          <a:cs typeface="+mn-cs"/>
                        </a:rPr>
                        <a:t>CT3</a:t>
                      </a:r>
                    </a:p>
                  </a:txBody>
                  <a:tcPr marL="9525" marR="9525" marT="9525" marB="9525">
                    <a:solidFill>
                      <a:srgbClr val="FFFFCC"/>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sv-SE" sz="1400" kern="1200">
                          <a:solidFill>
                            <a:schemeClr val="tx1"/>
                          </a:solidFill>
                          <a:effectLst/>
                          <a:latin typeface="Calibri" panose="020F0502020204030204" pitchFamily="34" charset="0"/>
                          <a:ea typeface="DengXian" panose="02010600030101010101" pitchFamily="2" charset="-122"/>
                          <a:cs typeface="+mn-cs"/>
                        </a:rPr>
                        <a:t>-</a:t>
                      </a:r>
                    </a:p>
                  </a:txBody>
                  <a:tcPr marL="9525" marR="9525" marT="9525" marB="9525">
                    <a:solidFill>
                      <a:srgbClr val="FFFFCC"/>
                    </a:solidFill>
                  </a:tcPr>
                </a:tc>
                <a:tc>
                  <a:txBody>
                    <a:bodyPr/>
                    <a:lstStyle/>
                    <a:p>
                      <a:pPr marL="95250" marR="0" indent="0" algn="l" defTabSz="1219170" rtl="0" eaLnBrk="1" fontAlgn="t" latinLnBrk="0" hangingPunct="1">
                        <a:lnSpc>
                          <a:spcPct val="100000"/>
                        </a:lnSpc>
                        <a:spcBef>
                          <a:spcPts val="0"/>
                        </a:spcBef>
                        <a:spcAft>
                          <a:spcPts val="0"/>
                        </a:spcAft>
                        <a:buClrTx/>
                        <a:buSzTx/>
                        <a:buFontTx/>
                        <a:buNone/>
                        <a:tabLst/>
                        <a:defRPr/>
                      </a:pPr>
                      <a:endParaRPr lang="en-US" sz="1400" kern="1200" dirty="0">
                        <a:solidFill>
                          <a:schemeClr val="tx1"/>
                        </a:solidFill>
                        <a:effectLst/>
                        <a:latin typeface="Calibri" panose="020F0502020204030204" pitchFamily="34" charset="0"/>
                        <a:ea typeface="DengXian" panose="02010600030101010101" pitchFamily="2" charset="-122"/>
                        <a:cs typeface="+mn-cs"/>
                      </a:endParaRPr>
                    </a:p>
                  </a:txBody>
                  <a:tcPr marL="68580" marR="68580" marT="0" marB="0">
                    <a:solidFill>
                      <a:srgbClr val="FFFFCC"/>
                    </a:solidFill>
                  </a:tcPr>
                </a:tc>
                <a:extLst>
                  <a:ext uri="{0D108BD9-81ED-4DB2-BD59-A6C34878D82A}">
                    <a16:rowId xmlns:a16="http://schemas.microsoft.com/office/drawing/2014/main" val="4229104399"/>
                  </a:ext>
                </a:extLst>
              </a:tr>
              <a:tr h="351460">
                <a:tc>
                  <a:txBody>
                    <a:bodyPr/>
                    <a:lstStyle/>
                    <a:p>
                      <a:pPr marL="95250" marR="0" indent="0" algn="l" defTabSz="1219170" rtl="0" eaLnBrk="1" fontAlgn="t" latinLnBrk="0" hangingPunct="1">
                        <a:lnSpc>
                          <a:spcPct val="100000"/>
                        </a:lnSpc>
                        <a:spcBef>
                          <a:spcPts val="0"/>
                        </a:spcBef>
                        <a:spcAft>
                          <a:spcPts val="0"/>
                        </a:spcAft>
                        <a:buClrTx/>
                        <a:buSzTx/>
                        <a:buFontTx/>
                        <a:buNone/>
                        <a:tabLst/>
                        <a:defRPr/>
                      </a:pPr>
                      <a:r>
                        <a:rPr lang="fr-FR" sz="1400" b="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S5-186317</a:t>
                      </a:r>
                    </a:p>
                  </a:txBody>
                  <a:tcPr marL="0" marR="0" marT="0" marB="0">
                    <a:solidFill>
                      <a:srgbClr val="FFFFCC"/>
                    </a:solidFill>
                  </a:tcPr>
                </a:tc>
                <a:tc>
                  <a:txBody>
                    <a:bodyPr/>
                    <a:lstStyle/>
                    <a:p>
                      <a:pPr marL="95250" indent="0" algn="l" fontAlgn="t"/>
                      <a:r>
                        <a:rPr lang="en-US" sz="1400" b="0" i="0" u="none" strike="noStrike" dirty="0">
                          <a:solidFill>
                            <a:schemeClr val="tx1"/>
                          </a:solidFill>
                          <a:effectLst/>
                          <a:latin typeface="+mn-lt"/>
                        </a:rPr>
                        <a:t>Reply to: Resubmitted </a:t>
                      </a:r>
                      <a:r>
                        <a:rPr lang="en-US" sz="1400" b="0" i="0" u="none" strike="noStrike" dirty="0" err="1">
                          <a:solidFill>
                            <a:schemeClr val="tx1"/>
                          </a:solidFill>
                          <a:effectLst/>
                          <a:latin typeface="+mn-lt"/>
                        </a:rPr>
                        <a:t>Lsout</a:t>
                      </a:r>
                      <a:r>
                        <a:rPr lang="en-US" sz="1400" b="0" i="0" u="none" strike="noStrike" dirty="0">
                          <a:solidFill>
                            <a:schemeClr val="tx1"/>
                          </a:solidFill>
                          <a:effectLst/>
                          <a:latin typeface="+mn-lt"/>
                        </a:rPr>
                        <a:t> from ETSI NFV (forwarded to SA5) to various </a:t>
                      </a:r>
                      <a:r>
                        <a:rPr lang="en-US" sz="1400" b="0" i="0" u="none" strike="noStrike" dirty="0" err="1">
                          <a:solidFill>
                            <a:schemeClr val="tx1"/>
                          </a:solidFill>
                          <a:effectLst/>
                          <a:latin typeface="+mn-lt"/>
                        </a:rPr>
                        <a:t>organisations</a:t>
                      </a:r>
                      <a:r>
                        <a:rPr lang="en-US" sz="1400" b="0" i="0" u="none" strike="noStrike" dirty="0">
                          <a:solidFill>
                            <a:schemeClr val="tx1"/>
                          </a:solidFill>
                          <a:effectLst/>
                          <a:latin typeface="+mn-lt"/>
                        </a:rPr>
                        <a:t> on usage of NFV Specifications </a:t>
                      </a:r>
                    </a:p>
                  </a:txBody>
                  <a:tcPr marL="0" marR="0" marT="0" marB="0">
                    <a:solidFill>
                      <a:srgbClr val="FFFFCC"/>
                    </a:solidFill>
                  </a:tcPr>
                </a:tc>
                <a:tc>
                  <a:txBody>
                    <a:bodyPr/>
                    <a:lstStyle/>
                    <a:p>
                      <a:pPr marL="0" indent="95250" algn="l" fontAlgn="t"/>
                      <a:r>
                        <a:rPr lang="fr-FR" sz="1400" b="0" i="0" u="none" strike="noStrike" dirty="0">
                          <a:solidFill>
                            <a:schemeClr val="tx1"/>
                          </a:solidFill>
                          <a:effectLst/>
                          <a:latin typeface="+mn-lt"/>
                        </a:rPr>
                        <a:t>ETSI NFV</a:t>
                      </a:r>
                    </a:p>
                  </a:txBody>
                  <a:tcPr marL="0" marR="0" marT="0" marB="0">
                    <a:solidFill>
                      <a:srgbClr val="FFFFCC"/>
                    </a:solidFill>
                  </a:tcPr>
                </a:tc>
                <a:tc>
                  <a:txBody>
                    <a:bodyPr/>
                    <a:lstStyle/>
                    <a:p>
                      <a:pPr marL="95250" indent="0">
                        <a:spcAft>
                          <a:spcPts val="0"/>
                        </a:spcAft>
                      </a:pPr>
                      <a:endParaRPr lang="sv-SE" sz="14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solidFill>
                      <a:srgbClr val="FFFFCC"/>
                    </a:solidFill>
                  </a:tcPr>
                </a:tc>
                <a:tc>
                  <a:txBody>
                    <a:bodyPr/>
                    <a:lstStyle/>
                    <a:p>
                      <a:pPr marL="95250" indent="0" algn="l" defTabSz="1219170" rtl="0" eaLnBrk="1" latinLnBrk="0" hangingPunct="1">
                        <a:spcAft>
                          <a:spcPts val="0"/>
                        </a:spcAft>
                      </a:pPr>
                      <a:r>
                        <a:rPr lang="sv-SE" sz="14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S5-186051</a:t>
                      </a:r>
                    </a:p>
                  </a:txBody>
                  <a:tcPr marL="9525" marR="9525" marT="9525" marB="9525">
                    <a:solidFill>
                      <a:srgbClr val="FFFFCC"/>
                    </a:solidFill>
                  </a:tcPr>
                </a:tc>
                <a:extLst>
                  <a:ext uri="{0D108BD9-81ED-4DB2-BD59-A6C34878D82A}">
                    <a16:rowId xmlns:a16="http://schemas.microsoft.com/office/drawing/2014/main" val="1522770837"/>
                  </a:ext>
                </a:extLst>
              </a:tr>
              <a:tr h="351460">
                <a:tc>
                  <a:txBody>
                    <a:bodyPr/>
                    <a:lstStyle/>
                    <a:p>
                      <a:pPr marL="95250" marR="0" indent="0" algn="l" defTabSz="1219170" rtl="0" eaLnBrk="1" fontAlgn="t" latinLnBrk="0" hangingPunct="1">
                        <a:lnSpc>
                          <a:spcPct val="100000"/>
                        </a:lnSpc>
                        <a:spcBef>
                          <a:spcPts val="0"/>
                        </a:spcBef>
                        <a:spcAft>
                          <a:spcPts val="0"/>
                        </a:spcAft>
                        <a:buClrTx/>
                        <a:buSzTx/>
                        <a:buFontTx/>
                        <a:buNone/>
                        <a:tabLst/>
                        <a:defRPr/>
                      </a:pPr>
                      <a:r>
                        <a:rPr lang="fr-FR" sz="1400" b="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S5-186318</a:t>
                      </a:r>
                    </a:p>
                  </a:txBody>
                  <a:tcPr marL="0" marR="0" marT="0" marB="0">
                    <a:solidFill>
                      <a:srgbClr val="FFFFCC"/>
                    </a:solidFill>
                  </a:tcPr>
                </a:tc>
                <a:tc>
                  <a:txBody>
                    <a:bodyPr/>
                    <a:lstStyle/>
                    <a:p>
                      <a:pPr marL="95250" indent="0" algn="l" fontAlgn="t"/>
                      <a:r>
                        <a:rPr lang="en-US" sz="1400" b="0" i="0" u="none" strike="noStrike" dirty="0">
                          <a:solidFill>
                            <a:schemeClr val="tx1"/>
                          </a:solidFill>
                          <a:effectLst/>
                          <a:latin typeface="+mn-lt"/>
                        </a:rPr>
                        <a:t>Reply to: LS from ETSI NFV to SA5 on Clarifications on support of priority of NFV NS in context of Network Slicing </a:t>
                      </a:r>
                    </a:p>
                  </a:txBody>
                  <a:tcPr marL="0" marR="0" marT="0" marB="0">
                    <a:solidFill>
                      <a:srgbClr val="FFFFCC"/>
                    </a:solidFill>
                  </a:tcPr>
                </a:tc>
                <a:tc>
                  <a:txBody>
                    <a:bodyPr/>
                    <a:lstStyle/>
                    <a:p>
                      <a:pPr marL="0" marR="0" indent="95250" algn="l" defTabSz="1219170" rtl="0" eaLnBrk="1" fontAlgn="t" latinLnBrk="0" hangingPunct="1">
                        <a:lnSpc>
                          <a:spcPct val="100000"/>
                        </a:lnSpc>
                        <a:spcBef>
                          <a:spcPts val="0"/>
                        </a:spcBef>
                        <a:spcAft>
                          <a:spcPts val="0"/>
                        </a:spcAft>
                        <a:buClrTx/>
                        <a:buSzTx/>
                        <a:buFontTx/>
                        <a:buNone/>
                        <a:tabLst/>
                        <a:defRPr/>
                      </a:pPr>
                      <a:r>
                        <a:rPr lang="fr-FR" sz="1400" b="0" i="0" u="none" strike="noStrike" dirty="0">
                          <a:solidFill>
                            <a:schemeClr val="tx1"/>
                          </a:solidFill>
                          <a:effectLst/>
                          <a:latin typeface="+mn-lt"/>
                        </a:rPr>
                        <a:t>ETSI NFV</a:t>
                      </a:r>
                    </a:p>
                  </a:txBody>
                  <a:tcPr marL="0" marR="0" marT="0" marB="0">
                    <a:solidFill>
                      <a:srgbClr val="FFFFCC"/>
                    </a:solidFill>
                  </a:tcPr>
                </a:tc>
                <a:tc>
                  <a:txBody>
                    <a:bodyPr/>
                    <a:lstStyle/>
                    <a:p>
                      <a:pPr marL="95250" indent="0">
                        <a:spcAft>
                          <a:spcPts val="0"/>
                        </a:spcAft>
                      </a:pPr>
                      <a:endParaRPr lang="sv-SE" sz="14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solidFill>
                      <a:srgbClr val="FFFFCC"/>
                    </a:solidFill>
                  </a:tcPr>
                </a:tc>
                <a:tc>
                  <a:txBody>
                    <a:bodyPr/>
                    <a:lstStyle/>
                    <a:p>
                      <a:pPr marL="95250" marR="0" indent="0" algn="l" defTabSz="1219170" rtl="0" eaLnBrk="1" fontAlgn="auto" latinLnBrk="0" hangingPunct="1">
                        <a:lnSpc>
                          <a:spcPct val="100000"/>
                        </a:lnSpc>
                        <a:spcBef>
                          <a:spcPts val="0"/>
                        </a:spcBef>
                        <a:spcAft>
                          <a:spcPts val="0"/>
                        </a:spcAft>
                        <a:buClrTx/>
                        <a:buSzTx/>
                        <a:buFontTx/>
                        <a:buNone/>
                        <a:tabLst/>
                        <a:defRPr/>
                      </a:pPr>
                      <a:r>
                        <a:rPr lang="sv-SE" sz="14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S5-186053</a:t>
                      </a:r>
                    </a:p>
                  </a:txBody>
                  <a:tcPr marL="9525" marR="9525" marT="9525" marB="9525">
                    <a:solidFill>
                      <a:srgbClr val="FFFFCC"/>
                    </a:solidFill>
                  </a:tcPr>
                </a:tc>
                <a:extLst>
                  <a:ext uri="{0D108BD9-81ED-4DB2-BD59-A6C34878D82A}">
                    <a16:rowId xmlns:a16="http://schemas.microsoft.com/office/drawing/2014/main" val="1384432979"/>
                  </a:ext>
                </a:extLst>
              </a:tr>
              <a:tr h="351460">
                <a:tc>
                  <a:txBody>
                    <a:bodyPr/>
                    <a:lstStyle/>
                    <a:p>
                      <a:pPr marL="95250" marR="0" indent="0" algn="l" defTabSz="1219170" rtl="0" eaLnBrk="1" fontAlgn="t" latinLnBrk="0" hangingPunct="1">
                        <a:lnSpc>
                          <a:spcPct val="100000"/>
                        </a:lnSpc>
                        <a:spcBef>
                          <a:spcPts val="0"/>
                        </a:spcBef>
                        <a:spcAft>
                          <a:spcPts val="0"/>
                        </a:spcAft>
                        <a:buClrTx/>
                        <a:buSzTx/>
                        <a:buFontTx/>
                        <a:buNone/>
                        <a:tabLst/>
                        <a:defRPr/>
                      </a:pPr>
                      <a:r>
                        <a:rPr lang="fr-FR" sz="1400" b="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S5-186320</a:t>
                      </a:r>
                    </a:p>
                  </a:txBody>
                  <a:tcPr marL="0" marR="0" marT="0" marB="0">
                    <a:solidFill>
                      <a:srgbClr val="FFFFCC"/>
                    </a:solidFill>
                  </a:tcPr>
                </a:tc>
                <a:tc>
                  <a:txBody>
                    <a:bodyPr/>
                    <a:lstStyle/>
                    <a:p>
                      <a:pPr marL="95250" indent="0" algn="l" fontAlgn="t"/>
                      <a:r>
                        <a:rPr lang="en-US" sz="1400" b="0" i="0" u="none" strike="noStrike" dirty="0">
                          <a:solidFill>
                            <a:schemeClr val="tx1"/>
                          </a:solidFill>
                          <a:effectLst/>
                          <a:latin typeface="+mn-lt"/>
                        </a:rPr>
                        <a:t>Reply to: LS from ITU-T to SA5 on LS on consent of draft Recommendation Y.3103 (formerly Y.IMT2020-BM) </a:t>
                      </a:r>
                    </a:p>
                  </a:txBody>
                  <a:tcPr marL="0" marR="0" marT="0" marB="0">
                    <a:solidFill>
                      <a:srgbClr val="FFFFCC"/>
                    </a:solidFill>
                  </a:tcPr>
                </a:tc>
                <a:tc>
                  <a:txBody>
                    <a:bodyPr/>
                    <a:lstStyle/>
                    <a:p>
                      <a:pPr marL="0" indent="95250" algn="l" fontAlgn="t"/>
                      <a:r>
                        <a:rPr lang="fr-FR" sz="1400" b="0" i="0" u="none" strike="noStrike" dirty="0">
                          <a:solidFill>
                            <a:schemeClr val="tx1"/>
                          </a:solidFill>
                          <a:effectLst/>
                          <a:latin typeface="+mn-lt"/>
                        </a:rPr>
                        <a:t>ITU-T SG13</a:t>
                      </a:r>
                    </a:p>
                  </a:txBody>
                  <a:tcPr marL="0" marR="0" marT="0" marB="0">
                    <a:solidFill>
                      <a:srgbClr val="FFFFCC"/>
                    </a:solidFill>
                  </a:tcPr>
                </a:tc>
                <a:tc>
                  <a:txBody>
                    <a:bodyPr/>
                    <a:lstStyle/>
                    <a:p>
                      <a:pPr marL="95250" indent="0">
                        <a:spcAft>
                          <a:spcPts val="0"/>
                        </a:spcAft>
                      </a:pPr>
                      <a:r>
                        <a:rPr lang="sv-SE" sz="14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SA1, ITU-T SGx, SA, NGMN, ETSI NFV</a:t>
                      </a:r>
                    </a:p>
                  </a:txBody>
                  <a:tcPr marL="9525" marR="9525" marT="9525" marB="9525">
                    <a:solidFill>
                      <a:srgbClr val="FFFFCC"/>
                    </a:solidFill>
                  </a:tcPr>
                </a:tc>
                <a:tc>
                  <a:txBody>
                    <a:bodyPr/>
                    <a:lstStyle/>
                    <a:p>
                      <a:pPr marL="95250" marR="0" indent="0" algn="l" defTabSz="1219170" rtl="0" eaLnBrk="1" fontAlgn="auto" latinLnBrk="0" hangingPunct="1">
                        <a:lnSpc>
                          <a:spcPct val="100000"/>
                        </a:lnSpc>
                        <a:spcBef>
                          <a:spcPts val="0"/>
                        </a:spcBef>
                        <a:spcAft>
                          <a:spcPts val="0"/>
                        </a:spcAft>
                        <a:buClrTx/>
                        <a:buSzTx/>
                        <a:buFontTx/>
                        <a:buNone/>
                        <a:tabLst/>
                        <a:defRPr/>
                      </a:pPr>
                      <a:r>
                        <a:rPr lang="sv-SE" sz="14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S5-186062</a:t>
                      </a:r>
                    </a:p>
                  </a:txBody>
                  <a:tcPr marL="9525" marR="9525" marT="9525" marB="9525">
                    <a:solidFill>
                      <a:srgbClr val="FFFFCC"/>
                    </a:solidFill>
                  </a:tcPr>
                </a:tc>
                <a:extLst>
                  <a:ext uri="{0D108BD9-81ED-4DB2-BD59-A6C34878D82A}">
                    <a16:rowId xmlns:a16="http://schemas.microsoft.com/office/drawing/2014/main" val="1912629350"/>
                  </a:ext>
                </a:extLst>
              </a:tr>
              <a:tr h="351460">
                <a:tc>
                  <a:txBody>
                    <a:bodyPr/>
                    <a:lstStyle/>
                    <a:p>
                      <a:pPr marL="95250" marR="0" indent="0" algn="l" defTabSz="1219170" rtl="0" eaLnBrk="1" fontAlgn="t" latinLnBrk="0" hangingPunct="1">
                        <a:lnSpc>
                          <a:spcPct val="100000"/>
                        </a:lnSpc>
                        <a:spcBef>
                          <a:spcPts val="0"/>
                        </a:spcBef>
                        <a:spcAft>
                          <a:spcPts val="0"/>
                        </a:spcAft>
                        <a:buClrTx/>
                        <a:buSzTx/>
                        <a:buFontTx/>
                        <a:buNone/>
                        <a:tabLst/>
                        <a:defRPr/>
                      </a:pPr>
                      <a:r>
                        <a:rPr lang="fr-FR" sz="1400" b="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S5-186321</a:t>
                      </a:r>
                    </a:p>
                  </a:txBody>
                  <a:tcPr marL="0" marR="0" marT="0" marB="0">
                    <a:solidFill>
                      <a:srgbClr val="FFFFCC"/>
                    </a:solidFill>
                  </a:tcPr>
                </a:tc>
                <a:tc>
                  <a:txBody>
                    <a:bodyPr/>
                    <a:lstStyle/>
                    <a:p>
                      <a:pPr marL="95250" indent="0" algn="l" fontAlgn="t"/>
                      <a:r>
                        <a:rPr lang="en-US" sz="1400" b="0" i="0" u="none" strike="noStrike" dirty="0">
                          <a:solidFill>
                            <a:schemeClr val="tx1"/>
                          </a:solidFill>
                          <a:effectLst/>
                          <a:latin typeface="+mn-lt"/>
                        </a:rPr>
                        <a:t>LS to SA1 on business roles for 5G networks and network slicing management</a:t>
                      </a:r>
                    </a:p>
                  </a:txBody>
                  <a:tcPr marL="0" marR="0" marT="0" marB="0">
                    <a:solidFill>
                      <a:srgbClr val="FFFFCC"/>
                    </a:solidFill>
                  </a:tcPr>
                </a:tc>
                <a:tc>
                  <a:txBody>
                    <a:bodyPr/>
                    <a:lstStyle/>
                    <a:p>
                      <a:pPr marL="0" indent="95250" algn="l" fontAlgn="t"/>
                      <a:r>
                        <a:rPr lang="fr-FR" sz="1400" b="0" i="0" u="none" strike="noStrike" dirty="0">
                          <a:solidFill>
                            <a:schemeClr val="tx1"/>
                          </a:solidFill>
                          <a:effectLst/>
                          <a:latin typeface="+mn-lt"/>
                        </a:rPr>
                        <a:t>SA1</a:t>
                      </a:r>
                    </a:p>
                  </a:txBody>
                  <a:tcPr marL="0" marR="0" marT="0" marB="0">
                    <a:solidFill>
                      <a:srgbClr val="FFFFCC"/>
                    </a:solidFill>
                  </a:tcPr>
                </a:tc>
                <a:tc>
                  <a:txBody>
                    <a:bodyPr/>
                    <a:lstStyle/>
                    <a:p>
                      <a:pPr marL="95250" indent="0">
                        <a:spcAft>
                          <a:spcPts val="0"/>
                        </a:spcAft>
                      </a:pPr>
                      <a:endParaRPr lang="sv-SE" sz="14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solidFill>
                      <a:srgbClr val="FFFFCC"/>
                    </a:solidFill>
                  </a:tcPr>
                </a:tc>
                <a:tc>
                  <a:txBody>
                    <a:bodyPr/>
                    <a:lstStyle/>
                    <a:p>
                      <a:pPr marL="95250" indent="0" algn="l" defTabSz="1219170" rtl="0" eaLnBrk="1" latinLnBrk="0" hangingPunct="1">
                        <a:spcAft>
                          <a:spcPts val="0"/>
                        </a:spcAft>
                      </a:pPr>
                      <a:endParaRPr lang="sv-SE" sz="14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solidFill>
                      <a:srgbClr val="FFFFCC"/>
                    </a:solidFill>
                  </a:tcPr>
                </a:tc>
                <a:extLst>
                  <a:ext uri="{0D108BD9-81ED-4DB2-BD59-A6C34878D82A}">
                    <a16:rowId xmlns:a16="http://schemas.microsoft.com/office/drawing/2014/main" val="2410845332"/>
                  </a:ext>
                </a:extLst>
              </a:tr>
              <a:tr h="351460">
                <a:tc>
                  <a:txBody>
                    <a:bodyPr/>
                    <a:lstStyle/>
                    <a:p>
                      <a:pPr marL="95250" marR="0" indent="0" algn="l" defTabSz="1219170" rtl="0" eaLnBrk="1" fontAlgn="t" latinLnBrk="0" hangingPunct="1">
                        <a:lnSpc>
                          <a:spcPct val="100000"/>
                        </a:lnSpc>
                        <a:spcBef>
                          <a:spcPts val="0"/>
                        </a:spcBef>
                        <a:spcAft>
                          <a:spcPts val="0"/>
                        </a:spcAft>
                        <a:buClrTx/>
                        <a:buSzTx/>
                        <a:buFontTx/>
                        <a:buNone/>
                        <a:tabLst/>
                        <a:defRPr/>
                      </a:pPr>
                      <a:r>
                        <a:rPr lang="fr-FR" sz="1400" b="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S5-186375</a:t>
                      </a:r>
                    </a:p>
                  </a:txBody>
                  <a:tcPr marL="0" marR="0" marT="0" marB="0">
                    <a:solidFill>
                      <a:srgbClr val="FFFFCC"/>
                    </a:solidFill>
                  </a:tcPr>
                </a:tc>
                <a:tc>
                  <a:txBody>
                    <a:bodyPr/>
                    <a:lstStyle/>
                    <a:p>
                      <a:pPr marL="95250" indent="0" algn="l" fontAlgn="t"/>
                      <a:r>
                        <a:rPr lang="en-US" sz="1400" b="0" i="0" u="none" strike="noStrike" dirty="0">
                          <a:solidFill>
                            <a:schemeClr val="tx1"/>
                          </a:solidFill>
                          <a:effectLst/>
                          <a:latin typeface="+mn-lt"/>
                        </a:rPr>
                        <a:t>LS reply to ETSI TC EE on energy efficiency of 5G</a:t>
                      </a:r>
                    </a:p>
                  </a:txBody>
                  <a:tcPr marL="0" marR="0" marT="0" marB="0">
                    <a:solidFill>
                      <a:srgbClr val="FFFFCC"/>
                    </a:solidFill>
                  </a:tcPr>
                </a:tc>
                <a:tc>
                  <a:txBody>
                    <a:bodyPr/>
                    <a:lstStyle/>
                    <a:p>
                      <a:pPr marL="0" indent="95250" algn="l" fontAlgn="t"/>
                      <a:r>
                        <a:rPr lang="fr-FR" sz="1400" b="0" i="0" u="none" strike="noStrike" dirty="0">
                          <a:solidFill>
                            <a:schemeClr val="tx1"/>
                          </a:solidFill>
                          <a:effectLst/>
                          <a:latin typeface="+mn-lt"/>
                        </a:rPr>
                        <a:t>ETSI EE</a:t>
                      </a:r>
                    </a:p>
                  </a:txBody>
                  <a:tcPr marL="0" marR="0" marT="0" marB="0">
                    <a:solidFill>
                      <a:srgbClr val="FFFFCC"/>
                    </a:solidFill>
                  </a:tcPr>
                </a:tc>
                <a:tc>
                  <a:txBody>
                    <a:bodyPr/>
                    <a:lstStyle/>
                    <a:p>
                      <a:pPr marL="95250" indent="0">
                        <a:spcAft>
                          <a:spcPts val="0"/>
                        </a:spcAft>
                      </a:pPr>
                      <a:endParaRPr lang="sv-SE" sz="14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solidFill>
                      <a:srgbClr val="FFFFCC"/>
                    </a:solidFill>
                  </a:tcPr>
                </a:tc>
                <a:tc>
                  <a:txBody>
                    <a:bodyPr/>
                    <a:lstStyle/>
                    <a:p>
                      <a:pPr marL="95250" indent="0" algn="l" defTabSz="1219170" rtl="0" eaLnBrk="1" latinLnBrk="0" hangingPunct="1">
                        <a:spcAft>
                          <a:spcPts val="0"/>
                        </a:spcAft>
                      </a:pPr>
                      <a:r>
                        <a:rPr lang="sv-SE" sz="14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S5-186047</a:t>
                      </a:r>
                    </a:p>
                  </a:txBody>
                  <a:tcPr marL="9525" marR="9525" marT="9525" marB="9525">
                    <a:solidFill>
                      <a:srgbClr val="FFFFCC"/>
                    </a:solidFill>
                  </a:tcPr>
                </a:tc>
                <a:extLst>
                  <a:ext uri="{0D108BD9-81ED-4DB2-BD59-A6C34878D82A}">
                    <a16:rowId xmlns:a16="http://schemas.microsoft.com/office/drawing/2014/main" val="2975347976"/>
                  </a:ext>
                </a:extLst>
              </a:tr>
              <a:tr h="351460">
                <a:tc>
                  <a:txBody>
                    <a:bodyPr/>
                    <a:lstStyle/>
                    <a:p>
                      <a:pPr marL="95250" indent="0" algn="l" defTabSz="1219170" rtl="0" eaLnBrk="1" fontAlgn="t" latinLnBrk="0" hangingPunct="1">
                        <a:spcAft>
                          <a:spcPts val="0"/>
                        </a:spcAft>
                      </a:pPr>
                      <a:r>
                        <a:rPr lang="fr-FR" sz="1400" b="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S5-186392</a:t>
                      </a:r>
                    </a:p>
                  </a:txBody>
                  <a:tcPr marL="0" marR="0" marT="0" marB="0">
                    <a:solidFill>
                      <a:srgbClr val="FFFFCC"/>
                    </a:solidFill>
                  </a:tcPr>
                </a:tc>
                <a:tc>
                  <a:txBody>
                    <a:bodyPr/>
                    <a:lstStyle/>
                    <a:p>
                      <a:pPr marL="95250" indent="0" algn="l" defTabSz="1219170" rtl="0" eaLnBrk="1" fontAlgn="t" latinLnBrk="0" hangingPunct="1">
                        <a:spcAft>
                          <a:spcPts val="0"/>
                        </a:spcAft>
                      </a:pPr>
                      <a:r>
                        <a:rPr lang="en-US" sz="14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LS to RAN2 on Data Volume measurements</a:t>
                      </a:r>
                    </a:p>
                  </a:txBody>
                  <a:tcPr marL="0" marR="0" marT="0" marB="0">
                    <a:solidFill>
                      <a:srgbClr val="FFFFCC"/>
                    </a:solidFill>
                  </a:tcPr>
                </a:tc>
                <a:tc>
                  <a:txBody>
                    <a:bodyPr/>
                    <a:lstStyle/>
                    <a:p>
                      <a:pPr marL="0" indent="95250" algn="l" fontAlgn="t"/>
                      <a:r>
                        <a:rPr lang="fr-FR" sz="1400" b="0" i="0" u="none" strike="noStrike" dirty="0">
                          <a:solidFill>
                            <a:schemeClr val="tx1"/>
                          </a:solidFill>
                          <a:effectLst/>
                          <a:latin typeface="+mn-lt"/>
                        </a:rPr>
                        <a:t>RAN2</a:t>
                      </a:r>
                    </a:p>
                  </a:txBody>
                  <a:tcPr marL="0" marR="0" marT="0" marB="0">
                    <a:solidFill>
                      <a:srgbClr val="FFFFCC"/>
                    </a:solidFill>
                  </a:tcPr>
                </a:tc>
                <a:tc>
                  <a:txBody>
                    <a:bodyPr/>
                    <a:lstStyle/>
                    <a:p>
                      <a:pPr marL="95250" indent="0">
                        <a:spcAft>
                          <a:spcPts val="0"/>
                        </a:spcAft>
                      </a:pPr>
                      <a:r>
                        <a:rPr lang="sv-SE" sz="14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RAN1, RAN3, SA</a:t>
                      </a:r>
                    </a:p>
                  </a:txBody>
                  <a:tcPr marL="9525" marR="9525" marT="9525" marB="9525">
                    <a:solidFill>
                      <a:srgbClr val="FFFFCC"/>
                    </a:solidFill>
                  </a:tcPr>
                </a:tc>
                <a:tc>
                  <a:txBody>
                    <a:bodyPr/>
                    <a:lstStyle/>
                    <a:p>
                      <a:pPr marL="95250" indent="0" algn="l" defTabSz="1219170" rtl="0" eaLnBrk="1" latinLnBrk="0" hangingPunct="1">
                        <a:spcAft>
                          <a:spcPts val="0"/>
                        </a:spcAft>
                      </a:pPr>
                      <a:endParaRPr lang="sv-SE" sz="14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solidFill>
                      <a:srgbClr val="FFFFCC"/>
                    </a:solidFill>
                  </a:tcPr>
                </a:tc>
                <a:extLst>
                  <a:ext uri="{0D108BD9-81ED-4DB2-BD59-A6C34878D82A}">
                    <a16:rowId xmlns:a16="http://schemas.microsoft.com/office/drawing/2014/main" val="2823712549"/>
                  </a:ext>
                </a:extLst>
              </a:tr>
            </a:tbl>
          </a:graphicData>
        </a:graphic>
      </p:graphicFrame>
    </p:spTree>
    <p:extLst>
      <p:ext uri="{BB962C8B-B14F-4D97-AF65-F5344CB8AC3E}">
        <p14:creationId xmlns:p14="http://schemas.microsoft.com/office/powerpoint/2010/main" val="810335403"/>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41960" y="47985"/>
            <a:ext cx="9112251" cy="929358"/>
          </a:xfrm>
        </p:spPr>
        <p:txBody>
          <a:bodyPr/>
          <a:lstStyle/>
          <a:p>
            <a:r>
              <a:rPr lang="sv-SE" sz="3200" dirty="0"/>
              <a:t>Outgoing LSs (2/2)</a:t>
            </a:r>
          </a:p>
        </p:txBody>
      </p:sp>
      <p:graphicFrame>
        <p:nvGraphicFramePr>
          <p:cNvPr id="5" name="Table Placeholder 4"/>
          <p:cNvGraphicFramePr>
            <a:graphicFrameLocks noGrp="1"/>
          </p:cNvGraphicFramePr>
          <p:nvPr>
            <p:ph type="tbl" idx="1"/>
            <p:extLst>
              <p:ext uri="{D42A27DB-BD31-4B8C-83A1-F6EECF244321}">
                <p14:modId xmlns:p14="http://schemas.microsoft.com/office/powerpoint/2010/main" val="1821849158"/>
              </p:ext>
            </p:extLst>
          </p:nvPr>
        </p:nvGraphicFramePr>
        <p:xfrm>
          <a:off x="667217" y="1101705"/>
          <a:ext cx="9382830" cy="4191662"/>
        </p:xfrm>
        <a:graphic>
          <a:graphicData uri="http://schemas.openxmlformats.org/drawingml/2006/table">
            <a:tbl>
              <a:tblPr firstRow="1" bandRow="1">
                <a:tableStyleId>{5C22544A-7EE6-4342-B048-85BDC9FD1C3A}</a:tableStyleId>
              </a:tblPr>
              <a:tblGrid>
                <a:gridCol w="1161583">
                  <a:extLst>
                    <a:ext uri="{9D8B030D-6E8A-4147-A177-3AD203B41FA5}">
                      <a16:colId xmlns:a16="http://schemas.microsoft.com/office/drawing/2014/main" val="570476699"/>
                    </a:ext>
                  </a:extLst>
                </a:gridCol>
                <a:gridCol w="4646035">
                  <a:extLst>
                    <a:ext uri="{9D8B030D-6E8A-4147-A177-3AD203B41FA5}">
                      <a16:colId xmlns:a16="http://schemas.microsoft.com/office/drawing/2014/main" val="2618836924"/>
                    </a:ext>
                  </a:extLst>
                </a:gridCol>
                <a:gridCol w="1433840">
                  <a:extLst>
                    <a:ext uri="{9D8B030D-6E8A-4147-A177-3AD203B41FA5}">
                      <a16:colId xmlns:a16="http://schemas.microsoft.com/office/drawing/2014/main" val="3016348962"/>
                    </a:ext>
                  </a:extLst>
                </a:gridCol>
                <a:gridCol w="826511">
                  <a:extLst>
                    <a:ext uri="{9D8B030D-6E8A-4147-A177-3AD203B41FA5}">
                      <a16:colId xmlns:a16="http://schemas.microsoft.com/office/drawing/2014/main" val="3690116950"/>
                    </a:ext>
                  </a:extLst>
                </a:gridCol>
                <a:gridCol w="1314861">
                  <a:extLst>
                    <a:ext uri="{9D8B030D-6E8A-4147-A177-3AD203B41FA5}">
                      <a16:colId xmlns:a16="http://schemas.microsoft.com/office/drawing/2014/main" val="2952368263"/>
                    </a:ext>
                  </a:extLst>
                </a:gridCol>
              </a:tblGrid>
              <a:tr h="296393">
                <a:tc>
                  <a:txBody>
                    <a:bodyPr/>
                    <a:lstStyle/>
                    <a:p>
                      <a:pPr algn="ctr">
                        <a:spcAft>
                          <a:spcPts val="0"/>
                        </a:spcAft>
                      </a:pPr>
                      <a:r>
                        <a:rPr lang="sv-SE" sz="1600" b="1" kern="1200" dirty="0">
                          <a:solidFill>
                            <a:schemeClr val="lt1"/>
                          </a:solidFill>
                          <a:latin typeface="+mn-lt"/>
                          <a:ea typeface="+mn-ea"/>
                          <a:cs typeface="+mn-cs"/>
                        </a:rPr>
                        <a:t>Tdoc</a:t>
                      </a:r>
                    </a:p>
                  </a:txBody>
                  <a:tcPr marL="9525" marR="9525" marT="9525" marB="9525" anchor="ctr">
                    <a:solidFill>
                      <a:srgbClr val="C1E442"/>
                    </a:solidFill>
                  </a:tcPr>
                </a:tc>
                <a:tc>
                  <a:txBody>
                    <a:bodyPr/>
                    <a:lstStyle/>
                    <a:p>
                      <a:pPr algn="ctr">
                        <a:spcAft>
                          <a:spcPts val="0"/>
                        </a:spcAft>
                      </a:pPr>
                      <a:r>
                        <a:rPr lang="sv-SE" sz="1600" b="1" kern="1200" dirty="0" err="1">
                          <a:solidFill>
                            <a:schemeClr val="lt1"/>
                          </a:solidFill>
                          <a:effectLst/>
                          <a:latin typeface="+mn-lt"/>
                          <a:ea typeface="+mn-ea"/>
                          <a:cs typeface="+mn-cs"/>
                        </a:rPr>
                        <a:t>Title</a:t>
                      </a:r>
                      <a:endParaRPr lang="sv-SE" sz="1600" b="1" kern="1200" dirty="0">
                        <a:solidFill>
                          <a:schemeClr val="lt1"/>
                        </a:solidFill>
                        <a:effectLst/>
                        <a:latin typeface="+mn-lt"/>
                        <a:ea typeface="+mn-ea"/>
                        <a:cs typeface="+mn-cs"/>
                      </a:endParaRPr>
                    </a:p>
                  </a:txBody>
                  <a:tcPr marL="9525" marR="9525" marT="9525" marB="9525" anchor="ctr">
                    <a:solidFill>
                      <a:srgbClr val="C1E442"/>
                    </a:solidFill>
                  </a:tcPr>
                </a:tc>
                <a:tc>
                  <a:txBody>
                    <a:bodyPr/>
                    <a:lstStyle/>
                    <a:p>
                      <a:pPr algn="ctr">
                        <a:spcAft>
                          <a:spcPts val="0"/>
                        </a:spcAft>
                      </a:pPr>
                      <a:r>
                        <a:rPr lang="sv-SE" sz="1600" b="1" kern="1200" dirty="0">
                          <a:solidFill>
                            <a:schemeClr val="lt1"/>
                          </a:solidFill>
                          <a:effectLst/>
                          <a:latin typeface="+mn-lt"/>
                          <a:ea typeface="+mn-ea"/>
                          <a:cs typeface="+mn-cs"/>
                        </a:rPr>
                        <a:t>To</a:t>
                      </a:r>
                    </a:p>
                  </a:txBody>
                  <a:tcPr marL="9525" marR="9525" marT="9525" marB="9525" anchor="ctr">
                    <a:solidFill>
                      <a:srgbClr val="C1E442"/>
                    </a:solidFill>
                  </a:tcPr>
                </a:tc>
                <a:tc>
                  <a:txBody>
                    <a:bodyPr/>
                    <a:lstStyle/>
                    <a:p>
                      <a:pPr algn="ctr">
                        <a:spcAft>
                          <a:spcPts val="0"/>
                        </a:spcAft>
                      </a:pPr>
                      <a:r>
                        <a:rPr lang="sv-SE" sz="1600" b="1" kern="1200" dirty="0" err="1">
                          <a:solidFill>
                            <a:schemeClr val="lt1"/>
                          </a:solidFill>
                          <a:effectLst/>
                          <a:latin typeface="+mn-lt"/>
                          <a:ea typeface="+mn-ea"/>
                          <a:cs typeface="+mn-cs"/>
                        </a:rPr>
                        <a:t>Cc</a:t>
                      </a:r>
                      <a:endParaRPr lang="sv-SE" sz="1600" b="1" kern="1200" dirty="0">
                        <a:solidFill>
                          <a:schemeClr val="lt1"/>
                        </a:solidFill>
                        <a:effectLst/>
                        <a:latin typeface="+mn-lt"/>
                        <a:ea typeface="+mn-ea"/>
                        <a:cs typeface="+mn-cs"/>
                      </a:endParaRPr>
                    </a:p>
                  </a:txBody>
                  <a:tcPr marL="9525" marR="9525" marT="9525" marB="9525" anchor="ctr">
                    <a:solidFill>
                      <a:srgbClr val="C1E442"/>
                    </a:solidFill>
                  </a:tcPr>
                </a:tc>
                <a:tc>
                  <a:txBody>
                    <a:bodyPr/>
                    <a:lstStyle/>
                    <a:p>
                      <a:pPr algn="ctr">
                        <a:spcAft>
                          <a:spcPts val="0"/>
                        </a:spcAft>
                      </a:pPr>
                      <a:r>
                        <a:rPr lang="sv-SE" sz="1600" b="1" kern="1200" dirty="0" err="1">
                          <a:solidFill>
                            <a:schemeClr val="lt1"/>
                          </a:solidFill>
                          <a:effectLst/>
                          <a:latin typeface="+mn-lt"/>
                          <a:ea typeface="+mn-ea"/>
                          <a:cs typeface="+mn-cs"/>
                        </a:rPr>
                        <a:t>ReplyTo</a:t>
                      </a:r>
                      <a:endParaRPr lang="sv-SE" sz="1600" b="1" kern="1200" dirty="0">
                        <a:solidFill>
                          <a:schemeClr val="lt1"/>
                        </a:solidFill>
                        <a:effectLst/>
                        <a:latin typeface="+mn-lt"/>
                        <a:ea typeface="+mn-ea"/>
                        <a:cs typeface="+mn-cs"/>
                      </a:endParaRPr>
                    </a:p>
                  </a:txBody>
                  <a:tcPr marL="9525" marR="9525" marT="9525" marB="9525" anchor="ctr">
                    <a:solidFill>
                      <a:srgbClr val="C1E442"/>
                    </a:solidFill>
                  </a:tcPr>
                </a:tc>
                <a:extLst>
                  <a:ext uri="{0D108BD9-81ED-4DB2-BD59-A6C34878D82A}">
                    <a16:rowId xmlns:a16="http://schemas.microsoft.com/office/drawing/2014/main" val="4283687663"/>
                  </a:ext>
                </a:extLst>
              </a:tr>
              <a:tr h="359861">
                <a:tc>
                  <a:txBody>
                    <a:bodyPr/>
                    <a:lstStyle/>
                    <a:p>
                      <a:pPr marL="95250" marR="0" indent="0" algn="l" defTabSz="1219170" rtl="0" eaLnBrk="1" fontAlgn="t" latinLnBrk="0" hangingPunct="1">
                        <a:lnSpc>
                          <a:spcPct val="100000"/>
                        </a:lnSpc>
                        <a:spcBef>
                          <a:spcPts val="0"/>
                        </a:spcBef>
                        <a:spcAft>
                          <a:spcPts val="0"/>
                        </a:spcAft>
                        <a:buClrTx/>
                        <a:buSzTx/>
                        <a:buFontTx/>
                        <a:buNone/>
                        <a:tabLst/>
                        <a:defRPr/>
                      </a:pPr>
                      <a:r>
                        <a:rPr lang="fr-FR" sz="1400" b="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S5-186484</a:t>
                      </a:r>
                    </a:p>
                  </a:txBody>
                  <a:tcPr marL="0" marR="0" marT="0" marB="0">
                    <a:solidFill>
                      <a:srgbClr val="FFFFCC"/>
                    </a:solidFill>
                  </a:tcPr>
                </a:tc>
                <a:tc>
                  <a:txBody>
                    <a:bodyPr/>
                    <a:lstStyle/>
                    <a:p>
                      <a:pPr marL="95250" indent="0" algn="l" fontAlgn="t"/>
                      <a:r>
                        <a:rPr lang="en-US" sz="1400" b="0" i="0" u="none" strike="noStrike" dirty="0">
                          <a:solidFill>
                            <a:schemeClr val="tx1"/>
                          </a:solidFill>
                          <a:effectLst/>
                          <a:latin typeface="+mn-lt"/>
                        </a:rPr>
                        <a:t>Reply to: LS from BBF cc SA5 on Response to 3GPP SA2 liaison S2-189038 on ‘general status of work’ </a:t>
                      </a:r>
                    </a:p>
                  </a:txBody>
                  <a:tcPr marL="0" marR="0" marT="0" marB="0">
                    <a:solidFill>
                      <a:srgbClr val="FFFFCC"/>
                    </a:solidFill>
                  </a:tcPr>
                </a:tc>
                <a:tc>
                  <a:txBody>
                    <a:bodyPr/>
                    <a:lstStyle/>
                    <a:p>
                      <a:pPr marL="0" indent="95250" algn="l" fontAlgn="t"/>
                      <a:r>
                        <a:rPr lang="fr-FR" sz="1400" b="0" i="0" u="none" strike="noStrike" dirty="0">
                          <a:solidFill>
                            <a:schemeClr val="tx1"/>
                          </a:solidFill>
                          <a:effectLst/>
                          <a:latin typeface="+mn-lt"/>
                        </a:rPr>
                        <a:t>BBF</a:t>
                      </a:r>
                    </a:p>
                  </a:txBody>
                  <a:tcPr marL="0" marR="0" marT="0" marB="0">
                    <a:solidFill>
                      <a:srgbClr val="FFFFCC"/>
                    </a:solidFill>
                  </a:tcPr>
                </a:tc>
                <a:tc>
                  <a:txBody>
                    <a:bodyPr/>
                    <a:lstStyle/>
                    <a:p>
                      <a:pPr marL="95250" indent="0">
                        <a:spcAft>
                          <a:spcPts val="0"/>
                        </a:spcAft>
                      </a:pPr>
                      <a:endParaRPr lang="sv-SE" sz="14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solidFill>
                      <a:srgbClr val="FFFFCC"/>
                    </a:solidFill>
                  </a:tcPr>
                </a:tc>
                <a:tc>
                  <a:txBody>
                    <a:bodyPr/>
                    <a:lstStyle/>
                    <a:p>
                      <a:pPr marL="95250" marR="0" indent="0" algn="l" defTabSz="1219170" rtl="0" eaLnBrk="1" fontAlgn="auto" latinLnBrk="0" hangingPunct="1">
                        <a:lnSpc>
                          <a:spcPct val="100000"/>
                        </a:lnSpc>
                        <a:spcBef>
                          <a:spcPts val="0"/>
                        </a:spcBef>
                        <a:spcAft>
                          <a:spcPts val="0"/>
                        </a:spcAft>
                        <a:buClrTx/>
                        <a:buSzTx/>
                        <a:buFontTx/>
                        <a:buNone/>
                        <a:tabLst/>
                        <a:defRPr/>
                      </a:pPr>
                      <a:r>
                        <a:rPr lang="sv-SE" sz="14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S5-186286</a:t>
                      </a:r>
                    </a:p>
                  </a:txBody>
                  <a:tcPr marL="9525" marR="9525" marT="9525" marB="9525">
                    <a:solidFill>
                      <a:srgbClr val="FFFFCC"/>
                    </a:solidFill>
                  </a:tcPr>
                </a:tc>
                <a:extLst>
                  <a:ext uri="{0D108BD9-81ED-4DB2-BD59-A6C34878D82A}">
                    <a16:rowId xmlns:a16="http://schemas.microsoft.com/office/drawing/2014/main" val="1579037754"/>
                  </a:ext>
                </a:extLst>
              </a:tr>
              <a:tr h="296393">
                <a:tc>
                  <a:txBody>
                    <a:bodyPr/>
                    <a:lstStyle/>
                    <a:p>
                      <a:pPr marL="95250" indent="0" algn="l" defTabSz="1219170" rtl="0" eaLnBrk="1" fontAlgn="t" latinLnBrk="0" hangingPunct="1">
                        <a:spcAft>
                          <a:spcPts val="0"/>
                        </a:spcAft>
                      </a:pPr>
                      <a:r>
                        <a:rPr lang="fr-FR" sz="1400" b="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S5-186491</a:t>
                      </a:r>
                    </a:p>
                  </a:txBody>
                  <a:tcPr marL="0" marR="0" marT="0" marB="0">
                    <a:solidFill>
                      <a:srgbClr val="FFFFCC"/>
                    </a:solidFill>
                  </a:tcPr>
                </a:tc>
                <a:tc>
                  <a:txBody>
                    <a:bodyPr/>
                    <a:lstStyle/>
                    <a:p>
                      <a:pPr marL="95250" indent="0" algn="l" defTabSz="1219170" rtl="0" eaLnBrk="1" fontAlgn="t" latinLnBrk="0" hangingPunct="1">
                        <a:spcAft>
                          <a:spcPts val="0"/>
                        </a:spcAft>
                      </a:pPr>
                      <a:r>
                        <a:rPr lang="en-US" sz="14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Reply LS on Slice related Data Analytics</a:t>
                      </a:r>
                    </a:p>
                  </a:txBody>
                  <a:tcPr marL="0" marR="0" marT="0" marB="0">
                    <a:solidFill>
                      <a:srgbClr val="FFFFCC"/>
                    </a:solidFill>
                  </a:tcPr>
                </a:tc>
                <a:tc>
                  <a:txBody>
                    <a:bodyPr/>
                    <a:lstStyle/>
                    <a:p>
                      <a:pPr marL="95250" indent="0" algn="l" defTabSz="1219170" rtl="0" eaLnBrk="1" fontAlgn="t" latinLnBrk="0" hangingPunct="1">
                        <a:spcAft>
                          <a:spcPts val="0"/>
                        </a:spcAft>
                      </a:pPr>
                      <a:r>
                        <a:rPr lang="fr-FR" sz="14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SA2</a:t>
                      </a:r>
                    </a:p>
                  </a:txBody>
                  <a:tcPr marL="0" marR="0" marT="0" marB="0">
                    <a:solidFill>
                      <a:srgbClr val="FFFFCC"/>
                    </a:solidFill>
                  </a:tcPr>
                </a:tc>
                <a:tc>
                  <a:txBody>
                    <a:bodyPr/>
                    <a:lstStyle/>
                    <a:p>
                      <a:pPr marL="95250" indent="0" algn="l" defTabSz="1219170" rtl="0" eaLnBrk="1" latinLnBrk="0" hangingPunct="1">
                        <a:spcAft>
                          <a:spcPts val="0"/>
                        </a:spcAft>
                      </a:pPr>
                      <a:endParaRPr lang="sv-SE" sz="14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solidFill>
                      <a:srgbClr val="FFFFCC"/>
                    </a:solidFill>
                  </a:tcPr>
                </a:tc>
                <a:tc>
                  <a:txBody>
                    <a:bodyPr/>
                    <a:lstStyle/>
                    <a:p>
                      <a:pPr marL="95250" indent="0" algn="l" defTabSz="1219170" rtl="0" eaLnBrk="1" latinLnBrk="0" hangingPunct="1">
                        <a:spcAft>
                          <a:spcPts val="0"/>
                        </a:spcAft>
                      </a:pPr>
                      <a:r>
                        <a:rPr lang="sv-SE" sz="14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S5-186058</a:t>
                      </a:r>
                    </a:p>
                  </a:txBody>
                  <a:tcPr marL="9525" marR="9525" marT="9525" marB="9525">
                    <a:solidFill>
                      <a:srgbClr val="FFFFCC"/>
                    </a:solidFill>
                  </a:tcPr>
                </a:tc>
                <a:extLst>
                  <a:ext uri="{0D108BD9-81ED-4DB2-BD59-A6C34878D82A}">
                    <a16:rowId xmlns:a16="http://schemas.microsoft.com/office/drawing/2014/main" val="2172068513"/>
                  </a:ext>
                </a:extLst>
              </a:tr>
              <a:tr h="296393">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sz="1400" b="0" kern="1200" dirty="0">
                          <a:solidFill>
                            <a:schemeClr val="tx1"/>
                          </a:solidFill>
                          <a:effectLst/>
                          <a:latin typeface="Calibri" panose="020F0502020204030204" pitchFamily="34" charset="0"/>
                          <a:ea typeface="DengXian" panose="02010600030101010101" pitchFamily="2" charset="-122"/>
                          <a:cs typeface="Calibri" panose="020F0502020204030204" pitchFamily="34" charset="0"/>
                        </a:rPr>
                        <a:t>S5-187330</a:t>
                      </a:r>
                    </a:p>
                  </a:txBody>
                  <a:tcPr marL="68580" marR="68580" marT="0" marB="0">
                    <a:solidFill>
                      <a:srgbClr val="FFFFCC"/>
                    </a:solidFill>
                  </a:tcPr>
                </a:tc>
                <a:tc>
                  <a:txBody>
                    <a:bodyPr/>
                    <a:lstStyle/>
                    <a:p>
                      <a:pPr marL="0" marR="0" lvl="0" indent="0" algn="l" defTabSz="1219170" rtl="0" eaLnBrk="1" fontAlgn="auto" latinLnBrk="0" hangingPunct="1">
                        <a:lnSpc>
                          <a:spcPct val="100000"/>
                        </a:lnSpc>
                        <a:spcBef>
                          <a:spcPts val="0"/>
                        </a:spcBef>
                        <a:spcAft>
                          <a:spcPts val="900"/>
                        </a:spcAft>
                        <a:buClrTx/>
                        <a:buSzTx/>
                        <a:buFontTx/>
                        <a:buNone/>
                        <a:tabLst/>
                        <a:defRPr/>
                      </a:pPr>
                      <a:r>
                        <a:rPr lang="en-GB" sz="1400" kern="1200" dirty="0">
                          <a:solidFill>
                            <a:schemeClr val="tx1"/>
                          </a:solidFill>
                          <a:effectLst/>
                          <a:latin typeface="Calibri" panose="020F0502020204030204" pitchFamily="34" charset="0"/>
                          <a:ea typeface="DengXian" panose="02010600030101010101" pitchFamily="2" charset="-122"/>
                          <a:cs typeface="+mn-cs"/>
                        </a:rPr>
                        <a:t>LS to SA2 on </a:t>
                      </a:r>
                      <a:r>
                        <a:rPr lang="en-US" sz="1400" kern="1200" dirty="0">
                          <a:solidFill>
                            <a:schemeClr val="tx1"/>
                          </a:solidFill>
                          <a:effectLst/>
                          <a:latin typeface="Calibri" panose="020F0502020204030204" pitchFamily="34" charset="0"/>
                          <a:ea typeface="DengXian" panose="02010600030101010101" pitchFamily="2" charset="-122"/>
                          <a:cs typeface="+mn-cs"/>
                        </a:rPr>
                        <a:t>Introduction of a special case of online charging method</a:t>
                      </a:r>
                    </a:p>
                  </a:txBody>
                  <a:tcPr marL="68580" marR="68580" marT="0" marB="0">
                    <a:solidFill>
                      <a:srgbClr val="FFFFCC"/>
                    </a:solidFill>
                  </a:tcPr>
                </a:tc>
                <a:tc>
                  <a:txBody>
                    <a:bodyPr/>
                    <a:lstStyle/>
                    <a:p>
                      <a:pPr>
                        <a:spcAft>
                          <a:spcPts val="900"/>
                        </a:spcAft>
                      </a:pPr>
                      <a:r>
                        <a:rPr lang="en-GB" sz="1400" kern="1200" dirty="0">
                          <a:solidFill>
                            <a:schemeClr val="tx1"/>
                          </a:solidFill>
                          <a:effectLst/>
                          <a:latin typeface="Calibri" panose="020F0502020204030204" pitchFamily="34" charset="0"/>
                          <a:ea typeface="DengXian" panose="02010600030101010101" pitchFamily="2" charset="-122"/>
                          <a:cs typeface="+mn-cs"/>
                        </a:rPr>
                        <a:t>SA2</a:t>
                      </a:r>
                      <a:endParaRPr lang="en-US" sz="1400" kern="1200" dirty="0">
                        <a:solidFill>
                          <a:schemeClr val="tx1"/>
                        </a:solidFill>
                        <a:effectLst/>
                        <a:latin typeface="Calibri" panose="020F0502020204030204" pitchFamily="34" charset="0"/>
                        <a:ea typeface="DengXian" panose="02010600030101010101" pitchFamily="2" charset="-122"/>
                        <a:cs typeface="+mn-cs"/>
                      </a:endParaRPr>
                    </a:p>
                  </a:txBody>
                  <a:tcPr marL="68580" marR="68580" marT="0" marB="0">
                    <a:solidFill>
                      <a:srgbClr val="FFFFCC"/>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sv-SE" sz="1400" kern="1200" dirty="0">
                          <a:solidFill>
                            <a:schemeClr val="tx1"/>
                          </a:solidFill>
                          <a:effectLst/>
                          <a:latin typeface="Calibri" panose="020F0502020204030204" pitchFamily="34" charset="0"/>
                          <a:ea typeface="DengXian" panose="02010600030101010101" pitchFamily="2" charset="-122"/>
                          <a:cs typeface="+mn-cs"/>
                        </a:rPr>
                        <a:t>CT3</a:t>
                      </a:r>
                    </a:p>
                  </a:txBody>
                  <a:tcPr marL="9525" marR="9525" marT="9525" marB="9525">
                    <a:solidFill>
                      <a:srgbClr val="FFFFCC"/>
                    </a:solidFill>
                  </a:tcPr>
                </a:tc>
                <a:tc>
                  <a:txBody>
                    <a:bodyPr/>
                    <a:lstStyle/>
                    <a:p>
                      <a:pPr marL="95250" marR="0" indent="0" algn="l" defTabSz="1219170" rtl="0" eaLnBrk="1" fontAlgn="t" latinLnBrk="0" hangingPunct="1">
                        <a:lnSpc>
                          <a:spcPct val="100000"/>
                        </a:lnSpc>
                        <a:spcBef>
                          <a:spcPts val="0"/>
                        </a:spcBef>
                        <a:spcAft>
                          <a:spcPts val="0"/>
                        </a:spcAft>
                        <a:buClrTx/>
                        <a:buSzTx/>
                        <a:buFontTx/>
                        <a:buNone/>
                        <a:tabLst/>
                        <a:defRPr/>
                      </a:pPr>
                      <a:endParaRPr lang="en-US" sz="1400" kern="1200" dirty="0">
                        <a:solidFill>
                          <a:schemeClr val="tx1"/>
                        </a:solidFill>
                        <a:effectLst/>
                        <a:latin typeface="Calibri" panose="020F0502020204030204" pitchFamily="34" charset="0"/>
                        <a:ea typeface="DengXian" panose="02010600030101010101" pitchFamily="2" charset="-122"/>
                        <a:cs typeface="+mn-cs"/>
                      </a:endParaRPr>
                    </a:p>
                  </a:txBody>
                  <a:tcPr marL="68580" marR="68580" marT="0" marB="0">
                    <a:solidFill>
                      <a:srgbClr val="FFFFCC"/>
                    </a:solidFill>
                  </a:tcPr>
                </a:tc>
                <a:extLst>
                  <a:ext uri="{0D108BD9-81ED-4DB2-BD59-A6C34878D82A}">
                    <a16:rowId xmlns:a16="http://schemas.microsoft.com/office/drawing/2014/main" val="2442572240"/>
                  </a:ext>
                </a:extLst>
              </a:tr>
              <a:tr h="296393">
                <a:tc>
                  <a:txBody>
                    <a:bodyPr/>
                    <a:lstStyle/>
                    <a:p>
                      <a:pPr marL="95250" marR="0" lvl="0" indent="-95250" algn="l" defTabSz="1219170" rtl="0" eaLnBrk="1" fontAlgn="t" latinLnBrk="0" hangingPunct="1">
                        <a:lnSpc>
                          <a:spcPct val="100000"/>
                        </a:lnSpc>
                        <a:spcBef>
                          <a:spcPts val="0"/>
                        </a:spcBef>
                        <a:spcAft>
                          <a:spcPts val="0"/>
                        </a:spcAft>
                        <a:buClrTx/>
                        <a:buSzTx/>
                        <a:buFontTx/>
                        <a:buNone/>
                        <a:tabLst/>
                        <a:defRPr/>
                      </a:pPr>
                      <a:r>
                        <a:rPr lang="en-GB" sz="1400" b="0" kern="1200" dirty="0">
                          <a:solidFill>
                            <a:schemeClr val="tx1"/>
                          </a:solidFill>
                          <a:effectLst/>
                          <a:latin typeface="Calibri" panose="020F0502020204030204" pitchFamily="34" charset="0"/>
                          <a:ea typeface="DengXian" panose="02010600030101010101" pitchFamily="2" charset="-122"/>
                          <a:cs typeface="Calibri" panose="020F0502020204030204" pitchFamily="34" charset="0"/>
                        </a:rPr>
                        <a:t>S5-187332</a:t>
                      </a:r>
                      <a:endParaRPr lang="en-US" sz="1400" b="0" kern="1200" dirty="0">
                        <a:solidFill>
                          <a:schemeClr val="tx1"/>
                        </a:solidFill>
                        <a:effectLst/>
                        <a:latin typeface="Calibri" panose="020F0502020204030204" pitchFamily="34" charset="0"/>
                        <a:ea typeface="DengXian" panose="02010600030101010101" pitchFamily="2" charset="-122"/>
                        <a:cs typeface="Calibri" panose="020F0502020204030204" pitchFamily="34" charset="0"/>
                      </a:endParaRPr>
                    </a:p>
                  </a:txBody>
                  <a:tcPr marL="68580" marR="68580" marT="0" marB="0">
                    <a:solidFill>
                      <a:srgbClr val="FFFFCC"/>
                    </a:solidFill>
                  </a:tcPr>
                </a:tc>
                <a:tc>
                  <a:txBody>
                    <a:bodyPr/>
                    <a:lstStyle/>
                    <a:p>
                      <a:pPr marL="0" marR="0" lvl="0" indent="0" algn="l" defTabSz="1219170" rtl="0" eaLnBrk="1" fontAlgn="auto" latinLnBrk="0" hangingPunct="1">
                        <a:lnSpc>
                          <a:spcPct val="100000"/>
                        </a:lnSpc>
                        <a:spcBef>
                          <a:spcPts val="0"/>
                        </a:spcBef>
                        <a:spcAft>
                          <a:spcPts val="900"/>
                        </a:spcAft>
                        <a:buClrTx/>
                        <a:buSzTx/>
                        <a:buFontTx/>
                        <a:buNone/>
                        <a:tabLst/>
                        <a:defRPr/>
                      </a:pPr>
                      <a:r>
                        <a:rPr lang="en-GB" sz="1400" kern="1200" dirty="0">
                          <a:solidFill>
                            <a:schemeClr val="tx1"/>
                          </a:solidFill>
                          <a:effectLst/>
                          <a:latin typeface="Calibri" panose="020F0502020204030204" pitchFamily="34" charset="0"/>
                          <a:ea typeface="DengXian" panose="02010600030101010101" pitchFamily="2" charset="-122"/>
                          <a:cs typeface="+mn-cs"/>
                        </a:rPr>
                        <a:t>LS to CT4 CT3 on introduction of common data types</a:t>
                      </a:r>
                      <a:endParaRPr lang="en-US" sz="1400" kern="1200" dirty="0">
                        <a:solidFill>
                          <a:schemeClr val="tx1"/>
                        </a:solidFill>
                        <a:effectLst/>
                        <a:latin typeface="Calibri" panose="020F0502020204030204" pitchFamily="34" charset="0"/>
                        <a:ea typeface="DengXian" panose="02010600030101010101" pitchFamily="2" charset="-122"/>
                        <a:cs typeface="+mn-cs"/>
                      </a:endParaRPr>
                    </a:p>
                  </a:txBody>
                  <a:tcPr marL="68580" marR="68580" marT="0" marB="0">
                    <a:solidFill>
                      <a:srgbClr val="FFFFCC"/>
                    </a:solidFill>
                  </a:tcPr>
                </a:tc>
                <a:tc>
                  <a:txBody>
                    <a:bodyPr/>
                    <a:lstStyle/>
                    <a:p>
                      <a:pPr marL="0" marR="0" lvl="0" indent="0" algn="l" defTabSz="1219170" rtl="0" eaLnBrk="1" fontAlgn="auto" latinLnBrk="0" hangingPunct="1">
                        <a:lnSpc>
                          <a:spcPct val="100000"/>
                        </a:lnSpc>
                        <a:spcBef>
                          <a:spcPts val="0"/>
                        </a:spcBef>
                        <a:spcAft>
                          <a:spcPts val="900"/>
                        </a:spcAft>
                        <a:buClrTx/>
                        <a:buSzTx/>
                        <a:buFontTx/>
                        <a:buNone/>
                        <a:tabLst/>
                        <a:defRPr/>
                      </a:pPr>
                      <a:r>
                        <a:rPr lang="sv-SE" sz="1400" kern="1200" dirty="0">
                          <a:solidFill>
                            <a:schemeClr val="tx1"/>
                          </a:solidFill>
                          <a:effectLst/>
                          <a:latin typeface="Calibri" panose="020F0502020204030204" pitchFamily="34" charset="0"/>
                          <a:ea typeface="DengXian" panose="02010600030101010101" pitchFamily="2" charset="-122"/>
                          <a:cs typeface="+mn-cs"/>
                        </a:rPr>
                        <a:t>CT4, CT3</a:t>
                      </a:r>
                    </a:p>
                  </a:txBody>
                  <a:tcPr marL="68580" marR="68580" marT="0" marB="0">
                    <a:solidFill>
                      <a:srgbClr val="FFFFCC"/>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lang="sv-SE" sz="1400" kern="1200" dirty="0">
                        <a:solidFill>
                          <a:schemeClr val="tx1"/>
                        </a:solidFill>
                        <a:effectLst/>
                        <a:latin typeface="Calibri" panose="020F0502020204030204" pitchFamily="34" charset="0"/>
                        <a:ea typeface="DengXian" panose="02010600030101010101" pitchFamily="2" charset="-122"/>
                        <a:cs typeface="+mn-cs"/>
                      </a:endParaRPr>
                    </a:p>
                  </a:txBody>
                  <a:tcPr marL="9525" marR="9525" marT="9525" marB="9525">
                    <a:solidFill>
                      <a:srgbClr val="FFFFCC"/>
                    </a:solidFill>
                  </a:tcPr>
                </a:tc>
                <a:tc>
                  <a:txBody>
                    <a:bodyPr/>
                    <a:lstStyle/>
                    <a:p>
                      <a:pPr marL="95250" marR="0" indent="0" algn="l" defTabSz="1219170" rtl="0" eaLnBrk="1" fontAlgn="t" latinLnBrk="0" hangingPunct="1">
                        <a:lnSpc>
                          <a:spcPct val="100000"/>
                        </a:lnSpc>
                        <a:spcBef>
                          <a:spcPts val="0"/>
                        </a:spcBef>
                        <a:spcAft>
                          <a:spcPts val="0"/>
                        </a:spcAft>
                        <a:buClrTx/>
                        <a:buSzTx/>
                        <a:buFontTx/>
                        <a:buNone/>
                        <a:tabLst/>
                        <a:defRPr/>
                      </a:pPr>
                      <a:endParaRPr lang="en-US" sz="1400" kern="1200" dirty="0">
                        <a:solidFill>
                          <a:schemeClr val="tx1"/>
                        </a:solidFill>
                        <a:effectLst/>
                        <a:latin typeface="Calibri" panose="020F0502020204030204" pitchFamily="34" charset="0"/>
                        <a:ea typeface="DengXian" panose="02010600030101010101" pitchFamily="2" charset="-122"/>
                        <a:cs typeface="+mn-cs"/>
                      </a:endParaRPr>
                    </a:p>
                  </a:txBody>
                  <a:tcPr marL="68580" marR="68580" marT="0" marB="0">
                    <a:solidFill>
                      <a:srgbClr val="FFFFCC"/>
                    </a:solidFill>
                  </a:tcPr>
                </a:tc>
                <a:extLst>
                  <a:ext uri="{0D108BD9-81ED-4DB2-BD59-A6C34878D82A}">
                    <a16:rowId xmlns:a16="http://schemas.microsoft.com/office/drawing/2014/main" val="1430633310"/>
                  </a:ext>
                </a:extLst>
              </a:tr>
              <a:tr h="296393">
                <a:tc>
                  <a:txBody>
                    <a:bodyPr/>
                    <a:lstStyle/>
                    <a:p>
                      <a:pPr marL="95250" marR="0" indent="0" algn="l" defTabSz="1219170" rtl="0" eaLnBrk="1" fontAlgn="t" latinLnBrk="0" hangingPunct="1">
                        <a:lnSpc>
                          <a:spcPct val="100000"/>
                        </a:lnSpc>
                        <a:spcBef>
                          <a:spcPts val="0"/>
                        </a:spcBef>
                        <a:spcAft>
                          <a:spcPts val="0"/>
                        </a:spcAft>
                        <a:buClrTx/>
                        <a:buSzTx/>
                        <a:buFontTx/>
                        <a:buNone/>
                        <a:tabLst/>
                        <a:defRPr/>
                      </a:pPr>
                      <a:r>
                        <a:rPr lang="fr-FR" sz="1400" b="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S5-187336</a:t>
                      </a:r>
                    </a:p>
                  </a:txBody>
                  <a:tcPr marL="0" marR="0" marT="0" marB="0">
                    <a:solidFill>
                      <a:srgbClr val="FFFFCC"/>
                    </a:solidFill>
                  </a:tcPr>
                </a:tc>
                <a:tc>
                  <a:txBody>
                    <a:bodyPr/>
                    <a:lstStyle/>
                    <a:p>
                      <a:pPr marL="95250" indent="0" algn="l" fontAlgn="t"/>
                      <a:r>
                        <a:rPr lang="en-US" sz="1400" b="0" i="0" u="none" strike="noStrike" dirty="0">
                          <a:solidFill>
                            <a:schemeClr val="tx1"/>
                          </a:solidFill>
                          <a:effectLst/>
                          <a:latin typeface="+mn-lt"/>
                        </a:rPr>
                        <a:t>Reply to: Resubmitted Reply LS from CT to SA5 on API specification and API version number maintenance </a:t>
                      </a:r>
                    </a:p>
                  </a:txBody>
                  <a:tcPr marL="0" marR="0" marT="0" marB="0">
                    <a:solidFill>
                      <a:srgbClr val="FFFFCC"/>
                    </a:solidFill>
                  </a:tcPr>
                </a:tc>
                <a:tc>
                  <a:txBody>
                    <a:bodyPr/>
                    <a:lstStyle/>
                    <a:p>
                      <a:pPr marL="0" indent="95250" algn="l" fontAlgn="t"/>
                      <a:r>
                        <a:rPr lang="fr-FR" sz="1400" b="0" i="0" u="none" strike="noStrike" dirty="0">
                          <a:solidFill>
                            <a:schemeClr val="tx1"/>
                          </a:solidFill>
                          <a:effectLst/>
                          <a:latin typeface="+mn-lt"/>
                        </a:rPr>
                        <a:t>CT</a:t>
                      </a:r>
                    </a:p>
                  </a:txBody>
                  <a:tcPr marL="0" marR="0" marT="0" marB="0">
                    <a:solidFill>
                      <a:srgbClr val="FFFFCC"/>
                    </a:solidFill>
                  </a:tcPr>
                </a:tc>
                <a:tc>
                  <a:txBody>
                    <a:bodyPr/>
                    <a:lstStyle/>
                    <a:p>
                      <a:pPr marL="95250" indent="0">
                        <a:spcAft>
                          <a:spcPts val="0"/>
                        </a:spcAft>
                      </a:pPr>
                      <a:r>
                        <a:rPr lang="sv-SE" sz="14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CT4, CT3, SA, SA6</a:t>
                      </a:r>
                    </a:p>
                  </a:txBody>
                  <a:tcPr marL="9525" marR="9525" marT="9525" marB="9525">
                    <a:solidFill>
                      <a:srgbClr val="FFFFCC"/>
                    </a:solidFill>
                  </a:tcPr>
                </a:tc>
                <a:tc>
                  <a:txBody>
                    <a:bodyPr/>
                    <a:lstStyle/>
                    <a:p>
                      <a:pPr marL="95250" indent="0" algn="l" defTabSz="1219170" rtl="0" eaLnBrk="1" latinLnBrk="0" hangingPunct="1">
                        <a:spcAft>
                          <a:spcPts val="0"/>
                        </a:spcAft>
                      </a:pPr>
                      <a:r>
                        <a:rPr lang="en-US" sz="1400" kern="1200" dirty="0">
                          <a:solidFill>
                            <a:schemeClr val="tx1"/>
                          </a:solidFill>
                          <a:effectLst/>
                          <a:latin typeface="Calibri" panose="020F0502020204030204" pitchFamily="34" charset="0"/>
                          <a:ea typeface="+mn-ea"/>
                          <a:cs typeface="Calibri" panose="020F0502020204030204" pitchFamily="34" charset="0"/>
                        </a:rPr>
                        <a:t>S5-187036</a:t>
                      </a:r>
                      <a:endParaRPr lang="sv-SE" sz="14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solidFill>
                      <a:srgbClr val="FFFFCC"/>
                    </a:solidFill>
                  </a:tcPr>
                </a:tc>
                <a:extLst>
                  <a:ext uri="{0D108BD9-81ED-4DB2-BD59-A6C34878D82A}">
                    <a16:rowId xmlns:a16="http://schemas.microsoft.com/office/drawing/2014/main" val="4229104399"/>
                  </a:ext>
                </a:extLst>
              </a:tr>
              <a:tr h="296393">
                <a:tc>
                  <a:txBody>
                    <a:bodyPr/>
                    <a:lstStyle/>
                    <a:p>
                      <a:pPr marL="95250" marR="0" indent="0" algn="l" defTabSz="1219170" rtl="0" eaLnBrk="1" fontAlgn="t" latinLnBrk="0" hangingPunct="1">
                        <a:lnSpc>
                          <a:spcPct val="100000"/>
                        </a:lnSpc>
                        <a:spcBef>
                          <a:spcPts val="0"/>
                        </a:spcBef>
                        <a:spcAft>
                          <a:spcPts val="0"/>
                        </a:spcAft>
                        <a:buClrTx/>
                        <a:buSzTx/>
                        <a:buFontTx/>
                        <a:buNone/>
                        <a:tabLst/>
                        <a:defRPr/>
                      </a:pPr>
                      <a:r>
                        <a:rPr lang="fr-FR" sz="1400" b="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S5-187339</a:t>
                      </a:r>
                    </a:p>
                  </a:txBody>
                  <a:tcPr marL="0" marR="0" marT="0" marB="0">
                    <a:solidFill>
                      <a:srgbClr val="FFFFCC"/>
                    </a:solidFill>
                  </a:tcPr>
                </a:tc>
                <a:tc>
                  <a:txBody>
                    <a:bodyPr/>
                    <a:lstStyle/>
                    <a:p>
                      <a:pPr marL="95250" indent="0" algn="l" fontAlgn="t"/>
                      <a:r>
                        <a:rPr lang="en-US" sz="1400" b="0" i="0" u="none" strike="noStrike" dirty="0">
                          <a:solidFill>
                            <a:schemeClr val="tx1"/>
                          </a:solidFill>
                          <a:effectLst/>
                          <a:latin typeface="+mn-lt"/>
                        </a:rPr>
                        <a:t>Reply LS from SA2 to SA5 on QoS Monitoring </a:t>
                      </a:r>
                    </a:p>
                  </a:txBody>
                  <a:tcPr marL="0" marR="0" marT="0" marB="0">
                    <a:solidFill>
                      <a:srgbClr val="FFFFCC"/>
                    </a:solidFill>
                  </a:tcPr>
                </a:tc>
                <a:tc>
                  <a:txBody>
                    <a:bodyPr/>
                    <a:lstStyle/>
                    <a:p>
                      <a:pPr marL="0" indent="95250" algn="l" fontAlgn="t"/>
                      <a:r>
                        <a:rPr lang="fr-FR" sz="1400" b="0" i="0" u="none" strike="noStrike" dirty="0">
                          <a:solidFill>
                            <a:schemeClr val="tx1"/>
                          </a:solidFill>
                          <a:effectLst/>
                          <a:latin typeface="+mn-lt"/>
                        </a:rPr>
                        <a:t>SA2, RAN2, RAN3</a:t>
                      </a:r>
                    </a:p>
                  </a:txBody>
                  <a:tcPr marL="0" marR="0" marT="0" marB="0">
                    <a:solidFill>
                      <a:srgbClr val="FFFFCC"/>
                    </a:solidFill>
                  </a:tcPr>
                </a:tc>
                <a:tc>
                  <a:txBody>
                    <a:bodyPr/>
                    <a:lstStyle/>
                    <a:p>
                      <a:pPr marL="95250" indent="0">
                        <a:spcAft>
                          <a:spcPts val="0"/>
                        </a:spcAft>
                      </a:pPr>
                      <a:endParaRPr lang="sv-SE" sz="14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solidFill>
                      <a:srgbClr val="FFFFCC"/>
                    </a:solidFill>
                  </a:tcPr>
                </a:tc>
                <a:tc>
                  <a:txBody>
                    <a:bodyPr/>
                    <a:lstStyle/>
                    <a:p>
                      <a:pPr marL="95250" marR="0" indent="0" algn="l" defTabSz="1219170" rtl="0" eaLnBrk="1" fontAlgn="auto" latinLnBrk="0" hangingPunct="1">
                        <a:lnSpc>
                          <a:spcPct val="100000"/>
                        </a:lnSpc>
                        <a:spcBef>
                          <a:spcPts val="0"/>
                        </a:spcBef>
                        <a:spcAft>
                          <a:spcPts val="0"/>
                        </a:spcAft>
                        <a:buClrTx/>
                        <a:buSzTx/>
                        <a:buFontTx/>
                        <a:buNone/>
                        <a:tabLst/>
                        <a:defRPr/>
                      </a:pPr>
                      <a:r>
                        <a:rPr lang="sv-SE" sz="14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S5-187039</a:t>
                      </a:r>
                    </a:p>
                  </a:txBody>
                  <a:tcPr marL="9525" marR="9525" marT="9525" marB="9525">
                    <a:solidFill>
                      <a:srgbClr val="FFFFCC"/>
                    </a:solidFill>
                  </a:tcPr>
                </a:tc>
                <a:extLst>
                  <a:ext uri="{0D108BD9-81ED-4DB2-BD59-A6C34878D82A}">
                    <a16:rowId xmlns:a16="http://schemas.microsoft.com/office/drawing/2014/main" val="355131709"/>
                  </a:ext>
                </a:extLst>
              </a:tr>
              <a:tr h="296393">
                <a:tc>
                  <a:txBody>
                    <a:bodyPr/>
                    <a:lstStyle/>
                    <a:p>
                      <a:pPr marL="95250" indent="0" algn="l" defTabSz="1219170" rtl="0" eaLnBrk="1" fontAlgn="t" latinLnBrk="0" hangingPunct="1">
                        <a:spcAft>
                          <a:spcPts val="0"/>
                        </a:spcAft>
                      </a:pPr>
                      <a:r>
                        <a:rPr lang="fr-FR" sz="1400" b="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S5-187340</a:t>
                      </a:r>
                    </a:p>
                  </a:txBody>
                  <a:tcPr marL="0" marR="0" marT="0" marB="0">
                    <a:solidFill>
                      <a:srgbClr val="FFFFCC"/>
                    </a:solidFill>
                  </a:tcPr>
                </a:tc>
                <a:tc>
                  <a:txBody>
                    <a:bodyPr/>
                    <a:lstStyle/>
                    <a:p>
                      <a:pPr marL="95250" indent="0" algn="l" defTabSz="1219170" rtl="0" eaLnBrk="1" fontAlgn="t" latinLnBrk="0" hangingPunct="1">
                        <a:spcAft>
                          <a:spcPts val="0"/>
                        </a:spcAft>
                      </a:pPr>
                      <a:r>
                        <a:rPr lang="en-US" sz="14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Reply to: Resubmitted LS from ITU-T to SA5 on cooperation on REST-based network management framework </a:t>
                      </a:r>
                    </a:p>
                  </a:txBody>
                  <a:tcPr marL="0" marR="0" marT="0" marB="0">
                    <a:solidFill>
                      <a:srgbClr val="FFFFCC"/>
                    </a:solidFill>
                  </a:tcPr>
                </a:tc>
                <a:tc>
                  <a:txBody>
                    <a:bodyPr/>
                    <a:lstStyle/>
                    <a:p>
                      <a:pPr marL="95250" indent="0" algn="l" defTabSz="1219170" rtl="0" eaLnBrk="1" fontAlgn="t" latinLnBrk="0" hangingPunct="1">
                        <a:spcAft>
                          <a:spcPts val="0"/>
                        </a:spcAft>
                      </a:pPr>
                      <a:r>
                        <a:rPr lang="fr-FR" sz="14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ITU-T SG2</a:t>
                      </a:r>
                    </a:p>
                  </a:txBody>
                  <a:tcPr marL="0" marR="0" marT="0" marB="0">
                    <a:solidFill>
                      <a:srgbClr val="FFFFCC"/>
                    </a:solidFill>
                  </a:tcPr>
                </a:tc>
                <a:tc>
                  <a:txBody>
                    <a:bodyPr/>
                    <a:lstStyle/>
                    <a:p>
                      <a:pPr marL="95250" indent="0" algn="l" defTabSz="1219170" rtl="0" eaLnBrk="1" latinLnBrk="0" hangingPunct="1">
                        <a:spcAft>
                          <a:spcPts val="0"/>
                        </a:spcAft>
                      </a:pPr>
                      <a:endParaRPr lang="sv-SE" sz="14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solidFill>
                      <a:srgbClr val="FFFFCC"/>
                    </a:solidFill>
                  </a:tcPr>
                </a:tc>
                <a:tc>
                  <a:txBody>
                    <a:bodyPr/>
                    <a:lstStyle/>
                    <a:p>
                      <a:pPr marL="95250" indent="0" algn="l" defTabSz="1219170" rtl="0" eaLnBrk="1" latinLnBrk="0" hangingPunct="1">
                        <a:spcAft>
                          <a:spcPts val="0"/>
                        </a:spcAft>
                      </a:pPr>
                      <a:r>
                        <a:rPr lang="sv-SE" sz="14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S5-187041</a:t>
                      </a:r>
                    </a:p>
                  </a:txBody>
                  <a:tcPr marL="9525" marR="9525" marT="9525" marB="9525">
                    <a:solidFill>
                      <a:srgbClr val="FFFFCC"/>
                    </a:solidFill>
                  </a:tcPr>
                </a:tc>
                <a:extLst>
                  <a:ext uri="{0D108BD9-81ED-4DB2-BD59-A6C34878D82A}">
                    <a16:rowId xmlns:a16="http://schemas.microsoft.com/office/drawing/2014/main" val="2987942389"/>
                  </a:ext>
                </a:extLst>
              </a:tr>
              <a:tr h="296393">
                <a:tc>
                  <a:txBody>
                    <a:bodyPr/>
                    <a:lstStyle/>
                    <a:p>
                      <a:pPr marL="95250" indent="0" algn="l" fontAlgn="t"/>
                      <a:r>
                        <a:rPr lang="fr-FR" sz="1400" b="0" kern="1200" dirty="0">
                          <a:solidFill>
                            <a:schemeClr val="tx1"/>
                          </a:solidFill>
                          <a:effectLst/>
                          <a:latin typeface="Calibri" panose="020F0502020204030204" pitchFamily="34" charset="0"/>
                          <a:ea typeface="+mn-ea"/>
                          <a:cs typeface="Calibri" panose="020F0502020204030204" pitchFamily="34" charset="0"/>
                        </a:rPr>
                        <a:t>S5-187461</a:t>
                      </a:r>
                    </a:p>
                  </a:txBody>
                  <a:tcPr marL="0" marR="0" marT="0" marB="0">
                    <a:solidFill>
                      <a:srgbClr val="FFFFCC"/>
                    </a:solidFill>
                  </a:tcPr>
                </a:tc>
                <a:tc>
                  <a:txBody>
                    <a:bodyPr/>
                    <a:lstStyle/>
                    <a:p>
                      <a:pPr marL="95250" indent="0" algn="l" fontAlgn="t"/>
                      <a:r>
                        <a:rPr lang="en-US" sz="1400" b="0" i="0" u="none" strike="noStrike" dirty="0">
                          <a:solidFill>
                            <a:srgbClr val="000000"/>
                          </a:solidFill>
                          <a:effectLst/>
                          <a:latin typeface="+mn-lt"/>
                        </a:rPr>
                        <a:t>LS on the slicing terminology and the role of S-NSSAI parameter</a:t>
                      </a:r>
                    </a:p>
                  </a:txBody>
                  <a:tcPr marL="0" marR="0" marT="0" marB="0">
                    <a:solidFill>
                      <a:srgbClr val="FFFFCC"/>
                    </a:solidFill>
                  </a:tcPr>
                </a:tc>
                <a:tc>
                  <a:txBody>
                    <a:bodyPr/>
                    <a:lstStyle/>
                    <a:p>
                      <a:pPr marL="95250" indent="0" algn="l" fontAlgn="t"/>
                      <a:r>
                        <a:rPr lang="fr-FR" sz="1400" b="0" i="0" u="none" strike="noStrike" dirty="0">
                          <a:solidFill>
                            <a:srgbClr val="000000"/>
                          </a:solidFill>
                          <a:effectLst/>
                          <a:latin typeface="+mn-lt"/>
                        </a:rPr>
                        <a:t>SA2, RAN2</a:t>
                      </a:r>
                    </a:p>
                  </a:txBody>
                  <a:tcPr marL="0" marR="0" marT="0" marB="0">
                    <a:solidFill>
                      <a:srgbClr val="FFFFCC"/>
                    </a:solidFill>
                  </a:tcPr>
                </a:tc>
                <a:tc>
                  <a:txBody>
                    <a:bodyPr/>
                    <a:lstStyle/>
                    <a:p>
                      <a:pPr marL="95250" indent="0">
                        <a:spcAft>
                          <a:spcPts val="0"/>
                        </a:spcAft>
                      </a:pPr>
                      <a:r>
                        <a:rPr lang="sv-SE" sz="14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RAN3</a:t>
                      </a:r>
                    </a:p>
                  </a:txBody>
                  <a:tcPr marL="9525" marR="9525" marT="9525" marB="9525">
                    <a:solidFill>
                      <a:srgbClr val="FFFFCC"/>
                    </a:solidFill>
                  </a:tcPr>
                </a:tc>
                <a:tc>
                  <a:txBody>
                    <a:bodyPr/>
                    <a:lstStyle/>
                    <a:p>
                      <a:pPr marL="95250" indent="0" algn="l" defTabSz="1219170" rtl="0" eaLnBrk="1" latinLnBrk="0" hangingPunct="1">
                        <a:spcAft>
                          <a:spcPts val="0"/>
                        </a:spcAft>
                      </a:pPr>
                      <a:endParaRPr lang="sv-SE" sz="14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solidFill>
                      <a:srgbClr val="FFFFCC"/>
                    </a:solidFill>
                  </a:tcPr>
                </a:tc>
                <a:extLst>
                  <a:ext uri="{0D108BD9-81ED-4DB2-BD59-A6C34878D82A}">
                    <a16:rowId xmlns:a16="http://schemas.microsoft.com/office/drawing/2014/main" val="1127939988"/>
                  </a:ext>
                </a:extLst>
              </a:tr>
              <a:tr h="296393">
                <a:tc>
                  <a:txBody>
                    <a:bodyPr/>
                    <a:lstStyle/>
                    <a:p>
                      <a:pPr marL="95250" marR="0" indent="0" algn="l" defTabSz="1219170" rtl="0" eaLnBrk="1" fontAlgn="t" latinLnBrk="0" hangingPunct="1">
                        <a:lnSpc>
                          <a:spcPct val="100000"/>
                        </a:lnSpc>
                        <a:spcBef>
                          <a:spcPts val="0"/>
                        </a:spcBef>
                        <a:spcAft>
                          <a:spcPts val="0"/>
                        </a:spcAft>
                        <a:buClrTx/>
                        <a:buSzTx/>
                        <a:buFontTx/>
                        <a:buNone/>
                        <a:tabLst/>
                        <a:defRPr/>
                      </a:pPr>
                      <a:r>
                        <a:rPr lang="fr-FR" sz="1400" b="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S5-187524</a:t>
                      </a:r>
                    </a:p>
                  </a:txBody>
                  <a:tcPr marL="0" marR="0" marT="0" marB="0">
                    <a:solidFill>
                      <a:srgbClr val="FFFFCC"/>
                    </a:solidFill>
                  </a:tcPr>
                </a:tc>
                <a:tc>
                  <a:txBody>
                    <a:bodyPr/>
                    <a:lstStyle/>
                    <a:p>
                      <a:pPr marL="95250" indent="0" algn="l" fontAlgn="t"/>
                      <a:r>
                        <a:rPr lang="en-US" sz="1400" b="0" i="0" u="none" strike="noStrike" dirty="0">
                          <a:solidFill>
                            <a:schemeClr val="tx1"/>
                          </a:solidFill>
                          <a:effectLst/>
                          <a:latin typeface="+mn-lt"/>
                        </a:rPr>
                        <a:t>Reply to Resubmitted Reply LS from SA4 to SA5 on Attributes for </a:t>
                      </a:r>
                      <a:r>
                        <a:rPr lang="en-US" sz="1400" b="0" i="0" u="none" strike="noStrike" dirty="0" err="1">
                          <a:solidFill>
                            <a:schemeClr val="tx1"/>
                          </a:solidFill>
                          <a:effectLst/>
                          <a:latin typeface="+mn-lt"/>
                        </a:rPr>
                        <a:t>QoE</a:t>
                      </a:r>
                      <a:r>
                        <a:rPr lang="en-US" sz="1400" b="0" i="0" u="none" strike="noStrike" dirty="0">
                          <a:solidFill>
                            <a:schemeClr val="tx1"/>
                          </a:solidFill>
                          <a:effectLst/>
                          <a:latin typeface="+mn-lt"/>
                        </a:rPr>
                        <a:t> measurement collection</a:t>
                      </a:r>
                    </a:p>
                  </a:txBody>
                  <a:tcPr marL="0" marR="0" marT="0" marB="0">
                    <a:solidFill>
                      <a:srgbClr val="FFFFCC"/>
                    </a:solidFill>
                  </a:tcPr>
                </a:tc>
                <a:tc>
                  <a:txBody>
                    <a:bodyPr/>
                    <a:lstStyle/>
                    <a:p>
                      <a:pPr marL="0" indent="95250" algn="l" fontAlgn="t"/>
                      <a:r>
                        <a:rPr lang="fr-FR" sz="1400" b="0" i="0" u="none" strike="noStrike" dirty="0">
                          <a:solidFill>
                            <a:schemeClr val="tx1"/>
                          </a:solidFill>
                          <a:effectLst/>
                          <a:latin typeface="+mn-lt"/>
                        </a:rPr>
                        <a:t>SA4</a:t>
                      </a:r>
                    </a:p>
                  </a:txBody>
                  <a:tcPr marL="0" marR="0" marT="0" marB="0">
                    <a:solidFill>
                      <a:srgbClr val="FFFFCC"/>
                    </a:solidFill>
                  </a:tcPr>
                </a:tc>
                <a:tc>
                  <a:txBody>
                    <a:bodyPr/>
                    <a:lstStyle/>
                    <a:p>
                      <a:pPr marL="95250" indent="0">
                        <a:spcAft>
                          <a:spcPts val="0"/>
                        </a:spcAft>
                      </a:pPr>
                      <a:endParaRPr lang="sv-SE" sz="14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solidFill>
                      <a:srgbClr val="FFFFCC"/>
                    </a:solidFill>
                  </a:tcPr>
                </a:tc>
                <a:tc>
                  <a:txBody>
                    <a:bodyPr/>
                    <a:lstStyle/>
                    <a:p>
                      <a:pPr marL="95250" indent="0" algn="l" defTabSz="1219170" rtl="0" eaLnBrk="1" latinLnBrk="0" hangingPunct="1">
                        <a:spcAft>
                          <a:spcPts val="0"/>
                        </a:spcAft>
                      </a:pPr>
                      <a:r>
                        <a:rPr lang="sv-SE" sz="14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S5-187375</a:t>
                      </a:r>
                    </a:p>
                  </a:txBody>
                  <a:tcPr marL="9525" marR="9525" marT="9525" marB="9525">
                    <a:solidFill>
                      <a:srgbClr val="FFFFCC"/>
                    </a:solidFill>
                  </a:tcPr>
                </a:tc>
                <a:extLst>
                  <a:ext uri="{0D108BD9-81ED-4DB2-BD59-A6C34878D82A}">
                    <a16:rowId xmlns:a16="http://schemas.microsoft.com/office/drawing/2014/main" val="542432555"/>
                  </a:ext>
                </a:extLst>
              </a:tr>
              <a:tr h="296393">
                <a:tc>
                  <a:txBody>
                    <a:bodyPr/>
                    <a:lstStyle/>
                    <a:p>
                      <a:pPr marL="95250" indent="0" algn="l" fontAlgn="t"/>
                      <a:r>
                        <a:rPr lang="fr-FR" sz="1400" b="0" kern="1200" dirty="0">
                          <a:solidFill>
                            <a:schemeClr val="tx1"/>
                          </a:solidFill>
                          <a:effectLst/>
                          <a:latin typeface="Calibri" panose="020F0502020204030204" pitchFamily="34" charset="0"/>
                          <a:ea typeface="+mn-ea"/>
                          <a:cs typeface="Calibri" panose="020F0502020204030204" pitchFamily="34" charset="0"/>
                        </a:rPr>
                        <a:t>S5-187539</a:t>
                      </a:r>
                    </a:p>
                  </a:txBody>
                  <a:tcPr marL="0" marR="0" marT="0" marB="0">
                    <a:solidFill>
                      <a:srgbClr val="FFFFCC"/>
                    </a:solidFill>
                  </a:tcPr>
                </a:tc>
                <a:tc>
                  <a:txBody>
                    <a:bodyPr/>
                    <a:lstStyle/>
                    <a:p>
                      <a:pPr marL="95250" indent="0" algn="l" fontAlgn="t"/>
                      <a:r>
                        <a:rPr lang="en-US" sz="1400" b="0" i="0" u="none" strike="noStrike" dirty="0">
                          <a:solidFill>
                            <a:srgbClr val="000000"/>
                          </a:solidFill>
                          <a:effectLst/>
                          <a:latin typeface="+mn-lt"/>
                        </a:rPr>
                        <a:t>Reply to: Clarifications topics for NFV NS in context of Network Slicing </a:t>
                      </a:r>
                    </a:p>
                  </a:txBody>
                  <a:tcPr marL="0" marR="0" marT="0" marB="0">
                    <a:solidFill>
                      <a:srgbClr val="FFFFCC"/>
                    </a:solidFill>
                  </a:tcPr>
                </a:tc>
                <a:tc>
                  <a:txBody>
                    <a:bodyPr/>
                    <a:lstStyle/>
                    <a:p>
                      <a:pPr marL="95250" indent="0" algn="l" fontAlgn="t"/>
                      <a:r>
                        <a:rPr lang="fr-FR" sz="1400" b="0" i="0" u="none" strike="noStrike" dirty="0">
                          <a:solidFill>
                            <a:srgbClr val="000000"/>
                          </a:solidFill>
                          <a:effectLst/>
                          <a:latin typeface="+mn-lt"/>
                        </a:rPr>
                        <a:t>ETSI NFV</a:t>
                      </a:r>
                    </a:p>
                  </a:txBody>
                  <a:tcPr marL="0" marR="0" marT="0" marB="0">
                    <a:solidFill>
                      <a:srgbClr val="FFFFCC"/>
                    </a:solidFill>
                  </a:tcPr>
                </a:tc>
                <a:tc>
                  <a:txBody>
                    <a:bodyPr/>
                    <a:lstStyle/>
                    <a:p>
                      <a:pPr marL="95250" indent="0">
                        <a:spcAft>
                          <a:spcPts val="0"/>
                        </a:spcAft>
                      </a:pPr>
                      <a:endParaRPr lang="sv-SE" sz="14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solidFill>
                      <a:srgbClr val="FFFFCC"/>
                    </a:solidFill>
                  </a:tcPr>
                </a:tc>
                <a:tc>
                  <a:txBody>
                    <a:bodyPr/>
                    <a:lstStyle/>
                    <a:p>
                      <a:pPr marL="95250" indent="0" algn="l" defTabSz="1219170" rtl="0" eaLnBrk="1" latinLnBrk="0" hangingPunct="1">
                        <a:spcAft>
                          <a:spcPts val="0"/>
                        </a:spcAft>
                      </a:pPr>
                      <a:r>
                        <a:rPr lang="sv-SE" sz="14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S5-187488</a:t>
                      </a:r>
                    </a:p>
                  </a:txBody>
                  <a:tcPr marL="9525" marR="9525" marT="9525" marB="9525">
                    <a:solidFill>
                      <a:srgbClr val="FFFFCC"/>
                    </a:solidFill>
                  </a:tcPr>
                </a:tc>
                <a:extLst>
                  <a:ext uri="{0D108BD9-81ED-4DB2-BD59-A6C34878D82A}">
                    <a16:rowId xmlns:a16="http://schemas.microsoft.com/office/drawing/2014/main" val="953072947"/>
                  </a:ext>
                </a:extLst>
              </a:tr>
            </a:tbl>
          </a:graphicData>
        </a:graphic>
      </p:graphicFrame>
    </p:spTree>
    <p:extLst>
      <p:ext uri="{BB962C8B-B14F-4D97-AF65-F5344CB8AC3E}">
        <p14:creationId xmlns:p14="http://schemas.microsoft.com/office/powerpoint/2010/main" val="3622796844"/>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8748" name="Group 76"/>
          <p:cNvGraphicFramePr>
            <a:graphicFrameLocks noGrp="1"/>
          </p:cNvGraphicFramePr>
          <p:nvPr>
            <p:ph idx="1"/>
            <p:extLst>
              <p:ext uri="{D42A27DB-BD31-4B8C-83A1-F6EECF244321}">
                <p14:modId xmlns:p14="http://schemas.microsoft.com/office/powerpoint/2010/main" val="548758533"/>
              </p:ext>
            </p:extLst>
          </p:nvPr>
        </p:nvGraphicFramePr>
        <p:xfrm>
          <a:off x="1237066" y="1262074"/>
          <a:ext cx="8716369" cy="4804541"/>
        </p:xfrm>
        <a:graphic>
          <a:graphicData uri="http://schemas.openxmlformats.org/drawingml/2006/table">
            <a:tbl>
              <a:tblPr/>
              <a:tblGrid>
                <a:gridCol w="1163761">
                  <a:extLst>
                    <a:ext uri="{9D8B030D-6E8A-4147-A177-3AD203B41FA5}">
                      <a16:colId xmlns:a16="http://schemas.microsoft.com/office/drawing/2014/main" val="20000"/>
                    </a:ext>
                  </a:extLst>
                </a:gridCol>
                <a:gridCol w="2097938">
                  <a:extLst>
                    <a:ext uri="{9D8B030D-6E8A-4147-A177-3AD203B41FA5}">
                      <a16:colId xmlns:a16="http://schemas.microsoft.com/office/drawing/2014/main" val="20001"/>
                    </a:ext>
                  </a:extLst>
                </a:gridCol>
                <a:gridCol w="1790464">
                  <a:extLst>
                    <a:ext uri="{9D8B030D-6E8A-4147-A177-3AD203B41FA5}">
                      <a16:colId xmlns:a16="http://schemas.microsoft.com/office/drawing/2014/main" val="20002"/>
                    </a:ext>
                  </a:extLst>
                </a:gridCol>
                <a:gridCol w="1124245">
                  <a:extLst>
                    <a:ext uri="{9D8B030D-6E8A-4147-A177-3AD203B41FA5}">
                      <a16:colId xmlns:a16="http://schemas.microsoft.com/office/drawing/2014/main" val="20003"/>
                    </a:ext>
                  </a:extLst>
                </a:gridCol>
                <a:gridCol w="1207522">
                  <a:extLst>
                    <a:ext uri="{9D8B030D-6E8A-4147-A177-3AD203B41FA5}">
                      <a16:colId xmlns:a16="http://schemas.microsoft.com/office/drawing/2014/main" val="20004"/>
                    </a:ext>
                  </a:extLst>
                </a:gridCol>
                <a:gridCol w="1332439">
                  <a:extLst>
                    <a:ext uri="{9D8B030D-6E8A-4147-A177-3AD203B41FA5}">
                      <a16:colId xmlns:a16="http://schemas.microsoft.com/office/drawing/2014/main" val="20005"/>
                    </a:ext>
                  </a:extLst>
                </a:gridCol>
              </a:tblGrid>
              <a:tr h="60057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Meeting</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Date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City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Country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Host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Co-location</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55228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SA5#123</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21-25 Jan 2019</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Montreal</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Calibri" pitchFamily="34" charset="0"/>
                          <a:ea typeface="+mn-ea"/>
                          <a:cs typeface="Arial" charset="0"/>
                        </a:rPr>
                        <a:t>Canada</a:t>
                      </a: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Calibri" pitchFamily="34" charset="0"/>
                          <a:ea typeface="+mn-ea"/>
                          <a:cs typeface="Arial" charset="0"/>
                        </a:rPr>
                        <a:t>NAF3</a:t>
                      </a: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981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Calibri" pitchFamily="34" charset="0"/>
                          <a:ea typeface="+mn-ea"/>
                          <a:cs typeface="Arial" charset="0"/>
                        </a:rPr>
                        <a:t>SA5#124</a:t>
                      </a: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25 Feb – 1 Mar 2019</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Taipei</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Taiwan</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err="1">
                          <a:ln>
                            <a:noFill/>
                          </a:ln>
                          <a:solidFill>
                            <a:schemeClr val="tx1"/>
                          </a:solidFill>
                          <a:effectLst/>
                          <a:latin typeface="Calibri" pitchFamily="34" charset="0"/>
                          <a:ea typeface="宋体" pitchFamily="2" charset="-122"/>
                          <a:cs typeface="Arial" charset="0"/>
                        </a:rPr>
                        <a:t>ChT</a:t>
                      </a: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630752">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Calibri" pitchFamily="34" charset="0"/>
                          <a:ea typeface="+mn-ea"/>
                          <a:cs typeface="Arial" charset="0"/>
                        </a:rPr>
                        <a:t>SA5#125</a:t>
                      </a: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8-12 Apr 2019</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Newport Beach</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Calibri" pitchFamily="34" charset="0"/>
                          <a:ea typeface="+mn-ea"/>
                          <a:cs typeface="Arial" charset="0"/>
                        </a:rPr>
                        <a:t>USA</a:t>
                      </a: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NAF3</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SA4, SA6</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60425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SA5 Ad-hoc</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25-28 June 2019</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Sapporo</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Japan</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JF3</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Calibri" pitchFamily="34" charset="0"/>
                          <a:ea typeface="Times New Roman" pitchFamily="18" charset="0"/>
                          <a:cs typeface="Arial" charset="0"/>
                        </a:rPr>
                        <a:t>SA2, SA3</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527456857"/>
                  </a:ext>
                </a:extLst>
              </a:tr>
              <a:tr h="63951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Calibri" pitchFamily="34" charset="0"/>
                          <a:ea typeface="+mn-ea"/>
                          <a:cs typeface="Arial" charset="0"/>
                        </a:rPr>
                        <a:t>SA5#126</a:t>
                      </a:r>
                      <a:endPar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19-23 Aug 2019</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Calibri" pitchFamily="34" charset="0"/>
                          <a:ea typeface="Times New Roman" pitchFamily="18" charset="0"/>
                          <a:cs typeface="Arial" charset="0"/>
                        </a:rPr>
                        <a:t>Bruges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Calibri" pitchFamily="34" charset="0"/>
                          <a:ea typeface="Times New Roman" pitchFamily="18" charset="0"/>
                          <a:cs typeface="Arial" charset="0"/>
                        </a:rPr>
                        <a:t>Belgium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EF3</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GB" altLang="zh-CN" sz="1600" b="0" i="0" u="none" strike="noStrike" cap="none" normalizeH="0" baseline="0" dirty="0">
                        <a:ln>
                          <a:noFill/>
                        </a:ln>
                        <a:solidFill>
                          <a:schemeClr val="tx1"/>
                        </a:solidFill>
                        <a:effectLst/>
                        <a:latin typeface="Calibri" pitchFamily="34" charset="0"/>
                        <a:ea typeface="Times New Roman" pitchFamily="18" charset="0"/>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6"/>
                  </a:ext>
                </a:extLst>
              </a:tr>
              <a:tr h="63951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Calibri" pitchFamily="34" charset="0"/>
                          <a:ea typeface="+mn-ea"/>
                          <a:cs typeface="Arial" charset="0"/>
                        </a:rPr>
                        <a:t>SA5#127</a:t>
                      </a: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14-18 October 2019</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Sophia Antipolis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France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ETSI</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GB" altLang="zh-CN" sz="1600" b="0" i="0" u="none" strike="noStrike" cap="none" normalizeH="0" baseline="0" dirty="0">
                        <a:ln>
                          <a:noFill/>
                        </a:ln>
                        <a:solidFill>
                          <a:schemeClr val="tx1"/>
                        </a:solidFill>
                        <a:effectLst/>
                        <a:latin typeface="Calibri" pitchFamily="34" charset="0"/>
                        <a:ea typeface="Times New Roman" pitchFamily="18" charset="0"/>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920583484"/>
                  </a:ext>
                </a:extLst>
              </a:tr>
              <a:tr h="63951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Calibri" pitchFamily="34" charset="0"/>
                          <a:ea typeface="+mn-ea"/>
                          <a:cs typeface="Arial" charset="0"/>
                        </a:rPr>
                        <a:t>SA5#128</a:t>
                      </a:r>
                      <a:endPar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18-22 Nov 2019</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TBD</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Calibri" pitchFamily="34" charset="0"/>
                          <a:ea typeface="+mn-ea"/>
                          <a:cs typeface="Arial" charset="0"/>
                        </a:rPr>
                        <a:t>China</a:t>
                      </a: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CF3</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altLang="zh-CN" sz="1600" b="0" i="0" u="none" strike="noStrike" cap="none" normalizeH="0" baseline="0" dirty="0">
                        <a:ln>
                          <a:noFill/>
                        </a:ln>
                        <a:solidFill>
                          <a:schemeClr val="tx1"/>
                        </a:solidFill>
                        <a:effectLst/>
                        <a:latin typeface="Calibri" pitchFamily="34" charset="0"/>
                        <a:ea typeface="Times New Roman" pitchFamily="18" charset="0"/>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825226401"/>
                  </a:ext>
                </a:extLst>
              </a:tr>
            </a:tbl>
          </a:graphicData>
        </a:graphic>
      </p:graphicFrame>
      <p:sp>
        <p:nvSpPr>
          <p:cNvPr id="44092" name="Rectangle 64"/>
          <p:cNvSpPr>
            <a:spLocks noGrp="1"/>
          </p:cNvSpPr>
          <p:nvPr>
            <p:ph type="title"/>
          </p:nvPr>
        </p:nvSpPr>
        <p:spPr>
          <a:xfrm>
            <a:off x="1940257" y="260990"/>
            <a:ext cx="6834188" cy="628650"/>
          </a:xfrm>
        </p:spPr>
        <p:txBody>
          <a:bodyPr/>
          <a:lstStyle/>
          <a:p>
            <a:r>
              <a:rPr lang="en-GB" dirty="0"/>
              <a:t>2019 meeting calendar</a:t>
            </a:r>
          </a:p>
        </p:txBody>
      </p:sp>
    </p:spTree>
    <p:extLst>
      <p:ext uri="{BB962C8B-B14F-4D97-AF65-F5344CB8AC3E}">
        <p14:creationId xmlns:p14="http://schemas.microsoft.com/office/powerpoint/2010/main" val="265139292"/>
      </p:ext>
    </p:extLst>
  </p:cSld>
  <p:clrMapOvr>
    <a:masterClrMapping/>
  </p:clrMapOvr>
  <p:transition spd="slow"/>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8748" name="Group 76"/>
          <p:cNvGraphicFramePr>
            <a:graphicFrameLocks noGrp="1"/>
          </p:cNvGraphicFramePr>
          <p:nvPr>
            <p:ph idx="1"/>
            <p:extLst>
              <p:ext uri="{D42A27DB-BD31-4B8C-83A1-F6EECF244321}">
                <p14:modId xmlns:p14="http://schemas.microsoft.com/office/powerpoint/2010/main" val="4013229511"/>
              </p:ext>
            </p:extLst>
          </p:nvPr>
        </p:nvGraphicFramePr>
        <p:xfrm>
          <a:off x="1378579" y="1562027"/>
          <a:ext cx="8716369" cy="4165026"/>
        </p:xfrm>
        <a:graphic>
          <a:graphicData uri="http://schemas.openxmlformats.org/drawingml/2006/table">
            <a:tbl>
              <a:tblPr/>
              <a:tblGrid>
                <a:gridCol w="1163761">
                  <a:extLst>
                    <a:ext uri="{9D8B030D-6E8A-4147-A177-3AD203B41FA5}">
                      <a16:colId xmlns:a16="http://schemas.microsoft.com/office/drawing/2014/main" val="20000"/>
                    </a:ext>
                  </a:extLst>
                </a:gridCol>
                <a:gridCol w="2097938">
                  <a:extLst>
                    <a:ext uri="{9D8B030D-6E8A-4147-A177-3AD203B41FA5}">
                      <a16:colId xmlns:a16="http://schemas.microsoft.com/office/drawing/2014/main" val="20001"/>
                    </a:ext>
                  </a:extLst>
                </a:gridCol>
                <a:gridCol w="1790464">
                  <a:extLst>
                    <a:ext uri="{9D8B030D-6E8A-4147-A177-3AD203B41FA5}">
                      <a16:colId xmlns:a16="http://schemas.microsoft.com/office/drawing/2014/main" val="20002"/>
                    </a:ext>
                  </a:extLst>
                </a:gridCol>
                <a:gridCol w="1124245">
                  <a:extLst>
                    <a:ext uri="{9D8B030D-6E8A-4147-A177-3AD203B41FA5}">
                      <a16:colId xmlns:a16="http://schemas.microsoft.com/office/drawing/2014/main" val="20003"/>
                    </a:ext>
                  </a:extLst>
                </a:gridCol>
                <a:gridCol w="1207522">
                  <a:extLst>
                    <a:ext uri="{9D8B030D-6E8A-4147-A177-3AD203B41FA5}">
                      <a16:colId xmlns:a16="http://schemas.microsoft.com/office/drawing/2014/main" val="20004"/>
                    </a:ext>
                  </a:extLst>
                </a:gridCol>
                <a:gridCol w="1332439">
                  <a:extLst>
                    <a:ext uri="{9D8B030D-6E8A-4147-A177-3AD203B41FA5}">
                      <a16:colId xmlns:a16="http://schemas.microsoft.com/office/drawing/2014/main" val="20005"/>
                    </a:ext>
                  </a:extLst>
                </a:gridCol>
              </a:tblGrid>
              <a:tr h="60057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Meeting</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Date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City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Country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Host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Co-location</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55228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SA5#129</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10-14 Feb 2020</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TBD</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Calibri" pitchFamily="34" charset="0"/>
                          <a:ea typeface="+mn-ea"/>
                          <a:cs typeface="Arial" charset="0"/>
                        </a:rPr>
                        <a:t>TBD</a:t>
                      </a: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Calibri" pitchFamily="34" charset="0"/>
                          <a:ea typeface="+mn-ea"/>
                          <a:cs typeface="Arial" charset="0"/>
                        </a:rPr>
                        <a:t>TBD</a:t>
                      </a: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981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Calibri" pitchFamily="34" charset="0"/>
                          <a:ea typeface="+mn-ea"/>
                          <a:cs typeface="Arial" charset="0"/>
                        </a:rPr>
                        <a:t>SA5#130</a:t>
                      </a: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20-24 Apr 2020</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TBD</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Calibri" pitchFamily="34" charset="0"/>
                          <a:ea typeface="+mn-ea"/>
                          <a:cs typeface="Arial" charset="0"/>
                        </a:rPr>
                        <a:t>TBD</a:t>
                      </a: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Calibri" pitchFamily="34" charset="0"/>
                          <a:ea typeface="+mn-ea"/>
                          <a:cs typeface="Arial" charset="0"/>
                        </a:rPr>
                        <a:t>TBD</a:t>
                      </a: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630752">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Calibri" pitchFamily="34" charset="0"/>
                          <a:ea typeface="+mn-ea"/>
                          <a:cs typeface="Arial" charset="0"/>
                        </a:rPr>
                        <a:t>SA5#131</a:t>
                      </a: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25-29 May </a:t>
                      </a:r>
                      <a:r>
                        <a:rPr kumimoji="0" lang="en-GB" altLang="zh-CN" sz="1600" b="0" i="0" u="none" strike="noStrike" kern="1200" cap="none" normalizeH="0" baseline="0" dirty="0">
                          <a:ln>
                            <a:noFill/>
                          </a:ln>
                          <a:solidFill>
                            <a:schemeClr val="tx1"/>
                          </a:solidFill>
                          <a:effectLst/>
                          <a:latin typeface="Calibri" pitchFamily="34" charset="0"/>
                          <a:ea typeface="+mn-ea"/>
                          <a:cs typeface="Arial" charset="0"/>
                        </a:rPr>
                        <a:t>2020</a:t>
                      </a: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TBD</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Calibri" pitchFamily="34" charset="0"/>
                          <a:ea typeface="+mn-ea"/>
                          <a:cs typeface="Arial" charset="0"/>
                        </a:rPr>
                        <a:t>TBD</a:t>
                      </a: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Calibri" pitchFamily="34" charset="0"/>
                          <a:ea typeface="+mn-ea"/>
                          <a:cs typeface="Arial" charset="0"/>
                        </a:rPr>
                        <a:t>TBD</a:t>
                      </a: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60425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Calibri" pitchFamily="34" charset="0"/>
                          <a:ea typeface="+mn-ea"/>
                          <a:cs typeface="Arial" charset="0"/>
                        </a:rPr>
                        <a:t>SA5#132</a:t>
                      </a: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24-28 Aug </a:t>
                      </a:r>
                      <a:r>
                        <a:rPr kumimoji="0" lang="en-GB" altLang="zh-CN" sz="1600" b="0" i="0" u="none" strike="noStrike" kern="1200" cap="none" normalizeH="0" baseline="0" dirty="0">
                          <a:ln>
                            <a:noFill/>
                          </a:ln>
                          <a:solidFill>
                            <a:schemeClr val="tx1"/>
                          </a:solidFill>
                          <a:effectLst/>
                          <a:latin typeface="Calibri" pitchFamily="34" charset="0"/>
                          <a:ea typeface="+mn-ea"/>
                          <a:cs typeface="Arial" charset="0"/>
                        </a:rPr>
                        <a:t>2020</a:t>
                      </a: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TBD</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Calibri" pitchFamily="34" charset="0"/>
                          <a:ea typeface="+mn-ea"/>
                          <a:cs typeface="Arial" charset="0"/>
                        </a:rPr>
                        <a:t>TBD</a:t>
                      </a: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Calibri" pitchFamily="34" charset="0"/>
                          <a:ea typeface="+mn-ea"/>
                          <a:cs typeface="Arial" charset="0"/>
                        </a:rPr>
                        <a:t>TBD</a:t>
                      </a: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GB" altLang="zh-CN" sz="1600" b="0" i="0" u="none" strike="noStrike" cap="none" normalizeH="0" baseline="0" dirty="0">
                        <a:ln>
                          <a:noFill/>
                        </a:ln>
                        <a:solidFill>
                          <a:schemeClr val="tx1"/>
                        </a:solidFill>
                        <a:effectLst/>
                        <a:latin typeface="Calibri" pitchFamily="34" charset="0"/>
                        <a:ea typeface="Times New Roman" pitchFamily="18" charset="0"/>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407645974"/>
                  </a:ext>
                </a:extLst>
              </a:tr>
              <a:tr h="63951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Calibri" pitchFamily="34" charset="0"/>
                          <a:ea typeface="+mn-ea"/>
                          <a:cs typeface="Arial" charset="0"/>
                        </a:rPr>
                        <a:t>SA5#133</a:t>
                      </a:r>
                      <a:endPar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12-16 Oct </a:t>
                      </a:r>
                      <a:r>
                        <a:rPr kumimoji="0" lang="en-GB" altLang="zh-CN" sz="1600" b="0" i="0" u="none" strike="noStrike" kern="1200" cap="none" normalizeH="0" baseline="0" dirty="0">
                          <a:ln>
                            <a:noFill/>
                          </a:ln>
                          <a:solidFill>
                            <a:schemeClr val="tx1"/>
                          </a:solidFill>
                          <a:effectLst/>
                          <a:latin typeface="Calibri" pitchFamily="34" charset="0"/>
                          <a:ea typeface="+mn-ea"/>
                          <a:cs typeface="Arial" charset="0"/>
                        </a:rPr>
                        <a:t>2020</a:t>
                      </a:r>
                      <a:endPar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TBD</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Calibri" pitchFamily="34" charset="0"/>
                          <a:ea typeface="+mn-ea"/>
                          <a:cs typeface="Arial" charset="0"/>
                        </a:rPr>
                        <a:t>TBD</a:t>
                      </a: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Calibri" pitchFamily="34" charset="0"/>
                          <a:ea typeface="+mn-ea"/>
                          <a:cs typeface="Arial" charset="0"/>
                        </a:rPr>
                        <a:t>TBD</a:t>
                      </a: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GB" altLang="zh-CN" sz="1600" b="0" i="0" u="none" strike="noStrike" cap="none" normalizeH="0" baseline="0" dirty="0">
                        <a:ln>
                          <a:noFill/>
                        </a:ln>
                        <a:solidFill>
                          <a:schemeClr val="tx1"/>
                        </a:solidFill>
                        <a:effectLst/>
                        <a:latin typeface="Calibri" pitchFamily="34" charset="0"/>
                        <a:ea typeface="Times New Roman" pitchFamily="18" charset="0"/>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6"/>
                  </a:ext>
                </a:extLst>
              </a:tr>
              <a:tr h="63951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Calibri" pitchFamily="34" charset="0"/>
                          <a:ea typeface="+mn-ea"/>
                          <a:cs typeface="Arial" charset="0"/>
                        </a:rPr>
                        <a:t>SA5#134</a:t>
                      </a:r>
                      <a:endPar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16-20 Nov </a:t>
                      </a:r>
                      <a:r>
                        <a:rPr kumimoji="0" lang="en-GB" altLang="zh-CN" sz="1600" b="0" i="0" u="none" strike="noStrike" kern="1200" cap="none" normalizeH="0" baseline="0" dirty="0">
                          <a:ln>
                            <a:noFill/>
                          </a:ln>
                          <a:solidFill>
                            <a:schemeClr val="tx1"/>
                          </a:solidFill>
                          <a:effectLst/>
                          <a:latin typeface="Calibri" pitchFamily="34" charset="0"/>
                          <a:ea typeface="+mn-ea"/>
                          <a:cs typeface="Arial" charset="0"/>
                        </a:rPr>
                        <a:t>2020</a:t>
                      </a:r>
                      <a:endPar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TBD</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Calibri" pitchFamily="34" charset="0"/>
                          <a:ea typeface="+mn-ea"/>
                          <a:cs typeface="Arial" charset="0"/>
                        </a:rPr>
                        <a:t>TBD</a:t>
                      </a: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Calibri" pitchFamily="34" charset="0"/>
                          <a:ea typeface="+mn-ea"/>
                          <a:cs typeface="Arial" charset="0"/>
                        </a:rPr>
                        <a:t>TBD</a:t>
                      </a: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altLang="zh-CN" sz="1600" b="0" i="0" u="none" strike="noStrike" cap="none" normalizeH="0" baseline="0" dirty="0">
                        <a:ln>
                          <a:noFill/>
                        </a:ln>
                        <a:solidFill>
                          <a:schemeClr val="tx1"/>
                        </a:solidFill>
                        <a:effectLst/>
                        <a:latin typeface="Calibri" pitchFamily="34" charset="0"/>
                        <a:ea typeface="Times New Roman" pitchFamily="18" charset="0"/>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825226401"/>
                  </a:ext>
                </a:extLst>
              </a:tr>
            </a:tbl>
          </a:graphicData>
        </a:graphic>
      </p:graphicFrame>
      <p:sp>
        <p:nvSpPr>
          <p:cNvPr id="44092" name="Rectangle 64"/>
          <p:cNvSpPr>
            <a:spLocks noGrp="1"/>
          </p:cNvSpPr>
          <p:nvPr>
            <p:ph type="title"/>
          </p:nvPr>
        </p:nvSpPr>
        <p:spPr>
          <a:xfrm>
            <a:off x="1920379" y="421303"/>
            <a:ext cx="6834188" cy="628650"/>
          </a:xfrm>
        </p:spPr>
        <p:txBody>
          <a:bodyPr/>
          <a:lstStyle/>
          <a:p>
            <a:r>
              <a:rPr lang="en-GB" dirty="0"/>
              <a:t>2020 meeting calendar</a:t>
            </a:r>
            <a:endParaRPr lang="en-GB" sz="3600" dirty="0"/>
          </a:p>
        </p:txBody>
      </p:sp>
    </p:spTree>
    <p:extLst>
      <p:ext uri="{BB962C8B-B14F-4D97-AF65-F5344CB8AC3E}">
        <p14:creationId xmlns:p14="http://schemas.microsoft.com/office/powerpoint/2010/main" val="2193705971"/>
      </p:ext>
    </p:extLst>
  </p:cSld>
  <p:clrMapOvr>
    <a:masterClrMapping/>
  </p:clrMapOvr>
  <p:transition spd="slow"/>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72485" y="0"/>
            <a:ext cx="8067853" cy="444541"/>
          </a:xfrm>
        </p:spPr>
        <p:txBody>
          <a:bodyPr/>
          <a:lstStyle/>
          <a:p>
            <a:r>
              <a:rPr lang="sv-SE" sz="3600" dirty="0"/>
              <a:t>Thank you!</a:t>
            </a:r>
          </a:p>
        </p:txBody>
      </p:sp>
      <p:pic>
        <p:nvPicPr>
          <p:cNvPr id="4" name="Picture 3">
            <a:extLst>
              <a:ext uri="{FF2B5EF4-FFF2-40B4-BE49-F238E27FC236}">
                <a16:creationId xmlns:a16="http://schemas.microsoft.com/office/drawing/2014/main" id="{4F2E08C8-CC5A-44FE-AEFA-8661937ACCB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52596" y="444541"/>
            <a:ext cx="9266656" cy="5871353"/>
          </a:xfrm>
          <a:prstGeom prst="rect">
            <a:avLst/>
          </a:prstGeom>
        </p:spPr>
      </p:pic>
    </p:spTree>
    <p:extLst>
      <p:ext uri="{BB962C8B-B14F-4D97-AF65-F5344CB8AC3E}">
        <p14:creationId xmlns:p14="http://schemas.microsoft.com/office/powerpoint/2010/main" val="186703924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20529" name="Group 721"/>
          <p:cNvGraphicFramePr>
            <a:graphicFrameLocks noGrp="1"/>
          </p:cNvGraphicFramePr>
          <p:nvPr>
            <p:ph idx="1"/>
            <p:extLst/>
          </p:nvPr>
        </p:nvGraphicFramePr>
        <p:xfrm>
          <a:off x="2495550" y="1728264"/>
          <a:ext cx="6216254" cy="3635218"/>
        </p:xfrm>
        <a:graphic>
          <a:graphicData uri="http://schemas.openxmlformats.org/drawingml/2006/table">
            <a:tbl>
              <a:tblPr/>
              <a:tblGrid>
                <a:gridCol w="1068265">
                  <a:extLst>
                    <a:ext uri="{9D8B030D-6E8A-4147-A177-3AD203B41FA5}">
                      <a16:colId xmlns:a16="http://schemas.microsoft.com/office/drawing/2014/main" val="20000"/>
                    </a:ext>
                  </a:extLst>
                </a:gridCol>
                <a:gridCol w="668857">
                  <a:extLst>
                    <a:ext uri="{9D8B030D-6E8A-4147-A177-3AD203B41FA5}">
                      <a16:colId xmlns:a16="http://schemas.microsoft.com/office/drawing/2014/main" val="20001"/>
                    </a:ext>
                  </a:extLst>
                </a:gridCol>
                <a:gridCol w="622697">
                  <a:extLst>
                    <a:ext uri="{9D8B030D-6E8A-4147-A177-3AD203B41FA5}">
                      <a16:colId xmlns:a16="http://schemas.microsoft.com/office/drawing/2014/main" val="20002"/>
                    </a:ext>
                  </a:extLst>
                </a:gridCol>
                <a:gridCol w="641747">
                  <a:extLst>
                    <a:ext uri="{9D8B030D-6E8A-4147-A177-3AD203B41FA5}">
                      <a16:colId xmlns:a16="http://schemas.microsoft.com/office/drawing/2014/main" val="20003"/>
                    </a:ext>
                  </a:extLst>
                </a:gridCol>
                <a:gridCol w="650081">
                  <a:extLst>
                    <a:ext uri="{9D8B030D-6E8A-4147-A177-3AD203B41FA5}">
                      <a16:colId xmlns:a16="http://schemas.microsoft.com/office/drawing/2014/main" val="20004"/>
                    </a:ext>
                  </a:extLst>
                </a:gridCol>
                <a:gridCol w="650081">
                  <a:extLst>
                    <a:ext uri="{9D8B030D-6E8A-4147-A177-3AD203B41FA5}">
                      <a16:colId xmlns:a16="http://schemas.microsoft.com/office/drawing/2014/main" val="20005"/>
                    </a:ext>
                  </a:extLst>
                </a:gridCol>
                <a:gridCol w="667941">
                  <a:extLst>
                    <a:ext uri="{9D8B030D-6E8A-4147-A177-3AD203B41FA5}">
                      <a16:colId xmlns:a16="http://schemas.microsoft.com/office/drawing/2014/main" val="20006"/>
                    </a:ext>
                  </a:extLst>
                </a:gridCol>
                <a:gridCol w="632222">
                  <a:extLst>
                    <a:ext uri="{9D8B030D-6E8A-4147-A177-3AD203B41FA5}">
                      <a16:colId xmlns:a16="http://schemas.microsoft.com/office/drawing/2014/main" val="20007"/>
                    </a:ext>
                  </a:extLst>
                </a:gridCol>
                <a:gridCol w="614363">
                  <a:extLst>
                    <a:ext uri="{9D8B030D-6E8A-4147-A177-3AD203B41FA5}">
                      <a16:colId xmlns:a16="http://schemas.microsoft.com/office/drawing/2014/main" val="20008"/>
                    </a:ext>
                  </a:extLst>
                </a:gridCol>
              </a:tblGrid>
              <a:tr h="472679">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sz="1400" b="1" i="0" u="none" strike="noStrike" cap="none" normalizeH="0" baseline="0" dirty="0">
                          <a:ln>
                            <a:noFill/>
                          </a:ln>
                          <a:solidFill>
                            <a:schemeClr val="tx1"/>
                          </a:solidFill>
                          <a:effectLst/>
                          <a:latin typeface="Calibri" pitchFamily="34" charset="0"/>
                          <a:ea typeface="Batang" pitchFamily="18" charset="-127"/>
                          <a:cs typeface="Times New Roman" pitchFamily="18" charset="0"/>
                        </a:rPr>
                        <a:t> </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rPr>
                        <a:t>SA#75</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rPr>
                        <a:t>SA#76</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rPr>
                        <a:t>SA#77</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rPr>
                        <a:t>SA#78</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rPr>
                        <a:t>SA#79</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rPr>
                        <a:t>SA#80</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rPr>
                        <a:t>SA#81</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rPr>
                        <a:t>SA#82</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632222">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rPr>
                        <a:t>CRs</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57</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117</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24</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42</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43</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120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34</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1" dirty="0">
                          <a:latin typeface="Calibri" pitchFamily="34" charset="0"/>
                          <a:ea typeface="Batang"/>
                          <a:cs typeface="Times New Roman"/>
                        </a:rPr>
                        <a:t>201</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96504">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sz="1400" b="0" i="0" u="none" strike="noStrike" cap="none" normalizeH="0" baseline="0" dirty="0">
                          <a:ln>
                            <a:noFill/>
                          </a:ln>
                          <a:solidFill>
                            <a:schemeClr val="tx1"/>
                          </a:solidFill>
                          <a:effectLst/>
                          <a:latin typeface="Calibri" pitchFamily="34" charset="0"/>
                          <a:ea typeface="宋体" pitchFamily="2" charset="-122"/>
                          <a:cs typeface="Arial" charset="0"/>
                        </a:rPr>
                        <a:t>TR/TS for information</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5</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4</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3</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1</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10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1</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1" dirty="0">
                          <a:latin typeface="Calibri" pitchFamily="34" charset="0"/>
                          <a:ea typeface="Batang"/>
                          <a:cs typeface="Times New Roman"/>
                        </a:rPr>
                        <a:t>2</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50081">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sz="1400" b="0" i="0" u="none" strike="noStrike" cap="none" normalizeH="0" baseline="0" dirty="0">
                          <a:ln>
                            <a:noFill/>
                          </a:ln>
                          <a:solidFill>
                            <a:schemeClr val="tx1"/>
                          </a:solidFill>
                          <a:effectLst/>
                          <a:latin typeface="Calibri" pitchFamily="34" charset="0"/>
                          <a:ea typeface="宋体" pitchFamily="2" charset="-122"/>
                          <a:cs typeface="Arial" charset="0"/>
                        </a:rPr>
                        <a:t>TR/TS for approval</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6</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13</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1</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9</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4</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5</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13</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1" dirty="0">
                          <a:latin typeface="Calibri" pitchFamily="34" charset="0"/>
                          <a:ea typeface="Batang"/>
                          <a:cs typeface="Times New Roman"/>
                        </a:rPr>
                        <a:t>2</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641747">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rPr>
                        <a:t>New or updated WIDs</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solidFill>
                            <a:schemeClr val="tx1"/>
                          </a:solidFill>
                          <a:latin typeface="Calibri" pitchFamily="34" charset="0"/>
                          <a:ea typeface="Batang"/>
                          <a:cs typeface="Times New Roman"/>
                        </a:rPr>
                        <a:t>1</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solidFill>
                            <a:schemeClr val="tx1"/>
                          </a:solidFill>
                          <a:latin typeface="Calibri" pitchFamily="34" charset="0"/>
                          <a:ea typeface="Batang"/>
                          <a:cs typeface="Times New Roman"/>
                        </a:rPr>
                        <a:t>13</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solidFill>
                            <a:schemeClr val="tx1"/>
                          </a:solidFill>
                          <a:latin typeface="Calibri" pitchFamily="34" charset="0"/>
                          <a:ea typeface="Batang"/>
                          <a:cs typeface="Times New Roman"/>
                        </a:rPr>
                        <a:t>2</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solidFill>
                            <a:schemeClr val="tx1"/>
                          </a:solidFill>
                          <a:latin typeface="Calibri" pitchFamily="34" charset="0"/>
                          <a:ea typeface="Batang"/>
                          <a:cs typeface="Times New Roman"/>
                        </a:rPr>
                        <a:t>17</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solidFill>
                            <a:schemeClr val="tx1"/>
                          </a:solidFill>
                          <a:latin typeface="Calibri" pitchFamily="34" charset="0"/>
                          <a:ea typeface="Batang"/>
                          <a:cs typeface="Times New Roman"/>
                        </a:rPr>
                        <a:t>4</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solidFill>
                            <a:schemeClr val="tx1"/>
                          </a:solidFill>
                          <a:latin typeface="Calibri" pitchFamily="34" charset="0"/>
                          <a:ea typeface="Batang"/>
                          <a:cs typeface="Times New Roman"/>
                        </a:rPr>
                        <a:t>5</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solidFill>
                            <a:schemeClr val="tx1"/>
                          </a:solidFill>
                          <a:latin typeface="Calibri" pitchFamily="34" charset="0"/>
                          <a:ea typeface="Batang"/>
                          <a:cs typeface="Times New Roman"/>
                        </a:rPr>
                        <a:t>16</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1" dirty="0">
                          <a:solidFill>
                            <a:schemeClr val="tx1"/>
                          </a:solidFill>
                          <a:latin typeface="Calibri" pitchFamily="34" charset="0"/>
                          <a:ea typeface="Batang"/>
                          <a:cs typeface="Times New Roman"/>
                        </a:rPr>
                        <a:t>12</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575072">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rPr>
                        <a:t>SA5 exploder</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380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388</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388</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393</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401</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406</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402</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1" dirty="0">
                          <a:latin typeface="Calibri" pitchFamily="34" charset="0"/>
                          <a:ea typeface="Batang"/>
                          <a:cs typeface="Times New Roman"/>
                        </a:rPr>
                        <a:t>409</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bl>
          </a:graphicData>
        </a:graphic>
      </p:graphicFrame>
      <p:sp>
        <p:nvSpPr>
          <p:cNvPr id="11338" name="Rectangle 64"/>
          <p:cNvSpPr>
            <a:spLocks/>
          </p:cNvSpPr>
          <p:nvPr/>
        </p:nvSpPr>
        <p:spPr bwMode="auto">
          <a:xfrm>
            <a:off x="3009900" y="1027510"/>
            <a:ext cx="5187554" cy="541734"/>
          </a:xfrm>
          <a:prstGeom prst="rect">
            <a:avLst/>
          </a:prstGeom>
          <a:noFill/>
          <a:ln w="9525">
            <a:noFill/>
            <a:miter lim="800000"/>
            <a:headEnd/>
            <a:tailEnd/>
          </a:ln>
        </p:spPr>
        <p:txBody>
          <a:bodyPr anchor="ctr"/>
          <a:lstStyle/>
          <a:p>
            <a:pPr algn="ctr" eaLnBrk="0" hangingPunct="0">
              <a:defRPr/>
            </a:pPr>
            <a:r>
              <a:rPr lang="en-GB" sz="4000" dirty="0">
                <a:solidFill>
                  <a:srgbClr val="FF0000"/>
                </a:solidFill>
                <a:latin typeface="+mj-lt"/>
              </a:rPr>
              <a:t>Statistics at SA level</a:t>
            </a:r>
          </a:p>
        </p:txBody>
      </p:sp>
    </p:spTree>
    <p:extLst>
      <p:ext uri="{BB962C8B-B14F-4D97-AF65-F5344CB8AC3E}">
        <p14:creationId xmlns:p14="http://schemas.microsoft.com/office/powerpoint/2010/main" val="1994494408"/>
      </p:ext>
    </p:extLst>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7" name="Rectangle 2"/>
          <p:cNvSpPr>
            <a:spLocks noGrp="1"/>
          </p:cNvSpPr>
          <p:nvPr>
            <p:ph type="title" idx="4294967295"/>
          </p:nvPr>
        </p:nvSpPr>
        <p:spPr>
          <a:xfrm>
            <a:off x="2055814" y="443237"/>
            <a:ext cx="6759575" cy="619125"/>
          </a:xfrm>
        </p:spPr>
        <p:txBody>
          <a:bodyPr/>
          <a:lstStyle/>
          <a:p>
            <a:r>
              <a:rPr lang="en-GB" altLang="zh-CN" sz="4000" dirty="0" err="1"/>
              <a:t>Tdoc</a:t>
            </a:r>
            <a:r>
              <a:rPr lang="en-GB" altLang="zh-CN" sz="4000" dirty="0"/>
              <a:t> history </a:t>
            </a:r>
          </a:p>
        </p:txBody>
      </p:sp>
      <p:sp>
        <p:nvSpPr>
          <p:cNvPr id="1028" name="Rectangle 3"/>
          <p:cNvSpPr>
            <a:spLocks noChangeArrowheads="1"/>
          </p:cNvSpPr>
          <p:nvPr/>
        </p:nvSpPr>
        <p:spPr bwMode="auto">
          <a:xfrm>
            <a:off x="1920875" y="979488"/>
            <a:ext cx="8351838" cy="5473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lstStyle>
            <a:lvl1pPr marL="342900" indent="-342900"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nSpc>
                <a:spcPct val="80000"/>
              </a:lnSpc>
              <a:spcBef>
                <a:spcPts val="288"/>
              </a:spcBef>
              <a:buClr>
                <a:srgbClr val="003399"/>
              </a:buClr>
            </a:pPr>
            <a:endParaRPr lang="zh-CN" altLang="en-US" sz="3200">
              <a:solidFill>
                <a:srgbClr val="FF3300"/>
              </a:solidFill>
            </a:endParaRPr>
          </a:p>
        </p:txBody>
      </p:sp>
      <p:graphicFrame>
        <p:nvGraphicFramePr>
          <p:cNvPr id="5" name="Object 4"/>
          <p:cNvGraphicFramePr>
            <a:graphicFrameLocks noGrp="1" noChangeAspect="1"/>
          </p:cNvGraphicFramePr>
          <p:nvPr>
            <p:extLst/>
          </p:nvPr>
        </p:nvGraphicFramePr>
        <p:xfrm>
          <a:off x="1539875" y="850900"/>
          <a:ext cx="9201150" cy="5589588"/>
        </p:xfrm>
        <a:graphic>
          <a:graphicData uri="http://schemas.openxmlformats.org/presentationml/2006/ole">
            <mc:AlternateContent xmlns:mc="http://schemas.openxmlformats.org/markup-compatibility/2006">
              <mc:Choice xmlns:v="urn:schemas-microsoft-com:vml" Requires="v">
                <p:oleObj spid="_x0000_s1026" name="Worksheet" r:id="rId4" imgW="8991702" imgH="5457927" progId="Excel.Sheet.8">
                  <p:embed/>
                </p:oleObj>
              </mc:Choice>
              <mc:Fallback>
                <p:oleObj name="Worksheet" r:id="rId4" imgW="8991702" imgH="5457927" progId="Excel.Sheet.8">
                  <p:embed/>
                  <p:pic>
                    <p:nvPicPr>
                      <p:cNvPr id="5" name="Object 4"/>
                      <p:cNvPicPr>
                        <a:picLocks noGrp="1" noChangeAspect="1" noChangeArrowheads="1"/>
                      </p:cNvPicPr>
                      <p:nvPr/>
                    </p:nvPicPr>
                    <p:blipFill>
                      <a:blip r:embed="rId5"/>
                      <a:srcRect/>
                      <a:stretch>
                        <a:fillRect/>
                      </a:stretch>
                    </p:blipFill>
                    <p:spPr bwMode="auto">
                      <a:xfrm>
                        <a:off x="1539875" y="850900"/>
                        <a:ext cx="9201150" cy="5589588"/>
                      </a:xfrm>
                      <a:prstGeom prst="rect">
                        <a:avLst/>
                      </a:prstGeom>
                      <a:noFill/>
                      <a:extLst/>
                    </p:spPr>
                  </p:pic>
                </p:oleObj>
              </mc:Fallback>
            </mc:AlternateContent>
          </a:graphicData>
        </a:graphic>
      </p:graphicFrame>
    </p:spTree>
    <p:extLst>
      <p:ext uri="{BB962C8B-B14F-4D97-AF65-F5344CB8AC3E}">
        <p14:creationId xmlns:p14="http://schemas.microsoft.com/office/powerpoint/2010/main" val="1873330639"/>
      </p:ext>
    </p:extLst>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7" name="Rectangle 2"/>
          <p:cNvSpPr>
            <a:spLocks noGrp="1"/>
          </p:cNvSpPr>
          <p:nvPr>
            <p:ph type="title" idx="4294967295"/>
          </p:nvPr>
        </p:nvSpPr>
        <p:spPr>
          <a:xfrm>
            <a:off x="2055814" y="426605"/>
            <a:ext cx="6759575" cy="619125"/>
          </a:xfrm>
        </p:spPr>
        <p:txBody>
          <a:bodyPr/>
          <a:lstStyle/>
          <a:p>
            <a:r>
              <a:rPr lang="en-GB" altLang="zh-CN" sz="4000" dirty="0"/>
              <a:t>CR/</a:t>
            </a:r>
            <a:r>
              <a:rPr lang="en-GB" altLang="zh-CN" sz="4000" dirty="0" err="1"/>
              <a:t>pCR</a:t>
            </a:r>
            <a:r>
              <a:rPr lang="en-GB" altLang="zh-CN" sz="4000" dirty="0"/>
              <a:t> history </a:t>
            </a:r>
          </a:p>
        </p:txBody>
      </p:sp>
      <p:sp>
        <p:nvSpPr>
          <p:cNvPr id="1028" name="Rectangle 3"/>
          <p:cNvSpPr>
            <a:spLocks noChangeArrowheads="1"/>
          </p:cNvSpPr>
          <p:nvPr/>
        </p:nvSpPr>
        <p:spPr bwMode="auto">
          <a:xfrm>
            <a:off x="1920875" y="979488"/>
            <a:ext cx="8351838" cy="5473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lstStyle>
            <a:lvl1pPr marL="342900" indent="-342900"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nSpc>
                <a:spcPct val="80000"/>
              </a:lnSpc>
              <a:spcBef>
                <a:spcPts val="288"/>
              </a:spcBef>
              <a:buClr>
                <a:srgbClr val="003399"/>
              </a:buClr>
            </a:pPr>
            <a:endParaRPr lang="zh-CN" altLang="en-US" sz="3200">
              <a:solidFill>
                <a:srgbClr val="FF3300"/>
              </a:solidFill>
            </a:endParaRPr>
          </a:p>
        </p:txBody>
      </p:sp>
      <p:graphicFrame>
        <p:nvGraphicFramePr>
          <p:cNvPr id="5" name="Object 4"/>
          <p:cNvGraphicFramePr>
            <a:graphicFrameLocks noGrp="1" noChangeAspect="1"/>
          </p:cNvGraphicFramePr>
          <p:nvPr>
            <p:extLst/>
          </p:nvPr>
        </p:nvGraphicFramePr>
        <p:xfrm>
          <a:off x="1539875" y="850900"/>
          <a:ext cx="8823325" cy="5368925"/>
        </p:xfrm>
        <a:graphic>
          <a:graphicData uri="http://schemas.openxmlformats.org/presentationml/2006/ole">
            <mc:AlternateContent xmlns:mc="http://schemas.openxmlformats.org/markup-compatibility/2006">
              <mc:Choice xmlns:v="urn:schemas-microsoft-com:vml" Requires="v">
                <p:oleObj spid="_x0000_s2050" name="Worksheet" r:id="rId4" imgW="8620131" imgH="5248207" progId="Excel.Sheet.8">
                  <p:embed/>
                </p:oleObj>
              </mc:Choice>
              <mc:Fallback>
                <p:oleObj name="Worksheet" r:id="rId4" imgW="8620131" imgH="5248207" progId="Excel.Sheet.8">
                  <p:embed/>
                  <p:pic>
                    <p:nvPicPr>
                      <p:cNvPr id="5" name="Object 4"/>
                      <p:cNvPicPr>
                        <a:picLocks noGrp="1" noChangeAspect="1" noChangeArrowheads="1"/>
                      </p:cNvPicPr>
                      <p:nvPr/>
                    </p:nvPicPr>
                    <p:blipFill>
                      <a:blip r:embed="rId5"/>
                      <a:srcRect/>
                      <a:stretch>
                        <a:fillRect/>
                      </a:stretch>
                    </p:blipFill>
                    <p:spPr bwMode="auto">
                      <a:xfrm>
                        <a:off x="1539875" y="850900"/>
                        <a:ext cx="8823325" cy="5368925"/>
                      </a:xfrm>
                      <a:prstGeom prst="rect">
                        <a:avLst/>
                      </a:prstGeom>
                      <a:noFill/>
                      <a:extLst/>
                    </p:spPr>
                  </p:pic>
                </p:oleObj>
              </mc:Fallback>
            </mc:AlternateContent>
          </a:graphicData>
        </a:graphic>
      </p:graphicFrame>
    </p:spTree>
    <p:extLst>
      <p:ext uri="{BB962C8B-B14F-4D97-AF65-F5344CB8AC3E}">
        <p14:creationId xmlns:p14="http://schemas.microsoft.com/office/powerpoint/2010/main" val="245706552"/>
      </p:ext>
    </p:extLst>
  </p:cSld>
  <p:clrMapOvr>
    <a:masterClrMapping/>
  </p:clrMapOvr>
  <p:transition spd="slow"/>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050" name="Object 4"/>
          <p:cNvGraphicFramePr>
            <a:graphicFrameLocks noGrp="1" noChangeAspect="1"/>
          </p:cNvGraphicFramePr>
          <p:nvPr>
            <p:extLst/>
          </p:nvPr>
        </p:nvGraphicFramePr>
        <p:xfrm>
          <a:off x="1633538" y="266173"/>
          <a:ext cx="9979025" cy="7340600"/>
        </p:xfrm>
        <a:graphic>
          <a:graphicData uri="http://schemas.openxmlformats.org/presentationml/2006/ole">
            <mc:AlternateContent xmlns:mc="http://schemas.openxmlformats.org/markup-compatibility/2006">
              <mc:Choice xmlns:v="urn:schemas-microsoft-com:vml" Requires="v">
                <p:oleObj spid="_x0000_s3074" name="Worksheet" r:id="rId4" imgW="8581904" imgH="5667341" progId="Excel.Sheet.8">
                  <p:embed/>
                </p:oleObj>
              </mc:Choice>
              <mc:Fallback>
                <p:oleObj name="Worksheet" r:id="rId4" imgW="8581904" imgH="5667341" progId="Excel.Sheet.8">
                  <p:embed/>
                  <p:pic>
                    <p:nvPicPr>
                      <p:cNvPr id="2050" name="Object 4"/>
                      <p:cNvPicPr>
                        <a:picLocks noGrp="1" noChangeAspect="1" noChangeArrowheads="1"/>
                      </p:cNvPicPr>
                      <p:nvPr/>
                    </p:nvPicPr>
                    <p:blipFill>
                      <a:blip r:embed="rId5"/>
                      <a:srcRect/>
                      <a:stretch>
                        <a:fillRect/>
                      </a:stretch>
                    </p:blipFill>
                    <p:spPr bwMode="auto">
                      <a:xfrm>
                        <a:off x="1633538" y="266173"/>
                        <a:ext cx="9979025" cy="73406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051" name="Rectangle 2"/>
          <p:cNvSpPr>
            <a:spLocks noGrp="1"/>
          </p:cNvSpPr>
          <p:nvPr>
            <p:ph type="title" idx="4294967295"/>
          </p:nvPr>
        </p:nvSpPr>
        <p:spPr>
          <a:xfrm>
            <a:off x="2068514" y="402881"/>
            <a:ext cx="7019925" cy="735013"/>
          </a:xfrm>
        </p:spPr>
        <p:txBody>
          <a:bodyPr/>
          <a:lstStyle/>
          <a:p>
            <a:r>
              <a:rPr lang="en-GB" altLang="zh-CN" sz="4000" dirty="0"/>
              <a:t>CR history</a:t>
            </a:r>
          </a:p>
        </p:txBody>
      </p:sp>
      <p:sp>
        <p:nvSpPr>
          <p:cNvPr id="2052" name="Rectangle 3"/>
          <p:cNvSpPr>
            <a:spLocks noChangeArrowheads="1"/>
          </p:cNvSpPr>
          <p:nvPr/>
        </p:nvSpPr>
        <p:spPr bwMode="auto">
          <a:xfrm>
            <a:off x="1920875" y="979488"/>
            <a:ext cx="8351838" cy="5473700"/>
          </a:xfrm>
          <a:prstGeom prst="rect">
            <a:avLst/>
          </a:prstGeom>
          <a:noFill/>
          <a:ln w="12700">
            <a:noFill/>
            <a:miter lim="800000"/>
            <a:headEnd/>
            <a:tailEnd/>
          </a:ln>
        </p:spPr>
        <p:txBody>
          <a:bodyPr lIns="90488" tIns="44450" rIns="90488" bIns="44450"/>
          <a:lstStyle/>
          <a:p>
            <a:pPr marL="342900" indent="-342900">
              <a:lnSpc>
                <a:spcPct val="80000"/>
              </a:lnSpc>
              <a:spcBef>
                <a:spcPts val="288"/>
              </a:spcBef>
              <a:buClr>
                <a:srgbClr val="003399"/>
              </a:buClr>
            </a:pPr>
            <a:endParaRPr lang="zh-CN" altLang="en-US" sz="3200">
              <a:solidFill>
                <a:srgbClr val="FF3300"/>
              </a:solidFill>
            </a:endParaRPr>
          </a:p>
        </p:txBody>
      </p:sp>
    </p:spTree>
    <p:extLst>
      <p:ext uri="{BB962C8B-B14F-4D97-AF65-F5344CB8AC3E}">
        <p14:creationId xmlns:p14="http://schemas.microsoft.com/office/powerpoint/2010/main" val="282258474"/>
      </p:ext>
    </p:extLst>
  </p:cSld>
  <p:clrMapOvr>
    <a:masterClrMapping/>
  </p:clrMapOvr>
  <p:transition spd="slow"/>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Rectangle 2"/>
          <p:cNvSpPr>
            <a:spLocks noGrp="1"/>
          </p:cNvSpPr>
          <p:nvPr>
            <p:ph type="title" idx="4294967295"/>
          </p:nvPr>
        </p:nvSpPr>
        <p:spPr>
          <a:xfrm>
            <a:off x="2245935" y="311910"/>
            <a:ext cx="7019925" cy="735013"/>
          </a:xfrm>
        </p:spPr>
        <p:txBody>
          <a:bodyPr/>
          <a:lstStyle/>
          <a:p>
            <a:r>
              <a:rPr lang="en-GB" altLang="zh-CN" sz="4000" dirty="0"/>
              <a:t>WI history</a:t>
            </a:r>
          </a:p>
        </p:txBody>
      </p:sp>
      <p:sp>
        <p:nvSpPr>
          <p:cNvPr id="3076" name="Rectangle 3"/>
          <p:cNvSpPr>
            <a:spLocks noChangeArrowheads="1"/>
          </p:cNvSpPr>
          <p:nvPr/>
        </p:nvSpPr>
        <p:spPr bwMode="auto">
          <a:xfrm>
            <a:off x="1920875" y="979488"/>
            <a:ext cx="8351838" cy="5473700"/>
          </a:xfrm>
          <a:prstGeom prst="rect">
            <a:avLst/>
          </a:prstGeom>
          <a:noFill/>
          <a:ln w="12700">
            <a:noFill/>
            <a:miter lim="800000"/>
            <a:headEnd/>
            <a:tailEnd/>
          </a:ln>
        </p:spPr>
        <p:txBody>
          <a:bodyPr lIns="90488" tIns="44450" rIns="90488" bIns="44450"/>
          <a:lstStyle/>
          <a:p>
            <a:pPr marL="342900" indent="-342900">
              <a:lnSpc>
                <a:spcPct val="80000"/>
              </a:lnSpc>
              <a:spcBef>
                <a:spcPts val="288"/>
              </a:spcBef>
              <a:buClr>
                <a:srgbClr val="003399"/>
              </a:buClr>
            </a:pPr>
            <a:endParaRPr lang="zh-CN" altLang="en-US" sz="3200">
              <a:solidFill>
                <a:srgbClr val="FF3300"/>
              </a:solidFill>
            </a:endParaRPr>
          </a:p>
        </p:txBody>
      </p:sp>
      <p:graphicFrame>
        <p:nvGraphicFramePr>
          <p:cNvPr id="3074" name="Object 4"/>
          <p:cNvGraphicFramePr>
            <a:graphicFrameLocks noGrp="1" noChangeAspect="1"/>
          </p:cNvGraphicFramePr>
          <p:nvPr>
            <p:extLst>
              <p:ext uri="{D42A27DB-BD31-4B8C-83A1-F6EECF244321}">
                <p14:modId xmlns:p14="http://schemas.microsoft.com/office/powerpoint/2010/main" val="2983902101"/>
              </p:ext>
            </p:extLst>
          </p:nvPr>
        </p:nvGraphicFramePr>
        <p:xfrm>
          <a:off x="1919287" y="779440"/>
          <a:ext cx="8743950" cy="5435600"/>
        </p:xfrm>
        <a:graphic>
          <a:graphicData uri="http://schemas.openxmlformats.org/presentationml/2006/ole">
            <mc:AlternateContent xmlns:mc="http://schemas.openxmlformats.org/markup-compatibility/2006">
              <mc:Choice xmlns:v="urn:schemas-microsoft-com:vml" Requires="v">
                <p:oleObj spid="_x0000_s4098" name="Worksheet" r:id="rId4" imgW="7953445" imgH="5667341" progId="Excel.Sheet.8">
                  <p:embed/>
                </p:oleObj>
              </mc:Choice>
              <mc:Fallback>
                <p:oleObj name="Worksheet" r:id="rId4" imgW="7953445" imgH="5667341" progId="Excel.Sheet.8">
                  <p:embed/>
                  <p:pic>
                    <p:nvPicPr>
                      <p:cNvPr id="3074" name="Object 4"/>
                      <p:cNvPicPr>
                        <a:picLocks noGrp="1" noChangeAspect="1" noChangeArrowheads="1"/>
                      </p:cNvPicPr>
                      <p:nvPr/>
                    </p:nvPicPr>
                    <p:blipFill>
                      <a:blip r:embed="rId5"/>
                      <a:srcRect/>
                      <a:stretch>
                        <a:fillRect/>
                      </a:stretch>
                    </p:blipFill>
                    <p:spPr bwMode="auto">
                      <a:xfrm>
                        <a:off x="1919287" y="779440"/>
                        <a:ext cx="8743950" cy="54356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4076851531"/>
      </p:ext>
    </p:extLst>
  </p:cSld>
  <p:clrMapOvr>
    <a:masterClrMapping/>
  </p:clrMapOvr>
  <p:transition spd="slow"/>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61521</TotalTime>
  <Words>4826</Words>
  <Application>Microsoft Office PowerPoint</Application>
  <PresentationFormat>Widescreen</PresentationFormat>
  <Paragraphs>1147</Paragraphs>
  <Slides>47</Slides>
  <Notes>39</Notes>
  <HiddenSlides>0</HiddenSlides>
  <MMClips>0</MMClips>
  <ScaleCrop>false</ScaleCrop>
  <HeadingPairs>
    <vt:vector size="8" baseType="variant">
      <vt:variant>
        <vt:lpstr>Fonts Used</vt:lpstr>
      </vt:variant>
      <vt:variant>
        <vt:i4>9</vt:i4>
      </vt:variant>
      <vt:variant>
        <vt:lpstr>Theme</vt:lpstr>
      </vt:variant>
      <vt:variant>
        <vt:i4>1</vt:i4>
      </vt:variant>
      <vt:variant>
        <vt:lpstr>Embedded OLE Servers</vt:lpstr>
      </vt:variant>
      <vt:variant>
        <vt:i4>1</vt:i4>
      </vt:variant>
      <vt:variant>
        <vt:lpstr>Slide Titles</vt:lpstr>
      </vt:variant>
      <vt:variant>
        <vt:i4>47</vt:i4>
      </vt:variant>
    </vt:vector>
  </HeadingPairs>
  <TitlesOfParts>
    <vt:vector size="58" baseType="lpstr">
      <vt:lpstr>Batang</vt:lpstr>
      <vt:lpstr>DengXian</vt:lpstr>
      <vt:lpstr>Gulim</vt:lpstr>
      <vt:lpstr>SimSun</vt:lpstr>
      <vt:lpstr>SimSun</vt:lpstr>
      <vt:lpstr>Arial</vt:lpstr>
      <vt:lpstr>Calibri</vt:lpstr>
      <vt:lpstr>CG Times (WN)</vt:lpstr>
      <vt:lpstr>Times New Roman</vt:lpstr>
      <vt:lpstr>Office Theme</vt:lpstr>
      <vt:lpstr>Worksheet</vt:lpstr>
      <vt:lpstr>    SA5 Status Report to SA#82  Charging Management (CH) Operation, Administration, Maintenance &amp; Provisioning (OAM&amp;P)  </vt:lpstr>
      <vt:lpstr>SA5 leadership</vt:lpstr>
      <vt:lpstr>2018 meeting calendar</vt:lpstr>
      <vt:lpstr>Statistics at SA5 level</vt:lpstr>
      <vt:lpstr>PowerPoint Presentation</vt:lpstr>
      <vt:lpstr>Tdoc history </vt:lpstr>
      <vt:lpstr>CR/pCR history </vt:lpstr>
      <vt:lpstr>CR history</vt:lpstr>
      <vt:lpstr>WI history</vt:lpstr>
      <vt:lpstr>Summary of ongoing WIs/SIs (1/2)</vt:lpstr>
      <vt:lpstr>Summary of ongoing WIs/SIs (2/2)</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OAM&amp;P cooperation</vt:lpstr>
      <vt:lpstr>Incoming LSs (1/2)</vt:lpstr>
      <vt:lpstr>Incoming LSs (2/2)</vt:lpstr>
      <vt:lpstr>Outgoing LSs (1/2)</vt:lpstr>
      <vt:lpstr>Outgoing LSs (2/2)</vt:lpstr>
      <vt:lpstr>2019 meeting calendar</vt:lpstr>
      <vt:lpstr>2020 meeting calendar</vt:lpstr>
      <vt:lpstr>Thank you!</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Scrase</dc:creator>
  <dc:description>© 2009  All rights reserved</dc:description>
  <cp:lastModifiedBy>Thomas Tovinger</cp:lastModifiedBy>
  <cp:revision>1566</cp:revision>
  <dcterms:created xsi:type="dcterms:W3CDTF">2008-08-30T09:32:10Z</dcterms:created>
  <dcterms:modified xsi:type="dcterms:W3CDTF">2018-12-06T16:00:52Z</dcterms:modified>
</cp:coreProperties>
</file>