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26" r:id="rId3"/>
    <p:sldId id="668" r:id="rId4"/>
    <p:sldId id="670" r:id="rId5"/>
    <p:sldId id="636" r:id="rId6"/>
    <p:sldId id="735" r:id="rId7"/>
    <p:sldId id="716" r:id="rId8"/>
    <p:sldId id="740" r:id="rId9"/>
    <p:sldId id="741" r:id="rId10"/>
    <p:sldId id="736" r:id="rId11"/>
    <p:sldId id="729" r:id="rId12"/>
    <p:sldId id="737" r:id="rId13"/>
    <p:sldId id="738" r:id="rId14"/>
    <p:sldId id="739" r:id="rId15"/>
    <p:sldId id="725" r:id="rId16"/>
    <p:sldId id="717" r:id="rId17"/>
    <p:sldId id="704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C6D254"/>
    <a:srgbClr val="72AF2F"/>
    <a:srgbClr val="000000"/>
    <a:srgbClr val="5C88D0"/>
    <a:srgbClr val="2A6EA8"/>
    <a:srgbClr val="B1D254"/>
    <a:srgbClr val="72732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1" autoAdjust="0"/>
    <p:restoredTop sz="95285" autoAdjust="0"/>
  </p:normalViewPr>
  <p:slideViewPr>
    <p:cSldViewPr snapToGrid="0">
      <p:cViewPr varScale="1">
        <p:scale>
          <a:sx n="79" d="100"/>
          <a:sy n="79" d="100"/>
        </p:scale>
        <p:origin x="547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220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1/25/2019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1/25/2019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71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54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042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25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412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947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483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476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28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364288"/>
            <a:ext cx="7950201" cy="372894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>
                <a:solidFill>
                  <a:schemeClr val="bg1"/>
                </a:solidFill>
              </a:rPr>
              <a:t> </a:t>
            </a:r>
            <a:r>
              <a:rPr lang="en-GB" sz="1100" b="1" spc="300">
                <a:ea typeface="+mn-ea"/>
                <a:cs typeface="Arial" panose="020B0604020202020204" pitchFamily="34" charset="0"/>
              </a:rPr>
              <a:t>S5-191037, SA5#123, Montreal CA 21-25 January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</a:t>
            </a:r>
            <a:r>
              <a:rPr lang="en-GB" altLang="en-US" sz="1067"/>
              <a:t>3GPP 2018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282.zip" TargetMode="External"/><Relationship Id="rId2" Type="http://schemas.openxmlformats.org/officeDocument/2006/relationships/hyperlink" Target="http://www.3gpp.org/ftp/TSG_SA/WG5_TM/TSGS5_123/Docs/S5-191281.zip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046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WG5_TM/TSGS5_123/Docs/S5-191049.zip" TargetMode="External"/><Relationship Id="rId4" Type="http://schemas.openxmlformats.org/officeDocument/2006/relationships/hyperlink" Target="http://www.3gpp.org/ftp/TSG_SA/WG5_TM/TSGS5_123/Docs/S5-191047.zip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5_TM/TSGS5_123/Docs/S5-191057.zip" TargetMode="External"/><Relationship Id="rId3" Type="http://schemas.openxmlformats.org/officeDocument/2006/relationships/hyperlink" Target="http://www.3gpp.org/ftp/TSG_SA/WG5_TM/TSGS5_123/Docs/S5-191053.zip" TargetMode="External"/><Relationship Id="rId7" Type="http://schemas.openxmlformats.org/officeDocument/2006/relationships/hyperlink" Target="http://www.3gpp.org/ftp/TSG_SA/WG5_TM/TSGS5_123/Docs/S5-191056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SA/WG5_TM/TSGS5_123/Docs/S5-191168.zip" TargetMode="External"/><Relationship Id="rId5" Type="http://schemas.openxmlformats.org/officeDocument/2006/relationships/hyperlink" Target="http://www.3gpp.org/ftp/TSG_SA/WG5_TM/TSGS5_123/Docs/S5-191055.zip" TargetMode="External"/><Relationship Id="rId4" Type="http://schemas.openxmlformats.org/officeDocument/2006/relationships/hyperlink" Target="http://www.3gpp.org/ftp/TSG_SA/WG5_TM/TSGS5_123/Docs/S5-191054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5_TM/TSGS5_123/Docs/S5-191094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3gpp.org/ftp/TSG_SA/WG5_TM/TSGS5_123/Docs/S5-19105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/>
              <a:t> </a:t>
            </a:r>
            <a:r>
              <a:rPr lang="en-GB" altLang="zh-CN" sz="4800" b="1"/>
              <a:t>SA5 CH SWG Exec Report</a:t>
            </a:r>
            <a:br>
              <a:rPr lang="en-GB" sz="4800" b="1" i="1"/>
            </a:br>
            <a:r>
              <a:rPr lang="fr-FR" sz="2400">
                <a:latin typeface="Arial" pitchFamily="34" charset="0"/>
              </a:rPr>
              <a:t>SA5#123, </a:t>
            </a:r>
            <a:r>
              <a:rPr lang="en-US" sz="2400">
                <a:latin typeface="Arial" pitchFamily="34" charset="0"/>
              </a:rPr>
              <a:t>21-25 January 2019</a:t>
            </a:r>
            <a:br>
              <a:rPr lang="fr-FR" sz="2400">
                <a:latin typeface="Arial" pitchFamily="34" charset="0"/>
              </a:rPr>
            </a:br>
            <a:r>
              <a:rPr lang="en-US" sz="2400">
                <a:latin typeface="Arial" pitchFamily="34" charset="0"/>
              </a:rPr>
              <a:t>Montreal,CA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/>
            </a:br>
            <a:r>
              <a:rPr lang="en-GB" sz="2400">
                <a:latin typeface="Arial" charset="0"/>
              </a:rPr>
              <a:t>Maryse GARDELLA, SWG Chair, Nokia</a:t>
            </a: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(1/5)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VBCLTE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810021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32.251, TS 32.260, TS 32.299,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66608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(2/5)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823724"/>
              </p:ext>
            </p:extLst>
          </p:nvPr>
        </p:nvGraphicFramePr>
        <p:xfrm>
          <a:off x="0" y="948717"/>
          <a:ext cx="12110936" cy="546597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Nchf Online and Offline Charging Services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OFSBI_CH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25%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 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32.255, TS 32.290,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on: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5G data connectivity converged charging architecture applicability to "offline only" charging 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Requirement of optional support of ""offline only" charging by SMF</a:t>
                      </a:r>
                    </a:p>
                    <a:p>
                      <a:pPr marL="895335" lvl="1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Applicability to "offline only" charging of the following specified for converged charging: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Charging Data messages contents</a:t>
                      </a:r>
                    </a:p>
                    <a:p>
                      <a:pPr marL="1504920" lvl="2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Default Trigger conditions in SMF and their category</a:t>
                      </a:r>
                    </a:p>
                    <a:p>
                      <a:pPr marL="1504920" marR="0" lvl="2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Triggers for CHF CDR</a:t>
                      </a: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 were agreed to TS 32.290 on:  </a:t>
                      </a: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Reference architecture for the Nchf Interface applicability to "offline only" charging </a:t>
                      </a: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895335" marR="0" lvl="1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Nchf_OfflineCharging service which definition is FFS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5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5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"Offline only" charging service compared to "offline in converged charging" raises a lot of discussions.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(S5-191307, S5-191309, S5-191310, S5-191311, S5-191313, S5-191409),</a:t>
                      </a:r>
                    </a:p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32.290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S5-191308,  S5-191312)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35035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(3/5)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9356887"/>
              </p:ext>
            </p:extLst>
          </p:nvPr>
        </p:nvGraphicFramePr>
        <p:xfrm>
          <a:off x="0" y="948717"/>
          <a:ext cx="12110936" cy="5244138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Enhancement of 5GC interworking with EPC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5GIEPC_CH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820031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30%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32.255, TS 32.291, TS 32.298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were agreed to TS 32.255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to address handover EPS to/from 5GS with N26 and without N26: 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new charging triggers "Handover cancel, Handover start, Handover complete"</a:t>
                      </a:r>
                    </a:p>
                    <a:p>
                      <a:pPr marL="285750" lvl="0" indent="-285750" algn="l" defTabSz="121917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flows for EPS and 5G interworking reflecting SMF interaction with CHF and start/close for the counts.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32.255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S5-191316, S5-191317)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61791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(4/5)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979792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Exposure Charging in 5G System Architecture 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5GS_Ph1_NEFCH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SA#86 – December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32.254, TS 32.290, TS 32.291, TS 32.298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Northbound API converged charging architecture was introduced.</a:t>
                      </a:r>
                    </a:p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Basic principles for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Northbound API converged charging were introduced (NEF interacting with CHF using Nchf)</a:t>
                      </a:r>
                      <a:endParaRPr kumimoji="0" lang="fr-FR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TS 32.254 (</a:t>
                      </a:r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S5-191314, S5-191315)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35080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Rel-16 CH WIs (5/5)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5932889"/>
              </p:ext>
            </p:extLst>
          </p:nvPr>
        </p:nvGraphicFramePr>
        <p:xfrm>
          <a:off x="0" y="948717"/>
          <a:ext cx="12110936" cy="5328849"/>
        </p:xfrm>
        <a:graphic>
          <a:graphicData uri="http://schemas.openxmlformats.org/drawingml/2006/table">
            <a:tbl>
              <a:tblPr/>
              <a:tblGrid>
                <a:gridCol w="1872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60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94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2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AMF in 5G System Architecture Phase 1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5GS_Ph1_AMFCH</a:t>
                      </a:r>
                      <a:endParaRPr lang="en-GB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820034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0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0% -&gt; 0%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4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SA#85 – September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32.240, TS 32.290, TS 32.291, TS 32.298, TS 32.297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lvl="0" indent="0" algn="l" defTabSz="1219170" rtl="0" eaLnBrk="1" latinLnBrk="0" hangingPunct="1">
                        <a:buFontTx/>
                        <a:buNone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5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08428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47851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/>
            <a:r>
              <a:rPr lang="en-GB" altLang="zh-CN" sz="320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SIs (1/1)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1381793"/>
              </p:ext>
            </p:extLst>
          </p:nvPr>
        </p:nvGraphicFramePr>
        <p:xfrm>
          <a:off x="122254" y="854710"/>
          <a:ext cx="10221895" cy="5511985"/>
        </p:xfrm>
        <a:graphic>
          <a:graphicData uri="http://schemas.openxmlformats.org/drawingml/2006/table">
            <a:tbl>
              <a:tblPr/>
              <a:tblGrid>
                <a:gridCol w="1598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8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59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91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89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Charging Aspects of Network Slicing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FS_NETSLICE_CH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1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820029 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Percentage of completion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5% -&gt; </a:t>
                      </a: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</a:t>
                      </a:r>
                      <a:r>
                        <a:rPr kumimoji="0" lang="en-GB" altLang="zh-CN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SA#84– June 2019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Main TR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 32.845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37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Summary of progress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The following were introduced: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Background, including a summary of the 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 phases in the lifecycle of a Network Slice Instance (Need to further identify appropriate OAM TS(s) on Management Network Function(s)).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28.530 Business Roles model as a preliminary input (to be further adapted from charging's perspective)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r-FR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</a:t>
                      </a: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use cases and potential requirements: CSP consumes a private slice, CSP consumes a shared network slice instance, CSP consumes multiple network slice instances. 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 "usage (e.g. volume) based charging for network slice" and a solution based aggregation relying on existing reporting of S-NSSAI per PDU session.</a:t>
                      </a:r>
                    </a:p>
                    <a:p>
                      <a:pPr marL="285750" marR="0" lvl="0" indent="-28575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Key issue "Performance (e.g. latency, Guaranteed / non-guaranteed QoS..) and a solution to be studied based on a new "Performace based network slice charging Function" consuming performance data from appropriate Management Function. 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Outstanding 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pCRs new TR 32.845, email approval (S5-191324)  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58339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TRs / TSs to be sent </a:t>
            </a:r>
            <a:r>
              <a:rPr lang="sv-SE"/>
              <a:t>to SA#83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24064867"/>
              </p:ext>
            </p:extLst>
          </p:nvPr>
        </p:nvGraphicFramePr>
        <p:xfrm>
          <a:off x="641446" y="1910693"/>
          <a:ext cx="10549718" cy="1033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5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194519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9652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540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57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5907"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065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60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3600" dirty="0" err="1"/>
              <a:t>Thank</a:t>
            </a:r>
            <a:r>
              <a:rPr lang="sv-SE" sz="3600" dirty="0"/>
              <a:t> </a:t>
            </a:r>
            <a:r>
              <a:rPr lang="sv-SE" sz="3600" dirty="0" err="1"/>
              <a:t>you</a:t>
            </a:r>
            <a:r>
              <a:rPr lang="sv-SE" sz="3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sz="4400"/>
              <a:t>Administrative aspects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1810042" y="3839307"/>
            <a:ext cx="9467558" cy="2133475"/>
          </a:xfrm>
        </p:spPr>
        <p:txBody>
          <a:bodyPr/>
          <a:lstStyle/>
          <a:p>
            <a:pPr marL="534972" indent="-457200"/>
            <a:r>
              <a:rPr lang="en-US" altLang="zh-CN" sz="2900"/>
              <a:t>Future meetings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500"/>
              <a:t>Request for a CH- OAM SWGs join session at Taipei SA5#124 meeting (Clarifications for Study on Charging Aspects of Network Slicing).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fr-FR" sz="2500"/>
              <a:t>Participation to June SA5-Ad Hoc to be confirmed at </a:t>
            </a:r>
            <a:r>
              <a:rPr lang="en-US" sz="2500"/>
              <a:t>SA5#124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500"/>
          </a:p>
          <a:p>
            <a:pPr marL="457200" lvl="1" indent="0">
              <a:buNone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409" y="0"/>
            <a:ext cx="8973312" cy="768101"/>
          </a:xfrm>
        </p:spPr>
        <p:txBody>
          <a:bodyPr/>
          <a:lstStyle/>
          <a:p>
            <a:r>
              <a:rPr lang="sv-SE"/>
              <a:t>Incoming 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42742329"/>
              </p:ext>
            </p:extLst>
          </p:nvPr>
        </p:nvGraphicFramePr>
        <p:xfrm>
          <a:off x="222194" y="1994244"/>
          <a:ext cx="11600596" cy="2226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71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7429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07239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23982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93362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532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28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S5-191281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from CT3 to SA5 on PRA extension for offline charging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C3-187490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82624"/>
                  </a:ext>
                </a:extLst>
              </a:tr>
              <a:tr h="671208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S5-191282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from CT4 cc SA5 on API specification and API version number maintenance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C4-188646</a:t>
                      </a: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1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8571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7B3F746-FB0E-4F2A-B02D-3596CEB14CF4}"/>
              </a:ext>
            </a:extLst>
          </p:cNvPr>
          <p:cNvSpPr txBox="1"/>
          <p:nvPr/>
        </p:nvSpPr>
        <p:spPr>
          <a:xfrm>
            <a:off x="362356" y="4734776"/>
            <a:ext cx="113202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sng"/>
              <a:t>LS from CT4 (S5-191282): </a:t>
            </a:r>
            <a:r>
              <a:rPr lang="fr-FR" sz="1600"/>
              <a:t>no change compared to the previous LS reply by SA5 CH to CT4 =&gt; no need to reply. </a:t>
            </a:r>
          </a:p>
          <a:p>
            <a:r>
              <a:rPr lang="fr-FR" sz="1600"/>
              <a:t>As indicated by SA5 CH, the last published TS 29.500 (version control clause 4.3) was considered for the Nchf_ConvergedCharging service OpenAPI version numbering. </a:t>
            </a:r>
          </a:p>
          <a:p>
            <a:r>
              <a:rPr lang="fr-FR" sz="1600"/>
              <a:t>The process for handling the yaml part is pending to endorsement by SA, expected to occur at the next SA#83 Plenary.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42581056"/>
              </p:ext>
            </p:extLst>
          </p:nvPr>
        </p:nvGraphicFramePr>
        <p:xfrm>
          <a:off x="487680" y="1828506"/>
          <a:ext cx="11020140" cy="142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457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60289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2833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26349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569459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9633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65724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95250" marR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u="sng" strike="noStrike" kern="120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  <a:p>
            <a:pPr algn="ctr">
              <a:defRPr/>
            </a:pPr>
            <a:r>
              <a:rPr lang="en-US" altLang="zh-CN" sz="2400" dirty="0">
                <a:solidFill>
                  <a:srgbClr val="FF0000"/>
                </a:solidFill>
                <a:latin typeface="Calibri"/>
                <a:cs typeface="Times New Roman" pitchFamily="18" charset="0"/>
              </a:rPr>
              <a:t>For approval by SA5 closing plenary</a:t>
            </a:r>
            <a:endParaRPr lang="en-GB" altLang="zh-CN" sz="24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0635394"/>
              </p:ext>
            </p:extLst>
          </p:nvPr>
        </p:nvGraphicFramePr>
        <p:xfrm>
          <a:off x="708800" y="1837339"/>
          <a:ext cx="10254142" cy="1427618"/>
        </p:xfrm>
        <a:graphic>
          <a:graphicData uri="http://schemas.openxmlformats.org/drawingml/2006/table">
            <a:tbl>
              <a:tblPr/>
              <a:tblGrid>
                <a:gridCol w="1123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5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261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0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6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919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215999"/>
              </p:ext>
            </p:extLst>
          </p:nvPr>
        </p:nvGraphicFramePr>
        <p:xfrm>
          <a:off x="354838" y="1911788"/>
          <a:ext cx="10972802" cy="259386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2870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01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Rel-12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4983388"/>
                  </a:ext>
                </a:extLst>
              </a:tr>
              <a:tr h="47731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Rel-13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509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Rel-14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50933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for multiple recipients in SC-SMO CDR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18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6592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693982"/>
              </p:ext>
            </p:extLst>
          </p:nvPr>
        </p:nvGraphicFramePr>
        <p:xfrm>
          <a:off x="403791" y="1228298"/>
          <a:ext cx="10972802" cy="4671232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97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create operation description for event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17165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S5-191411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data type associated to volume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S5-191329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on reference for common data types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inconsistencies in data types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2666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NSSAI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S5-191046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subscriber equipment number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S5-191047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category for subscriber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create operation for subscriber identifier 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32.260 Correction of GGSN field for SMF address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S5-191049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Correction of GGSN field for SMF address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289924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7449162"/>
              </p:ext>
            </p:extLst>
          </p:nvPr>
        </p:nvGraphicFramePr>
        <p:xfrm>
          <a:off x="403791" y="1228298"/>
          <a:ext cx="10972802" cy="4343053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9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14842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S5-191398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S5-191399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32.255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S5-191053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S5-191054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32.274 Correction of NF Consumer Information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S5-191055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32.274 Correction of category Invocation result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386725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S5-191168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32.290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S5-191056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S5-191057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SMSF as NF Consumer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18817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232011" y="260349"/>
            <a:ext cx="9785445" cy="96794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0000"/>
                </a:solidFill>
                <a:latin typeface="Calibri"/>
              </a:rPr>
              <a:t>Charging Maintenance and Rel-16 small Enhancements </a:t>
            </a:r>
            <a:r>
              <a:rPr lang="en-US" altLang="zh-CN" sz="2800" kern="0">
                <a:solidFill>
                  <a:srgbClr val="FF0000"/>
                </a:solidFill>
                <a:latin typeface="Calibri"/>
                <a:cs typeface="+mj-cs"/>
              </a:rPr>
              <a:t>CRs </a:t>
            </a:r>
            <a:r>
              <a:rPr lang="en-US" altLang="zh-CN" sz="2800" kern="0" dirty="0">
                <a:solidFill>
                  <a:srgbClr val="FF0000"/>
                </a:solidFill>
                <a:latin typeface="Calibri"/>
                <a:cs typeface="+mj-cs"/>
              </a:rPr>
              <a:t>for approval by SA5 closing plenary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867941"/>
              </p:ext>
            </p:extLst>
          </p:nvPr>
        </p:nvGraphicFramePr>
        <p:xfrm>
          <a:off x="403791" y="1228298"/>
          <a:ext cx="10972802" cy="4830825"/>
        </p:xfrm>
        <a:graphic>
          <a:graphicData uri="http://schemas.openxmlformats.org/drawingml/2006/table">
            <a:tbl>
              <a:tblPr/>
              <a:tblGrid>
                <a:gridCol w="1182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453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3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496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2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S5-191094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ValidityTime data type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058440"/>
                  </a:ext>
                </a:extLst>
              </a:tr>
              <a:tr h="37178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S5-191403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usedUnitContainer to sequence of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039668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S5-191402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32.291 Correction of API versioning and externalDocs field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777203"/>
                  </a:ext>
                </a:extLst>
              </a:tr>
              <a:tr h="36423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S5-191405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missing Session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01458"/>
                  </a:ext>
                </a:extLst>
              </a:tr>
              <a:tr h="32549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S5-191404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missing Session Identifier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873227"/>
                  </a:ext>
                </a:extLst>
              </a:tr>
              <a:tr h="502361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S5-191331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faults in yaml part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871747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S5-191406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 definition of Individual Partial record mechanism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506190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Corrections on ASN.1 syntax and charging modules version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432358"/>
                  </a:ext>
                </a:extLst>
              </a:tr>
              <a:tr h="41391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S5-191058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32.299 Correction of missing Presence-Reporting-Area-Node AVP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745585"/>
                  </a:ext>
                </a:extLst>
              </a:tr>
              <a:tr h="48203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S5-191400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Rel-15 CR 32.298 Correction of PresenceReportingAreaNode ASN1 syntax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Nokia, Nokia Shanghai Bell</a:t>
                      </a:r>
                      <a:endParaRPr lang="en-US" sz="14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84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9918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43621</TotalTime>
  <Words>1461</Words>
  <Application>Microsoft Office PowerPoint</Application>
  <PresentationFormat>Widescreen</PresentationFormat>
  <Paragraphs>291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DengXian</vt:lpstr>
      <vt:lpstr>Gulim</vt:lpstr>
      <vt:lpstr>宋体</vt:lpstr>
      <vt:lpstr>Arial</vt:lpstr>
      <vt:lpstr>Calibri</vt:lpstr>
      <vt:lpstr>Times New Roman</vt:lpstr>
      <vt:lpstr>Wingdings</vt:lpstr>
      <vt:lpstr>Office Theme</vt:lpstr>
      <vt:lpstr>    SA5 CH SWG Exec Report SA5#123, 21-25 January 2019 Montreal,CA </vt:lpstr>
      <vt:lpstr>Administrative aspects</vt:lpstr>
      <vt:lpstr>Incoming LSs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SA#83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Nokia mga1</cp:lastModifiedBy>
  <cp:revision>1180</cp:revision>
  <dcterms:created xsi:type="dcterms:W3CDTF">2008-08-30T09:32:10Z</dcterms:created>
  <dcterms:modified xsi:type="dcterms:W3CDTF">2019-01-25T15:50:27Z</dcterms:modified>
</cp:coreProperties>
</file>