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4"/>
  </p:notesMasterIdLst>
  <p:handoutMasterIdLst>
    <p:handoutMasterId r:id="rId35"/>
  </p:handoutMasterIdLst>
  <p:sldIdLst>
    <p:sldId id="303" r:id="rId2"/>
    <p:sldId id="668" r:id="rId3"/>
    <p:sldId id="743" r:id="rId4"/>
    <p:sldId id="670" r:id="rId5"/>
    <p:sldId id="636" r:id="rId6"/>
    <p:sldId id="729" r:id="rId7"/>
    <p:sldId id="764" r:id="rId8"/>
    <p:sldId id="766" r:id="rId9"/>
    <p:sldId id="767" r:id="rId10"/>
    <p:sldId id="772" r:id="rId11"/>
    <p:sldId id="726" r:id="rId12"/>
    <p:sldId id="763" r:id="rId13"/>
    <p:sldId id="731" r:id="rId14"/>
    <p:sldId id="744" r:id="rId15"/>
    <p:sldId id="746" r:id="rId16"/>
    <p:sldId id="775" r:id="rId17"/>
    <p:sldId id="747" r:id="rId18"/>
    <p:sldId id="748" r:id="rId19"/>
    <p:sldId id="776" r:id="rId20"/>
    <p:sldId id="745" r:id="rId21"/>
    <p:sldId id="749" r:id="rId22"/>
    <p:sldId id="769" r:id="rId23"/>
    <p:sldId id="734" r:id="rId24"/>
    <p:sldId id="735" r:id="rId25"/>
    <p:sldId id="733" r:id="rId26"/>
    <p:sldId id="732" r:id="rId27"/>
    <p:sldId id="738" r:id="rId28"/>
    <p:sldId id="761" r:id="rId29"/>
    <p:sldId id="762" r:id="rId30"/>
    <p:sldId id="760" r:id="rId31"/>
    <p:sldId id="737" r:id="rId32"/>
    <p:sldId id="704" r:id="rId33"/>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1E442"/>
    <a:srgbClr val="C6D254"/>
    <a:srgbClr val="FF3300"/>
    <a:srgbClr val="72AF2F"/>
    <a:srgbClr val="000000"/>
    <a:srgbClr val="5C88D0"/>
    <a:srgbClr val="2A6EA8"/>
    <a:srgbClr val="B1D254"/>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6294" autoAdjust="0"/>
    <p:restoredTop sz="97991" autoAdjust="0"/>
  </p:normalViewPr>
  <p:slideViewPr>
    <p:cSldViewPr snapToGrid="0">
      <p:cViewPr>
        <p:scale>
          <a:sx n="70" d="100"/>
          <a:sy n="70" d="100"/>
        </p:scale>
        <p:origin x="-768"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1254"/>
    </p:cViewPr>
  </p:sorterViewPr>
  <p:notesViewPr>
    <p:cSldViewPr snapToGrid="0">
      <p:cViewPr varScale="1">
        <p:scale>
          <a:sx n="48" d="100"/>
          <a:sy n="48" d="100"/>
        </p:scale>
        <p:origin x="-2538"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61"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10/12/2018</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‹N°›</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10/12/2018</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‹N°›</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15844707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‹N°›</a:t>
            </a:fld>
            <a:endParaRPr lang="en-GB" dirty="0"/>
          </a:p>
        </p:txBody>
      </p:sp>
    </p:spTree>
    <p:extLst>
      <p:ext uri="{BB962C8B-B14F-4D97-AF65-F5344CB8AC3E}">
        <p14:creationId xmlns:p14="http://schemas.microsoft.com/office/powerpoint/2010/main" val="191304689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smtClean="0">
                <a:ea typeface="+mn-ea"/>
                <a:cs typeface="Arial" panose="020B0604020202020204" pitchFamily="34" charset="0"/>
              </a:rPr>
              <a:t>S5-186018, SA5#121, Kochi (India), 8 </a:t>
            </a:r>
            <a:r>
              <a:rPr lang="en-GB" sz="1100" b="1" spc="300" dirty="0">
                <a:ea typeface="+mn-ea"/>
                <a:cs typeface="Arial" panose="020B0604020202020204" pitchFamily="34" charset="0"/>
              </a:rPr>
              <a:t>- </a:t>
            </a:r>
            <a:r>
              <a:rPr lang="en-GB" sz="1100" b="1" spc="300" dirty="0" smtClean="0">
                <a:ea typeface="+mn-ea"/>
                <a:cs typeface="Arial" panose="020B0604020202020204" pitchFamily="34" charset="0"/>
              </a:rPr>
              <a:t>12 October 2018</a:t>
            </a:r>
            <a:endParaRPr lang="en-GB" sz="1100" b="1" spc="300" dirty="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a:t>
            </a:r>
            <a:r>
              <a:rPr lang="en-GB" altLang="en-US" sz="1067" dirty="0" smtClean="0"/>
              <a:t>2018</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‹N°›</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967678" y="2820444"/>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a:t>
            </a:r>
            <a:r>
              <a:rPr lang="en-GB" altLang="zh-CN" sz="4800" b="1" dirty="0" smtClean="0"/>
              <a:t>OAM&amp;P SWG Exec Report</a:t>
            </a:r>
            <a:r>
              <a:rPr lang="en-GB" sz="4800" b="1" i="1" dirty="0"/>
              <a:t/>
            </a:r>
            <a:br>
              <a:rPr lang="en-GB" sz="4800" b="1" i="1" dirty="0"/>
            </a:br>
            <a:r>
              <a:rPr lang="fr-FR" sz="2400" dirty="0" smtClean="0">
                <a:latin typeface="Arial" pitchFamily="34" charset="0"/>
              </a:rPr>
              <a:t>SA5#121, 8 – 12 </a:t>
            </a:r>
            <a:r>
              <a:rPr lang="fr-FR" sz="2400" dirty="0" err="1" smtClean="0">
                <a:latin typeface="Arial" pitchFamily="34" charset="0"/>
              </a:rPr>
              <a:t>October</a:t>
            </a:r>
            <a:r>
              <a:rPr lang="fr-FR" sz="2400" dirty="0" smtClean="0">
                <a:latin typeface="Arial" pitchFamily="34" charset="0"/>
              </a:rPr>
              <a:t> 2018</a:t>
            </a:r>
            <a:br>
              <a:rPr lang="fr-FR" sz="2400" dirty="0" smtClean="0">
                <a:latin typeface="Arial" pitchFamily="34" charset="0"/>
              </a:rPr>
            </a:br>
            <a:r>
              <a:rPr lang="fr-FR" sz="2400" dirty="0" err="1" smtClean="0">
                <a:latin typeface="Arial" pitchFamily="34" charset="0"/>
              </a:rPr>
              <a:t>Kochi</a:t>
            </a:r>
            <a:r>
              <a:rPr lang="fr-FR" sz="2400" dirty="0" smtClean="0">
                <a:latin typeface="Arial" pitchFamily="34" charset="0"/>
              </a:rPr>
              <a:t>, </a:t>
            </a:r>
            <a:r>
              <a:rPr lang="fr-FR" sz="2400" dirty="0" err="1" smtClean="0">
                <a:latin typeface="Arial" pitchFamily="34" charset="0"/>
              </a:rPr>
              <a:t>India</a:t>
            </a:r>
            <a:r>
              <a:rPr lang="en-US" sz="4800" dirty="0">
                <a:effectLst>
                  <a:outerShdw blurRad="38100" dist="38100" dir="2700000" algn="tl">
                    <a:srgbClr val="C0C0C0"/>
                  </a:outerShdw>
                </a:effectLst>
              </a:rPr>
              <a:t/>
            </a:r>
            <a:br>
              <a:rPr lang="en-US" sz="4800" dirty="0">
                <a:effectLst>
                  <a:outerShdw blurRad="38100" dist="38100" dir="2700000" algn="tl">
                    <a:srgbClr val="C0C0C0"/>
                  </a:outerShdw>
                </a:effectLst>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GB" sz="2400" dirty="0" smtClean="0">
                <a:latin typeface="Arial" charset="0"/>
              </a:rPr>
              <a:t>Jean-Michel CORNILY, </a:t>
            </a:r>
            <a:r>
              <a:rPr lang="en-GB" sz="2400" dirty="0">
                <a:latin typeface="Arial" charset="0"/>
              </a:rPr>
              <a:t>SA5 </a:t>
            </a:r>
            <a:r>
              <a:rPr lang="en-GB" sz="2400" dirty="0" smtClean="0">
                <a:latin typeface="Arial" charset="0"/>
              </a:rPr>
              <a:t>Vice-Chair</a:t>
            </a:r>
            <a:r>
              <a:rPr lang="en-GB" sz="2400" dirty="0">
                <a:latin typeface="Arial" charset="0"/>
              </a:rPr>
              <a:t>, </a:t>
            </a:r>
            <a:r>
              <a:rPr lang="en-GB" sz="2400" dirty="0" smtClean="0">
                <a:latin typeface="Arial" charset="0"/>
              </a:rPr>
              <a:t>ORANGE</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(5/5)</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11167629"/>
              </p:ext>
            </p:extLst>
          </p:nvPr>
        </p:nvGraphicFramePr>
        <p:xfrm>
          <a:off x="450373" y="2167874"/>
          <a:ext cx="10972802" cy="2631179"/>
        </p:xfrm>
        <a:graphic>
          <a:graphicData uri="http://schemas.openxmlformats.org/drawingml/2006/table">
            <a:tbl>
              <a:tblPr/>
              <a:tblGrid>
                <a:gridCol w="1310188">
                  <a:extLst>
                    <a:ext uri="{9D8B030D-6E8A-4147-A177-3AD203B41FA5}">
                      <a16:colId xmlns="" xmlns:a16="http://schemas.microsoft.com/office/drawing/2014/main" val="20000"/>
                    </a:ext>
                  </a:extLst>
                </a:gridCol>
                <a:gridCol w="7547212">
                  <a:extLst>
                    <a:ext uri="{9D8B030D-6E8A-4147-A177-3AD203B41FA5}">
                      <a16:colId xmlns="" xmlns:a16="http://schemas.microsoft.com/office/drawing/2014/main" val="20001"/>
                    </a:ext>
                  </a:extLst>
                </a:gridCol>
                <a:gridCol w="2115402"/>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S5-186408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Add missing detail definition for attribute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S5-186409</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CR 32.158 </a:t>
                      </a:r>
                      <a:r>
                        <a:rPr lang="fr-FR" sz="1400" b="0" i="0" u="none" strike="noStrike" dirty="0" err="1">
                          <a:solidFill>
                            <a:srgbClr val="000000"/>
                          </a:solidFill>
                          <a:effectLst/>
                          <a:latin typeface="+mn-lt"/>
                        </a:rPr>
                        <a:t>Extend</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resource</a:t>
                      </a:r>
                      <a:r>
                        <a:rPr lang="fr-FR" sz="1400" b="0" i="0" u="none" strike="noStrike" dirty="0">
                          <a:solidFill>
                            <a:srgbClr val="000000"/>
                          </a:solidFill>
                          <a:effectLst/>
                          <a:latin typeface="+mn-lt"/>
                        </a:rPr>
                        <a:t> </a:t>
                      </a:r>
                      <a:r>
                        <a:rPr lang="fr-FR" sz="1400" b="0" i="0" u="none" strike="noStrike" dirty="0" err="1">
                          <a:solidFill>
                            <a:srgbClr val="000000"/>
                          </a:solidFill>
                          <a:effectLst/>
                          <a:latin typeface="+mn-lt"/>
                        </a:rPr>
                        <a:t>representation</a:t>
                      </a:r>
                      <a:r>
                        <a:rPr lang="fr-FR" sz="1400" b="0" i="0" u="none" strike="noStrike" dirty="0">
                          <a:solidFill>
                            <a:srgbClr val="000000"/>
                          </a:solidFill>
                          <a:effectLst/>
                          <a:latin typeface="+mn-lt"/>
                        </a:rPr>
                        <a:t> format descriptions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S5-186411</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NR IS definition to align with TS 37.340 for MR-DC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 </a:t>
                      </a:r>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S5-186430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28.531 Remove release specific information from clause 7.9.1</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S5-186446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Adding missing attribute, and correction of reference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S5-186474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Fix outdated reference</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Nokia</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3099937325"/>
      </p:ext>
    </p:extLst>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Documents endorsed by OA&amp;M SWG</a:t>
            </a:r>
          </a:p>
        </p:txBody>
      </p:sp>
      <p:graphicFrame>
        <p:nvGraphicFramePr>
          <p:cNvPr id="6" name="Group 76"/>
          <p:cNvGraphicFramePr>
            <a:graphicFrameLocks/>
          </p:cNvGraphicFramePr>
          <p:nvPr>
            <p:extLst>
              <p:ext uri="{D42A27DB-BD31-4B8C-83A1-F6EECF244321}">
                <p14:modId xmlns:p14="http://schemas.microsoft.com/office/powerpoint/2010/main" val="1379306013"/>
              </p:ext>
            </p:extLst>
          </p:nvPr>
        </p:nvGraphicFramePr>
        <p:xfrm>
          <a:off x="382137" y="1397246"/>
          <a:ext cx="11341289" cy="4590752"/>
        </p:xfrm>
        <a:graphic>
          <a:graphicData uri="http://schemas.openxmlformats.org/drawingml/2006/table">
            <a:tbl>
              <a:tblPr/>
              <a:tblGrid>
                <a:gridCol w="1242935">
                  <a:extLst>
                    <a:ext uri="{9D8B030D-6E8A-4147-A177-3AD203B41FA5}">
                      <a16:colId xmlns:a16="http://schemas.microsoft.com/office/drawing/2014/main" xmlns="" val="20000"/>
                    </a:ext>
                  </a:extLst>
                </a:gridCol>
                <a:gridCol w="7015703">
                  <a:extLst>
                    <a:ext uri="{9D8B030D-6E8A-4147-A177-3AD203B41FA5}">
                      <a16:colId xmlns:a16="http://schemas.microsoft.com/office/drawing/2014/main" xmlns="" val="20001"/>
                    </a:ext>
                  </a:extLst>
                </a:gridCol>
                <a:gridCol w="3082651"/>
              </a:tblGrid>
              <a:tr h="6456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409433">
                <a:tc>
                  <a:txBody>
                    <a:bodyPr/>
                    <a:lstStyle/>
                    <a:p>
                      <a:pPr marL="82550" indent="0" algn="l" fontAlgn="t"/>
                      <a:r>
                        <a:rPr lang="fr-FR" sz="1400" b="0" i="0" u="none" strike="noStrike" dirty="0" smtClean="0">
                          <a:solidFill>
                            <a:srgbClr val="000000"/>
                          </a:solidFill>
                          <a:effectLst/>
                          <a:latin typeface="+mn-lt"/>
                        </a:rPr>
                        <a:t>S5-186212</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Discussion paper around using </a:t>
                      </a:r>
                      <a:r>
                        <a:rPr lang="en-US" sz="1400" b="0" i="0" u="none" strike="noStrike" dirty="0" err="1" smtClean="0">
                          <a:solidFill>
                            <a:srgbClr val="000000"/>
                          </a:solidFill>
                          <a:effectLst/>
                          <a:latin typeface="+mn-lt"/>
                        </a:rPr>
                        <a:t>MnS</a:t>
                      </a:r>
                      <a:r>
                        <a:rPr lang="en-US" sz="1400" b="0" i="0" u="none" strike="noStrike" dirty="0" smtClean="0">
                          <a:solidFill>
                            <a:srgbClr val="000000"/>
                          </a:solidFill>
                          <a:effectLst/>
                          <a:latin typeface="+mn-lt"/>
                        </a:rPr>
                        <a:t>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09433">
                <a:tc>
                  <a:txBody>
                    <a:bodyPr/>
                    <a:lstStyle/>
                    <a:p>
                      <a:pPr marL="82550" indent="0" algn="l" fontAlgn="t"/>
                      <a:r>
                        <a:rPr lang="fr-FR" sz="1400" b="0" i="0" u="none" strike="noStrike" dirty="0" smtClean="0">
                          <a:solidFill>
                            <a:srgbClr val="000000"/>
                          </a:solidFill>
                          <a:effectLst/>
                          <a:latin typeface="+mn-lt"/>
                        </a:rPr>
                        <a:t>S5-186336</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TD YANG Module or Submodule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indent="0" algn="l" fontAlgn="t"/>
                      <a:r>
                        <a:rPr lang="fr-FR" sz="1400" b="0" i="0" u="none" strike="noStrike" dirty="0" smtClean="0">
                          <a:solidFill>
                            <a:srgbClr val="000000"/>
                          </a:solidFill>
                          <a:effectLst/>
                          <a:latin typeface="+mn-lt"/>
                        </a:rPr>
                        <a:t>S5-186486</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en-US" sz="1400" b="0" i="0" u="none" strike="noStrike" dirty="0" smtClean="0">
                          <a:solidFill>
                            <a:srgbClr val="000000"/>
                          </a:solidFill>
                          <a:effectLst/>
                          <a:latin typeface="+mn-lt"/>
                        </a:rPr>
                        <a:t>Discussion about how SA5/SA2 _x00B_work together to guarantee slice SLA</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82550" indent="0" algn="l" fontAlgn="t"/>
                      <a:r>
                        <a:rPr lang="fr-FR" sz="1400" b="0" i="0" u="none" strike="noStrike" dirty="0" smtClean="0">
                          <a:solidFill>
                            <a:srgbClr val="000000"/>
                          </a:solidFill>
                          <a:effectLst/>
                          <a:latin typeface="+mn-lt"/>
                        </a:rPr>
                        <a:t>China Mobile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354842">
                <a:tc>
                  <a:txBody>
                    <a:bodyPr/>
                    <a:lstStyle/>
                    <a:p>
                      <a:pPr marL="82550" indent="0" algn="l" fontAlgn="t"/>
                      <a:r>
                        <a:rPr lang="fr-FR" sz="1400" b="0" i="0" u="none" strike="noStrike" dirty="0" smtClean="0">
                          <a:solidFill>
                            <a:srgbClr val="000000"/>
                          </a:solidFill>
                          <a:effectLst/>
                          <a:latin typeface="+mn-lt"/>
                        </a:rPr>
                        <a:t>S5-186404</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TD Rel-15 TS 28622 Generic NRM IS on Measurement Control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indent="0" algn="l" fontAlgn="t"/>
                      <a:r>
                        <a:rPr lang="fr-FR" sz="1400" b="0" i="0" u="none" strike="noStrike" dirty="0" smtClean="0">
                          <a:solidFill>
                            <a:srgbClr val="000000"/>
                          </a:solidFill>
                          <a:effectLst/>
                          <a:latin typeface="+mn-lt"/>
                        </a:rPr>
                        <a:t>S5-186413</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Priority of NFV NS in context of Network Slicing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Nokia Shanghai Bell,</a:t>
                      </a:r>
                      <a:r>
                        <a:rPr lang="fr-FR" sz="1400" b="0" i="0" u="none" strike="noStrike" baseline="0" dirty="0" smtClean="0">
                          <a:solidFill>
                            <a:srgbClr val="000000"/>
                          </a:solidFill>
                          <a:effectLst/>
                          <a:latin typeface="+mn-lt"/>
                        </a:rPr>
                        <a:t> 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S5-186433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DP on integrating ONAP FM-PM into 3GPP 5G management framework – Subscribe/Notify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AT&amp;T, Deutsche Telekom, Orange, Ericsson, 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indent="0" algn="l" fontAlgn="t"/>
                      <a:r>
                        <a:rPr lang="fr-FR" sz="1400" b="0" i="0" u="none" strike="noStrike" dirty="0" smtClean="0">
                          <a:solidFill>
                            <a:srgbClr val="000000"/>
                          </a:solidFill>
                          <a:effectLst/>
                          <a:latin typeface="+mn-lt"/>
                        </a:rPr>
                        <a:t>S5-186435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DP on integrating ONAP FM-PM into 3GPP 5G management framework – PM job control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AT&amp;T, Deutsche Telekom, Orange, Ericsson, Nokia</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S5-186437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DP on integrating ONAP FM-PM into 3GPP 5G management framework – PM FM reporting methods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AT&amp;T, Deutsche Telekom, Orange, Ericsson, Nokia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S5-186470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TD Rel-15 28550-200 on file based solution</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de-DE" sz="1400" b="0" i="0" u="none" strike="noStrike" dirty="0" smtClean="0">
                          <a:solidFill>
                            <a:srgbClr val="000000"/>
                          </a:solidFill>
                          <a:effectLst/>
                          <a:latin typeface="+mn-lt"/>
                        </a:rPr>
                        <a:t>Ericsson </a:t>
                      </a:r>
                      <a:r>
                        <a:rPr lang="de-DE" sz="1400" b="0" i="0" u="none" strike="noStrike" dirty="0" err="1" smtClean="0">
                          <a:solidFill>
                            <a:srgbClr val="000000"/>
                          </a:solidFill>
                          <a:effectLst/>
                          <a:latin typeface="+mn-lt"/>
                        </a:rPr>
                        <a:t>Inc.,Deutsche</a:t>
                      </a:r>
                      <a:r>
                        <a:rPr lang="de-DE" sz="1400" b="0" i="0" u="none" strike="noStrike" dirty="0" smtClean="0">
                          <a:solidFill>
                            <a:srgbClr val="000000"/>
                          </a:solidFill>
                          <a:effectLst/>
                          <a:latin typeface="+mn-lt"/>
                        </a:rPr>
                        <a:t> Telekom, Nokia, Huawei</a:t>
                      </a:r>
                      <a:endParaRPr lang="fr-FR" sz="1400" b="0" i="0" u="none" strike="noStrike" dirty="0" smtClean="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354842">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S5-186476</a:t>
                      </a:r>
                      <a:endParaRPr lang="fr-FR" sz="1400" b="0" i="0" u="none" strike="noStrike" dirty="0" smtClean="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Way forward for </a:t>
                      </a:r>
                      <a:r>
                        <a:rPr lang="en-US" sz="1400" b="0" i="0" u="none" strike="noStrike" dirty="0" err="1" smtClean="0">
                          <a:solidFill>
                            <a:srgbClr val="000000"/>
                          </a:solidFill>
                          <a:effectLst/>
                          <a:latin typeface="+mn-lt"/>
                        </a:rPr>
                        <a:t>MnS</a:t>
                      </a:r>
                      <a:r>
                        <a:rPr lang="en-US" sz="1400" b="0" i="0" u="none" strike="noStrike" dirty="0" smtClean="0">
                          <a:solidFill>
                            <a:srgbClr val="000000"/>
                          </a:solidFill>
                          <a:effectLst/>
                          <a:latin typeface="+mn-lt"/>
                        </a:rPr>
                        <a:t> discovery </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marR="0" indent="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rgbClr val="000000"/>
                          </a:solidFill>
                          <a:effectLst/>
                          <a:latin typeface="+mn-lt"/>
                        </a:rPr>
                        <a:t>Huawei</a:t>
                      </a:r>
                      <a:endParaRPr lang="fr-FR" sz="1400" b="0" i="0" u="none" strike="noStrike" dirty="0" smtClean="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700644" y="212850"/>
            <a:ext cx="9179625" cy="685800"/>
          </a:xfrm>
          <a:prstGeom prst="rect">
            <a:avLst/>
          </a:prstGeom>
          <a:noFill/>
          <a:ln w="12700">
            <a:noFill/>
            <a:miter lim="800000"/>
            <a:headEnd/>
            <a:tailEnd/>
          </a:ln>
        </p:spPr>
        <p:txBody>
          <a:bodyPr lIns="90488" tIns="44450" rIns="90488" bIns="44450" anchor="ctr"/>
          <a:lstStyle/>
          <a:p>
            <a:pPr algn="ctr"/>
            <a:r>
              <a:rPr lang="en-US" altLang="zh-CN" sz="2800" dirty="0">
                <a:solidFill>
                  <a:srgbClr val="FF0000"/>
                </a:solidFill>
                <a:latin typeface="Calibri" pitchFamily="34" charset="0"/>
                <a:cs typeface="Times New Roman" pitchFamily="18" charset="0"/>
              </a:rPr>
              <a:t>Rel-15 Operations, Administration, Maintenance and Provisioning (OAM&amp;P</a:t>
            </a:r>
            <a:r>
              <a:rPr lang="en-US" altLang="zh-CN" sz="2800" dirty="0" smtClean="0">
                <a:solidFill>
                  <a:srgbClr val="FF0000"/>
                </a:solidFill>
                <a:latin typeface="Calibri" pitchFamily="34" charset="0"/>
                <a:cs typeface="Times New Roman" pitchFamily="18" charset="0"/>
              </a:rPr>
              <a:t>)</a:t>
            </a:r>
            <a:endParaRPr lang="en-GB" altLang="zh-CN" sz="28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128922757"/>
              </p:ext>
            </p:extLst>
          </p:nvPr>
        </p:nvGraphicFramePr>
        <p:xfrm>
          <a:off x="94672" y="1119116"/>
          <a:ext cx="12029088" cy="5018397"/>
        </p:xfrm>
        <a:graphic>
          <a:graphicData uri="http://schemas.openxmlformats.org/drawingml/2006/table">
            <a:tbl>
              <a:tblPr/>
              <a:tblGrid>
                <a:gridCol w="1256456">
                  <a:extLst>
                    <a:ext uri="{9D8B030D-6E8A-4147-A177-3AD203B41FA5}">
                      <a16:colId xmlns:a16="http://schemas.microsoft.com/office/drawing/2014/main" xmlns="" val="20000"/>
                    </a:ext>
                  </a:extLst>
                </a:gridCol>
                <a:gridCol w="4741427">
                  <a:extLst>
                    <a:ext uri="{9D8B030D-6E8A-4147-A177-3AD203B41FA5}">
                      <a16:colId xmlns:a16="http://schemas.microsoft.com/office/drawing/2014/main" xmlns="" val="20001"/>
                    </a:ext>
                  </a:extLst>
                </a:gridCol>
                <a:gridCol w="3078493"/>
                <a:gridCol w="2952712">
                  <a:extLst>
                    <a:ext uri="{9D8B030D-6E8A-4147-A177-3AD203B41FA5}">
                      <a16:colId xmlns:a16="http://schemas.microsoft.com/office/drawing/2014/main" xmlns="" val="20002"/>
                    </a:ext>
                  </a:extLst>
                </a:gridCol>
              </a:tblGrid>
              <a:tr h="327461">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Assurance data and Performance Management for 5G networks and network slicing</a:t>
                      </a:r>
                      <a:endParaRPr lang="en-US" sz="1600" b="1" i="1"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NETSLICE-ADPM5G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29344">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cap="none" normalizeH="0" baseline="0" dirty="0" smtClean="0">
                          <a:ln>
                            <a:noFill/>
                          </a:ln>
                          <a:solidFill>
                            <a:schemeClr val="tx1"/>
                          </a:solidFill>
                          <a:effectLst/>
                          <a:latin typeface="Calibri" pitchFamily="34" charset="0"/>
                          <a:ea typeface="宋体" pitchFamily="2" charset="-122"/>
                          <a:cs typeface="Arial" charset="0"/>
                        </a:rPr>
                        <a:t>780038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1"/>
                  </a:ext>
                </a:extLst>
              </a:tr>
              <a:tr h="37445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rgbClr val="FF0000"/>
                          </a:solidFill>
                          <a:effectLst/>
                          <a:latin typeface="Calibri" pitchFamily="34" charset="0"/>
                          <a:ea typeface="宋体" pitchFamily="2" charset="-122"/>
                          <a:cs typeface="Arial" charset="0"/>
                        </a:rPr>
                        <a:t>100</a:t>
                      </a:r>
                      <a:r>
                        <a:rPr kumimoji="0" lang="en-GB" altLang="zh-CN" sz="1400" b="1" i="0" u="none" strike="noStrike" cap="none" normalizeH="0" baseline="0" dirty="0" smtClean="0">
                          <a:ln>
                            <a:noFill/>
                          </a:ln>
                          <a:solidFill>
                            <a:srgbClr val="FF0000"/>
                          </a:solidFill>
                          <a:effectLst/>
                          <a:latin typeface="Calibri" pitchFamily="34" charset="0"/>
                          <a:ea typeface="宋体" pitchFamily="2" charset="-122"/>
                          <a:cs typeface="Arial" charset="0"/>
                        </a:rPr>
                        <a:t>% -&gt;  ??%</a:t>
                      </a:r>
                      <a:endParaRPr kumimoji="0" lang="en-GB" altLang="zh-CN" sz="1400" b="1" i="0" u="none" strike="noStrike" cap="none" normalizeH="0" baseline="0" dirty="0">
                        <a:ln>
                          <a:noFill/>
                        </a:ln>
                        <a:solidFill>
                          <a:srgbClr val="FF0000"/>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2795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SA#81 – Sept. 2018</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a:t>
                      </a:r>
                      <a:r>
                        <a:rPr kumimoji="0" lang="fr-FR" sz="1400" b="1" i="0" u="none" strike="noStrike" kern="1200" cap="none" normalizeH="0" baseline="0" dirty="0" err="1" smtClean="0">
                          <a:ln>
                            <a:noFill/>
                          </a:ln>
                          <a:solidFill>
                            <a:schemeClr val="tx1"/>
                          </a:solidFill>
                          <a:effectLst/>
                          <a:latin typeface="Calibri" pitchFamily="34" charset="0"/>
                          <a:ea typeface="宋体" pitchFamily="2" charset="-122"/>
                          <a:cs typeface="Arial" charset="0"/>
                        </a:rPr>
                        <a:t>TSs</a:t>
                      </a:r>
                      <a:endParaRPr kumimoji="0" lang="fr-FR"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kumimoji="0" lang="fr-FR"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endParaRPr kumimoji="0" lang="fr-FR"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10168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lang="en-US" sz="1400" kern="1200" dirty="0" smtClean="0">
                          <a:solidFill>
                            <a:schemeClr val="tx1"/>
                          </a:solidFill>
                          <a:effectLst/>
                          <a:latin typeface="+mj-lt"/>
                          <a:ea typeface="+mn-ea"/>
                          <a:cs typeface="+mn-cs"/>
                        </a:rPr>
                        <a:t>The group discussed the following contributions:</a:t>
                      </a:r>
                    </a:p>
                    <a:p>
                      <a:endParaRPr lang="en-US" sz="1400" kern="1200" dirty="0" smtClean="0">
                        <a:solidFill>
                          <a:schemeClr val="tx1"/>
                        </a:solidFill>
                        <a:effectLst/>
                        <a:latin typeface="+mj-lt"/>
                        <a:ea typeface="+mn-ea"/>
                        <a:cs typeface="+mn-cs"/>
                      </a:endParaRPr>
                    </a:p>
                    <a:p>
                      <a:pPr marL="285750" indent="-285750">
                        <a:buFont typeface="Arial" panose="020B0604020202020204" pitchFamily="34" charset="0"/>
                        <a:buChar char="•"/>
                      </a:pPr>
                      <a:r>
                        <a:rPr lang="en-US" sz="1400" kern="1200" dirty="0" err="1" smtClean="0">
                          <a:solidFill>
                            <a:schemeClr val="tx1"/>
                          </a:solidFill>
                          <a:effectLst/>
                          <a:latin typeface="+mj-lt"/>
                          <a:ea typeface="+mn-ea"/>
                          <a:cs typeface="+mn-cs"/>
                        </a:rPr>
                        <a:t>pCR</a:t>
                      </a:r>
                      <a:r>
                        <a:rPr lang="en-US" sz="1400" kern="1200" dirty="0" smtClean="0">
                          <a:solidFill>
                            <a:schemeClr val="tx1"/>
                          </a:solidFill>
                          <a:effectLst/>
                          <a:latin typeface="+mj-lt"/>
                          <a:ea typeface="+mn-ea"/>
                          <a:cs typeface="+mn-cs"/>
                        </a:rPr>
                        <a:t> TS 28.550 Update concept for analytical KPI</a:t>
                      </a:r>
                    </a:p>
                    <a:p>
                      <a:pPr marL="285750" indent="-285750">
                        <a:buFont typeface="Arial" panose="020B0604020202020204" pitchFamily="34" charset="0"/>
                        <a:buChar char="•"/>
                      </a:pPr>
                      <a:r>
                        <a:rPr lang="en-US" sz="1400" kern="1200" dirty="0" err="1" smtClean="0">
                          <a:solidFill>
                            <a:schemeClr val="tx1"/>
                          </a:solidFill>
                          <a:effectLst/>
                          <a:latin typeface="+mj-lt"/>
                          <a:ea typeface="+mn-ea"/>
                          <a:cs typeface="+mn-cs"/>
                        </a:rPr>
                        <a:t>pCR</a:t>
                      </a:r>
                      <a:r>
                        <a:rPr lang="en-US" sz="1400" kern="1200" dirty="0" smtClean="0">
                          <a:solidFill>
                            <a:schemeClr val="tx1"/>
                          </a:solidFill>
                          <a:effectLst/>
                          <a:latin typeface="+mj-lt"/>
                          <a:ea typeface="+mn-ea"/>
                          <a:cs typeface="+mn-cs"/>
                        </a:rPr>
                        <a:t> Rel-15 28550-200 stream requirement and stage 2</a:t>
                      </a:r>
                    </a:p>
                    <a:p>
                      <a:pPr marL="285750" indent="-285750">
                        <a:buFont typeface="Arial" panose="020B0604020202020204" pitchFamily="34" charset="0"/>
                        <a:buChar char="•"/>
                      </a:pPr>
                      <a:r>
                        <a:rPr lang="en-US" sz="1400" kern="1200" dirty="0" smtClean="0">
                          <a:solidFill>
                            <a:schemeClr val="tx1"/>
                          </a:solidFill>
                          <a:effectLst/>
                          <a:latin typeface="+mj-lt"/>
                          <a:ea typeface="+mn-ea"/>
                          <a:cs typeface="+mn-cs"/>
                        </a:rPr>
                        <a:t>TD Rel-15 28550-200 on file based solution</a:t>
                      </a:r>
                    </a:p>
                    <a:p>
                      <a:pPr marL="285750" indent="-285750">
                        <a:buFont typeface="Arial" panose="020B0604020202020204" pitchFamily="34" charset="0"/>
                        <a:buChar char="•"/>
                      </a:pPr>
                      <a:r>
                        <a:rPr lang="en-US" sz="1400" kern="1200" dirty="0" err="1" smtClean="0">
                          <a:solidFill>
                            <a:schemeClr val="tx1"/>
                          </a:solidFill>
                          <a:effectLst/>
                          <a:latin typeface="+mj-lt"/>
                          <a:ea typeface="+mn-ea"/>
                          <a:cs typeface="+mn-cs"/>
                        </a:rPr>
                        <a:t>pCR</a:t>
                      </a:r>
                      <a:r>
                        <a:rPr lang="en-US" sz="1400" kern="1200" dirty="0" smtClean="0">
                          <a:solidFill>
                            <a:schemeClr val="tx1"/>
                          </a:solidFill>
                          <a:effectLst/>
                          <a:latin typeface="+mj-lt"/>
                          <a:ea typeface="+mn-ea"/>
                          <a:cs typeface="+mn-cs"/>
                        </a:rPr>
                        <a:t> 28.550 Update the UCs and requirements related to performance data streaming</a:t>
                      </a:r>
                    </a:p>
                    <a:p>
                      <a:pPr marL="285750" indent="-285750">
                        <a:buFont typeface="Arial" panose="020B0604020202020204" pitchFamily="34" charset="0"/>
                        <a:buChar char="•"/>
                      </a:pPr>
                      <a:r>
                        <a:rPr lang="en-US" sz="1400" kern="1200" dirty="0" err="1" smtClean="0">
                          <a:solidFill>
                            <a:schemeClr val="tx1"/>
                          </a:solidFill>
                          <a:effectLst/>
                          <a:latin typeface="+mj-lt"/>
                          <a:ea typeface="+mn-ea"/>
                          <a:cs typeface="+mn-cs"/>
                        </a:rPr>
                        <a:t>pCR</a:t>
                      </a:r>
                      <a:r>
                        <a:rPr lang="en-US" sz="1400" kern="1200" dirty="0" smtClean="0">
                          <a:solidFill>
                            <a:schemeClr val="tx1"/>
                          </a:solidFill>
                          <a:effectLst/>
                          <a:latin typeface="+mj-lt"/>
                          <a:ea typeface="+mn-ea"/>
                          <a:cs typeface="+mn-cs"/>
                        </a:rPr>
                        <a:t> 28.550 Add solution for performance data streaming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171450" lvl="0" indent="-171450">
                        <a:buFont typeface="Arial" panose="020B0604020202020204" pitchFamily="34" charset="0"/>
                        <a:buChar char="•"/>
                      </a:pPr>
                      <a:endParaRPr lang="en-US" sz="1400" kern="1200" dirty="0" smtClean="0">
                        <a:solidFill>
                          <a:schemeClr val="tx1"/>
                        </a:solidFill>
                        <a:effectLst/>
                        <a:latin typeface="+mn-lt"/>
                        <a:ea typeface="+mn-ea"/>
                        <a:cs typeface="+mn-cs"/>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GB"/>
                    </a:p>
                  </a:txBody>
                  <a:tcPr/>
                </a:tc>
                <a:extLst>
                  <a:ext uri="{0D108BD9-81ED-4DB2-BD59-A6C34878D82A}">
                    <a16:rowId xmlns:a16="http://schemas.microsoft.com/office/drawing/2014/main" xmlns="" val="10005"/>
                  </a:ext>
                </a:extLst>
              </a:tr>
              <a:tr h="5060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en-GB"/>
                    </a:p>
                  </a:txBody>
                  <a:tcPr/>
                </a:tc>
              </a:tr>
              <a:tr h="71446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pPr marL="0" marR="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2665800684"/>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(1/7)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304461547"/>
              </p:ext>
            </p:extLst>
          </p:nvPr>
        </p:nvGraphicFramePr>
        <p:xfrm>
          <a:off x="286603" y="1196648"/>
          <a:ext cx="11586948" cy="4761671"/>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Management of </a:t>
                      </a:r>
                      <a:r>
                        <a:rPr lang="en-US" sz="1600" b="1" i="0" kern="1200" dirty="0" err="1" smtClean="0">
                          <a:solidFill>
                            <a:schemeClr val="tx1"/>
                          </a:solidFill>
                          <a:effectLst/>
                          <a:latin typeface="+mn-lt"/>
                          <a:ea typeface="+mn-ea"/>
                          <a:cs typeface="+mn-cs"/>
                        </a:rPr>
                        <a:t>QoE</a:t>
                      </a:r>
                      <a:r>
                        <a:rPr lang="en-US" sz="1600" b="1" i="0" kern="1200" dirty="0" smtClean="0">
                          <a:solidFill>
                            <a:schemeClr val="tx1"/>
                          </a:solidFill>
                          <a:effectLst/>
                          <a:latin typeface="+mn-lt"/>
                          <a:ea typeface="+mn-ea"/>
                          <a:cs typeface="+mn-cs"/>
                        </a:rPr>
                        <a:t> measurement collection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QOED</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760058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30% -&gt; 35%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28.404, 28.405, 28.406, 28.307, 28.308, 28.309</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MTSI measurements are included in the WI due to LSs from SA4 and RAN2. Information about this work item is to be included in an LS answer to SA2 on Slice related Data Analytics, as SA2 is mention quality of experience.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081663874"/>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(2/7)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633498327"/>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Energy efficiency of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EE_5G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810023</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SA#86 – Dec.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28.310 skeleton has been approved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Concepts and overview have been discussed and agreed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An incoming LS from ETSI TC EE was presented and it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replied to</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discussion paper was presented as well as a proposed outgoing LS to RAN2 (Cc. RAN1, RAN3, SA) on Data Volume measurements definition in NG-RAN</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The LS has been sent (with discussion paper attached).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(3/7)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473136508"/>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OAM aspects of LTE and WLAN integration</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OAM_LTE_WLAN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for stage 2 and stage 3 solution for IOCs supporting management of non-collocated LWA in TS 28.622 and 28.623.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for stage 2 and stage 3 solution for IOCs supporting management of non-collocated LWA in TS 28.658 and 28.659.</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Rel-16 32.425 Add measurements related to user data transmission on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interface for non-collocated LWA.</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Rel-16 32.425 Add measurements related to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XwAP</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procedures for non-collocated LWA.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 aspects of LTE and WLAN integration</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639086189"/>
              </p:ext>
            </p:extLst>
          </p:nvPr>
        </p:nvGraphicFramePr>
        <p:xfrm>
          <a:off x="450373" y="2167874"/>
          <a:ext cx="10972802" cy="1352776"/>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328549">
                <a:tc>
                  <a:txBody>
                    <a:bodyPr/>
                    <a:lstStyle/>
                    <a:p>
                      <a:pPr marL="82550" indent="0" algn="l" fontAlgn="t"/>
                      <a:r>
                        <a:rPr lang="fr-FR" sz="1400" b="0" i="0" u="none" strike="noStrike" kern="1200" dirty="0" smtClean="0">
                          <a:solidFill>
                            <a:srgbClr val="000000"/>
                          </a:solidFill>
                          <a:effectLst/>
                          <a:latin typeface="+mn-lt"/>
                          <a:ea typeface="+mn-ea"/>
                          <a:cs typeface="+mn-cs"/>
                        </a:rPr>
                        <a:t>S5-186393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Rel-16 28.658 Add IOCs for managing non-collocated LWA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S5-186394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CR Rel-16 28.659 Add IOCs for managing non-collocated LWA</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13374992"/>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(4/7)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235389692"/>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Network policy management for mobile networks based on NFV scenarios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NETPOL</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810025</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5%</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SA#85 – Sept.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28.311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the session, 3 contributions have been discussed:</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skeleton for 28.311</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Scope, and</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references .</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(5/7)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084294"/>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Methodology for 5G management specifications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METHOGY</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810026</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25</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32.160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6 contributions covering TS 32.160 skeleton, introduction, scope and table of content, and proposals for updates to 32.156.</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and agreed some updates introducing management services terminology in TS 32.156. The group also discussed the stage 2 template for management service components, NRM and operations and notifications.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Methodology for 5G management specifications</a:t>
            </a:r>
          </a:p>
          <a:p>
            <a:pPr algn="ctr">
              <a:defRPr/>
            </a:pPr>
            <a:r>
              <a:rPr lang="en-US" altLang="zh-CN" sz="2800" kern="0" dirty="0" smtClean="0">
                <a:solidFill>
                  <a:srgbClr val="FF0000"/>
                </a:solidFill>
                <a:latin typeface="Calibri"/>
                <a:cs typeface="+mj-cs"/>
              </a:rPr>
              <a:t>CRs for approval by SA5 closing plenary</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621553977"/>
              </p:ext>
            </p:extLst>
          </p:nvPr>
        </p:nvGraphicFramePr>
        <p:xfrm>
          <a:off x="450373" y="2167874"/>
          <a:ext cx="10972802" cy="1579065"/>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86603">
                <a:tc>
                  <a:txBody>
                    <a:bodyPr/>
                    <a:lstStyle/>
                    <a:p>
                      <a:pPr marL="82550" indent="0" algn="l" fontAlgn="t"/>
                      <a:r>
                        <a:rPr lang="fr-FR" sz="1400" b="0" i="0" u="none" strike="noStrike" kern="1200" dirty="0" smtClean="0">
                          <a:solidFill>
                            <a:srgbClr val="000000"/>
                          </a:solidFill>
                          <a:effectLst/>
                          <a:latin typeface="+mn-lt"/>
                          <a:ea typeface="+mn-ea"/>
                          <a:cs typeface="+mn-cs"/>
                        </a:rPr>
                        <a:t>S5-186399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32.156 Add producer - consumer interaction to Annex B</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Ericsson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68235">
                <a:tc>
                  <a:txBody>
                    <a:bodyPr/>
                    <a:lstStyle/>
                    <a:p>
                      <a:pPr marL="82550" indent="0" algn="l" fontAlgn="t"/>
                      <a:r>
                        <a:rPr lang="fr-FR" sz="1400" b="0" i="0" u="none" strike="noStrike" kern="1200" dirty="0" smtClean="0">
                          <a:solidFill>
                            <a:srgbClr val="000000"/>
                          </a:solidFill>
                          <a:effectLst/>
                          <a:latin typeface="+mn-lt"/>
                          <a:ea typeface="+mn-ea"/>
                          <a:cs typeface="+mn-cs"/>
                        </a:rPr>
                        <a:t>S5-186400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32.156 Add producer - consumer interaction to Annex 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S5-186401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32.156 Update example of the generalization relationship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213374992"/>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(1/2)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304757374"/>
              </p:ext>
            </p:extLst>
          </p:nvPr>
        </p:nvGraphicFramePr>
        <p:xfrm>
          <a:off x="136239" y="1705118"/>
          <a:ext cx="11946577" cy="3720753"/>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01874">
                <a:tc>
                  <a:txBody>
                    <a:bodyPr/>
                    <a:lstStyle/>
                    <a:p>
                      <a:pPr marL="82550" indent="0" algn="l" fontAlgn="t"/>
                      <a:r>
                        <a:rPr lang="fr-FR" sz="1400" b="0" i="0" u="none" strike="noStrike" dirty="0">
                          <a:solidFill>
                            <a:srgbClr val="000000"/>
                          </a:solidFill>
                          <a:effectLst/>
                          <a:latin typeface="+mn-lt"/>
                        </a:rPr>
                        <a:t>S5-186047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a:solidFill>
                            <a:srgbClr val="000000"/>
                          </a:solidFill>
                          <a:effectLst/>
                          <a:latin typeface="+mn-lt"/>
                        </a:rPr>
                        <a:t>Liaison to 3GPP SA5 on Energy Efficiency for 5G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dirty="0">
                          <a:solidFill>
                            <a:srgbClr val="000000"/>
                          </a:solidFill>
                          <a:effectLst/>
                          <a:latin typeface="+mn-lt"/>
                        </a:rPr>
                        <a:t>ETSI TC EE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rgbClr val="000000"/>
                          </a:solidFill>
                          <a:effectLst/>
                          <a:latin typeface="+mn-lt"/>
                          <a:ea typeface="+mn-ea"/>
                          <a:cs typeface="+mn-cs"/>
                        </a:rPr>
                        <a:t>RepliedTo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S5-186375</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01874">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S5-186049</a:t>
                      </a:r>
                      <a:endParaRPr lang="fr-FR" sz="1400" b="0" i="0" u="none" strike="noStrike" kern="1200" dirty="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smtClean="0">
                          <a:solidFill>
                            <a:srgbClr val="000000"/>
                          </a:solidFill>
                          <a:effectLst/>
                          <a:latin typeface="+mn-lt"/>
                        </a:rPr>
                        <a:t>Resubmitted LS from IETF to SA5 on Further Information About IETF Work Relevant to Network Slicing </a:t>
                      </a:r>
                      <a:endParaRPr lang="en-US"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dirty="0" smtClean="0">
                          <a:solidFill>
                            <a:srgbClr val="000000"/>
                          </a:solidFill>
                          <a:effectLst/>
                          <a:latin typeface="+mn-lt"/>
                        </a:rPr>
                        <a:t>IETF</a:t>
                      </a:r>
                      <a:endParaRPr lang="fr-FR" sz="1400" b="0" i="0" u="none" strike="noStrike" dirty="0">
                        <a:solidFill>
                          <a:srgbClr val="000000"/>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01874">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a:solidFill>
                            <a:srgbClr val="000000"/>
                          </a:solidFill>
                          <a:effectLst/>
                          <a:latin typeface="+mn-lt"/>
                        </a:rPr>
                        <a:t>Resubmitted Lsout from ETSI NFV (forwarded to SA5) to various organisations on usage of NFV Specifications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a:solidFill>
                            <a:srgbClr val="000000"/>
                          </a:solidFill>
                          <a:effectLst/>
                          <a:latin typeface="+mn-lt"/>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S5-186317</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extLst>
                  <a:ext uri="{0D108BD9-81ED-4DB2-BD59-A6C34878D82A}">
                    <a16:rowId xmlns:a16="http://schemas.microsoft.com/office/drawing/2014/main" xmlns="" val="1989524554"/>
                  </a:ext>
                </a:extLst>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a:solidFill>
                            <a:srgbClr val="000000"/>
                          </a:solidFill>
                          <a:effectLst/>
                          <a:latin typeface="+mn-lt"/>
                        </a:rPr>
                        <a:t>LS from ETSI NFV to SA5 on ETSI starts work on YANG models for Virtualised Network Function and Network Services Descriptor specification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a:solidFill>
                            <a:srgbClr val="000000"/>
                          </a:solidFill>
                          <a:effectLst/>
                          <a:latin typeface="+mn-lt"/>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a:solidFill>
                            <a:srgbClr val="000000"/>
                          </a:solidFill>
                          <a:effectLst/>
                          <a:latin typeface="+mn-lt"/>
                        </a:rPr>
                        <a:t>LS from ETSI NFV to SA5 on Clarifications on support of priority of NFV NS in context of Network Slicing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a:solidFill>
                            <a:srgbClr val="000000"/>
                          </a:solidFill>
                          <a:effectLst/>
                          <a:latin typeface="+mn-lt"/>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S5-186318</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err="1">
                          <a:solidFill>
                            <a:srgbClr val="000000"/>
                          </a:solidFill>
                          <a:effectLst/>
                          <a:latin typeface="+mn-lt"/>
                        </a:rPr>
                        <a:t>LSOut</a:t>
                      </a:r>
                      <a:r>
                        <a:rPr lang="en-US" sz="1400" b="0" i="0" u="none" strike="noStrike" dirty="0">
                          <a:solidFill>
                            <a:srgbClr val="000000"/>
                          </a:solidFill>
                          <a:effectLst/>
                          <a:latin typeface="+mn-lt"/>
                        </a:rPr>
                        <a:t> reply from ETSI NFV to 3GPP SA5 on connectivity among PNF and VNF instances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a:solidFill>
                            <a:srgbClr val="000000"/>
                          </a:solidFill>
                          <a:effectLst/>
                          <a:latin typeface="+mn-lt"/>
                        </a:rPr>
                        <a:t>ETSI ISG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a:solidFill>
                            <a:srgbClr val="000000"/>
                          </a:solidFill>
                          <a:effectLst/>
                          <a:latin typeface="+mn-lt"/>
                        </a:rPr>
                        <a:t>LS from SA2 to SA5 on Slice related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fr-FR" sz="1400" b="0" i="0" u="none" strike="noStrike" dirty="0">
                          <a:solidFill>
                            <a:srgbClr val="000000"/>
                          </a:solidFill>
                          <a:effectLst/>
                          <a:latin typeface="+mn-lt"/>
                        </a:rPr>
                        <a:t>S2-189049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S5-186487</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bl>
          </a:graphicData>
        </a:graphic>
      </p:graphicFrame>
    </p:spTree>
    <p:extLst>
      <p:ext uri="{BB962C8B-B14F-4D97-AF65-F5344CB8AC3E}">
        <p14:creationId xmlns:p14="http://schemas.microsoft.com/office/powerpoint/2010/main" val="13638350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(6/7)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4220821732"/>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Intent driven management services for mobile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IDMS_MN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28.812, TS 28.312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scope, key issues, and use cases have been discussed. The IDM study will clarify the use cases and the relation with SON, IDM and assurance.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Rel-16 </a:t>
            </a:r>
            <a:r>
              <a:rPr lang="en-GB" altLang="zh-CN" sz="3200" dirty="0">
                <a:solidFill>
                  <a:srgbClr val="FF0000"/>
                </a:solidFill>
                <a:latin typeface="Calibri" pitchFamily="34" charset="0"/>
                <a:cs typeface="Times New Roman" pitchFamily="18" charset="0"/>
              </a:rPr>
              <a:t>OAM&amp;P WIs </a:t>
            </a:r>
            <a:r>
              <a:rPr lang="en-GB" altLang="zh-CN" sz="3200" dirty="0" smtClean="0">
                <a:solidFill>
                  <a:srgbClr val="FF0000"/>
                </a:solidFill>
                <a:latin typeface="Calibri" pitchFamily="34" charset="0"/>
                <a:cs typeface="Times New Roman" pitchFamily="18" charset="0"/>
              </a:rPr>
              <a:t>(7/7)</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390062348"/>
              </p:ext>
            </p:extLst>
          </p:nvPr>
        </p:nvGraphicFramePr>
        <p:xfrm>
          <a:off x="286603" y="1196648"/>
          <a:ext cx="11586948" cy="4600737"/>
        </p:xfrm>
        <a:graphic>
          <a:graphicData uri="http://schemas.openxmlformats.org/drawingml/2006/table">
            <a:tbl>
              <a:tblPr/>
              <a:tblGrid>
                <a:gridCol w="1811763">
                  <a:extLst>
                    <a:ext uri="{9D8B030D-6E8A-4147-A177-3AD203B41FA5}">
                      <a16:colId xmlns="" xmlns:a16="http://schemas.microsoft.com/office/drawing/2014/main" val="20000"/>
                    </a:ext>
                  </a:extLst>
                </a:gridCol>
                <a:gridCol w="3965663">
                  <a:extLst>
                    <a:ext uri="{9D8B030D-6E8A-4147-A177-3AD203B41FA5}">
                      <a16:colId xmlns="" xmlns:a16="http://schemas.microsoft.com/office/drawing/2014/main" val="20001"/>
                    </a:ext>
                  </a:extLst>
                </a:gridCol>
                <a:gridCol w="2965340"/>
                <a:gridCol w="2844182">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Work Item</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Enhancement of performance assurance for 5G networks including network slicing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5G_SLICE_ePA</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 China Mobile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TSs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TS 28.550, 28.552, 28.554</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968699">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 about how SA5/SA2 _x00B_work together to guarantee slice SLA, and Reply LS to SA2 on Slice related Data Analytics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 Rel-16 28.552 Add PDU Session Resource setup and inter-</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handover related measurements for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Discussion paper on collection of e2e latency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LS out to RAN3 about providing the necessary information for UE throughput through F1 interface. </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R16 CR 28.552 Add CQI measurement.</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Update NF measurement job creation and termination. </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71000"/>
                      </a:schemeClr>
                    </a:solid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 for approval by SA5</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CRs – see next slide</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p>
                    <a:p>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S5-186478: CR Rel-16 28.552 Add PDU Session Resource setup related measurements for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gNB</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 For email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5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74179471"/>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Enhancement of performance assurance for 5G networks including network slicing</a:t>
            </a:r>
          </a:p>
          <a:p>
            <a:pPr algn="ctr">
              <a:defRPr/>
            </a:pPr>
            <a:r>
              <a:rPr lang="en-US" altLang="zh-CN" sz="2800" kern="0" dirty="0" smtClean="0">
                <a:solidFill>
                  <a:srgbClr val="FF0000"/>
                </a:solidFill>
                <a:latin typeface="Calibri"/>
                <a:cs typeface="+mj-cs"/>
              </a:rPr>
              <a:t>CRs for approval by SA5 closing plenary</a:t>
            </a:r>
            <a:endParaRPr lang="en-GB" altLang="zh-CN" sz="36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234843407"/>
              </p:ext>
            </p:extLst>
          </p:nvPr>
        </p:nvGraphicFramePr>
        <p:xfrm>
          <a:off x="450373" y="2167874"/>
          <a:ext cx="10972802" cy="1024227"/>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S5-186473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Rel-16 28.552 Add inter-</a:t>
                      </a:r>
                      <a:r>
                        <a:rPr lang="en-US" sz="1400" b="0" i="0" u="none" strike="noStrike" dirty="0" err="1">
                          <a:solidFill>
                            <a:srgbClr val="000000"/>
                          </a:solidFill>
                          <a:effectLst/>
                          <a:latin typeface="+mn-lt"/>
                        </a:rPr>
                        <a:t>gNB</a:t>
                      </a:r>
                      <a:r>
                        <a:rPr lang="en-US" sz="1400" b="0" i="0" u="none" strike="noStrike" dirty="0">
                          <a:solidFill>
                            <a:srgbClr val="000000"/>
                          </a:solidFill>
                          <a:effectLst/>
                          <a:latin typeface="+mn-lt"/>
                        </a:rPr>
                        <a:t> handover related measurements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671283372"/>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(1/8)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710117017"/>
              </p:ext>
            </p:extLst>
          </p:nvPr>
        </p:nvGraphicFramePr>
        <p:xfrm>
          <a:off x="157652" y="1366778"/>
          <a:ext cx="11923986" cy="4835928"/>
        </p:xfrm>
        <a:graphic>
          <a:graphicData uri="http://schemas.openxmlformats.org/drawingml/2006/table">
            <a:tbl>
              <a:tblPr/>
              <a:tblGrid>
                <a:gridCol w="1864462">
                  <a:extLst>
                    <a:ext uri="{9D8B030D-6E8A-4147-A177-3AD203B41FA5}">
                      <a16:colId xmlns="" xmlns:a16="http://schemas.microsoft.com/office/drawing/2014/main" val="20000"/>
                    </a:ext>
                  </a:extLst>
                </a:gridCol>
                <a:gridCol w="4081015">
                  <a:extLst>
                    <a:ext uri="{9D8B030D-6E8A-4147-A177-3AD203B41FA5}">
                      <a16:colId xmlns="" xmlns:a16="http://schemas.microsoft.com/office/drawing/2014/main" val="20001"/>
                    </a:ext>
                  </a:extLst>
                </a:gridCol>
                <a:gridCol w="3051596"/>
                <a:gridCol w="2926913">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system and functional aspects of Energy Efficiency (EE) in 5G networks</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FS_EE_5G</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760064</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85% -&gt; 100%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SA#82 – Dec. 2018</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following contributions have been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agreed: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895335" lvl="1"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Edithelp</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comments have been reviewed;</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fixing some latest editorial / technical details has been discussed;</a:t>
                      </a:r>
                    </a:p>
                    <a:p>
                      <a:pPr marL="895335" lvl="1"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proposing potential solutions has been discussed, to be revised.</a:t>
                      </a: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This Study Item can be now declared as completed.</a:t>
                      </a: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 new title: from “Telecommunication Management; Study on system and functional aspects of energy efficiency in 5G networks” to “Management and Orchestration; Study on system and functional aspects of energy efficiency in 5G networks”.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32.972 to be sent to SA#82 for Approval.</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717975753"/>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(2/8)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49408102"/>
              </p:ext>
            </p:extLst>
          </p:nvPr>
        </p:nvGraphicFramePr>
        <p:xfrm>
          <a:off x="177420" y="1360424"/>
          <a:ext cx="11887201" cy="4452141"/>
        </p:xfrm>
        <a:graphic>
          <a:graphicData uri="http://schemas.openxmlformats.org/drawingml/2006/table">
            <a:tbl>
              <a:tblPr/>
              <a:tblGrid>
                <a:gridCol w="1858711">
                  <a:extLst>
                    <a:ext uri="{9D8B030D-6E8A-4147-A177-3AD203B41FA5}">
                      <a16:colId xmlns="" xmlns:a16="http://schemas.microsoft.com/office/drawing/2014/main" val="20000"/>
                    </a:ext>
                  </a:extLst>
                </a:gridCol>
                <a:gridCol w="4068425">
                  <a:extLst>
                    <a:ext uri="{9D8B030D-6E8A-4147-A177-3AD203B41FA5}">
                      <a16:colId xmlns="" xmlns:a16="http://schemas.microsoft.com/office/drawing/2014/main" val="20001"/>
                    </a:ext>
                  </a:extLst>
                </a:gridCol>
                <a:gridCol w="3042181"/>
                <a:gridCol w="291788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DCAE and 3GPP management architecture</a:t>
                      </a:r>
                      <a:endParaRPr kumimoji="0" lang="en-GB" altLang="zh-CN" sz="1600" b="1" i="1"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FS_ONAPDCAE</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780031</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AT&amp;T, Orange</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35% -&gt; 50%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6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187316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Nine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were submitted and discussed.  One was approved, eight to be revised.</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Four discussion papers were submitted and discussed, three to be revised and one held open.</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Discussed gaps between ONAP and 3GPP in how PM jobs are created and how data is transferred from VNFs to the consumers (e.g. DCAE VES Collector), and recommended changes to 3GPP specs to address these gaps</a:t>
                      </a:r>
                    </a:p>
                    <a:p>
                      <a:pPr marL="285750" marR="0" lvl="0" indent="-285750" algn="l" defTabSz="121917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Support expressed for turning these into a concrete proposal for endorsement by SA5 that can lead to CRs to TS 28.541 in time to support ONAP Casablanca</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TR will have to be renumbered in the 28.8xx series.</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alpha val="53000"/>
                      </a:schemeClr>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068726912"/>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(3/8)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01073589"/>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integration of ONAP and 3GPP configuration management services for 5G networks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800" b="1" i="0" kern="1200" dirty="0" smtClean="0">
                          <a:solidFill>
                            <a:schemeClr val="tx1"/>
                          </a:solidFill>
                          <a:effectLst/>
                          <a:latin typeface="+mn-lt"/>
                          <a:ea typeface="+mn-ea"/>
                          <a:cs typeface="+mn-cs"/>
                        </a:rPr>
                        <a:t>FS_ONAPCINT</a:t>
                      </a:r>
                      <a:endParaRPr kumimoji="0" lang="en-GB" sz="18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800038</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5%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28.900</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During the session, the skeleton for integration of ONAP and 3GPP configuration management services for 5G networks has been discussed and </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approved.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TR will have to be renumbered in the 28.8xx series.</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One </a:t>
                      </a:r>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24825994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(4/8)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700216425"/>
              </p:ext>
            </p:extLst>
          </p:nvPr>
        </p:nvGraphicFramePr>
        <p:xfrm>
          <a:off x="189186" y="1360424"/>
          <a:ext cx="11824139" cy="4782866"/>
        </p:xfrm>
        <a:graphic>
          <a:graphicData uri="http://schemas.openxmlformats.org/drawingml/2006/table">
            <a:tbl>
              <a:tblPr/>
              <a:tblGrid>
                <a:gridCol w="1848850">
                  <a:extLst>
                    <a:ext uri="{9D8B030D-6E8A-4147-A177-3AD203B41FA5}">
                      <a16:colId xmlns="" xmlns:a16="http://schemas.microsoft.com/office/drawing/2014/main" val="20000"/>
                    </a:ext>
                  </a:extLst>
                </a:gridCol>
                <a:gridCol w="4046842">
                  <a:extLst>
                    <a:ext uri="{9D8B030D-6E8A-4147-A177-3AD203B41FA5}">
                      <a16:colId xmlns="" xmlns:a16="http://schemas.microsoft.com/office/drawing/2014/main" val="20001"/>
                    </a:ext>
                  </a:extLst>
                </a:gridCol>
                <a:gridCol w="3026042"/>
                <a:gridCol w="2902405">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protocol enhancement for real time communication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FS_PROTIMP</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800037</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Nokia</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0%</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28.823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 typeface="Arial" panose="020B0604020202020204" pitchFamily="34" charset="0"/>
                        <a:buNone/>
                      </a:pP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 contribution at this meeting.</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1306958927"/>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(5/8)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2912771171"/>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edge computing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FS_MAN_EC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800039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10%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SA#83 – March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28.803</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edge computing deployment scenarios.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use cases for p2p management deployment scenarios</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28.803 add use case for E2E OSS deployment scenario. </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 have been approved.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3455001826"/>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(6/8)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930218778"/>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tenancy concept in 5G network and network slicing management</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FS_TENANCYC</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810022</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Huawei</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10</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28.804</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Six contributions have been discussed:</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S5-186066 Draft TR 28.804 Skeleton</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S5-186117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28.804 Add tenant management concept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S5-186118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28.804 Add key issues for tenant management</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S5-186155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28.804 scope of tenancy TR</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S5-186158 </a:t>
                      </a: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Tenancy definition in 3GPP management system</a:t>
                      </a:r>
                    </a:p>
                    <a:p>
                      <a:pPr marL="285750" lvl="0" indent="-285750">
                        <a:buFont typeface="Arial" panose="020B0604020202020204" pitchFamily="34" charset="0"/>
                        <a:buChar char="•"/>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S5-186161 Revised SID Study on 5G network and network slicing tenant management (Noted).</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(7/8)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626905201"/>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management aspects of communication services </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FS_CSMAN</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810029</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Ericsson</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20</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28.805</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As input to the meeting there were 7 contributions: introduction, scope and table of content, key issues and concepts. The group discussed concepts and topics to come to a common understanding of the meaning management of communication services.</a:t>
                      </a: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7409" y="0"/>
            <a:ext cx="8973312" cy="768101"/>
          </a:xfrm>
        </p:spPr>
        <p:txBody>
          <a:bodyPr/>
          <a:lstStyle/>
          <a:p>
            <a:r>
              <a:rPr lang="sv-SE" dirty="0"/>
              <a:t>Incoming </a:t>
            </a:r>
            <a:r>
              <a:rPr lang="sv-SE" dirty="0" smtClean="0"/>
              <a:t>LSs (2/2)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1582447296"/>
              </p:ext>
            </p:extLst>
          </p:nvPr>
        </p:nvGraphicFramePr>
        <p:xfrm>
          <a:off x="136239" y="1691470"/>
          <a:ext cx="11946577" cy="2891135"/>
        </p:xfrm>
        <a:graphic>
          <a:graphicData uri="http://schemas.openxmlformats.org/drawingml/2006/table">
            <a:tbl>
              <a:tblPr firstRow="1" bandRow="1">
                <a:tableStyleId>{5C22544A-7EE6-4342-B048-85BDC9FD1C3A}</a:tableStyleId>
              </a:tblPr>
              <a:tblGrid>
                <a:gridCol w="1152008">
                  <a:extLst>
                    <a:ext uri="{9D8B030D-6E8A-4147-A177-3AD203B41FA5}">
                      <a16:colId xmlns:a16="http://schemas.microsoft.com/office/drawing/2014/main" xmlns="" val="570476699"/>
                    </a:ext>
                  </a:extLst>
                </a:gridCol>
                <a:gridCol w="7164867">
                  <a:extLst>
                    <a:ext uri="{9D8B030D-6E8A-4147-A177-3AD203B41FA5}">
                      <a16:colId xmlns:a16="http://schemas.microsoft.com/office/drawing/2014/main" xmlns="" val="2618836924"/>
                    </a:ext>
                  </a:extLst>
                </a:gridCol>
                <a:gridCol w="1243245">
                  <a:extLst>
                    <a:ext uri="{9D8B030D-6E8A-4147-A177-3AD203B41FA5}">
                      <a16:colId xmlns:a16="http://schemas.microsoft.com/office/drawing/2014/main" xmlns="" val="3016348962"/>
                    </a:ext>
                  </a:extLst>
                </a:gridCol>
                <a:gridCol w="1157504">
                  <a:extLst>
                    <a:ext uri="{9D8B030D-6E8A-4147-A177-3AD203B41FA5}">
                      <a16:colId xmlns:a16="http://schemas.microsoft.com/office/drawing/2014/main" xmlns="" val="3690116950"/>
                    </a:ext>
                  </a:extLst>
                </a:gridCol>
                <a:gridCol w="1228953">
                  <a:extLst>
                    <a:ext uri="{9D8B030D-6E8A-4147-A177-3AD203B41FA5}">
                      <a16:colId xmlns:a16="http://schemas.microsoft.com/office/drawing/2014/main" xmlns="" val="2952368263"/>
                    </a:ext>
                  </a:extLst>
                </a:gridCol>
              </a:tblGrid>
              <a:tr h="759583">
                <a:tc>
                  <a:txBody>
                    <a:bodyPr/>
                    <a:lstStyle/>
                    <a:p>
                      <a:pPr algn="ctr"/>
                      <a:r>
                        <a:rPr lang="sv-SE" sz="1600" b="1" kern="1200" dirty="0">
                          <a:solidFill>
                            <a:schemeClr val="tx1"/>
                          </a:solidFill>
                          <a:effectLst/>
                          <a:latin typeface="+mn-lt"/>
                          <a:ea typeface="+mn-ea"/>
                          <a:cs typeface="+mn-cs"/>
                        </a:rPr>
                        <a:t>Tdoc</a:t>
                      </a:r>
                      <a:endParaRPr lang="sv-SE" sz="20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ReplyIn</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S5-186059</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a:solidFill>
                            <a:srgbClr val="000000"/>
                          </a:solidFill>
                          <a:effectLst/>
                          <a:latin typeface="+mn-lt"/>
                        </a:rPr>
                        <a:t>Reply LS from SA3 cc SA5 on Bluetooth/WLAN measurement collection in MDT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a:solidFill>
                            <a:schemeClr val="tx1"/>
                          </a:solidFill>
                          <a:effectLst/>
                          <a:latin typeface="+mn-lt"/>
                          <a:ea typeface="+mn-ea"/>
                          <a:cs typeface="+mn-cs"/>
                        </a:rPr>
                        <a:t>S3-182592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Noted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S5-186060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a:solidFill>
                            <a:srgbClr val="000000"/>
                          </a:solidFill>
                          <a:effectLst/>
                          <a:latin typeface="+mn-lt"/>
                        </a:rPr>
                        <a:t>Resubmitted Reply LS from SA4 to SA5 on Attributes for QoE measurement collection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a:solidFill>
                            <a:schemeClr val="tx1"/>
                          </a:solidFill>
                          <a:effectLst/>
                          <a:latin typeface="+mn-lt"/>
                          <a:ea typeface="+mn-ea"/>
                          <a:cs typeface="+mn-cs"/>
                        </a:rPr>
                        <a:t>S4-180240</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S5-186061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a:solidFill>
                            <a:srgbClr val="000000"/>
                          </a:solidFill>
                          <a:effectLst/>
                          <a:latin typeface="+mn-lt"/>
                        </a:rPr>
                        <a:t>Resubmitted LS from ITU-T to SA5 on LS on cooperation on REST-based network management framework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a:solidFill>
                            <a:schemeClr val="tx1"/>
                          </a:solidFill>
                          <a:effectLst/>
                          <a:latin typeface="+mn-lt"/>
                          <a:ea typeface="+mn-ea"/>
                          <a:cs typeface="+mn-cs"/>
                        </a:rPr>
                        <a:t>ITU-T SG2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Postponed</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S5-186062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82550" indent="0" algn="l" fontAlgn="t"/>
                      <a:r>
                        <a:rPr lang="en-US" sz="1400" b="0" i="0" u="none" strike="noStrike" dirty="0">
                          <a:solidFill>
                            <a:srgbClr val="000000"/>
                          </a:solidFill>
                          <a:effectLst/>
                          <a:latin typeface="+mn-lt"/>
                        </a:rPr>
                        <a:t>LS from ITU-T to SA5 on LS on consent of draft Recommendation Y.3103 (formerly Y.IMT2020-BM)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a:solidFill>
                            <a:schemeClr val="tx1"/>
                          </a:solidFill>
                          <a:effectLst/>
                          <a:latin typeface="+mn-lt"/>
                          <a:ea typeface="+mn-ea"/>
                          <a:cs typeface="+mn-cs"/>
                        </a:rPr>
                        <a:t>ITU-T SG13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defTabSz="1219170" rtl="0" eaLnBrk="1" fontAlgn="t" latinLnBrk="0" hangingPunct="1">
                        <a:spcAft>
                          <a:spcPts val="0"/>
                        </a:spcAft>
                      </a:pPr>
                      <a:r>
                        <a:rPr lang="sv-SE" sz="1400" b="0" i="0" u="none" strike="noStrike" kern="1200" dirty="0" smtClean="0">
                          <a:solidFill>
                            <a:srgbClr val="000000"/>
                          </a:solidFill>
                          <a:effectLst/>
                          <a:latin typeface="+mn-lt"/>
                          <a:ea typeface="+mn-ea"/>
                          <a:cs typeface="+mn-cs"/>
                        </a:rPr>
                        <a:t>RepliedTo</a:t>
                      </a:r>
                      <a:endParaRPr lang="sv-SE" sz="1400" b="0" i="0" u="none" strike="noStrike" kern="1200" dirty="0">
                        <a:solidFill>
                          <a:srgbClr val="000000"/>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S5-186320</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426208">
                <a:tc>
                  <a:txBody>
                    <a:bodyPr/>
                    <a:lstStyle/>
                    <a:p>
                      <a:pPr marL="82550" indent="0" algn="l" defTabSz="1219170" rtl="0" eaLnBrk="1" fontAlgn="t" latinLnBrk="0" hangingPunct="1"/>
                      <a:r>
                        <a:rPr lang="fr-FR" sz="1400" b="0" i="0" u="none" strike="noStrike" kern="1200" dirty="0" smtClean="0">
                          <a:solidFill>
                            <a:schemeClr val="tx1"/>
                          </a:solidFill>
                          <a:effectLst/>
                          <a:latin typeface="+mn-lt"/>
                          <a:ea typeface="+mn-ea"/>
                          <a:cs typeface="+mn-cs"/>
                        </a:rPr>
                        <a:t>S5-186286</a:t>
                      </a:r>
                      <a:endParaRPr lang="fr-FR" sz="1400" b="0" i="0" u="none" strike="noStrike" kern="1200" dirty="0">
                        <a:solidFill>
                          <a:schemeClr val="tx1"/>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fontAlgn="t" latinLnBrk="0" hangingPunct="1"/>
                      <a:r>
                        <a:rPr lang="en-US" sz="1400" kern="1200" dirty="0" smtClean="0">
                          <a:solidFill>
                            <a:schemeClr val="tx1"/>
                          </a:solidFill>
                          <a:effectLst/>
                          <a:latin typeface="+mn-lt"/>
                          <a:ea typeface="Calibri" panose="020F0502020204030204" pitchFamily="34" charset="0"/>
                          <a:cs typeface="Calibri" panose="020F0502020204030204" pitchFamily="34" charset="0"/>
                        </a:rPr>
                        <a:t>LS from BBF cc SA5 on Response to 3GPP SA2 liaison S2-189038 on ‘general status of work’ </a:t>
                      </a:r>
                      <a:endParaRPr lang="en-US" sz="1400" kern="1200" dirty="0">
                        <a:solidFill>
                          <a:schemeClr val="tx1"/>
                        </a:solidFill>
                        <a:effectLst/>
                        <a:latin typeface="+mn-lt"/>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kern="1200" dirty="0" smtClean="0">
                          <a:solidFill>
                            <a:schemeClr val="tx1"/>
                          </a:solidFill>
                          <a:effectLst/>
                          <a:latin typeface="+mn-lt"/>
                          <a:ea typeface="+mn-ea"/>
                          <a:cs typeface="+mn-cs"/>
                        </a:rPr>
                        <a:t>BBF</a:t>
                      </a:r>
                      <a:endParaRPr lang="fr-FR" sz="1400" b="0" i="0" u="none" strike="noStrike"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sv-SE" sz="1400" b="0" i="0" u="none" strike="noStrike" kern="1200" dirty="0" smtClean="0">
                          <a:solidFill>
                            <a:schemeClr val="tx1"/>
                          </a:solidFill>
                          <a:effectLst/>
                          <a:latin typeface="+mn-lt"/>
                          <a:ea typeface="+mn-ea"/>
                          <a:cs typeface="+mn-cs"/>
                        </a:rPr>
                        <a:t>RepliedTo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r>
                        <a:rPr lang="sv-SE" sz="1400" kern="1200" dirty="0" smtClean="0">
                          <a:solidFill>
                            <a:schemeClr val="tx1"/>
                          </a:solidFill>
                          <a:effectLst/>
                          <a:latin typeface="+mn-lt"/>
                          <a:ea typeface="Calibri" panose="020F0502020204030204" pitchFamily="34" charset="0"/>
                          <a:cs typeface="Calibri" panose="020F0502020204030204" pitchFamily="34" charset="0"/>
                        </a:rPr>
                        <a:t>S5-186484</a:t>
                      </a:r>
                      <a:endParaRPr lang="sv-SE" sz="1400" kern="1200" dirty="0">
                        <a:solidFill>
                          <a:schemeClr val="tx1"/>
                        </a:solidFill>
                        <a:effectLst/>
                        <a:latin typeface="+mn-lt"/>
                        <a:ea typeface="Calibri" panose="020F0502020204030204" pitchFamily="34" charset="0"/>
                        <a:cs typeface="Calibri" panose="020F0502020204030204" pitchFamily="34" charset="0"/>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bl>
          </a:graphicData>
        </a:graphic>
      </p:graphicFrame>
    </p:spTree>
    <p:extLst>
      <p:ext uri="{BB962C8B-B14F-4D97-AF65-F5344CB8AC3E}">
        <p14:creationId xmlns:p14="http://schemas.microsoft.com/office/powerpoint/2010/main" val="1728662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ChangeArrowheads="1"/>
          </p:cNvSpPr>
          <p:nvPr/>
        </p:nvSpPr>
        <p:spPr bwMode="auto">
          <a:xfrm>
            <a:off x="1847851" y="260350"/>
            <a:ext cx="7362825" cy="685800"/>
          </a:xfrm>
          <a:prstGeom prst="rect">
            <a:avLst/>
          </a:prstGeom>
          <a:noFill/>
          <a:ln w="12700">
            <a:noFill/>
            <a:miter lim="800000"/>
            <a:headEnd/>
            <a:tailEnd/>
          </a:ln>
        </p:spPr>
        <p:txBody>
          <a:bodyPr lIns="90488" tIns="44450" rIns="90488" bIns="44450" anchor="ctr"/>
          <a:lstStyle/>
          <a:p>
            <a:pPr algn="ctr"/>
            <a:r>
              <a:rPr lang="en-GB" altLang="zh-CN" sz="3200" dirty="0" smtClean="0">
                <a:solidFill>
                  <a:srgbClr val="FF0000"/>
                </a:solidFill>
                <a:latin typeface="Calibri" pitchFamily="34" charset="0"/>
                <a:cs typeface="Times New Roman" pitchFamily="18" charset="0"/>
              </a:rPr>
              <a:t>OAM&amp;P SIs (8/8)</a:t>
            </a:r>
            <a:endParaRPr lang="en-GB" altLang="zh-CN" sz="3200" dirty="0">
              <a:solidFill>
                <a:srgbClr val="FF0000"/>
              </a:solidFill>
              <a:latin typeface="Calibri" pitchFamily="34" charset="0"/>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3173031364"/>
              </p:ext>
            </p:extLst>
          </p:nvPr>
        </p:nvGraphicFramePr>
        <p:xfrm>
          <a:off x="835573" y="1313128"/>
          <a:ext cx="10537719" cy="4782866"/>
        </p:xfrm>
        <a:graphic>
          <a:graphicData uri="http://schemas.openxmlformats.org/drawingml/2006/table">
            <a:tbl>
              <a:tblPr/>
              <a:tblGrid>
                <a:gridCol w="1647702">
                  <a:extLst>
                    <a:ext uri="{9D8B030D-6E8A-4147-A177-3AD203B41FA5}">
                      <a16:colId xmlns="" xmlns:a16="http://schemas.microsoft.com/office/drawing/2014/main" val="20000"/>
                    </a:ext>
                  </a:extLst>
                </a:gridCol>
                <a:gridCol w="3606562">
                  <a:extLst>
                    <a:ext uri="{9D8B030D-6E8A-4147-A177-3AD203B41FA5}">
                      <a16:colId xmlns="" xmlns:a16="http://schemas.microsoft.com/office/drawing/2014/main" val="20001"/>
                    </a:ext>
                  </a:extLst>
                </a:gridCol>
                <a:gridCol w="2696821"/>
                <a:gridCol w="2586634">
                  <a:extLst>
                    <a:ext uri="{9D8B030D-6E8A-4147-A177-3AD203B41FA5}">
                      <a16:colId xmlns="" xmlns:a16="http://schemas.microsoft.com/office/drawing/2014/main" val="20002"/>
                    </a:ext>
                  </a:extLst>
                </a:gridCol>
              </a:tblGrid>
              <a:tr h="429340">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Study Item</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sz="1600" b="1" i="0" kern="1200" dirty="0" smtClean="0">
                          <a:solidFill>
                            <a:schemeClr val="tx1"/>
                          </a:solidFill>
                          <a:effectLst/>
                          <a:latin typeface="+mn-lt"/>
                          <a:ea typeface="+mn-ea"/>
                          <a:cs typeface="+mn-cs"/>
                        </a:rPr>
                        <a:t>Study on Self-Organizing Networks (SON) for 5G</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rowSpan="2" h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FS_SON_5G</a:t>
                      </a:r>
                      <a:endParaRPr kumimoji="0" lang="en-GB" sz="1600" b="1" i="0" u="none" strike="noStrike" cap="none" normalizeH="0" baseline="0" dirty="0">
                        <a:ln>
                          <a:noFill/>
                        </a:ln>
                        <a:solidFill>
                          <a:schemeClr val="tx1"/>
                        </a:solidFill>
                        <a:effectLst/>
                        <a:latin typeface="Calibri" pitchFamily="34"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504988">
                <a:tc vMerge="1">
                  <a:txBody>
                    <a:bodyPr/>
                    <a:lstStyle/>
                    <a:p>
                      <a:endParaRPr lang="en-GB"/>
                    </a:p>
                  </a:txBody>
                  <a:tcPr/>
                </a:tc>
                <a:tc gridSpan="2" vMerge="1">
                  <a:txBody>
                    <a:bodyPr/>
                    <a:lstStyle/>
                    <a:p>
                      <a:endParaRPr lang="en-GB"/>
                    </a:p>
                  </a:txBody>
                  <a:tcPr/>
                </a:tc>
                <a:tc hMerge="1" vMerge="1">
                  <a:txBody>
                    <a:bodyPr/>
                    <a:lstStyle/>
                    <a:p>
                      <a:endParaRPr lang="fr-FR"/>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1600" b="1" i="0" kern="1200" dirty="0" smtClean="0">
                          <a:solidFill>
                            <a:schemeClr val="tx1"/>
                          </a:solidFill>
                          <a:effectLst/>
                          <a:latin typeface="+mn-lt"/>
                          <a:ea typeface="+mn-ea"/>
                          <a:cs typeface="+mn-cs"/>
                        </a:rPr>
                        <a:t>810030</a:t>
                      </a:r>
                      <a:endParaRPr kumimoji="0" lang="en-GB"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1"/>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ko-KR" sz="1400" b="1" i="0" u="none" strike="noStrike" cap="none" normalizeH="0" baseline="0" dirty="0">
                          <a:ln>
                            <a:noFill/>
                          </a:ln>
                          <a:solidFill>
                            <a:schemeClr val="tx1"/>
                          </a:solidFill>
                          <a:effectLst/>
                          <a:latin typeface="Calibri" pitchFamily="34" charset="0"/>
                          <a:ea typeface="Gulim" pitchFamily="34" charset="-127"/>
                        </a:rPr>
                        <a:t>Rapporteur</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Intel</a:t>
                      </a:r>
                      <a:endParaRPr kumimoji="0" lang="en-GB" altLang="zh-CN" sz="1400" b="0"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Percentage of completion </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cap="none" normalizeH="0" baseline="0" dirty="0" smtClean="0">
                          <a:ln>
                            <a:noFill/>
                          </a:ln>
                          <a:solidFill>
                            <a:schemeClr val="tx1"/>
                          </a:solidFill>
                          <a:effectLst/>
                          <a:latin typeface="Calibri" pitchFamily="34" charset="0"/>
                          <a:ea typeface="宋体" pitchFamily="2" charset="-122"/>
                          <a:cs typeface="Arial" charset="0"/>
                        </a:rPr>
                        <a:t>0% -&gt; </a:t>
                      </a: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5%</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357226">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Target</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zh-CN"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SA#84 – June 2019</a:t>
                      </a:r>
                      <a:endParaRPr kumimoji="0" lang="en-GB" altLang="zh-CN"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Main TR</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TR 28.861</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r>
              <a:tr h="22038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smtClean="0">
                          <a:ln>
                            <a:noFill/>
                          </a:ln>
                          <a:solidFill>
                            <a:schemeClr val="tx1"/>
                          </a:solidFill>
                          <a:effectLst/>
                          <a:latin typeface="Calibri" pitchFamily="34" charset="0"/>
                          <a:ea typeface="宋体" pitchFamily="2" charset="-122"/>
                          <a:cs typeface="Arial" charset="0"/>
                        </a:rPr>
                        <a:t>Summary of progress</a:t>
                      </a:r>
                      <a:endParaRPr kumimoji="0" lang="en-GB" altLang="zh-CN" sz="1400" b="1" i="0" u="none" strike="noStrike"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pPr marL="0" lvl="0" indent="0">
                        <a:buFontTx/>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The group discussed the following contributions:</a:t>
                      </a:r>
                    </a:p>
                    <a:p>
                      <a:pPr marL="0" lvl="0" indent="0">
                        <a:buFontTx/>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add table of content and scope. </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add SON overview</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add SON frameworks.</a:t>
                      </a:r>
                    </a:p>
                    <a:p>
                      <a:pPr marL="285750" lvl="0" indent="-285750">
                        <a:buFont typeface="Arial" panose="020B0604020202020204" pitchFamily="34" charset="0"/>
                        <a:buChar char="•"/>
                      </a:pPr>
                      <a:r>
                        <a:rPr kumimoji="0" lang="en-US"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a:t>
                      </a: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 28.861 add use case for RAN condition data. </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p>
                      <a:pPr marL="0" lvl="0" indent="0">
                        <a:buFont typeface="Arial" panose="020B0604020202020204" pitchFamily="34" charset="0"/>
                        <a:buNone/>
                      </a:pPr>
                      <a:r>
                        <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Table of content and scope have been agreed.</a:t>
                      </a:r>
                      <a:endParaRPr kumimoji="0" lang="en-US" sz="1400" b="0" i="0" u="none" strike="noStrike" kern="1200" cap="none" normalizeH="0" baseline="0" dirty="0" smtClean="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5"/>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Outstanding issues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None.</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en-GB"/>
                    </a:p>
                  </a:txBody>
                  <a:tcPr/>
                </a:tc>
                <a:extLst>
                  <a:ext uri="{0D108BD9-81ED-4DB2-BD59-A6C34878D82A}">
                    <a16:rowId xmlns="" xmlns:a16="http://schemas.microsoft.com/office/drawing/2014/main" val="10006"/>
                  </a:ext>
                </a:extLst>
              </a:tr>
              <a:tr h="46509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kern="1200" cap="none" normalizeH="0" baseline="0" dirty="0" smtClean="0">
                          <a:ln>
                            <a:noFill/>
                          </a:ln>
                          <a:solidFill>
                            <a:schemeClr val="tx1"/>
                          </a:solidFill>
                          <a:effectLst/>
                          <a:latin typeface="Calibri" pitchFamily="34" charset="0"/>
                          <a:ea typeface="宋体" pitchFamily="2" charset="-122"/>
                          <a:cs typeface="Arial" charset="0"/>
                        </a:rPr>
                        <a:t>Documents</a:t>
                      </a:r>
                      <a:endParaRPr kumimoji="0" lang="en-GB" altLang="zh-CN" sz="1400" b="1"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gridSpan="3">
                  <a:txBody>
                    <a:bodyPr/>
                    <a:lstStyle/>
                    <a:p>
                      <a:r>
                        <a:rPr kumimoji="0" lang="en-GB" sz="1400" b="0" i="0" u="none" strike="noStrike" kern="1200" cap="none" normalizeH="0" baseline="0" dirty="0" err="1" smtClean="0">
                          <a:ln>
                            <a:noFill/>
                          </a:ln>
                          <a:solidFill>
                            <a:schemeClr val="tx1"/>
                          </a:solidFill>
                          <a:effectLst/>
                          <a:latin typeface="Calibri" pitchFamily="34" charset="0"/>
                          <a:ea typeface="宋体" pitchFamily="2" charset="-122"/>
                          <a:cs typeface="Arial" charset="0"/>
                        </a:rPr>
                        <a:t>pCRs</a:t>
                      </a:r>
                      <a:r>
                        <a:rPr kumimoji="0" lang="en-GB" sz="1400" b="0" i="0" u="none" strike="noStrike" kern="1200" cap="none" normalizeH="0" baseline="0" dirty="0" smtClean="0">
                          <a:ln>
                            <a:noFill/>
                          </a:ln>
                          <a:solidFill>
                            <a:schemeClr val="tx1"/>
                          </a:solidFill>
                          <a:effectLst/>
                          <a:latin typeface="Calibri" pitchFamily="34" charset="0"/>
                          <a:ea typeface="宋体" pitchFamily="2" charset="-122"/>
                          <a:cs typeface="Arial" charset="0"/>
                        </a:rPr>
                        <a:t>.</a:t>
                      </a:r>
                      <a:endParaRPr kumimoji="0" lang="en-GB" sz="1400" b="0" i="0" u="none" strike="noStrike" kern="1200" cap="none" normalizeH="0" baseline="0" dirty="0">
                        <a:ln>
                          <a:noFill/>
                        </a:ln>
                        <a:solidFill>
                          <a:schemeClr val="tx1"/>
                        </a:solidFill>
                        <a:effectLst/>
                        <a:latin typeface="Calibri" pitchFamily="34" charset="0"/>
                        <a:ea typeface="宋体" pitchFamily="2" charset="-122"/>
                        <a:cs typeface="Arial" charset="0"/>
                      </a:endParaRPr>
                    </a:p>
                  </a:txBody>
                  <a:tcPr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fr-FR"/>
                    </a:p>
                  </a:txBody>
                  <a:tcPr/>
                </a:tc>
                <a:tc hMerge="1">
                  <a:txBody>
                    <a:bodyPr/>
                    <a:lstStyle/>
                    <a:p>
                      <a:endParaRPr lang="fr-FR"/>
                    </a:p>
                  </a:txBody>
                  <a:tcPr/>
                </a:tc>
              </a:tr>
            </a:tbl>
          </a:graphicData>
        </a:graphic>
      </p:graphicFrame>
    </p:spTree>
    <p:extLst>
      <p:ext uri="{BB962C8B-B14F-4D97-AF65-F5344CB8AC3E}">
        <p14:creationId xmlns:p14="http://schemas.microsoft.com/office/powerpoint/2010/main" val="2471791641"/>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smtClean="0"/>
              <a:t>TRs / TSs to be sent to SA#82</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2766615656"/>
              </p:ext>
            </p:extLst>
          </p:nvPr>
        </p:nvGraphicFramePr>
        <p:xfrm>
          <a:off x="263778" y="2216380"/>
          <a:ext cx="11776295" cy="1263799"/>
        </p:xfrm>
        <a:graphic>
          <a:graphicData uri="http://schemas.openxmlformats.org/drawingml/2006/table">
            <a:tbl>
              <a:tblPr firstRow="1" bandRow="1">
                <a:tableStyleId>{5C22544A-7EE6-4342-B048-85BDC9FD1C3A}</a:tableStyleId>
              </a:tblPr>
              <a:tblGrid>
                <a:gridCol w="1182414">
                  <a:extLst>
                    <a:ext uri="{9D8B030D-6E8A-4147-A177-3AD203B41FA5}">
                      <a16:colId xmlns="" xmlns:a16="http://schemas.microsoft.com/office/drawing/2014/main" val="570476699"/>
                    </a:ext>
                  </a:extLst>
                </a:gridCol>
                <a:gridCol w="5975132">
                  <a:extLst>
                    <a:ext uri="{9D8B030D-6E8A-4147-A177-3AD203B41FA5}">
                      <a16:colId xmlns="" xmlns:a16="http://schemas.microsoft.com/office/drawing/2014/main" val="2618836924"/>
                    </a:ext>
                  </a:extLst>
                </a:gridCol>
                <a:gridCol w="1686363"/>
                <a:gridCol w="2932386">
                  <a:extLst>
                    <a:ext uri="{9D8B030D-6E8A-4147-A177-3AD203B41FA5}">
                      <a16:colId xmlns="" xmlns:a16="http://schemas.microsoft.com/office/drawing/2014/main" val="3016348962"/>
                    </a:ext>
                  </a:extLst>
                </a:gridCol>
              </a:tblGrid>
              <a:tr h="710928">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Source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smtClean="0">
                          <a:solidFill>
                            <a:schemeClr val="tx1"/>
                          </a:solidFill>
                          <a:effectLst/>
                          <a:latin typeface="+mn-lt"/>
                          <a:ea typeface="+mn-ea"/>
                          <a:cs typeface="+mn-cs"/>
                        </a:rPr>
                        <a:t>Sent for</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 xmlns:a16="http://schemas.microsoft.com/office/drawing/2014/main" val="4283687663"/>
                  </a:ext>
                </a:extLst>
              </a:tr>
              <a:tr h="552871">
                <a:tc>
                  <a:txBody>
                    <a:bodyPr/>
                    <a:lstStyle/>
                    <a:p>
                      <a:pPr marL="95250" marR="0" indent="0" algn="ctr" defTabSz="1219170" rtl="0" eaLnBrk="1" latinLnBrk="0" hangingPunct="1">
                        <a:spcAft>
                          <a:spcPts val="0"/>
                        </a:spcAft>
                      </a:pPr>
                      <a:r>
                        <a:rPr lang="sv-SE" sz="1400" b="0" i="0" u="none" strike="noStrike" kern="1200" baseline="0" dirty="0" smtClean="0">
                          <a:solidFill>
                            <a:schemeClr val="dk1"/>
                          </a:solidFill>
                          <a:latin typeface="Calibri" panose="020F0502020204030204" pitchFamily="34" charset="0"/>
                          <a:ea typeface="+mn-ea"/>
                          <a:cs typeface="+mn-cs"/>
                        </a:rPr>
                        <a:t>S5-186431</a:t>
                      </a:r>
                      <a:endParaRPr lang="sv-SE" sz="1400" b="0" i="0" u="none" strike="noStrike" kern="1200" baseline="0" dirty="0">
                        <a:solidFill>
                          <a:schemeClr val="dk1"/>
                        </a:solidFill>
                        <a:latin typeface="Calibri" panose="020F0502020204030204" pitchFamily="34" charset="0"/>
                        <a:ea typeface="+mn-ea"/>
                        <a:cs typeface="+mn-cs"/>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marR="0" indent="0" algn="l" defTabSz="1219170" rtl="0" eaLnBrk="1" latinLnBrk="0" hangingPunct="1"/>
                      <a:r>
                        <a:rPr lang="en-US" sz="1400" b="0" i="0" u="none" strike="noStrike" kern="1200" baseline="0" dirty="0" smtClean="0">
                          <a:solidFill>
                            <a:schemeClr val="dk1"/>
                          </a:solidFill>
                          <a:latin typeface="Calibri" panose="020F0502020204030204" pitchFamily="34" charset="0"/>
                          <a:ea typeface="+mn-ea"/>
                          <a:cs typeface="+mn-cs"/>
                        </a:rPr>
                        <a:t>TR 32.972: Management and Orchestration; Study on system and functional aspects of energy efficiency in 5G networks</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Orange</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Approval</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6337162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59815" y="2879729"/>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Outgoing </a:t>
            </a:r>
            <a:r>
              <a:rPr lang="sv-SE" dirty="0" smtClean="0"/>
              <a:t>LSs</a:t>
            </a: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3899000658"/>
              </p:ext>
            </p:extLst>
          </p:nvPr>
        </p:nvGraphicFramePr>
        <p:xfrm>
          <a:off x="109183" y="1595677"/>
          <a:ext cx="11778017" cy="4105027"/>
        </p:xfrm>
        <a:graphic>
          <a:graphicData uri="http://schemas.openxmlformats.org/drawingml/2006/table">
            <a:tbl>
              <a:tblPr firstRow="1" bandRow="1">
                <a:tableStyleId>{5C22544A-7EE6-4342-B048-85BDC9FD1C3A}</a:tableStyleId>
              </a:tblPr>
              <a:tblGrid>
                <a:gridCol w="1194718">
                  <a:extLst>
                    <a:ext uri="{9D8B030D-6E8A-4147-A177-3AD203B41FA5}">
                      <a16:colId xmlns:a16="http://schemas.microsoft.com/office/drawing/2014/main" xmlns="" val="570476699"/>
                    </a:ext>
                  </a:extLst>
                </a:gridCol>
                <a:gridCol w="6243311">
                  <a:extLst>
                    <a:ext uri="{9D8B030D-6E8A-4147-A177-3AD203B41FA5}">
                      <a16:colId xmlns:a16="http://schemas.microsoft.com/office/drawing/2014/main" xmlns="" val="2618836924"/>
                    </a:ext>
                  </a:extLst>
                </a:gridCol>
                <a:gridCol w="1337481">
                  <a:extLst>
                    <a:ext uri="{9D8B030D-6E8A-4147-A177-3AD203B41FA5}">
                      <a16:colId xmlns:a16="http://schemas.microsoft.com/office/drawing/2014/main" xmlns="" val="3016348962"/>
                    </a:ext>
                  </a:extLst>
                </a:gridCol>
                <a:gridCol w="1460310">
                  <a:extLst>
                    <a:ext uri="{9D8B030D-6E8A-4147-A177-3AD203B41FA5}">
                      <a16:colId xmlns:a16="http://schemas.microsoft.com/office/drawing/2014/main" xmlns="" val="3690116950"/>
                    </a:ext>
                  </a:extLst>
                </a:gridCol>
                <a:gridCol w="1542197">
                  <a:extLst>
                    <a:ext uri="{9D8B030D-6E8A-4147-A177-3AD203B41FA5}">
                      <a16:colId xmlns:a16="http://schemas.microsoft.com/office/drawing/2014/main" xmlns="" val="2952368263"/>
                    </a:ext>
                  </a:extLst>
                </a:gridCol>
              </a:tblGrid>
              <a:tr h="86920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a:solidFill>
                            <a:schemeClr val="tx1"/>
                          </a:solidFill>
                          <a:effectLst/>
                          <a:latin typeface="+mn-lt"/>
                          <a:ea typeface="+mn-ea"/>
                          <a:cs typeface="+mn-cs"/>
                        </a:rPr>
                        <a:t>To</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Cc</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ctr">
                        <a:spcAft>
                          <a:spcPts val="0"/>
                        </a:spcAft>
                      </a:pPr>
                      <a:r>
                        <a:rPr lang="sv-SE" sz="1600" b="1" kern="1200" dirty="0" err="1">
                          <a:solidFill>
                            <a:schemeClr val="tx1"/>
                          </a:solidFill>
                          <a:effectLst/>
                          <a:latin typeface="+mn-lt"/>
                          <a:ea typeface="+mn-ea"/>
                          <a:cs typeface="+mn-cs"/>
                        </a:rPr>
                        <a:t>ReplyTo</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xmlns="" val="4283687663"/>
                  </a:ext>
                </a:extLst>
              </a:tr>
              <a:tr h="354842">
                <a:tc>
                  <a:txBody>
                    <a:bodyPr/>
                    <a:lstStyle/>
                    <a:p>
                      <a:pPr marL="95250" indent="0" algn="l" defTabSz="1219170" rtl="0" eaLnBrk="1" fontAlgn="t"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S5-186392</a:t>
                      </a:r>
                      <a:endPar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fontAlgn="t" latinLnBrk="0" hangingPunct="1">
                        <a:spcAft>
                          <a:spcPts val="0"/>
                        </a:spcAft>
                      </a:pPr>
                      <a:r>
                        <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LS to RAN2 on Data Volume measurements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RAN2</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RAN1, RAN3, SA</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9">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S5-186321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LS to SA1 on business roles for 5G networks and network slicing management</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SA1</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S5-186375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LS reply to ETSI TC EE on energy efficiency of 5G</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ETSI EE</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S5-186047</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S5-186317</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to: Resubmitted </a:t>
                      </a:r>
                      <a:r>
                        <a:rPr lang="en-US" sz="1400" b="0" i="0" u="none" strike="noStrike" dirty="0" err="1" smtClean="0">
                          <a:solidFill>
                            <a:schemeClr val="tx1"/>
                          </a:solidFill>
                          <a:effectLst/>
                          <a:latin typeface="+mn-lt"/>
                        </a:rPr>
                        <a:t>Lsout</a:t>
                      </a:r>
                      <a:r>
                        <a:rPr lang="en-US" sz="1400" b="0" i="0" u="none" strike="noStrike" dirty="0" smtClean="0">
                          <a:solidFill>
                            <a:schemeClr val="tx1"/>
                          </a:solidFill>
                          <a:effectLst/>
                          <a:latin typeface="+mn-lt"/>
                        </a:rPr>
                        <a:t> from ETSI NFV (forwarded to SA5) to various </a:t>
                      </a:r>
                      <a:r>
                        <a:rPr lang="en-US" sz="1400" b="0" i="0" u="none" strike="noStrike" dirty="0" err="1" smtClean="0">
                          <a:solidFill>
                            <a:schemeClr val="tx1"/>
                          </a:solidFill>
                          <a:effectLst/>
                          <a:latin typeface="+mn-lt"/>
                        </a:rPr>
                        <a:t>organisations</a:t>
                      </a:r>
                      <a:r>
                        <a:rPr lang="en-US" sz="1400" b="0" i="0" u="none" strike="noStrike" dirty="0" smtClean="0">
                          <a:solidFill>
                            <a:schemeClr val="tx1"/>
                          </a:solidFill>
                          <a:effectLst/>
                          <a:latin typeface="+mn-lt"/>
                        </a:rPr>
                        <a:t> on usage of NFV Specifications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ETSI NFV</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S5-186051</a:t>
                      </a: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S5-186318</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to: LS from ETSI NFV to SA5 on Clarifications on support of priority of NFV NS in context of Network Slicing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marR="0" indent="95250" algn="l" defTabSz="1219170" rtl="0" eaLnBrk="1" fontAlgn="t" latinLnBrk="0" hangingPunct="1">
                        <a:lnSpc>
                          <a:spcPct val="100000"/>
                        </a:lnSpc>
                        <a:spcBef>
                          <a:spcPts val="0"/>
                        </a:spcBef>
                        <a:spcAft>
                          <a:spcPts val="0"/>
                        </a:spcAft>
                        <a:buClrTx/>
                        <a:buSzTx/>
                        <a:buFontTx/>
                        <a:buNone/>
                        <a:tabLst/>
                        <a:defRPr/>
                      </a:pPr>
                      <a:r>
                        <a:rPr lang="fr-FR" sz="1400" b="0" i="0" u="none" strike="noStrike" dirty="0" smtClean="0">
                          <a:solidFill>
                            <a:schemeClr val="tx1"/>
                          </a:solidFill>
                          <a:effectLst/>
                          <a:latin typeface="+mn-lt"/>
                        </a:rPr>
                        <a:t>ETSI NFV</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S5-186053</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S5-186320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to: LS from ITU-T to SA5 on LS on consent of draft Recommendation Y.3103 (formerly Y.IMT2020-BM)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ITU-T SG13</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r>
                        <a:rPr lang="sv-SE" sz="14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SA1, ITU-T SGx, SA, NGMN, ETSI NFV</a:t>
                      </a: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S5-186062</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marR="0" indent="0" algn="l" defTabSz="1219170" rtl="0" eaLnBrk="1" fontAlgn="t" latinLnBrk="0" hangingPunct="1">
                        <a:lnSpc>
                          <a:spcPct val="100000"/>
                        </a:lnSpc>
                        <a:spcBef>
                          <a:spcPts val="0"/>
                        </a:spcBef>
                        <a:spcAft>
                          <a:spcPts val="0"/>
                        </a:spcAft>
                        <a:buClrTx/>
                        <a:buSzTx/>
                        <a:buFontTx/>
                        <a:buNone/>
                        <a:tabLst/>
                        <a:defRPr/>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S5-186484</a:t>
                      </a:r>
                      <a:endPar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lgn="l" fontAlgn="t"/>
                      <a:r>
                        <a:rPr lang="en-US" sz="1400" b="0" i="0" u="none" strike="noStrike" dirty="0" smtClean="0">
                          <a:solidFill>
                            <a:schemeClr val="tx1"/>
                          </a:solidFill>
                          <a:effectLst/>
                          <a:latin typeface="+mn-lt"/>
                        </a:rPr>
                        <a:t>Reply to: LS from BBF cc SA5 on Response to 3GPP SA2 liaison S2-189038 on ‘general status of work’ </a:t>
                      </a:r>
                      <a:endParaRPr lang="en-US"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0" indent="95250" algn="l" fontAlgn="t"/>
                      <a:r>
                        <a:rPr lang="fr-FR" sz="1400" b="0" i="0" u="none" strike="noStrike" dirty="0" smtClean="0">
                          <a:solidFill>
                            <a:schemeClr val="tx1"/>
                          </a:solidFill>
                          <a:effectLst/>
                          <a:latin typeface="+mn-lt"/>
                        </a:rPr>
                        <a:t>BBF</a:t>
                      </a:r>
                      <a:endParaRPr lang="fr-FR" sz="1400" b="0" i="0" u="none" strike="noStrike" dirty="0">
                        <a:solidFill>
                          <a:schemeClr val="tx1"/>
                        </a:solidFill>
                        <a:effectLst/>
                        <a:latin typeface="+mn-lt"/>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indent="0">
                        <a:spcAft>
                          <a:spcPts val="0"/>
                        </a:spcAft>
                      </a:pPr>
                      <a:endParaRPr lang="sv-SE" sz="14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c>
                  <a:txBody>
                    <a:bodyPr/>
                    <a:lstStyle/>
                    <a:p>
                      <a:pPr marL="95250" marR="0" indent="0" algn="l" defTabSz="1219170" rtl="0" eaLnBrk="1" fontAlgn="auto" latinLnBrk="0" hangingPunct="1">
                        <a:lnSpc>
                          <a:spcPct val="100000"/>
                        </a:lnSpc>
                        <a:spcBef>
                          <a:spcPts val="0"/>
                        </a:spcBef>
                        <a:spcAft>
                          <a:spcPts val="0"/>
                        </a:spcAft>
                        <a:buClrTx/>
                        <a:buSzTx/>
                        <a:buFontTx/>
                        <a:buNone/>
                        <a:tabLst/>
                        <a:defRPr/>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S5-186286</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1E442"/>
                    </a:solidFill>
                  </a:tcPr>
                </a:tc>
              </a:tr>
              <a:tr h="313898">
                <a:tc>
                  <a:txBody>
                    <a:bodyPr/>
                    <a:lstStyle/>
                    <a:p>
                      <a:pPr marL="95250" indent="0" algn="l" defTabSz="1219170" rtl="0" eaLnBrk="1" fontAlgn="t" latinLnBrk="0" hangingPunct="1">
                        <a:spcAft>
                          <a:spcPts val="0"/>
                        </a:spcAft>
                      </a:pPr>
                      <a:r>
                        <a:rPr lang="fr-FR" sz="1400" b="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S5-186487</a:t>
                      </a:r>
                      <a:endParaRPr lang="fr-FR" sz="1400" b="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spcAft>
                          <a:spcPts val="0"/>
                        </a:spcAft>
                      </a:pPr>
                      <a:r>
                        <a:rPr lang="en-US"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Reply LS on Slice related Data Analytics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fontAlgn="t" latinLnBrk="0" hangingPunct="1">
                        <a:spcAft>
                          <a:spcPts val="0"/>
                        </a:spcAft>
                      </a:pPr>
                      <a:r>
                        <a:rPr lang="fr-FR"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SA2</a:t>
                      </a:r>
                      <a:endParaRPr lang="fr-FR"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endParaRPr lang="sv-SE" sz="14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95250" indent="0" algn="l" defTabSz="1219170" rtl="0" eaLnBrk="1" latinLnBrk="0" hangingPunct="1">
                        <a:spcAft>
                          <a:spcPts val="0"/>
                        </a:spcAft>
                      </a:pPr>
                      <a:r>
                        <a:rPr lang="sv-SE" sz="1400" kern="1200" dirty="0" smtClean="0">
                          <a:solidFill>
                            <a:schemeClr val="tx1"/>
                          </a:solidFill>
                          <a:effectLst/>
                          <a:latin typeface="Calibri" panose="020F0502020204030204" pitchFamily="34" charset="0"/>
                          <a:ea typeface="Calibri" panose="020F0502020204030204" pitchFamily="34" charset="0"/>
                          <a:cs typeface="Calibri" panose="020F0502020204030204" pitchFamily="34" charset="0"/>
                        </a:rPr>
                        <a:t>S5-186058</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smtClean="0">
                <a:solidFill>
                  <a:srgbClr val="FF0000"/>
                </a:solidFill>
                <a:latin typeface="Calibri"/>
                <a:cs typeface="+mj-cs"/>
              </a:rPr>
              <a:t>New Work Items / Study Items</a:t>
            </a:r>
          </a:p>
        </p:txBody>
      </p:sp>
      <p:graphicFrame>
        <p:nvGraphicFramePr>
          <p:cNvPr id="6" name="Group 76"/>
          <p:cNvGraphicFramePr>
            <a:graphicFrameLocks/>
          </p:cNvGraphicFramePr>
          <p:nvPr>
            <p:extLst>
              <p:ext uri="{D42A27DB-BD31-4B8C-83A1-F6EECF244321}">
                <p14:modId xmlns:p14="http://schemas.microsoft.com/office/powerpoint/2010/main" val="925091503"/>
              </p:ext>
            </p:extLst>
          </p:nvPr>
        </p:nvGraphicFramePr>
        <p:xfrm>
          <a:off x="205362" y="2017820"/>
          <a:ext cx="11902966" cy="1498394"/>
        </p:xfrm>
        <a:graphic>
          <a:graphicData uri="http://schemas.openxmlformats.org/drawingml/2006/table">
            <a:tbl>
              <a:tblPr/>
              <a:tblGrid>
                <a:gridCol w="1346873">
                  <a:extLst>
                    <a:ext uri="{9D8B030D-6E8A-4147-A177-3AD203B41FA5}">
                      <a16:colId xmlns:a16="http://schemas.microsoft.com/office/drawing/2014/main" xmlns="" val="20000"/>
                    </a:ext>
                  </a:extLst>
                </a:gridCol>
                <a:gridCol w="1763640"/>
                <a:gridCol w="6634294">
                  <a:extLst>
                    <a:ext uri="{9D8B030D-6E8A-4147-A177-3AD203B41FA5}">
                      <a16:colId xmlns:a16="http://schemas.microsoft.com/office/drawing/2014/main" xmlns="" val="20001"/>
                    </a:ext>
                  </a:extLst>
                </a:gridCol>
                <a:gridCol w="2158159"/>
              </a:tblGrid>
              <a:tr h="519264">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Type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a16="http://schemas.microsoft.com/office/drawing/2014/main" xmlns="" val="10000"/>
                  </a:ext>
                </a:extLst>
              </a:tr>
              <a:tr h="533662">
                <a:tc>
                  <a:txBody>
                    <a:bodyPr/>
                    <a:lstStyle/>
                    <a:p>
                      <a:pPr marL="82550" indent="0" algn="l" fontAlgn="t"/>
                      <a:r>
                        <a:rPr lang="fr-FR" sz="1400" b="0" i="0" u="none" strike="noStrike" kern="1200" dirty="0" smtClean="0">
                          <a:solidFill>
                            <a:srgbClr val="000000"/>
                          </a:solidFill>
                          <a:effectLst/>
                          <a:latin typeface="+mn-lt"/>
                          <a:ea typeface="+mn-ea"/>
                          <a:cs typeface="+mn-cs"/>
                        </a:rPr>
                        <a:t>S5-186323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r>
                        <a:rPr lang="fr-FR" sz="1400" dirty="0" smtClean="0">
                          <a:latin typeface="+mn-lt"/>
                        </a:rPr>
                        <a:t>WID new</a:t>
                      </a:r>
                      <a:endParaRPr lang="fr-FR" sz="1400" dirty="0">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New WID on Repository of management service in 5G network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445468">
                <a:tc>
                  <a:txBody>
                    <a:bodyPr/>
                    <a:lstStyle/>
                    <a:p>
                      <a:pPr marL="82550" indent="0" algn="l" fontAlgn="t"/>
                      <a:r>
                        <a:rPr lang="fr-FR" sz="1400" b="0" i="0" u="none" strike="noStrike" kern="1200" dirty="0" smtClean="0">
                          <a:solidFill>
                            <a:srgbClr val="000000"/>
                          </a:solidFill>
                          <a:effectLst/>
                          <a:latin typeface="+mn-lt"/>
                          <a:ea typeface="+mn-ea"/>
                          <a:cs typeface="+mn-cs"/>
                        </a:rPr>
                        <a:t>S5-186485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marR="0" indent="0" algn="l" defTabSz="1219170" rtl="0" eaLnBrk="1" fontAlgn="auto" latinLnBrk="0" hangingPunct="1">
                        <a:lnSpc>
                          <a:spcPct val="100000"/>
                        </a:lnSpc>
                        <a:spcBef>
                          <a:spcPts val="0"/>
                        </a:spcBef>
                        <a:spcAft>
                          <a:spcPts val="0"/>
                        </a:spcAft>
                        <a:buClrTx/>
                        <a:buSzTx/>
                        <a:buFontTx/>
                        <a:buNone/>
                        <a:tabLst/>
                        <a:defRPr/>
                      </a:pPr>
                      <a:r>
                        <a:rPr lang="fr-FR" sz="1400" dirty="0" smtClean="0">
                          <a:latin typeface="+mn-lt"/>
                        </a:rPr>
                        <a:t>WID new</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new WID on NRM enhancements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 (1/5)</a:t>
            </a:r>
            <a:endParaRPr lang="en-GB" altLang="zh-CN" sz="32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062826070"/>
              </p:ext>
            </p:extLst>
          </p:nvPr>
        </p:nvGraphicFramePr>
        <p:xfrm>
          <a:off x="232011" y="1849556"/>
          <a:ext cx="10972802" cy="4166947"/>
        </p:xfrm>
        <a:graphic>
          <a:graphicData uri="http://schemas.openxmlformats.org/drawingml/2006/table">
            <a:tbl>
              <a:tblPr/>
              <a:tblGrid>
                <a:gridCol w="1310188">
                  <a:extLst>
                    <a:ext uri="{9D8B030D-6E8A-4147-A177-3AD203B41FA5}">
                      <a16:colId xmlns="" xmlns:a16="http://schemas.microsoft.com/office/drawing/2014/main" val="20000"/>
                    </a:ext>
                  </a:extLst>
                </a:gridCol>
                <a:gridCol w="7574505">
                  <a:extLst>
                    <a:ext uri="{9D8B030D-6E8A-4147-A177-3AD203B41FA5}">
                      <a16:colId xmlns="" xmlns:a16="http://schemas.microsoft.com/office/drawing/2014/main" val="20001"/>
                    </a:ext>
                  </a:extLst>
                </a:gridCol>
                <a:gridCol w="208810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86603">
                <a:tc>
                  <a:txBody>
                    <a:bodyPr/>
                    <a:lstStyle/>
                    <a:p>
                      <a:pPr marL="82550" indent="0" algn="l" fontAlgn="t"/>
                      <a:r>
                        <a:rPr lang="fr-FR" sz="1400" b="0" i="0" u="none" strike="noStrike" dirty="0">
                          <a:solidFill>
                            <a:srgbClr val="000000"/>
                          </a:solidFill>
                          <a:effectLst/>
                          <a:latin typeface="+mn-lt"/>
                        </a:rPr>
                        <a:t>S5-186134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TS 28.531 Update operation names in the procedures of NSI provisioning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dirty="0">
                          <a:solidFill>
                            <a:srgbClr val="000000"/>
                          </a:solidFill>
                          <a:effectLst/>
                          <a:latin typeface="+mn-lt"/>
                        </a:rPr>
                        <a:t>S5-186135</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TS 28.531 Update operation names in the procedures of NSSI provisioning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kern="1200" dirty="0">
                          <a:solidFill>
                            <a:srgbClr val="000000"/>
                          </a:solidFill>
                          <a:effectLst/>
                          <a:latin typeface="+mn-lt"/>
                          <a:ea typeface="+mn-ea"/>
                          <a:cs typeface="+mn-cs"/>
                        </a:rPr>
                        <a:t>S5-186167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R15 CR TS 28.532 Correct the </a:t>
                      </a:r>
                      <a:r>
                        <a:rPr lang="en-US" sz="1400" b="0" i="0" u="none" strike="noStrike" dirty="0" err="1">
                          <a:solidFill>
                            <a:srgbClr val="000000"/>
                          </a:solidFill>
                          <a:effectLst/>
                          <a:latin typeface="+mn-lt"/>
                        </a:rPr>
                        <a:t>subsription</a:t>
                      </a:r>
                      <a:r>
                        <a:rPr lang="en-US" sz="1400" b="0" i="0" u="none" strike="noStrike" dirty="0">
                          <a:solidFill>
                            <a:srgbClr val="000000"/>
                          </a:solidFill>
                          <a:effectLst/>
                          <a:latin typeface="+mn-lt"/>
                        </a:rPr>
                        <a:t> </a:t>
                      </a:r>
                      <a:r>
                        <a:rPr lang="en-US" sz="1400" b="0" i="0" u="none" strike="noStrike" dirty="0" err="1">
                          <a:solidFill>
                            <a:srgbClr val="000000"/>
                          </a:solidFill>
                          <a:effectLst/>
                          <a:latin typeface="+mn-lt"/>
                        </a:rPr>
                        <a:t>resourece</a:t>
                      </a:r>
                      <a:r>
                        <a:rPr lang="en-US" sz="1400" b="0" i="0" u="none" strike="noStrike" dirty="0">
                          <a:solidFill>
                            <a:srgbClr val="000000"/>
                          </a:solidFill>
                          <a:effectLst/>
                          <a:latin typeface="+mn-lt"/>
                        </a:rPr>
                        <a:t> related errors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ZTE, China Mobile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kern="1200" dirty="0">
                          <a:solidFill>
                            <a:srgbClr val="000000"/>
                          </a:solidFill>
                          <a:effectLst/>
                          <a:latin typeface="+mn-lt"/>
                          <a:ea typeface="+mn-ea"/>
                          <a:cs typeface="+mn-cs"/>
                        </a:rPr>
                        <a:t>S5-186218</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 Rel-15 CR 28.532 Add notifyNewSecurityAlarm to notification type table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kern="1200" dirty="0">
                          <a:solidFill>
                            <a:srgbClr val="000000"/>
                          </a:solidFill>
                          <a:effectLst/>
                          <a:latin typeface="+mn-lt"/>
                          <a:ea typeface="+mn-ea"/>
                          <a:cs typeface="+mn-cs"/>
                        </a:rPr>
                        <a:t>S5-186220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28.541 Remove NSSF from the abbreviation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S5-186277</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en-US" sz="1400" b="0" i="0" u="none" strike="noStrike" kern="1200">
                          <a:solidFill>
                            <a:srgbClr val="000000"/>
                          </a:solidFill>
                          <a:effectLst/>
                          <a:latin typeface="+mn-lt"/>
                          <a:ea typeface="+mn-ea"/>
                          <a:cs typeface="+mn-cs"/>
                        </a:rPr>
                        <a:t>Rel-15 CR 28.541 Replace symbol for network slice state management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Ericsson</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S5-186283</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en-US" sz="1400" b="0" i="0" u="none" strike="noStrike" kern="1200" dirty="0">
                          <a:solidFill>
                            <a:srgbClr val="000000"/>
                          </a:solidFill>
                          <a:effectLst/>
                          <a:latin typeface="+mn-lt"/>
                          <a:ea typeface="+mn-ea"/>
                          <a:cs typeface="+mn-cs"/>
                        </a:rPr>
                        <a:t>Rel-15 CR 28530 Align title with TS database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Ericsson</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defTabSz="1219170" rtl="0" eaLnBrk="1" fontAlgn="t" latinLnBrk="0" hangingPunct="1"/>
                      <a:r>
                        <a:rPr lang="fr-FR" sz="1400" b="0" i="0" u="none" strike="noStrike" kern="1200" dirty="0">
                          <a:solidFill>
                            <a:srgbClr val="000000"/>
                          </a:solidFill>
                          <a:effectLst/>
                          <a:latin typeface="+mn-lt"/>
                          <a:ea typeface="+mn-ea"/>
                          <a:cs typeface="+mn-cs"/>
                        </a:rPr>
                        <a:t>S5-186284</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en-US" sz="1400" b="0" i="0" u="none" strike="noStrike" kern="1200" dirty="0">
                          <a:solidFill>
                            <a:srgbClr val="000000"/>
                          </a:solidFill>
                          <a:effectLst/>
                          <a:latin typeface="+mn-lt"/>
                          <a:ea typeface="+mn-ea"/>
                          <a:cs typeface="+mn-cs"/>
                        </a:rPr>
                        <a:t>Rel-15 CR 28554 Align title with TS database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Ericsson</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dirty="0" smtClean="0">
                          <a:solidFill>
                            <a:srgbClr val="000000"/>
                          </a:solidFill>
                          <a:effectLst/>
                          <a:latin typeface="+mn-lt"/>
                        </a:rPr>
                        <a:t>S5-186325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Figure 4.2.1-3 to solve the clash between CR28 and CR30</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68235">
                <a:tc>
                  <a:txBody>
                    <a:bodyPr/>
                    <a:lstStyle/>
                    <a:p>
                      <a:pPr marL="82550" indent="0" algn="l" fontAlgn="t"/>
                      <a:r>
                        <a:rPr lang="fr-FR" sz="1400" b="0" i="0" u="none" strike="noStrike" dirty="0" smtClean="0">
                          <a:solidFill>
                            <a:srgbClr val="000000"/>
                          </a:solidFill>
                          <a:effectLst/>
                          <a:latin typeface="+mn-lt"/>
                        </a:rPr>
                        <a:t>S5-186326</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Fix issues raised by EditHelp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S5-186327</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5GC IS to align with TS 23.501 for 5GC architecture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S5-186328</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xml SS of NR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83482750"/>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a:t>
            </a:r>
            <a:r>
              <a:rPr lang="en-US" altLang="zh-CN" sz="2800" kern="0" dirty="0">
                <a:solidFill>
                  <a:srgbClr val="FF0000"/>
                </a:solidFill>
                <a:latin typeface="Calibri"/>
                <a:cs typeface="+mj-cs"/>
              </a:rPr>
              <a:t>plenary </a:t>
            </a:r>
            <a:r>
              <a:rPr lang="en-US" altLang="zh-CN" sz="2800" kern="0" dirty="0" smtClean="0">
                <a:solidFill>
                  <a:srgbClr val="FF0000"/>
                </a:solidFill>
                <a:latin typeface="Calibri"/>
                <a:cs typeface="+mj-cs"/>
              </a:rPr>
              <a:t>(2/5)</a:t>
            </a:r>
            <a:endParaRPr lang="en-US" altLang="zh-CN" sz="2800" kern="0" dirty="0">
              <a:solidFill>
                <a:srgbClr val="FF0000"/>
              </a:solidFill>
              <a:latin typeface="Calibri"/>
              <a:cs typeface="+mj-cs"/>
            </a:endParaRPr>
          </a:p>
        </p:txBody>
      </p:sp>
      <p:graphicFrame>
        <p:nvGraphicFramePr>
          <p:cNvPr id="6" name="Group 76"/>
          <p:cNvGraphicFramePr>
            <a:graphicFrameLocks/>
          </p:cNvGraphicFramePr>
          <p:nvPr>
            <p:extLst>
              <p:ext uri="{D42A27DB-BD31-4B8C-83A1-F6EECF244321}">
                <p14:modId xmlns:p14="http://schemas.microsoft.com/office/powerpoint/2010/main" val="3571531116"/>
              </p:ext>
            </p:extLst>
          </p:nvPr>
        </p:nvGraphicFramePr>
        <p:xfrm>
          <a:off x="450373" y="1717490"/>
          <a:ext cx="10972802" cy="4217677"/>
        </p:xfrm>
        <a:graphic>
          <a:graphicData uri="http://schemas.openxmlformats.org/drawingml/2006/table">
            <a:tbl>
              <a:tblPr/>
              <a:tblGrid>
                <a:gridCol w="1310188">
                  <a:extLst>
                    <a:ext uri="{9D8B030D-6E8A-4147-A177-3AD203B41FA5}">
                      <a16:colId xmlns="" xmlns:a16="http://schemas.microsoft.com/office/drawing/2014/main" val="20000"/>
                    </a:ext>
                  </a:extLst>
                </a:gridCol>
                <a:gridCol w="7410735">
                  <a:extLst>
                    <a:ext uri="{9D8B030D-6E8A-4147-A177-3AD203B41FA5}">
                      <a16:colId xmlns="" xmlns:a16="http://schemas.microsoft.com/office/drawing/2014/main" val="20001"/>
                    </a:ext>
                  </a:extLst>
                </a:gridCol>
                <a:gridCol w="2251879"/>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86603">
                <a:tc>
                  <a:txBody>
                    <a:bodyPr/>
                    <a:lstStyle/>
                    <a:p>
                      <a:pPr marL="82550" indent="0" algn="l" fontAlgn="t"/>
                      <a:r>
                        <a:rPr lang="fr-FR" sz="1400" b="0" i="0" u="none" strike="noStrike" dirty="0" smtClean="0">
                          <a:solidFill>
                            <a:srgbClr val="000000"/>
                          </a:solidFill>
                          <a:effectLst/>
                          <a:latin typeface="+mn-lt"/>
                        </a:rPr>
                        <a:t>S5-186329</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Update JSON SS of NR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dirty="0" smtClean="0">
                          <a:solidFill>
                            <a:srgbClr val="000000"/>
                          </a:solidFill>
                          <a:effectLst/>
                          <a:latin typeface="+mn-lt"/>
                        </a:rPr>
                        <a:t>S5-186330</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YANG SS of NR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86603">
                <a:tc>
                  <a:txBody>
                    <a:bodyPr/>
                    <a:lstStyle/>
                    <a:p>
                      <a:pPr marL="82550" indent="0" algn="l" fontAlgn="t"/>
                      <a:r>
                        <a:rPr lang="fr-FR" sz="1400" b="0" i="0" u="none" strike="noStrike" dirty="0" smtClean="0">
                          <a:solidFill>
                            <a:srgbClr val="000000"/>
                          </a:solidFill>
                          <a:effectLst/>
                          <a:latin typeface="+mn-lt"/>
                        </a:rPr>
                        <a:t>S5-186331</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xml SS of 5GC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68235">
                <a:tc>
                  <a:txBody>
                    <a:bodyPr/>
                    <a:lstStyle/>
                    <a:p>
                      <a:pPr marL="82550" indent="0" algn="l" fontAlgn="t"/>
                      <a:r>
                        <a:rPr lang="fr-FR" sz="1400" b="0" i="0" u="none" strike="noStrike" dirty="0" smtClean="0">
                          <a:solidFill>
                            <a:srgbClr val="000000"/>
                          </a:solidFill>
                          <a:effectLst/>
                          <a:latin typeface="+mn-lt"/>
                        </a:rPr>
                        <a:t>S5-186332</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JSON SS of 5GC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S5-186333</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xml SS of NS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S5-186334</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JSON SS of NS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S5-186335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Update YANG SS of NS to align with IS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Nokia, Nokia Shanghai Bell</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S5-186337</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28.552 Remove the redundant measurment of end-to-end latency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S5-186338</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Rel-16 CR 28.533 Add concept of service registration and discovery</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S5-186340</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28.526 Add a procedure to associate an VNF instance with a VNF profile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S5-186341</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28.526 Add a procedure to associate an PNF with a PNF profile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Intel</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S5-186342</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28.532 Correction of references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(3/5)</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782930249"/>
              </p:ext>
            </p:extLst>
          </p:nvPr>
        </p:nvGraphicFramePr>
        <p:xfrm>
          <a:off x="354839" y="1485486"/>
          <a:ext cx="10972802" cy="4401527"/>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82550" indent="0" algn="l" fontAlgn="t"/>
                      <a:r>
                        <a:rPr lang="fr-FR" sz="1400" b="0" i="0" u="none" strike="noStrike" dirty="0" smtClean="0">
                          <a:solidFill>
                            <a:srgbClr val="000000"/>
                          </a:solidFill>
                          <a:effectLst/>
                          <a:latin typeface="+mn-lt"/>
                        </a:rPr>
                        <a:t>S5-186343</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28.532 Correction of the usage of must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S5-186344</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28.532 Correction of the numbering and title of figures and tables</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S5-186345</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28.531 Complete the reference information and rewording the note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S5-186346</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28.531 Update operation names in the procedures of NF provisioning</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S5-186347</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TS 28.541 Correct the term </a:t>
                      </a:r>
                      <a:r>
                        <a:rPr lang="en-US" sz="1400" b="0" i="0" u="none" strike="noStrike" dirty="0" err="1">
                          <a:solidFill>
                            <a:srgbClr val="000000"/>
                          </a:solidFill>
                          <a:effectLst/>
                          <a:latin typeface="+mn-lt"/>
                        </a:rPr>
                        <a:t>sNSSAIList</a:t>
                      </a:r>
                      <a:r>
                        <a:rPr lang="en-US" sz="1400" b="0" i="0" u="none" strike="noStrike" dirty="0">
                          <a:solidFill>
                            <a:srgbClr val="000000"/>
                          </a:solidFill>
                          <a:effectLst/>
                          <a:latin typeface="+mn-lt"/>
                        </a:rPr>
                        <a:t> and </a:t>
                      </a:r>
                      <a:r>
                        <a:rPr lang="en-US" sz="1400" b="0" i="0" u="none" strike="noStrike" dirty="0" err="1">
                          <a:solidFill>
                            <a:srgbClr val="000000"/>
                          </a:solidFill>
                          <a:effectLst/>
                          <a:latin typeface="+mn-lt"/>
                        </a:rPr>
                        <a:t>nRTAC</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S5-186348</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TS 28.541 Update the inheritance hierarchy figure for NR NRM to include BWP IOC and </a:t>
                      </a:r>
                      <a:r>
                        <a:rPr lang="en-US" sz="1400" b="0" i="0" u="none" strike="noStrike" dirty="0" err="1">
                          <a:solidFill>
                            <a:srgbClr val="000000"/>
                          </a:solidFill>
                          <a:effectLst/>
                          <a:latin typeface="+mn-lt"/>
                        </a:rPr>
                        <a:t>NRSectorCarrier</a:t>
                      </a:r>
                      <a:r>
                        <a:rPr lang="en-US" sz="1400" b="0" i="0" u="none" strike="noStrike" dirty="0">
                          <a:solidFill>
                            <a:srgbClr val="000000"/>
                          </a:solidFill>
                          <a:effectLst/>
                          <a:latin typeface="+mn-lt"/>
                        </a:rPr>
                        <a:t> IOC</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S5-186349</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28.541 Change the term nCGI to nCI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S5-186350</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Rel-15 CR TS 28.533 Update reference to TS 28.532</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dirty="0" smtClean="0">
                          <a:solidFill>
                            <a:srgbClr val="000000"/>
                          </a:solidFill>
                          <a:effectLst/>
                          <a:latin typeface="+mn-lt"/>
                        </a:rPr>
                        <a:t>S5-186351</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Rel-15 CR TS 28.532 Remove unnecessary Editor's Note and figure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Huawei</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S5-186352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en-US" sz="1400" b="0" i="0" u="none" strike="noStrike" kern="1200" dirty="0">
                          <a:solidFill>
                            <a:srgbClr val="000000"/>
                          </a:solidFill>
                          <a:effectLst/>
                          <a:latin typeface="+mn-lt"/>
                          <a:ea typeface="+mn-ea"/>
                          <a:cs typeface="+mn-cs"/>
                        </a:rPr>
                        <a:t>CR CUPS NRM IOC clean 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Huawei</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S5-186353</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CUPS measurement clean up</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tabLst>
                          <a:tab pos="82550" algn="l"/>
                        </a:tabLst>
                      </a:pPr>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S5-186354</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CR CUPS XML schema update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tabLst>
                          <a:tab pos="82550" algn="l"/>
                        </a:tabLst>
                      </a:pPr>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232011" y="260349"/>
            <a:ext cx="9785445" cy="967949"/>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OAM&amp;P Maintenance and </a:t>
            </a:r>
            <a:r>
              <a:rPr lang="en-US" altLang="zh-CN" sz="3200" kern="0" dirty="0" smtClean="0">
                <a:solidFill>
                  <a:srgbClr val="FF0000"/>
                </a:solidFill>
                <a:latin typeface="Calibri"/>
                <a:cs typeface="+mj-cs"/>
              </a:rPr>
              <a:t>Rel-16 </a:t>
            </a:r>
            <a:r>
              <a:rPr lang="en-US" altLang="zh-CN" sz="3200" kern="0" dirty="0">
                <a:solidFill>
                  <a:srgbClr val="FF0000"/>
                </a:solidFill>
                <a:latin typeface="Calibri"/>
                <a:cs typeface="+mj-cs"/>
              </a:rPr>
              <a:t>small </a:t>
            </a:r>
            <a:r>
              <a:rPr lang="en-US" altLang="zh-CN" sz="3200" kern="0" dirty="0" smtClean="0">
                <a:solidFill>
                  <a:srgbClr val="FF0000"/>
                </a:solidFill>
                <a:latin typeface="Calibri"/>
                <a:cs typeface="+mj-cs"/>
              </a:rPr>
              <a:t>Enhancements</a:t>
            </a:r>
          </a:p>
          <a:p>
            <a:pPr algn="ctr">
              <a:defRPr/>
            </a:pPr>
            <a:r>
              <a:rPr lang="en-US" altLang="zh-CN" sz="2800" kern="0" dirty="0" smtClean="0">
                <a:solidFill>
                  <a:srgbClr val="FF0000"/>
                </a:solidFill>
                <a:latin typeface="Calibri"/>
                <a:cs typeface="+mj-cs"/>
              </a:rPr>
              <a:t>CRs for approval by SA5 closing plenary</a:t>
            </a:r>
            <a:r>
              <a:rPr lang="en-US" altLang="zh-CN" sz="2800" kern="0" dirty="0">
                <a:solidFill>
                  <a:srgbClr val="FF0000"/>
                </a:solidFill>
                <a:latin typeface="Calibri"/>
              </a:rPr>
              <a:t> </a:t>
            </a:r>
            <a:r>
              <a:rPr lang="en-US" altLang="zh-CN" sz="2800" kern="0" dirty="0" smtClean="0">
                <a:solidFill>
                  <a:srgbClr val="FF0000"/>
                </a:solidFill>
                <a:latin typeface="Calibri"/>
              </a:rPr>
              <a:t>(4/5)</a:t>
            </a:r>
            <a:endParaRPr lang="en-GB" altLang="zh-CN" sz="2800" dirty="0">
              <a:solidFill>
                <a:srgbClr val="FF0000"/>
              </a:solidFill>
              <a:latin typeface="Calibri"/>
              <a:cs typeface="Times New Roman" pitchFamily="18" charset="0"/>
            </a:endParaRPr>
          </a:p>
        </p:txBody>
      </p:sp>
      <p:graphicFrame>
        <p:nvGraphicFramePr>
          <p:cNvPr id="6" name="Group 76"/>
          <p:cNvGraphicFramePr>
            <a:graphicFrameLocks/>
          </p:cNvGraphicFramePr>
          <p:nvPr>
            <p:extLst>
              <p:ext uri="{D42A27DB-BD31-4B8C-83A1-F6EECF244321}">
                <p14:modId xmlns:p14="http://schemas.microsoft.com/office/powerpoint/2010/main" val="1561037439"/>
              </p:ext>
            </p:extLst>
          </p:nvPr>
        </p:nvGraphicFramePr>
        <p:xfrm>
          <a:off x="423078" y="1635611"/>
          <a:ext cx="10972802" cy="4269865"/>
        </p:xfrm>
        <a:graphic>
          <a:graphicData uri="http://schemas.openxmlformats.org/drawingml/2006/table">
            <a:tbl>
              <a:tblPr/>
              <a:tblGrid>
                <a:gridCol w="1310188">
                  <a:extLst>
                    <a:ext uri="{9D8B030D-6E8A-4147-A177-3AD203B41FA5}">
                      <a16:colId xmlns="" xmlns:a16="http://schemas.microsoft.com/office/drawing/2014/main" val="20000"/>
                    </a:ext>
                  </a:extLst>
                </a:gridCol>
                <a:gridCol w="7870859">
                  <a:extLst>
                    <a:ext uri="{9D8B030D-6E8A-4147-A177-3AD203B41FA5}">
                      <a16:colId xmlns="" xmlns:a16="http://schemas.microsoft.com/office/drawing/2014/main" val="20001"/>
                    </a:ext>
                  </a:extLst>
                </a:gridCol>
                <a:gridCol w="1791755"/>
              </a:tblGrid>
              <a:tr h="729169">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err="1" smtClean="0">
                          <a:ln>
                            <a:noFill/>
                          </a:ln>
                          <a:solidFill>
                            <a:schemeClr val="tx1"/>
                          </a:solidFill>
                          <a:effectLst/>
                          <a:latin typeface="Calibri" pitchFamily="34" charset="0"/>
                          <a:ea typeface="宋体" pitchFamily="2" charset="-122"/>
                          <a:cs typeface="Arial" charset="0"/>
                        </a:rPr>
                        <a:t>TDoc</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600" b="1" i="0" u="none" strike="noStrike" cap="none" normalizeH="0" baseline="0" dirty="0" smtClean="0">
                          <a:ln>
                            <a:noFill/>
                          </a:ln>
                          <a:solidFill>
                            <a:schemeClr val="tx1"/>
                          </a:solidFill>
                          <a:effectLst/>
                          <a:latin typeface="Calibri" pitchFamily="34" charset="0"/>
                          <a:ea typeface="宋体" pitchFamily="2" charset="-122"/>
                          <a:cs typeface="Arial" charset="0"/>
                        </a:rPr>
                        <a:t>Source</a:t>
                      </a:r>
                      <a:endParaRPr kumimoji="0" lang="en-GB" altLang="zh-CN" sz="1600" b="1" i="0" u="none" strike="noStrike" cap="none" normalizeH="0" baseline="0" dirty="0">
                        <a:ln>
                          <a:noFill/>
                        </a:ln>
                        <a:solidFill>
                          <a:schemeClr val="tx1"/>
                        </a:solidFill>
                        <a:effectLst/>
                        <a:latin typeface="Calibri" pitchFamily="34" charset="0"/>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accent3">
                        <a:lumMod val="40000"/>
                        <a:lumOff val="60000"/>
                      </a:schemeClr>
                    </a:solidFill>
                  </a:tcPr>
                </a:tc>
                <a:extLst>
                  <a:ext uri="{0D108BD9-81ED-4DB2-BD59-A6C34878D82A}">
                    <a16:rowId xmlns="" xmlns:a16="http://schemas.microsoft.com/office/drawing/2014/main" val="10000"/>
                  </a:ext>
                </a:extLst>
              </a:tr>
              <a:tr h="29505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S5-186355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CR CUPS CORBA schema update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tabLst>
                          <a:tab pos="82550" algn="l"/>
                        </a:tabLst>
                      </a:pPr>
                      <a:r>
                        <a:rPr lang="fr-FR" sz="1400" b="0" i="0" u="none" strike="noStrike" dirty="0" smtClean="0">
                          <a:solidFill>
                            <a:srgbClr val="000000"/>
                          </a:solidFill>
                          <a:effectLst/>
                          <a:latin typeface="+mn-lt"/>
                        </a:rPr>
                        <a:t>HUAWEI</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S5-186356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R15 CR TS 28.545 Correction for Requirements of Fault Supervision Service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tabLst>
                          <a:tab pos="82550" algn="l"/>
                        </a:tabLst>
                      </a:pPr>
                      <a:r>
                        <a:rPr lang="fr-FR" sz="1400" b="0" i="0" u="none" strike="noStrike" dirty="0">
                          <a:solidFill>
                            <a:srgbClr val="000000"/>
                          </a:solidFill>
                          <a:effectLst/>
                          <a:latin typeface="+mn-lt"/>
                        </a:rPr>
                        <a:t>China </a:t>
                      </a:r>
                      <a:r>
                        <a:rPr lang="fr-FR" sz="1400" b="0" i="0" u="none" strike="noStrike" dirty="0" smtClean="0">
                          <a:solidFill>
                            <a:srgbClr val="000000"/>
                          </a:solidFill>
                          <a:effectLst/>
                          <a:latin typeface="+mn-lt"/>
                        </a:rPr>
                        <a:t>Mobile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defTabSz="1219170" rtl="0" eaLnBrk="1" fontAlgn="t" latinLnBrk="0" hangingPunct="1"/>
                      <a:r>
                        <a:rPr lang="fr-FR" sz="1400" b="0" i="0" u="none" strike="noStrike" kern="1200" dirty="0" smtClean="0">
                          <a:solidFill>
                            <a:srgbClr val="000000"/>
                          </a:solidFill>
                          <a:effectLst/>
                          <a:latin typeface="+mn-lt"/>
                          <a:ea typeface="+mn-ea"/>
                          <a:cs typeface="+mn-cs"/>
                        </a:rPr>
                        <a:t>S5-186357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R15 CR TS 28.532 Update resource URI of alarmCount</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tabLst>
                          <a:tab pos="82550" algn="l"/>
                        </a:tabLst>
                      </a:pPr>
                      <a:r>
                        <a:rPr lang="fr-FR" sz="1400" b="0" i="0" u="none" strike="noStrike" dirty="0">
                          <a:solidFill>
                            <a:srgbClr val="000000"/>
                          </a:solidFill>
                          <a:effectLst/>
                          <a:latin typeface="+mn-lt"/>
                        </a:rPr>
                        <a:t>China </a:t>
                      </a:r>
                      <a:r>
                        <a:rPr lang="fr-FR" sz="1400" b="0" i="0" u="none" strike="noStrike" dirty="0" smtClean="0">
                          <a:solidFill>
                            <a:srgbClr val="000000"/>
                          </a:solidFill>
                          <a:effectLst/>
                          <a:latin typeface="+mn-lt"/>
                        </a:rPr>
                        <a:t>Mobile, </a:t>
                      </a:r>
                      <a:r>
                        <a:rPr lang="fr-FR" sz="1400" b="0" i="0" u="none" strike="noStrike" dirty="0">
                          <a:solidFill>
                            <a:srgbClr val="000000"/>
                          </a:solidFill>
                          <a:effectLst/>
                          <a:latin typeface="+mn-lt"/>
                        </a:rPr>
                        <a:t>ZTE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S5-186358</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R15 CR TS 28.532 change </a:t>
                      </a:r>
                      <a:r>
                        <a:rPr lang="en-US" sz="1400" b="0" i="0" u="none" strike="noStrike" dirty="0" err="1">
                          <a:solidFill>
                            <a:srgbClr val="000000"/>
                          </a:solidFill>
                          <a:effectLst/>
                          <a:latin typeface="+mn-lt"/>
                        </a:rPr>
                        <a:t>alarmIRP</a:t>
                      </a:r>
                      <a:r>
                        <a:rPr lang="en-US" sz="1400" b="0" i="0" u="none" strike="noStrike" dirty="0">
                          <a:solidFill>
                            <a:srgbClr val="000000"/>
                          </a:solidFill>
                          <a:effectLst/>
                          <a:latin typeface="+mn-lt"/>
                        </a:rPr>
                        <a:t> to </a:t>
                      </a:r>
                      <a:r>
                        <a:rPr lang="en-US" sz="1400" b="0" i="0" u="none" strike="noStrike" dirty="0" err="1">
                          <a:solidFill>
                            <a:srgbClr val="000000"/>
                          </a:solidFill>
                          <a:effectLst/>
                          <a:latin typeface="+mn-lt"/>
                        </a:rPr>
                        <a:t>FaultSupervisionMF</a:t>
                      </a:r>
                      <a:endParaRPr lang="en-US"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ZTE, China Mobile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S5-186359</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a:solidFill>
                            <a:srgbClr val="000000"/>
                          </a:solidFill>
                          <a:effectLst/>
                          <a:latin typeface="+mn-lt"/>
                        </a:rPr>
                        <a:t>R15 CR TS 28.532 change notificationIRP to notificationMF</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a:solidFill>
                            <a:srgbClr val="000000"/>
                          </a:solidFill>
                          <a:effectLst/>
                          <a:latin typeface="+mn-lt"/>
                        </a:rPr>
                        <a:t>ZTE, China Mobile</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S5-186360</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Rel-15 28662 on frequency band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S5-186361</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Rel-15 28663 on frequency band</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S5-186362</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smtClean="0">
                          <a:solidFill>
                            <a:srgbClr val="000000"/>
                          </a:solidFill>
                          <a:effectLst/>
                          <a:latin typeface="+mn-lt"/>
                        </a:rPr>
                        <a:t>CR Rel-15 28541 Correct properties of cell state</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S5-186366</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CR Rel-15 28662 Modify </a:t>
                      </a:r>
                      <a:r>
                        <a:rPr lang="en-US" sz="1400" b="0" i="0" u="none" strike="noStrike" dirty="0" err="1">
                          <a:solidFill>
                            <a:srgbClr val="000000"/>
                          </a:solidFill>
                          <a:effectLst/>
                          <a:latin typeface="+mn-lt"/>
                        </a:rPr>
                        <a:t>SectorEquipmentFunction</a:t>
                      </a:r>
                      <a:r>
                        <a:rPr lang="en-US" sz="1400" b="0" i="0" u="none" strike="noStrike" dirty="0">
                          <a:solidFill>
                            <a:srgbClr val="000000"/>
                          </a:solidFill>
                          <a:effectLst/>
                          <a:latin typeface="+mn-lt"/>
                        </a:rPr>
                        <a:t> properties to support NR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S5-186367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a:solidFill>
                            <a:srgbClr val="000000"/>
                          </a:solidFill>
                          <a:effectLst/>
                          <a:latin typeface="+mn-lt"/>
                        </a:rPr>
                        <a:t>CR Rel-15 28663 Modify SectorEquipmentFunction properties to support NR</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S5-186405</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Include information about </a:t>
                      </a:r>
                      <a:r>
                        <a:rPr lang="en-US" sz="1400" b="0" i="0" u="none" strike="noStrike" dirty="0" err="1">
                          <a:solidFill>
                            <a:srgbClr val="000000"/>
                          </a:solidFill>
                          <a:effectLst/>
                          <a:latin typeface="+mn-lt"/>
                        </a:rPr>
                        <a:t>referencers</a:t>
                      </a:r>
                      <a:r>
                        <a:rPr lang="en-US" sz="1400" b="0" i="0" u="none" strike="noStrike" dirty="0">
                          <a:solidFill>
                            <a:srgbClr val="000000"/>
                          </a:solidFill>
                          <a:effectLst/>
                          <a:latin typeface="+mn-lt"/>
                        </a:rPr>
                        <a:t> to CM, PM and FM IRPs </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r h="295058">
                <a:tc>
                  <a:txBody>
                    <a:bodyPr/>
                    <a:lstStyle/>
                    <a:p>
                      <a:pPr marL="82550" indent="0" algn="l" fontAlgn="t"/>
                      <a:r>
                        <a:rPr lang="fr-FR" sz="1400" b="0" i="0" u="none" strike="noStrike" kern="1200" dirty="0" smtClean="0">
                          <a:solidFill>
                            <a:srgbClr val="000000"/>
                          </a:solidFill>
                          <a:effectLst/>
                          <a:latin typeface="+mn-lt"/>
                          <a:ea typeface="+mn-ea"/>
                          <a:cs typeface="+mn-cs"/>
                        </a:rPr>
                        <a:t>S5-186407</a:t>
                      </a:r>
                      <a:endParaRPr lang="fr-FR" sz="1400" b="0" i="0" u="none" strike="noStrike" kern="1200" dirty="0">
                        <a:solidFill>
                          <a:srgbClr val="000000"/>
                        </a:solidFill>
                        <a:effectLst/>
                        <a:latin typeface="+mn-lt"/>
                        <a:ea typeface="+mn-ea"/>
                        <a:cs typeface="+mn-cs"/>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en-US" sz="1400" b="0" i="0" u="none" strike="noStrike" dirty="0">
                          <a:solidFill>
                            <a:srgbClr val="000000"/>
                          </a:solidFill>
                          <a:effectLst/>
                          <a:latin typeface="+mn-lt"/>
                        </a:rPr>
                        <a:t>Add missing attribute definition and condition</a:t>
                      </a: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c>
                  <a:txBody>
                    <a:bodyPr/>
                    <a:lstStyle/>
                    <a:p>
                      <a:pPr marL="82550" indent="0" algn="l" fontAlgn="t"/>
                      <a:r>
                        <a:rPr lang="fr-FR" sz="1400" b="0" i="0" u="none" strike="noStrike" dirty="0" smtClean="0">
                          <a:solidFill>
                            <a:srgbClr val="000000"/>
                          </a:solidFill>
                          <a:effectLst/>
                          <a:latin typeface="+mn-lt"/>
                        </a:rPr>
                        <a:t>Ericsson</a:t>
                      </a:r>
                      <a:endParaRPr lang="fr-FR" sz="1400" b="0" i="0" u="none" strike="noStrike" dirty="0">
                        <a:solidFill>
                          <a:srgbClr val="000000"/>
                        </a:solidFill>
                        <a:effectLst/>
                        <a:latin typeface="+mn-lt"/>
                      </a:endParaRPr>
                    </a:p>
                  </a:txBody>
                  <a:tcPr marL="0" marR="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C1E442"/>
                    </a:solidFill>
                  </a:tcPr>
                </a:tc>
              </a:tr>
            </a:tbl>
          </a:graphicData>
        </a:graphic>
      </p:graphicFrame>
    </p:spTree>
    <p:extLst>
      <p:ext uri="{BB962C8B-B14F-4D97-AF65-F5344CB8AC3E}">
        <p14:creationId xmlns:p14="http://schemas.microsoft.com/office/powerpoint/2010/main" val="1134288099"/>
      </p:ext>
    </p:extLst>
  </p:cSld>
  <p:clrMapOvr>
    <a:masterClrMapping/>
  </p:clrMapOvr>
  <p:transition spd="slow"/>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92475</TotalTime>
  <Words>3293</Words>
  <Application>Microsoft Office PowerPoint</Application>
  <PresentationFormat>Personnalisé</PresentationFormat>
  <Paragraphs>744</Paragraphs>
  <Slides>32</Slides>
  <Notes>27</Notes>
  <HiddenSlides>0</HiddenSlides>
  <MMClips>0</MMClips>
  <ScaleCrop>false</ScaleCrop>
  <HeadingPairs>
    <vt:vector size="4" baseType="variant">
      <vt:variant>
        <vt:lpstr>Thème</vt:lpstr>
      </vt:variant>
      <vt:variant>
        <vt:i4>1</vt:i4>
      </vt:variant>
      <vt:variant>
        <vt:lpstr>Titres des diapositives</vt:lpstr>
      </vt:variant>
      <vt:variant>
        <vt:i4>32</vt:i4>
      </vt:variant>
    </vt:vector>
  </HeadingPairs>
  <TitlesOfParts>
    <vt:vector size="33" baseType="lpstr">
      <vt:lpstr>Office Theme</vt:lpstr>
      <vt:lpstr>    SA5 OAM&amp;P SWG Exec Report SA5#121, 8 – 12 October 2018 Kochi, India </vt:lpstr>
      <vt:lpstr>Incoming LSs (1/2)</vt:lpstr>
      <vt:lpstr>Incoming LSs (2/2)</vt:lpstr>
      <vt:lpstr>Outgoing LSs</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TRs / TSs to be sent to SA#82</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ORANGE</cp:lastModifiedBy>
  <cp:revision>2106</cp:revision>
  <dcterms:created xsi:type="dcterms:W3CDTF">2008-08-30T09:32:10Z</dcterms:created>
  <dcterms:modified xsi:type="dcterms:W3CDTF">2018-10-12T07:13:06Z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1535117424</vt:lpwstr>
  </property>
</Properties>
</file>