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7"/>
  </p:notesMasterIdLst>
  <p:handoutMasterIdLst>
    <p:handoutMasterId r:id="rId18"/>
  </p:handoutMasterIdLst>
  <p:sldIdLst>
    <p:sldId id="303" r:id="rId2"/>
    <p:sldId id="726" r:id="rId3"/>
    <p:sldId id="668" r:id="rId4"/>
    <p:sldId id="670" r:id="rId5"/>
    <p:sldId id="636" r:id="rId6"/>
    <p:sldId id="716" r:id="rId7"/>
    <p:sldId id="728" r:id="rId8"/>
    <p:sldId id="729" r:id="rId9"/>
    <p:sldId id="722" r:id="rId10"/>
    <p:sldId id="730" r:id="rId11"/>
    <p:sldId id="731" r:id="rId12"/>
    <p:sldId id="732" r:id="rId13"/>
    <p:sldId id="725" r:id="rId14"/>
    <p:sldId id="717" r:id="rId15"/>
    <p:sldId id="704" r:id="rId1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1" autoAdjust="0"/>
    <p:restoredTop sz="98004" autoAdjust="0"/>
  </p:normalViewPr>
  <p:slideViewPr>
    <p:cSldViewPr snapToGrid="0">
      <p:cViewPr varScale="1">
        <p:scale>
          <a:sx n="79" d="100"/>
          <a:sy n="79" d="100"/>
        </p:scale>
        <p:origin x="547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4/13/2018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4/13/2018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768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639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898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269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3392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6211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735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364288"/>
            <a:ext cx="7950201" cy="372894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S5-182038, SA5#118, Beijing,China, 9– 13 April 2018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2018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18/Docs/S5-182055.zip" TargetMode="External"/><Relationship Id="rId2" Type="http://schemas.openxmlformats.org/officeDocument/2006/relationships/hyperlink" Target="http://www.3gpp.org/ftp/TSG_SA/WG5_TM/TSGS5_118/Docs/S5-182053.zip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18/Docs/S5-182055.zip" TargetMode="External"/><Relationship Id="rId2" Type="http://schemas.openxmlformats.org/officeDocument/2006/relationships/hyperlink" Target="http://www.3gpp.org/ftp/TSG_SA/WG5_TM/TSGS5_118/Docs/S5-182053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18/Docs/S5-182314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3gpp.org/ftp/TSG_SA/WG5_TM/TSGS5_118/Docs/S5-182316.zip" TargetMode="External"/><Relationship Id="rId4" Type="http://schemas.openxmlformats.org/officeDocument/2006/relationships/hyperlink" Target="http://www.3gpp.org/ftp/TSG_SA/WG5_TM/TSGS5_118/Docs/S5-182315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SA5#118, 9- 13 April 2017</a:t>
            </a:r>
            <a:br>
              <a:rPr lang="fr-FR" sz="2400">
                <a:latin typeface="Arial" pitchFamily="34" charset="0"/>
              </a:rPr>
            </a:br>
            <a:r>
              <a:rPr lang="fr-FR" sz="2400">
                <a:latin typeface="Arial" pitchFamily="34" charset="0"/>
              </a:rPr>
              <a:t>Beijing, China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(4/6)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8625334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Forward compatibility for 3GPP Diameter Charging Applications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FWDCA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790016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 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TS 32.277, TS 32.299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progress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432899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(5/6)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1719413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Diameter Overload Control for Charging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DOCME_CH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790017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 10%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32.299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new Normative Annex is added with a general description referering to IETF RFC 7683 for of DOIC (Diameter Overload Control) for 3GPP Charging Applications. 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(S5-182342)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0810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(6/6)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6538126"/>
              </p:ext>
            </p:extLst>
          </p:nvPr>
        </p:nvGraphicFramePr>
        <p:xfrm>
          <a:off x="163773" y="1005577"/>
          <a:ext cx="11900848" cy="5004760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WLAN access in EPC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WAEPC_CH 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UID_790018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 80%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TS 32.260, TS 32.299, TS 32.298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following were introduced in TS 32.251: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extended definition for location information for trusted and untrusted WLAN: Civic address, line identifier, WLAN Operator, and some additional corresponding triggers for charging condition changes.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An indicator for unauthenticated IMSI (when emergency session over WLAN)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orresponding AVPs were introduced in TS 32.299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Corresponding new fields descripition were introduced for ePDG, TWAG, SGW and PGW CDRs with  their ASN.1 description.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(S5-182256, S5-182257, S5-182339, S5-182340, S5-182341)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722619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3628517"/>
              </p:ext>
            </p:extLst>
          </p:nvPr>
        </p:nvGraphicFramePr>
        <p:xfrm>
          <a:off x="977812" y="1190659"/>
          <a:ext cx="9853684" cy="5128219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FS_VBCLTE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45% -&gt; 70%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solution was introduced for Key issue#3 "Support volume reporting in P-CSCF", based on existing behavior needs more investigation.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solution was introduced for Key issue#1 "Support of the identifiers of caller and callee", based on conveyance of caller and callee identifiers from AF to PGW via PCRF.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new Key issues were introduced (support of 3PTY, HOLD and CW scenarios) with one solution for offline and offline charging, which needs further investigation.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9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TR 32.848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SA#80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862013878"/>
              </p:ext>
            </p:extLst>
          </p:nvPr>
        </p:nvGraphicFramePr>
        <p:xfrm>
          <a:off x="641446" y="1910693"/>
          <a:ext cx="10549718" cy="949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573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algn="ctr"/>
                      <a:endParaRPr lang="fr-FR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72" indent="-457200"/>
            <a:r>
              <a:rPr lang="en-US" altLang="zh-CN" sz="2900"/>
              <a:t>Future meetings</a:t>
            </a:r>
          </a:p>
          <a:p>
            <a:pPr marL="914400" lvl="1" indent="-457200"/>
            <a:r>
              <a:rPr lang="en-US" sz="2000"/>
              <a:t>SWG CH group will start on Monday Q1 and use Friday Q1 morning for the coming SA5 meetings.</a:t>
            </a:r>
          </a:p>
          <a:p>
            <a:pPr marL="914400" lvl="1" indent="-457200"/>
            <a:r>
              <a:rPr lang="en-US" sz="2000"/>
              <a:t>SA5 CH will join the June ad-hoc 2018 (full time) for work on 5G.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11714371"/>
              </p:ext>
            </p:extLst>
          </p:nvPr>
        </p:nvGraphicFramePr>
        <p:xfrm>
          <a:off x="222194" y="1031205"/>
          <a:ext cx="11600596" cy="1917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71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7429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854039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S5-182053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LS from SA2 to SA5 on Differentiation of LTE-M (eMTC) traffic from other LTE data traffic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S2-182411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Replied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S5-182334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S5-182055</a:t>
                      </a:r>
                      <a:b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LS reply from SA2 to SA5 on Response on 5G Specification of PSy and LS on Reply on 5G Specification of N28 interface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S2-182875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Replied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S5-182335</a:t>
                      </a: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14412498"/>
              </p:ext>
            </p:extLst>
          </p:nvPr>
        </p:nvGraphicFramePr>
        <p:xfrm>
          <a:off x="835330" y="1692319"/>
          <a:ext cx="10304738" cy="1719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51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23917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6501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81471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46757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788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S5-182334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LS reply to LS from SA2 to SA5 on Differentiation of LTE-M (eMTC) traffic from other LTE data traffic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SA2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RAN3, CT3, CT4, RAN2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S5-182053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S5-182335</a:t>
                      </a: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LS reply </a:t>
                      </a: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from SA5 to SA2 on 5G Specification of PSy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SA2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CT3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S5-182055</a:t>
                      </a:r>
                      <a:b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5055405"/>
              </p:ext>
            </p:extLst>
          </p:nvPr>
        </p:nvGraphicFramePr>
        <p:xfrm>
          <a:off x="855128" y="1710439"/>
          <a:ext cx="10254142" cy="1346499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676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Rel-15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517735"/>
              </p:ext>
            </p:extLst>
          </p:nvPr>
        </p:nvGraphicFramePr>
        <p:xfrm>
          <a:off x="354839" y="1314647"/>
          <a:ext cx="10972802" cy="3384741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9251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S5-182363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32.295 Release Version handling for Rel-15 and above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01968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S5-182314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Access-Network-Info-Change only used for Rf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745267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/>
                        </a:rPr>
                        <a:t>S5-182315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Access Network Info Change missing in table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533435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/>
                        </a:rPr>
                        <a:t>S5-182316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32.260 Correction Time Stamps missing in table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698945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S5-182346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on ASN.1 type for RAN Secondary RAT Usage Report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78519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(1/6)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8733799"/>
              </p:ext>
            </p:extLst>
          </p:nvPr>
        </p:nvGraphicFramePr>
        <p:xfrm>
          <a:off x="163773" y="1005577"/>
          <a:ext cx="11900848" cy="510881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Charging in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5GS_Ph1-DCH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-&gt; 30%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32.255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for draft TS 32.255 5G data connectivity charging: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High level requirements and principles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Converged charging scenario description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PDU session converged charging triggers description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Basic flows with main charging trigger steps, based on SA2 flows related to PDU session,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reliminary description for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:</a:t>
                      </a:r>
                    </a:p>
                    <a:p>
                      <a:pPr marL="1504920" lvl="2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CDR description for 5G PDU session</a:t>
                      </a:r>
                    </a:p>
                    <a:p>
                      <a:pPr marL="1504920" lvl="2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Information model description for exchange between SMF and CHF for convergent charging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TS 32.255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16346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(2/6)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9453000"/>
              </p:ext>
            </p:extLst>
          </p:nvPr>
        </p:nvGraphicFramePr>
        <p:xfrm>
          <a:off x="134590" y="869390"/>
          <a:ext cx="11900848" cy="5818390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Service Based Interface for 5G Charging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5GS_Ph1-SBI_CH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15% -&gt; 30%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32.290,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for TS 32.290 "Telecommunication management; Charging management; 5G system; Services, operations and procedures of charging using Service Based Interface (SBI)" :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he Reference to SA2 spec for the CHF exposed NChf_SpendingLimitControl service, with PCF (consumer)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hree scenarios: Event based, Session Based and "session based immediate start" for Converged Charging service (will be a good basis for introduction of any  NF consumer in the future)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NChf_ConvergedCharging service definition (preliminary description) (based on SA2 model)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reliminary description on a common information model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 exchange between CTF and CHF for converged charging (to be used by SMF in Rel-15)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for TS 32.291"5G system; Charging Services, stage 3"expected to follow CT4/CT3 TS skeleton (based on current examples) and also following TS 29.501 models.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Preliminary description for NChf_ConvergedCharging service description, and its operations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Preliminary Nchf_UsageCharging service API definition (based on TS 29.501 CT4/CT3 model)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to TS 32.290, pCRs TS 32.291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38138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(3/6)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4881242"/>
              </p:ext>
            </p:extLst>
          </p:nvPr>
        </p:nvGraphicFramePr>
        <p:xfrm>
          <a:off x="163773" y="1005577"/>
          <a:ext cx="11900848" cy="5004760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Northbound APIs for SCEF-SCS/AS Interworking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NAPS-CH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-&gt; 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32.254, 32.240, 32.299, 32.298, 32.297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TS 32.254 was updated to refine some parameter names.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All Diameter AVPs related to "Exposure Function API" charging over offline (Rf) and online (Ro) charging have been specified in TS 32.299.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he new CDR ""Exposure Function API" has been specified in ASN.1 syntax in the TS 32.298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TS 32.254 (TS expected to be sent for information AND approval at SA#80), CRs (S5-182336, S5-182338)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0314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42927</TotalTime>
  <Words>1203</Words>
  <Application>Microsoft Office PowerPoint</Application>
  <PresentationFormat>Widescreen</PresentationFormat>
  <Paragraphs>227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Gulim</vt:lpstr>
      <vt:lpstr>宋体</vt:lpstr>
      <vt:lpstr>Arial</vt:lpstr>
      <vt:lpstr>Calibri</vt:lpstr>
      <vt:lpstr>Times New Roman</vt:lpstr>
      <vt:lpstr>Office Theme</vt:lpstr>
      <vt:lpstr>    SA5 CH SWG Exec Report SA5#118, 9- 13 April 2017 Beijing, China </vt:lpstr>
      <vt:lpstr>Administrative aspects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SA#80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- mga1</cp:lastModifiedBy>
  <cp:revision>1102</cp:revision>
  <dcterms:created xsi:type="dcterms:W3CDTF">2008-08-30T09:32:10Z</dcterms:created>
  <dcterms:modified xsi:type="dcterms:W3CDTF">2018-04-13T04:42:27Z</dcterms:modified>
</cp:coreProperties>
</file>