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9"/>
  </p:notesMasterIdLst>
  <p:handoutMasterIdLst>
    <p:handoutMasterId r:id="rId30"/>
  </p:handoutMasterIdLst>
  <p:sldIdLst>
    <p:sldId id="303" r:id="rId2"/>
    <p:sldId id="668" r:id="rId3"/>
    <p:sldId id="670" r:id="rId4"/>
    <p:sldId id="636" r:id="rId5"/>
    <p:sldId id="716" r:id="rId6"/>
    <p:sldId id="719" r:id="rId7"/>
    <p:sldId id="726" r:id="rId8"/>
    <p:sldId id="672" r:id="rId9"/>
    <p:sldId id="673" r:id="rId10"/>
    <p:sldId id="722" r:id="rId11"/>
    <p:sldId id="723" r:id="rId12"/>
    <p:sldId id="724" r:id="rId13"/>
    <p:sldId id="727" r:id="rId14"/>
    <p:sldId id="721" r:id="rId15"/>
    <p:sldId id="651" r:id="rId16"/>
    <p:sldId id="671" r:id="rId17"/>
    <p:sldId id="674" r:id="rId18"/>
    <p:sldId id="728" r:id="rId19"/>
    <p:sldId id="729" r:id="rId20"/>
    <p:sldId id="709" r:id="rId21"/>
    <p:sldId id="713" r:id="rId22"/>
    <p:sldId id="714" r:id="rId23"/>
    <p:sldId id="715" r:id="rId24"/>
    <p:sldId id="712" r:id="rId25"/>
    <p:sldId id="717" r:id="rId26"/>
    <p:sldId id="720" r:id="rId27"/>
    <p:sldId id="704" r:id="rId2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70" d="100"/>
          <a:sy n="70" d="100"/>
        </p:scale>
        <p:origin x="-552" y="2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2106"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2/2/2018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S5-181018, SA5#117, Rome, Italy, 29 Jan.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 Feb.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SA5#117, 29 Jan. – 2 </a:t>
            </a:r>
            <a:r>
              <a:rPr lang="fr-FR" sz="2400" dirty="0" err="1" smtClean="0">
                <a:latin typeface="Arial" pitchFamily="34" charset="0"/>
              </a:rPr>
              <a:t>Feb</a:t>
            </a:r>
            <a:r>
              <a:rPr lang="fr-FR" sz="2400" dirty="0" smtClean="0">
                <a:latin typeface="Arial" pitchFamily="34" charset="0"/>
              </a:rPr>
              <a:t>. 2018</a:t>
            </a:r>
            <a:br>
              <a:rPr lang="fr-FR" sz="2400" dirty="0" smtClean="0">
                <a:latin typeface="Arial" pitchFamily="34" charset="0"/>
              </a:rPr>
            </a:br>
            <a:r>
              <a:rPr lang="fr-FR" sz="2400" dirty="0" smtClean="0">
                <a:latin typeface="Arial" pitchFamily="34" charset="0"/>
              </a:rPr>
              <a:t>Rome, Italy</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89009779"/>
              </p:ext>
            </p:extLst>
          </p:nvPr>
        </p:nvGraphicFramePr>
        <p:xfrm>
          <a:off x="110358" y="1360424"/>
          <a:ext cx="11966028" cy="5330710"/>
        </p:xfrm>
        <a:graphic>
          <a:graphicData uri="http://schemas.openxmlformats.org/drawingml/2006/table">
            <a:tbl>
              <a:tblPr/>
              <a:tblGrid>
                <a:gridCol w="1871036">
                  <a:extLst>
                    <a:ext uri="{9D8B030D-6E8A-4147-A177-3AD203B41FA5}">
                      <a16:colId xmlns:a16="http://schemas.microsoft.com/office/drawing/2014/main" xmlns="" val="20000"/>
                    </a:ext>
                  </a:extLst>
                </a:gridCol>
                <a:gridCol w="4095404">
                  <a:extLst>
                    <a:ext uri="{9D8B030D-6E8A-4147-A177-3AD203B41FA5}">
                      <a16:colId xmlns:a16="http://schemas.microsoft.com/office/drawing/2014/main" xmlns="" val="20001"/>
                    </a:ext>
                  </a:extLst>
                </a:gridCol>
                <a:gridCol w="3062355"/>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15 contributions were discussed (3 are approved and others need to be revised for further discussion). As this is the first meeting after the work item has been approved, it took some time to discuss the way forward proposal and Information Model template. Through the meeting, the work item had the following progress: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Based on contribution S5-181240, the group agreed that existing NRM specification (including template and generic NRM definitions) can apply to 5G NF NRM stage 2 definitions.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has agreed that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Ep_Rp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should be used for interface modelling.</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discussion on NR NRM definitions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 functional split scenario was spread again, based on contribution S5-181107, it is decided to arrange a small group breakout session to continue the discussion.</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 a breakout session, small group has discussed on whether cell IOC need to be split into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CUCell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DUCell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 split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8981308"/>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9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Way forward of the WID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8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about use cases were discussion, the main topics including:</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Whether multi level use cases are needed?</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Whether multi level requirements are needed?</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Whether service name is needed?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28449913"/>
              </p:ext>
            </p:extLst>
          </p:nvPr>
        </p:nvGraphicFramePr>
        <p:xfrm>
          <a:off x="268014" y="1360423"/>
          <a:ext cx="11761075" cy="5052425"/>
        </p:xfrm>
        <a:graphic>
          <a:graphicData uri="http://schemas.openxmlformats.org/drawingml/2006/table">
            <a:tbl>
              <a:tblPr/>
              <a:tblGrid>
                <a:gridCol w="1838989">
                  <a:extLst>
                    <a:ext uri="{9D8B030D-6E8A-4147-A177-3AD203B41FA5}">
                      <a16:colId xmlns:a16="http://schemas.microsoft.com/office/drawing/2014/main" xmlns="" val="20000"/>
                    </a:ext>
                  </a:extLst>
                </a:gridCol>
                <a:gridCol w="4025259">
                  <a:extLst>
                    <a:ext uri="{9D8B030D-6E8A-4147-A177-3AD203B41FA5}">
                      <a16:colId xmlns:a16="http://schemas.microsoft.com/office/drawing/2014/main" xmlns="" val="20001"/>
                    </a:ext>
                  </a:extLst>
                </a:gridCol>
                <a:gridCol w="3009903"/>
                <a:gridCol w="2886924">
                  <a:extLst>
                    <a:ext uri="{9D8B030D-6E8A-4147-A177-3AD203B41FA5}">
                      <a16:colId xmlns:a16="http://schemas.microsoft.com/office/drawing/2014/main" xmlns="" val="20002"/>
                    </a:ext>
                  </a:extLst>
                </a:gridCol>
              </a:tblGrid>
              <a:tr h="4661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823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7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(see below)</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8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52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topics were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28.550/551: Way forward, PM services, General descriptions, NF/NSSI/NSI/Network measurement job creation, NF/NSSI/NSI/Network performance data reporting, including file based reporting and performance data streaming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28.552: Scope, RRC connection establishment measurements, UC on UL/DL User Plane delay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28.553: Scope, UC on UL/DL latency measurements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28.554: Skeleton, Scope, UCs about end to end KPIs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Percentage of completion for each new TS: TS 28.550: X% (from 5% in previous meeting), TS 28.551: 0% (from 0% in previous meeting), TS 28.552: 5% (from 5% in previous meeting), TS 28.553: 5% (from 5% in previous meeting), TS 28.554: X% (from 5% in previous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55396763"/>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90875823"/>
              </p:ext>
            </p:extLst>
          </p:nvPr>
        </p:nvGraphicFramePr>
        <p:xfrm>
          <a:off x="122830" y="1360424"/>
          <a:ext cx="11827432" cy="4864976"/>
        </p:xfrm>
        <a:graphic>
          <a:graphicData uri="http://schemas.openxmlformats.org/drawingml/2006/table">
            <a:tbl>
              <a:tblPr/>
              <a:tblGrid>
                <a:gridCol w="1849365">
                  <a:extLst>
                    <a:ext uri="{9D8B030D-6E8A-4147-A177-3AD203B41FA5}">
                      <a16:colId xmlns:a16="http://schemas.microsoft.com/office/drawing/2014/main" xmlns="" val="20000"/>
                    </a:ext>
                  </a:extLst>
                </a:gridCol>
                <a:gridCol w="4047970">
                  <a:extLst>
                    <a:ext uri="{9D8B030D-6E8A-4147-A177-3AD203B41FA5}">
                      <a16:colId xmlns:a16="http://schemas.microsoft.com/office/drawing/2014/main" xmlns="" val="20001"/>
                    </a:ext>
                  </a:extLst>
                </a:gridCol>
                <a:gridCol w="3026885"/>
                <a:gridCol w="290321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(TBC)</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The group discussed the way forward proposal to provide the priority of MNFV5G WI.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discussed contributions related to:</a:t>
                      </a:r>
                    </a:p>
                    <a:p>
                      <a:pPr marL="609585" lvl="1"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The scope extension to TS 28.510, TS 28.511, TS 28.525, and TS 28.526, to support 5G networks</a:t>
                      </a:r>
                    </a:p>
                    <a:p>
                      <a:pPr marL="609585" lvl="1"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 Use cases, requirements, and procedures related to NS instantiation, PNF management, and transport network requirement update.</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Since these contributions have dependency on the 5G management architecture that is not defined yet, the group agreed that these contributions should be converted into Rel-14 CRs to update Rel-14 NFV TSs. Once the 5G management architecture is ready, additional CRs will provide changes to Rel-14 NFV TSs for conformance to the 5G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CRs (S5-181553, S5-181554, S5-181555, S5-181556)</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21592329"/>
              </p:ext>
            </p:extLst>
          </p:nvPr>
        </p:nvGraphicFramePr>
        <p:xfrm>
          <a:off x="163773" y="1005577"/>
          <a:ext cx="11900848" cy="4896888"/>
        </p:xfrm>
        <a:graphic>
          <a:graphicData uri="http://schemas.openxmlformats.org/drawingml/2006/table">
            <a:tbl>
              <a:tblPr/>
              <a:tblGrid>
                <a:gridCol w="1860845">
                  <a:extLst>
                    <a:ext uri="{9D8B030D-6E8A-4147-A177-3AD203B41FA5}">
                      <a16:colId xmlns:a16="http://schemas.microsoft.com/office/drawing/2014/main" xmlns="" val="20000"/>
                    </a:ext>
                  </a:extLst>
                </a:gridCol>
                <a:gridCol w="4073097">
                  <a:extLst>
                    <a:ext uri="{9D8B030D-6E8A-4147-A177-3AD203B41FA5}">
                      <a16:colId xmlns:a16="http://schemas.microsoft.com/office/drawing/2014/main" xmlns="" val="20001"/>
                    </a:ext>
                  </a:extLst>
                </a:gridCol>
                <a:gridCol w="3045673"/>
                <a:gridCol w="2921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addressing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have been addressed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It has been noted that few errors were remaining leading to misalignment between stage 2 and stage 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addressing the REST SS definitions. Some remaining errors have been found. A Swagger specification has been proposed for inclusion in the REST SS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CRs have been approved, addressing stage 2 and 3 for solution 1 (based on existing IRPs)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CRs for defining PEE measurements have been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Description has been revised to reflect the achievements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sheets have been presented (for SA#79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CRs (S5-181058, S5-181059, S5-181060, S5-181061, S5-181062, S5-181063).</a:t>
                      </a: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TS 28.304, 28.305, 28.306 to be sent to SA#79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82275234"/>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use case and requirement for using reporting via streaming sources was discussed. Use case and requirement for adding an indication when a recording session is started was discussed. Note that this needs to be agreed with RAN2. TS 28.405 introduction and scope was discussed. Activation and deactivation in UTRAN was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Coordination with RAN2 for the introduction of an indication about the start of a recording session.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14494452"/>
              </p:ext>
            </p:extLst>
          </p:nvPr>
        </p:nvGraphicFramePr>
        <p:xfrm>
          <a:off x="331076" y="1360424"/>
          <a:ext cx="11634951" cy="4443842"/>
        </p:xfrm>
        <a:graphic>
          <a:graphicData uri="http://schemas.openxmlformats.org/drawingml/2006/table">
            <a:tbl>
              <a:tblPr/>
              <a:tblGrid>
                <a:gridCol w="1819269">
                  <a:extLst>
                    <a:ext uri="{9D8B030D-6E8A-4147-A177-3AD203B41FA5}">
                      <a16:colId xmlns:a16="http://schemas.microsoft.com/office/drawing/2014/main" xmlns="" val="20000"/>
                    </a:ext>
                  </a:extLst>
                </a:gridCol>
                <a:gridCol w="3982092">
                  <a:extLst>
                    <a:ext uri="{9D8B030D-6E8A-4147-A177-3AD203B41FA5}">
                      <a16:colId xmlns:a16="http://schemas.microsoft.com/office/drawing/2014/main" xmlns="" val="20001"/>
                    </a:ext>
                  </a:extLst>
                </a:gridCol>
                <a:gridCol w="2977625"/>
                <a:gridCol w="285596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28.628, 28.629, 28.658,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37788017"/>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General design rules and design patterns for creating, deleting, reading and writing resources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(12/12)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61932"/>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S5-181185 has been discussed. It proposes a new requirement to EPC NRM IRP in 28.707</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It has finally been noted during OAM SWG Closing Plenary.</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 (S5-181484)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21439506"/>
              </p:ext>
            </p:extLst>
          </p:nvPr>
        </p:nvGraphicFramePr>
        <p:xfrm>
          <a:off x="300252" y="1417961"/>
          <a:ext cx="11600596" cy="3988927"/>
        </p:xfrm>
        <a:graphic>
          <a:graphicData uri="http://schemas.openxmlformats.org/drawingml/2006/table">
            <a:tbl>
              <a:tblPr firstRow="1" bandRow="1">
                <a:tableStyleId>{5C22544A-7EE6-4342-B048-85BDC9FD1C3A}</a:tableStyleId>
              </a:tblPr>
              <a:tblGrid>
                <a:gridCol w="1118645">
                  <a:extLst>
                    <a:ext uri="{9D8B030D-6E8A-4147-A177-3AD203B41FA5}">
                      <a16:colId xmlns:a16="http://schemas.microsoft.com/office/drawing/2014/main" xmlns="" val="570476699"/>
                    </a:ext>
                  </a:extLst>
                </a:gridCol>
                <a:gridCol w="6957368">
                  <a:extLst>
                    <a:ext uri="{9D8B030D-6E8A-4147-A177-3AD203B41FA5}">
                      <a16:colId xmlns:a16="http://schemas.microsoft.com/office/drawing/2014/main" xmlns="" val="2618836924"/>
                    </a:ext>
                  </a:extLst>
                </a:gridCol>
                <a:gridCol w="1207239">
                  <a:extLst>
                    <a:ext uri="{9D8B030D-6E8A-4147-A177-3AD203B41FA5}">
                      <a16:colId xmlns:a16="http://schemas.microsoft.com/office/drawing/2014/main" xmlns="" val="3016348962"/>
                    </a:ext>
                  </a:extLst>
                </a:gridCol>
                <a:gridCol w="1123982">
                  <a:extLst>
                    <a:ext uri="{9D8B030D-6E8A-4147-A177-3AD203B41FA5}">
                      <a16:colId xmlns:a16="http://schemas.microsoft.com/office/drawing/2014/main" xmlns="" val="3690116950"/>
                    </a:ext>
                  </a:extLst>
                </a:gridCol>
                <a:gridCol w="1193362">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fontAlgn="t"/>
                      <a:r>
                        <a:rPr lang="fr-FR" sz="1600" b="0" i="0" u="none" strike="noStrike" kern="1200" dirty="0" smtClean="0">
                          <a:solidFill>
                            <a:srgbClr val="000000"/>
                          </a:solidFill>
                          <a:effectLst/>
                          <a:latin typeface="+mn-lt"/>
                          <a:ea typeface="+mn-ea"/>
                          <a:cs typeface="+mn-cs"/>
                        </a:rPr>
                        <a:t>S5-181044</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NGMN cc SA5 on reply to ETSI ISG NFV on lifecycle management for 3GPP service based architecture</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NGMN</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S5-181045</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ETSI NFV to SA5 on 3GPP on gaps identified for managing the NG-RAN that includes virtualized network functions</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ETSI ISG NFV</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mn-lt"/>
                          <a:ea typeface="Calibri" panose="020F0502020204030204" pitchFamily="34" charset="0"/>
                          <a:cs typeface="Calibri" panose="020F0502020204030204" pitchFamily="34" charset="0"/>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S5-181047</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sv-SE" sz="1600" b="0" i="0" u="none" strike="noStrike" dirty="0" smtClean="0">
                          <a:solidFill>
                            <a:srgbClr val="000000"/>
                          </a:solidFill>
                          <a:effectLst/>
                          <a:latin typeface="+mn-lt"/>
                        </a:rPr>
                        <a:t>LS from RAN3 cc SA5</a:t>
                      </a:r>
                      <a:r>
                        <a:rPr lang="en-US" sz="1600" b="0" i="0" u="none" strike="noStrike" dirty="0" smtClean="0">
                          <a:solidFill>
                            <a:srgbClr val="000000"/>
                          </a:solidFill>
                          <a:effectLst/>
                          <a:latin typeface="+mn-lt"/>
                        </a:rPr>
                        <a:t> on Cooperation on Network Slicing</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RAN3</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S5-181052</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ITU-T SG5 to SA (forwarded to SA5) on LS/r on Energy Efficiency (reply to 3GPP SA WG - SP -170597 -E) [to 3GPP SA WG]</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ITU-T SG5</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 </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S5-181483</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S5-181280</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NGMN forwarded to SA5 on Architectural Proposal for the Handling of Network Operations Data with Specific Focus on Virtualized Networks</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NGMN</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S5-181296</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SA3 to SA5 on the status of work on interfaces </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SA3</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S5-181338</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S5-181299</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CT1 cc SA5 on Service types for QMC reporting </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CT1</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15234997"/>
              </p:ext>
            </p:extLst>
          </p:nvPr>
        </p:nvGraphicFramePr>
        <p:xfrm>
          <a:off x="204952" y="1374071"/>
          <a:ext cx="11761077" cy="4864976"/>
        </p:xfrm>
        <a:graphic>
          <a:graphicData uri="http://schemas.openxmlformats.org/drawingml/2006/table">
            <a:tbl>
              <a:tblPr/>
              <a:tblGrid>
                <a:gridCol w="1838990">
                  <a:extLst>
                    <a:ext uri="{9D8B030D-6E8A-4147-A177-3AD203B41FA5}">
                      <a16:colId xmlns:a16="http://schemas.microsoft.com/office/drawing/2014/main" xmlns="" val="20000"/>
                    </a:ext>
                  </a:extLst>
                </a:gridCol>
                <a:gridCol w="4025259">
                  <a:extLst>
                    <a:ext uri="{9D8B030D-6E8A-4147-A177-3AD203B41FA5}">
                      <a16:colId xmlns:a16="http://schemas.microsoft.com/office/drawing/2014/main" xmlns="" val="20001"/>
                    </a:ext>
                  </a:extLst>
                </a:gridCol>
                <a:gridCol w="3009903"/>
                <a:gridCol w="288692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45%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Recommendations text discussed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Introduction: mention </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of 4G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related functionalities such as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RAN Features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basic use cases </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requirements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solutions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Recommendations discussed to proceed to the normative phase for the PM measurements, based on the potential solutions outlined in the document.</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SA approval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TR 32.857 for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information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12352281"/>
              </p:ext>
            </p:extLst>
          </p:nvPr>
        </p:nvGraphicFramePr>
        <p:xfrm>
          <a:off x="189186" y="1360424"/>
          <a:ext cx="11824139" cy="535265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90%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CM of WT for non-collocated LWA was discussed and revised.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CM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LWA and LWIP was discussed and revised.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user data transmission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 was discussed and postponed to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was discussed and postponed to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user data transmission via WLAN for LWIP was discussed and postponed to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RRC procedures for LWA and LWIP was discussed and revised.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FM of LWA and LWIP was agreed.</a:t>
                      </a: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Plan to send the draft TR for information after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TR 32.868 sent to SA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9798640"/>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contribution is addressed, which is: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concept of confliction detection and resolution.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at OAM closing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53520817"/>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and need minor revisions.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reply LS to ITU-T SG5 has been discussed (Cc. SA, RAN, CT, NGMN, ETSI TC EE, ETSI TC ATTM). Our WID will be attached. Revised in S5-181483.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35961484"/>
              </p:ext>
            </p:extLst>
          </p:nvPr>
        </p:nvGraphicFramePr>
        <p:xfrm>
          <a:off x="177420" y="1360424"/>
          <a:ext cx="11887201" cy="4782866"/>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(TBC)</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triggered a lot of discussions. It has been requested to remove two proposed architecture diagrams.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draft LS to ONAP has been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All have to be revised and will be sent for email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one LS out to ONAP (S5-181520)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SA#79</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5787240"/>
              </p:ext>
            </p:extLst>
          </p:nvPr>
        </p:nvGraphicFramePr>
        <p:xfrm>
          <a:off x="236483" y="2052587"/>
          <a:ext cx="11745310" cy="2452744"/>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1">
                  <a:extLst>
                    <a:ext uri="{9D8B030D-6E8A-4147-A177-3AD203B41FA5}">
                      <a16:colId xmlns:a16="http://schemas.microsoft.com/office/drawing/2014/main" xmlns="" val="2618836924"/>
                    </a:ext>
                  </a:extLst>
                </a:gridCol>
                <a:gridCol w="1655379"/>
                <a:gridCol w="2932386">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S5-181065</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28.304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28.305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28.306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S5-181099</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Presentation sheet of TR 32.868 for information </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S5-181110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Presentation of TR 32.857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Cisco</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40404141"/>
              </p:ext>
            </p:extLst>
          </p:nvPr>
        </p:nvGraphicFramePr>
        <p:xfrm>
          <a:off x="641444" y="1753033"/>
          <a:ext cx="10851618" cy="3580465"/>
        </p:xfrm>
        <a:graphic>
          <a:graphicData uri="http://schemas.openxmlformats.org/drawingml/2006/table">
            <a:tbl>
              <a:tblPr firstRow="1" bandRow="1">
                <a:tableStyleId>{5C22544A-7EE6-4342-B048-85BDC9FD1C3A}</a:tableStyleId>
              </a:tblPr>
              <a:tblGrid>
                <a:gridCol w="1394996">
                  <a:extLst>
                    <a:ext uri="{9D8B030D-6E8A-4147-A177-3AD203B41FA5}">
                      <a16:colId xmlns:a16="http://schemas.microsoft.com/office/drawing/2014/main" xmlns="" val="570476699"/>
                    </a:ext>
                  </a:extLst>
                </a:gridCol>
                <a:gridCol w="7706783">
                  <a:extLst>
                    <a:ext uri="{9D8B030D-6E8A-4147-A177-3AD203B41FA5}">
                      <a16:colId xmlns:a16="http://schemas.microsoft.com/office/drawing/2014/main" xmlns="" val="2618836924"/>
                    </a:ext>
                  </a:extLst>
                </a:gridCol>
                <a:gridCol w="1749839"/>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79703481"/>
              </p:ext>
            </p:extLst>
          </p:nvPr>
        </p:nvGraphicFramePr>
        <p:xfrm>
          <a:off x="268014" y="1512301"/>
          <a:ext cx="11650717" cy="4320950"/>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5644663">
                  <a:extLst>
                    <a:ext uri="{9D8B030D-6E8A-4147-A177-3AD203B41FA5}">
                      <a16:colId xmlns:a16="http://schemas.microsoft.com/office/drawing/2014/main" xmlns="" val="2618836924"/>
                    </a:ext>
                  </a:extLst>
                </a:gridCol>
                <a:gridCol w="1545020">
                  <a:extLst>
                    <a:ext uri="{9D8B030D-6E8A-4147-A177-3AD203B41FA5}">
                      <a16:colId xmlns:a16="http://schemas.microsoft.com/office/drawing/2014/main" xmlns="" val="3016348962"/>
                    </a:ext>
                  </a:extLst>
                </a:gridCol>
                <a:gridCol w="1663238">
                  <a:extLst>
                    <a:ext uri="{9D8B030D-6E8A-4147-A177-3AD203B41FA5}">
                      <a16:colId xmlns:a16="http://schemas.microsoft.com/office/drawing/2014/main" xmlns="" val="3690116950"/>
                    </a:ext>
                  </a:extLst>
                </a:gridCol>
                <a:gridCol w="1615990">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S5-181455</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SA3 to SA5 on the status of work on interfaces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SA3</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S5-181296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S5-181456</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on transport support of network slicing management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BBF, ETSI ISG NFV, ITU-T SG15, </a:t>
                      </a:r>
                    </a:p>
                    <a:p>
                      <a:pPr marL="95250" marR="0" indent="0" algn="l" defTabSz="1219170" rtl="0" eaLnBrk="1" fontAlgn="t"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S5-181520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to ONAP - New study on integration of ONAP DCAE and 3GPP management architecture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ONAP</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S5-181529</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to SA2 on clarification of slicing vs network sharing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SA2</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S5-181570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reply to ITU-T SG5 (Q6/5) on Energy Efficiency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ITU-T SG5 Q6/5</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3GPP SA, 3GPP CT, 3GPP RAN, ETSI TC EE, ETSI TC ATTM, NGMN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S5-181052</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S5-181576</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on measurement of user plane latency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SA2</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5876881"/>
              </p:ext>
            </p:extLst>
          </p:nvPr>
        </p:nvGraphicFramePr>
        <p:xfrm>
          <a:off x="110359" y="2359209"/>
          <a:ext cx="11902965" cy="1199521"/>
        </p:xfrm>
        <a:graphic>
          <a:graphicData uri="http://schemas.openxmlformats.org/drawingml/2006/table">
            <a:tbl>
              <a:tblPr/>
              <a:tblGrid>
                <a:gridCol w="1346873">
                  <a:extLst>
                    <a:ext uri="{9D8B030D-6E8A-4147-A177-3AD203B41FA5}">
                      <a16:colId xmlns:a16="http://schemas.microsoft.com/office/drawing/2014/main" xmlns="" val="20000"/>
                    </a:ext>
                  </a:extLst>
                </a:gridCol>
                <a:gridCol w="2427697"/>
                <a:gridCol w="5970236">
                  <a:extLst>
                    <a:ext uri="{9D8B030D-6E8A-4147-A177-3AD203B41FA5}">
                      <a16:colId xmlns:a16="http://schemas.microsoft.com/office/drawing/2014/main" xmlns=""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gridSpan="4">
                  <a:txBody>
                    <a:bodyPr/>
                    <a:lstStyle/>
                    <a:p>
                      <a:pPr marL="95250" indent="0" algn="ctr" fontAlgn="t"/>
                      <a:endParaRPr lang="fr-FR" sz="1600" b="0" i="0" u="none" strike="noStrike" kern="1200" dirty="0" smtClean="0">
                        <a:solidFill>
                          <a:schemeClr val="tx1"/>
                        </a:solidFill>
                        <a:effectLst/>
                        <a:latin typeface="Arial"/>
                        <a:ea typeface="+mn-ea"/>
                        <a:cs typeface="+mn-cs"/>
                      </a:endParaRPr>
                    </a:p>
                    <a:p>
                      <a:pPr marL="95250" indent="0" algn="ctr" fontAlgn="t"/>
                      <a:r>
                        <a:rPr lang="fr-FR" sz="1600" b="0" i="0" u="none" strike="noStrike" kern="1200" dirty="0" smtClean="0">
                          <a:solidFill>
                            <a:schemeClr val="tx1"/>
                          </a:solidFill>
                          <a:effectLst/>
                          <a:latin typeface="Arial"/>
                          <a:ea typeface="+mn-ea"/>
                          <a:cs typeface="+mn-cs"/>
                        </a:rPr>
                        <a:t>No session 6.2 at </a:t>
                      </a:r>
                      <a:r>
                        <a:rPr lang="fr-FR" sz="1600" b="0" i="0" u="none" strike="noStrike" kern="1200" dirty="0" err="1" smtClean="0">
                          <a:solidFill>
                            <a:schemeClr val="tx1"/>
                          </a:solidFill>
                          <a:effectLst/>
                          <a:latin typeface="Arial"/>
                          <a:ea typeface="+mn-ea"/>
                          <a:cs typeface="+mn-cs"/>
                        </a:rPr>
                        <a:t>this</a:t>
                      </a:r>
                      <a:r>
                        <a:rPr lang="fr-FR" sz="1600" b="0" i="0" u="none" strike="noStrike" kern="1200" dirty="0" smtClean="0">
                          <a:solidFill>
                            <a:schemeClr val="tx1"/>
                          </a:solidFill>
                          <a:effectLst/>
                          <a:latin typeface="Arial"/>
                          <a:ea typeface="+mn-ea"/>
                          <a:cs typeface="+mn-cs"/>
                        </a:rPr>
                        <a:t> meeting.</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92067034"/>
              </p:ext>
            </p:extLst>
          </p:nvPr>
        </p:nvGraphicFramePr>
        <p:xfrm>
          <a:off x="354839" y="1444535"/>
          <a:ext cx="10972802" cy="4522819"/>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0" indent="95250" algn="l" fontAlgn="t"/>
                      <a:r>
                        <a:rPr lang="fr-FR" sz="1600" b="0" i="0" u="none" strike="noStrike" kern="1200" dirty="0">
                          <a:solidFill>
                            <a:srgbClr val="000000"/>
                          </a:solidFill>
                          <a:effectLst/>
                          <a:latin typeface="Arial"/>
                          <a:ea typeface="+mn-ea"/>
                          <a:cs typeface="+mn-cs"/>
                        </a:rPr>
                        <a:t>S5-181269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a:solidFill>
                            <a:srgbClr val="000000"/>
                          </a:solidFill>
                          <a:effectLst/>
                          <a:latin typeface="Arial"/>
                        </a:rPr>
                        <a:t>CR R8 32.511-830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a:solidFill>
                            <a:srgbClr val="000000"/>
                          </a:solidFill>
                          <a:effectLst/>
                          <a:latin typeface="Arial"/>
                        </a:rPr>
                        <a:t>CR R9 32.511-910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dirty="0">
                          <a:solidFill>
                            <a:srgbClr val="000000"/>
                          </a:solidFill>
                          <a:effectLst/>
                          <a:latin typeface="Arial"/>
                        </a:rPr>
                        <a:t>CR R10 32.511-a10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Arial"/>
                        </a:rPr>
                        <a:t>CR R11 32.511-b30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Arial"/>
                        </a:rPr>
                        <a:t>CR R12 32.511-c10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a:solidFill>
                            <a:srgbClr val="000000"/>
                          </a:solidFill>
                          <a:effectLst/>
                          <a:latin typeface="Arial"/>
                        </a:rPr>
                        <a:t>CR R13 32.511-d10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Arial"/>
                          <a:ea typeface="+mn-ea"/>
                          <a:cs typeface="+mn-cs"/>
                        </a:rPr>
                        <a:t>S5-181275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Arial"/>
                        </a:rPr>
                        <a:t>CR R14 32.511-e10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43620732"/>
              </p:ext>
            </p:extLst>
          </p:nvPr>
        </p:nvGraphicFramePr>
        <p:xfrm>
          <a:off x="354839" y="2241069"/>
          <a:ext cx="10972802" cy="2307287"/>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0" indent="95250" algn="l" fontAlgn="t"/>
                      <a:r>
                        <a:rPr lang="fr-FR" sz="1600" b="0" i="0" u="none" strike="noStrike" kern="1200" dirty="0" smtClean="0">
                          <a:solidFill>
                            <a:srgbClr val="000000"/>
                          </a:solidFill>
                          <a:effectLst/>
                          <a:latin typeface="Arial"/>
                          <a:ea typeface="+mn-ea"/>
                          <a:cs typeface="+mn-cs"/>
                        </a:rPr>
                        <a:t>S5-181340</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Replacement of 3G term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Ericsson GmbH, Eurolab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smtClean="0">
                          <a:solidFill>
                            <a:srgbClr val="000000"/>
                          </a:solidFill>
                          <a:effectLst/>
                          <a:latin typeface="Arial"/>
                          <a:ea typeface="+mn-ea"/>
                          <a:cs typeface="+mn-cs"/>
                        </a:rPr>
                        <a:t>S5-181341</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a:solidFill>
                            <a:srgbClr val="000000"/>
                          </a:solidFill>
                          <a:effectLst/>
                          <a:latin typeface="Arial"/>
                        </a:rPr>
                        <a:t>Replacement of 3G term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Ericsson </a:t>
                      </a:r>
                      <a:r>
                        <a:rPr lang="fr-FR" sz="1600" b="0" i="0" u="none" strike="noStrike" dirty="0" err="1">
                          <a:solidFill>
                            <a:srgbClr val="000000"/>
                          </a:solidFill>
                          <a:effectLst/>
                          <a:latin typeface="Arial"/>
                        </a:rPr>
                        <a:t>GmbH</a:t>
                      </a:r>
                      <a:r>
                        <a:rPr lang="fr-FR" sz="1600" b="0" i="0" u="none" strike="noStrike" dirty="0">
                          <a:solidFill>
                            <a:srgbClr val="000000"/>
                          </a:solidFill>
                          <a:effectLst/>
                          <a:latin typeface="Arial"/>
                        </a:rPr>
                        <a:t>, </a:t>
                      </a:r>
                      <a:r>
                        <a:rPr lang="fr-FR" sz="1600" b="0" i="0" u="none" strike="noStrike" dirty="0" err="1">
                          <a:solidFill>
                            <a:srgbClr val="000000"/>
                          </a:solidFill>
                          <a:effectLst/>
                          <a:latin typeface="Arial"/>
                        </a:rPr>
                        <a:t>Eurolab</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smtClean="0">
                          <a:solidFill>
                            <a:srgbClr val="000000"/>
                          </a:solidFill>
                          <a:effectLst/>
                          <a:latin typeface="Arial"/>
                          <a:ea typeface="+mn-ea"/>
                          <a:cs typeface="+mn-cs"/>
                        </a:rPr>
                        <a:t>S5-181484</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en-US" sz="1600" b="0" i="0" u="none" strike="noStrike" dirty="0">
                          <a:solidFill>
                            <a:srgbClr val="000000"/>
                          </a:solidFill>
                          <a:effectLst/>
                          <a:latin typeface="Arial"/>
                        </a:rPr>
                        <a:t>Rel-15 CR 32.867 editorial correction and supplement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628030755"/>
              </p:ext>
            </p:extLst>
          </p:nvPr>
        </p:nvGraphicFramePr>
        <p:xfrm>
          <a:off x="600504" y="1479145"/>
          <a:ext cx="10795378" cy="4522819"/>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S5-181336</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Rel-15 </a:t>
                      </a:r>
                      <a:r>
                        <a:rPr lang="en-US" sz="1600" b="0" i="0" u="none" strike="noStrike" kern="1200" dirty="0" smtClean="0">
                          <a:solidFill>
                            <a:schemeClr val="tx1"/>
                          </a:solidFill>
                          <a:effectLst/>
                          <a:latin typeface="Arial"/>
                          <a:ea typeface="+mn-ea"/>
                          <a:cs typeface="+mn-cs"/>
                        </a:rPr>
                        <a:t>workload management in the OAM&amp;P SWG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OAM&amp;P SWG chairman </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S5-181345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Function priority and objective proposal for 5G network and network slicing management in Rel-15</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S5-181353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Communication </a:t>
                      </a:r>
                      <a:r>
                        <a:rPr lang="en-US" sz="1600" b="0" i="0" u="none" strike="noStrike" kern="1200" dirty="0" smtClean="0">
                          <a:solidFill>
                            <a:srgbClr val="000000"/>
                          </a:solidFill>
                          <a:effectLst/>
                          <a:latin typeface="Arial"/>
                          <a:ea typeface="+mn-ea"/>
                          <a:cs typeface="+mn-cs"/>
                        </a:rPr>
                        <a:t>methods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Ericsson</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S5-181427</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Way forward proposal for 5GNRM work item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Nokia</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S5-181442</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Way forward for fault supervision WI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ZTE</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S5-181460</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Discussion and proposal for MEC in network slice context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S5-181572</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TD Rel-15 TD Template for TS specifications</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Ericsson</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0589773"/>
              </p:ext>
            </p:extLst>
          </p:nvPr>
        </p:nvGraphicFramePr>
        <p:xfrm>
          <a:off x="204717" y="1101117"/>
          <a:ext cx="11846256" cy="4864976"/>
        </p:xfrm>
        <a:graphic>
          <a:graphicData uri="http://schemas.openxmlformats.org/drawingml/2006/table">
            <a:tbl>
              <a:tblPr/>
              <a:tblGrid>
                <a:gridCol w="1852309">
                  <a:extLst>
                    <a:ext uri="{9D8B030D-6E8A-4147-A177-3AD203B41FA5}">
                      <a16:colId xmlns:a16="http://schemas.microsoft.com/office/drawing/2014/main" xmlns="" val="20000"/>
                    </a:ext>
                  </a:extLst>
                </a:gridCol>
                <a:gridCol w="4054412">
                  <a:extLst>
                    <a:ext uri="{9D8B030D-6E8A-4147-A177-3AD203B41FA5}">
                      <a16:colId xmlns:a16="http://schemas.microsoft.com/office/drawing/2014/main" xmlns="" val="20001"/>
                    </a:ext>
                  </a:extLst>
                </a:gridCol>
                <a:gridCol w="3031702"/>
                <a:gridCol w="29078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60</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37 contributions; 1 non-technical discussion, 36 technical, (9 contributions on architecture and 27 contributions on concept, use cases and requirements). The technical contributions include 4 discussion papers.  The group discussed architecture, background and concepts, use cases and requirements.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This was the first meeting that the service based architecture was discussed in more detail.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Mutual understanding has been established on service based architecture and the team has now a common basis for use case description and requirements.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Several use cases presented using consumer-provider paradigm that comes with service based.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Clarification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NsaaS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discussed.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 Good progress has been made in all areas.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51741417"/>
              </p:ext>
            </p:extLst>
          </p:nvPr>
        </p:nvGraphicFramePr>
        <p:xfrm>
          <a:off x="315310" y="1360424"/>
          <a:ext cx="11461531" cy="4782866"/>
        </p:xfrm>
        <a:graphic>
          <a:graphicData uri="http://schemas.openxmlformats.org/drawingml/2006/table">
            <a:tbl>
              <a:tblPr/>
              <a:tblGrid>
                <a:gridCol w="1792152">
                  <a:extLst>
                    <a:ext uri="{9D8B030D-6E8A-4147-A177-3AD203B41FA5}">
                      <a16:colId xmlns:a16="http://schemas.microsoft.com/office/drawing/2014/main" xmlns="" val="20000"/>
                    </a:ext>
                  </a:extLst>
                </a:gridCol>
                <a:gridCol w="3922739">
                  <a:extLst>
                    <a:ext uri="{9D8B030D-6E8A-4147-A177-3AD203B41FA5}">
                      <a16:colId xmlns:a16="http://schemas.microsoft.com/office/drawing/2014/main" xmlns="" val="20001"/>
                    </a:ext>
                  </a:extLst>
                </a:gridCol>
                <a:gridCol w="2933243"/>
                <a:gridCol w="2813397">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provisioning WI way forward proposal from Rapporteur. The group agreed that a basic functioning support for provisioning of 5G networks and network slicing should to be done in Rel-15 timeframe.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related to provisioning of NSI and NSSI.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slicing information modelling contributions. The merged contribution needs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skeleton of TS 28.532, which is a stage 2 and 3 specification, may need change depending on the discussion result of generic specification template for stage 2 and 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63874</TotalTime>
  <Words>2811</Words>
  <Application>Microsoft Office PowerPoint</Application>
  <PresentationFormat>Personnalisé</PresentationFormat>
  <Paragraphs>542</Paragraphs>
  <Slides>27</Slides>
  <Notes>22</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Office Theme</vt:lpstr>
      <vt:lpstr>    SA5 OAM&amp;P SWG Exec Report SA5#117, 29 Jan. – 2 Feb. 2018 Rome, Italy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SA#79</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cp:lastModifiedBy>
  <cp:revision>1344</cp:revision>
  <dcterms:created xsi:type="dcterms:W3CDTF">2008-08-30T09:32:10Z</dcterms:created>
  <dcterms:modified xsi:type="dcterms:W3CDTF">2018-02-02T11:20:08Z</dcterms:modified>
</cp:coreProperties>
</file>