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1"/>
  </p:notesMasterIdLst>
  <p:handoutMasterIdLst>
    <p:handoutMasterId r:id="rId32"/>
  </p:handoutMasterIdLst>
  <p:sldIdLst>
    <p:sldId id="303" r:id="rId2"/>
    <p:sldId id="668" r:id="rId3"/>
    <p:sldId id="670" r:id="rId4"/>
    <p:sldId id="636" r:id="rId5"/>
    <p:sldId id="725" r:id="rId6"/>
    <p:sldId id="716" r:id="rId7"/>
    <p:sldId id="719" r:id="rId8"/>
    <p:sldId id="726" r:id="rId9"/>
    <p:sldId id="651" r:id="rId10"/>
    <p:sldId id="671" r:id="rId11"/>
    <p:sldId id="672" r:id="rId12"/>
    <p:sldId id="673" r:id="rId13"/>
    <p:sldId id="674" r:id="rId14"/>
    <p:sldId id="721" r:id="rId15"/>
    <p:sldId id="722" r:id="rId16"/>
    <p:sldId id="723" r:id="rId17"/>
    <p:sldId id="724" r:id="rId18"/>
    <p:sldId id="706" r:id="rId19"/>
    <p:sldId id="708" r:id="rId20"/>
    <p:sldId id="709" r:id="rId21"/>
    <p:sldId id="710" r:id="rId22"/>
    <p:sldId id="711" r:id="rId23"/>
    <p:sldId id="713" r:id="rId24"/>
    <p:sldId id="714" r:id="rId25"/>
    <p:sldId id="715" r:id="rId26"/>
    <p:sldId id="712" r:id="rId27"/>
    <p:sldId id="717" r:id="rId28"/>
    <p:sldId id="720" r:id="rId29"/>
    <p:sldId id="704" r:id="rId3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C1E442"/>
    <a:srgbClr val="C6D254"/>
    <a:srgbClr val="72AF2F"/>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841" autoAdjust="0"/>
    <p:restoredTop sz="98004" autoAdjust="0"/>
  </p:normalViewPr>
  <p:slideViewPr>
    <p:cSldViewPr snapToGrid="0">
      <p:cViewPr>
        <p:scale>
          <a:sx n="80" d="100"/>
          <a:sy n="80" d="100"/>
        </p:scale>
        <p:origin x="-822" y="-49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1" d="100"/>
          <a:sy n="61" d="100"/>
        </p:scale>
        <p:origin x="-2106"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1/2/2018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‹N°›</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1/2/2018</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‹N°›</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‹N°›</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S5-176562, SA5#116, Reno (NV), USA, 27 Nov. </a:t>
            </a:r>
            <a:r>
              <a:rPr lang="en-GB" sz="1100" b="1" spc="300" dirty="0">
                <a:ea typeface="+mn-ea"/>
                <a:cs typeface="Arial" panose="020B0604020202020204" pitchFamily="34" charset="0"/>
              </a:rPr>
              <a:t>- </a:t>
            </a:r>
            <a:r>
              <a:rPr lang="en-GB" sz="1100" b="1" spc="300" dirty="0" smtClean="0">
                <a:ea typeface="+mn-ea"/>
                <a:cs typeface="Arial" panose="020B0604020202020204" pitchFamily="34" charset="0"/>
              </a:rPr>
              <a:t>1 Dec. </a:t>
            </a:r>
            <a:r>
              <a:rPr lang="en-GB" sz="1100" b="1" spc="300" dirty="0">
                <a:ea typeface="+mn-ea"/>
                <a:cs typeface="Arial" panose="020B0604020202020204" pitchFamily="34" charset="0"/>
              </a:rPr>
              <a:t>2017</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113"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2017</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‹N°›</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SA5#116, 27 Nov. – 1 </a:t>
            </a:r>
            <a:r>
              <a:rPr lang="fr-FR" sz="2400" dirty="0" err="1" smtClean="0">
                <a:latin typeface="Arial" pitchFamily="34" charset="0"/>
              </a:rPr>
              <a:t>Dec</a:t>
            </a:r>
            <a:r>
              <a:rPr lang="fr-FR" sz="2400" dirty="0" smtClean="0">
                <a:latin typeface="Arial" pitchFamily="34" charset="0"/>
              </a:rPr>
              <a:t>. 2017</a:t>
            </a:r>
            <a:br>
              <a:rPr lang="fr-FR" sz="2400" dirty="0" smtClean="0">
                <a:latin typeface="Arial" pitchFamily="34" charset="0"/>
              </a:rPr>
            </a:br>
            <a:r>
              <a:rPr lang="fr-FR" sz="2400" dirty="0" smtClean="0">
                <a:latin typeface="Arial" pitchFamily="34" charset="0"/>
              </a:rPr>
              <a:t>Reno (NV), USA</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endParaRPr lang="en-GB" sz="2400" dirty="0">
              <a:latin typeface="Arial"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04212442"/>
              </p:ext>
            </p:extLst>
          </p:nvPr>
        </p:nvGraphicFramePr>
        <p:xfrm>
          <a:off x="286603" y="1196648"/>
          <a:ext cx="11586948" cy="4883591"/>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of </a:t>
                      </a:r>
                      <a:r>
                        <a:rPr lang="en-US" sz="1800" b="1" i="0" kern="1200" dirty="0" err="1" smtClean="0">
                          <a:solidFill>
                            <a:schemeClr val="tx1"/>
                          </a:solidFill>
                          <a:effectLst/>
                          <a:latin typeface="+mn-lt"/>
                          <a:ea typeface="+mn-ea"/>
                          <a:cs typeface="+mn-cs"/>
                        </a:rPr>
                        <a:t>QoE</a:t>
                      </a:r>
                      <a:r>
                        <a:rPr lang="en-US" sz="1800" b="1" i="0" kern="1200" dirty="0" smtClean="0">
                          <a:solidFill>
                            <a:schemeClr val="tx1"/>
                          </a:solidFill>
                          <a:effectLst/>
                          <a:latin typeface="+mn-lt"/>
                          <a:ea typeface="+mn-ea"/>
                          <a:cs typeface="+mn-cs"/>
                        </a:rPr>
                        <a:t> measurement collection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QOED</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10% -&gt; 15%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28.405, 28.406, 28.307, 28.308, 28.309</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use case Collecting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QoE</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information from a specific end user service type in 28.404 was corrected.</a:t>
                      </a:r>
                    </a:p>
                    <a:p>
                      <a:pPr marL="285750" lvl="0" indent="-285750">
                        <a:buFont typeface="Arial" panose="020B0604020202020204" pitchFamily="34" charset="0"/>
                        <a:buChar char="•"/>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attributes in the container specified in 3GPP TS 26.247 and needed management attributes are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analysed</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There are attributes that seems to be not needed and some are overlapping. Therefore, an LS is to be produced to solve the found issues in the same way in all affected WGs.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LS Out to RAN3.</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058481541"/>
              </p:ext>
            </p:extLst>
          </p:nvPr>
        </p:nvGraphicFramePr>
        <p:xfrm>
          <a:off x="204717" y="1101117"/>
          <a:ext cx="11846256" cy="4782866"/>
        </p:xfrm>
        <a:graphic>
          <a:graphicData uri="http://schemas.openxmlformats.org/drawingml/2006/table">
            <a:tbl>
              <a:tblPr/>
              <a:tblGrid>
                <a:gridCol w="1852309">
                  <a:extLst>
                    <a:ext uri="{9D8B030D-6E8A-4147-A177-3AD203B41FA5}">
                      <a16:colId xmlns:a16="http://schemas.microsoft.com/office/drawing/2014/main" xmlns="" val="20000"/>
                    </a:ext>
                  </a:extLst>
                </a:gridCol>
                <a:gridCol w="4054412">
                  <a:extLst>
                    <a:ext uri="{9D8B030D-6E8A-4147-A177-3AD203B41FA5}">
                      <a16:colId xmlns:a16="http://schemas.microsoft.com/office/drawing/2014/main" xmlns="" val="20001"/>
                    </a:ext>
                  </a:extLst>
                </a:gridCol>
                <a:gridCol w="3031702"/>
                <a:gridCol w="29078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of Network Slicing in Mobile Networks, Concepts, Use cases and Requirements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25% -&gt; 40%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where 44 contributions of which 1 was discussion paper and 1 LS. All contributions where treated.</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background, concepts, use cases and requirements </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Many discussions about roles and actors, clarifying various use cases</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Most of the contributions addressed use cases and requirements</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TR 28.801 is used as source for many contributions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221930784"/>
              </p:ext>
            </p:extLst>
          </p:nvPr>
        </p:nvGraphicFramePr>
        <p:xfrm>
          <a:off x="315310" y="1360424"/>
          <a:ext cx="11461531" cy="5108816"/>
        </p:xfrm>
        <a:graphic>
          <a:graphicData uri="http://schemas.openxmlformats.org/drawingml/2006/table">
            <a:tbl>
              <a:tblPr/>
              <a:tblGrid>
                <a:gridCol w="1792152">
                  <a:extLst>
                    <a:ext uri="{9D8B030D-6E8A-4147-A177-3AD203B41FA5}">
                      <a16:colId xmlns:a16="http://schemas.microsoft.com/office/drawing/2014/main" xmlns="" val="20000"/>
                    </a:ext>
                  </a:extLst>
                </a:gridCol>
                <a:gridCol w="3922739">
                  <a:extLst>
                    <a:ext uri="{9D8B030D-6E8A-4147-A177-3AD203B41FA5}">
                      <a16:colId xmlns:a16="http://schemas.microsoft.com/office/drawing/2014/main" xmlns="" val="20001"/>
                    </a:ext>
                  </a:extLst>
                </a:gridCol>
                <a:gridCol w="2933243"/>
                <a:gridCol w="2813397">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Provisioning of network slicing for 5G networks and services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NETSLICE-PRO_NS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 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 -&gt; 15%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28.531</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several use cases/requirements related to provisioning of NSI and NSSI. The revisions need to be checked in OAM plenary.</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There are several modelling contributions (S5-176128, S5-176194, S5-176288) need to treated together, it is suggested to do email discussion on the slice mgmt. model topic before next meeting and try to make a proposal.</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WID may need to be updated to reflect the increased scope as provisioning of 5G networks and network slicing depending on the discussion result of Organization of 5G Management and Orchestration WIDs.</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There are several modelling contributions (S5-176128, S5-176194, S5-176288) needing to be treated together, it is suggested to do email discussion on the slice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mgmt</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model topic before next meeting and try to make a proposal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42134254"/>
              </p:ext>
            </p:extLst>
          </p:nvPr>
        </p:nvGraphicFramePr>
        <p:xfrm>
          <a:off x="331076" y="1360424"/>
          <a:ext cx="11634951" cy="4843030"/>
        </p:xfrm>
        <a:graphic>
          <a:graphicData uri="http://schemas.openxmlformats.org/drawingml/2006/table">
            <a:tbl>
              <a:tblPr/>
              <a:tblGrid>
                <a:gridCol w="1819269">
                  <a:extLst>
                    <a:ext uri="{9D8B030D-6E8A-4147-A177-3AD203B41FA5}">
                      <a16:colId xmlns:a16="http://schemas.microsoft.com/office/drawing/2014/main" xmlns="" val="20000"/>
                    </a:ext>
                  </a:extLst>
                </a:gridCol>
                <a:gridCol w="3982092">
                  <a:extLst>
                    <a:ext uri="{9D8B030D-6E8A-4147-A177-3AD203B41FA5}">
                      <a16:colId xmlns:a16="http://schemas.microsoft.com/office/drawing/2014/main" xmlns="" val="20001"/>
                    </a:ext>
                  </a:extLst>
                </a:gridCol>
                <a:gridCol w="2977625"/>
                <a:gridCol w="2855965">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Self-Organizing Networks (SON) for Active Antenna System (AAS) deployment management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OAM_SON_AAS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770034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 -&gt;  80%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28.627, TS 28.628, TS 28.629, TS 28.658, TS 28.659</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this meeting, the group has discussed 3 input CRs and 1 work item summary proposal, 1 CR has been approved, while the other 2 need revision for further approval. The 3 CRs intends to implement the SON for AAS management support into existing TSs for SON NRM IRP (TS 28.628, 28.629) and E-UTRAN NRM IRP (TS 28.659). The discussion on these 3 CRs achieves following progress:</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agreed to update the E-UTRAN NRM IRP stage 3 TS to adopt new attribute on MOC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EUtranGenericCell</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Focus on revised CR for TS 28.628 (which is based on SA5 approved CR in last meeting, but haven’t approved by SA plenary), the group discuss further on the SON Target setting and assessment used for AAS.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Approved Rel-15 CRs: S5-176223</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582280247"/>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(6/9)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06997623"/>
              </p:ext>
            </p:extLst>
          </p:nvPr>
        </p:nvGraphicFramePr>
        <p:xfrm>
          <a:off x="1078173" y="1360424"/>
          <a:ext cx="10372298" cy="4557864"/>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of 5G networks that include virtualized network functions </a:t>
                      </a:r>
                      <a:r>
                        <a:rPr lang="en-US" sz="1800" b="1" i="1" kern="1200" dirty="0" smtClean="0">
                          <a:solidFill>
                            <a:schemeClr val="tx1"/>
                          </a:solidFill>
                          <a:effectLst/>
                          <a:latin typeface="+mn-lt"/>
                          <a:ea typeface="+mn-ea"/>
                          <a:cs typeface="+mn-cs"/>
                        </a:rPr>
                        <a:t>(preliminary work before WID approval by 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M5GNFV</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TBD</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28.500, 28.510-13, 28.515-18, 28.520-23, 28.525-28</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 due to lack of time.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(7/9)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05662743"/>
              </p:ext>
            </p:extLst>
          </p:nvPr>
        </p:nvGraphicFramePr>
        <p:xfrm>
          <a:off x="1078173" y="1360424"/>
          <a:ext cx="10372298" cy="4557864"/>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Network Resource Model (NRM) Integration Reference Point (IRP) for 5G network functions management </a:t>
                      </a:r>
                      <a:r>
                        <a:rPr lang="en-US" sz="1800" b="1" i="1" kern="1200" dirty="0" smtClean="0">
                          <a:solidFill>
                            <a:schemeClr val="tx1"/>
                          </a:solidFill>
                          <a:effectLst/>
                          <a:latin typeface="+mn-lt"/>
                          <a:ea typeface="+mn-ea"/>
                          <a:cs typeface="+mn-cs"/>
                        </a:rPr>
                        <a:t>(preliminary work before WID approval by 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NTM5GNF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TBD</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New TS 28.xya-d</a:t>
                      </a:r>
                    </a:p>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28.657-9, 28.707-9</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 due to lack of time.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(8/9)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31020408"/>
              </p:ext>
            </p:extLst>
          </p:nvPr>
        </p:nvGraphicFramePr>
        <p:xfrm>
          <a:off x="1078173" y="1360424"/>
          <a:ext cx="10372298" cy="4557864"/>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Fault Supervision for 5G network and network slicing </a:t>
                      </a:r>
                      <a:r>
                        <a:rPr lang="en-US" sz="1800" b="1" i="1" kern="1200" dirty="0" smtClean="0">
                          <a:solidFill>
                            <a:schemeClr val="tx1"/>
                          </a:solidFill>
                          <a:effectLst/>
                          <a:latin typeface="+mn-lt"/>
                          <a:ea typeface="+mn-ea"/>
                          <a:cs typeface="+mn-cs"/>
                        </a:rPr>
                        <a:t>(preliminary work before WID approval by 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FS-5G_NS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TBD</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ZTE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New TS 28.XXX</a:t>
                      </a:r>
                    </a:p>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32.111-1/6, 28.515-18</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 due to lack of time.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(9/9)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20274317"/>
              </p:ext>
            </p:extLst>
          </p:nvPr>
        </p:nvGraphicFramePr>
        <p:xfrm>
          <a:off x="1078173" y="1360424"/>
          <a:ext cx="10372298" cy="4557864"/>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Assurance data and Performance Management for 5G networks and network slicing </a:t>
                      </a:r>
                      <a:r>
                        <a:rPr lang="en-US" sz="1800" b="1" i="1" kern="1200" dirty="0" smtClean="0">
                          <a:solidFill>
                            <a:schemeClr val="tx1"/>
                          </a:solidFill>
                          <a:effectLst/>
                          <a:latin typeface="+mn-lt"/>
                          <a:ea typeface="+mn-ea"/>
                          <a:cs typeface="+mn-cs"/>
                        </a:rPr>
                        <a:t>(preliminary work before WID approval by 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ADPM-5G_NS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TBD</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4 New TS 28.XXX</a:t>
                      </a:r>
                    </a:p>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32.425-6, 32.450-1, 32.455</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 due to lack of time.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(1/9)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99930372"/>
              </p:ext>
            </p:extLst>
          </p:nvPr>
        </p:nvGraphicFramePr>
        <p:xfrm>
          <a:off x="1078173" y="1360424"/>
          <a:ext cx="9853684" cy="5010910"/>
        </p:xfrm>
        <a:graphic>
          <a:graphicData uri="http://schemas.openxmlformats.org/drawingml/2006/table">
            <a:tbl>
              <a:tblPr/>
              <a:tblGrid>
                <a:gridCol w="1540745">
                  <a:extLst>
                    <a:ext uri="{9D8B030D-6E8A-4147-A177-3AD203B41FA5}">
                      <a16:colId xmlns:a16="http://schemas.microsoft.com/office/drawing/2014/main" xmlns="" val="20000"/>
                    </a:ext>
                  </a:extLst>
                </a:gridCol>
                <a:gridCol w="3372449">
                  <a:extLst>
                    <a:ext uri="{9D8B030D-6E8A-4147-A177-3AD203B41FA5}">
                      <a16:colId xmlns:a16="http://schemas.microsoft.com/office/drawing/2014/main" xmlns="" val="20001"/>
                    </a:ext>
                  </a:extLst>
                </a:gridCol>
                <a:gridCol w="2521762"/>
                <a:gridCol w="2418728">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Management and Orchestration Architecture of Next Generation Network and Service</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FS_NGNS_MOA</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720047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40% -&gt; 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SA#78 – Dec.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3GPP SA5 agrees to pursue a micro service based architecture for 5G management architecture. The precise micro-services will be clarified in the normative phase on a requirement basis.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Draft TR 28.800  to be sent to SA#78 for Information and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81440724"/>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(2/9)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850446205"/>
              </p:ext>
            </p:extLst>
          </p:nvPr>
        </p:nvGraphicFramePr>
        <p:xfrm>
          <a:off x="141890" y="1328892"/>
          <a:ext cx="11934496" cy="5131398"/>
        </p:xfrm>
        <a:graphic>
          <a:graphicData uri="http://schemas.openxmlformats.org/drawingml/2006/table">
            <a:tbl>
              <a:tblPr/>
              <a:tblGrid>
                <a:gridCol w="1866106">
                  <a:extLst>
                    <a:ext uri="{9D8B030D-6E8A-4147-A177-3AD203B41FA5}">
                      <a16:colId xmlns:a16="http://schemas.microsoft.com/office/drawing/2014/main" xmlns="" val="20000"/>
                    </a:ext>
                  </a:extLst>
                </a:gridCol>
                <a:gridCol w="4084611">
                  <a:extLst>
                    <a:ext uri="{9D8B030D-6E8A-4147-A177-3AD203B41FA5}">
                      <a16:colId xmlns:a16="http://schemas.microsoft.com/office/drawing/2014/main" xmlns="" val="20001"/>
                    </a:ext>
                  </a:extLst>
                </a:gridCol>
                <a:gridCol w="3054285"/>
                <a:gridCol w="292949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management aspects of next generation network architecture and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FS_MAN_NGNAF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720046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 Networks</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80% -&gt; 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SA#78 – Dec.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this meeting, 10 contributions were discussed (1 is approved and others need to be revised for further discussion). As this is the last meeting before the completion deadline, so most of contributions and discussion focus on content clean-up or conclusion and recommendation drafting with following progress:</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 Based on contribution S5-176062, the discussion on NR NRM definitions for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with various functional split scenario was spread again, finally the group concluded again that detail NR NRM definitions are needed to be determined in the normative phase.</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 Regarding the EC management, the group agreed that some open issues can be addressed in future.</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3) The group agreed to start normative work on 5G Trace management solutions, which is stated in the agreed text in the clause of recommendation.</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4) The group agreed to address the SON management and automated management in new study item or work item in the next release.</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5) The group has discussed to conclude the TR 28.802 via submitting a presentation sheet for approval in the next SA#78 plenary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5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28.802 to be sent to SA#78 for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943570452"/>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108313365"/>
              </p:ext>
            </p:extLst>
          </p:nvPr>
        </p:nvGraphicFramePr>
        <p:xfrm>
          <a:off x="300252" y="1950233"/>
          <a:ext cx="11600596" cy="2754588"/>
        </p:xfrm>
        <a:graphic>
          <a:graphicData uri="http://schemas.openxmlformats.org/drawingml/2006/table">
            <a:tbl>
              <a:tblPr firstRow="1" bandRow="1">
                <a:tableStyleId>{5C22544A-7EE6-4342-B048-85BDC9FD1C3A}</a:tableStyleId>
              </a:tblPr>
              <a:tblGrid>
                <a:gridCol w="1118645">
                  <a:extLst>
                    <a:ext uri="{9D8B030D-6E8A-4147-A177-3AD203B41FA5}">
                      <a16:colId xmlns:a16="http://schemas.microsoft.com/office/drawing/2014/main" xmlns="" val="570476699"/>
                    </a:ext>
                  </a:extLst>
                </a:gridCol>
                <a:gridCol w="6957368">
                  <a:extLst>
                    <a:ext uri="{9D8B030D-6E8A-4147-A177-3AD203B41FA5}">
                      <a16:colId xmlns:a16="http://schemas.microsoft.com/office/drawing/2014/main" xmlns="" val="2618836924"/>
                    </a:ext>
                  </a:extLst>
                </a:gridCol>
                <a:gridCol w="1207239">
                  <a:extLst>
                    <a:ext uri="{9D8B030D-6E8A-4147-A177-3AD203B41FA5}">
                      <a16:colId xmlns:a16="http://schemas.microsoft.com/office/drawing/2014/main" xmlns="" val="3016348962"/>
                    </a:ext>
                  </a:extLst>
                </a:gridCol>
                <a:gridCol w="1123982">
                  <a:extLst>
                    <a:ext uri="{9D8B030D-6E8A-4147-A177-3AD203B41FA5}">
                      <a16:colId xmlns:a16="http://schemas.microsoft.com/office/drawing/2014/main" xmlns="" val="3690116950"/>
                    </a:ext>
                  </a:extLst>
                </a:gridCol>
                <a:gridCol w="1193362">
                  <a:extLst>
                    <a:ext uri="{9D8B030D-6E8A-4147-A177-3AD203B41FA5}">
                      <a16:colId xmlns:a16="http://schemas.microsoft.com/office/drawing/2014/main" xmlns=""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531965">
                <a:tc>
                  <a:txBody>
                    <a:bodyPr/>
                    <a:lstStyle/>
                    <a:p>
                      <a:pPr marL="95250" indent="0" algn="l" fontAlgn="t"/>
                      <a:r>
                        <a:rPr lang="fr-FR" sz="1600" b="0" i="0" u="none" strike="noStrike" kern="1200" dirty="0">
                          <a:solidFill>
                            <a:srgbClr val="000000"/>
                          </a:solidFill>
                          <a:effectLst/>
                          <a:latin typeface="+mn-lt"/>
                          <a:ea typeface="+mn-ea"/>
                          <a:cs typeface="+mn-cs"/>
                        </a:rPr>
                        <a:t>S5-176043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a:solidFill>
                            <a:srgbClr val="000000"/>
                          </a:solidFill>
                          <a:effectLst/>
                          <a:latin typeface="+mn-lt"/>
                        </a:rPr>
                        <a:t>LS from NGMN to SA5 on NGMN “RAN functional split and x-haul” work item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dirty="0">
                          <a:solidFill>
                            <a:srgbClr val="000000"/>
                          </a:solidFill>
                          <a:effectLst/>
                          <a:latin typeface="+mn-lt"/>
                        </a:rPr>
                        <a:t>NGMN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mn-lt"/>
                          <a:ea typeface="Calibri" panose="020F0502020204030204" pitchFamily="34" charset="0"/>
                          <a:cs typeface="Calibri" panose="020F0502020204030204" pitchFamily="34" charset="0"/>
                        </a:rPr>
                        <a:t>Noted</a:t>
                      </a: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989524554"/>
                  </a:ext>
                </a:extLst>
              </a:tr>
              <a:tr h="426208">
                <a:tc>
                  <a:txBody>
                    <a:bodyPr/>
                    <a:lstStyle/>
                    <a:p>
                      <a:pPr marL="95250" indent="0" algn="l" fontAlgn="t"/>
                      <a:r>
                        <a:rPr lang="fr-FR" sz="1600" b="0" i="0" u="none" strike="noStrike" kern="1200" dirty="0">
                          <a:solidFill>
                            <a:srgbClr val="000000"/>
                          </a:solidFill>
                          <a:effectLst/>
                          <a:latin typeface="+mn-lt"/>
                          <a:ea typeface="+mn-ea"/>
                          <a:cs typeface="+mn-cs"/>
                        </a:rPr>
                        <a:t>S5-176048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a:solidFill>
                            <a:srgbClr val="000000"/>
                          </a:solidFill>
                          <a:effectLst/>
                          <a:latin typeface="+mn-lt"/>
                        </a:rPr>
                        <a:t>Resubmitted LS from RAN3 to SA5 on support of Trace and MDT in NG-RAN in rel-15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a:solidFill>
                            <a:srgbClr val="000000"/>
                          </a:solidFill>
                          <a:effectLst/>
                          <a:latin typeface="+mn-lt"/>
                        </a:rPr>
                        <a:t>R3-173422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600" dirty="0" smtClean="0">
                          <a:solidFill>
                            <a:schemeClr val="tx1"/>
                          </a:solidFill>
                          <a:effectLst/>
                          <a:latin typeface="+mn-lt"/>
                          <a:ea typeface="Calibri" panose="020F0502020204030204" pitchFamily="34" charset="0"/>
                          <a:cs typeface="Calibri" panose="020F0502020204030204" pitchFamily="34" charset="0"/>
                        </a:rPr>
                        <a:t>Replied to</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S5-176477</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139015415"/>
                  </a:ext>
                </a:extLst>
              </a:tr>
              <a:tr h="426208">
                <a:tc>
                  <a:txBody>
                    <a:bodyPr/>
                    <a:lstStyle/>
                    <a:p>
                      <a:pPr marL="95250" indent="0" algn="l" fontAlgn="t"/>
                      <a:r>
                        <a:rPr lang="fr-FR" sz="1600" b="0" i="0" u="none" strike="noStrike" kern="1200" dirty="0">
                          <a:solidFill>
                            <a:srgbClr val="000000"/>
                          </a:solidFill>
                          <a:effectLst/>
                          <a:latin typeface="+mn-lt"/>
                          <a:ea typeface="+mn-ea"/>
                          <a:cs typeface="+mn-cs"/>
                        </a:rPr>
                        <a:t>S5-176049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a:solidFill>
                            <a:srgbClr val="000000"/>
                          </a:solidFill>
                          <a:effectLst/>
                          <a:latin typeface="+mn-lt"/>
                        </a:rPr>
                        <a:t>Resubmitted LS from RAN3 to SA5 on Collection Period correction for MDT M3 measurement in </a:t>
                      </a:r>
                      <a:r>
                        <a:rPr lang="en-US" sz="1600" b="0" i="0" u="none" strike="noStrike" dirty="0" err="1">
                          <a:solidFill>
                            <a:srgbClr val="000000"/>
                          </a:solidFill>
                          <a:effectLst/>
                          <a:latin typeface="+mn-lt"/>
                        </a:rPr>
                        <a:t>eUTRAN</a:t>
                      </a:r>
                      <a:endParaRPr lang="en-US" sz="16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a:solidFill>
                            <a:srgbClr val="000000"/>
                          </a:solidFill>
                          <a:effectLst/>
                          <a:latin typeface="+mn-lt"/>
                        </a:rPr>
                        <a:t>R3-171382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mn-lt"/>
                          <a:ea typeface="Calibri" panose="020F0502020204030204" pitchFamily="34" charset="0"/>
                          <a:cs typeface="Calibri" panose="020F0502020204030204" pitchFamily="34" charset="0"/>
                        </a:rPr>
                        <a:t>Replied to</a:t>
                      </a: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sv-SE" sz="1600" kern="1200" dirty="0" smtClean="0">
                          <a:solidFill>
                            <a:schemeClr val="tx1"/>
                          </a:solidFill>
                          <a:effectLst/>
                          <a:latin typeface="+mn-lt"/>
                          <a:ea typeface="Calibri" panose="020F0502020204030204" pitchFamily="34" charset="0"/>
                          <a:cs typeface="Calibri" panose="020F0502020204030204" pitchFamily="34" charset="0"/>
                        </a:rPr>
                        <a:t>S5-176335</a:t>
                      </a:r>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fontAlgn="t"/>
                      <a:r>
                        <a:rPr lang="fr-FR" sz="1600" b="0" i="0" u="none" strike="noStrike" kern="1200" dirty="0">
                          <a:solidFill>
                            <a:srgbClr val="000000"/>
                          </a:solidFill>
                          <a:effectLst/>
                          <a:latin typeface="+mn-lt"/>
                          <a:ea typeface="+mn-ea"/>
                          <a:cs typeface="+mn-cs"/>
                        </a:rPr>
                        <a:t>S5-176050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a:solidFill>
                            <a:srgbClr val="000000"/>
                          </a:solidFill>
                          <a:effectLst/>
                          <a:latin typeface="+mn-lt"/>
                        </a:rPr>
                        <a:t>Resubmitted </a:t>
                      </a:r>
                      <a:r>
                        <a:rPr lang="en-US" sz="1600" b="0" i="0" u="none" strike="noStrike" dirty="0" err="1">
                          <a:solidFill>
                            <a:srgbClr val="000000"/>
                          </a:solidFill>
                          <a:effectLst/>
                          <a:latin typeface="+mn-lt"/>
                        </a:rPr>
                        <a:t>LSOut</a:t>
                      </a:r>
                      <a:r>
                        <a:rPr lang="en-US" sz="1600" b="0" i="0" u="none" strike="noStrike" dirty="0">
                          <a:solidFill>
                            <a:srgbClr val="000000"/>
                          </a:solidFill>
                          <a:effectLst/>
                          <a:latin typeface="+mn-lt"/>
                        </a:rPr>
                        <a:t> reply from ETSI NFV cc SA5 on lifecycle management for 3GPP service based architecture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dirty="0">
                          <a:solidFill>
                            <a:srgbClr val="000000"/>
                          </a:solidFill>
                          <a:effectLst/>
                          <a:latin typeface="+mn-lt"/>
                        </a:rPr>
                        <a:t>ETSI ISG NFV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mn-lt"/>
                          <a:ea typeface="Calibri" panose="020F0502020204030204" pitchFamily="34" charset="0"/>
                          <a:cs typeface="Calibri" panose="020F0502020204030204" pitchFamily="34" charset="0"/>
                        </a:rPr>
                        <a:t>Noted</a:t>
                      </a:r>
                      <a:endParaRPr lang="sv-SE" sz="16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endParaRPr lang="sv-SE" sz="16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(3/9)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29782841"/>
              </p:ext>
            </p:extLst>
          </p:nvPr>
        </p:nvGraphicFramePr>
        <p:xfrm>
          <a:off x="204952" y="1374071"/>
          <a:ext cx="11761077" cy="4864976"/>
        </p:xfrm>
        <a:graphic>
          <a:graphicData uri="http://schemas.openxmlformats.org/drawingml/2006/table">
            <a:tbl>
              <a:tblPr/>
              <a:tblGrid>
                <a:gridCol w="1838990">
                  <a:extLst>
                    <a:ext uri="{9D8B030D-6E8A-4147-A177-3AD203B41FA5}">
                      <a16:colId xmlns:a16="http://schemas.microsoft.com/office/drawing/2014/main" xmlns="" val="20000"/>
                    </a:ext>
                  </a:extLst>
                </a:gridCol>
                <a:gridCol w="4025259">
                  <a:extLst>
                    <a:ext uri="{9D8B030D-6E8A-4147-A177-3AD203B41FA5}">
                      <a16:colId xmlns:a16="http://schemas.microsoft.com/office/drawing/2014/main" xmlns="" val="20001"/>
                    </a:ext>
                  </a:extLst>
                </a:gridCol>
                <a:gridCol w="3009903"/>
                <a:gridCol w="2886925">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Management aspects of selected </a:t>
                      </a:r>
                      <a:r>
                        <a:rPr lang="en-US" sz="1800" b="1" i="0" kern="1200" dirty="0" err="1" smtClean="0">
                          <a:solidFill>
                            <a:schemeClr val="tx1"/>
                          </a:solidFill>
                          <a:effectLst/>
                          <a:latin typeface="+mn-lt"/>
                          <a:ea typeface="+mn-ea"/>
                          <a:cs typeface="+mn-cs"/>
                        </a:rPr>
                        <a:t>IoT</a:t>
                      </a:r>
                      <a:r>
                        <a:rPr lang="en-US" sz="1800" b="1" i="0" kern="1200" dirty="0" smtClean="0">
                          <a:solidFill>
                            <a:schemeClr val="tx1"/>
                          </a:solidFill>
                          <a:effectLst/>
                          <a:latin typeface="+mn-lt"/>
                          <a:ea typeface="+mn-ea"/>
                          <a:cs typeface="+mn-cs"/>
                        </a:rPr>
                        <a:t>-related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FS_OAM_IOT</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730055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Cisco</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38% -&gt; 45%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SA#79 – </a:t>
                      </a:r>
                      <a:r>
                        <a:rPr kumimoji="0" lang="en-GB" altLang="zh-CN" sz="1600" b="0" i="0" u="none" strike="noStrike" kern="1200" cap="none" normalizeH="0" baseline="0" smtClean="0">
                          <a:ln>
                            <a:noFill/>
                          </a:ln>
                          <a:solidFill>
                            <a:schemeClr val="tx1"/>
                          </a:solidFill>
                          <a:effectLst/>
                          <a:latin typeface="Calibri" pitchFamily="34" charset="0"/>
                          <a:ea typeface="宋体" pitchFamily="2" charset="-122"/>
                          <a:cs typeface="Arial" charset="0"/>
                        </a:rPr>
                        <a:t>March 2018</a:t>
                      </a:r>
                      <a:endPar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32.857</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following aspects were addressed: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Action items recorded in the S5-175028 (Minutes of Study on Management aspects of selected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IoT</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-related features):</a:t>
                      </a:r>
                    </a:p>
                    <a:p>
                      <a:pPr marL="895335" lvl="1"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to confirm the number of required measurement sets and include a clarification statement into the TR,</a:t>
                      </a:r>
                    </a:p>
                    <a:p>
                      <a:pPr marL="895335" lvl="1"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to clarify and confirm on whether NB-</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IoT</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devices are included under the “Non-</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eMTC</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category of devices,</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notes provided in the TR to address the above were agreed,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Revision to be provided to address comments asking to add abbreviations and changes to refer to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eMTC</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as devices.</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Text proposal for Conclusion clause of the TR has been discussed and agreed.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44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44000"/>
                      </a:schemeClr>
                    </a:solidFill>
                  </a:tcPr>
                </a:tc>
                <a:tc hMerge="1">
                  <a:txBody>
                    <a:bodyPr/>
                    <a:lstStyle/>
                    <a:p>
                      <a:endParaRPr lang="fr-FR"/>
                    </a:p>
                  </a:txBody>
                  <a:tcPr/>
                </a:tc>
                <a:tc hMerge="1">
                  <a:txBody>
                    <a:bodyPr/>
                    <a:lstStyle/>
                    <a:p>
                      <a:endParaRPr lang="fr-FR" dirty="0"/>
                    </a:p>
                  </a:txBody>
                  <a:tcPr/>
                </a:tc>
              </a:tr>
            </a:tbl>
          </a:graphicData>
        </a:graphic>
      </p:graphicFrame>
    </p:spTree>
    <p:extLst>
      <p:ext uri="{BB962C8B-B14F-4D97-AF65-F5344CB8AC3E}">
        <p14:creationId xmlns:p14="http://schemas.microsoft.com/office/powerpoint/2010/main" val="3391407922"/>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(4/9)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339093545"/>
              </p:ext>
            </p:extLst>
          </p:nvPr>
        </p:nvGraphicFramePr>
        <p:xfrm>
          <a:off x="567558" y="1423488"/>
          <a:ext cx="10364299" cy="4653595"/>
        </p:xfrm>
        <a:graphic>
          <a:graphicData uri="http://schemas.openxmlformats.org/drawingml/2006/table">
            <a:tbl>
              <a:tblPr/>
              <a:tblGrid>
                <a:gridCol w="1620586">
                  <a:extLst>
                    <a:ext uri="{9D8B030D-6E8A-4147-A177-3AD203B41FA5}">
                      <a16:colId xmlns:a16="http://schemas.microsoft.com/office/drawing/2014/main" xmlns="" val="20000"/>
                    </a:ext>
                  </a:extLst>
                </a:gridCol>
                <a:gridCol w="3547208">
                  <a:extLst>
                    <a:ext uri="{9D8B030D-6E8A-4147-A177-3AD203B41FA5}">
                      <a16:colId xmlns:a16="http://schemas.microsoft.com/office/drawing/2014/main" xmlns="" val="20001"/>
                    </a:ext>
                  </a:extLst>
                </a:gridCol>
                <a:gridCol w="2652439"/>
                <a:gridCol w="2544066">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a RESTful HTTP-based Solution Set</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FS_OAM_RESTFUL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730057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 Networks</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95% -&gt; 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SA#78 – Dec.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32.866</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846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design patterns were completed and numerous recommendations added.</a:t>
                      </a:r>
                    </a:p>
                    <a:p>
                      <a:pPr marL="0" lvl="0" indent="0">
                        <a:buFontTx/>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Editor’s notes were resolved. </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sv-SE"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32.866 to be sent to SA#78 for Approval.</a:t>
                      </a:r>
                      <a:endParaRPr kumimoji="0" lang="sv-SE"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71255850"/>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(5/9)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184666746"/>
              </p:ext>
            </p:extLst>
          </p:nvPr>
        </p:nvGraphicFramePr>
        <p:xfrm>
          <a:off x="163773" y="1019224"/>
          <a:ext cx="11832610" cy="4896888"/>
        </p:xfrm>
        <a:graphic>
          <a:graphicData uri="http://schemas.openxmlformats.org/drawingml/2006/table">
            <a:tbl>
              <a:tblPr/>
              <a:tblGrid>
                <a:gridCol w="1408642">
                  <a:extLst>
                    <a:ext uri="{9D8B030D-6E8A-4147-A177-3AD203B41FA5}">
                      <a16:colId xmlns:a16="http://schemas.microsoft.com/office/drawing/2014/main" xmlns="" val="20000"/>
                    </a:ext>
                  </a:extLst>
                </a:gridCol>
                <a:gridCol w="3896139">
                  <a:extLst>
                    <a:ext uri="{9D8B030D-6E8A-4147-A177-3AD203B41FA5}">
                      <a16:colId xmlns:a16="http://schemas.microsoft.com/office/drawing/2014/main" xmlns="" val="20001"/>
                    </a:ext>
                  </a:extLst>
                </a:gridCol>
                <a:gridCol w="2722750"/>
                <a:gridCol w="380507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management aspects of virtualized network functions that are part of the NR</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FS_MA_RNVNF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730056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90% -&gt; </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100%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SA#78 - Dec.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32.864</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342900" lvl="0" indent="-342900">
                        <a:buFont typeface="+mj-lt"/>
                        <a:buAutoNum type="arabicPeriod"/>
                      </a:pPr>
                      <a:r>
                        <a:rPr lang="en-US" sz="1600" kern="1200" dirty="0" smtClean="0">
                          <a:solidFill>
                            <a:schemeClr val="tx1"/>
                          </a:solidFill>
                          <a:effectLst/>
                          <a:latin typeface="+mn-lt"/>
                          <a:ea typeface="+mn-ea"/>
                          <a:cs typeface="+mn-cs"/>
                        </a:rPr>
                        <a:t>The group discussed and agreed a couple </a:t>
                      </a:r>
                      <a:r>
                        <a:rPr lang="en-US" sz="1600" kern="1200" dirty="0" err="1" smtClean="0">
                          <a:solidFill>
                            <a:schemeClr val="tx1"/>
                          </a:solidFill>
                          <a:effectLst/>
                          <a:latin typeface="+mn-lt"/>
                          <a:ea typeface="+mn-ea"/>
                          <a:cs typeface="+mn-cs"/>
                        </a:rPr>
                        <a:t>pCRs</a:t>
                      </a:r>
                      <a:r>
                        <a:rPr lang="en-US" sz="1600" kern="1200" dirty="0" smtClean="0">
                          <a:solidFill>
                            <a:schemeClr val="tx1"/>
                          </a:solidFill>
                          <a:effectLst/>
                          <a:latin typeface="+mn-lt"/>
                          <a:ea typeface="+mn-ea"/>
                          <a:cs typeface="+mn-cs"/>
                        </a:rPr>
                        <a:t> to address comments received from </a:t>
                      </a:r>
                      <a:r>
                        <a:rPr lang="en-US" sz="1600" kern="1200" dirty="0" err="1" smtClean="0">
                          <a:solidFill>
                            <a:schemeClr val="tx1"/>
                          </a:solidFill>
                          <a:effectLst/>
                          <a:latin typeface="+mn-lt"/>
                          <a:ea typeface="+mn-ea"/>
                          <a:cs typeface="+mn-cs"/>
                        </a:rPr>
                        <a:t>Edithelp</a:t>
                      </a:r>
                      <a:r>
                        <a:rPr lang="en-US" sz="1600" kern="1200" dirty="0" smtClean="0">
                          <a:solidFill>
                            <a:schemeClr val="tx1"/>
                          </a:solidFill>
                          <a:effectLst/>
                          <a:latin typeface="+mn-lt"/>
                          <a:ea typeface="+mn-ea"/>
                          <a:cs typeface="+mn-cs"/>
                        </a:rPr>
                        <a:t>. </a:t>
                      </a:r>
                    </a:p>
                    <a:p>
                      <a:pPr marL="342900" lvl="0" indent="-342900">
                        <a:buFont typeface="+mj-lt"/>
                        <a:buAutoNum type="arabicPeriod"/>
                      </a:pPr>
                      <a:endParaRPr lang="en-US" sz="1600" kern="1200" dirty="0" smtClean="0">
                        <a:solidFill>
                          <a:schemeClr val="tx1"/>
                        </a:solidFill>
                        <a:effectLst/>
                        <a:latin typeface="+mn-lt"/>
                        <a:ea typeface="+mn-ea"/>
                        <a:cs typeface="+mn-cs"/>
                      </a:endParaRPr>
                    </a:p>
                    <a:p>
                      <a:pPr marL="342900" lvl="0" indent="-342900">
                        <a:buFont typeface="+mj-lt"/>
                        <a:buAutoNum type="arabicPeriod"/>
                      </a:pPr>
                      <a:r>
                        <a:rPr lang="en-US" sz="1600" kern="1200" dirty="0" smtClean="0">
                          <a:solidFill>
                            <a:schemeClr val="tx1"/>
                          </a:solidFill>
                          <a:effectLst/>
                          <a:latin typeface="+mn-lt"/>
                          <a:ea typeface="+mn-ea"/>
                          <a:cs typeface="+mn-cs"/>
                        </a:rPr>
                        <a:t>The group agreed the presentation sheet for sending TR 38.864 to SA plenary for approval.</a:t>
                      </a:r>
                    </a:p>
                    <a:p>
                      <a:pPr marL="342900" lvl="0" indent="-342900">
                        <a:buFont typeface="+mj-lt"/>
                        <a:buAutoNum type="arabicPeriod"/>
                      </a:pPr>
                      <a:endParaRPr lang="fr-FR" sz="1600"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lang="en-US" sz="1600" kern="1200" dirty="0" smtClean="0">
                          <a:solidFill>
                            <a:schemeClr val="tx1"/>
                          </a:solidFill>
                          <a:effectLst/>
                          <a:latin typeface="+mn-lt"/>
                          <a:ea typeface="+mn-ea"/>
                          <a:cs typeface="+mn-cs"/>
                        </a:rPr>
                        <a:t>TR 38.864 to be sent to SA plenary for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9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9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765521256"/>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(6/9)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47288435"/>
              </p:ext>
            </p:extLst>
          </p:nvPr>
        </p:nvGraphicFramePr>
        <p:xfrm>
          <a:off x="1078173" y="1360424"/>
          <a:ext cx="9853684" cy="4896888"/>
        </p:xfrm>
        <a:graphic>
          <a:graphicData uri="http://schemas.openxmlformats.org/drawingml/2006/table">
            <a:tbl>
              <a:tblPr/>
              <a:tblGrid>
                <a:gridCol w="1540745">
                  <a:extLst>
                    <a:ext uri="{9D8B030D-6E8A-4147-A177-3AD203B41FA5}">
                      <a16:colId xmlns:a16="http://schemas.microsoft.com/office/drawing/2014/main" xmlns="" val="20000"/>
                    </a:ext>
                  </a:extLst>
                </a:gridCol>
                <a:gridCol w="3372449">
                  <a:extLst>
                    <a:ext uri="{9D8B030D-6E8A-4147-A177-3AD203B41FA5}">
                      <a16:colId xmlns:a16="http://schemas.microsoft.com/office/drawing/2014/main" xmlns="" val="20001"/>
                    </a:ext>
                  </a:extLst>
                </a:gridCol>
                <a:gridCol w="2521762"/>
                <a:gridCol w="2418728">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OAM aspects of LTE and WLAN integration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FS_OAM_LWI</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30% -&gt; 50%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SA#79 – March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new UC on PM on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XwAP</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procedures for non-collocated LWA was agreed.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new UC on PM on RRC procedures for LWA was agreed.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new UC on Add UC on configuration of mobility set for LWIP was agreed.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new UC on UC on PM on user data transmission via WLAN for LWIP was agreed.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new UC on UC on PM on RRC procedures for LWIP was agreed.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new UC on UC on FM for LWIP was discussed and postponed to OAM closing plenary.</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draft TR will not be ready for information in Dec 2017.</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126587862"/>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(7/9)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376002087"/>
              </p:ext>
            </p:extLst>
          </p:nvPr>
        </p:nvGraphicFramePr>
        <p:xfrm>
          <a:off x="1078173" y="1360424"/>
          <a:ext cx="9853684" cy="4896888"/>
        </p:xfrm>
        <a:graphic>
          <a:graphicData uri="http://schemas.openxmlformats.org/drawingml/2006/table">
            <a:tbl>
              <a:tblPr/>
              <a:tblGrid>
                <a:gridCol w="1540745">
                  <a:extLst>
                    <a:ext uri="{9D8B030D-6E8A-4147-A177-3AD203B41FA5}">
                      <a16:colId xmlns:a16="http://schemas.microsoft.com/office/drawing/2014/main" xmlns="" val="20000"/>
                    </a:ext>
                  </a:extLst>
                </a:gridCol>
                <a:gridCol w="3372449">
                  <a:extLst>
                    <a:ext uri="{9D8B030D-6E8A-4147-A177-3AD203B41FA5}">
                      <a16:colId xmlns:a16="http://schemas.microsoft.com/office/drawing/2014/main" xmlns="" val="20001"/>
                    </a:ext>
                  </a:extLst>
                </a:gridCol>
                <a:gridCol w="2521762"/>
                <a:gridCol w="2418728">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network policy management for mobile networks based on NFV scenarios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FS_NETPOL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25% -&gt; </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30%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32.871</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4 contributions were addressed, involving:</a:t>
                      </a:r>
                    </a:p>
                    <a:p>
                      <a:pPr marL="0" lvl="0" indent="0">
                        <a:buFontTx/>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concepts update, policy verification point is introduced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management architecture, </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UC modifications based on the concept update, </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Adding confliction detection concept.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146681656"/>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(8/9)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956899930"/>
              </p:ext>
            </p:extLst>
          </p:nvPr>
        </p:nvGraphicFramePr>
        <p:xfrm>
          <a:off x="157652" y="1407722"/>
          <a:ext cx="11923986" cy="4864976"/>
        </p:xfrm>
        <a:graphic>
          <a:graphicData uri="http://schemas.openxmlformats.org/drawingml/2006/table">
            <a:tbl>
              <a:tblPr/>
              <a:tblGrid>
                <a:gridCol w="1864462">
                  <a:extLst>
                    <a:ext uri="{9D8B030D-6E8A-4147-A177-3AD203B41FA5}">
                      <a16:colId xmlns:a16="http://schemas.microsoft.com/office/drawing/2014/main" xmlns="" val="20000"/>
                    </a:ext>
                  </a:extLst>
                </a:gridCol>
                <a:gridCol w="4081015">
                  <a:extLst>
                    <a:ext uri="{9D8B030D-6E8A-4147-A177-3AD203B41FA5}">
                      <a16:colId xmlns:a16="http://schemas.microsoft.com/office/drawing/2014/main" xmlns="" val="20001"/>
                    </a:ext>
                  </a:extLst>
                </a:gridCol>
                <a:gridCol w="3051596"/>
                <a:gridCol w="292691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system and functional aspects of Energy Efficiency (EE) in 5G networks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20% -&gt; 40%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32.972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Two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have been discussed:</a:t>
                      </a:r>
                    </a:p>
                    <a:p>
                      <a:pPr marL="0" lvl="0" indent="0">
                        <a:buFontTx/>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S5-176063 (Defining and collecting EE KPI for 5G networks), on the new issues in defining and collecting measurements in 5G networks at various levels: VNF, NG-RAN, NGC, network slice (subnet) level, network slice level;</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S5-176222 (Introducing Energy Aware States in 5G Network Functions), providing a view on how ETSI GAL API could be used in the context of 5G networks.</a:t>
                      </a:r>
                    </a:p>
                    <a:p>
                      <a:pPr marL="0" lvl="0" indent="0">
                        <a:buFontTx/>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Both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will be revised, due to comments received during the session.</a:t>
                      </a:r>
                    </a:p>
                    <a:p>
                      <a:pPr marL="0" lvl="0" indent="0">
                        <a:buFontTx/>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418901202"/>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(9/9)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10106660"/>
              </p:ext>
            </p:extLst>
          </p:nvPr>
        </p:nvGraphicFramePr>
        <p:xfrm>
          <a:off x="177420" y="1360424"/>
          <a:ext cx="11887201" cy="4782866"/>
        </p:xfrm>
        <a:graphic>
          <a:graphicData uri="http://schemas.openxmlformats.org/drawingml/2006/table">
            <a:tbl>
              <a:tblPr/>
              <a:tblGrid>
                <a:gridCol w="1858711">
                  <a:extLst>
                    <a:ext uri="{9D8B030D-6E8A-4147-A177-3AD203B41FA5}">
                      <a16:colId xmlns:a16="http://schemas.microsoft.com/office/drawing/2014/main" xmlns="" val="20000"/>
                    </a:ext>
                  </a:extLst>
                </a:gridCol>
                <a:gridCol w="4068425">
                  <a:extLst>
                    <a:ext uri="{9D8B030D-6E8A-4147-A177-3AD203B41FA5}">
                      <a16:colId xmlns:a16="http://schemas.microsoft.com/office/drawing/2014/main" xmlns="" val="20001"/>
                    </a:ext>
                  </a:extLst>
                </a:gridCol>
                <a:gridCol w="3042181"/>
                <a:gridCol w="291788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integration of ONAP DCAE and 3GPP management architecture </a:t>
                      </a:r>
                      <a:r>
                        <a:rPr lang="en-US" sz="1800" b="1" i="1" kern="1200" dirty="0" smtClean="0">
                          <a:solidFill>
                            <a:schemeClr val="tx1"/>
                          </a:solidFill>
                          <a:effectLst/>
                          <a:latin typeface="+mn-lt"/>
                          <a:ea typeface="+mn-ea"/>
                          <a:cs typeface="+mn-cs"/>
                        </a:rPr>
                        <a:t>(preliminary work before WID approval by SA)</a:t>
                      </a:r>
                      <a:endParaRPr kumimoji="0" lang="en-GB" altLang="zh-CN" sz="18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FS_ONAPDCAE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TBD</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AT&amp;T, 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28.9bc</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 due to lack of time.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102071125"/>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SA#78</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406780017"/>
              </p:ext>
            </p:extLst>
          </p:nvPr>
        </p:nvGraphicFramePr>
        <p:xfrm>
          <a:off x="236483" y="1295819"/>
          <a:ext cx="11745310" cy="4806533"/>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xmlns="" val="570476699"/>
                    </a:ext>
                  </a:extLst>
                </a:gridCol>
                <a:gridCol w="5975131">
                  <a:extLst>
                    <a:ext uri="{9D8B030D-6E8A-4147-A177-3AD203B41FA5}">
                      <a16:colId xmlns:a16="http://schemas.microsoft.com/office/drawing/2014/main" xmlns="" val="2618836924"/>
                    </a:ext>
                  </a:extLst>
                </a:gridCol>
                <a:gridCol w="1655379"/>
                <a:gridCol w="2932386">
                  <a:extLst>
                    <a:ext uri="{9D8B030D-6E8A-4147-A177-3AD203B41FA5}">
                      <a16:colId xmlns:a16="http://schemas.microsoft.com/office/drawing/2014/main" xmlns="" val="3016348962"/>
                    </a:ext>
                  </a:extLst>
                </a:gridCol>
              </a:tblGrid>
              <a:tr h="573209">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573197">
                <a:tc>
                  <a:txBody>
                    <a:bodyPr/>
                    <a:lstStyle/>
                    <a:p>
                      <a:pPr marL="95250" marR="0" indent="0" algn="l" rtl="0"/>
                      <a:r>
                        <a:rPr lang="en-GB" sz="1600" b="0" i="0" u="none" strike="noStrike" baseline="0" dirty="0" smtClean="0">
                          <a:latin typeface="Calibri" panose="020F0502020204030204" pitchFamily="34" charset="0"/>
                        </a:rPr>
                        <a:t>TR </a:t>
                      </a:r>
                      <a:r>
                        <a:rPr lang="fr-FR" altLang="zh-CN" sz="1600" b="0" i="0" u="none" strike="noStrike" baseline="0" dirty="0" smtClean="0">
                          <a:latin typeface="Calibri" panose="020F0502020204030204" pitchFamily="34" charset="0"/>
                        </a:rPr>
                        <a:t>28</a:t>
                      </a:r>
                      <a:r>
                        <a:rPr lang="en-GB" altLang="zh-CN" sz="1600" b="0" i="0" u="none" strike="noStrike" baseline="0" dirty="0" smtClean="0">
                          <a:latin typeface="Calibri" panose="020F0502020204030204" pitchFamily="34" charset="0"/>
                        </a:rPr>
                        <a:t>.</a:t>
                      </a:r>
                      <a:r>
                        <a:rPr lang="fr-FR" altLang="zh-CN" sz="1600" b="0" i="0" u="none" strike="noStrike" baseline="0" dirty="0" smtClean="0">
                          <a:latin typeface="Calibri" panose="020F0502020204030204" pitchFamily="34" charset="0"/>
                        </a:rPr>
                        <a:t>800</a:t>
                      </a:r>
                      <a:endParaRPr lang="en-GB" altLang="zh-CN" sz="1600" b="0" i="0" u="none" strike="noStrike" baseline="0" dirty="0" smtClean="0">
                        <a:latin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en-US" altLang="zh-CN" sz="1600" b="0" i="0" u="none" strike="noStrike" baseline="0" dirty="0" smtClean="0">
                          <a:latin typeface="Calibri" panose="020F0502020204030204" pitchFamily="34" charset="0"/>
                        </a:rPr>
                        <a:t>Study on management and orchestration architecture of next generation</a:t>
                      </a:r>
                      <a:r>
                        <a:rPr lang="zh-CN" altLang="fr-FR" sz="1600" b="0" i="0" u="none" strike="noStrike" baseline="0" dirty="0" smtClean="0">
                          <a:latin typeface="Calibri" panose="020F0502020204030204" pitchFamily="34" charset="0"/>
                        </a:rPr>
                        <a:t> </a:t>
                      </a:r>
                      <a:r>
                        <a:rPr lang="fr-FR" altLang="zh-CN" sz="1600" b="0" i="0" u="none" strike="noStrike" baseline="0" dirty="0" smtClean="0">
                          <a:latin typeface="Calibri" panose="020F0502020204030204" pitchFamily="34" charset="0"/>
                        </a:rPr>
                        <a:t>network and service</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Huawei</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 and </a:t>
                      </a:r>
                      <a:r>
                        <a:rPr lang="fr-FR" sz="1600" kern="1200" dirty="0" err="1"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547606063"/>
                  </a:ext>
                </a:extLst>
              </a:tr>
              <a:tr h="375907">
                <a:tc>
                  <a:txBody>
                    <a:bodyPr/>
                    <a:lstStyle/>
                    <a:p>
                      <a:pPr marL="95250" marR="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TR 28.802</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Study on management aspects of next generation network architecture and features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 </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172068513"/>
                  </a:ext>
                </a:extLst>
              </a:tr>
              <a:tr h="375907">
                <a:tc>
                  <a:txBody>
                    <a:bodyPr/>
                    <a:lstStyle/>
                    <a:p>
                      <a:pPr marL="95250" marR="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TR 32.864</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Study on management aspects of virtualized network functions that are part of the NR </a:t>
                      </a:r>
                      <a:endParaRPr lang="sv-SE"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i="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Intel</a:t>
                      </a:r>
                      <a:endParaRPr lang="sv-SE" sz="1600"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600" i="0" dirty="0" smtClean="0">
                          <a:solidFill>
                            <a:schemeClr val="tx1"/>
                          </a:solidFill>
                          <a:effectLst/>
                          <a:latin typeface="Calibri" panose="020F0502020204030204" pitchFamily="34" charset="0"/>
                          <a:ea typeface="Calibri" panose="020F0502020204030204" pitchFamily="34" charset="0"/>
                          <a:cs typeface="Arial" panose="020B0604020202020204" pitchFamily="34" charset="0"/>
                        </a:rPr>
                        <a:t>Approval</a:t>
                      </a:r>
                      <a:endParaRPr lang="sv-SE" sz="1600" i="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TR 32.866</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Study on a RESTful HTTP-based solution Set (SS)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TR 32.880</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Study on implementation for the partitioning of </a:t>
                      </a:r>
                      <a:r>
                        <a:rPr lang="en-US" sz="1600" b="0" i="0" u="none" strike="noStrike" kern="1200" baseline="0" dirty="0" err="1" smtClean="0">
                          <a:solidFill>
                            <a:schemeClr val="dk1"/>
                          </a:solidFill>
                          <a:latin typeface="Calibri" panose="020F0502020204030204" pitchFamily="34" charset="0"/>
                          <a:ea typeface="+mn-ea"/>
                          <a:cs typeface="+mn-cs"/>
                        </a:rPr>
                        <a:t>Itf</a:t>
                      </a:r>
                      <a:r>
                        <a:rPr lang="en-US" sz="1600" b="0" i="0" u="none" strike="noStrike" kern="1200" baseline="0" dirty="0" smtClean="0">
                          <a:solidFill>
                            <a:schemeClr val="dk1"/>
                          </a:solidFill>
                          <a:latin typeface="Calibri" panose="020F0502020204030204" pitchFamily="34" charset="0"/>
                          <a:ea typeface="+mn-ea"/>
                          <a:cs typeface="+mn-cs"/>
                        </a:rPr>
                        <a:t>-N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China</a:t>
                      </a:r>
                    </a:p>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Mobile</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TS 28.304</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Control and monitoring of Power, Energy and Environmental (PEE) parameters Integration Reference Point (IRP); Requirements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TS 28.305</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Control and monitoring of Power, Energy and Environmental (PEE) parameters Integration Reference Point (IRP); Information Service (IS)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TS 28.306</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Control and monitoring of Power, Energy and Environmental (PEE) parameters Integration Reference Point (IRP); Solution Set (SS) definitions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6929607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Edithelp</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557617188"/>
              </p:ext>
            </p:extLst>
          </p:nvPr>
        </p:nvGraphicFramePr>
        <p:xfrm>
          <a:off x="641444" y="1753033"/>
          <a:ext cx="10851618" cy="4103757"/>
        </p:xfrm>
        <a:graphic>
          <a:graphicData uri="http://schemas.openxmlformats.org/drawingml/2006/table">
            <a:tbl>
              <a:tblPr firstRow="1" bandRow="1">
                <a:tableStyleId>{5C22544A-7EE6-4342-B048-85BDC9FD1C3A}</a:tableStyleId>
              </a:tblPr>
              <a:tblGrid>
                <a:gridCol w="1394996">
                  <a:extLst>
                    <a:ext uri="{9D8B030D-6E8A-4147-A177-3AD203B41FA5}">
                      <a16:colId xmlns:a16="http://schemas.microsoft.com/office/drawing/2014/main" xmlns="" val="570476699"/>
                    </a:ext>
                  </a:extLst>
                </a:gridCol>
                <a:gridCol w="7706783">
                  <a:extLst>
                    <a:ext uri="{9D8B030D-6E8A-4147-A177-3AD203B41FA5}">
                      <a16:colId xmlns:a16="http://schemas.microsoft.com/office/drawing/2014/main" xmlns="" val="2618836924"/>
                    </a:ext>
                  </a:extLst>
                </a:gridCol>
                <a:gridCol w="1749839"/>
              </a:tblGrid>
              <a:tr h="573209">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TS 28.304</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Control and monitoring of Power, Energy and Environmental (PEE) parameters Integration Reference Point (IRP); Requirements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172068513"/>
                  </a:ext>
                </a:extLst>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TS 28.305</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Control and monitoring of Power, Energy and Environmental (PEE) parameters Integration Reference Point (IRP); Information Service (IS)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TS 28.306</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Control and monitoring of Power, Energy and Environmental (PEE) parameters Integration Reference Point (IRP); Solution Set (SS) definitions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GB" sz="1600" b="0" i="0" u="none" strike="noStrike" kern="1200" baseline="0">
                          <a:solidFill>
                            <a:schemeClr val="dk1"/>
                          </a:solidFill>
                          <a:latin typeface="Calibri" panose="020F0502020204030204" pitchFamily="34" charset="0"/>
                          <a:ea typeface="+mn-ea"/>
                          <a:cs typeface="+mn-cs"/>
                        </a:rPr>
                        <a:t>TR </a:t>
                      </a:r>
                      <a:r>
                        <a:rPr lang="fr-FR" sz="1600" b="0" i="0" u="none" strike="noStrike" kern="1200" baseline="0">
                          <a:solidFill>
                            <a:schemeClr val="dk1"/>
                          </a:solidFill>
                          <a:latin typeface="Calibri" panose="020F0502020204030204" pitchFamily="34" charset="0"/>
                          <a:ea typeface="+mn-ea"/>
                          <a:cs typeface="+mn-cs"/>
                        </a:rPr>
                        <a:t>28</a:t>
                      </a:r>
                      <a:r>
                        <a:rPr lang="en-GB" sz="1600" b="0" i="0" u="none" strike="noStrike" kern="1200" baseline="0">
                          <a:solidFill>
                            <a:schemeClr val="dk1"/>
                          </a:solidFill>
                          <a:latin typeface="Calibri" panose="020F0502020204030204" pitchFamily="34" charset="0"/>
                          <a:ea typeface="+mn-ea"/>
                          <a:cs typeface="+mn-cs"/>
                        </a:rPr>
                        <a:t>.</a:t>
                      </a:r>
                      <a:r>
                        <a:rPr lang="fr-FR" sz="1600" b="0" i="0" u="none" strike="noStrike" kern="1200" baseline="0">
                          <a:solidFill>
                            <a:schemeClr val="dk1"/>
                          </a:solidFill>
                          <a:latin typeface="Calibri" panose="020F0502020204030204" pitchFamily="34" charset="0"/>
                          <a:ea typeface="+mn-ea"/>
                          <a:cs typeface="+mn-cs"/>
                        </a:rPr>
                        <a:t>800</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GB" sz="1600" b="0" i="0" u="none" strike="noStrike" kern="1200" baseline="0">
                          <a:solidFill>
                            <a:schemeClr val="dk1"/>
                          </a:solidFill>
                          <a:latin typeface="Calibri" panose="020F0502020204030204" pitchFamily="34" charset="0"/>
                          <a:ea typeface="+mn-ea"/>
                          <a:cs typeface="+mn-cs"/>
                        </a:rPr>
                        <a:t>Study on management and orchestration architecture of next generation </a:t>
                      </a:r>
                      <a:r>
                        <a:rPr lang="fr-FR" sz="1600" b="0" i="0" u="none" strike="noStrike" kern="1200" baseline="0">
                          <a:solidFill>
                            <a:schemeClr val="dk1"/>
                          </a:solidFill>
                          <a:latin typeface="Calibri" panose="020F0502020204030204" pitchFamily="34" charset="0"/>
                          <a:ea typeface="+mn-ea"/>
                          <a:cs typeface="+mn-cs"/>
                        </a:rPr>
                        <a:t>network and service</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fr-FR" sz="1600" kern="1200">
                          <a:solidFill>
                            <a:schemeClr val="tx1"/>
                          </a:solidFill>
                          <a:effectLst/>
                          <a:latin typeface="Calibri" panose="020F0502020204030204" pitchFamily="34" charset="0"/>
                          <a:ea typeface="Calibri" panose="020F0502020204030204" pitchFamily="34" charset="0"/>
                          <a:cs typeface="Calibri" panose="020F0502020204030204" pitchFamily="34" charset="0"/>
                        </a:rPr>
                        <a:t>Huawei</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GB" sz="1600" b="0" i="0" u="none" strike="noStrike" kern="1200" baseline="0">
                          <a:solidFill>
                            <a:schemeClr val="dk1"/>
                          </a:solidFill>
                          <a:latin typeface="Calibri" panose="020F0502020204030204" pitchFamily="34" charset="0"/>
                          <a:ea typeface="+mn-ea"/>
                          <a:cs typeface="+mn-cs"/>
                        </a:rPr>
                        <a:t>TR 28.802</a:t>
                      </a:r>
                      <a:endParaRPr lang="fr-FR" sz="1600" b="0" i="0" u="none" strike="noStrike" kern="1200" baseline="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GB" sz="1600" b="0" i="0" u="none" strike="noStrike" kern="1200" baseline="0">
                          <a:solidFill>
                            <a:schemeClr val="dk1"/>
                          </a:solidFill>
                          <a:latin typeface="Calibri" panose="020F0502020204030204" pitchFamily="34" charset="0"/>
                          <a:ea typeface="+mn-ea"/>
                          <a:cs typeface="+mn-cs"/>
                        </a:rPr>
                        <a:t>Study on management aspects of next generation network architecture and features     </a:t>
                      </a:r>
                      <a:endParaRPr lang="fr-FR" sz="1600" b="0" i="0" u="none" strike="noStrike" kern="1200" baseline="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fr-FR" sz="1600" kern="120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GB" sz="1600" b="0" i="0" u="none" strike="noStrike" kern="1200" baseline="0">
                          <a:solidFill>
                            <a:schemeClr val="dk1"/>
                          </a:solidFill>
                          <a:latin typeface="Calibri" panose="020F0502020204030204" pitchFamily="34" charset="0"/>
                          <a:ea typeface="+mn-ea"/>
                          <a:cs typeface="+mn-cs"/>
                        </a:rPr>
                        <a:t>TR 32.864</a:t>
                      </a:r>
                      <a:endParaRPr lang="fr-FR" sz="1600" b="0" i="0" u="none" strike="noStrike" kern="1200" baseline="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GB" sz="1600" b="0" i="0" u="none" strike="noStrike" kern="1200" baseline="0">
                          <a:solidFill>
                            <a:schemeClr val="dk1"/>
                          </a:solidFill>
                          <a:latin typeface="Calibri" panose="020F0502020204030204" pitchFamily="34" charset="0"/>
                          <a:ea typeface="+mn-ea"/>
                          <a:cs typeface="+mn-cs"/>
                        </a:rPr>
                        <a:t>Study on management aspects of virtualized network functions that are part of the NR </a:t>
                      </a:r>
                      <a:endParaRPr lang="fr-FR" sz="1600" b="0" i="0" u="none" strike="noStrike" kern="1200" baseline="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fr-FR" sz="1600" kern="1200">
                          <a:solidFill>
                            <a:schemeClr val="tx1"/>
                          </a:solidFill>
                          <a:effectLst/>
                          <a:latin typeface="Calibri" panose="020F0502020204030204" pitchFamily="34" charset="0"/>
                          <a:ea typeface="Calibri" panose="020F0502020204030204" pitchFamily="34" charset="0"/>
                          <a:cs typeface="Calibri" panose="020F0502020204030204" pitchFamily="34" charset="0"/>
                        </a:rPr>
                        <a:t>Intel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GB" sz="1600" b="0" i="0" u="none" strike="noStrike" kern="1200" baseline="0">
                          <a:solidFill>
                            <a:schemeClr val="dk1"/>
                          </a:solidFill>
                          <a:latin typeface="Calibri" panose="020F0502020204030204" pitchFamily="34" charset="0"/>
                          <a:ea typeface="+mn-ea"/>
                          <a:cs typeface="+mn-cs"/>
                        </a:rPr>
                        <a:t>TR 32.866</a:t>
                      </a:r>
                      <a:endParaRPr lang="fr-FR" sz="1600" b="0" i="0" u="none" strike="noStrike" kern="1200" baseline="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GB" sz="1600" b="0" i="0" u="none" strike="noStrike" kern="1200" baseline="0">
                          <a:solidFill>
                            <a:schemeClr val="dk1"/>
                          </a:solidFill>
                          <a:latin typeface="Calibri" panose="020F0502020204030204" pitchFamily="34" charset="0"/>
                          <a:ea typeface="+mn-ea"/>
                          <a:cs typeface="+mn-cs"/>
                        </a:rPr>
                        <a:t>Study on a RESTful HTTP-based solution Set (SS)</a:t>
                      </a:r>
                      <a:endParaRPr lang="fr-FR" sz="1600" b="0" i="0" u="none" strike="noStrike" kern="1200" baseline="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fr-FR" sz="1600" kern="120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GB" sz="1600" b="0" i="0" u="none" strike="noStrike" kern="1200" baseline="0" dirty="0">
                          <a:solidFill>
                            <a:schemeClr val="dk1"/>
                          </a:solidFill>
                          <a:latin typeface="Calibri" panose="020F0502020204030204" pitchFamily="34" charset="0"/>
                          <a:ea typeface="+mn-ea"/>
                          <a:cs typeface="+mn-cs"/>
                        </a:rPr>
                        <a:t>TR 32.880</a:t>
                      </a:r>
                      <a:endParaRPr lang="fr-FR"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GB" sz="1600" b="0" i="0" u="none" strike="noStrike" kern="1200" baseline="0" dirty="0">
                          <a:solidFill>
                            <a:schemeClr val="dk1"/>
                          </a:solidFill>
                          <a:latin typeface="Calibri" panose="020F0502020204030204" pitchFamily="34" charset="0"/>
                          <a:ea typeface="+mn-ea"/>
                          <a:cs typeface="+mn-cs"/>
                        </a:rPr>
                        <a:t>Study on implementation for the partitioning of </a:t>
                      </a:r>
                      <a:r>
                        <a:rPr lang="en-GB" sz="1600" b="0" i="0" u="none" strike="noStrike" kern="1200" baseline="0" dirty="0" err="1">
                          <a:solidFill>
                            <a:schemeClr val="dk1"/>
                          </a:solidFill>
                          <a:latin typeface="Calibri" panose="020F0502020204030204" pitchFamily="34" charset="0"/>
                          <a:ea typeface="+mn-ea"/>
                          <a:cs typeface="+mn-cs"/>
                        </a:rPr>
                        <a:t>Itf</a:t>
                      </a:r>
                      <a:r>
                        <a:rPr lang="en-GB" sz="1600" b="0" i="0" u="none" strike="noStrike" kern="1200" baseline="0" dirty="0">
                          <a:solidFill>
                            <a:schemeClr val="dk1"/>
                          </a:solidFill>
                          <a:latin typeface="Calibri" panose="020F0502020204030204" pitchFamily="34" charset="0"/>
                          <a:ea typeface="+mn-ea"/>
                          <a:cs typeface="+mn-cs"/>
                        </a:rPr>
                        <a:t>-N</a:t>
                      </a:r>
                      <a:endParaRPr lang="fr-FR"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fr-FR" sz="1600" kern="120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China Mobile</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45845463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981200788"/>
              </p:ext>
            </p:extLst>
          </p:nvPr>
        </p:nvGraphicFramePr>
        <p:xfrm>
          <a:off x="835330" y="1937983"/>
          <a:ext cx="10260300" cy="2595020"/>
        </p:xfrm>
        <a:graphic>
          <a:graphicData uri="http://schemas.openxmlformats.org/drawingml/2006/table">
            <a:tbl>
              <a:tblPr firstRow="1" bandRow="1">
                <a:tableStyleId>{5C22544A-7EE6-4342-B048-85BDC9FD1C3A}</a:tableStyleId>
              </a:tblPr>
              <a:tblGrid>
                <a:gridCol w="1040767">
                  <a:extLst>
                    <a:ext uri="{9D8B030D-6E8A-4147-A177-3AD203B41FA5}">
                      <a16:colId xmlns:a16="http://schemas.microsoft.com/office/drawing/2014/main" xmlns="" val="570476699"/>
                    </a:ext>
                  </a:extLst>
                </a:gridCol>
                <a:gridCol w="5349917">
                  <a:extLst>
                    <a:ext uri="{9D8B030D-6E8A-4147-A177-3AD203B41FA5}">
                      <a16:colId xmlns:a16="http://schemas.microsoft.com/office/drawing/2014/main" xmlns="" val="2618836924"/>
                    </a:ext>
                  </a:extLst>
                </a:gridCol>
                <a:gridCol w="1265010">
                  <a:extLst>
                    <a:ext uri="{9D8B030D-6E8A-4147-A177-3AD203B41FA5}">
                      <a16:colId xmlns:a16="http://schemas.microsoft.com/office/drawing/2014/main" xmlns="" val="3016348962"/>
                    </a:ext>
                  </a:extLst>
                </a:gridCol>
                <a:gridCol w="1181471">
                  <a:extLst>
                    <a:ext uri="{9D8B030D-6E8A-4147-A177-3AD203B41FA5}">
                      <a16:colId xmlns:a16="http://schemas.microsoft.com/office/drawing/2014/main" xmlns="" val="3690116950"/>
                    </a:ext>
                  </a:extLst>
                </a:gridCol>
                <a:gridCol w="1423135">
                  <a:extLst>
                    <a:ext uri="{9D8B030D-6E8A-4147-A177-3AD203B41FA5}">
                      <a16:colId xmlns:a16="http://schemas.microsoft.com/office/drawing/2014/main" xmlns="" val="2952368263"/>
                    </a:ext>
                  </a:extLst>
                </a:gridCol>
              </a:tblGrid>
              <a:tr h="71016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465724">
                <a:tc>
                  <a:txBody>
                    <a:bodyPr/>
                    <a:lstStyle/>
                    <a:p>
                      <a:pPr marL="95250" indent="0" algn="l" defTabSz="1219170" rtl="0" eaLnBrk="1" fontAlgn="t" latinLnBrk="0" hangingPunct="1"/>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S5-176335</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effectLst/>
                          <a:latin typeface="Calibri" panose="020F0502020204030204" pitchFamily="34" charset="0"/>
                        </a:rPr>
                        <a:t>Reply LS on Collection Period correction for MDT M3 measurement in </a:t>
                      </a:r>
                      <a:r>
                        <a:rPr lang="en-US" sz="1600" b="0" i="0" u="none" strike="noStrike" dirty="0" err="1" smtClean="0">
                          <a:effectLst/>
                          <a:latin typeface="Calibri" panose="020F0502020204030204" pitchFamily="34" charset="0"/>
                        </a:rPr>
                        <a:t>eUTRAN</a:t>
                      </a:r>
                      <a:r>
                        <a:rPr lang="en-US" sz="1600" b="0" i="0" u="none" strike="noStrike" dirty="0" smtClean="0">
                          <a:effectLst/>
                          <a:latin typeface="Calibri" panose="020F0502020204030204" pitchFamily="34" charset="0"/>
                        </a:rPr>
                        <a:t> </a:t>
                      </a:r>
                      <a:endParaRPr lang="en-US" sz="1600" b="0" i="0" u="none" strike="noStrike" dirty="0">
                        <a:effectLst/>
                        <a:latin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dirty="0" smtClean="0">
                          <a:solidFill>
                            <a:schemeClr val="dk1"/>
                          </a:solidFill>
                          <a:effectLst/>
                          <a:latin typeface="Calibri" panose="020F0502020204030204" pitchFamily="34" charset="0"/>
                          <a:ea typeface="+mn-ea"/>
                          <a:cs typeface="+mn-cs"/>
                        </a:rPr>
                        <a:t>RAN3</a:t>
                      </a:r>
                      <a:endParaRPr lang="fr-FR" sz="1600" b="0" i="0" u="none" strike="noStrike" kern="1200" dirty="0">
                        <a:solidFill>
                          <a:schemeClr val="dk1"/>
                        </a:solidFill>
                        <a:effectLst/>
                        <a:latin typeface="Calibri" panose="020F050202020403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S5-176049</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547606063"/>
                  </a:ext>
                </a:extLst>
              </a:tr>
              <a:tr h="465724">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S5-176409</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LS on </a:t>
                      </a:r>
                      <a:r>
                        <a:rPr lang="fr-FR" sz="1600" kern="1200" dirty="0" err="1"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atributes</a:t>
                      </a: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for </a:t>
                      </a:r>
                      <a:r>
                        <a:rPr lang="fr-FR" sz="1600" kern="1200" dirty="0" err="1"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QoE</a:t>
                      </a: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fr-FR" sz="1600" kern="1200" dirty="0" err="1"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measurement</a:t>
                      </a: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collection </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RAN3</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fr-FR" dirty="0"/>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S5-176477</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Reply LS </a:t>
                      </a:r>
                      <a:r>
                        <a:rPr lang="en-US" sz="1600" b="0" i="0" u="none" strike="noStrike" dirty="0" smtClean="0">
                          <a:solidFill>
                            <a:srgbClr val="000000"/>
                          </a:solidFill>
                          <a:effectLst/>
                          <a:latin typeface="+mn-lt"/>
                        </a:rPr>
                        <a:t>on support of Trace and MDT in NG-RAN in rel-15</a:t>
                      </a:r>
                      <a:endPar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RAN3, CT4</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RAN2</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S5-176048</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724">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S5-176550</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LS on gaps identified in ETSI GS NFV-IFA 013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ETSI NFV IFA</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or revised Work Items / Study Items (1/2)</a:t>
            </a:r>
          </a:p>
          <a:p>
            <a:pPr algn="ctr">
              <a:defRPr/>
            </a:pPr>
            <a:r>
              <a:rPr lang="en-US" altLang="zh-CN" sz="2400" dirty="0" smtClean="0">
                <a:solidFill>
                  <a:srgbClr val="FF0000"/>
                </a:solidFill>
                <a:latin typeface="Calibri"/>
                <a:cs typeface="Times New Roman" pitchFamily="18" charset="0"/>
              </a:rPr>
              <a:t>For </a:t>
            </a:r>
            <a:r>
              <a:rPr lang="en-US" altLang="zh-CN" sz="2400" dirty="0">
                <a:solidFill>
                  <a:srgbClr val="FF0000"/>
                </a:solidFill>
                <a:latin typeface="Calibri"/>
                <a:cs typeface="Times New Roman" pitchFamily="18" charset="0"/>
              </a:rPr>
              <a:t>approval by SA5 closing </a:t>
            </a:r>
            <a:r>
              <a:rPr lang="en-US" altLang="zh-CN" sz="2400" dirty="0" smtClean="0">
                <a:solidFill>
                  <a:srgbClr val="FF0000"/>
                </a:solidFill>
                <a:latin typeface="Calibri"/>
                <a:cs typeface="Times New Roman" pitchFamily="18" charset="0"/>
              </a:rPr>
              <a:t>plenary</a:t>
            </a:r>
            <a:endParaRPr lang="en-GB" altLang="zh-CN" sz="24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11719336"/>
              </p:ext>
            </p:extLst>
          </p:nvPr>
        </p:nvGraphicFramePr>
        <p:xfrm>
          <a:off x="110359" y="1429015"/>
          <a:ext cx="11902965" cy="4522819"/>
        </p:xfrm>
        <a:graphic>
          <a:graphicData uri="http://schemas.openxmlformats.org/drawingml/2006/table">
            <a:tbl>
              <a:tblPr/>
              <a:tblGrid>
                <a:gridCol w="1346873">
                  <a:extLst>
                    <a:ext uri="{9D8B030D-6E8A-4147-A177-3AD203B41FA5}">
                      <a16:colId xmlns:a16="http://schemas.microsoft.com/office/drawing/2014/main" xmlns="" val="20000"/>
                    </a:ext>
                  </a:extLst>
                </a:gridCol>
                <a:gridCol w="2427697"/>
                <a:gridCol w="5970236">
                  <a:extLst>
                    <a:ext uri="{9D8B030D-6E8A-4147-A177-3AD203B41FA5}">
                      <a16:colId xmlns:a16="http://schemas.microsoft.com/office/drawing/2014/main" xmlns="" val="20001"/>
                    </a:ext>
                  </a:extLst>
                </a:gridCol>
                <a:gridCol w="2158159"/>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53883">
                <a:tc>
                  <a:txBody>
                    <a:bodyPr/>
                    <a:lstStyle/>
                    <a:p>
                      <a:pPr marL="95250" indent="0" algn="l" fontAlgn="t"/>
                      <a:r>
                        <a:rPr lang="fr-FR" sz="1600" b="0" i="0" u="none" strike="noStrike" kern="1200" dirty="0" smtClean="0">
                          <a:solidFill>
                            <a:schemeClr val="tx1"/>
                          </a:solidFill>
                          <a:effectLst/>
                          <a:latin typeface="Arial"/>
                          <a:ea typeface="+mn-ea"/>
                          <a:cs typeface="+mn-cs"/>
                        </a:rPr>
                        <a:t>S5-176526</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Feature</a:t>
                      </a:r>
                      <a:r>
                        <a:rPr lang="en-US" sz="1600" b="0" i="0" u="none" strike="noStrike" kern="1200" baseline="0" dirty="0" smtClean="0">
                          <a:solidFill>
                            <a:schemeClr val="tx1"/>
                          </a:solidFill>
                          <a:effectLst/>
                          <a:latin typeface="Arial"/>
                          <a:ea typeface="+mn-ea"/>
                          <a:cs typeface="+mn-cs"/>
                        </a:rPr>
                        <a:t> – Revised</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Management and orchestration of 5G networks and network slicing</a:t>
                      </a:r>
                      <a:endParaRPr lang="en-US"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chemeClr val="tx1"/>
                          </a:solidFill>
                          <a:effectLst/>
                          <a:latin typeface="Arial"/>
                        </a:rPr>
                        <a:t>Ericsson,</a:t>
                      </a:r>
                      <a:r>
                        <a:rPr lang="fr-FR" sz="1600" b="0" i="0" u="none" strike="noStrike" baseline="0" dirty="0" smtClean="0">
                          <a:solidFill>
                            <a:schemeClr val="tx1"/>
                          </a:solidFill>
                          <a:effectLst/>
                          <a:latin typeface="Arial"/>
                        </a:rPr>
                        <a:t> Huawei</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kern="1200" dirty="0" smtClean="0">
                          <a:solidFill>
                            <a:schemeClr val="tx1"/>
                          </a:solidFill>
                          <a:effectLst/>
                          <a:latin typeface="Arial"/>
                          <a:ea typeface="+mn-ea"/>
                          <a:cs typeface="+mn-cs"/>
                        </a:rPr>
                        <a:t>S5-176503</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dirty="0" smtClean="0">
                          <a:solidFill>
                            <a:schemeClr val="tx1"/>
                          </a:solidFill>
                          <a:effectLst/>
                          <a:latin typeface="Arial"/>
                        </a:rPr>
                        <a:t>Building Block - Revised</a:t>
                      </a:r>
                      <a:endParaRPr lang="en-US"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dirty="0" smtClean="0">
                          <a:solidFill>
                            <a:schemeClr val="tx1"/>
                          </a:solidFill>
                          <a:effectLst/>
                          <a:latin typeface="Arial"/>
                        </a:rPr>
                        <a:t>Provisioning of</a:t>
                      </a:r>
                      <a:r>
                        <a:rPr lang="en-US" sz="1600" b="0" i="0" u="none" strike="noStrike" baseline="0" dirty="0" smtClean="0">
                          <a:solidFill>
                            <a:schemeClr val="tx1"/>
                          </a:solidFill>
                          <a:effectLst/>
                          <a:latin typeface="Arial"/>
                        </a:rPr>
                        <a:t> 5G networks and network slicing</a:t>
                      </a:r>
                      <a:endParaRPr lang="en-US"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chemeClr val="tx1"/>
                          </a:solidFill>
                          <a:effectLst/>
                          <a:latin typeface="Arial"/>
                        </a:rPr>
                        <a:t>Huawei, Nokia</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kern="1200" dirty="0" smtClean="0">
                          <a:solidFill>
                            <a:schemeClr val="tx1"/>
                          </a:solidFill>
                          <a:effectLst/>
                          <a:latin typeface="Arial"/>
                          <a:ea typeface="+mn-ea"/>
                          <a:cs typeface="+mn-cs"/>
                        </a:rPr>
                        <a:t>S5-176505</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dirty="0" smtClean="0">
                          <a:solidFill>
                            <a:schemeClr val="tx1"/>
                          </a:solidFill>
                          <a:effectLst/>
                          <a:latin typeface="Arial"/>
                        </a:rPr>
                        <a:t>Building Block - New</a:t>
                      </a:r>
                      <a:endParaRPr lang="en-US"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dirty="0" smtClean="0">
                          <a:solidFill>
                            <a:schemeClr val="tx1"/>
                          </a:solidFill>
                          <a:effectLst/>
                          <a:latin typeface="Arial"/>
                        </a:rPr>
                        <a:t>Network Resource Model (NRM) for 5G networks and network slicing</a:t>
                      </a:r>
                      <a:endParaRPr lang="en-US"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chemeClr val="tx1"/>
                          </a:solidFill>
                          <a:effectLst/>
                          <a:latin typeface="Arial"/>
                        </a:rPr>
                        <a:t>Nokia</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r>
                        <a:rPr lang="fr-FR" sz="1600" b="0" i="0" u="none" strike="noStrike" kern="1200" dirty="0" smtClean="0">
                          <a:solidFill>
                            <a:schemeClr val="tx1"/>
                          </a:solidFill>
                          <a:effectLst/>
                          <a:latin typeface="Arial"/>
                          <a:ea typeface="+mn-ea"/>
                          <a:cs typeface="+mn-cs"/>
                        </a:rPr>
                        <a:t>S5-176507</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dirty="0" smtClean="0">
                          <a:solidFill>
                            <a:schemeClr val="tx1"/>
                          </a:solidFill>
                          <a:effectLst/>
                          <a:latin typeface="Arial"/>
                        </a:rPr>
                        <a:t>Building Block - New</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r>
                        <a:rPr lang="fr-FR" sz="1600" dirty="0" smtClean="0">
                          <a:latin typeface="Arial" panose="020B0604020202020204" pitchFamily="34" charset="0"/>
                          <a:cs typeface="Arial" panose="020B0604020202020204" pitchFamily="34" charset="0"/>
                        </a:rPr>
                        <a:t>Assurance data and Performance Management for 5G networks and network </a:t>
                      </a:r>
                      <a:r>
                        <a:rPr lang="fr-FR" sz="1600" dirty="0" err="1" smtClean="0">
                          <a:latin typeface="Arial" panose="020B0604020202020204" pitchFamily="34" charset="0"/>
                          <a:cs typeface="Arial" panose="020B0604020202020204" pitchFamily="34" charset="0"/>
                        </a:rPr>
                        <a:t>slicing</a:t>
                      </a:r>
                      <a:endParaRPr lang="fr-FR" sz="1600" dirty="0">
                        <a:latin typeface="Arial" panose="020B0604020202020204" pitchFamily="34" charset="0"/>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r>
                        <a:rPr lang="fr-FR" sz="1600" dirty="0" smtClean="0">
                          <a:latin typeface="Arial" panose="020B0604020202020204" pitchFamily="34" charset="0"/>
                          <a:cs typeface="Arial" panose="020B0604020202020204" pitchFamily="34" charset="0"/>
                        </a:rPr>
                        <a:t>Intel, China Mobile</a:t>
                      </a:r>
                      <a:endParaRPr lang="fr-FR" sz="1600" dirty="0">
                        <a:latin typeface="Arial" panose="020B0604020202020204" pitchFamily="34" charset="0"/>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kern="1200" dirty="0" smtClean="0">
                          <a:solidFill>
                            <a:schemeClr val="tx1"/>
                          </a:solidFill>
                          <a:effectLst/>
                          <a:latin typeface="Arial"/>
                          <a:ea typeface="+mn-ea"/>
                          <a:cs typeface="+mn-cs"/>
                        </a:rPr>
                        <a:t>S5-176525</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dirty="0" smtClean="0">
                          <a:solidFill>
                            <a:schemeClr val="tx1"/>
                          </a:solidFill>
                          <a:effectLst/>
                          <a:latin typeface="Arial"/>
                        </a:rPr>
                        <a:t>Building Block - New</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dirty="0" smtClean="0">
                          <a:solidFill>
                            <a:schemeClr val="tx1"/>
                          </a:solidFill>
                          <a:effectLst/>
                          <a:latin typeface="Arial"/>
                        </a:rPr>
                        <a:t>5G Trace management</a:t>
                      </a:r>
                      <a:endParaRPr lang="en-US"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chemeClr val="tx1"/>
                          </a:solidFill>
                          <a:effectLst/>
                          <a:latin typeface="Arial"/>
                        </a:rPr>
                        <a:t>Nokia</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kern="1200" dirty="0" smtClean="0">
                          <a:solidFill>
                            <a:schemeClr val="tx1"/>
                          </a:solidFill>
                          <a:effectLst/>
                          <a:latin typeface="Arial"/>
                          <a:ea typeface="+mn-ea"/>
                          <a:cs typeface="+mn-cs"/>
                        </a:rPr>
                        <a:t>S5-176527</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dirty="0" smtClean="0">
                          <a:solidFill>
                            <a:schemeClr val="tx1"/>
                          </a:solidFill>
                          <a:effectLst/>
                          <a:latin typeface="Arial"/>
                        </a:rPr>
                        <a:t>Building Block - New</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Arial"/>
                          <a:ea typeface="+mn-ea"/>
                          <a:cs typeface="+mn-cs"/>
                        </a:rPr>
                        <a:t>Management and virtualization aspects of 5G networks</a:t>
                      </a:r>
                      <a:endParaRPr lang="en-US"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kern="1200" dirty="0" smtClean="0">
                          <a:solidFill>
                            <a:srgbClr val="000000"/>
                          </a:solidFill>
                          <a:effectLst/>
                          <a:latin typeface="Arial"/>
                          <a:ea typeface="+mn-ea"/>
                          <a:cs typeface="+mn-cs"/>
                        </a:rPr>
                        <a:t>Intel</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733196816"/>
                  </a:ext>
                </a:extLst>
              </a:tr>
              <a:tr h="553883">
                <a:tc>
                  <a:txBody>
                    <a:bodyPr/>
                    <a:lstStyle/>
                    <a:p>
                      <a:pPr marL="95250" indent="0" algn="l" fontAlgn="t"/>
                      <a:r>
                        <a:rPr lang="fr-FR" sz="1600" b="0" i="0" u="none" strike="noStrike" kern="1200" dirty="0" smtClean="0">
                          <a:solidFill>
                            <a:schemeClr val="tx1"/>
                          </a:solidFill>
                          <a:effectLst/>
                          <a:latin typeface="Arial"/>
                          <a:ea typeface="+mn-ea"/>
                          <a:cs typeface="+mn-cs"/>
                        </a:rPr>
                        <a:t>S5-176528</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dirty="0" smtClean="0">
                          <a:solidFill>
                            <a:schemeClr val="tx1"/>
                          </a:solidFill>
                          <a:effectLst/>
                          <a:latin typeface="Arial"/>
                        </a:rPr>
                        <a:t>Building Block - New</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Arial"/>
                          <a:ea typeface="+mn-ea"/>
                          <a:cs typeface="+mn-cs"/>
                        </a:rPr>
                        <a:t>Fault</a:t>
                      </a:r>
                      <a:r>
                        <a:rPr lang="en-US" sz="1600" b="0" i="0" u="none" strike="noStrike" kern="1200" baseline="0" dirty="0" smtClean="0">
                          <a:solidFill>
                            <a:srgbClr val="000000"/>
                          </a:solidFill>
                          <a:effectLst/>
                          <a:latin typeface="Arial"/>
                          <a:ea typeface="+mn-ea"/>
                          <a:cs typeface="+mn-cs"/>
                        </a:rPr>
                        <a:t> Supervision for 5G networks and network slicing</a:t>
                      </a:r>
                      <a:endParaRPr lang="en-US"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rgbClr val="000000"/>
                          </a:solidFill>
                          <a:effectLst/>
                          <a:latin typeface="Arial"/>
                        </a:rPr>
                        <a:t>ZTE</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or revised Work Items / Study Items (2/2)</a:t>
            </a:r>
          </a:p>
          <a:p>
            <a:pPr algn="ctr">
              <a:defRPr/>
            </a:pPr>
            <a:r>
              <a:rPr lang="en-US" altLang="zh-CN" sz="2400" dirty="0" smtClean="0">
                <a:solidFill>
                  <a:srgbClr val="FF0000"/>
                </a:solidFill>
                <a:latin typeface="Calibri"/>
                <a:cs typeface="Times New Roman" pitchFamily="18" charset="0"/>
              </a:rPr>
              <a:t>For </a:t>
            </a:r>
            <a:r>
              <a:rPr lang="en-US" altLang="zh-CN" sz="2400" dirty="0">
                <a:solidFill>
                  <a:srgbClr val="FF0000"/>
                </a:solidFill>
                <a:latin typeface="Calibri"/>
                <a:cs typeface="Times New Roman" pitchFamily="18" charset="0"/>
              </a:rPr>
              <a:t>approval by SA5 closing </a:t>
            </a:r>
            <a:r>
              <a:rPr lang="en-US" altLang="zh-CN" sz="2400" dirty="0" smtClean="0">
                <a:solidFill>
                  <a:srgbClr val="FF0000"/>
                </a:solidFill>
                <a:latin typeface="Calibri"/>
                <a:cs typeface="Times New Roman" pitchFamily="18" charset="0"/>
              </a:rPr>
              <a:t>plenary</a:t>
            </a:r>
            <a:endParaRPr lang="en-GB" altLang="zh-CN" sz="24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495469549"/>
              </p:ext>
            </p:extLst>
          </p:nvPr>
        </p:nvGraphicFramePr>
        <p:xfrm>
          <a:off x="600504" y="1996591"/>
          <a:ext cx="10795378" cy="1753404"/>
        </p:xfrm>
        <a:graphic>
          <a:graphicData uri="http://schemas.openxmlformats.org/drawingml/2006/table">
            <a:tbl>
              <a:tblPr/>
              <a:tblGrid>
                <a:gridCol w="1183107">
                  <a:extLst>
                    <a:ext uri="{9D8B030D-6E8A-4147-A177-3AD203B41FA5}">
                      <a16:colId xmlns:a16="http://schemas.microsoft.com/office/drawing/2014/main" xmlns="" val="20000"/>
                    </a:ext>
                  </a:extLst>
                </a:gridCol>
                <a:gridCol w="6480022">
                  <a:extLst>
                    <a:ext uri="{9D8B030D-6E8A-4147-A177-3AD203B41FA5}">
                      <a16:colId xmlns:a16="http://schemas.microsoft.com/office/drawing/2014/main" xmlns="" val="20001"/>
                    </a:ext>
                  </a:extLst>
                </a:gridCol>
                <a:gridCol w="3132249"/>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53883">
                <a:tc>
                  <a:txBody>
                    <a:bodyPr/>
                    <a:lstStyle/>
                    <a:p>
                      <a:pPr marL="95250" indent="0" algn="l" fontAlgn="t"/>
                      <a:r>
                        <a:rPr lang="fr-FR" sz="1600" b="0" i="0" u="none" strike="noStrike" kern="1200" dirty="0" smtClean="0">
                          <a:solidFill>
                            <a:srgbClr val="000000"/>
                          </a:solidFill>
                          <a:effectLst/>
                          <a:latin typeface="Arial"/>
                          <a:ea typeface="+mn-ea"/>
                          <a:cs typeface="+mn-cs"/>
                        </a:rPr>
                        <a:t>S5-176334</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Arial"/>
                          <a:ea typeface="+mn-ea"/>
                          <a:cs typeface="+mn-cs"/>
                        </a:rPr>
                        <a:t>WID </a:t>
                      </a:r>
                      <a:r>
                        <a:rPr lang="en-US" sz="1600" b="0" i="0" u="none" strike="noStrike" kern="1200" dirty="0">
                          <a:solidFill>
                            <a:srgbClr val="000000"/>
                          </a:solidFill>
                          <a:effectLst/>
                          <a:latin typeface="Arial"/>
                          <a:ea typeface="+mn-ea"/>
                          <a:cs typeface="+mn-cs"/>
                        </a:rPr>
                        <a:t>on REST Solution Sets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Nokia Germany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kern="1200" dirty="0" smtClean="0">
                          <a:solidFill>
                            <a:srgbClr val="000000"/>
                          </a:solidFill>
                          <a:effectLst/>
                          <a:latin typeface="Arial"/>
                          <a:ea typeface="+mn-ea"/>
                          <a:cs typeface="+mn-cs"/>
                        </a:rPr>
                        <a:t>S5-176495</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kern="1200" dirty="0" smtClean="0">
                          <a:solidFill>
                            <a:schemeClr val="tx1"/>
                          </a:solidFill>
                          <a:effectLst/>
                          <a:latin typeface="Arial"/>
                          <a:ea typeface="+mn-ea"/>
                          <a:cs typeface="+mn-cs"/>
                        </a:rPr>
                        <a:t>Management </a:t>
                      </a:r>
                      <a:r>
                        <a:rPr lang="fr-FR" sz="1600" b="0" i="0" u="none" strike="noStrike" kern="1200" dirty="0" err="1" smtClean="0">
                          <a:solidFill>
                            <a:schemeClr val="tx1"/>
                          </a:solidFill>
                          <a:effectLst/>
                          <a:latin typeface="Arial"/>
                          <a:ea typeface="+mn-ea"/>
                          <a:cs typeface="+mn-cs"/>
                        </a:rPr>
                        <a:t>Enhancement</a:t>
                      </a:r>
                      <a:r>
                        <a:rPr lang="fr-FR" sz="1600" b="0" i="0" u="none" strike="noStrike" kern="1200" dirty="0" smtClean="0">
                          <a:solidFill>
                            <a:schemeClr val="tx1"/>
                          </a:solidFill>
                          <a:effectLst/>
                          <a:latin typeface="Arial"/>
                          <a:ea typeface="+mn-ea"/>
                          <a:cs typeface="+mn-cs"/>
                        </a:rPr>
                        <a:t> for </a:t>
                      </a:r>
                      <a:r>
                        <a:rPr lang="fr-FR" sz="1600" b="0" i="0" u="none" strike="noStrike" kern="1200" dirty="0">
                          <a:solidFill>
                            <a:schemeClr val="tx1"/>
                          </a:solidFill>
                          <a:effectLst/>
                          <a:latin typeface="Arial"/>
                          <a:ea typeface="+mn-ea"/>
                          <a:cs typeface="+mn-cs"/>
                        </a:rPr>
                        <a:t>EPC </a:t>
                      </a:r>
                      <a:r>
                        <a:rPr lang="fr-FR" sz="1600" b="0" i="0" u="none" strike="noStrike" kern="1200" dirty="0" smtClean="0">
                          <a:solidFill>
                            <a:schemeClr val="tx1"/>
                          </a:solidFill>
                          <a:effectLst/>
                          <a:latin typeface="Arial"/>
                          <a:ea typeface="+mn-ea"/>
                          <a:cs typeface="+mn-cs"/>
                        </a:rPr>
                        <a:t>CUPS</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chemeClr val="tx1"/>
                          </a:solidFill>
                          <a:effectLst/>
                          <a:latin typeface="Arial"/>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549653136"/>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Rel-15 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 (1/2)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36260816"/>
              </p:ext>
            </p:extLst>
          </p:nvPr>
        </p:nvGraphicFramePr>
        <p:xfrm>
          <a:off x="354839" y="1444535"/>
          <a:ext cx="10972802" cy="4522819"/>
        </p:xfrm>
        <a:graphic>
          <a:graphicData uri="http://schemas.openxmlformats.org/drawingml/2006/table">
            <a:tbl>
              <a:tblPr/>
              <a:tblGrid>
                <a:gridCol w="1175134">
                  <a:extLst>
                    <a:ext uri="{9D8B030D-6E8A-4147-A177-3AD203B41FA5}">
                      <a16:colId xmlns:a16="http://schemas.microsoft.com/office/drawing/2014/main" xmlns="" val="20000"/>
                    </a:ext>
                  </a:extLst>
                </a:gridCol>
                <a:gridCol w="7252353">
                  <a:extLst>
                    <a:ext uri="{9D8B030D-6E8A-4147-A177-3AD203B41FA5}">
                      <a16:colId xmlns:a16="http://schemas.microsoft.com/office/drawing/2014/main" xmlns="" val="20001"/>
                    </a:ext>
                  </a:extLst>
                </a:gridCol>
                <a:gridCol w="2545315"/>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53883">
                <a:tc>
                  <a:txBody>
                    <a:bodyPr/>
                    <a:lstStyle/>
                    <a:p>
                      <a:pPr marL="95250" indent="0" algn="l" fontAlgn="t"/>
                      <a:r>
                        <a:rPr lang="fr-FR" sz="1600" b="0" i="0" u="none" strike="noStrike" dirty="0" smtClean="0">
                          <a:solidFill>
                            <a:srgbClr val="000000"/>
                          </a:solidFill>
                          <a:effectLst/>
                          <a:latin typeface="Arial"/>
                        </a:rPr>
                        <a:t>S5-176337</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CR R8 32511-820 NCR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dirty="0" smtClean="0">
                          <a:solidFill>
                            <a:srgbClr val="000000"/>
                          </a:solidFill>
                          <a:effectLst/>
                          <a:latin typeface="Arial"/>
                        </a:rPr>
                        <a:t>S5-176338</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CR R9 32511-900 NCR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dirty="0" smtClean="0">
                          <a:solidFill>
                            <a:srgbClr val="000000"/>
                          </a:solidFill>
                          <a:effectLst/>
                          <a:latin typeface="Arial"/>
                        </a:rPr>
                        <a:t>S5-176339</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CR R10 32511-a00 NCR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dirty="0" smtClean="0">
                          <a:solidFill>
                            <a:srgbClr val="000000"/>
                          </a:solidFill>
                          <a:effectLst/>
                          <a:latin typeface="Arial"/>
                        </a:rPr>
                        <a:t>S5-176340</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a:solidFill>
                            <a:srgbClr val="000000"/>
                          </a:solidFill>
                          <a:effectLst/>
                          <a:latin typeface="Arial"/>
                        </a:rPr>
                        <a:t>CR R11 32511-b20 NCR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dirty="0" smtClean="0">
                          <a:solidFill>
                            <a:srgbClr val="000000"/>
                          </a:solidFill>
                          <a:effectLst/>
                          <a:latin typeface="Arial"/>
                        </a:rPr>
                        <a:t>S5-176341</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a:solidFill>
                            <a:srgbClr val="000000"/>
                          </a:solidFill>
                          <a:effectLst/>
                          <a:latin typeface="Arial"/>
                        </a:rPr>
                        <a:t>CR R12 32511-c00 NCR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dirty="0" smtClean="0">
                          <a:solidFill>
                            <a:srgbClr val="000000"/>
                          </a:solidFill>
                          <a:effectLst/>
                          <a:latin typeface="Arial"/>
                        </a:rPr>
                        <a:t>S5-176342</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CR R13 32511-d00 NCR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dirty="0" smtClean="0">
                          <a:solidFill>
                            <a:srgbClr val="000000"/>
                          </a:solidFill>
                          <a:effectLst/>
                          <a:latin typeface="Arial"/>
                        </a:rPr>
                        <a:t>S5-176343</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CR R14 32511-e00 NCR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a:solidFill>
                            <a:srgbClr val="000000"/>
                          </a:solidFill>
                          <a:effectLst/>
                          <a:latin typeface="Arial"/>
                        </a:rPr>
                        <a:t>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132899243"/>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Rel-15 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 (2/2)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90995451"/>
              </p:ext>
            </p:extLst>
          </p:nvPr>
        </p:nvGraphicFramePr>
        <p:xfrm>
          <a:off x="354839" y="1846919"/>
          <a:ext cx="10972802" cy="3415053"/>
        </p:xfrm>
        <a:graphic>
          <a:graphicData uri="http://schemas.openxmlformats.org/drawingml/2006/table">
            <a:tbl>
              <a:tblPr/>
              <a:tblGrid>
                <a:gridCol w="1175134">
                  <a:extLst>
                    <a:ext uri="{9D8B030D-6E8A-4147-A177-3AD203B41FA5}">
                      <a16:colId xmlns:a16="http://schemas.microsoft.com/office/drawing/2014/main" xmlns="" val="20000"/>
                    </a:ext>
                  </a:extLst>
                </a:gridCol>
                <a:gridCol w="7252353">
                  <a:extLst>
                    <a:ext uri="{9D8B030D-6E8A-4147-A177-3AD203B41FA5}">
                      <a16:colId xmlns:a16="http://schemas.microsoft.com/office/drawing/2014/main" xmlns="" val="20001"/>
                    </a:ext>
                  </a:extLst>
                </a:gridCol>
                <a:gridCol w="2545315"/>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5388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600" b="0" i="0" u="none" strike="noStrike" kern="1200" dirty="0" smtClean="0">
                          <a:solidFill>
                            <a:schemeClr val="tx1"/>
                          </a:solidFill>
                          <a:effectLst/>
                          <a:latin typeface="Arial" panose="020B0604020202020204" pitchFamily="34" charset="0"/>
                          <a:ea typeface="+mn-ea"/>
                          <a:cs typeface="+mn-cs"/>
                        </a:rPr>
                        <a:t>S5-176099</a:t>
                      </a:r>
                      <a:endParaRPr lang="fr-FR" sz="1600" b="0" i="0" u="none" strike="noStrike" kern="1200" dirty="0">
                        <a:solidFill>
                          <a:schemeClr val="tx1"/>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a:solidFill>
                            <a:schemeClr val="tx1"/>
                          </a:solidFill>
                          <a:effectLst/>
                          <a:latin typeface="Arial" panose="020B0604020202020204" pitchFamily="34" charset="0"/>
                          <a:ea typeface="+mn-ea"/>
                          <a:cs typeface="+mn-cs"/>
                        </a:rPr>
                        <a:t>Rel-14 CR 28.518 Update the reference to ETSI GS NFV-SOL 002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600" b="0" i="0" u="none" strike="noStrike" kern="1200" dirty="0">
                          <a:solidFill>
                            <a:schemeClr val="tx1"/>
                          </a:solidFill>
                          <a:effectLst/>
                          <a:latin typeface="Arial" panose="020B0604020202020204" pitchFamily="34" charset="0"/>
                          <a:ea typeface="+mn-ea"/>
                          <a:cs typeface="+mn-cs"/>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733196816"/>
                  </a:ext>
                </a:extLst>
              </a:tr>
              <a:tr h="553883">
                <a:tc>
                  <a:txBody>
                    <a:bodyPr/>
                    <a:lstStyle/>
                    <a:p>
                      <a:pPr algn="ctr" fontAlgn="t"/>
                      <a:r>
                        <a:rPr lang="sv-SE" sz="1600" b="0" i="0" u="none" strike="noStrike" kern="1200" dirty="0" smtClean="0">
                          <a:solidFill>
                            <a:schemeClr val="tx1"/>
                          </a:solidFill>
                          <a:effectLst/>
                          <a:latin typeface="Arial" panose="020B0604020202020204" pitchFamily="34" charset="0"/>
                          <a:ea typeface="+mn-ea"/>
                          <a:cs typeface="+mn-cs"/>
                        </a:rPr>
                        <a:t>S5-176345</a:t>
                      </a:r>
                      <a:endParaRPr lang="sv-SE"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panose="020B0604020202020204" pitchFamily="34" charset="0"/>
                          <a:ea typeface="+mn-ea"/>
                          <a:cs typeface="+mn-cs"/>
                        </a:rPr>
                        <a:t>Rel-14 TS 28.528 Update References to ETSI NFV SOL specifications </a:t>
                      </a:r>
                      <a:endParaRPr lang="fi-FI" sz="1600" b="0" i="0" u="none" strike="noStrike" kern="1200" dirty="0" smtClean="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nn-NO" sz="1600" b="0" i="0" u="none" strike="noStrike" kern="1200" dirty="0" smtClean="0">
                          <a:solidFill>
                            <a:schemeClr val="tx1"/>
                          </a:solidFill>
                          <a:effectLst/>
                          <a:latin typeface="Arial" panose="020B0604020202020204" pitchFamily="34" charset="0"/>
                          <a:ea typeface="+mn-ea"/>
                          <a:cs typeface="+mn-cs"/>
                        </a:rPr>
                        <a:t>Nokia</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13589511"/>
                  </a:ext>
                </a:extLst>
              </a:tr>
              <a:tr h="553883">
                <a:tc>
                  <a:txBody>
                    <a:bodyPr/>
                    <a:lstStyle/>
                    <a:p>
                      <a:pPr marL="0" algn="ctr" defTabSz="1219170" rtl="0" eaLnBrk="1" fontAlgn="t" latinLnBrk="0" hangingPunct="1"/>
                      <a:r>
                        <a:rPr lang="fr-FR" sz="1600" b="0" i="0" u="none" strike="noStrike" kern="1200" dirty="0" smtClean="0">
                          <a:solidFill>
                            <a:schemeClr val="tx1"/>
                          </a:solidFill>
                          <a:effectLst/>
                          <a:latin typeface="Arial" panose="020B0604020202020204" pitchFamily="34" charset="0"/>
                          <a:ea typeface="+mn-ea"/>
                          <a:cs typeface="+mn-cs"/>
                        </a:rPr>
                        <a:t>S5-176223</a:t>
                      </a:r>
                      <a:endParaRPr lang="fr-FR"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panose="020B0604020202020204" pitchFamily="34" charset="0"/>
                          <a:ea typeface="+mn-ea"/>
                          <a:cs typeface="+mn-cs"/>
                        </a:rPr>
                        <a:t>Rel-15 CR 28.659 Adding attribute of IOC </a:t>
                      </a:r>
                      <a:r>
                        <a:rPr lang="en-US" sz="1600" b="0" i="0" u="none" strike="noStrike" kern="1200" dirty="0" err="1" smtClean="0">
                          <a:solidFill>
                            <a:schemeClr val="tx1"/>
                          </a:solidFill>
                          <a:effectLst/>
                          <a:latin typeface="Arial" panose="020B0604020202020204" pitchFamily="34" charset="0"/>
                          <a:ea typeface="+mn-ea"/>
                          <a:cs typeface="+mn-cs"/>
                        </a:rPr>
                        <a:t>EUtranGenericCell</a:t>
                      </a:r>
                      <a:r>
                        <a:rPr lang="en-US" sz="1600" b="0" i="0" u="none" strike="noStrike" kern="1200" dirty="0" smtClean="0">
                          <a:solidFill>
                            <a:schemeClr val="tx1"/>
                          </a:solidFill>
                          <a:effectLst/>
                          <a:latin typeface="Arial" panose="020B0604020202020204" pitchFamily="34" charset="0"/>
                          <a:ea typeface="+mn-ea"/>
                          <a:cs typeface="+mn-cs"/>
                        </a:rPr>
                        <a:t> to support SON for AAS deployment management </a:t>
                      </a:r>
                      <a:endParaRPr lang="fr-FR"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600" b="0" i="0" u="none" strike="noStrike" kern="1200" dirty="0" smtClean="0">
                          <a:solidFill>
                            <a:schemeClr val="tx1"/>
                          </a:solidFill>
                          <a:effectLst/>
                          <a:latin typeface="Arial" panose="020B0604020202020204" pitchFamily="34" charset="0"/>
                          <a:ea typeface="+mn-ea"/>
                          <a:cs typeface="+mn-cs"/>
                        </a:rPr>
                        <a:t>Nokia</a:t>
                      </a:r>
                      <a:endParaRPr lang="fr-FR"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algn="ctr" fontAlgn="t"/>
                      <a:r>
                        <a:rPr lang="sv-SE" sz="1600" b="0" i="0" u="none" strike="noStrike" kern="1200" dirty="0" smtClean="0">
                          <a:solidFill>
                            <a:schemeClr val="tx1"/>
                          </a:solidFill>
                          <a:effectLst/>
                          <a:latin typeface="Arial" panose="020B0604020202020204" pitchFamily="34" charset="0"/>
                          <a:ea typeface="+mn-ea"/>
                          <a:cs typeface="+mn-cs"/>
                        </a:rPr>
                        <a:t>S5-176438</a:t>
                      </a:r>
                      <a:endParaRPr lang="sv-SE"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panose="020B0604020202020204" pitchFamily="34" charset="0"/>
                          <a:ea typeface="+mn-ea"/>
                          <a:cs typeface="+mn-cs"/>
                        </a:rPr>
                        <a:t>Rel-15 CR 28.628 Add SON for AAS management description and attributes </a:t>
                      </a:r>
                      <a:endParaRPr lang="fi-FI" sz="1600" b="0" i="0" u="none" strike="noStrike" kern="1200" dirty="0" smtClean="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nn-NO" sz="1600" b="0" i="0" u="none" strike="noStrike" kern="1200" dirty="0" smtClean="0">
                          <a:solidFill>
                            <a:schemeClr val="tx1"/>
                          </a:solidFill>
                          <a:effectLst/>
                          <a:latin typeface="Arial" panose="020B0604020202020204" pitchFamily="34" charset="0"/>
                          <a:ea typeface="+mn-ea"/>
                          <a:cs typeface="+mn-cs"/>
                        </a:rPr>
                        <a:t>Nokia</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algn="ctr" fontAlgn="t"/>
                      <a:r>
                        <a:rPr lang="sv-SE" sz="1600" b="0" i="0" u="none" strike="noStrike" kern="1200" dirty="0" smtClean="0">
                          <a:solidFill>
                            <a:schemeClr val="tx1"/>
                          </a:solidFill>
                          <a:effectLst/>
                          <a:latin typeface="Arial" panose="020B0604020202020204" pitchFamily="34" charset="0"/>
                          <a:ea typeface="+mn-ea"/>
                          <a:cs typeface="+mn-cs"/>
                        </a:rPr>
                        <a:t>S5-176439</a:t>
                      </a:r>
                      <a:endParaRPr lang="sv-SE"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panose="020B0604020202020204" pitchFamily="34" charset="0"/>
                          <a:ea typeface="+mn-ea"/>
                          <a:cs typeface="+mn-cs"/>
                        </a:rPr>
                        <a:t> Rel-15 CR 28.629 Adding SON for AAS deployment management attributes </a:t>
                      </a:r>
                      <a:endParaRPr lang="fi-FI" sz="1600" b="0" i="0" u="none" strike="noStrike" kern="1200" dirty="0" smtClean="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nn-NO" sz="1600" b="0" i="0" u="none" strike="noStrike" kern="1200" dirty="0" smtClean="0">
                          <a:solidFill>
                            <a:schemeClr val="tx1"/>
                          </a:solidFill>
                          <a:effectLst/>
                          <a:latin typeface="Arial" panose="020B0604020202020204" pitchFamily="34" charset="0"/>
                          <a:ea typeface="+mn-ea"/>
                          <a:cs typeface="+mn-cs"/>
                        </a:rPr>
                        <a:t>Nokia</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138325070"/>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a:t>
            </a:r>
          </a:p>
          <a:p>
            <a:pPr algn="ctr">
              <a:defRPr/>
            </a:pPr>
            <a:r>
              <a:rPr lang="en-US" altLang="zh-CN" sz="2400" dirty="0" smtClean="0">
                <a:solidFill>
                  <a:srgbClr val="FF0000"/>
                </a:solidFill>
                <a:latin typeface="Calibri"/>
                <a:cs typeface="Times New Roman" pitchFamily="18" charset="0"/>
              </a:rPr>
              <a:t>For </a:t>
            </a:r>
            <a:r>
              <a:rPr lang="en-US" altLang="zh-CN" sz="2400" dirty="0">
                <a:solidFill>
                  <a:srgbClr val="FF0000"/>
                </a:solidFill>
                <a:latin typeface="Calibri"/>
                <a:cs typeface="Times New Roman" pitchFamily="18" charset="0"/>
              </a:rPr>
              <a:t>approval by SA5 closing </a:t>
            </a:r>
            <a:r>
              <a:rPr lang="en-US" altLang="zh-CN" sz="2400" dirty="0" smtClean="0">
                <a:solidFill>
                  <a:srgbClr val="FF0000"/>
                </a:solidFill>
                <a:latin typeface="Calibri"/>
                <a:cs typeface="Times New Roman" pitchFamily="18" charset="0"/>
              </a:rPr>
              <a:t>plenary</a:t>
            </a:r>
            <a:endParaRPr lang="en-GB" altLang="zh-CN" sz="24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64743579"/>
              </p:ext>
            </p:extLst>
          </p:nvPr>
        </p:nvGraphicFramePr>
        <p:xfrm>
          <a:off x="600504" y="2106953"/>
          <a:ext cx="10795378" cy="3415053"/>
        </p:xfrm>
        <a:graphic>
          <a:graphicData uri="http://schemas.openxmlformats.org/drawingml/2006/table">
            <a:tbl>
              <a:tblPr/>
              <a:tblGrid>
                <a:gridCol w="1183107">
                  <a:extLst>
                    <a:ext uri="{9D8B030D-6E8A-4147-A177-3AD203B41FA5}">
                      <a16:colId xmlns:a16="http://schemas.microsoft.com/office/drawing/2014/main" xmlns="" val="20000"/>
                    </a:ext>
                  </a:extLst>
                </a:gridCol>
                <a:gridCol w="6480022">
                  <a:extLst>
                    <a:ext uri="{9D8B030D-6E8A-4147-A177-3AD203B41FA5}">
                      <a16:colId xmlns:a16="http://schemas.microsoft.com/office/drawing/2014/main" xmlns="" val="20001"/>
                    </a:ext>
                  </a:extLst>
                </a:gridCol>
                <a:gridCol w="3132249"/>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53883">
                <a:tc>
                  <a:txBody>
                    <a:bodyPr/>
                    <a:lstStyle/>
                    <a:p>
                      <a:pPr marL="95250" indent="0" algn="l" fontAlgn="t"/>
                      <a:r>
                        <a:rPr lang="fr-FR" sz="1600" b="0" i="0" u="none" strike="noStrike" kern="1200" dirty="0" smtClean="0">
                          <a:solidFill>
                            <a:srgbClr val="000000"/>
                          </a:solidFill>
                          <a:effectLst/>
                          <a:latin typeface="Arial"/>
                          <a:ea typeface="+mn-ea"/>
                          <a:cs typeface="+mn-cs"/>
                        </a:rPr>
                        <a:t>S5-176163</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Collection Period correction for MDT M3 measurement in </a:t>
                      </a:r>
                      <a:r>
                        <a:rPr lang="en-US" sz="1600" b="0" i="0" u="none" strike="noStrike" kern="1200" dirty="0" err="1" smtClean="0">
                          <a:solidFill>
                            <a:schemeClr val="tx1"/>
                          </a:solidFill>
                          <a:effectLst/>
                          <a:latin typeface="Arial"/>
                          <a:ea typeface="+mn-ea"/>
                          <a:cs typeface="+mn-cs"/>
                        </a:rPr>
                        <a:t>eUTRAN</a:t>
                      </a:r>
                      <a:r>
                        <a:rPr lang="en-US" sz="1600" b="0" i="0" u="none" strike="noStrike" kern="1200" dirty="0" smtClean="0">
                          <a:solidFill>
                            <a:schemeClr val="tx1"/>
                          </a:solidFill>
                          <a:effectLst/>
                          <a:latin typeface="Arial"/>
                          <a:ea typeface="+mn-ea"/>
                          <a:cs typeface="+mn-cs"/>
                        </a:rPr>
                        <a:t> </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chemeClr val="tx1"/>
                          </a:solidFill>
                          <a:effectLst/>
                          <a:latin typeface="Arial"/>
                        </a:rPr>
                        <a:t>Ericsson</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kern="1200" dirty="0" smtClean="0">
                          <a:solidFill>
                            <a:srgbClr val="000000"/>
                          </a:solidFill>
                          <a:effectLst/>
                          <a:latin typeface="Arial"/>
                          <a:ea typeface="+mn-ea"/>
                          <a:cs typeface="+mn-cs"/>
                        </a:rPr>
                        <a:t>S5-176523</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Arial"/>
                          <a:ea typeface="+mn-ea"/>
                          <a:cs typeface="+mn-cs"/>
                        </a:rPr>
                        <a:t>Input from ATIS NRSC to 3GPP TSG SA WG5 Drop in Registered Users Metric </a:t>
                      </a:r>
                      <a:endParaRPr lang="en-US"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rgbClr val="000000"/>
                          </a:solidFill>
                          <a:effectLst/>
                          <a:latin typeface="Arial"/>
                        </a:rPr>
                        <a:t>ATIS</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kern="1200" dirty="0" smtClean="0">
                          <a:solidFill>
                            <a:srgbClr val="000000"/>
                          </a:solidFill>
                          <a:effectLst/>
                          <a:latin typeface="Arial"/>
                          <a:ea typeface="+mn-ea"/>
                          <a:cs typeface="+mn-cs"/>
                        </a:rPr>
                        <a:t>S5-176285</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rgbClr val="000000"/>
                          </a:solidFill>
                          <a:effectLst/>
                          <a:latin typeface="Arial"/>
                          <a:ea typeface="+mn-ea"/>
                          <a:cs typeface="+mn-cs"/>
                        </a:rPr>
                        <a:t>Recommendations on time management in OAM&amp;P SWG</a:t>
                      </a:r>
                      <a:endParaRPr lang="en-US"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rgbClr val="000000"/>
                          </a:solidFill>
                          <a:effectLst/>
                          <a:latin typeface="Arial"/>
                        </a:rPr>
                        <a:t>SA5 Vice Chairman</a:t>
                      </a:r>
                      <a:endParaRPr lang="fr-FR" sz="1600" b="0" i="0" u="none" strike="noStrike" dirty="0">
                        <a:solidFill>
                          <a:srgbClr val="000000"/>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en-US" sz="1600" b="0" i="0" u="none" strike="noStrike" kern="1200" dirty="0" smtClean="0">
                          <a:solidFill>
                            <a:schemeClr val="tx1"/>
                          </a:solidFill>
                          <a:effectLst/>
                          <a:latin typeface="Arial"/>
                          <a:ea typeface="+mn-ea"/>
                          <a:cs typeface="+mn-cs"/>
                        </a:rPr>
                        <a:t>S5-176331</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a:ea typeface="+mn-ea"/>
                          <a:cs typeface="+mn-cs"/>
                        </a:rPr>
                        <a:t>Organization of 5G Management and Orchestration WIDs</a:t>
                      </a:r>
                    </a:p>
                    <a:p>
                      <a:pPr marL="95250" indent="0" algn="l" fontAlgn="t"/>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chemeClr val="tx1"/>
                          </a:solidFill>
                          <a:effectLst/>
                          <a:latin typeface="Arial"/>
                        </a:rPr>
                        <a:t>Ericsson</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indent="0" algn="l" fontAlgn="t"/>
                      <a:r>
                        <a:rPr lang="fr-FR" sz="1600" b="0" i="0" u="none" strike="noStrike" kern="1200" dirty="0" smtClean="0">
                          <a:solidFill>
                            <a:srgbClr val="000000"/>
                          </a:solidFill>
                          <a:effectLst/>
                          <a:latin typeface="Arial"/>
                          <a:ea typeface="+mn-ea"/>
                          <a:cs typeface="+mn-cs"/>
                        </a:rPr>
                        <a:t>S5-176408</a:t>
                      </a:r>
                      <a:endParaRPr lang="fr-FR" sz="1600" b="0" i="0" u="none" strike="noStrike" kern="1200" dirty="0">
                        <a:solidFill>
                          <a:srgbClr val="000000"/>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kern="1200" dirty="0" err="1" smtClean="0">
                          <a:solidFill>
                            <a:schemeClr val="tx1"/>
                          </a:solidFill>
                          <a:effectLst/>
                          <a:latin typeface="Arial"/>
                          <a:ea typeface="+mn-ea"/>
                          <a:cs typeface="+mn-cs"/>
                        </a:rPr>
                        <a:t>Attributes</a:t>
                      </a:r>
                      <a:r>
                        <a:rPr lang="fr-FR" sz="1600" b="0" i="0" u="none" strike="noStrike" kern="1200" dirty="0" smtClean="0">
                          <a:solidFill>
                            <a:schemeClr val="tx1"/>
                          </a:solidFill>
                          <a:effectLst/>
                          <a:latin typeface="Arial"/>
                          <a:ea typeface="+mn-ea"/>
                          <a:cs typeface="+mn-cs"/>
                        </a:rPr>
                        <a:t> for </a:t>
                      </a:r>
                      <a:r>
                        <a:rPr lang="fr-FR" sz="1600" b="0" i="0" u="none" strike="noStrike" kern="1200" dirty="0" err="1" smtClean="0">
                          <a:solidFill>
                            <a:schemeClr val="tx1"/>
                          </a:solidFill>
                          <a:effectLst/>
                          <a:latin typeface="Arial"/>
                          <a:ea typeface="+mn-ea"/>
                          <a:cs typeface="+mn-cs"/>
                        </a:rPr>
                        <a:t>QoE</a:t>
                      </a:r>
                      <a:r>
                        <a:rPr lang="fr-FR" sz="1600" b="0" i="0" u="none" strike="noStrike" kern="1200" dirty="0" smtClean="0">
                          <a:solidFill>
                            <a:schemeClr val="tx1"/>
                          </a:solidFill>
                          <a:effectLst/>
                          <a:latin typeface="Arial"/>
                          <a:ea typeface="+mn-ea"/>
                          <a:cs typeface="+mn-cs"/>
                        </a:rPr>
                        <a:t> </a:t>
                      </a:r>
                      <a:r>
                        <a:rPr lang="fr-FR" sz="1600" b="0" i="0" u="none" strike="noStrike" kern="1200" dirty="0" err="1" smtClean="0">
                          <a:solidFill>
                            <a:schemeClr val="tx1"/>
                          </a:solidFill>
                          <a:effectLst/>
                          <a:latin typeface="Arial"/>
                          <a:ea typeface="+mn-ea"/>
                          <a:cs typeface="+mn-cs"/>
                        </a:rPr>
                        <a:t>measurement</a:t>
                      </a:r>
                      <a:r>
                        <a:rPr lang="fr-FR" sz="1600" b="0" i="0" u="none" strike="noStrike" kern="1200" dirty="0" smtClean="0">
                          <a:solidFill>
                            <a:schemeClr val="tx1"/>
                          </a:solidFill>
                          <a:effectLst/>
                          <a:latin typeface="Arial"/>
                          <a:ea typeface="+mn-ea"/>
                          <a:cs typeface="+mn-cs"/>
                        </a:rPr>
                        <a:t> collection </a:t>
                      </a:r>
                      <a:endParaRPr lang="fr-FR" sz="1600" b="0" i="0" u="none" strike="noStrike" kern="1200" dirty="0">
                        <a:solidFill>
                          <a:schemeClr val="tx1"/>
                        </a:solidFill>
                        <a:effectLst/>
                        <a:latin typeface="Arial"/>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600" b="0" i="0" u="none" strike="noStrike" dirty="0" smtClean="0">
                          <a:solidFill>
                            <a:schemeClr val="tx1"/>
                          </a:solidFill>
                          <a:effectLst/>
                          <a:latin typeface="Arial"/>
                        </a:rPr>
                        <a:t>Ericsson</a:t>
                      </a:r>
                      <a:endParaRPr lang="fr-FR" sz="1600" b="0" i="0" u="none" strike="noStrike" dirty="0">
                        <a:solidFill>
                          <a:schemeClr val="tx1"/>
                        </a:solidFill>
                        <a:effectLst/>
                        <a:latin typeface="Arial"/>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1/9)</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01283804"/>
              </p:ext>
            </p:extLst>
          </p:nvPr>
        </p:nvGraphicFramePr>
        <p:xfrm>
          <a:off x="163773" y="1005577"/>
          <a:ext cx="11900848" cy="5771478"/>
        </p:xfrm>
        <a:graphic>
          <a:graphicData uri="http://schemas.openxmlformats.org/drawingml/2006/table">
            <a:tbl>
              <a:tblPr/>
              <a:tblGrid>
                <a:gridCol w="1860845">
                  <a:extLst>
                    <a:ext uri="{9D8B030D-6E8A-4147-A177-3AD203B41FA5}">
                      <a16:colId xmlns:a16="http://schemas.microsoft.com/office/drawing/2014/main" xmlns="" val="20000"/>
                    </a:ext>
                  </a:extLst>
                </a:gridCol>
                <a:gridCol w="4073097">
                  <a:extLst>
                    <a:ext uri="{9D8B030D-6E8A-4147-A177-3AD203B41FA5}">
                      <a16:colId xmlns:a16="http://schemas.microsoft.com/office/drawing/2014/main" xmlns="" val="20001"/>
                    </a:ext>
                  </a:extLst>
                </a:gridCol>
                <a:gridCol w="3045673"/>
                <a:gridCol w="29212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Control and monitoring of Power, Energy and Environmental (PEE) parameters in Radio Access Networks (RAN)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PEE_CMON</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40% -&gt; 80%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SA#79 – March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28.304, 28.305, 28.306</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Draft TS 28.304 (Stage 1) is almost completed. An editorial cleanup has been made and the remaining editor’s note has been removed;</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Draft TS 28.305 (Stage 2): all definitions for solutions 1 and 2 are done;</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Draft TS 28.306 (Stage 3):</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SS definitions for solution 1 are done,</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REST SS definitions for solution 2: a proposal has been made and approved in principle (some revisions to be made). It is not complete yet but it was agreed to pursue further in this direction in the absence of a TS on template, guidelines, best practices. It was mentioned that this work done here for the PEECMON IRP will serve as input for the future Work Item on REST SS;</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Draft CRs to existing specs:</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for solution 1: draft CR to TS 28.622 has been approved,</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for solution 2, draft CRS to TS 32.425 (E-UTRAN), 32.405 (UTRAN) and 52.402 (GERAN) have been approved.</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Remaining work to be done:</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update approved Draft CRs to actual CRs</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produce CR to TS 28.623 (Generic NRM IRP - SS)</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complete TS 28.306 (missing REST SS definitions)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DraftCRs</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Draft TS 28.304, 28.305, 28.306 to be sent to SA#78 for Information.</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63110239"/>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56477</TotalTime>
  <Words>3224</Words>
  <Application>Microsoft Office PowerPoint</Application>
  <PresentationFormat>Personnalisé</PresentationFormat>
  <Paragraphs>630</Paragraphs>
  <Slides>29</Slides>
  <Notes>24</Notes>
  <HiddenSlides>0</HiddenSlides>
  <MMClips>0</MMClips>
  <ScaleCrop>false</ScaleCrop>
  <HeadingPairs>
    <vt:vector size="4" baseType="variant">
      <vt:variant>
        <vt:lpstr>Thème</vt:lpstr>
      </vt:variant>
      <vt:variant>
        <vt:i4>1</vt:i4>
      </vt:variant>
      <vt:variant>
        <vt:lpstr>Titres des diapositives</vt:lpstr>
      </vt:variant>
      <vt:variant>
        <vt:i4>29</vt:i4>
      </vt:variant>
    </vt:vector>
  </HeadingPairs>
  <TitlesOfParts>
    <vt:vector size="30" baseType="lpstr">
      <vt:lpstr>Office Theme</vt:lpstr>
      <vt:lpstr>    SA5 OAM&amp;P SWG Exec Report SA5#116, 27 Nov. – 1 Dec. 2017 Reno (NV), USA </vt:lpstr>
      <vt:lpstr>Incoming LSs</vt:lpstr>
      <vt:lpstr>Outgoing LSs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TRs / TSs to be sent to SA#78</vt:lpstr>
      <vt:lpstr>TRs / TSs to be sent to Edithelp</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ORANGE</cp:lastModifiedBy>
  <cp:revision>1205</cp:revision>
  <dcterms:created xsi:type="dcterms:W3CDTF">2008-08-30T09:32:10Z</dcterms:created>
  <dcterms:modified xsi:type="dcterms:W3CDTF">2018-01-02T12:29:02Z</dcterms:modified>
</cp:coreProperties>
</file>