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668" r:id="rId3"/>
    <p:sldId id="718" r:id="rId4"/>
    <p:sldId id="670" r:id="rId5"/>
    <p:sldId id="636" r:id="rId6"/>
    <p:sldId id="716" r:id="rId7"/>
    <p:sldId id="719" r:id="rId8"/>
    <p:sldId id="651" r:id="rId9"/>
    <p:sldId id="671" r:id="rId10"/>
    <p:sldId id="672" r:id="rId11"/>
    <p:sldId id="673" r:id="rId12"/>
    <p:sldId id="674" r:id="rId13"/>
    <p:sldId id="705" r:id="rId14"/>
    <p:sldId id="706" r:id="rId15"/>
    <p:sldId id="708" r:id="rId16"/>
    <p:sldId id="709" r:id="rId17"/>
    <p:sldId id="710" r:id="rId18"/>
    <p:sldId id="711" r:id="rId19"/>
    <p:sldId id="712" r:id="rId20"/>
    <p:sldId id="713" r:id="rId21"/>
    <p:sldId id="714" r:id="rId22"/>
    <p:sldId id="715" r:id="rId23"/>
    <p:sldId id="717" r:id="rId24"/>
    <p:sldId id="704" r:id="rId2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varScale="1">
        <p:scale>
          <a:sx n="74" d="100"/>
          <a:sy n="74" d="100"/>
        </p:scale>
        <p:origin x="107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7" d="100"/>
          <a:sy n="47" d="100"/>
        </p:scale>
        <p:origin x="-243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10/20/2017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10/20/2017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S5-175005, SA5#115, Busan, South Korea, 16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20 October </a:t>
            </a:r>
            <a:r>
              <a:rPr lang="en-GB" sz="1100" b="1" spc="300" dirty="0">
                <a:ea typeface="+mn-ea"/>
                <a:cs typeface="Arial" panose="020B0604020202020204" pitchFamily="34" charset="0"/>
              </a:rPr>
              <a:t>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SA/WG5_TM/TSGS5_115/Docs/S5-175048.zip" TargetMode="External"/><Relationship Id="rId7" Type="http://schemas.openxmlformats.org/officeDocument/2006/relationships/hyperlink" Target="http://www.3gpp.org/ftp/TSG_SA/WG5_TM/TSGS5_115/Docs/S5-175057.zip" TargetMode="External"/><Relationship Id="rId2" Type="http://schemas.openxmlformats.org/officeDocument/2006/relationships/hyperlink" Target="http://www.3gpp.org/ftp/TSG_SA/WG5_TM/TSGS5_115/Docs/S5-175040.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15/Docs/S5-175054.zip" TargetMode="External"/><Relationship Id="rId5" Type="http://schemas.openxmlformats.org/officeDocument/2006/relationships/hyperlink" Target="http://www.3gpp.org/ftp/TSG_SA/WG5_TM/TSGS5_115/Docs/S5-175052.zip" TargetMode="External"/><Relationship Id="rId4" Type="http://schemas.openxmlformats.org/officeDocument/2006/relationships/hyperlink" Target="http://www.3gpp.org/ftp/TSG_SA/WG5_TM/TSGS5_115/Docs/S5-175049.zip"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5_TM/TSGS5_115/Docs/S5-175291.zip" TargetMode="External"/><Relationship Id="rId2" Type="http://schemas.openxmlformats.org/officeDocument/2006/relationships/hyperlink" Target="http://www.3gpp.org/ftp/TSG_SA/WG5_TM/TSGS5_115/Docs/S5-175058.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15/Docs/S5-175324.zip" TargetMode="External"/><Relationship Id="rId5" Type="http://schemas.openxmlformats.org/officeDocument/2006/relationships/hyperlink" Target="http://www.3gpp.org/ftp/TSG_SA/WG5_TM/TSGS5_115/Docs/S5-175293.zip" TargetMode="External"/><Relationship Id="rId4" Type="http://schemas.openxmlformats.org/officeDocument/2006/relationships/hyperlink" Target="http://www.3gpp.org/ftp/TSG_SA/WG5_TM/TSGS5_115/Docs/S5-175292.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www.3gpp.org/ftp/TSG_SA/WG5_TM/TSGS5_115/Docs/S5-175461.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SA5#115, 16-20 Oct. 2017</a:t>
            </a:r>
            <a:br>
              <a:rPr lang="fr-FR" sz="2400" dirty="0" smtClean="0">
                <a:latin typeface="Arial" pitchFamily="34" charset="0"/>
              </a:rPr>
            </a:br>
            <a:r>
              <a:rPr lang="fr-FR" sz="2400" dirty="0" smtClean="0">
                <a:latin typeface="Arial" pitchFamily="34" charset="0"/>
              </a:rPr>
              <a:t>Busan, South </a:t>
            </a:r>
            <a:r>
              <a:rPr lang="fr-FR" sz="2400" dirty="0" err="1" smtClean="0">
                <a:latin typeface="Arial" pitchFamily="34" charset="0"/>
              </a:rPr>
              <a:t>Korea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endParaRPr lang="en-GB" sz="2400" dirty="0">
              <a:latin typeface="Arial" charset="0"/>
            </a:endParaRPr>
          </a:p>
          <a:p>
            <a:pPr>
              <a:lnSpc>
                <a:spcPct val="80000"/>
              </a:lnSpc>
            </a:pPr>
            <a:r>
              <a:rPr lang="en-GB" sz="2400" dirty="0" smtClean="0">
                <a:latin typeface="Arial" charset="0"/>
              </a:rPr>
              <a:t>Christian TOCHE, </a:t>
            </a:r>
            <a:r>
              <a:rPr lang="en-GB" sz="2400" dirty="0">
                <a:latin typeface="Arial" charset="0"/>
              </a:rPr>
              <a:t>SA5 Vice-Chair, </a:t>
            </a:r>
            <a:r>
              <a:rPr lang="en-GB" sz="2400" dirty="0" smtClean="0">
                <a:latin typeface="Arial" charset="0"/>
              </a:rPr>
              <a:t>Huawei</a:t>
            </a: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64676278"/>
              </p:ext>
            </p:extLst>
          </p:nvPr>
        </p:nvGraphicFramePr>
        <p:xfrm>
          <a:off x="354841" y="1101117"/>
          <a:ext cx="11409529" cy="5222838"/>
        </p:xfrm>
        <a:graphic>
          <a:graphicData uri="http://schemas.openxmlformats.org/drawingml/2006/table">
            <a:tbl>
              <a:tblPr/>
              <a:tblGrid>
                <a:gridCol w="1784021">
                  <a:extLst>
                    <a:ext uri="{9D8B030D-6E8A-4147-A177-3AD203B41FA5}">
                      <a16:colId xmlns:a16="http://schemas.microsoft.com/office/drawing/2014/main" xmlns="" val="20000"/>
                    </a:ext>
                  </a:extLst>
                </a:gridCol>
                <a:gridCol w="3904941">
                  <a:extLst>
                    <a:ext uri="{9D8B030D-6E8A-4147-A177-3AD203B41FA5}">
                      <a16:colId xmlns:a16="http://schemas.microsoft.com/office/drawing/2014/main" xmlns="" val="20001"/>
                    </a:ext>
                  </a:extLst>
                </a:gridCol>
                <a:gridCol w="2919935"/>
                <a:gridCol w="280063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52 contributions of which 2 were discussion papers. 16 contributions were not presented due to lack of time. 18 contributions were withdrawn after presentation of discussion paper point 4 below.</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28.801 is used as source for many contributions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“5G network slicing management architecture framework principles” provided opportunity for good discussion relation of network slicing domain and management domain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“Overview of use cases and requirements for management of network slicing” provided opportunity for discussion on documenting use case.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S5-175488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TS 28.530 Network Slicing management framework principles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-&gt; For email approval</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S5-175415 (Discussion Paper on 5G network slicing management architecture framework principles) is endorsed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19800473"/>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the initial skeleton of draft TS 28.531.</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 related to creation of NSI and NSSI. The revisions need to be checked in OAM plenary.</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contributions are not treated due to lack of meeting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08127741"/>
              </p:ext>
            </p:extLst>
          </p:nvPr>
        </p:nvGraphicFramePr>
        <p:xfrm>
          <a:off x="1078173" y="1360424"/>
          <a:ext cx="10372298" cy="5200892"/>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(Jun.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TS 28.628, TS 28.629, TS 28.658, TS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3 input CRs have been discussed, all of them need revision for further approval. The 3 CRs intended to update SON for AAS management support into existing SA5 TSs for SON NRM IRP requirements and information service (TS 28.627, TS 28.628), as well as E-UTRAN NRM IRP information service (TS 28.658). The discussion on these 3 CRs achieved following progress: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 to update the SON NRM IRP to adopt new requirement and information service definitions to support SON for AAS management.</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 to update the E-UTRAN NRM IRP to adopt new attribute on IOC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a:t>
            </a:r>
            <a:r>
              <a:rPr lang="en-GB" altLang="zh-CN" sz="3200" dirty="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3394656"/>
              </p:ext>
            </p:extLst>
          </p:nvPr>
        </p:nvGraphicFramePr>
        <p:xfrm>
          <a:off x="1078173" y="1360424"/>
          <a:ext cx="9853684" cy="5010910"/>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Implementation for the Partitioning of </a:t>
                      </a:r>
                      <a:r>
                        <a:rPr lang="en-US" sz="1800" b="1" i="0" kern="1200" dirty="0" err="1" smtClean="0">
                          <a:solidFill>
                            <a:schemeClr val="tx1"/>
                          </a:solidFill>
                          <a:effectLst/>
                          <a:latin typeface="+mn-lt"/>
                          <a:ea typeface="+mn-ea"/>
                          <a:cs typeface="+mn-cs"/>
                        </a:rPr>
                        <a:t>Itf</a:t>
                      </a:r>
                      <a:r>
                        <a:rPr lang="en-US" sz="1800" b="1" i="0" kern="1200" dirty="0" smtClean="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32.880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conclusion of draft TR 32.880 has been discussed. </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editorial improvements were made.</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question regarding a potential further study / work item has been raised. The answer was that there is no  plan to initiate a study / work item.</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32.880 to be sent for Approval to SA#78.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707576415"/>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73967506"/>
              </p:ext>
            </p:extLst>
          </p:nvPr>
        </p:nvGraphicFramePr>
        <p:xfrm>
          <a:off x="1078173" y="1360424"/>
          <a:ext cx="9853684" cy="494851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go for service based management architecture for 5G management architecture.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1. List the individual management functions and derive atomic building blocks (decomposition effort) and the related interfaces discussed in the group. Indicate the new management functions (and building blocks) introduced for 5G network.</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2. Identify generic management layers and agree on the layers.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3. Position the functions listed in bullet 1 to the right layer in bullet 2 (certain “building block” atomic functions may be present at multiple layers). </a:t>
                      </a:r>
                    </a:p>
                    <a:p>
                      <a:pPr marL="285750" lvl="0" indent="-285750">
                        <a:buFontTx/>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architecture discussion needs to speed up.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8144072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63737541"/>
              </p:ext>
            </p:extLst>
          </p:nvPr>
        </p:nvGraphicFramePr>
        <p:xfrm>
          <a:off x="518616" y="1360424"/>
          <a:ext cx="11013741" cy="5131398"/>
        </p:xfrm>
        <a:graphic>
          <a:graphicData uri="http://schemas.openxmlformats.org/drawingml/2006/table">
            <a:tbl>
              <a:tblPr/>
              <a:tblGrid>
                <a:gridCol w="1722134">
                  <a:extLst>
                    <a:ext uri="{9D8B030D-6E8A-4147-A177-3AD203B41FA5}">
                      <a16:colId xmlns:a16="http://schemas.microsoft.com/office/drawing/2014/main" xmlns="" val="20000"/>
                    </a:ext>
                  </a:extLst>
                </a:gridCol>
                <a:gridCol w="3769481">
                  <a:extLst>
                    <a:ext uri="{9D8B030D-6E8A-4147-A177-3AD203B41FA5}">
                      <a16:colId xmlns:a16="http://schemas.microsoft.com/office/drawing/2014/main" xmlns="" val="20001"/>
                    </a:ext>
                  </a:extLst>
                </a:gridCol>
                <a:gridCol w="2818645"/>
                <a:gridCol w="2703481">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there have 15 input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while 13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(12 need revision for further discussion and 1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is noted) and 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withdrawn. The discussed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focus on area of NR management, ng-</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management, 5GC management and trace with following progress: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The group has discussed whether existing CM, PM and FM interface IRPs can apply to 5G NF management solutions. Considering its dependence on the 5G NF management architecture (TR 28.800), which will be studied further via decomposing of legacy MNS (Arch. approach option 1), so it is proposed to add one note to address this issue in the TR instead of giving clear conclusion now.</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has reached a common understanding that new NRM IRPs and measurements definitions for 5G NFs management are needed in the normative phase.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group discussed trace requirement, and it is proposed to start corresponding solution discussion after other WGs make clear conclusion to support it in 5GC and NG-RAN.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 has been sent for Information to SA#77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4357045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23636307"/>
              </p:ext>
            </p:extLst>
          </p:nvPr>
        </p:nvGraphicFramePr>
        <p:xfrm>
          <a:off x="736979" y="1374071"/>
          <a:ext cx="10727139" cy="5140728"/>
        </p:xfrm>
        <a:graphic>
          <a:graphicData uri="http://schemas.openxmlformats.org/drawingml/2006/table">
            <a:tbl>
              <a:tblPr/>
              <a:tblGrid>
                <a:gridCol w="1677321">
                  <a:extLst>
                    <a:ext uri="{9D8B030D-6E8A-4147-A177-3AD203B41FA5}">
                      <a16:colId xmlns:a16="http://schemas.microsoft.com/office/drawing/2014/main" xmlns="" val="20000"/>
                    </a:ext>
                  </a:extLst>
                </a:gridCol>
                <a:gridCol w="3671391">
                  <a:extLst>
                    <a:ext uri="{9D8B030D-6E8A-4147-A177-3AD203B41FA5}">
                      <a16:colId xmlns:a16="http://schemas.microsoft.com/office/drawing/2014/main" xmlns="" val="20001"/>
                    </a:ext>
                  </a:extLst>
                </a:gridCol>
                <a:gridCol w="2745297"/>
                <a:gridCol w="263313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38%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presented and discussed. 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proposed a set of 4 potential requirements and a corresponding set of measurements as listed below:</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TB related measurements,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S1-connection related measurements,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and TA Distribution,</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Measurement Report.</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Following some discussions by the group, all 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sng" strike="noStrike" kern="1200" cap="none" normalizeH="0" baseline="0" dirty="0" smtClean="0">
                          <a:ln>
                            <a:noFill/>
                          </a:ln>
                          <a:solidFill>
                            <a:schemeClr val="tx1"/>
                          </a:solidFill>
                          <a:effectLst/>
                          <a:latin typeface="Calibri" pitchFamily="34" charset="0"/>
                          <a:ea typeface="宋体" pitchFamily="2" charset="-122"/>
                          <a:cs typeface="Arial" charset="0"/>
                        </a:rPr>
                        <a:t>AIs (to Rapporteur of TR 32.857)</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confirm the number of required measurement sets and include a clarification statement into the TR</a:t>
                      </a:r>
                    </a:p>
                    <a:p>
                      <a:pPr marL="28575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clarify and confirm on whether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category of devices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49571764"/>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95%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study was almost completed. It was agreed to start normative work in Rel-15. A WID should be submitted to SA5#116. The scope of the WID should include the update of the IRP methodology with the required best practices and guidelines. It was also agreed that a REST SS should be produced for the most important IRPs. It was discussed about the way the REST SSs of IRPs should be specified and if dedicated tools like Swagger should be adopted.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has been sent for Information to SA#77</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to be sent for Approval to SA#78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7125585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11657684"/>
              </p:ext>
            </p:extLst>
          </p:nvPr>
        </p:nvGraphicFramePr>
        <p:xfrm>
          <a:off x="163773" y="1019224"/>
          <a:ext cx="11832610" cy="5801958"/>
        </p:xfrm>
        <a:graphic>
          <a:graphicData uri="http://schemas.openxmlformats.org/drawingml/2006/table">
            <a:tbl>
              <a:tblPr/>
              <a:tblGrid>
                <a:gridCol w="1408642">
                  <a:extLst>
                    <a:ext uri="{9D8B030D-6E8A-4147-A177-3AD203B41FA5}">
                      <a16:colId xmlns:a16="http://schemas.microsoft.com/office/drawing/2014/main" xmlns="" val="20000"/>
                    </a:ext>
                  </a:extLst>
                </a:gridCol>
                <a:gridCol w="3896139">
                  <a:extLst>
                    <a:ext uri="{9D8B030D-6E8A-4147-A177-3AD203B41FA5}">
                      <a16:colId xmlns:a16="http://schemas.microsoft.com/office/drawing/2014/main" xmlns="" val="20001"/>
                    </a:ext>
                  </a:extLst>
                </a:gridCol>
                <a:gridCol w="2722750"/>
                <a:gridCol w="380507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90%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GB" sz="1400" kern="1200" dirty="0" smtClean="0">
                          <a:solidFill>
                            <a:schemeClr val="tx1"/>
                          </a:solidFill>
                          <a:effectLst/>
                          <a:latin typeface="+mn-lt"/>
                          <a:ea typeface="+mn-ea"/>
                          <a:cs typeface="+mn-cs"/>
                        </a:rPr>
                        <a:t>The group discussed the following topics at the session: </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editor notes clean-up</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Use cases</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providing location information of non-virtualized part of </a:t>
                      </a:r>
                      <a:r>
                        <a:rPr lang="en-IE" sz="1400" kern="1200" dirty="0" err="1" smtClean="0">
                          <a:solidFill>
                            <a:schemeClr val="tx1"/>
                          </a:solidFill>
                          <a:effectLst/>
                          <a:latin typeface="+mn-lt"/>
                          <a:ea typeface="+mn-ea"/>
                          <a:cs typeface="+mn-cs"/>
                        </a:rPr>
                        <a:t>gNB</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connecting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-CU to 5GC nodes</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scaling the virtualized part of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 for adapting to the network capacity</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Gap in ETSI NFV IFA-013 to support the addition of </a:t>
                      </a:r>
                      <a:r>
                        <a:rPr lang="en-IE" sz="1400" kern="1200" dirty="0" smtClean="0">
                          <a:solidFill>
                            <a:schemeClr val="tx1"/>
                          </a:solidFill>
                          <a:effectLst/>
                          <a:latin typeface="+mn-lt"/>
                          <a:ea typeface="+mn-ea"/>
                          <a:cs typeface="+mn-cs"/>
                        </a:rPr>
                        <a:t>VNFFG</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Solutions: </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providing location of non-virtualized part of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 to NFVO</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alternative solution for transport network requirements update</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adding VNFFGD and VNFFGs to connected virtualized and non-virtualized parts of </a:t>
                      </a:r>
                      <a:r>
                        <a:rPr lang="en-IE" sz="1400" kern="1200" dirty="0" err="1" smtClean="0">
                          <a:solidFill>
                            <a:schemeClr val="tx1"/>
                          </a:solidFill>
                          <a:effectLst/>
                          <a:latin typeface="+mn-lt"/>
                          <a:ea typeface="+mn-ea"/>
                          <a:cs typeface="+mn-cs"/>
                        </a:rPr>
                        <a:t>gNB</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Conclusion revision.</a:t>
                      </a:r>
                      <a:r>
                        <a:rPr lang="en-GB" sz="1400" b="1" kern="1200" dirty="0" smtClean="0">
                          <a:solidFill>
                            <a:schemeClr val="tx1"/>
                          </a:solidFill>
                          <a:effectLst/>
                          <a:latin typeface="+mn-lt"/>
                          <a:ea typeface="+mn-ea"/>
                          <a:cs typeface="+mn-cs"/>
                        </a:rPr>
                        <a:t> </a:t>
                      </a:r>
                      <a:endParaRPr lang="fr-FR" sz="1400" kern="1200" dirty="0" smtClean="0">
                        <a:solidFill>
                          <a:schemeClr val="tx1"/>
                        </a:solidFill>
                        <a:effectLst/>
                        <a:latin typeface="+mn-lt"/>
                        <a:ea typeface="+mn-ea"/>
                        <a:cs typeface="+mn-cs"/>
                      </a:endParaRPr>
                    </a:p>
                    <a:p>
                      <a:pPr marL="342900" lvl="0" indent="-342900">
                        <a:buFont typeface="+mj-lt"/>
                        <a:buAutoNum type="arabicPeriod"/>
                      </a:pPr>
                      <a:r>
                        <a:rPr lang="en-GB" sz="1400" kern="1200" dirty="0" smtClean="0">
                          <a:solidFill>
                            <a:schemeClr val="tx1"/>
                          </a:solidFill>
                          <a:effectLst/>
                          <a:latin typeface="+mn-lt"/>
                          <a:ea typeface="+mn-ea"/>
                          <a:cs typeface="+mn-cs"/>
                        </a:rPr>
                        <a:t>It is proposed to send TR 32.864 to </a:t>
                      </a:r>
                      <a:r>
                        <a:rPr lang="en-GB" sz="1400" kern="1200" dirty="0" err="1" smtClean="0">
                          <a:solidFill>
                            <a:schemeClr val="tx1"/>
                          </a:solidFill>
                          <a:effectLst/>
                          <a:latin typeface="+mn-lt"/>
                          <a:ea typeface="+mn-ea"/>
                          <a:cs typeface="+mn-cs"/>
                        </a:rPr>
                        <a:t>Edithelp</a:t>
                      </a:r>
                      <a:r>
                        <a:rPr lang="en-GB" sz="1400" kern="1200" dirty="0" smtClean="0">
                          <a:solidFill>
                            <a:schemeClr val="tx1"/>
                          </a:solidFill>
                          <a:effectLst/>
                          <a:latin typeface="+mn-lt"/>
                          <a:ea typeface="+mn-ea"/>
                          <a:cs typeface="+mn-cs"/>
                        </a:rPr>
                        <a:t>.</a:t>
                      </a:r>
                      <a:endParaRPr lang="fr-FR" sz="1400" kern="1200" dirty="0" smtClean="0">
                        <a:solidFill>
                          <a:schemeClr val="tx1"/>
                        </a:solidFill>
                        <a:effectLst/>
                        <a:latin typeface="+mn-lt"/>
                        <a:ea typeface="+mn-ea"/>
                        <a:cs typeface="+mn-cs"/>
                      </a:endParaRPr>
                    </a:p>
                    <a:p>
                      <a:pPr marL="342900" lvl="0" indent="-342900">
                        <a:buFont typeface="+mj-lt"/>
                        <a:buAutoNum type="arabicPeriod"/>
                      </a:pPr>
                      <a:r>
                        <a:rPr lang="en-GB" sz="1400" kern="1200" dirty="0" smtClean="0">
                          <a:solidFill>
                            <a:schemeClr val="tx1"/>
                          </a:solidFill>
                          <a:effectLst/>
                          <a:latin typeface="+mn-lt"/>
                          <a:ea typeface="+mn-ea"/>
                          <a:cs typeface="+mn-cs"/>
                        </a:rPr>
                        <a:t>It is proposed to conclude the study</a:t>
                      </a:r>
                      <a:r>
                        <a:rPr lang="en-GB" sz="1600" kern="1200" dirty="0" smtClean="0">
                          <a:solidFill>
                            <a:schemeClr val="tx1"/>
                          </a:solidFill>
                          <a:effectLst/>
                          <a:latin typeface="+mn-lt"/>
                          <a:ea typeface="+mn-ea"/>
                          <a:cs typeface="+mn-cs"/>
                        </a:rPr>
                        <a:t>.</a:t>
                      </a:r>
                      <a:endParaRPr lang="fr-FR" sz="16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 has been sent to SA#77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76552125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6021939"/>
              </p:ext>
            </p:extLst>
          </p:nvPr>
        </p:nvGraphicFramePr>
        <p:xfrm>
          <a:off x="177420" y="1360424"/>
          <a:ext cx="11887201" cy="5108816"/>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740016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PGW and SGW related measurement and conclusions were proposed. The group discussed the following 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the session:</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S5-175202: Rel-15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32.867 Add use cases and requirements for PFCP and  GTP-U related measurements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Sxa</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&amp;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Sxb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S5-175203: Rel-15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32.867 Add use cases and requirements for configuration management for S/P-GW with CUPS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S5-174132: Editor’s notes cleanup</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S5-174133: Add conclusions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S5-174134: Add recommendations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that TR 32.867 is ready to report to SA plenary if revision of are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32.867 to be sent for Approval to SA#78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LSs (</a:t>
            </a:r>
            <a:r>
              <a:rPr lang="sv-SE" dirty="0" smtClean="0"/>
              <a:t>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86742260"/>
              </p:ext>
            </p:extLst>
          </p:nvPr>
        </p:nvGraphicFramePr>
        <p:xfrm>
          <a:off x="300252" y="1477253"/>
          <a:ext cx="11600596" cy="3589817"/>
        </p:xfrm>
        <a:graphic>
          <a:graphicData uri="http://schemas.openxmlformats.org/drawingml/2006/table">
            <a:tbl>
              <a:tblPr firstRow="1" bandRow="1">
                <a:tableStyleId>{5C22544A-7EE6-4342-B048-85BDC9FD1C3A}</a:tableStyleId>
              </a:tblPr>
              <a:tblGrid>
                <a:gridCol w="1012969">
                  <a:extLst>
                    <a:ext uri="{9D8B030D-6E8A-4147-A177-3AD203B41FA5}">
                      <a16:colId xmlns:a16="http://schemas.microsoft.com/office/drawing/2014/main" xmlns="" val="570476699"/>
                    </a:ext>
                  </a:extLst>
                </a:gridCol>
                <a:gridCol w="7063044">
                  <a:extLst>
                    <a:ext uri="{9D8B030D-6E8A-4147-A177-3AD203B41FA5}">
                      <a16:colId xmlns:a16="http://schemas.microsoft.com/office/drawing/2014/main" xmlns="" val="2618836924"/>
                    </a:ext>
                  </a:extLst>
                </a:gridCol>
                <a:gridCol w="1207239">
                  <a:extLst>
                    <a:ext uri="{9D8B030D-6E8A-4147-A177-3AD203B41FA5}">
                      <a16:colId xmlns:a16="http://schemas.microsoft.com/office/drawing/2014/main" xmlns="" val="3016348962"/>
                    </a:ext>
                  </a:extLst>
                </a:gridCol>
                <a:gridCol w="1123982">
                  <a:extLst>
                    <a:ext uri="{9D8B030D-6E8A-4147-A177-3AD203B41FA5}">
                      <a16:colId xmlns:a16="http://schemas.microsoft.com/office/drawing/2014/main" xmlns="" val="3690116950"/>
                    </a:ext>
                  </a:extLst>
                </a:gridCol>
                <a:gridCol w="1193362">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31965">
                <a:tc>
                  <a:txBody>
                    <a:bodyPr/>
                    <a:lstStyle/>
                    <a:p>
                      <a:pPr marL="95250" indent="0" algn="l" fontAlgn="t"/>
                      <a:r>
                        <a:rPr lang="fr-FR" sz="1600" b="1" i="0" u="sng" strike="noStrike" dirty="0">
                          <a:solidFill>
                            <a:srgbClr val="0000FF"/>
                          </a:solidFill>
                          <a:effectLst/>
                          <a:latin typeface="Calibri" panose="020F0502020204030204" pitchFamily="34" charset="0"/>
                          <a:hlinkClick r:id="rId2"/>
                        </a:rPr>
                        <a:t>S5-175040</a:t>
                      </a:r>
                      <a:endParaRPr lang="fr-FR" sz="1600" b="1" i="0" u="sng" strike="noStrike" dirty="0">
                        <a:solidFill>
                          <a:srgbClr val="0000FF"/>
                        </a:solidFill>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LS from NGMN cc SA5 on requirement of lifecycle management for 3GPP service based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effectLst/>
                          <a:latin typeface="Calibri" panose="020F0502020204030204" pitchFamily="34" charset="0"/>
                        </a:rPr>
                        <a:t>NGMN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531965">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3"/>
                        </a:rPr>
                        <a:t>S5-175048</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LS from RAN3 to SA5 on support of Trace and MDT in NG-RAN in rel-15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R3-173422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4"/>
                        </a:rPr>
                        <a:t>S5-175049</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Reply </a:t>
                      </a:r>
                      <a:r>
                        <a:rPr lang="en-US" sz="1600" b="0" i="0" u="none" strike="noStrike" dirty="0" smtClean="0">
                          <a:effectLst/>
                          <a:latin typeface="Calibri" panose="020F0502020204030204" pitchFamily="34" charset="0"/>
                        </a:rPr>
                        <a:t>Ls from </a:t>
                      </a:r>
                      <a:r>
                        <a:rPr lang="en-US" sz="1600" b="0" i="0" u="none" strike="noStrike" dirty="0">
                          <a:effectLst/>
                          <a:latin typeface="Calibri" panose="020F0502020204030204" pitchFamily="34" charset="0"/>
                        </a:rPr>
                        <a:t>SA2 to SA5  on progress of Network Slicing related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S2-176505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5"/>
                        </a:rPr>
                        <a:t>S5-175052</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Resubmitted LS from SA2 to SA5 on EUTRAN sharing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S2-173701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Replied to</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S5-175461</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6"/>
                        </a:rPr>
                        <a:t>S5-175054</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a:effectLst/>
                          <a:latin typeface="Calibri" panose="020F0502020204030204" pitchFamily="34" charset="0"/>
                        </a:rPr>
                        <a:t>Resubmitted LS from RAN3 to SA5 on Collection Period correction for MDT M3 measurement in eUTRAN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R3-171382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7"/>
                        </a:rPr>
                        <a:t>S5-175057</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a:effectLst/>
                          <a:latin typeface="Calibri" panose="020F0502020204030204" pitchFamily="34" charset="0"/>
                        </a:rPr>
                        <a:t>LSOut reply to 3GPP SA5 on progress of measurement definitions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74447332"/>
                  </a:ext>
                </a:extLst>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07726712"/>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configuration of mobility set for LWA was discussed and revised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FM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CM for LWIP was agreed.</a:t>
                      </a:r>
                    </a:p>
                    <a:p>
                      <a:pPr marL="285750" lvl="0" indent="-285750">
                        <a:buFont typeface="Arial" panose="020B0604020202020204" pitchFamily="34" charset="0"/>
                        <a:buChar cha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draft TR will not be ready for information in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86873054"/>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contributions are addressed, which are proposed to update the relevant NFV policy terms in TR 32.871 to keep the concept consistency with ETSI ISG NFV.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contribution has been approved before the OAM closing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56384249"/>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6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Scope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Re-structuring clause 5.2</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existing EE KPI definitions for RAN and for VNF</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Addition text on existing measurement methods</a:t>
                      </a:r>
                    </a:p>
                    <a:p>
                      <a:pPr marL="285750" lvl="0" indent="-285750">
                        <a:buFont typeface="Arial" panose="020B0604020202020204" pitchFamily="34" charset="0"/>
                        <a:buChar char="•"/>
                      </a:pP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potential solutions to improve energy efficiency – for email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SA#78</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3204155"/>
              </p:ext>
            </p:extLst>
          </p:nvPr>
        </p:nvGraphicFramePr>
        <p:xfrm>
          <a:off x="641446" y="1910693"/>
          <a:ext cx="10549718" cy="3173326"/>
        </p:xfrm>
        <a:graphic>
          <a:graphicData uri="http://schemas.openxmlformats.org/drawingml/2006/table">
            <a:tbl>
              <a:tblPr firstRow="1" bandRow="1">
                <a:tableStyleId>{5C22544A-7EE6-4342-B048-85BDC9FD1C3A}</a:tableStyleId>
              </a:tblPr>
              <a:tblGrid>
                <a:gridCol w="1274519">
                  <a:extLst>
                    <a:ext uri="{9D8B030D-6E8A-4147-A177-3AD203B41FA5}">
                      <a16:colId xmlns:a16="http://schemas.microsoft.com/office/drawing/2014/main" xmlns="" val="570476699"/>
                    </a:ext>
                  </a:extLst>
                </a:gridCol>
                <a:gridCol w="5194519">
                  <a:extLst>
                    <a:ext uri="{9D8B030D-6E8A-4147-A177-3AD203B41FA5}">
                      <a16:colId xmlns:a16="http://schemas.microsoft.com/office/drawing/2014/main" xmlns="" val="2618836924"/>
                    </a:ext>
                  </a:extLst>
                </a:gridCol>
                <a:gridCol w="1965277"/>
                <a:gridCol w="2115403">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73197">
                <a:tc>
                  <a:txBody>
                    <a:bodyPr/>
                    <a:lstStyle/>
                    <a:p>
                      <a:pPr marL="95250" marR="0" indent="0" algn="l" rtl="0"/>
                      <a:r>
                        <a:rPr lang="en-GB" sz="1600" b="0" i="0" u="none" strike="noStrike" baseline="0" dirty="0" smtClean="0">
                          <a:latin typeface="Calibri" panose="020F0502020204030204" pitchFamily="34" charset="0"/>
                        </a:rPr>
                        <a:t>TR </a:t>
                      </a:r>
                      <a:r>
                        <a:rPr lang="fr-FR" altLang="zh-CN" sz="1600" b="0" i="0" u="none" strike="noStrike" baseline="0" dirty="0" smtClean="0">
                          <a:latin typeface="Calibri" panose="020F0502020204030204" pitchFamily="34" charset="0"/>
                        </a:rPr>
                        <a:t>28</a:t>
                      </a:r>
                      <a:r>
                        <a:rPr lang="en-GB" altLang="zh-CN" sz="1600" b="0" i="0" u="none" strike="noStrike" baseline="0" dirty="0" smtClean="0">
                          <a:latin typeface="Calibri" panose="020F0502020204030204" pitchFamily="34" charset="0"/>
                        </a:rPr>
                        <a:t>.</a:t>
                      </a:r>
                      <a:r>
                        <a:rPr lang="fr-FR" altLang="zh-CN" sz="1600" b="0" i="0" u="none" strike="noStrike" baseline="0" dirty="0" smtClean="0">
                          <a:latin typeface="Calibri" panose="020F0502020204030204" pitchFamily="34" charset="0"/>
                        </a:rPr>
                        <a:t>800</a:t>
                      </a:r>
                      <a:endParaRPr lang="en-GB" altLang="zh-CN" sz="1600" b="0" i="0" u="none" strike="noStrike" baseline="0" dirty="0" smtClean="0">
                        <a:latin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en-US" altLang="zh-CN" sz="1600" b="0" i="0" u="none" strike="noStrike" baseline="0" dirty="0" smtClean="0">
                          <a:latin typeface="Calibri" panose="020F0502020204030204" pitchFamily="34" charset="0"/>
                        </a:rPr>
                        <a:t>Study on management and orchestration architecture of next generation</a:t>
                      </a:r>
                      <a:r>
                        <a:rPr lang="zh-CN" altLang="fr-FR" sz="1600" b="0" i="0" u="none" strike="noStrike" baseline="0" dirty="0" smtClean="0">
                          <a:latin typeface="Calibri" panose="020F0502020204030204" pitchFamily="34" charset="0"/>
                        </a:rPr>
                        <a:t> </a:t>
                      </a:r>
                      <a:r>
                        <a:rPr lang="fr-FR" altLang="zh-CN" sz="1600" b="0" i="0" u="none" strike="noStrike" baseline="0" dirty="0" smtClean="0">
                          <a:latin typeface="Calibri" panose="020F0502020204030204" pitchFamily="34" charset="0"/>
                        </a:rPr>
                        <a:t>network and service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 TBC</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28.802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management aspects of next generation network architecture and features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 - TBC</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aspects of virtualized network functions that are part of the NR </a:t>
                      </a:r>
                      <a:endParaRPr lang="sv-SE"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a RESTful HTTP-based solution Set (SS)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32.867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Enhancement of CUPS of EPC Nodes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3048" y="1790163"/>
            <a:ext cx="6828602" cy="2331076"/>
          </a:xfrm>
        </p:spPr>
        <p:txBody>
          <a:bodyPr/>
          <a:lstStyle/>
          <a:p>
            <a:r>
              <a:rPr lang="sv-SE" sz="7200" dirty="0" err="1"/>
              <a:t>Thank</a:t>
            </a:r>
            <a:r>
              <a:rPr lang="sv-SE" sz="7200" dirty="0"/>
              <a:t> </a:t>
            </a:r>
            <a:r>
              <a:rPr lang="sv-SE" sz="7200" dirty="0" err="1"/>
              <a:t>you</a:t>
            </a:r>
            <a:r>
              <a:rPr lang="sv-SE" sz="72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LSs </a:t>
            </a:r>
            <a:r>
              <a:rPr lang="sv-SE" dirty="0" smtClean="0"/>
              <a:t>(2/2)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62088614"/>
              </p:ext>
            </p:extLst>
          </p:nvPr>
        </p:nvGraphicFramePr>
        <p:xfrm>
          <a:off x="300252" y="1504549"/>
          <a:ext cx="11586948" cy="3341837"/>
        </p:xfrm>
        <a:graphic>
          <a:graphicData uri="http://schemas.openxmlformats.org/drawingml/2006/table">
            <a:tbl>
              <a:tblPr firstRow="1" bandRow="1">
                <a:tableStyleId>{5C22544A-7EE6-4342-B048-85BDC9FD1C3A}</a:tableStyleId>
              </a:tblPr>
              <a:tblGrid>
                <a:gridCol w="1160058">
                  <a:extLst>
                    <a:ext uri="{9D8B030D-6E8A-4147-A177-3AD203B41FA5}">
                      <a16:colId xmlns:a16="http://schemas.microsoft.com/office/drawing/2014/main" xmlns="" val="570476699"/>
                    </a:ext>
                  </a:extLst>
                </a:gridCol>
                <a:gridCol w="6906454">
                  <a:extLst>
                    <a:ext uri="{9D8B030D-6E8A-4147-A177-3AD203B41FA5}">
                      <a16:colId xmlns:a16="http://schemas.microsoft.com/office/drawing/2014/main" xmlns="" val="2618836924"/>
                    </a:ext>
                  </a:extLst>
                </a:gridCol>
                <a:gridCol w="1205819">
                  <a:extLst>
                    <a:ext uri="{9D8B030D-6E8A-4147-A177-3AD203B41FA5}">
                      <a16:colId xmlns:a16="http://schemas.microsoft.com/office/drawing/2014/main" xmlns="" val="3016348962"/>
                    </a:ext>
                  </a:extLst>
                </a:gridCol>
                <a:gridCol w="1122659">
                  <a:extLst>
                    <a:ext uri="{9D8B030D-6E8A-4147-A177-3AD203B41FA5}">
                      <a16:colId xmlns:a16="http://schemas.microsoft.com/office/drawing/2014/main" xmlns="" val="3690116950"/>
                    </a:ext>
                  </a:extLst>
                </a:gridCol>
                <a:gridCol w="1191958">
                  <a:extLst>
                    <a:ext uri="{9D8B030D-6E8A-4147-A177-3AD203B41FA5}">
                      <a16:colId xmlns:a16="http://schemas.microsoft.com/office/drawing/2014/main" xmlns="" val="2952368263"/>
                    </a:ext>
                  </a:extLst>
                </a:gridCol>
              </a:tblGrid>
              <a:tr h="742352">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19897">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2"/>
                        </a:rPr>
                        <a:t>S5-175058</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Out </a:t>
                      </a:r>
                      <a:r>
                        <a:rPr lang="en-US" sz="1600" b="0" i="0" u="none" strike="noStrike" dirty="0">
                          <a:effectLst/>
                          <a:latin typeface="Calibri" panose="020F0502020204030204" pitchFamily="34" charset="0"/>
                        </a:rPr>
                        <a:t>reply to 3GPP SA5 on Managing EM IP address provided to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3"/>
                        </a:rPr>
                        <a:t>S5-175291</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from SA4 to SA5 on adding new service type in QMC reporting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S4-170952</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4"/>
                        </a:rPr>
                        <a:t>S5-175292</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from </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to SA5 on RAN2 progress of QoE Measurement Collection in LTE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R2-1712035</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5"/>
                        </a:rPr>
                        <a:t>S5-175293</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from RAN2 cc SA5 to RAN3 on MDT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dk1"/>
                          </a:solidFill>
                          <a:effectLst/>
                          <a:latin typeface="Calibri" panose="020F0502020204030204" pitchFamily="34" charset="0"/>
                          <a:ea typeface="+mn-ea"/>
                          <a:cs typeface="+mn-cs"/>
                        </a:rPr>
                        <a:t>R2-1712041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6"/>
                        </a:rPr>
                        <a:t>S5-175324</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LSOut</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reply from ETSI NFV cc SA5 on lifecycle management for 3GPP service based architecture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dk1"/>
                          </a:solidFill>
                          <a:effectLst/>
                          <a:latin typeface="Calibri" panose="020F0502020204030204" pitchFamily="34" charset="0"/>
                          <a:ea typeface="+mn-ea"/>
                          <a:cs typeface="+mn-cs"/>
                        </a:rPr>
                        <a:t>ETSI ISG NFV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709959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79158165"/>
              </p:ext>
            </p:extLst>
          </p:nvPr>
        </p:nvGraphicFramePr>
        <p:xfrm>
          <a:off x="835330" y="1937983"/>
          <a:ext cx="10260300" cy="1216898"/>
        </p:xfrm>
        <a:graphic>
          <a:graphicData uri="http://schemas.openxmlformats.org/drawingml/2006/table">
            <a:tbl>
              <a:tblPr firstRow="1" bandRow="1">
                <a:tableStyleId>{5C22544A-7EE6-4342-B048-85BDC9FD1C3A}</a:tableStyleId>
              </a:tblPr>
              <a:tblGrid>
                <a:gridCol w="924890">
                  <a:extLst>
                    <a:ext uri="{9D8B030D-6E8A-4147-A177-3AD203B41FA5}">
                      <a16:colId xmlns:a16="http://schemas.microsoft.com/office/drawing/2014/main" xmlns="" val="570476699"/>
                    </a:ext>
                  </a:extLst>
                </a:gridCol>
                <a:gridCol w="5465794">
                  <a:extLst>
                    <a:ext uri="{9D8B030D-6E8A-4147-A177-3AD203B41FA5}">
                      <a16:colId xmlns:a16="http://schemas.microsoft.com/office/drawing/2014/main" xmlns="" val="2618836924"/>
                    </a:ext>
                  </a:extLst>
                </a:gridCol>
                <a:gridCol w="1265010">
                  <a:extLst>
                    <a:ext uri="{9D8B030D-6E8A-4147-A177-3AD203B41FA5}">
                      <a16:colId xmlns:a16="http://schemas.microsoft.com/office/drawing/2014/main" xmlns="" val="3016348962"/>
                    </a:ext>
                  </a:extLst>
                </a:gridCol>
                <a:gridCol w="1181471">
                  <a:extLst>
                    <a:ext uri="{9D8B030D-6E8A-4147-A177-3AD203B41FA5}">
                      <a16:colId xmlns:a16="http://schemas.microsoft.com/office/drawing/2014/main" xmlns="" val="3690116950"/>
                    </a:ext>
                  </a:extLst>
                </a:gridCol>
                <a:gridCol w="1423135">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2"/>
                        </a:rPr>
                        <a:t>S5-175461</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a:t>
                      </a:r>
                      <a:r>
                        <a:rPr lang="sv-SE" sz="16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Resubmitted LS from SA2 to SA5 on EUTRAN sharing enhancement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 RAN2, RAN3, SA</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S5-175052</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69361072"/>
              </p:ext>
            </p:extLst>
          </p:nvPr>
        </p:nvGraphicFramePr>
        <p:xfrm>
          <a:off x="600504" y="1492079"/>
          <a:ext cx="10795378" cy="3968936"/>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sv-SE" sz="1600" b="0" i="0" u="none" strike="noStrike" kern="1200" dirty="0" smtClean="0">
                          <a:solidFill>
                            <a:schemeClr val="tx1"/>
                          </a:solidFill>
                          <a:effectLst/>
                          <a:latin typeface="Arial" panose="020B0604020202020204" pitchFamily="34" charset="0"/>
                          <a:ea typeface="+mn-ea"/>
                          <a:cs typeface="+mn-cs"/>
                        </a:rPr>
                        <a:t>S5-175331</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panose="020B0604020202020204" pitchFamily="34" charset="0"/>
                          <a:ea typeface="+mn-ea"/>
                          <a:cs typeface="+mn-cs"/>
                        </a:rPr>
                        <a:t>Study on integration of ONAP DCAE and 3GPP management architecture </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kern="1200" dirty="0" smtClean="0">
                          <a:solidFill>
                            <a:schemeClr val="tx1"/>
                          </a:solidFill>
                          <a:effectLst/>
                          <a:latin typeface="Arial" panose="020B0604020202020204" pitchFamily="34" charset="0"/>
                          <a:ea typeface="+mn-ea"/>
                          <a:cs typeface="+mn-cs"/>
                        </a:rPr>
                        <a:t>AT&amp;T, ORANGE</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New WID on Management of NG-RAN that includes virtualized network functions</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Intel</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New WID on management data definitions for 5G network functions </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Nokia</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New WID on Fault management of network slicing for 5G networks </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ZTE</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S5-175487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New WID on Performance Assurance for Network Slicing</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China Mobile, Intel</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S5-175435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Revised WID on Management of Network Slicing in Mobile networks </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Ericsson</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ZoneTexte 1"/>
          <p:cNvSpPr txBox="1"/>
          <p:nvPr/>
        </p:nvSpPr>
        <p:spPr>
          <a:xfrm>
            <a:off x="559560" y="5628446"/>
            <a:ext cx="8185195" cy="584775"/>
          </a:xfrm>
          <a:prstGeom prst="rect">
            <a:avLst/>
          </a:prstGeom>
          <a:noFill/>
        </p:spPr>
        <p:txBody>
          <a:bodyPr wrap="square" rtlCol="0">
            <a:spAutoFit/>
          </a:bodyPr>
          <a:lstStyle/>
          <a:p>
            <a:r>
              <a:rPr lang="fr-FR" sz="1600" u="sng" dirty="0" smtClean="0"/>
              <a:t>NOTE 1</a:t>
            </a:r>
            <a:r>
              <a:rPr lang="fr-FR" sz="1600" dirty="0" smtClean="0"/>
              <a:t>: </a:t>
            </a:r>
            <a:r>
              <a:rPr lang="fr-FR" sz="1600" dirty="0" smtClean="0"/>
              <a:t>S5-175459 </a:t>
            </a:r>
            <a:r>
              <a:rPr lang="fr-FR" sz="1600" dirty="0" smtClean="0"/>
              <a:t>5G </a:t>
            </a:r>
            <a:r>
              <a:rPr lang="fr-FR" sz="1600" dirty="0" err="1" smtClean="0"/>
              <a:t>specification</a:t>
            </a:r>
            <a:r>
              <a:rPr lang="fr-FR" sz="1600" dirty="0" smtClean="0"/>
              <a:t> </a:t>
            </a:r>
            <a:r>
              <a:rPr lang="fr-FR" sz="1600" dirty="0" smtClean="0"/>
              <a:t>structure </a:t>
            </a:r>
            <a:r>
              <a:rPr lang="fr-FR" sz="1600" dirty="0" err="1" smtClean="0"/>
              <a:t>is</a:t>
            </a:r>
            <a:r>
              <a:rPr lang="fr-FR" sz="1600" dirty="0" smtClean="0"/>
              <a:t> </a:t>
            </a:r>
            <a:r>
              <a:rPr lang="fr-FR" sz="1600" dirty="0" err="1" smtClean="0"/>
              <a:t>endorsed</a:t>
            </a:r>
            <a:endParaRPr lang="fr-FR" sz="1600" dirty="0" smtClean="0"/>
          </a:p>
          <a:p>
            <a:r>
              <a:rPr lang="fr-FR" sz="1600" u="sng" dirty="0" smtClean="0"/>
              <a:t>NOTE 2</a:t>
            </a:r>
            <a:r>
              <a:rPr lang="fr-FR" sz="1600" dirty="0" smtClean="0"/>
              <a:t>: </a:t>
            </a:r>
            <a:r>
              <a:rPr lang="en-US" sz="1600" dirty="0" smtClean="0"/>
              <a:t>S5‑175462 Organization </a:t>
            </a:r>
            <a:r>
              <a:rPr lang="en-US" sz="1600" dirty="0"/>
              <a:t>of future 5G WIDs </a:t>
            </a:r>
            <a:r>
              <a:rPr lang="fr-FR" sz="1600" dirty="0" smtClean="0"/>
              <a:t> to </a:t>
            </a:r>
            <a:r>
              <a:rPr lang="fr-FR" sz="1600" dirty="0" err="1" smtClean="0"/>
              <a:t>be</a:t>
            </a:r>
            <a:r>
              <a:rPr lang="fr-FR" sz="1600" dirty="0" smtClean="0"/>
              <a:t> </a:t>
            </a:r>
            <a:r>
              <a:rPr lang="fr-FR" sz="1600" dirty="0" err="1" smtClean="0"/>
              <a:t>updated</a:t>
            </a:r>
            <a:r>
              <a:rPr lang="fr-FR" sz="1600" dirty="0" smtClean="0"/>
              <a:t> after the meeting</a:t>
            </a:r>
            <a:endParaRPr lang="en-GB" sz="1600" dirty="0"/>
          </a:p>
        </p:txBody>
      </p:sp>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54606068"/>
              </p:ext>
            </p:extLst>
          </p:nvPr>
        </p:nvGraphicFramePr>
        <p:xfrm>
          <a:off x="354839" y="1696791"/>
          <a:ext cx="10972802" cy="3968936"/>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S5-175141</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28622 Missing note in table of Attribute Properties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MCC</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dirty="0" smtClean="0">
                          <a:solidFill>
                            <a:srgbClr val="000000"/>
                          </a:solidFill>
                          <a:effectLst/>
                          <a:latin typeface="Arial" panose="020B0604020202020204" pitchFamily="34" charset="0"/>
                        </a:rPr>
                        <a:t>S5-175209</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R14 CR 32.130-14.0.0 Correcting requirement tags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31845379"/>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S5-175251</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32.153 Update erroneous references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13589511"/>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S5-175252</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32.155 Update erroneous references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dirty="0" smtClean="0">
                          <a:solidFill>
                            <a:srgbClr val="000000"/>
                          </a:solidFill>
                          <a:effectLst/>
                          <a:latin typeface="Arial" panose="020B0604020202020204" pitchFamily="34" charset="0"/>
                        </a:rPr>
                        <a:t>S5-175338</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28.801 Implement </a:t>
                      </a:r>
                      <a:r>
                        <a:rPr lang="en-US" sz="1600" b="0" i="0" u="none" strike="noStrike" kern="1200" dirty="0" err="1" smtClean="0">
                          <a:solidFill>
                            <a:schemeClr val="tx1"/>
                          </a:solidFill>
                          <a:effectLst/>
                          <a:latin typeface="Arial" panose="020B0604020202020204" pitchFamily="34" charset="0"/>
                          <a:ea typeface="+mn-ea"/>
                          <a:cs typeface="+mn-cs"/>
                        </a:rPr>
                        <a:t>Edithelp</a:t>
                      </a:r>
                      <a:r>
                        <a:rPr lang="en-US" sz="1600" b="0" i="0" u="none" strike="noStrike" kern="1200" dirty="0" smtClean="0">
                          <a:solidFill>
                            <a:schemeClr val="tx1"/>
                          </a:solidFill>
                          <a:effectLst/>
                          <a:latin typeface="Arial" panose="020B0604020202020204" pitchFamily="34" charset="0"/>
                          <a:ea typeface="+mn-ea"/>
                          <a:cs typeface="+mn-cs"/>
                        </a:rPr>
                        <a:t> and MCC comments</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S5-175339</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28632 Remove unused reference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9404441"/>
              </p:ext>
            </p:extLst>
          </p:nvPr>
        </p:nvGraphicFramePr>
        <p:xfrm>
          <a:off x="354839" y="1846919"/>
          <a:ext cx="10972802" cy="3415053"/>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S5-175340</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32150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S5-175341</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Rel-12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31845379"/>
                  </a:ext>
                </a:extLst>
              </a:tr>
              <a:tr h="553883">
                <a:tc>
                  <a:txBody>
                    <a:bodyPr/>
                    <a:lstStyle/>
                    <a:p>
                      <a:pPr algn="ctr"/>
                      <a:r>
                        <a:rPr lang="fi-FI" sz="1600" b="0" i="0" u="none" strike="noStrike" kern="1200" dirty="0" smtClean="0">
                          <a:solidFill>
                            <a:schemeClr val="tx1"/>
                          </a:solidFill>
                          <a:effectLst/>
                          <a:latin typeface="Arial" panose="020B0604020202020204" pitchFamily="34" charset="0"/>
                          <a:ea typeface="+mn-ea"/>
                          <a:cs typeface="+mn-cs"/>
                        </a:rPr>
                        <a:t>S5-175342</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Rel-13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13589511"/>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S5-175343</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S5-175352</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32103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13158915"/>
              </p:ext>
            </p:extLst>
          </p:nvPr>
        </p:nvGraphicFramePr>
        <p:xfrm>
          <a:off x="163773" y="1005577"/>
          <a:ext cx="11900848" cy="5657456"/>
        </p:xfrm>
        <a:graphic>
          <a:graphicData uri="http://schemas.openxmlformats.org/drawingml/2006/table">
            <a:tbl>
              <a:tblPr/>
              <a:tblGrid>
                <a:gridCol w="1860845">
                  <a:extLst>
                    <a:ext uri="{9D8B030D-6E8A-4147-A177-3AD203B41FA5}">
                      <a16:colId xmlns:a16="http://schemas.microsoft.com/office/drawing/2014/main" xmlns="" val="20000"/>
                    </a:ext>
                  </a:extLst>
                </a:gridCol>
                <a:gridCol w="4073097">
                  <a:extLst>
                    <a:ext uri="{9D8B030D-6E8A-4147-A177-3AD203B41FA5}">
                      <a16:colId xmlns:a16="http://schemas.microsoft.com/office/drawing/2014/main" xmlns="" val="20001"/>
                    </a:ext>
                  </a:extLst>
                </a:gridCol>
                <a:gridCol w="3045673"/>
                <a:gridCol w="2921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TS 28.304 was discussed, bringing explanations on the 3 possible scenarios and use case description and requirements for Solution 1</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information service for solution 1:</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28.305 was  discussed, to explain that this solution 1 is based on existing IRPs, incl. Generic NRM IRP;</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28.622 was discussed to introduce a new attribute to IOC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ManagedFunction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IS level;</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28.623 was discussed to introduce a new attribute to IOC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ManagedFunction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SS level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Corba</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IDL + XML);</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32.425 was discussed to introduce new measurements related to power, energy and environmental parameters, attached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IOC,</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information service for solution 2:</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an information model was discussed, incl. class diagram, class definitions and interface definitions;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it was clearly stated that this is not an NRM, to be used by CM IRPs. Instead, it is an object model aiming at representing information managed by the PEECMON IRP</a:t>
                      </a:r>
                    </a:p>
                    <a:p>
                      <a:pPr marL="0" lvl="0" indent="0">
                        <a:buFontTx/>
                        <a:buNone/>
                      </a:pPr>
                      <a:r>
                        <a:rPr kumimoji="0" lang="en-US" sz="1400" b="1" i="0" u="sng" strike="noStrike" kern="1200" cap="none" normalizeH="0" baseline="0" dirty="0" smtClean="0">
                          <a:ln>
                            <a:noFill/>
                          </a:ln>
                          <a:solidFill>
                            <a:schemeClr val="tx1"/>
                          </a:solidFill>
                          <a:effectLst/>
                          <a:latin typeface="Calibri" pitchFamily="34" charset="0"/>
                          <a:ea typeface="宋体" pitchFamily="2" charset="-122"/>
                          <a:cs typeface="Arial" charset="0"/>
                        </a:rPr>
                        <a:t>AI (Orange)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next meeting, update Draft CR 32.425 Add PEE measurements for E-UTRAN, with some Use Case description in Annex A of 32.425.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82663314"/>
              </p:ext>
            </p:extLst>
          </p:nvPr>
        </p:nvGraphicFramePr>
        <p:xfrm>
          <a:off x="286603" y="1196648"/>
          <a:ext cx="11586948" cy="5574550"/>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28.307, 28.308, 28.405 and TS 28.406: Skeletons were proposed and agreed.</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28.307: Introduction and Scope as well as some specification level requirements and use cases were introduced.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28.308: Introduction and Scope, System Overview as well as parts of Information Object Classes and Interface Definition were agreed. Two types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jobs are specified. One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collection in an area and one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collection from a single UE.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addressing updates to this specification. The first one on Use case 5.4.1 clarification was noted without presentation. The second one was to add the use case and requirements for Collecting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information under certain performance conditions. The latter contribution was discussed and it was pointed out that this use case addresses new functionality/feature and that interaction with RAN and SA is required before proceeding.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43743</TotalTime>
  <Words>2945</Words>
  <Application>Microsoft Office PowerPoint</Application>
  <PresentationFormat>Widescreen</PresentationFormat>
  <Paragraphs>522</Paragraphs>
  <Slides>24</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Gulim</vt:lpstr>
      <vt:lpstr>宋体</vt:lpstr>
      <vt:lpstr>Arial</vt:lpstr>
      <vt:lpstr>Calibri</vt:lpstr>
      <vt:lpstr>Times New Roman</vt:lpstr>
      <vt:lpstr>Office Theme</vt:lpstr>
      <vt:lpstr>    SA5 OAM&amp;P SWG Exec Report SA5#115, 16-20 Oct. 2017 Busan, South Korea </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SA#78</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 Toche</cp:lastModifiedBy>
  <cp:revision>1101</cp:revision>
  <dcterms:created xsi:type="dcterms:W3CDTF">2008-08-30T09:32:10Z</dcterms:created>
  <dcterms:modified xsi:type="dcterms:W3CDTF">2017-10-20T04:17:07Z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1508472719</vt:lpwstr>
  </property>
</Properties>
</file>