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55"/>
  </p:notesMasterIdLst>
  <p:handoutMasterIdLst>
    <p:handoutMasterId r:id="rId56"/>
  </p:handoutMasterIdLst>
  <p:sldIdLst>
    <p:sldId id="303" r:id="rId2"/>
    <p:sldId id="621" r:id="rId3"/>
    <p:sldId id="622" r:id="rId4"/>
    <p:sldId id="615" r:id="rId5"/>
    <p:sldId id="616" r:id="rId6"/>
    <p:sldId id="617" r:id="rId7"/>
    <p:sldId id="618" r:id="rId8"/>
    <p:sldId id="619" r:id="rId9"/>
    <p:sldId id="620" r:id="rId10"/>
    <p:sldId id="627" r:id="rId11"/>
    <p:sldId id="628" r:id="rId12"/>
    <p:sldId id="629" r:id="rId13"/>
    <p:sldId id="668" r:id="rId14"/>
    <p:sldId id="669" r:id="rId15"/>
    <p:sldId id="630" r:id="rId16"/>
    <p:sldId id="670" r:id="rId17"/>
    <p:sldId id="632" r:id="rId18"/>
    <p:sldId id="633" r:id="rId19"/>
    <p:sldId id="634" r:id="rId20"/>
    <p:sldId id="635" r:id="rId21"/>
    <p:sldId id="626" r:id="rId22"/>
    <p:sldId id="636" r:id="rId23"/>
    <p:sldId id="637" r:id="rId24"/>
    <p:sldId id="638" r:id="rId25"/>
    <p:sldId id="639" r:id="rId26"/>
    <p:sldId id="625" r:id="rId27"/>
    <p:sldId id="640" r:id="rId28"/>
    <p:sldId id="641" r:id="rId29"/>
    <p:sldId id="642" r:id="rId30"/>
    <p:sldId id="643" r:id="rId31"/>
    <p:sldId id="644" r:id="rId32"/>
    <p:sldId id="646" r:id="rId33"/>
    <p:sldId id="647" r:id="rId34"/>
    <p:sldId id="648" r:id="rId35"/>
    <p:sldId id="649" r:id="rId36"/>
    <p:sldId id="667" r:id="rId37"/>
    <p:sldId id="651" r:id="rId38"/>
    <p:sldId id="652" r:id="rId39"/>
    <p:sldId id="653" r:id="rId40"/>
    <p:sldId id="654" r:id="rId41"/>
    <p:sldId id="656" r:id="rId42"/>
    <p:sldId id="657" r:id="rId43"/>
    <p:sldId id="658" r:id="rId44"/>
    <p:sldId id="659" r:id="rId45"/>
    <p:sldId id="660" r:id="rId46"/>
    <p:sldId id="661" r:id="rId47"/>
    <p:sldId id="662" r:id="rId48"/>
    <p:sldId id="663" r:id="rId49"/>
    <p:sldId id="664" r:id="rId50"/>
    <p:sldId id="665" r:id="rId51"/>
    <p:sldId id="666" r:id="rId52"/>
    <p:sldId id="623" r:id="rId53"/>
    <p:sldId id="624" r:id="rId54"/>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1E442"/>
    <a:srgbClr val="C6D254"/>
    <a:srgbClr val="72AF2F"/>
    <a:srgbClr val="000000"/>
    <a:srgbClr val="5C88D0"/>
    <a:srgbClr val="2A6EA8"/>
    <a:srgbClr val="B1D254"/>
    <a:srgbClr val="72732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876" autoAdjust="0"/>
    <p:restoredTop sz="94582" autoAdjust="0"/>
  </p:normalViewPr>
  <p:slideViewPr>
    <p:cSldViewPr snapToGrid="0">
      <p:cViewPr varScale="1">
        <p:scale>
          <a:sx n="81" d="100"/>
          <a:sy n="81" d="100"/>
        </p:scale>
        <p:origin x="90" y="51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61"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Approved pCRs</c:v>
                </c:pt>
              </c:strCache>
            </c:strRef>
          </c:tx>
          <c:spPr>
            <a:solidFill>
              <a:schemeClr val="accent1"/>
            </a:solidFill>
            <a:ln>
              <a:noFill/>
            </a:ln>
            <a:effectLst/>
          </c:spPr>
          <c:invertIfNegative val="0"/>
          <c:cat>
            <c:strRef>
              <c:f>Sheet1!$A$2:$A$8</c:f>
              <c:strCache>
                <c:ptCount val="7"/>
                <c:pt idx="0">
                  <c:v>SA5#108</c:v>
                </c:pt>
                <c:pt idx="1">
                  <c:v>SA5#109</c:v>
                </c:pt>
                <c:pt idx="2">
                  <c:v>SA5#110</c:v>
                </c:pt>
                <c:pt idx="3">
                  <c:v>SA5#111</c:v>
                </c:pt>
                <c:pt idx="4">
                  <c:v>SA5#111Bis</c:v>
                </c:pt>
                <c:pt idx="5">
                  <c:v>SA5#112</c:v>
                </c:pt>
                <c:pt idx="6">
                  <c:v>SA5#113</c:v>
                </c:pt>
              </c:strCache>
            </c:strRef>
          </c:cat>
          <c:val>
            <c:numRef>
              <c:f>Sheet1!$B$2:$B$8</c:f>
              <c:numCache>
                <c:formatCode>General</c:formatCode>
                <c:ptCount val="7"/>
                <c:pt idx="0">
                  <c:v>53</c:v>
                </c:pt>
                <c:pt idx="1">
                  <c:v>65</c:v>
                </c:pt>
                <c:pt idx="2">
                  <c:v>62</c:v>
                </c:pt>
                <c:pt idx="3">
                  <c:v>56</c:v>
                </c:pt>
                <c:pt idx="4">
                  <c:v>99</c:v>
                </c:pt>
                <c:pt idx="5">
                  <c:v>81</c:v>
                </c:pt>
                <c:pt idx="6">
                  <c:v>99</c:v>
                </c:pt>
              </c:numCache>
            </c:numRef>
          </c:val>
          <c:extLst>
            <c:ext xmlns:c16="http://schemas.microsoft.com/office/drawing/2014/chart" uri="{C3380CC4-5D6E-409C-BE32-E72D297353CC}">
              <c16:uniqueId val="{00000000-1CAB-4DD8-9D6B-E0643E09D82C}"/>
            </c:ext>
          </c:extLst>
        </c:ser>
        <c:dLbls>
          <c:showLegendKey val="0"/>
          <c:showVal val="0"/>
          <c:showCatName val="0"/>
          <c:showSerName val="0"/>
          <c:showPercent val="0"/>
          <c:showBubbleSize val="0"/>
        </c:dLbls>
        <c:gapWidth val="219"/>
        <c:overlap val="-27"/>
        <c:axId val="218310824"/>
        <c:axId val="218311216"/>
      </c:barChart>
      <c:catAx>
        <c:axId val="2183108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sv-SE"/>
          </a:p>
        </c:txPr>
        <c:crossAx val="218311216"/>
        <c:crosses val="autoZero"/>
        <c:auto val="1"/>
        <c:lblAlgn val="ctr"/>
        <c:lblOffset val="100"/>
        <c:noMultiLvlLbl val="0"/>
      </c:catAx>
      <c:valAx>
        <c:axId val="2183112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sv-SE"/>
          </a:p>
        </c:txPr>
        <c:crossAx val="21831082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sv-SE"/>
        </a:p>
      </c:txPr>
    </c:legend>
    <c:plotVisOnly val="1"/>
    <c:dispBlanksAs val="gap"/>
    <c:showDLblsOverMax val="0"/>
  </c:chart>
  <c:spPr>
    <a:noFill/>
    <a:ln>
      <a:noFill/>
    </a:ln>
    <a:effectLst/>
  </c:spPr>
  <c:txPr>
    <a:bodyPr/>
    <a:lstStyle/>
    <a:p>
      <a:pPr>
        <a:defRPr/>
      </a:pPr>
      <a:endParaRPr lang="sv-SE"/>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6/5/2017</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6/5/2017</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xfrm>
            <a:off x="25400" y="744538"/>
            <a:ext cx="6623050" cy="3725862"/>
          </a:xfrm>
          <a:ln/>
        </p:spPr>
      </p:sp>
      <p:sp>
        <p:nvSpPr>
          <p:cNvPr id="614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altLang="zh-CN"/>
          </a:p>
        </p:txBody>
      </p:sp>
      <p:sp>
        <p:nvSpPr>
          <p:cNvPr id="4" name="Slide Number Placeholder 3"/>
          <p:cNvSpPr>
            <a:spLocks noGrp="1"/>
          </p:cNvSpPr>
          <p:nvPr>
            <p:ph type="sldNum" sz="quarter" idx="5"/>
          </p:nvPr>
        </p:nvSpPr>
        <p:spPr/>
        <p:txBody>
          <a:bodyPr/>
          <a:lstStyle/>
          <a:p>
            <a:pPr>
              <a:defRPr/>
            </a:pPr>
            <a:fld id="{8DBE4816-C558-432A-AA7C-92075F8AEB36}" type="slidenum">
              <a:rPr lang="en-GB" smtClean="0"/>
              <a:pPr>
                <a:defRPr/>
              </a:pPr>
              <a:t>21</a:t>
            </a:fld>
            <a:endParaRPr lang="en-GB" dirty="0"/>
          </a:p>
        </p:txBody>
      </p:sp>
    </p:spTree>
    <p:extLst>
      <p:ext uri="{BB962C8B-B14F-4D97-AF65-F5344CB8AC3E}">
        <p14:creationId xmlns:p14="http://schemas.microsoft.com/office/powerpoint/2010/main" val="28638130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0658095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7398476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0373940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xfrm>
            <a:off x="25400" y="744538"/>
            <a:ext cx="6623050" cy="3725862"/>
          </a:xfrm>
          <a:ln/>
        </p:spPr>
      </p:sp>
      <p:sp>
        <p:nvSpPr>
          <p:cNvPr id="7782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a:p>
        </p:txBody>
      </p:sp>
    </p:spTree>
    <p:extLst>
      <p:ext uri="{BB962C8B-B14F-4D97-AF65-F5344CB8AC3E}">
        <p14:creationId xmlns:p14="http://schemas.microsoft.com/office/powerpoint/2010/main" val="15261746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472029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6875364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9685989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0027026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2134704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9133231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0229067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6123643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5861994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8458077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5826406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5595970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97352834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5428589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6973294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878195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15350387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69228274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50809939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7402154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1119295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793987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03654494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63320690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6252080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xfrm>
            <a:off x="41275" y="752475"/>
            <a:ext cx="6592888" cy="3709988"/>
          </a:xfrm>
          <a:ln/>
        </p:spPr>
      </p:sp>
      <p:sp>
        <p:nvSpPr>
          <p:cNvPr id="11267" name="Rectangle 3"/>
          <p:cNvSpPr>
            <a:spLocks noGrp="1" noChangeArrowheads="1"/>
          </p:cNvSpPr>
          <p:nvPr>
            <p:ph type="body" idx="1"/>
          </p:nvPr>
        </p:nvSpPr>
        <p:spPr>
          <a:xfrm>
            <a:off x="306388" y="4718050"/>
            <a:ext cx="6040437" cy="44624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31631665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2423222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8090873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41275" y="752475"/>
            <a:ext cx="6592888" cy="3709988"/>
          </a:xfrm>
          <a:ln/>
        </p:spPr>
      </p:sp>
      <p:sp>
        <p:nvSpPr>
          <p:cNvPr id="51203" name="Rectangle 3"/>
          <p:cNvSpPr>
            <a:spLocks noGrp="1" noChangeArrowheads="1"/>
          </p:cNvSpPr>
          <p:nvPr>
            <p:ph type="body" idx="1"/>
          </p:nvPr>
        </p:nvSpPr>
        <p:spPr>
          <a:xfrm>
            <a:off x="306388" y="4718050"/>
            <a:ext cx="6040437" cy="4462463"/>
          </a:xfrm>
          <a:noFill/>
          <a:ln/>
        </p:spPr>
        <p:txBody>
          <a:bodyPr/>
          <a:lstStyle/>
          <a:p>
            <a:pPr eaLnBrk="1" hangingPunct="1"/>
            <a:endParaRPr lang="en-US" dirty="0"/>
          </a:p>
        </p:txBody>
      </p:sp>
    </p:spTree>
    <p:extLst>
      <p:ext uri="{BB962C8B-B14F-4D97-AF65-F5344CB8AC3E}">
        <p14:creationId xmlns:p14="http://schemas.microsoft.com/office/powerpoint/2010/main" val="39519475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41275" y="752475"/>
            <a:ext cx="6592888" cy="3709988"/>
          </a:xfrm>
          <a:ln/>
        </p:spPr>
      </p:sp>
      <p:sp>
        <p:nvSpPr>
          <p:cNvPr id="52227" name="Rectangle 3"/>
          <p:cNvSpPr>
            <a:spLocks noGrp="1" noChangeArrowheads="1"/>
          </p:cNvSpPr>
          <p:nvPr>
            <p:ph type="body" idx="1"/>
          </p:nvPr>
        </p:nvSpPr>
        <p:spPr>
          <a:xfrm>
            <a:off x="306388" y="4718050"/>
            <a:ext cx="6040437" cy="4462463"/>
          </a:xfrm>
          <a:noFill/>
          <a:ln/>
        </p:spPr>
        <p:txBody>
          <a:bodyPr/>
          <a:lstStyle/>
          <a:p>
            <a:pPr eaLnBrk="1" hangingPunct="1"/>
            <a:endParaRPr lang="en-US" dirty="0"/>
          </a:p>
        </p:txBody>
      </p:sp>
    </p:spTree>
    <p:extLst>
      <p:ext uri="{BB962C8B-B14F-4D97-AF65-F5344CB8AC3E}">
        <p14:creationId xmlns:p14="http://schemas.microsoft.com/office/powerpoint/2010/main" val="39210436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2141349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8241611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7894827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7EBD5529-8DB2-471E-8DD4-6944BD8CB61E}" type="slidenum">
              <a:rPr lang="en-GB"/>
              <a:pPr>
                <a:defRPr/>
              </a:pPr>
              <a:t>‹#›</a:t>
            </a:fld>
            <a:endParaRPr lang="en-GB" dirty="0"/>
          </a:p>
        </p:txBody>
      </p:sp>
    </p:spTree>
    <p:extLst>
      <p:ext uri="{BB962C8B-B14F-4D97-AF65-F5344CB8AC3E}">
        <p14:creationId xmlns:p14="http://schemas.microsoft.com/office/powerpoint/2010/main" val="3814531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image" Target="../media/image4.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SP-170544, TSG SA#76, West Palm Beach 7 - 9 June 2017</a:t>
            </a: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113"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2017</a:t>
            </a:r>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 id="2147483940" r:id="rId4"/>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7"/>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8"/>
        </a:buBlip>
        <a:defRPr sz="3200">
          <a:solidFill>
            <a:schemeClr val="tx1"/>
          </a:solidFill>
          <a:latin typeface="+mn-lt"/>
        </a:defRPr>
      </a:lvl2pPr>
      <a:lvl3pPr marL="1522413" indent="-303213" algn="l" rtl="0" eaLnBrk="0" fontAlgn="base" hangingPunct="0">
        <a:spcBef>
          <a:spcPct val="20000"/>
        </a:spcBef>
        <a:spcAft>
          <a:spcPct val="0"/>
        </a:spcAft>
        <a:buBlip>
          <a:blip r:embed="rId9"/>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6.emf"/><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7.emf"/><Relationship Id="rId4" Type="http://schemas.openxmlformats.org/officeDocument/2006/relationships/oleObject" Target="../embeddings/oleObject2.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vmlDrawing" Target="../drawings/vmlDrawing3.vml"/><Relationship Id="rId5" Type="http://schemas.openxmlformats.org/officeDocument/2006/relationships/image" Target="../media/image8.emf"/><Relationship Id="rId4" Type="http://schemas.openxmlformats.org/officeDocument/2006/relationships/oleObject" Target="../embeddings/oleObject3.bin"/></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altLang="zh-CN" sz="4800" b="1" dirty="0"/>
              <a:t>SA5 Status Report to SA#76</a:t>
            </a:r>
            <a:br>
              <a:rPr lang="en-GB" sz="4800" b="1" i="1" dirty="0"/>
            </a:br>
            <a:r>
              <a:rPr lang="en-GB" sz="4800" dirty="0">
                <a:latin typeface="Arial" pitchFamily="34" charset="0"/>
              </a:rPr>
              <a:t> </a:t>
            </a:r>
            <a:r>
              <a:rPr lang="en-GB" altLang="zh-CN" sz="3200" b="1" dirty="0"/>
              <a:t>Charging Management (CH)</a:t>
            </a:r>
            <a:br>
              <a:rPr lang="en-GB" altLang="zh-CN" sz="3200" b="1" dirty="0"/>
            </a:br>
            <a:r>
              <a:rPr lang="en-GB" altLang="zh-CN" sz="3200" b="1" dirty="0"/>
              <a:t>Operation, Administration, Maintenance &amp; Provisioning (OAM&amp;P)</a:t>
            </a:r>
            <a:br>
              <a:rPr lang="en-US" sz="4800" dirty="0">
                <a:effectLst>
                  <a:outerShdw blurRad="38100" dist="38100" dir="2700000" algn="tl">
                    <a:srgbClr val="C0C0C0"/>
                  </a:outerShdw>
                </a:effectLst>
                <a:latin typeface="Arial" pitchFamily="34" charset="0"/>
              </a:rPr>
            </a:b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br>
              <a:rPr lang="en-US" altLang="en-US" sz="2667" dirty="0"/>
            </a:br>
            <a:r>
              <a:rPr lang="en-GB" sz="2400" dirty="0">
                <a:latin typeface="Arial" charset="0"/>
              </a:rPr>
              <a:t>Thomas TOVINGER, SA5 Chair, Ericsson</a:t>
            </a:r>
          </a:p>
          <a:p>
            <a:pPr>
              <a:lnSpc>
                <a:spcPct val="80000"/>
              </a:lnSpc>
            </a:pPr>
            <a:r>
              <a:rPr lang="en-GB" sz="2400" dirty="0">
                <a:latin typeface="Arial" charset="0"/>
              </a:rPr>
              <a:t>Mirko CANO SOVERI, SA5 Secretary, ETSI MCC</a:t>
            </a:r>
            <a:endParaRPr lang="en-US" altLang="en-US" sz="2400" dirty="0">
              <a:latin typeface="Arial" panose="020B0604020202020204" pitchFamily="34" charset="0"/>
            </a:endParaRPr>
          </a:p>
          <a:p>
            <a:pPr>
              <a:lnSpc>
                <a:spcPct val="80000"/>
              </a:lnSpc>
              <a:defRPr/>
            </a:pPr>
            <a:endParaRPr lang="en-US" altLang="en-US" sz="2667" dirty="0">
              <a:latin typeface="Arial" panose="020B0604020202020204" pitchFamily="34" charset="0"/>
            </a:endParaRPr>
          </a:p>
          <a:p>
            <a:pPr>
              <a:lnSpc>
                <a:spcPct val="80000"/>
              </a:lnSpc>
              <a:defRPr/>
            </a:pPr>
            <a:endParaRPr lang="en-GB" altLang="en-US" sz="2667"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4655" y="0"/>
            <a:ext cx="9102725" cy="1143000"/>
          </a:xfrm>
        </p:spPr>
        <p:txBody>
          <a:bodyPr/>
          <a:lstStyle/>
          <a:p>
            <a:r>
              <a:rPr lang="sv-SE" dirty="0" err="1"/>
              <a:t>Summary</a:t>
            </a:r>
            <a:r>
              <a:rPr lang="sv-SE" dirty="0"/>
              <a:t> </a:t>
            </a:r>
            <a:r>
              <a:rPr lang="sv-SE" dirty="0" err="1"/>
              <a:t>of</a:t>
            </a:r>
            <a:r>
              <a:rPr lang="sv-SE" dirty="0"/>
              <a:t> </a:t>
            </a:r>
            <a:r>
              <a:rPr lang="sv-SE" dirty="0" err="1"/>
              <a:t>ongoing</a:t>
            </a:r>
            <a:r>
              <a:rPr lang="sv-SE" dirty="0"/>
              <a:t> </a:t>
            </a:r>
            <a:r>
              <a:rPr lang="sv-SE" dirty="0" err="1"/>
              <a:t>WIs</a:t>
            </a:r>
            <a:r>
              <a:rPr lang="sv-SE" dirty="0"/>
              <a:t>/SIs (1/3)</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881418135"/>
              </p:ext>
            </p:extLst>
          </p:nvPr>
        </p:nvGraphicFramePr>
        <p:xfrm>
          <a:off x="1500886" y="899422"/>
          <a:ext cx="8417596" cy="5426864"/>
        </p:xfrm>
        <a:graphic>
          <a:graphicData uri="http://schemas.openxmlformats.org/drawingml/2006/table">
            <a:tbl>
              <a:tblPr firstRow="1" bandRow="1">
                <a:tableStyleId>{5C22544A-7EE6-4342-B048-85BDC9FD1C3A}</a:tableStyleId>
              </a:tblPr>
              <a:tblGrid>
                <a:gridCol w="861763">
                  <a:extLst>
                    <a:ext uri="{9D8B030D-6E8A-4147-A177-3AD203B41FA5}">
                      <a16:colId xmlns:a16="http://schemas.microsoft.com/office/drawing/2014/main" val="23408469"/>
                    </a:ext>
                  </a:extLst>
                </a:gridCol>
                <a:gridCol w="2853642">
                  <a:extLst>
                    <a:ext uri="{9D8B030D-6E8A-4147-A177-3AD203B41FA5}">
                      <a16:colId xmlns:a16="http://schemas.microsoft.com/office/drawing/2014/main" val="1386727148"/>
                    </a:ext>
                  </a:extLst>
                </a:gridCol>
                <a:gridCol w="904973">
                  <a:extLst>
                    <a:ext uri="{9D8B030D-6E8A-4147-A177-3AD203B41FA5}">
                      <a16:colId xmlns:a16="http://schemas.microsoft.com/office/drawing/2014/main" val="1214109634"/>
                    </a:ext>
                  </a:extLst>
                </a:gridCol>
                <a:gridCol w="1168924">
                  <a:extLst>
                    <a:ext uri="{9D8B030D-6E8A-4147-A177-3AD203B41FA5}">
                      <a16:colId xmlns:a16="http://schemas.microsoft.com/office/drawing/2014/main" val="1633304428"/>
                    </a:ext>
                  </a:extLst>
                </a:gridCol>
                <a:gridCol w="1187777">
                  <a:extLst>
                    <a:ext uri="{9D8B030D-6E8A-4147-A177-3AD203B41FA5}">
                      <a16:colId xmlns:a16="http://schemas.microsoft.com/office/drawing/2014/main" val="4240727412"/>
                    </a:ext>
                  </a:extLst>
                </a:gridCol>
                <a:gridCol w="1440517">
                  <a:extLst>
                    <a:ext uri="{9D8B030D-6E8A-4147-A177-3AD203B41FA5}">
                      <a16:colId xmlns:a16="http://schemas.microsoft.com/office/drawing/2014/main" val="1675550634"/>
                    </a:ext>
                  </a:extLst>
                </a:gridCol>
              </a:tblGrid>
              <a:tr h="683448">
                <a:tc>
                  <a:txBody>
                    <a:bodyPr/>
                    <a:lstStyle/>
                    <a:p>
                      <a:pPr algn="ctr">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tc>
                <a:tc>
                  <a:txBody>
                    <a:bodyPr/>
                    <a:lstStyle/>
                    <a:p>
                      <a:pPr algn="ctr">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tc>
                <a:tc>
                  <a:txBody>
                    <a:bodyPr/>
                    <a:lstStyle/>
                    <a:p>
                      <a:pPr algn="ctr">
                        <a:spcAft>
                          <a:spcPts val="0"/>
                        </a:spcAft>
                      </a:pPr>
                      <a:r>
                        <a:rPr lang="sv-SE" sz="1400" b="1" kern="1200" dirty="0">
                          <a:solidFill>
                            <a:schemeClr val="lt1"/>
                          </a:solidFill>
                          <a:latin typeface="+mn-lt"/>
                          <a:ea typeface="+mn-ea"/>
                          <a:cs typeface="+mn-cs"/>
                        </a:rPr>
                        <a:t>WID</a:t>
                      </a:r>
                    </a:p>
                  </a:txBody>
                  <a:tcPr marL="9525" marR="9525" marT="9525" marB="9525"/>
                </a:tc>
                <a:tc>
                  <a:txBody>
                    <a:bodyPr/>
                    <a:lstStyle/>
                    <a:p>
                      <a:r>
                        <a:rPr lang="sv-SE" sz="1400" dirty="0"/>
                        <a:t>Main TS/TR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sz="1400" dirty="0" err="1"/>
                        <a:t>Completion</a:t>
                      </a:r>
                      <a:r>
                        <a:rPr lang="sv-SE" sz="1400" dirty="0"/>
                        <a:t> rate</a:t>
                      </a:r>
                    </a:p>
                  </a:txBody>
                  <a:tcPr/>
                </a:tc>
                <a:tc>
                  <a:txBody>
                    <a:bodyPr/>
                    <a:lstStyle/>
                    <a:p>
                      <a:r>
                        <a:rPr lang="sv-SE" sz="1400" dirty="0"/>
                        <a:t>Target date</a:t>
                      </a:r>
                    </a:p>
                  </a:txBody>
                  <a:tcPr/>
                </a:tc>
                <a:extLst>
                  <a:ext uri="{0D108BD9-81ED-4DB2-BD59-A6C34878D82A}">
                    <a16:rowId xmlns:a16="http://schemas.microsoft.com/office/drawing/2014/main" val="2515750895"/>
                  </a:ext>
                </a:extLst>
              </a:tr>
              <a:tr h="467197">
                <a:tc>
                  <a:txBody>
                    <a:bodyPr/>
                    <a:lstStyle/>
                    <a:p>
                      <a:pPr algn="ctr">
                        <a:spcAft>
                          <a:spcPts val="0"/>
                        </a:spcAft>
                      </a:pPr>
                      <a:r>
                        <a:rPr lang="en-GB" sz="1100" dirty="0">
                          <a:solidFill>
                            <a:srgbClr val="000000"/>
                          </a:solidFill>
                          <a:effectLst/>
                          <a:latin typeface="Arial" panose="020B0604020202020204" pitchFamily="34" charset="0"/>
                          <a:ea typeface="MS Mincho" panose="02020609040205080304" pitchFamily="49" charset="-128"/>
                        </a:rPr>
                        <a:t>CH14-ROPOCH</a:t>
                      </a:r>
                      <a:endParaRPr lang="sv-SE" sz="1100" dirty="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a:solidFill>
                            <a:srgbClr val="000000"/>
                          </a:solidFill>
                          <a:effectLst/>
                          <a:latin typeface="Arial" panose="020B0604020202020204" pitchFamily="34" charset="0"/>
                          <a:ea typeface="MS Mincho" panose="02020609040205080304" pitchFamily="49" charset="-128"/>
                        </a:rPr>
                        <a:t>Resource optimization for PS domain online charging sessions</a:t>
                      </a:r>
                      <a:endParaRPr lang="sv-SE" sz="110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SP-160021</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32.251, 32.299</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dirty="0">
                          <a:solidFill>
                            <a:srgbClr val="000000"/>
                          </a:solidFill>
                          <a:effectLst/>
                          <a:highlight>
                            <a:srgbClr val="00FF00"/>
                          </a:highlight>
                          <a:latin typeface="Arial" panose="020B0604020202020204" pitchFamily="34" charset="0"/>
                          <a:ea typeface="Times New Roman" panose="02020603050405020304" pitchFamily="18" charset="0"/>
                        </a:rPr>
                        <a:t>100%</a:t>
                      </a:r>
                      <a:endParaRPr lang="sv-SE" sz="1100" dirty="0">
                        <a:effectLst/>
                        <a:highlight>
                          <a:srgbClr val="00FF00"/>
                        </a:highligh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a:solidFill>
                            <a:srgbClr val="000000"/>
                          </a:solidFill>
                          <a:effectLst/>
                          <a:latin typeface="Arial" panose="020B0604020202020204" pitchFamily="34" charset="0"/>
                          <a:ea typeface="Times New Roman" panose="02020603050405020304" pitchFamily="18" charset="0"/>
                        </a:rPr>
                        <a:t>SA#76 (06/2017)</a:t>
                      </a:r>
                      <a:endParaRPr lang="sv-SE" sz="1100">
                        <a:effectLst/>
                        <a:latin typeface="CG Times (WN)"/>
                        <a:ea typeface="Times New Roman" panose="02020603050405020304" pitchFamily="18" charset="0"/>
                      </a:endParaRPr>
                    </a:p>
                  </a:txBody>
                  <a:tcPr marL="68580" marR="68580" marT="0" marB="0" anchor="ctr"/>
                </a:tc>
                <a:extLst>
                  <a:ext uri="{0D108BD9-81ED-4DB2-BD59-A6C34878D82A}">
                    <a16:rowId xmlns:a16="http://schemas.microsoft.com/office/drawing/2014/main" val="1006031878"/>
                  </a:ext>
                </a:extLst>
              </a:tr>
              <a:tr h="467197">
                <a:tc>
                  <a:txBody>
                    <a:bodyPr/>
                    <a:lstStyle/>
                    <a:p>
                      <a:pPr algn="ctr">
                        <a:spcAft>
                          <a:spcPts val="0"/>
                        </a:spcAft>
                      </a:pPr>
                      <a:r>
                        <a:rPr lang="en-GB" sz="1100">
                          <a:solidFill>
                            <a:srgbClr val="000000"/>
                          </a:solidFill>
                          <a:effectLst/>
                          <a:latin typeface="Arial" panose="020B0604020202020204" pitchFamily="34" charset="0"/>
                          <a:ea typeface="MS Mincho" panose="02020609040205080304" pitchFamily="49" charset="-128"/>
                        </a:rPr>
                        <a:t>CH14-DCCII</a:t>
                      </a:r>
                      <a:endParaRPr lang="sv-SE" sz="110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US" sz="1100">
                          <a:solidFill>
                            <a:srgbClr val="000000"/>
                          </a:solidFill>
                          <a:effectLst/>
                          <a:latin typeface="Arial" panose="020B0604020202020204" pitchFamily="34" charset="0"/>
                          <a:ea typeface="MS Mincho" panose="02020609040205080304" pitchFamily="49" charset="-128"/>
                        </a:rPr>
                        <a:t>Determination of Completeness of Charging Information in IMS</a:t>
                      </a:r>
                      <a:endParaRPr lang="sv-SE" sz="110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SP-160398</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32.240, 32.260, 32.298, 32.299</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a:solidFill>
                            <a:srgbClr val="000000"/>
                          </a:solidFill>
                          <a:effectLst/>
                          <a:highlight>
                            <a:srgbClr val="00FF00"/>
                          </a:highlight>
                          <a:latin typeface="Arial" panose="020B0604020202020204" pitchFamily="34" charset="0"/>
                          <a:ea typeface="Times New Roman" panose="02020603050405020304" pitchFamily="18" charset="0"/>
                        </a:rPr>
                        <a:t>100%</a:t>
                      </a:r>
                      <a:endParaRPr lang="sv-SE" sz="1100">
                        <a:effectLst/>
                        <a:highlight>
                          <a:srgbClr val="00FF00"/>
                        </a:highligh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a:solidFill>
                            <a:srgbClr val="000000"/>
                          </a:solidFill>
                          <a:effectLst/>
                          <a:latin typeface="Arial" panose="020B0604020202020204" pitchFamily="34" charset="0"/>
                          <a:ea typeface="Times New Roman" panose="02020603050405020304" pitchFamily="18" charset="0"/>
                        </a:rPr>
                        <a:t>SA#76 (06/2017)</a:t>
                      </a:r>
                      <a:endParaRPr lang="sv-SE" sz="1100">
                        <a:effectLst/>
                        <a:latin typeface="CG Times (WN)"/>
                        <a:ea typeface="Times New Roman" panose="02020603050405020304" pitchFamily="18" charset="0"/>
                      </a:endParaRPr>
                    </a:p>
                  </a:txBody>
                  <a:tcPr marL="68580" marR="68580" marT="0" marB="0" anchor="ctr"/>
                </a:tc>
                <a:extLst>
                  <a:ext uri="{0D108BD9-81ED-4DB2-BD59-A6C34878D82A}">
                    <a16:rowId xmlns:a16="http://schemas.microsoft.com/office/drawing/2014/main" val="489630145"/>
                  </a:ext>
                </a:extLst>
              </a:tr>
              <a:tr h="478452">
                <a:tc>
                  <a:txBody>
                    <a:bodyPr/>
                    <a:lstStyle/>
                    <a:p>
                      <a:pPr algn="ctr">
                        <a:spcAft>
                          <a:spcPts val="0"/>
                        </a:spcAft>
                      </a:pPr>
                      <a:r>
                        <a:rPr lang="en-GB" sz="1100">
                          <a:solidFill>
                            <a:srgbClr val="000000"/>
                          </a:solidFill>
                          <a:effectLst/>
                          <a:latin typeface="Arial" panose="020B0604020202020204" pitchFamily="34" charset="0"/>
                          <a:ea typeface="MS Mincho" panose="02020609040205080304" pitchFamily="49" charset="-128"/>
                        </a:rPr>
                        <a:t>CH14-ProSe</a:t>
                      </a:r>
                      <a:endParaRPr lang="sv-SE" sz="110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US" sz="1100">
                          <a:solidFill>
                            <a:srgbClr val="000000"/>
                          </a:solidFill>
                          <a:effectLst/>
                          <a:latin typeface="Arial" panose="020B0604020202020204" pitchFamily="34" charset="0"/>
                          <a:ea typeface="MS Mincho" panose="02020609040205080304" pitchFamily="49" charset="-128"/>
                        </a:rPr>
                        <a:t>Charging Aspects of Enhanced Proximity-based Services</a:t>
                      </a:r>
                      <a:endParaRPr lang="sv-SE" sz="110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SP-160428</a:t>
                      </a:r>
                      <a:endParaRPr lang="sv-SE" sz="1100" dirty="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32.240, 32.251, 32.277, 32.298, 32.299</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a:solidFill>
                            <a:srgbClr val="000000"/>
                          </a:solidFill>
                          <a:effectLst/>
                          <a:highlight>
                            <a:srgbClr val="00FF00"/>
                          </a:highlight>
                          <a:latin typeface="Arial" panose="020B0604020202020204" pitchFamily="34" charset="0"/>
                          <a:ea typeface="Times New Roman" panose="02020603050405020304" pitchFamily="18" charset="0"/>
                        </a:rPr>
                        <a:t>100%</a:t>
                      </a:r>
                      <a:endParaRPr lang="sv-SE" sz="1100">
                        <a:effectLst/>
                        <a:highlight>
                          <a:srgbClr val="00FF00"/>
                        </a:highligh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a:solidFill>
                            <a:srgbClr val="000000"/>
                          </a:solidFill>
                          <a:effectLst/>
                          <a:latin typeface="Arial" panose="020B0604020202020204" pitchFamily="34" charset="0"/>
                          <a:ea typeface="Times New Roman" panose="02020603050405020304" pitchFamily="18" charset="0"/>
                        </a:rPr>
                        <a:t>SA#76 (06/2017)</a:t>
                      </a:r>
                      <a:endParaRPr lang="sv-SE" sz="1100">
                        <a:effectLst/>
                        <a:latin typeface="CG Times (WN)"/>
                        <a:ea typeface="Times New Roman" panose="02020603050405020304" pitchFamily="18" charset="0"/>
                      </a:endParaRPr>
                    </a:p>
                  </a:txBody>
                  <a:tcPr marL="68580" marR="68580" marT="0" marB="0" anchor="ctr"/>
                </a:tc>
                <a:extLst>
                  <a:ext uri="{0D108BD9-81ED-4DB2-BD59-A6C34878D82A}">
                    <a16:rowId xmlns:a16="http://schemas.microsoft.com/office/drawing/2014/main" val="320183902"/>
                  </a:ext>
                </a:extLst>
              </a:tr>
              <a:tr h="467197">
                <a:tc>
                  <a:txBody>
                    <a:bodyPr/>
                    <a:lstStyle/>
                    <a:p>
                      <a:pPr algn="ctr">
                        <a:spcAft>
                          <a:spcPts val="0"/>
                        </a:spcAft>
                      </a:pPr>
                      <a:r>
                        <a:rPr lang="en-GB" sz="1100">
                          <a:solidFill>
                            <a:srgbClr val="000000"/>
                          </a:solidFill>
                          <a:effectLst/>
                          <a:latin typeface="Arial" panose="020B0604020202020204" pitchFamily="34" charset="0"/>
                          <a:ea typeface="MS Mincho" panose="02020609040205080304" pitchFamily="49" charset="-128"/>
                        </a:rPr>
                        <a:t>CH14-V8</a:t>
                      </a:r>
                      <a:endParaRPr lang="sv-SE" sz="110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US" sz="1100">
                          <a:solidFill>
                            <a:srgbClr val="000000"/>
                          </a:solidFill>
                          <a:effectLst/>
                          <a:latin typeface="Arial" panose="020B0604020202020204" pitchFamily="34" charset="0"/>
                          <a:ea typeface="MS Mincho" panose="02020609040205080304" pitchFamily="49" charset="-128"/>
                        </a:rPr>
                        <a:t>Charging Aspects of S8 Home Routing Architecture for VoLTE</a:t>
                      </a:r>
                      <a:endParaRPr lang="sv-SE" sz="110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SP-160429</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32.240, 32.251, 32.260</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a:solidFill>
                            <a:srgbClr val="000000"/>
                          </a:solidFill>
                          <a:effectLst/>
                          <a:highlight>
                            <a:srgbClr val="00FF00"/>
                          </a:highlight>
                          <a:latin typeface="Arial" panose="020B0604020202020204" pitchFamily="34" charset="0"/>
                          <a:ea typeface="Times New Roman" panose="02020603050405020304" pitchFamily="18" charset="0"/>
                        </a:rPr>
                        <a:t>100%</a:t>
                      </a:r>
                      <a:endParaRPr lang="sv-SE" sz="1100">
                        <a:effectLst/>
                        <a:highlight>
                          <a:srgbClr val="00FF00"/>
                        </a:highligh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a:solidFill>
                            <a:srgbClr val="000000"/>
                          </a:solidFill>
                          <a:effectLst/>
                          <a:latin typeface="Arial" panose="020B0604020202020204" pitchFamily="34" charset="0"/>
                          <a:ea typeface="Times New Roman" panose="02020603050405020304" pitchFamily="18" charset="0"/>
                        </a:rPr>
                        <a:t>SA#76 (06/2017)</a:t>
                      </a:r>
                      <a:endParaRPr lang="sv-SE" sz="1100">
                        <a:effectLst/>
                        <a:latin typeface="CG Times (WN)"/>
                        <a:ea typeface="Times New Roman" panose="02020603050405020304" pitchFamily="18" charset="0"/>
                      </a:endParaRPr>
                    </a:p>
                  </a:txBody>
                  <a:tcPr marL="68580" marR="68580" marT="0" marB="0" anchor="ctr"/>
                </a:tc>
                <a:extLst>
                  <a:ext uri="{0D108BD9-81ED-4DB2-BD59-A6C34878D82A}">
                    <a16:rowId xmlns:a16="http://schemas.microsoft.com/office/drawing/2014/main" val="3038055747"/>
                  </a:ext>
                </a:extLst>
              </a:tr>
              <a:tr h="467197">
                <a:tc>
                  <a:txBody>
                    <a:bodyPr/>
                    <a:lstStyle/>
                    <a:p>
                      <a:pPr algn="ctr">
                        <a:spcAft>
                          <a:spcPts val="0"/>
                        </a:spcAft>
                      </a:pPr>
                      <a:r>
                        <a:rPr lang="en-GB" sz="1100" dirty="0">
                          <a:solidFill>
                            <a:srgbClr val="000000"/>
                          </a:solidFill>
                          <a:effectLst/>
                          <a:latin typeface="Arial" panose="020B0604020202020204" pitchFamily="34" charset="0"/>
                          <a:ea typeface="MS Mincho" panose="02020609040205080304" pitchFamily="49" charset="-128"/>
                        </a:rPr>
                        <a:t>AULC-CH</a:t>
                      </a:r>
                      <a:endParaRPr lang="sv-SE" sz="1100" dirty="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US" sz="1100">
                          <a:solidFill>
                            <a:srgbClr val="000000"/>
                          </a:solidFill>
                          <a:effectLst/>
                          <a:latin typeface="Arial" panose="020B0604020202020204" pitchFamily="34" charset="0"/>
                          <a:ea typeface="MS Mincho" panose="02020609040205080304" pitchFamily="49" charset="-128"/>
                        </a:rPr>
                        <a:t>Charging Aspects of Improvements of Awareness of User Location Change (AULC)</a:t>
                      </a:r>
                      <a:endParaRPr lang="sv-SE" sz="110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sv-SE" sz="11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SP-160609</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32.251, 32.298, 32.299</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a:solidFill>
                            <a:srgbClr val="000000"/>
                          </a:solidFill>
                          <a:effectLst/>
                          <a:highlight>
                            <a:srgbClr val="00FF00"/>
                          </a:highlight>
                          <a:latin typeface="Arial" panose="020B0604020202020204" pitchFamily="34" charset="0"/>
                          <a:ea typeface="Times New Roman" panose="02020603050405020304" pitchFamily="18" charset="0"/>
                        </a:rPr>
                        <a:t>100%</a:t>
                      </a:r>
                      <a:endParaRPr lang="sv-SE" sz="1100">
                        <a:effectLst/>
                        <a:highlight>
                          <a:srgbClr val="00FF00"/>
                        </a:highligh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a:solidFill>
                            <a:srgbClr val="000000"/>
                          </a:solidFill>
                          <a:effectLst/>
                          <a:latin typeface="Arial" panose="020B0604020202020204" pitchFamily="34" charset="0"/>
                          <a:ea typeface="Times New Roman" panose="02020603050405020304" pitchFamily="18" charset="0"/>
                        </a:rPr>
                        <a:t>SA#76 (06/2017)</a:t>
                      </a:r>
                      <a:endParaRPr lang="sv-SE" sz="1100">
                        <a:effectLst/>
                        <a:latin typeface="CG Times (WN)"/>
                        <a:ea typeface="Times New Roman" panose="02020603050405020304" pitchFamily="18" charset="0"/>
                      </a:endParaRPr>
                    </a:p>
                  </a:txBody>
                  <a:tcPr marL="68580" marR="68580" marT="0" marB="0" anchor="ctr"/>
                </a:tc>
                <a:extLst>
                  <a:ext uri="{0D108BD9-81ED-4DB2-BD59-A6C34878D82A}">
                    <a16:rowId xmlns:a16="http://schemas.microsoft.com/office/drawing/2014/main" val="1935808122"/>
                  </a:ext>
                </a:extLst>
              </a:tr>
              <a:tr h="467197">
                <a:tc>
                  <a:txBody>
                    <a:bodyPr/>
                    <a:lstStyle/>
                    <a:p>
                      <a:pPr algn="ctr">
                        <a:spcAft>
                          <a:spcPts val="0"/>
                        </a:spcAft>
                      </a:pPr>
                      <a:r>
                        <a:rPr lang="en-GB" sz="1100">
                          <a:solidFill>
                            <a:srgbClr val="000000"/>
                          </a:solidFill>
                          <a:effectLst/>
                          <a:latin typeface="Arial" panose="020B0604020202020204" pitchFamily="34" charset="0"/>
                          <a:ea typeface="MS Mincho" panose="02020609040205080304" pitchFamily="49" charset="-128"/>
                        </a:rPr>
                        <a:t>PS_DATA_OFF-CH</a:t>
                      </a:r>
                      <a:endParaRPr lang="sv-SE" sz="110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a:solidFill>
                            <a:srgbClr val="000000"/>
                          </a:solidFill>
                          <a:effectLst/>
                          <a:latin typeface="Arial" panose="020B0604020202020204" pitchFamily="34" charset="0"/>
                          <a:ea typeface="Times New Roman" panose="02020603050405020304" pitchFamily="18" charset="0"/>
                        </a:rPr>
                        <a:t>Charging Aspect of 3GPP PS Data off Function</a:t>
                      </a:r>
                      <a:endParaRPr lang="sv-SE" sz="110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SP-160839</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32.251, 32.298, 32.299</a:t>
                      </a:r>
                      <a:endParaRPr lang="sv-SE" sz="1100" dirty="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a:solidFill>
                            <a:srgbClr val="000000"/>
                          </a:solidFill>
                          <a:effectLst/>
                          <a:highlight>
                            <a:srgbClr val="00FF00"/>
                          </a:highlight>
                          <a:latin typeface="Arial" panose="020B0604020202020204" pitchFamily="34" charset="0"/>
                          <a:ea typeface="Times New Roman" panose="02020603050405020304" pitchFamily="18" charset="0"/>
                        </a:rPr>
                        <a:t>100%</a:t>
                      </a:r>
                      <a:endParaRPr lang="sv-SE" sz="1100">
                        <a:effectLst/>
                        <a:highlight>
                          <a:srgbClr val="00FF00"/>
                        </a:highligh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a:solidFill>
                            <a:srgbClr val="000000"/>
                          </a:solidFill>
                          <a:effectLst/>
                          <a:latin typeface="Arial" panose="020B0604020202020204" pitchFamily="34" charset="0"/>
                          <a:ea typeface="Times New Roman" panose="02020603050405020304" pitchFamily="18" charset="0"/>
                        </a:rPr>
                        <a:t>SA#76 (06/2017)</a:t>
                      </a:r>
                      <a:endParaRPr lang="sv-SE" sz="1100">
                        <a:effectLst/>
                        <a:latin typeface="CG Times (WN)"/>
                        <a:ea typeface="Times New Roman" panose="02020603050405020304" pitchFamily="18" charset="0"/>
                      </a:endParaRPr>
                    </a:p>
                  </a:txBody>
                  <a:tcPr marL="68580" marR="68580" marT="0" marB="0" anchor="ctr"/>
                </a:tc>
                <a:extLst>
                  <a:ext uri="{0D108BD9-81ED-4DB2-BD59-A6C34878D82A}">
                    <a16:rowId xmlns:a16="http://schemas.microsoft.com/office/drawing/2014/main" val="2621034546"/>
                  </a:ext>
                </a:extLst>
              </a:tr>
              <a:tr h="467197">
                <a:tc>
                  <a:txBody>
                    <a:bodyPr/>
                    <a:lstStyle/>
                    <a:p>
                      <a:pPr algn="ctr">
                        <a:spcAft>
                          <a:spcPts val="0"/>
                        </a:spcAft>
                      </a:pPr>
                      <a:r>
                        <a:rPr lang="en-GB" sz="1100">
                          <a:solidFill>
                            <a:srgbClr val="000000"/>
                          </a:solidFill>
                          <a:effectLst/>
                          <a:latin typeface="Arial" panose="020B0604020202020204" pitchFamily="34" charset="0"/>
                          <a:ea typeface="MS Mincho" panose="02020609040205080304" pitchFamily="49" charset="-128"/>
                        </a:rPr>
                        <a:t>CH14-SMST4</a:t>
                      </a:r>
                      <a:endParaRPr lang="sv-SE" sz="110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a:solidFill>
                            <a:srgbClr val="000000"/>
                          </a:solidFill>
                          <a:effectLst/>
                          <a:latin typeface="Arial" panose="020B0604020202020204" pitchFamily="34" charset="0"/>
                          <a:ea typeface="Times New Roman" panose="02020603050405020304" pitchFamily="18" charset="0"/>
                        </a:rPr>
                        <a:t>Charging for SMS via T4</a:t>
                      </a:r>
                      <a:endParaRPr lang="sv-SE" sz="110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SP-160840</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32.274, 32.250, 32.298, 32.299</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dirty="0">
                          <a:solidFill>
                            <a:srgbClr val="000000"/>
                          </a:solidFill>
                          <a:effectLst/>
                          <a:highlight>
                            <a:srgbClr val="00FF00"/>
                          </a:highlight>
                          <a:latin typeface="Arial" panose="020B0604020202020204" pitchFamily="34" charset="0"/>
                          <a:ea typeface="Times New Roman" panose="02020603050405020304" pitchFamily="18" charset="0"/>
                        </a:rPr>
                        <a:t>100%</a:t>
                      </a:r>
                      <a:endParaRPr lang="sv-SE" sz="1100" dirty="0">
                        <a:effectLst/>
                        <a:highlight>
                          <a:srgbClr val="00FF00"/>
                        </a:highligh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a:solidFill>
                            <a:srgbClr val="000000"/>
                          </a:solidFill>
                          <a:effectLst/>
                          <a:latin typeface="Arial" panose="020B0604020202020204" pitchFamily="34" charset="0"/>
                          <a:ea typeface="Times New Roman" panose="02020603050405020304" pitchFamily="18" charset="0"/>
                        </a:rPr>
                        <a:t>SA#76 (06/2017)</a:t>
                      </a:r>
                      <a:endParaRPr lang="sv-SE" sz="1100">
                        <a:effectLst/>
                        <a:latin typeface="CG Times (WN)"/>
                        <a:ea typeface="Times New Roman" panose="02020603050405020304" pitchFamily="18" charset="0"/>
                      </a:endParaRPr>
                    </a:p>
                  </a:txBody>
                  <a:tcPr marL="68580" marR="68580" marT="0" marB="0" anchor="ctr"/>
                </a:tc>
                <a:extLst>
                  <a:ext uri="{0D108BD9-81ED-4DB2-BD59-A6C34878D82A}">
                    <a16:rowId xmlns:a16="http://schemas.microsoft.com/office/drawing/2014/main" val="1660795452"/>
                  </a:ext>
                </a:extLst>
              </a:tr>
              <a:tr h="467197">
                <a:tc>
                  <a:txBody>
                    <a:bodyPr/>
                    <a:lstStyle/>
                    <a:p>
                      <a:pPr algn="ctr">
                        <a:spcAft>
                          <a:spcPts val="0"/>
                        </a:spcAft>
                      </a:pPr>
                      <a:r>
                        <a:rPr lang="en-GB" sz="1100">
                          <a:solidFill>
                            <a:srgbClr val="000000"/>
                          </a:solidFill>
                          <a:effectLst/>
                          <a:latin typeface="Arial" panose="020B0604020202020204" pitchFamily="34" charset="0"/>
                          <a:ea typeface="MS Mincho" panose="02020609040205080304" pitchFamily="49" charset="-128"/>
                        </a:rPr>
                        <a:t>FS_DOCME_CH</a:t>
                      </a:r>
                      <a:endParaRPr lang="sv-SE" sz="110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a:solidFill>
                            <a:srgbClr val="000000"/>
                          </a:solidFill>
                          <a:effectLst/>
                          <a:latin typeface="Arial" panose="020B0604020202020204" pitchFamily="34" charset="0"/>
                          <a:ea typeface="Times New Roman" panose="02020603050405020304" pitchFamily="18" charset="0"/>
                        </a:rPr>
                        <a:t>Study on Overload Control for Diameter Charging Applications</a:t>
                      </a:r>
                      <a:endParaRPr lang="sv-SE" sz="110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SP-150310</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32.869</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dirty="0">
                          <a:solidFill>
                            <a:srgbClr val="000000"/>
                          </a:solidFill>
                          <a:effectLst/>
                          <a:latin typeface="Arial" panose="020B0604020202020204" pitchFamily="34" charset="0"/>
                          <a:ea typeface="Times New Roman" panose="02020603050405020304" pitchFamily="18" charset="0"/>
                        </a:rPr>
                        <a:t>25%</a:t>
                      </a:r>
                      <a:endParaRPr lang="sv-SE" sz="1100" dirty="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a:solidFill>
                            <a:srgbClr val="000000"/>
                          </a:solidFill>
                          <a:effectLst/>
                          <a:latin typeface="Arial" panose="020B0604020202020204" pitchFamily="34" charset="0"/>
                          <a:ea typeface="Times New Roman" panose="02020603050405020304" pitchFamily="18" charset="0"/>
                        </a:rPr>
                        <a:t>SA#78 (12/2017)</a:t>
                      </a:r>
                      <a:endParaRPr lang="sv-SE" sz="1100">
                        <a:effectLst/>
                        <a:latin typeface="CG Times (WN)"/>
                        <a:ea typeface="Times New Roman" panose="02020603050405020304" pitchFamily="18" charset="0"/>
                      </a:endParaRPr>
                    </a:p>
                  </a:txBody>
                  <a:tcPr marL="68580" marR="68580" marT="0" marB="0" anchor="ctr"/>
                </a:tc>
                <a:extLst>
                  <a:ext uri="{0D108BD9-81ED-4DB2-BD59-A6C34878D82A}">
                    <a16:rowId xmlns:a16="http://schemas.microsoft.com/office/drawing/2014/main" val="1885737022"/>
                  </a:ext>
                </a:extLst>
              </a:tr>
              <a:tr h="467197">
                <a:tc>
                  <a:txBody>
                    <a:bodyPr/>
                    <a:lstStyle/>
                    <a:p>
                      <a:pPr algn="ctr">
                        <a:spcAft>
                          <a:spcPts val="0"/>
                        </a:spcAft>
                      </a:pPr>
                      <a:r>
                        <a:rPr lang="en-GB" sz="1100">
                          <a:solidFill>
                            <a:srgbClr val="000000"/>
                          </a:solidFill>
                          <a:effectLst/>
                          <a:latin typeface="Arial" panose="020B0604020202020204" pitchFamily="34" charset="0"/>
                          <a:ea typeface="Times New Roman" panose="02020603050405020304" pitchFamily="18" charset="0"/>
                        </a:rPr>
                        <a:t>FS_FWDCA</a:t>
                      </a:r>
                      <a:endParaRPr lang="sv-SE" sz="110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a:solidFill>
                            <a:srgbClr val="000000"/>
                          </a:solidFill>
                          <a:effectLst/>
                          <a:latin typeface="Arial" panose="020B0604020202020204" pitchFamily="34" charset="0"/>
                          <a:ea typeface="Times New Roman" panose="02020603050405020304" pitchFamily="18" charset="0"/>
                        </a:rPr>
                        <a:t>Study on forward compatibility for 3GPP Diameter Charging Applications</a:t>
                      </a:r>
                      <a:endParaRPr lang="sv-SE" sz="110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sv-SE" sz="11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SP-160608</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sv-SE" sz="1100" kern="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32.870</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a:solidFill>
                            <a:srgbClr val="000000"/>
                          </a:solidFill>
                          <a:effectLst/>
                          <a:latin typeface="Arial" panose="020B0604020202020204" pitchFamily="34" charset="0"/>
                          <a:ea typeface="Times New Roman" panose="02020603050405020304" pitchFamily="18" charset="0"/>
                        </a:rPr>
                        <a:t>10%</a:t>
                      </a:r>
                      <a:endParaRPr lang="sv-SE" sz="110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a:solidFill>
                            <a:srgbClr val="000000"/>
                          </a:solidFill>
                          <a:effectLst/>
                          <a:latin typeface="Arial" panose="020B0604020202020204" pitchFamily="34" charset="0"/>
                          <a:ea typeface="Times New Roman" panose="02020603050405020304" pitchFamily="18" charset="0"/>
                        </a:rPr>
                        <a:t>SA#76 (06/2017) -&gt; SA#78 (12/2017)</a:t>
                      </a:r>
                      <a:endParaRPr lang="sv-SE" sz="1100">
                        <a:effectLst/>
                        <a:latin typeface="CG Times (WN)"/>
                        <a:ea typeface="Times New Roman" panose="02020603050405020304" pitchFamily="18" charset="0"/>
                      </a:endParaRPr>
                    </a:p>
                  </a:txBody>
                  <a:tcPr marL="68580" marR="68580" marT="0" marB="0" anchor="ctr"/>
                </a:tc>
                <a:extLst>
                  <a:ext uri="{0D108BD9-81ED-4DB2-BD59-A6C34878D82A}">
                    <a16:rowId xmlns:a16="http://schemas.microsoft.com/office/drawing/2014/main" val="3714903681"/>
                  </a:ext>
                </a:extLst>
              </a:tr>
              <a:tr h="467197">
                <a:tc>
                  <a:txBody>
                    <a:bodyPr/>
                    <a:lstStyle/>
                    <a:p>
                      <a:pPr algn="ctr">
                        <a:spcAft>
                          <a:spcPts val="0"/>
                        </a:spcAft>
                      </a:pPr>
                      <a:r>
                        <a:rPr lang="en-GB" sz="1100">
                          <a:solidFill>
                            <a:srgbClr val="000000"/>
                          </a:solidFill>
                          <a:effectLst/>
                          <a:latin typeface="Arial" panose="020B0604020202020204" pitchFamily="34" charset="0"/>
                          <a:ea typeface="Times New Roman" panose="02020603050405020304" pitchFamily="18" charset="0"/>
                        </a:rPr>
                        <a:t>FS_5GS_Ph1_CH</a:t>
                      </a:r>
                      <a:endParaRPr lang="sv-SE" sz="110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a:solidFill>
                            <a:srgbClr val="000000"/>
                          </a:solidFill>
                          <a:effectLst/>
                          <a:latin typeface="Arial" panose="020B0604020202020204" pitchFamily="34" charset="0"/>
                          <a:ea typeface="Times New Roman" panose="02020603050405020304" pitchFamily="18" charset="0"/>
                        </a:rPr>
                        <a:t>Study on Charging Aspects of 5G System Architecture Phase 1</a:t>
                      </a:r>
                      <a:endParaRPr lang="sv-SE" sz="110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a:solidFill>
                            <a:srgbClr val="000000"/>
                          </a:solidFill>
                          <a:effectLst/>
                          <a:latin typeface="Arial" panose="020B0604020202020204" pitchFamily="34" charset="0"/>
                          <a:ea typeface="Times New Roman" panose="02020603050405020304" pitchFamily="18" charset="0"/>
                        </a:rPr>
                        <a:t>SP-170128</a:t>
                      </a:r>
                      <a:endParaRPr lang="sv-SE" sz="110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a:solidFill>
                            <a:srgbClr val="000000"/>
                          </a:solidFill>
                          <a:effectLst/>
                          <a:latin typeface="Arial" panose="020B0604020202020204" pitchFamily="34" charset="0"/>
                          <a:ea typeface="Times New Roman" panose="02020603050405020304" pitchFamily="18" charset="0"/>
                        </a:rPr>
                        <a:t>32.899</a:t>
                      </a:r>
                      <a:endParaRPr lang="sv-SE" sz="110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a:solidFill>
                            <a:srgbClr val="000000"/>
                          </a:solidFill>
                          <a:effectLst/>
                          <a:latin typeface="Arial" panose="020B0604020202020204" pitchFamily="34" charset="0"/>
                          <a:ea typeface="Times New Roman" panose="02020603050405020304" pitchFamily="18" charset="0"/>
                        </a:rPr>
                        <a:t>15%</a:t>
                      </a:r>
                      <a:endParaRPr lang="sv-SE" sz="110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dirty="0">
                          <a:solidFill>
                            <a:srgbClr val="000000"/>
                          </a:solidFill>
                          <a:effectLst/>
                          <a:latin typeface="Arial" panose="020B0604020202020204" pitchFamily="34" charset="0"/>
                          <a:ea typeface="Times New Roman" panose="02020603050405020304" pitchFamily="18" charset="0"/>
                        </a:rPr>
                        <a:t>SA#78 (12/2017)</a:t>
                      </a:r>
                      <a:endParaRPr lang="sv-SE" sz="1100" dirty="0">
                        <a:effectLst/>
                        <a:latin typeface="CG Times (WN)"/>
                        <a:ea typeface="Times New Roman" panose="02020603050405020304" pitchFamily="18" charset="0"/>
                      </a:endParaRPr>
                    </a:p>
                  </a:txBody>
                  <a:tcPr marL="68580" marR="68580" marT="0" marB="0" anchor="ctr"/>
                </a:tc>
                <a:extLst>
                  <a:ext uri="{0D108BD9-81ED-4DB2-BD59-A6C34878D82A}">
                    <a16:rowId xmlns:a16="http://schemas.microsoft.com/office/drawing/2014/main" val="1278229340"/>
                  </a:ext>
                </a:extLst>
              </a:tr>
            </a:tbl>
          </a:graphicData>
        </a:graphic>
      </p:graphicFrame>
    </p:spTree>
    <p:extLst>
      <p:ext uri="{BB962C8B-B14F-4D97-AF65-F5344CB8AC3E}">
        <p14:creationId xmlns:p14="http://schemas.microsoft.com/office/powerpoint/2010/main" val="428086271"/>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9039" y="2540"/>
            <a:ext cx="9102725" cy="1143000"/>
          </a:xfrm>
        </p:spPr>
        <p:txBody>
          <a:bodyPr/>
          <a:lstStyle/>
          <a:p>
            <a:r>
              <a:rPr lang="sv-SE" dirty="0" err="1"/>
              <a:t>Summary</a:t>
            </a:r>
            <a:r>
              <a:rPr lang="sv-SE" dirty="0"/>
              <a:t> </a:t>
            </a:r>
            <a:r>
              <a:rPr lang="sv-SE" dirty="0" err="1"/>
              <a:t>of</a:t>
            </a:r>
            <a:r>
              <a:rPr lang="sv-SE" dirty="0"/>
              <a:t> </a:t>
            </a:r>
            <a:r>
              <a:rPr lang="sv-SE" dirty="0" err="1"/>
              <a:t>ongoing</a:t>
            </a:r>
            <a:r>
              <a:rPr lang="sv-SE" dirty="0"/>
              <a:t> </a:t>
            </a:r>
            <a:r>
              <a:rPr lang="sv-SE" dirty="0" err="1"/>
              <a:t>WIs</a:t>
            </a:r>
            <a:r>
              <a:rPr lang="sv-SE" dirty="0"/>
              <a:t>/SIs (2/3)</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681530279"/>
              </p:ext>
            </p:extLst>
          </p:nvPr>
        </p:nvGraphicFramePr>
        <p:xfrm>
          <a:off x="1488694" y="950468"/>
          <a:ext cx="8417596" cy="5282766"/>
        </p:xfrm>
        <a:graphic>
          <a:graphicData uri="http://schemas.openxmlformats.org/drawingml/2006/table">
            <a:tbl>
              <a:tblPr firstRow="1" bandRow="1">
                <a:tableStyleId>{5C22544A-7EE6-4342-B048-85BDC9FD1C3A}</a:tableStyleId>
              </a:tblPr>
              <a:tblGrid>
                <a:gridCol w="861763">
                  <a:extLst>
                    <a:ext uri="{9D8B030D-6E8A-4147-A177-3AD203B41FA5}">
                      <a16:colId xmlns:a16="http://schemas.microsoft.com/office/drawing/2014/main" val="23408469"/>
                    </a:ext>
                  </a:extLst>
                </a:gridCol>
                <a:gridCol w="3400396">
                  <a:extLst>
                    <a:ext uri="{9D8B030D-6E8A-4147-A177-3AD203B41FA5}">
                      <a16:colId xmlns:a16="http://schemas.microsoft.com/office/drawing/2014/main" val="1386727148"/>
                    </a:ext>
                  </a:extLst>
                </a:gridCol>
                <a:gridCol w="791852">
                  <a:extLst>
                    <a:ext uri="{9D8B030D-6E8A-4147-A177-3AD203B41FA5}">
                      <a16:colId xmlns:a16="http://schemas.microsoft.com/office/drawing/2014/main" val="1214109634"/>
                    </a:ext>
                  </a:extLst>
                </a:gridCol>
                <a:gridCol w="970961">
                  <a:extLst>
                    <a:ext uri="{9D8B030D-6E8A-4147-A177-3AD203B41FA5}">
                      <a16:colId xmlns:a16="http://schemas.microsoft.com/office/drawing/2014/main" val="1633304428"/>
                    </a:ext>
                  </a:extLst>
                </a:gridCol>
                <a:gridCol w="1065229">
                  <a:extLst>
                    <a:ext uri="{9D8B030D-6E8A-4147-A177-3AD203B41FA5}">
                      <a16:colId xmlns:a16="http://schemas.microsoft.com/office/drawing/2014/main" val="4240727412"/>
                    </a:ext>
                  </a:extLst>
                </a:gridCol>
                <a:gridCol w="1327395">
                  <a:extLst>
                    <a:ext uri="{9D8B030D-6E8A-4147-A177-3AD203B41FA5}">
                      <a16:colId xmlns:a16="http://schemas.microsoft.com/office/drawing/2014/main" val="1675550634"/>
                    </a:ext>
                  </a:extLst>
                </a:gridCol>
              </a:tblGrid>
              <a:tr h="470602">
                <a:tc>
                  <a:txBody>
                    <a:bodyPr/>
                    <a:lstStyle/>
                    <a:p>
                      <a:pPr algn="ctr">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tc>
                <a:tc>
                  <a:txBody>
                    <a:bodyPr/>
                    <a:lstStyle/>
                    <a:p>
                      <a:pPr algn="ctr">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tc>
                <a:tc>
                  <a:txBody>
                    <a:bodyPr/>
                    <a:lstStyle/>
                    <a:p>
                      <a:pPr algn="ctr">
                        <a:spcAft>
                          <a:spcPts val="0"/>
                        </a:spcAft>
                      </a:pPr>
                      <a:r>
                        <a:rPr lang="sv-SE" sz="1400" b="1" kern="1200" dirty="0">
                          <a:solidFill>
                            <a:schemeClr val="lt1"/>
                          </a:solidFill>
                          <a:latin typeface="+mn-lt"/>
                          <a:ea typeface="+mn-ea"/>
                          <a:cs typeface="+mn-cs"/>
                        </a:rPr>
                        <a:t>WID</a:t>
                      </a:r>
                    </a:p>
                  </a:txBody>
                  <a:tcPr marL="9525" marR="9525" marT="9525" marB="9525"/>
                </a:tc>
                <a:tc>
                  <a:txBody>
                    <a:bodyPr/>
                    <a:lstStyle/>
                    <a:p>
                      <a:r>
                        <a:rPr lang="sv-SE" sz="1400" dirty="0"/>
                        <a:t>Main TS/TR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sz="1400" dirty="0" err="1"/>
                        <a:t>Completion</a:t>
                      </a:r>
                      <a:r>
                        <a:rPr lang="sv-SE" sz="1400" dirty="0"/>
                        <a:t> rate</a:t>
                      </a:r>
                    </a:p>
                  </a:txBody>
                  <a:tcPr/>
                </a:tc>
                <a:tc>
                  <a:txBody>
                    <a:bodyPr/>
                    <a:lstStyle/>
                    <a:p>
                      <a:r>
                        <a:rPr lang="sv-SE" sz="1400" dirty="0"/>
                        <a:t>Target date</a:t>
                      </a:r>
                    </a:p>
                  </a:txBody>
                  <a:tcPr/>
                </a:tc>
                <a:extLst>
                  <a:ext uri="{0D108BD9-81ED-4DB2-BD59-A6C34878D82A}">
                    <a16:rowId xmlns:a16="http://schemas.microsoft.com/office/drawing/2014/main" val="2515750895"/>
                  </a:ext>
                </a:extLst>
              </a:tr>
              <a:tr h="470602">
                <a:tc>
                  <a:txBody>
                    <a:bodyPr/>
                    <a:lstStyle/>
                    <a:p>
                      <a:pPr algn="ctr">
                        <a:spcAft>
                          <a:spcPts val="0"/>
                        </a:spcAft>
                      </a:pPr>
                      <a:r>
                        <a:rPr lang="en-GB" sz="1100" b="0" dirty="0">
                          <a:solidFill>
                            <a:srgbClr val="000000"/>
                          </a:solidFill>
                          <a:effectLst/>
                          <a:latin typeface="Arial" panose="020B0604020202020204" pitchFamily="34" charset="0"/>
                          <a:ea typeface="Times New Roman" panose="02020603050405020304" pitchFamily="18" charset="0"/>
                        </a:rPr>
                        <a:t>OAM14-MAMO_VNF-CM</a:t>
                      </a:r>
                      <a:endParaRPr lang="sv-SE" sz="1100" b="0" dirty="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b="0">
                          <a:solidFill>
                            <a:srgbClr val="000000"/>
                          </a:solidFill>
                          <a:effectLst/>
                          <a:latin typeface="Arial" panose="020B0604020202020204" pitchFamily="34" charset="0"/>
                          <a:ea typeface="Times New Roman" panose="02020603050405020304" pitchFamily="18" charset="0"/>
                        </a:rPr>
                        <a:t>Configuration management for mobile networks that include virtualized network functions</a:t>
                      </a:r>
                      <a:endParaRPr lang="sv-SE" sz="1100" b="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b="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SP-160401</a:t>
                      </a:r>
                      <a:endParaRPr lang="sv-SE" sz="1100" b="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b="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28.510, 28.511, 28.512, 28.513</a:t>
                      </a:r>
                      <a:endParaRPr lang="sv-SE" sz="1100" b="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b="0" dirty="0">
                          <a:solidFill>
                            <a:srgbClr val="000000"/>
                          </a:solidFill>
                          <a:effectLst/>
                          <a:highlight>
                            <a:srgbClr val="00FF00"/>
                          </a:highlight>
                          <a:latin typeface="Arial" panose="020B0604020202020204" pitchFamily="34" charset="0"/>
                          <a:ea typeface="SimSun" panose="02010600030101010101" pitchFamily="2" charset="-122"/>
                        </a:rPr>
                        <a:t>100%</a:t>
                      </a:r>
                      <a:endParaRPr lang="sv-SE" sz="1100" b="0" dirty="0">
                        <a:effectLst/>
                        <a:highlight>
                          <a:srgbClr val="00FF00"/>
                        </a:highligh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100" b="0">
                          <a:solidFill>
                            <a:srgbClr val="000000"/>
                          </a:solidFill>
                          <a:effectLst/>
                          <a:latin typeface="Arial" panose="020B0604020202020204" pitchFamily="34" charset="0"/>
                          <a:ea typeface="SimSun" panose="02010600030101010101" pitchFamily="2" charset="-122"/>
                        </a:rPr>
                        <a:t>SA#76 (06/2017) </a:t>
                      </a:r>
                      <a:endParaRPr lang="sv-SE" sz="1100" b="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006031878"/>
                  </a:ext>
                </a:extLst>
              </a:tr>
              <a:tr h="470602">
                <a:tc>
                  <a:txBody>
                    <a:bodyPr/>
                    <a:lstStyle/>
                    <a:p>
                      <a:pPr algn="ctr">
                        <a:spcAft>
                          <a:spcPts val="0"/>
                        </a:spcAft>
                      </a:pPr>
                      <a:r>
                        <a:rPr lang="en-GB" sz="1100" b="0">
                          <a:solidFill>
                            <a:srgbClr val="000000"/>
                          </a:solidFill>
                          <a:effectLst/>
                          <a:latin typeface="Arial" panose="020B0604020202020204" pitchFamily="34" charset="0"/>
                          <a:ea typeface="Times New Roman" panose="02020603050405020304" pitchFamily="18" charset="0"/>
                        </a:rPr>
                        <a:t>OAM14-MAMO_VNF-FM</a:t>
                      </a:r>
                      <a:endParaRPr lang="sv-SE" sz="1100" b="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b="0">
                          <a:solidFill>
                            <a:srgbClr val="000000"/>
                          </a:solidFill>
                          <a:effectLst/>
                          <a:latin typeface="Arial" panose="020B0604020202020204" pitchFamily="34" charset="0"/>
                          <a:ea typeface="Times New Roman" panose="02020603050405020304" pitchFamily="18" charset="0"/>
                        </a:rPr>
                        <a:t>Fault management for mobile networks that include virtualized network functions</a:t>
                      </a:r>
                      <a:endParaRPr lang="sv-SE" sz="1100" b="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b="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SP-160403</a:t>
                      </a:r>
                      <a:endParaRPr lang="sv-SE" sz="1100" b="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b="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28.515, 28.516, 28.517, 28.518</a:t>
                      </a:r>
                      <a:endParaRPr lang="sv-SE" sz="1100" b="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b="0" dirty="0">
                          <a:solidFill>
                            <a:srgbClr val="000000"/>
                          </a:solidFill>
                          <a:effectLst/>
                          <a:highlight>
                            <a:srgbClr val="00FF00"/>
                          </a:highlight>
                          <a:latin typeface="Arial" panose="020B0604020202020204" pitchFamily="34" charset="0"/>
                          <a:ea typeface="SimSun" panose="02010600030101010101" pitchFamily="2" charset="-122"/>
                        </a:rPr>
                        <a:t>100%</a:t>
                      </a:r>
                      <a:endParaRPr lang="sv-SE" sz="1100" b="0" dirty="0">
                        <a:effectLst/>
                        <a:highlight>
                          <a:srgbClr val="00FF00"/>
                        </a:highligh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100" b="0">
                          <a:solidFill>
                            <a:srgbClr val="000000"/>
                          </a:solidFill>
                          <a:effectLst/>
                          <a:latin typeface="Arial" panose="020B0604020202020204" pitchFamily="34" charset="0"/>
                          <a:ea typeface="SimSun" panose="02010600030101010101" pitchFamily="2" charset="-122"/>
                        </a:rPr>
                        <a:t>SA#76 (06/2017) </a:t>
                      </a:r>
                      <a:endParaRPr lang="sv-SE" sz="1100" b="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489630145"/>
                  </a:ext>
                </a:extLst>
              </a:tr>
              <a:tr h="470602">
                <a:tc>
                  <a:txBody>
                    <a:bodyPr/>
                    <a:lstStyle/>
                    <a:p>
                      <a:pPr algn="ctr">
                        <a:spcAft>
                          <a:spcPts val="0"/>
                        </a:spcAft>
                      </a:pPr>
                      <a:r>
                        <a:rPr lang="en-GB" sz="1100" b="0" dirty="0">
                          <a:solidFill>
                            <a:srgbClr val="000000"/>
                          </a:solidFill>
                          <a:effectLst/>
                          <a:latin typeface="Arial" panose="020B0604020202020204" pitchFamily="34" charset="0"/>
                          <a:ea typeface="Times New Roman" panose="02020603050405020304" pitchFamily="18" charset="0"/>
                        </a:rPr>
                        <a:t>OAM14-MAMO_VNF-PM</a:t>
                      </a:r>
                      <a:endParaRPr lang="sv-SE" sz="1100" b="0" dirty="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b="0">
                          <a:solidFill>
                            <a:srgbClr val="000000"/>
                          </a:solidFill>
                          <a:effectLst/>
                          <a:latin typeface="Arial" panose="020B0604020202020204" pitchFamily="34" charset="0"/>
                          <a:ea typeface="Times New Roman" panose="02020603050405020304" pitchFamily="18" charset="0"/>
                        </a:rPr>
                        <a:t>Performance management for mobile networks that include virtualized network functions</a:t>
                      </a:r>
                      <a:endParaRPr lang="sv-SE" sz="1100" b="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b="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SP-160402</a:t>
                      </a:r>
                      <a:endParaRPr lang="sv-SE" sz="1100" b="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b="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28.520, 28.521, 28.522, 28.523</a:t>
                      </a:r>
                      <a:endParaRPr lang="sv-SE" sz="1100" b="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b="0">
                          <a:solidFill>
                            <a:srgbClr val="000000"/>
                          </a:solidFill>
                          <a:effectLst/>
                          <a:latin typeface="Arial" panose="020B0604020202020204" pitchFamily="34" charset="0"/>
                          <a:ea typeface="SimSun" panose="02010600030101010101" pitchFamily="2" charset="-122"/>
                        </a:rPr>
                        <a:t>90%</a:t>
                      </a:r>
                      <a:endParaRPr lang="sv-SE" sz="1100" b="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100" b="0" kern="1200" dirty="0">
                          <a:solidFill>
                            <a:srgbClr val="000000"/>
                          </a:solidFill>
                          <a:effectLst/>
                          <a:latin typeface="Arial" panose="020B0604020202020204" pitchFamily="34" charset="0"/>
                          <a:ea typeface="SimSun" panose="02010600030101010101" pitchFamily="2" charset="-122"/>
                          <a:cs typeface="+mn-cs"/>
                        </a:rPr>
                        <a:t>SA#76 (06/2017) -&gt; SA#77 (09/2017) </a:t>
                      </a:r>
                      <a:endParaRPr lang="sv-SE" sz="1100" b="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tc>
                <a:extLst>
                  <a:ext uri="{0D108BD9-81ED-4DB2-BD59-A6C34878D82A}">
                    <a16:rowId xmlns:a16="http://schemas.microsoft.com/office/drawing/2014/main" val="320183902"/>
                  </a:ext>
                </a:extLst>
              </a:tr>
              <a:tr h="470602">
                <a:tc>
                  <a:txBody>
                    <a:bodyPr/>
                    <a:lstStyle/>
                    <a:p>
                      <a:pPr algn="ctr">
                        <a:spcAft>
                          <a:spcPts val="0"/>
                        </a:spcAft>
                      </a:pPr>
                      <a:r>
                        <a:rPr lang="en-GB" sz="1100" b="0">
                          <a:solidFill>
                            <a:srgbClr val="000000"/>
                          </a:solidFill>
                          <a:effectLst/>
                          <a:latin typeface="Arial" panose="020B0604020202020204" pitchFamily="34" charset="0"/>
                          <a:ea typeface="Times New Roman" panose="02020603050405020304" pitchFamily="18" charset="0"/>
                        </a:rPr>
                        <a:t>OAM14-MAMO_VNF-LCM</a:t>
                      </a:r>
                      <a:endParaRPr lang="sv-SE" sz="1100" b="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b="0" dirty="0" err="1">
                          <a:solidFill>
                            <a:srgbClr val="000000"/>
                          </a:solidFill>
                          <a:effectLst/>
                          <a:latin typeface="Arial" panose="020B0604020202020204" pitchFamily="34" charset="0"/>
                          <a:ea typeface="Times New Roman" panose="02020603050405020304" pitchFamily="18" charset="0"/>
                        </a:rPr>
                        <a:t>Lyfecycle</a:t>
                      </a:r>
                      <a:r>
                        <a:rPr lang="en-GB" sz="1100" b="0" dirty="0">
                          <a:solidFill>
                            <a:srgbClr val="000000"/>
                          </a:solidFill>
                          <a:effectLst/>
                          <a:latin typeface="Arial" panose="020B0604020202020204" pitchFamily="34" charset="0"/>
                          <a:ea typeface="Times New Roman" panose="02020603050405020304" pitchFamily="18" charset="0"/>
                        </a:rPr>
                        <a:t> management for mobile networks that include virtualized network functions</a:t>
                      </a:r>
                      <a:endParaRPr lang="sv-SE" sz="1100" b="0" dirty="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b="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SP-160427</a:t>
                      </a:r>
                      <a:endParaRPr lang="sv-SE" sz="1100" b="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b="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28.525, 28.526, 28.527, 28.528</a:t>
                      </a:r>
                      <a:endParaRPr lang="sv-SE" sz="1100" b="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b="0" dirty="0">
                          <a:solidFill>
                            <a:srgbClr val="000000"/>
                          </a:solidFill>
                          <a:effectLst/>
                          <a:highlight>
                            <a:srgbClr val="00FF00"/>
                          </a:highlight>
                          <a:latin typeface="Arial" panose="020B0604020202020204" pitchFamily="34" charset="0"/>
                          <a:ea typeface="SimSun" panose="02010600030101010101" pitchFamily="2" charset="-122"/>
                        </a:rPr>
                        <a:t>100%</a:t>
                      </a:r>
                      <a:endParaRPr lang="sv-SE" sz="1100" b="0" dirty="0">
                        <a:effectLst/>
                        <a:highlight>
                          <a:srgbClr val="00FF00"/>
                        </a:highligh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100" b="0">
                          <a:solidFill>
                            <a:srgbClr val="000000"/>
                          </a:solidFill>
                          <a:effectLst/>
                          <a:latin typeface="Arial" panose="020B0604020202020204" pitchFamily="34" charset="0"/>
                          <a:ea typeface="SimSun" panose="02010600030101010101" pitchFamily="2" charset="-122"/>
                        </a:rPr>
                        <a:t>SA#76 (06/2017) </a:t>
                      </a:r>
                      <a:endParaRPr lang="sv-SE" sz="1100" b="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038055747"/>
                  </a:ext>
                </a:extLst>
              </a:tr>
              <a:tr h="470602">
                <a:tc>
                  <a:txBody>
                    <a:bodyPr/>
                    <a:lstStyle/>
                    <a:p>
                      <a:pPr algn="ctr">
                        <a:spcAft>
                          <a:spcPts val="0"/>
                        </a:spcAft>
                      </a:pPr>
                      <a:r>
                        <a:rPr lang="en-GB" sz="1100" b="0">
                          <a:solidFill>
                            <a:srgbClr val="000000"/>
                          </a:solidFill>
                          <a:effectLst/>
                          <a:latin typeface="Arial" panose="020B0604020202020204" pitchFamily="34" charset="0"/>
                          <a:ea typeface="Calibri" panose="020F0502020204030204" pitchFamily="34" charset="0"/>
                        </a:rPr>
                        <a:t>OAM14-LSA</a:t>
                      </a:r>
                      <a:endParaRPr lang="sv-SE" sz="1100" b="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100" b="0" dirty="0">
                          <a:solidFill>
                            <a:srgbClr val="000000"/>
                          </a:solidFill>
                          <a:effectLst/>
                          <a:latin typeface="Arial" panose="020B0604020202020204" pitchFamily="34" charset="0"/>
                          <a:ea typeface="Calibri" panose="020F0502020204030204" pitchFamily="34" charset="0"/>
                        </a:rPr>
                        <a:t>OAM support for Licensed Shared Access (LSA)</a:t>
                      </a:r>
                      <a:endParaRPr lang="sv-SE" sz="1100" b="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100" b="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SP-160397</a:t>
                      </a:r>
                      <a:endParaRPr lang="sv-SE" sz="1100" b="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b="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28.301, 28.302, 28.303, 32.101</a:t>
                      </a:r>
                      <a:endParaRPr lang="sv-SE" sz="1100" b="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b="0">
                          <a:solidFill>
                            <a:srgbClr val="000000"/>
                          </a:solidFill>
                          <a:effectLst/>
                          <a:highlight>
                            <a:srgbClr val="00FF00"/>
                          </a:highlight>
                          <a:latin typeface="Arial" panose="020B0604020202020204" pitchFamily="34" charset="0"/>
                          <a:ea typeface="SimSun" panose="02010600030101010101" pitchFamily="2" charset="-122"/>
                        </a:rPr>
                        <a:t>100%</a:t>
                      </a:r>
                      <a:endParaRPr lang="sv-SE" sz="1100" b="0">
                        <a:effectLst/>
                        <a:highlight>
                          <a:srgbClr val="00FF00"/>
                        </a:highligh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100" b="0">
                          <a:solidFill>
                            <a:srgbClr val="000000"/>
                          </a:solidFill>
                          <a:effectLst/>
                          <a:latin typeface="Arial" panose="020B0604020202020204" pitchFamily="34" charset="0"/>
                          <a:ea typeface="Times New Roman" panose="02020603050405020304" pitchFamily="18" charset="0"/>
                        </a:rPr>
                        <a:t>SA#76 (06/2017)</a:t>
                      </a:r>
                      <a:endParaRPr lang="sv-SE" sz="1100" b="0">
                        <a:effectLst/>
                        <a:latin typeface="CG Times (WN)"/>
                        <a:ea typeface="Times New Roman" panose="02020603050405020304" pitchFamily="18" charset="0"/>
                      </a:endParaRPr>
                    </a:p>
                  </a:txBody>
                  <a:tcPr marL="68580" marR="68580" marT="0" marB="0" anchor="ctr"/>
                </a:tc>
                <a:extLst>
                  <a:ext uri="{0D108BD9-81ED-4DB2-BD59-A6C34878D82A}">
                    <a16:rowId xmlns:a16="http://schemas.microsoft.com/office/drawing/2014/main" val="2930119405"/>
                  </a:ext>
                </a:extLst>
              </a:tr>
              <a:tr h="470602">
                <a:tc>
                  <a:txBody>
                    <a:bodyPr/>
                    <a:lstStyle/>
                    <a:p>
                      <a:pPr algn="ctr">
                        <a:spcAft>
                          <a:spcPts val="0"/>
                        </a:spcAft>
                      </a:pPr>
                      <a:r>
                        <a:rPr lang="en-GB" sz="1100" b="0">
                          <a:solidFill>
                            <a:srgbClr val="000000"/>
                          </a:solidFill>
                          <a:effectLst/>
                          <a:latin typeface="Arial" panose="020B0604020202020204" pitchFamily="34" charset="0"/>
                          <a:ea typeface="SimSun" panose="02010600030101010101" pitchFamily="2" charset="-122"/>
                        </a:rPr>
                        <a:t>FS_OAM_EE</a:t>
                      </a:r>
                      <a:endParaRPr lang="sv-SE" sz="1100" b="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100" b="0">
                          <a:solidFill>
                            <a:srgbClr val="000000"/>
                          </a:solidFill>
                          <a:effectLst/>
                          <a:latin typeface="Arial" panose="020B0604020202020204" pitchFamily="34" charset="0"/>
                          <a:ea typeface="Calibri" panose="020F0502020204030204" pitchFamily="34" charset="0"/>
                        </a:rPr>
                        <a:t>Study on OAM support for assessment of energy efficiency in mobile access networks</a:t>
                      </a:r>
                      <a:endParaRPr lang="sv-SE" sz="1100" b="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100" b="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SP-160430</a:t>
                      </a:r>
                      <a:endParaRPr lang="sv-SE" sz="1100" b="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b="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32.856</a:t>
                      </a:r>
                      <a:endParaRPr lang="sv-SE" sz="1100" b="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b="0">
                          <a:solidFill>
                            <a:srgbClr val="000000"/>
                          </a:solidFill>
                          <a:effectLst/>
                          <a:highlight>
                            <a:srgbClr val="00FF00"/>
                          </a:highlight>
                          <a:latin typeface="Arial" panose="020B0604020202020204" pitchFamily="34" charset="0"/>
                          <a:ea typeface="Times New Roman" panose="02020603050405020304" pitchFamily="18" charset="0"/>
                        </a:rPr>
                        <a:t>100%</a:t>
                      </a:r>
                      <a:endParaRPr lang="sv-SE" sz="1100" b="0">
                        <a:effectLst/>
                        <a:highlight>
                          <a:srgbClr val="00FF00"/>
                        </a:highligh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b="0">
                          <a:solidFill>
                            <a:srgbClr val="000000"/>
                          </a:solidFill>
                          <a:effectLst/>
                          <a:latin typeface="Arial" panose="020B0604020202020204" pitchFamily="34" charset="0"/>
                          <a:ea typeface="Times New Roman" panose="02020603050405020304" pitchFamily="18" charset="0"/>
                        </a:rPr>
                        <a:t>SA#76 (06/2017)</a:t>
                      </a:r>
                      <a:endParaRPr lang="sv-SE" sz="1100" b="0">
                        <a:effectLst/>
                        <a:latin typeface="CG Times (WN)"/>
                        <a:ea typeface="Times New Roman" panose="02020603050405020304" pitchFamily="18" charset="0"/>
                      </a:endParaRPr>
                    </a:p>
                  </a:txBody>
                  <a:tcPr marL="68580" marR="68580" marT="0" marB="0" anchor="ctr"/>
                </a:tc>
                <a:extLst>
                  <a:ext uri="{0D108BD9-81ED-4DB2-BD59-A6C34878D82A}">
                    <a16:rowId xmlns:a16="http://schemas.microsoft.com/office/drawing/2014/main" val="1279266674"/>
                  </a:ext>
                </a:extLst>
              </a:tr>
              <a:tr h="470602">
                <a:tc>
                  <a:txBody>
                    <a:bodyPr/>
                    <a:lstStyle/>
                    <a:p>
                      <a:pPr algn="ctr">
                        <a:spcAft>
                          <a:spcPts val="0"/>
                        </a:spcAft>
                      </a:pPr>
                      <a:r>
                        <a:rPr lang="en-GB" sz="1100" b="0">
                          <a:solidFill>
                            <a:srgbClr val="000000"/>
                          </a:solidFill>
                          <a:effectLst/>
                          <a:latin typeface="Arial" panose="020B0604020202020204" pitchFamily="34" charset="0"/>
                          <a:ea typeface="SimSun" panose="02010600030101010101" pitchFamily="2" charset="-122"/>
                        </a:rPr>
                        <a:t>FS_OAM_SON_AAS</a:t>
                      </a:r>
                      <a:endParaRPr lang="sv-SE" sz="1100" b="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100" b="0">
                          <a:solidFill>
                            <a:srgbClr val="000000"/>
                          </a:solidFill>
                          <a:effectLst/>
                          <a:latin typeface="Arial" panose="020B0604020202020204" pitchFamily="34" charset="0"/>
                          <a:ea typeface="Calibri" panose="020F0502020204030204" pitchFamily="34" charset="0"/>
                        </a:rPr>
                        <a:t>Study on OAM aspects of SON for AAS-based deployments</a:t>
                      </a:r>
                      <a:endParaRPr lang="sv-SE" sz="1100" b="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100" b="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SP-150677</a:t>
                      </a:r>
                      <a:endParaRPr lang="sv-SE" sz="1100" b="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b="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32.865</a:t>
                      </a:r>
                      <a:endParaRPr lang="sv-SE" sz="1100" b="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b="0" dirty="0">
                          <a:solidFill>
                            <a:srgbClr val="000000"/>
                          </a:solidFill>
                          <a:effectLst/>
                          <a:highlight>
                            <a:srgbClr val="00FF00"/>
                          </a:highlight>
                          <a:latin typeface="Arial" panose="020B0604020202020204" pitchFamily="34" charset="0"/>
                          <a:ea typeface="Times New Roman" panose="02020603050405020304" pitchFamily="18" charset="0"/>
                        </a:rPr>
                        <a:t>100%</a:t>
                      </a:r>
                      <a:endParaRPr lang="sv-SE" sz="1100" b="0" dirty="0">
                        <a:effectLst/>
                        <a:highlight>
                          <a:srgbClr val="00FF00"/>
                        </a:highligh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b="0">
                          <a:solidFill>
                            <a:srgbClr val="000000"/>
                          </a:solidFill>
                          <a:effectLst/>
                          <a:latin typeface="Arial" panose="020B0604020202020204" pitchFamily="34" charset="0"/>
                          <a:ea typeface="Times New Roman" panose="02020603050405020304" pitchFamily="18" charset="0"/>
                        </a:rPr>
                        <a:t>SA#76 (06/2017)</a:t>
                      </a:r>
                      <a:endParaRPr lang="sv-SE" sz="1100" b="0">
                        <a:effectLst/>
                        <a:latin typeface="CG Times (WN)"/>
                        <a:ea typeface="Times New Roman" panose="02020603050405020304" pitchFamily="18" charset="0"/>
                      </a:endParaRPr>
                    </a:p>
                  </a:txBody>
                  <a:tcPr marL="68580" marR="68580" marT="0" marB="0" anchor="ctr"/>
                </a:tc>
                <a:extLst>
                  <a:ext uri="{0D108BD9-81ED-4DB2-BD59-A6C34878D82A}">
                    <a16:rowId xmlns:a16="http://schemas.microsoft.com/office/drawing/2014/main" val="4252107068"/>
                  </a:ext>
                </a:extLst>
              </a:tr>
              <a:tr h="470602">
                <a:tc>
                  <a:txBody>
                    <a:bodyPr/>
                    <a:lstStyle/>
                    <a:p>
                      <a:pPr algn="ctr">
                        <a:spcAft>
                          <a:spcPts val="0"/>
                        </a:spcAft>
                      </a:pPr>
                      <a:r>
                        <a:rPr lang="en-GB" sz="1100" b="0">
                          <a:solidFill>
                            <a:srgbClr val="000000"/>
                          </a:solidFill>
                          <a:effectLst/>
                          <a:latin typeface="Arial" panose="020B0604020202020204" pitchFamily="34" charset="0"/>
                          <a:ea typeface="Calibri" panose="020F0502020204030204" pitchFamily="34" charset="0"/>
                        </a:rPr>
                        <a:t>FS_IMP_ITFN</a:t>
                      </a:r>
                      <a:endParaRPr lang="sv-SE" sz="1100" b="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100" b="0">
                          <a:solidFill>
                            <a:srgbClr val="000000"/>
                          </a:solidFill>
                          <a:effectLst/>
                          <a:latin typeface="Arial" panose="020B0604020202020204" pitchFamily="34" charset="0"/>
                          <a:ea typeface="Calibri" panose="020F0502020204030204" pitchFamily="34" charset="0"/>
                        </a:rPr>
                        <a:t>Study on Implementation for the Partitioning of Itf-N</a:t>
                      </a:r>
                      <a:endParaRPr lang="sv-SE" sz="1100" b="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100" b="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SP-160020</a:t>
                      </a:r>
                      <a:endParaRPr lang="sv-SE" sz="1100" b="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b="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32.880</a:t>
                      </a:r>
                      <a:endParaRPr lang="sv-SE" sz="1100" b="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b="0">
                          <a:solidFill>
                            <a:srgbClr val="000000"/>
                          </a:solidFill>
                          <a:effectLst/>
                          <a:latin typeface="Arial" panose="020B0604020202020204" pitchFamily="34" charset="0"/>
                          <a:ea typeface="SimSun" panose="02010600030101010101" pitchFamily="2" charset="-122"/>
                        </a:rPr>
                        <a:t>60%</a:t>
                      </a:r>
                      <a:endParaRPr lang="sv-SE" sz="1100" b="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100" b="0" dirty="0">
                          <a:solidFill>
                            <a:srgbClr val="000000"/>
                          </a:solidFill>
                          <a:effectLst/>
                          <a:latin typeface="Arial" panose="020B0604020202020204" pitchFamily="34" charset="0"/>
                          <a:ea typeface="SimSun" panose="02010600030101010101" pitchFamily="2" charset="-122"/>
                        </a:rPr>
                        <a:t>SA#79 (03/2018)</a:t>
                      </a:r>
                      <a:endParaRPr lang="sv-SE" sz="1100" b="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107723190"/>
                  </a:ext>
                </a:extLst>
              </a:tr>
            </a:tbl>
          </a:graphicData>
        </a:graphic>
      </p:graphicFrame>
    </p:spTree>
    <p:extLst>
      <p:ext uri="{BB962C8B-B14F-4D97-AF65-F5344CB8AC3E}">
        <p14:creationId xmlns:p14="http://schemas.microsoft.com/office/powerpoint/2010/main" val="681647765"/>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2463" y="0"/>
            <a:ext cx="9102725" cy="1143000"/>
          </a:xfrm>
        </p:spPr>
        <p:txBody>
          <a:bodyPr/>
          <a:lstStyle/>
          <a:p>
            <a:r>
              <a:rPr lang="sv-SE" dirty="0" err="1"/>
              <a:t>Summary</a:t>
            </a:r>
            <a:r>
              <a:rPr lang="sv-SE" dirty="0"/>
              <a:t> </a:t>
            </a:r>
            <a:r>
              <a:rPr lang="sv-SE" dirty="0" err="1"/>
              <a:t>of</a:t>
            </a:r>
            <a:r>
              <a:rPr lang="sv-SE" dirty="0"/>
              <a:t> </a:t>
            </a:r>
            <a:r>
              <a:rPr lang="sv-SE" dirty="0" err="1"/>
              <a:t>ongoing</a:t>
            </a:r>
            <a:r>
              <a:rPr lang="sv-SE" dirty="0"/>
              <a:t> </a:t>
            </a:r>
            <a:r>
              <a:rPr lang="sv-SE" dirty="0" err="1"/>
              <a:t>WIs</a:t>
            </a:r>
            <a:r>
              <a:rPr lang="sv-SE" dirty="0"/>
              <a:t>/SIs (3/3)</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722452534"/>
              </p:ext>
            </p:extLst>
          </p:nvPr>
        </p:nvGraphicFramePr>
        <p:xfrm>
          <a:off x="1476502" y="1472184"/>
          <a:ext cx="8417596" cy="3909328"/>
        </p:xfrm>
        <a:graphic>
          <a:graphicData uri="http://schemas.openxmlformats.org/drawingml/2006/table">
            <a:tbl>
              <a:tblPr firstRow="1" bandRow="1">
                <a:tableStyleId>{5C22544A-7EE6-4342-B048-85BDC9FD1C3A}</a:tableStyleId>
              </a:tblPr>
              <a:tblGrid>
                <a:gridCol w="1085326">
                  <a:extLst>
                    <a:ext uri="{9D8B030D-6E8A-4147-A177-3AD203B41FA5}">
                      <a16:colId xmlns:a16="http://schemas.microsoft.com/office/drawing/2014/main" val="23408469"/>
                    </a:ext>
                  </a:extLst>
                </a:gridCol>
                <a:gridCol w="2752627">
                  <a:extLst>
                    <a:ext uri="{9D8B030D-6E8A-4147-A177-3AD203B41FA5}">
                      <a16:colId xmlns:a16="http://schemas.microsoft.com/office/drawing/2014/main" val="1386727148"/>
                    </a:ext>
                  </a:extLst>
                </a:gridCol>
                <a:gridCol w="886120">
                  <a:extLst>
                    <a:ext uri="{9D8B030D-6E8A-4147-A177-3AD203B41FA5}">
                      <a16:colId xmlns:a16="http://schemas.microsoft.com/office/drawing/2014/main" val="1214109634"/>
                    </a:ext>
                  </a:extLst>
                </a:gridCol>
                <a:gridCol w="857839">
                  <a:extLst>
                    <a:ext uri="{9D8B030D-6E8A-4147-A177-3AD203B41FA5}">
                      <a16:colId xmlns:a16="http://schemas.microsoft.com/office/drawing/2014/main" val="1633304428"/>
                    </a:ext>
                  </a:extLst>
                </a:gridCol>
                <a:gridCol w="1385740">
                  <a:extLst>
                    <a:ext uri="{9D8B030D-6E8A-4147-A177-3AD203B41FA5}">
                      <a16:colId xmlns:a16="http://schemas.microsoft.com/office/drawing/2014/main" val="4240727412"/>
                    </a:ext>
                  </a:extLst>
                </a:gridCol>
                <a:gridCol w="1449944">
                  <a:extLst>
                    <a:ext uri="{9D8B030D-6E8A-4147-A177-3AD203B41FA5}">
                      <a16:colId xmlns:a16="http://schemas.microsoft.com/office/drawing/2014/main" val="1675550634"/>
                    </a:ext>
                  </a:extLst>
                </a:gridCol>
              </a:tblGrid>
              <a:tr h="470602">
                <a:tc>
                  <a:txBody>
                    <a:bodyPr/>
                    <a:lstStyle/>
                    <a:p>
                      <a:pPr algn="ctr">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tc>
                <a:tc>
                  <a:txBody>
                    <a:bodyPr/>
                    <a:lstStyle/>
                    <a:p>
                      <a:pPr algn="ctr">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tc>
                <a:tc>
                  <a:txBody>
                    <a:bodyPr/>
                    <a:lstStyle/>
                    <a:p>
                      <a:pPr algn="ctr">
                        <a:spcAft>
                          <a:spcPts val="0"/>
                        </a:spcAft>
                      </a:pPr>
                      <a:r>
                        <a:rPr lang="sv-SE" sz="1400" b="1" kern="1200" dirty="0">
                          <a:solidFill>
                            <a:schemeClr val="lt1"/>
                          </a:solidFill>
                          <a:latin typeface="+mn-lt"/>
                          <a:ea typeface="+mn-ea"/>
                          <a:cs typeface="+mn-cs"/>
                        </a:rPr>
                        <a:t>WID</a:t>
                      </a:r>
                    </a:p>
                  </a:txBody>
                  <a:tcPr marL="9525" marR="9525" marT="9525" marB="9525"/>
                </a:tc>
                <a:tc>
                  <a:txBody>
                    <a:bodyPr/>
                    <a:lstStyle/>
                    <a:p>
                      <a:r>
                        <a:rPr lang="sv-SE" sz="1400" dirty="0"/>
                        <a:t>Main TS/TR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sz="1400" dirty="0" err="1"/>
                        <a:t>Completion</a:t>
                      </a:r>
                      <a:r>
                        <a:rPr lang="sv-SE" sz="1400" dirty="0"/>
                        <a:t> rate</a:t>
                      </a:r>
                    </a:p>
                  </a:txBody>
                  <a:tcPr/>
                </a:tc>
                <a:tc>
                  <a:txBody>
                    <a:bodyPr/>
                    <a:lstStyle/>
                    <a:p>
                      <a:r>
                        <a:rPr lang="sv-SE" sz="1400" dirty="0"/>
                        <a:t>Target date</a:t>
                      </a:r>
                    </a:p>
                  </a:txBody>
                  <a:tcPr/>
                </a:tc>
                <a:extLst>
                  <a:ext uri="{0D108BD9-81ED-4DB2-BD59-A6C34878D82A}">
                    <a16:rowId xmlns:a16="http://schemas.microsoft.com/office/drawing/2014/main" val="2515750895"/>
                  </a:ext>
                </a:extLst>
              </a:tr>
              <a:tr h="470602">
                <a:tc>
                  <a:txBody>
                    <a:bodyPr/>
                    <a:lstStyle/>
                    <a:p>
                      <a:pPr algn="ctr">
                        <a:spcAft>
                          <a:spcPts val="0"/>
                        </a:spcAft>
                      </a:pPr>
                      <a:r>
                        <a:rPr lang="en-GB" sz="1100" dirty="0">
                          <a:solidFill>
                            <a:srgbClr val="000000"/>
                          </a:solidFill>
                          <a:effectLst/>
                          <a:latin typeface="Arial" panose="020B0604020202020204" pitchFamily="34" charset="0"/>
                          <a:ea typeface="Calibri" panose="020F0502020204030204" pitchFamily="34" charset="0"/>
                        </a:rPr>
                        <a:t>FS_NGNS_MOA</a:t>
                      </a:r>
                      <a:endParaRPr lang="sv-SE" sz="11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100" dirty="0">
                          <a:solidFill>
                            <a:srgbClr val="000000"/>
                          </a:solidFill>
                          <a:effectLst/>
                          <a:latin typeface="Arial" panose="020B0604020202020204" pitchFamily="34" charset="0"/>
                          <a:ea typeface="Calibri" panose="020F0502020204030204" pitchFamily="34" charset="0"/>
                        </a:rPr>
                        <a:t>Study on Management and Orchestration Architecture of Next Generation Network and Service</a:t>
                      </a:r>
                      <a:endParaRPr lang="sv-SE" sz="11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1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SP-160400</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28.800</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a:solidFill>
                            <a:srgbClr val="000000"/>
                          </a:solidFill>
                          <a:effectLst/>
                          <a:latin typeface="Arial" panose="020B0604020202020204" pitchFamily="34" charset="0"/>
                          <a:ea typeface="SimSun" panose="02010600030101010101" pitchFamily="2" charset="-122"/>
                        </a:rPr>
                        <a:t>25%</a:t>
                      </a:r>
                      <a:endParaRPr lang="sv-SE"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100">
                          <a:solidFill>
                            <a:srgbClr val="000000"/>
                          </a:solidFill>
                          <a:effectLst/>
                          <a:latin typeface="Arial" panose="020B0604020202020204" pitchFamily="34" charset="0"/>
                          <a:ea typeface="SimSun" panose="02010600030101010101" pitchFamily="2" charset="-122"/>
                        </a:rPr>
                        <a:t>SA#76 (06/2017) -&gt; </a:t>
                      </a:r>
                      <a:r>
                        <a:rPr lang="en-GB" sz="1100" kern="100">
                          <a:effectLst/>
                          <a:latin typeface="Arial" panose="020B0604020202020204" pitchFamily="34" charset="0"/>
                          <a:ea typeface="SimSun" panose="02010600030101010101" pitchFamily="2" charset="-122"/>
                        </a:rPr>
                        <a:t>SA#78 (12/2017)</a:t>
                      </a:r>
                      <a:endParaRPr lang="sv-SE"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044165949"/>
                  </a:ext>
                </a:extLst>
              </a:tr>
              <a:tr h="470602">
                <a:tc>
                  <a:txBody>
                    <a:bodyPr/>
                    <a:lstStyle/>
                    <a:p>
                      <a:pPr algn="ctr">
                        <a:spcAft>
                          <a:spcPts val="0"/>
                        </a:spcAft>
                      </a:pPr>
                      <a:r>
                        <a:rPr lang="en-GB" sz="1100">
                          <a:solidFill>
                            <a:srgbClr val="000000"/>
                          </a:solidFill>
                          <a:effectLst/>
                          <a:latin typeface="Arial" panose="020B0604020202020204" pitchFamily="34" charset="0"/>
                          <a:ea typeface="Calibri" panose="020F0502020204030204" pitchFamily="34" charset="0"/>
                        </a:rPr>
                        <a:t>FS_MONETS</a:t>
                      </a:r>
                      <a:endParaRPr lang="sv-SE"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100">
                          <a:solidFill>
                            <a:srgbClr val="000000"/>
                          </a:solidFill>
                          <a:effectLst/>
                          <a:latin typeface="Arial" panose="020B0604020202020204" pitchFamily="34" charset="0"/>
                          <a:ea typeface="Calibri" panose="020F0502020204030204" pitchFamily="34" charset="0"/>
                        </a:rPr>
                        <a:t>Study on Management and Orchestration of Network Slicing</a:t>
                      </a:r>
                      <a:endParaRPr lang="sv-SE"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1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SP-160394</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28.801</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a:solidFill>
                            <a:srgbClr val="000000"/>
                          </a:solidFill>
                          <a:effectLst/>
                          <a:latin typeface="Arial" panose="020B0604020202020204" pitchFamily="34" charset="0"/>
                          <a:ea typeface="SimSun" panose="02010600030101010101" pitchFamily="2" charset="-122"/>
                        </a:rPr>
                        <a:t>90%</a:t>
                      </a:r>
                      <a:endParaRPr lang="sv-SE"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100">
                          <a:solidFill>
                            <a:srgbClr val="000000"/>
                          </a:solidFill>
                          <a:effectLst/>
                          <a:latin typeface="Arial" panose="020B0604020202020204" pitchFamily="34" charset="0"/>
                          <a:ea typeface="SimSun" panose="02010600030101010101" pitchFamily="2" charset="-122"/>
                        </a:rPr>
                        <a:t>SA#76 (06/2017) -&gt; SA#77 (09/2017)</a:t>
                      </a:r>
                      <a:endParaRPr lang="sv-SE"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450821464"/>
                  </a:ext>
                </a:extLst>
              </a:tr>
              <a:tr h="470602">
                <a:tc>
                  <a:txBody>
                    <a:bodyPr/>
                    <a:lstStyle/>
                    <a:p>
                      <a:pPr algn="ctr">
                        <a:spcAft>
                          <a:spcPts val="0"/>
                        </a:spcAft>
                      </a:pPr>
                      <a:r>
                        <a:rPr lang="en-GB" sz="1100">
                          <a:solidFill>
                            <a:srgbClr val="000000"/>
                          </a:solidFill>
                          <a:effectLst/>
                          <a:latin typeface="Arial" panose="020B0604020202020204" pitchFamily="34" charset="0"/>
                          <a:ea typeface="Calibri" panose="020F0502020204030204" pitchFamily="34" charset="0"/>
                        </a:rPr>
                        <a:t>FS_MAN_NGNAF</a:t>
                      </a:r>
                      <a:endParaRPr lang="sv-SE"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100">
                          <a:solidFill>
                            <a:srgbClr val="000000"/>
                          </a:solidFill>
                          <a:effectLst/>
                          <a:latin typeface="Arial" panose="020B0604020202020204" pitchFamily="34" charset="0"/>
                          <a:ea typeface="Calibri" panose="020F0502020204030204" pitchFamily="34" charset="0"/>
                        </a:rPr>
                        <a:t>Study on management aspects of next generation network architecture and features</a:t>
                      </a:r>
                      <a:endParaRPr lang="sv-SE"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1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SP-160399</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28.802</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a:solidFill>
                            <a:srgbClr val="000000"/>
                          </a:solidFill>
                          <a:effectLst/>
                          <a:latin typeface="Arial" panose="020B0604020202020204" pitchFamily="34" charset="0"/>
                          <a:ea typeface="SimSun" panose="02010600030101010101" pitchFamily="2" charset="-122"/>
                        </a:rPr>
                        <a:t>60%</a:t>
                      </a:r>
                      <a:endParaRPr lang="sv-SE"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100">
                          <a:solidFill>
                            <a:srgbClr val="000000"/>
                          </a:solidFill>
                          <a:effectLst/>
                          <a:latin typeface="Arial" panose="020B0604020202020204" pitchFamily="34" charset="0"/>
                          <a:ea typeface="SimSun" panose="02010600030101010101" pitchFamily="2" charset="-122"/>
                        </a:rPr>
                        <a:t>SA#76 (06/2017) -&gt; </a:t>
                      </a:r>
                      <a:r>
                        <a:rPr lang="en-GB" sz="1100" kern="100">
                          <a:effectLst/>
                          <a:latin typeface="Arial" panose="020B0604020202020204" pitchFamily="34" charset="0"/>
                          <a:ea typeface="SimSun" panose="02010600030101010101" pitchFamily="2" charset="-122"/>
                        </a:rPr>
                        <a:t>SA#78 (12/2017)</a:t>
                      </a:r>
                      <a:endParaRPr lang="sv-SE"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168217143"/>
                  </a:ext>
                </a:extLst>
              </a:tr>
              <a:tr h="470602">
                <a:tc>
                  <a:txBody>
                    <a:bodyPr/>
                    <a:lstStyle/>
                    <a:p>
                      <a:pPr algn="ctr">
                        <a:spcAft>
                          <a:spcPts val="0"/>
                        </a:spcAft>
                      </a:pPr>
                      <a:r>
                        <a:rPr lang="en-GB" sz="1100">
                          <a:solidFill>
                            <a:srgbClr val="000000"/>
                          </a:solidFill>
                          <a:effectLst/>
                          <a:latin typeface="Arial" panose="020B0604020202020204" pitchFamily="34" charset="0"/>
                          <a:ea typeface="SimSun" panose="02010600030101010101" pitchFamily="2" charset="-122"/>
                        </a:rPr>
                        <a:t>FS_OAM_IOT</a:t>
                      </a:r>
                      <a:endParaRPr lang="sv-SE" sz="11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100">
                          <a:solidFill>
                            <a:srgbClr val="000000"/>
                          </a:solidFill>
                          <a:effectLst/>
                          <a:latin typeface="Arial" panose="020B0604020202020204" pitchFamily="34" charset="0"/>
                          <a:ea typeface="SimSun" panose="02010600030101010101" pitchFamily="2" charset="-122"/>
                        </a:rPr>
                        <a:t>Study on Management aspects of selected IoT-related features</a:t>
                      </a:r>
                      <a:endParaRPr lang="sv-SE" sz="11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sv-SE" sz="11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SP-160611</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sv-SE" sz="11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32.857</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a:solidFill>
                            <a:srgbClr val="000000"/>
                          </a:solidFill>
                          <a:effectLst/>
                          <a:latin typeface="Arial" panose="020B0604020202020204" pitchFamily="34" charset="0"/>
                          <a:ea typeface="Times New Roman" panose="02020603050405020304" pitchFamily="18" charset="0"/>
                        </a:rPr>
                        <a:t>20%</a:t>
                      </a:r>
                      <a:endParaRPr lang="sv-SE" sz="110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a:solidFill>
                            <a:srgbClr val="000000"/>
                          </a:solidFill>
                          <a:effectLst/>
                          <a:latin typeface="Arial" panose="020B0604020202020204" pitchFamily="34" charset="0"/>
                          <a:ea typeface="SimSun" panose="02010600030101010101" pitchFamily="2" charset="-122"/>
                        </a:rPr>
                        <a:t>SA#76 (06/2017) -&gt; </a:t>
                      </a:r>
                      <a:r>
                        <a:rPr lang="en-GB" sz="1100" kern="100">
                          <a:effectLst/>
                          <a:latin typeface="Arial" panose="020B0604020202020204" pitchFamily="34" charset="0"/>
                          <a:ea typeface="SimSun" panose="02010600030101010101" pitchFamily="2" charset="-122"/>
                        </a:rPr>
                        <a:t>SA#78 (12/2017)</a:t>
                      </a:r>
                      <a:endParaRPr lang="sv-SE"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925359657"/>
                  </a:ext>
                </a:extLst>
              </a:tr>
              <a:tr h="470602">
                <a:tc>
                  <a:txBody>
                    <a:bodyPr/>
                    <a:lstStyle/>
                    <a:p>
                      <a:pPr algn="ctr">
                        <a:spcAft>
                          <a:spcPts val="0"/>
                        </a:spcAft>
                      </a:pPr>
                      <a:r>
                        <a:rPr lang="en-GB" sz="1100">
                          <a:solidFill>
                            <a:srgbClr val="000000"/>
                          </a:solidFill>
                          <a:effectLst/>
                          <a:latin typeface="Arial" panose="020B0604020202020204" pitchFamily="34" charset="0"/>
                          <a:ea typeface="SimSun" panose="02010600030101010101" pitchFamily="2" charset="-122"/>
                        </a:rPr>
                        <a:t>FS_OAM_RESTFUL</a:t>
                      </a:r>
                      <a:endParaRPr lang="sv-SE" sz="11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100">
                          <a:solidFill>
                            <a:srgbClr val="000000"/>
                          </a:solidFill>
                          <a:effectLst/>
                          <a:latin typeface="Arial" panose="020B0604020202020204" pitchFamily="34" charset="0"/>
                          <a:ea typeface="SimSun" panose="02010600030101010101" pitchFamily="2" charset="-122"/>
                        </a:rPr>
                        <a:t>Study on a RESTful HTTP-based Solution Set</a:t>
                      </a:r>
                      <a:endParaRPr lang="sv-SE" sz="11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sv-SE" sz="11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SP-160613</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sv-SE" sz="11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32.866</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a:solidFill>
                            <a:srgbClr val="000000"/>
                          </a:solidFill>
                          <a:effectLst/>
                          <a:latin typeface="Arial" panose="020B0604020202020204" pitchFamily="34" charset="0"/>
                          <a:ea typeface="Times New Roman" panose="02020603050405020304" pitchFamily="18" charset="0"/>
                        </a:rPr>
                        <a:t>45%</a:t>
                      </a:r>
                      <a:endParaRPr lang="sv-SE" sz="110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a:solidFill>
                            <a:srgbClr val="000000"/>
                          </a:solidFill>
                          <a:effectLst/>
                          <a:latin typeface="Arial" panose="020B0604020202020204" pitchFamily="34" charset="0"/>
                          <a:ea typeface="SimSun" panose="02010600030101010101" pitchFamily="2" charset="-122"/>
                        </a:rPr>
                        <a:t>SA#76 (06/2017) -&gt; </a:t>
                      </a:r>
                      <a:r>
                        <a:rPr lang="en-GB" sz="1100" kern="100">
                          <a:effectLst/>
                          <a:latin typeface="Arial" panose="020B0604020202020204" pitchFamily="34" charset="0"/>
                          <a:ea typeface="SimSun" panose="02010600030101010101" pitchFamily="2" charset="-122"/>
                        </a:rPr>
                        <a:t>SA#78 (12/2017)</a:t>
                      </a:r>
                      <a:endParaRPr lang="sv-SE"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319798278"/>
                  </a:ext>
                </a:extLst>
              </a:tr>
              <a:tr h="470602">
                <a:tc>
                  <a:txBody>
                    <a:bodyPr/>
                    <a:lstStyle/>
                    <a:p>
                      <a:pPr algn="ctr">
                        <a:spcAft>
                          <a:spcPts val="0"/>
                        </a:spcAft>
                      </a:pPr>
                      <a:r>
                        <a:rPr lang="en-GB" sz="1100">
                          <a:solidFill>
                            <a:srgbClr val="000000"/>
                          </a:solidFill>
                          <a:effectLst/>
                          <a:latin typeface="Arial" panose="020B0604020202020204" pitchFamily="34" charset="0"/>
                          <a:ea typeface="SimSun" panose="02010600030101010101" pitchFamily="2" charset="-122"/>
                        </a:rPr>
                        <a:t>FS_MA_RNVNF</a:t>
                      </a:r>
                      <a:endParaRPr lang="sv-SE" sz="11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100">
                          <a:solidFill>
                            <a:srgbClr val="000000"/>
                          </a:solidFill>
                          <a:effectLst/>
                          <a:latin typeface="Arial" panose="020B0604020202020204" pitchFamily="34" charset="0"/>
                          <a:ea typeface="SimSun" panose="02010600030101010101" pitchFamily="2" charset="-122"/>
                        </a:rPr>
                        <a:t>Study on management aspects of virtualized network functions that are part of the NR</a:t>
                      </a:r>
                      <a:endParaRPr lang="sv-SE" sz="11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sv-SE" sz="11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SP-160703</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sv-SE" sz="11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32.864</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a:solidFill>
                            <a:srgbClr val="000000"/>
                          </a:solidFill>
                          <a:effectLst/>
                          <a:latin typeface="Arial" panose="020B0604020202020204" pitchFamily="34" charset="0"/>
                          <a:ea typeface="Times New Roman" panose="02020603050405020304" pitchFamily="18" charset="0"/>
                        </a:rPr>
                        <a:t>40%</a:t>
                      </a:r>
                      <a:endParaRPr lang="sv-SE" sz="110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a:solidFill>
                            <a:srgbClr val="000000"/>
                          </a:solidFill>
                          <a:effectLst/>
                          <a:latin typeface="Arial" panose="020B0604020202020204" pitchFamily="34" charset="0"/>
                          <a:ea typeface="Times New Roman" panose="02020603050405020304" pitchFamily="18" charset="0"/>
                        </a:rPr>
                        <a:t>SA#77 (09/2017)</a:t>
                      </a:r>
                      <a:endParaRPr lang="sv-SE" sz="1100">
                        <a:effectLst/>
                        <a:latin typeface="CG Times (WN)"/>
                        <a:ea typeface="Times New Roman" panose="02020603050405020304" pitchFamily="18" charset="0"/>
                      </a:endParaRPr>
                    </a:p>
                  </a:txBody>
                  <a:tcPr marL="68580" marR="68580" marT="0" marB="0" anchor="ctr"/>
                </a:tc>
                <a:extLst>
                  <a:ext uri="{0D108BD9-81ED-4DB2-BD59-A6C34878D82A}">
                    <a16:rowId xmlns:a16="http://schemas.microsoft.com/office/drawing/2014/main" val="2906009509"/>
                  </a:ext>
                </a:extLst>
              </a:tr>
              <a:tr h="470602">
                <a:tc>
                  <a:txBody>
                    <a:bodyPr/>
                    <a:lstStyle/>
                    <a:p>
                      <a:pPr algn="ctr">
                        <a:spcAft>
                          <a:spcPts val="0"/>
                        </a:spcAft>
                      </a:pPr>
                      <a:r>
                        <a:rPr lang="en-GB" sz="1100">
                          <a:solidFill>
                            <a:srgbClr val="000000"/>
                          </a:solidFill>
                          <a:effectLst/>
                          <a:latin typeface="Arial" panose="020B0604020202020204" pitchFamily="34" charset="0"/>
                          <a:ea typeface="SimSun" panose="02010600030101010101" pitchFamily="2" charset="-122"/>
                        </a:rPr>
                        <a:t>FS_MECUPS</a:t>
                      </a:r>
                      <a:endParaRPr lang="sv-SE" sz="11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100">
                          <a:solidFill>
                            <a:srgbClr val="000000"/>
                          </a:solidFill>
                          <a:effectLst/>
                          <a:latin typeface="Arial" panose="020B0604020202020204" pitchFamily="34" charset="0"/>
                          <a:ea typeface="SimSun" panose="02010600030101010101" pitchFamily="2" charset="-122"/>
                        </a:rPr>
                        <a:t>Study on Management Enhancement of CUPS of EPC Nodes</a:t>
                      </a:r>
                      <a:endParaRPr lang="sv-SE" sz="11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1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SP-160925</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32.867 </a:t>
                      </a:r>
                      <a:endParaRPr lang="sv-SE" sz="11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100">
                          <a:solidFill>
                            <a:srgbClr val="000000"/>
                          </a:solidFill>
                          <a:effectLst/>
                          <a:latin typeface="Arial" panose="020B0604020202020204" pitchFamily="34" charset="0"/>
                          <a:ea typeface="Times New Roman" panose="02020603050405020304" pitchFamily="18" charset="0"/>
                        </a:rPr>
                        <a:t>40%</a:t>
                      </a:r>
                      <a:endParaRPr lang="sv-SE" sz="110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100" dirty="0">
                          <a:solidFill>
                            <a:srgbClr val="000000"/>
                          </a:solidFill>
                          <a:effectLst/>
                          <a:latin typeface="Arial" panose="020B0604020202020204" pitchFamily="34" charset="0"/>
                          <a:ea typeface="Times New Roman" panose="02020603050405020304" pitchFamily="18" charset="0"/>
                        </a:rPr>
                        <a:t>SA#77 (09/2017) -&gt; </a:t>
                      </a:r>
                      <a:r>
                        <a:rPr lang="en-GB" sz="1100" kern="100" dirty="0">
                          <a:effectLst/>
                          <a:latin typeface="Arial" panose="020B0604020202020204" pitchFamily="34" charset="0"/>
                          <a:ea typeface="Times New Roman" panose="02020603050405020304" pitchFamily="18" charset="0"/>
                        </a:rPr>
                        <a:t>SA#78 (12/2017)</a:t>
                      </a:r>
                      <a:endParaRPr lang="sv-SE" sz="1100" dirty="0">
                        <a:effectLst/>
                        <a:latin typeface="CG Times (WN)"/>
                        <a:ea typeface="Times New Roman" panose="02020603050405020304" pitchFamily="18" charset="0"/>
                      </a:endParaRPr>
                    </a:p>
                  </a:txBody>
                  <a:tcPr marL="68580" marR="68580" marT="0" marB="0" anchor="ctr"/>
                </a:tc>
                <a:extLst>
                  <a:ext uri="{0D108BD9-81ED-4DB2-BD59-A6C34878D82A}">
                    <a16:rowId xmlns:a16="http://schemas.microsoft.com/office/drawing/2014/main" val="3598402535"/>
                  </a:ext>
                </a:extLst>
              </a:tr>
            </a:tbl>
          </a:graphicData>
        </a:graphic>
      </p:graphicFrame>
    </p:spTree>
    <p:extLst>
      <p:ext uri="{BB962C8B-B14F-4D97-AF65-F5344CB8AC3E}">
        <p14:creationId xmlns:p14="http://schemas.microsoft.com/office/powerpoint/2010/main" val="2015391404"/>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0"/>
            <a:ext cx="8973312" cy="768101"/>
          </a:xfrm>
        </p:spPr>
        <p:txBody>
          <a:bodyPr/>
          <a:lstStyle/>
          <a:p>
            <a:r>
              <a:rPr lang="sv-SE" dirty="0" err="1"/>
              <a:t>Incoming</a:t>
            </a:r>
            <a:r>
              <a:rPr lang="sv-SE" dirty="0"/>
              <a:t> LSs (1/3)</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795800112"/>
              </p:ext>
            </p:extLst>
          </p:nvPr>
        </p:nvGraphicFramePr>
        <p:xfrm>
          <a:off x="816863" y="658373"/>
          <a:ext cx="9002524" cy="5611905"/>
        </p:xfrm>
        <a:graphic>
          <a:graphicData uri="http://schemas.openxmlformats.org/drawingml/2006/table">
            <a:tbl>
              <a:tblPr firstRow="1" bandRow="1">
                <a:tableStyleId>{5C22544A-7EE6-4342-B048-85BDC9FD1C3A}</a:tableStyleId>
              </a:tblPr>
              <a:tblGrid>
                <a:gridCol w="747605">
                  <a:extLst>
                    <a:ext uri="{9D8B030D-6E8A-4147-A177-3AD203B41FA5}">
                      <a16:colId xmlns:a16="http://schemas.microsoft.com/office/drawing/2014/main" val="570476699"/>
                    </a:ext>
                  </a:extLst>
                </a:gridCol>
                <a:gridCol w="4876367">
                  <a:extLst>
                    <a:ext uri="{9D8B030D-6E8A-4147-A177-3AD203B41FA5}">
                      <a16:colId xmlns:a16="http://schemas.microsoft.com/office/drawing/2014/main" val="2618836924"/>
                    </a:ext>
                  </a:extLst>
                </a:gridCol>
                <a:gridCol w="1104477">
                  <a:extLst>
                    <a:ext uri="{9D8B030D-6E8A-4147-A177-3AD203B41FA5}">
                      <a16:colId xmlns:a16="http://schemas.microsoft.com/office/drawing/2014/main" val="3016348962"/>
                    </a:ext>
                  </a:extLst>
                </a:gridCol>
                <a:gridCol w="1048706">
                  <a:extLst>
                    <a:ext uri="{9D8B030D-6E8A-4147-A177-3AD203B41FA5}">
                      <a16:colId xmlns:a16="http://schemas.microsoft.com/office/drawing/2014/main" val="3690116950"/>
                    </a:ext>
                  </a:extLst>
                </a:gridCol>
                <a:gridCol w="1225369">
                  <a:extLst>
                    <a:ext uri="{9D8B030D-6E8A-4147-A177-3AD203B41FA5}">
                      <a16:colId xmlns:a16="http://schemas.microsoft.com/office/drawing/2014/main" val="2952368263"/>
                    </a:ext>
                  </a:extLst>
                </a:gridCol>
              </a:tblGrid>
              <a:tr h="636507">
                <a:tc>
                  <a:txBody>
                    <a:bodyPr/>
                    <a:lstStyle/>
                    <a:p>
                      <a:r>
                        <a:rPr lang="sv-SE" sz="1800" b="1" kern="1200" dirty="0">
                          <a:solidFill>
                            <a:schemeClr val="lt1"/>
                          </a:solidFill>
                          <a:effectLst/>
                          <a:latin typeface="+mn-lt"/>
                          <a:ea typeface="+mn-ea"/>
                          <a:cs typeface="+mn-cs"/>
                        </a:rPr>
                        <a:t>Tdoc</a:t>
                      </a:r>
                      <a:endParaRPr lang="sv-SE" dirty="0"/>
                    </a:p>
                  </a:txBody>
                  <a:tcPr/>
                </a:tc>
                <a:tc>
                  <a:txBody>
                    <a:bodyPr/>
                    <a:lstStyle/>
                    <a:p>
                      <a:pPr algn="ctr">
                        <a:spcAft>
                          <a:spcPts val="0"/>
                        </a:spcAft>
                      </a:pPr>
                      <a:r>
                        <a:rPr lang="sv-SE" sz="1800" b="1" kern="1200" dirty="0" err="1">
                          <a:solidFill>
                            <a:schemeClr val="lt1"/>
                          </a:solidFill>
                          <a:effectLst/>
                          <a:latin typeface="+mn-lt"/>
                          <a:ea typeface="+mn-ea"/>
                          <a:cs typeface="+mn-cs"/>
                        </a:rPr>
                        <a:t>Title</a:t>
                      </a:r>
                      <a:endParaRPr lang="sv-SE" sz="1800" b="1" kern="1200" dirty="0">
                        <a:solidFill>
                          <a:schemeClr val="lt1"/>
                        </a:solidFill>
                        <a:effectLst/>
                        <a:latin typeface="+mn-lt"/>
                        <a:ea typeface="+mn-ea"/>
                        <a:cs typeface="+mn-cs"/>
                      </a:endParaRPr>
                    </a:p>
                  </a:txBody>
                  <a:tcPr marL="9525" marR="9525" marT="9525" marB="9525" anchor="ctr"/>
                </a:tc>
                <a:tc>
                  <a:txBody>
                    <a:bodyPr/>
                    <a:lstStyle/>
                    <a:p>
                      <a:pPr algn="ctr">
                        <a:spcAft>
                          <a:spcPts val="0"/>
                        </a:spcAft>
                      </a:pPr>
                      <a:r>
                        <a:rPr lang="sv-SE" sz="1800" b="1" kern="1200" dirty="0">
                          <a:solidFill>
                            <a:schemeClr val="lt1"/>
                          </a:solidFill>
                          <a:effectLst/>
                          <a:latin typeface="+mn-lt"/>
                          <a:ea typeface="+mn-ea"/>
                          <a:cs typeface="+mn-cs"/>
                        </a:rPr>
                        <a:t>Source</a:t>
                      </a:r>
                    </a:p>
                  </a:txBody>
                  <a:tcPr marL="9525" marR="9525" marT="9525" marB="9525" anchor="ctr"/>
                </a:tc>
                <a:tc>
                  <a:txBody>
                    <a:bodyPr/>
                    <a:lstStyle/>
                    <a:p>
                      <a:pPr algn="ctr">
                        <a:spcAft>
                          <a:spcPts val="0"/>
                        </a:spcAft>
                      </a:pPr>
                      <a:r>
                        <a:rPr lang="sv-SE" sz="1800" b="1" kern="1200" dirty="0">
                          <a:solidFill>
                            <a:schemeClr val="lt1"/>
                          </a:solidFill>
                          <a:effectLst/>
                          <a:latin typeface="+mn-lt"/>
                          <a:ea typeface="+mn-ea"/>
                          <a:cs typeface="+mn-cs"/>
                        </a:rPr>
                        <a:t>Decision</a:t>
                      </a:r>
                    </a:p>
                  </a:txBody>
                  <a:tcPr marL="9525" marR="9525" marT="9525" marB="9525" anchor="ctr"/>
                </a:tc>
                <a:tc>
                  <a:txBody>
                    <a:bodyPr/>
                    <a:lstStyle/>
                    <a:p>
                      <a:pPr algn="ctr">
                        <a:spcAft>
                          <a:spcPts val="0"/>
                        </a:spcAft>
                      </a:pPr>
                      <a:r>
                        <a:rPr lang="sv-SE" sz="1800" b="1" kern="1200" dirty="0" err="1">
                          <a:solidFill>
                            <a:schemeClr val="lt1"/>
                          </a:solidFill>
                          <a:effectLst/>
                          <a:latin typeface="+mn-lt"/>
                          <a:ea typeface="+mn-ea"/>
                          <a:cs typeface="+mn-cs"/>
                        </a:rPr>
                        <a:t>ReplyIn</a:t>
                      </a:r>
                      <a:endParaRPr lang="sv-SE" sz="1800" b="1" kern="1200" dirty="0">
                        <a:solidFill>
                          <a:schemeClr val="lt1"/>
                        </a:solidFill>
                        <a:effectLst/>
                        <a:latin typeface="+mn-lt"/>
                        <a:ea typeface="+mn-ea"/>
                        <a:cs typeface="+mn-cs"/>
                      </a:endParaRPr>
                    </a:p>
                  </a:txBody>
                  <a:tcPr marL="9525" marR="9525" marT="9525" marB="9525" anchor="ctr"/>
                </a:tc>
                <a:extLst>
                  <a:ext uri="{0D108BD9-81ED-4DB2-BD59-A6C34878D82A}">
                    <a16:rowId xmlns:a16="http://schemas.microsoft.com/office/drawing/2014/main" val="4283687663"/>
                  </a:ext>
                </a:extLst>
              </a:tr>
              <a:tr h="357149">
                <a:tc>
                  <a:txBody>
                    <a:bodyPr/>
                    <a:lstStyle/>
                    <a:p>
                      <a:pPr>
                        <a:spcAft>
                          <a:spcPts val="0"/>
                        </a:spcAft>
                      </a:pP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S5-171728</a:t>
                      </a:r>
                      <a:endParaRPr lang="sv-SE" sz="11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Liaison Statement from NGMN Alliance Project NWMO to SA5 on </a:t>
                      </a:r>
                      <a:r>
                        <a:rPr lang="sv-SE" sz="11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creation</a:t>
                      </a: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r>
                        <a:rPr lang="sv-SE" sz="11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of</a:t>
                      </a: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"5G </a:t>
                      </a:r>
                      <a:r>
                        <a:rPr lang="sv-SE" sz="11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Network</a:t>
                      </a: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and Service Management </a:t>
                      </a:r>
                      <a:r>
                        <a:rPr lang="sv-SE" sz="11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including</a:t>
                      </a: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r>
                        <a:rPr lang="sv-SE" sz="11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Orchestration</a:t>
                      </a: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1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NGMN</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000">
                        <a:effectLst/>
                        <a:latin typeface="Times New Roman" panose="02020603050405020304" pitchFamily="18" charset="0"/>
                      </a:endParaRPr>
                    </a:p>
                  </a:txBody>
                  <a:tcPr marL="9525" marR="9525" marT="9525" marB="9525"/>
                </a:tc>
                <a:extLst>
                  <a:ext uri="{0D108BD9-81ED-4DB2-BD59-A6C34878D82A}">
                    <a16:rowId xmlns:a16="http://schemas.microsoft.com/office/drawing/2014/main" val="3547606063"/>
                  </a:ext>
                </a:extLst>
              </a:tr>
              <a:tr h="357149">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S5-171729</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Reply LS rom CT1 to the progress of QoE Measurement Collection for Streaming to RAN3, SA4, SA5 and CT1</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C1-170510</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000">
                        <a:effectLst/>
                        <a:latin typeface="Times New Roman" panose="02020603050405020304" pitchFamily="18" charset="0"/>
                      </a:endParaRPr>
                    </a:p>
                  </a:txBody>
                  <a:tcPr marL="9525" marR="9525" marT="9525" marB="9525"/>
                </a:tc>
                <a:extLst>
                  <a:ext uri="{0D108BD9-81ED-4DB2-BD59-A6C34878D82A}">
                    <a16:rowId xmlns:a16="http://schemas.microsoft.com/office/drawing/2014/main" val="1989524554"/>
                  </a:ext>
                </a:extLst>
              </a:tr>
              <a:tr h="357149">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S5-171730</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Reply LS from CT1 cc SA5 to the progress of QoE Measurement Collection for Streaming</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C1-171221</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000">
                        <a:effectLst/>
                        <a:latin typeface="Times New Roman" panose="02020603050405020304" pitchFamily="18" charset="0"/>
                      </a:endParaRPr>
                    </a:p>
                  </a:txBody>
                  <a:tcPr marL="9525" marR="9525" marT="9525" marB="9525"/>
                </a:tc>
                <a:extLst>
                  <a:ext uri="{0D108BD9-81ED-4DB2-BD59-A6C34878D82A}">
                    <a16:rowId xmlns:a16="http://schemas.microsoft.com/office/drawing/2014/main" val="1139015415"/>
                  </a:ext>
                </a:extLst>
              </a:tr>
              <a:tr h="357149">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S5-171731</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CT4 to SA5 on Trace management aspects for CUPS</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C4-171416</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replied to</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S5-171956</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1775048196"/>
                  </a:ext>
                </a:extLst>
              </a:tr>
              <a:tr h="357149">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S5-171732</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CT4 to SA5 on Online and Offline Charging support with Control and User Plane Separation</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C4-171455</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replied to</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S5-171781</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2974447332"/>
                  </a:ext>
                </a:extLst>
              </a:tr>
              <a:tr h="357149">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S5-171733</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Liaison to 3GPP SA5 in response to S5-166351, and S5-171384</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ETSI TC EE</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000">
                        <a:effectLst/>
                        <a:latin typeface="Times New Roman" panose="02020603050405020304" pitchFamily="18" charset="0"/>
                      </a:endParaRPr>
                    </a:p>
                  </a:txBody>
                  <a:tcPr marL="9525" marR="9525" marT="9525" marB="9525"/>
                </a:tc>
                <a:extLst>
                  <a:ext uri="{0D108BD9-81ED-4DB2-BD59-A6C34878D82A}">
                    <a16:rowId xmlns:a16="http://schemas.microsoft.com/office/drawing/2014/main" val="3885533296"/>
                  </a:ext>
                </a:extLst>
              </a:tr>
              <a:tr h="357149">
                <a:tc>
                  <a:txBody>
                    <a:bodyPr/>
                    <a:lstStyle/>
                    <a:p>
                      <a:pPr>
                        <a:spcAft>
                          <a:spcPts val="0"/>
                        </a:spcAft>
                      </a:pP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S5-171735</a:t>
                      </a:r>
                      <a:endParaRPr lang="sv-SE" sz="11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LS Reply from ETSI NFV to 3GPP SA5 on NFV Support to Network Slicing Management</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ETSI ISG NFV</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000">
                        <a:effectLst/>
                        <a:latin typeface="Times New Roman" panose="02020603050405020304" pitchFamily="18" charset="0"/>
                      </a:endParaRPr>
                    </a:p>
                  </a:txBody>
                  <a:tcPr marL="9525" marR="9525" marT="9525" marB="9525"/>
                </a:tc>
                <a:extLst>
                  <a:ext uri="{0D108BD9-81ED-4DB2-BD59-A6C34878D82A}">
                    <a16:rowId xmlns:a16="http://schemas.microsoft.com/office/drawing/2014/main" val="1649318591"/>
                  </a:ext>
                </a:extLst>
              </a:tr>
              <a:tr h="357149">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S5-171736</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Reply LS from RAN2 to the progress of QoE Measurement Collection for Streaming to RAN3, SA4, SA5 and CT1</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R2-1702095</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000">
                        <a:effectLst/>
                        <a:latin typeface="Times New Roman" panose="02020603050405020304" pitchFamily="18" charset="0"/>
                      </a:endParaRPr>
                    </a:p>
                  </a:txBody>
                  <a:tcPr marL="9525" marR="9525" marT="9525" marB="9525"/>
                </a:tc>
                <a:extLst>
                  <a:ext uri="{0D108BD9-81ED-4DB2-BD59-A6C34878D82A}">
                    <a16:rowId xmlns:a16="http://schemas.microsoft.com/office/drawing/2014/main" val="1984225117"/>
                  </a:ext>
                </a:extLst>
              </a:tr>
              <a:tr h="357149">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S5-171737</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Reply LS from RAN2 to SA5 on the progress of QoE Measurement Collection for Streaming</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R2-1702096</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000">
                        <a:effectLst/>
                        <a:latin typeface="Times New Roman" panose="02020603050405020304" pitchFamily="18" charset="0"/>
                      </a:endParaRPr>
                    </a:p>
                  </a:txBody>
                  <a:tcPr marL="9525" marR="9525" marT="9525" marB="9525"/>
                </a:tc>
                <a:extLst>
                  <a:ext uri="{0D108BD9-81ED-4DB2-BD59-A6C34878D82A}">
                    <a16:rowId xmlns:a16="http://schemas.microsoft.com/office/drawing/2014/main" val="1989582207"/>
                  </a:ext>
                </a:extLst>
              </a:tr>
              <a:tr h="357149">
                <a:tc>
                  <a:txBody>
                    <a:bodyPr/>
                    <a:lstStyle/>
                    <a:p>
                      <a:pPr>
                        <a:spcAft>
                          <a:spcPts val="0"/>
                        </a:spcAft>
                      </a:pP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S5-171739</a:t>
                      </a:r>
                      <a:endParaRPr lang="sv-SE" sz="11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Reply to SA5 on the reply LS on Flexible eNB-ID and Cell-ID in E-UTRAN</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R3-170850</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000">
                        <a:effectLst/>
                        <a:latin typeface="Times New Roman" panose="02020603050405020304" pitchFamily="18" charset="0"/>
                      </a:endParaRPr>
                    </a:p>
                  </a:txBody>
                  <a:tcPr marL="9525" marR="9525" marT="9525" marB="9525"/>
                </a:tc>
                <a:extLst>
                  <a:ext uri="{0D108BD9-81ED-4DB2-BD59-A6C34878D82A}">
                    <a16:rowId xmlns:a16="http://schemas.microsoft.com/office/drawing/2014/main" val="2655597683"/>
                  </a:ext>
                </a:extLst>
              </a:tr>
              <a:tr h="357149">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S5-171740</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Resubmitted LS reply from ATIS to SA5 on "Establish a Metric to Determine a Drop in Registered Users in an IP-Based Network"</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Alliance for Telecommunications Industry Solutions (ATIS)</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replied to</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S5-171812</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1885339494"/>
                  </a:ext>
                </a:extLst>
              </a:tr>
              <a:tr h="357149">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S5-171741</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ETSI TC RRS to SA5 on Finalization and approval of TS 103 379 (LSA protocols and information elements)</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ETSI TC RRS</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000" dirty="0">
                        <a:effectLst/>
                        <a:latin typeface="Times New Roman" panose="02020603050405020304" pitchFamily="18" charset="0"/>
                      </a:endParaRPr>
                    </a:p>
                  </a:txBody>
                  <a:tcPr marL="9525" marR="9525" marT="9525" marB="9525"/>
                </a:tc>
                <a:extLst>
                  <a:ext uri="{0D108BD9-81ED-4DB2-BD59-A6C34878D82A}">
                    <a16:rowId xmlns:a16="http://schemas.microsoft.com/office/drawing/2014/main" val="2172068513"/>
                  </a:ext>
                </a:extLst>
              </a:tr>
              <a:tr h="357149">
                <a:tc>
                  <a:txBody>
                    <a:bodyPr/>
                    <a:lstStyle/>
                    <a:p>
                      <a:pPr>
                        <a:spcAft>
                          <a:spcPts val="0"/>
                        </a:spcAft>
                      </a:pP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S5-171750</a:t>
                      </a:r>
                      <a:endParaRPr lang="sv-SE" sz="11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Resubmitted Response from SA2 to SA5 on the clarification of the definition of NSI and the relation to NST (S2-170035/S5-166479)</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S2-170598</a:t>
                      </a:r>
                      <a:endParaRPr lang="sv-SE" sz="11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000" dirty="0">
                        <a:effectLst/>
                        <a:latin typeface="Times New Roman" panose="02020603050405020304" pitchFamily="18" charset="0"/>
                      </a:endParaRPr>
                    </a:p>
                  </a:txBody>
                  <a:tcPr marL="9525" marR="9525" marT="9525" marB="9525"/>
                </a:tc>
                <a:extLst>
                  <a:ext uri="{0D108BD9-81ED-4DB2-BD59-A6C34878D82A}">
                    <a16:rowId xmlns:a16="http://schemas.microsoft.com/office/drawing/2014/main" val="691681970"/>
                  </a:ext>
                </a:extLst>
              </a:tr>
            </a:tbl>
          </a:graphicData>
        </a:graphic>
      </p:graphicFrame>
    </p:spTree>
    <p:extLst>
      <p:ext uri="{BB962C8B-B14F-4D97-AF65-F5344CB8AC3E}">
        <p14:creationId xmlns:p14="http://schemas.microsoft.com/office/powerpoint/2010/main" val="13638350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0"/>
            <a:ext cx="8973312" cy="768101"/>
          </a:xfrm>
        </p:spPr>
        <p:txBody>
          <a:bodyPr/>
          <a:lstStyle/>
          <a:p>
            <a:r>
              <a:rPr lang="sv-SE" dirty="0" err="1"/>
              <a:t>Incoming</a:t>
            </a:r>
            <a:r>
              <a:rPr lang="sv-SE" dirty="0"/>
              <a:t> LSs (2/3)</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55682584"/>
              </p:ext>
            </p:extLst>
          </p:nvPr>
        </p:nvGraphicFramePr>
        <p:xfrm>
          <a:off x="716654" y="1046680"/>
          <a:ext cx="9002524" cy="3537030"/>
        </p:xfrm>
        <a:graphic>
          <a:graphicData uri="http://schemas.openxmlformats.org/drawingml/2006/table">
            <a:tbl>
              <a:tblPr firstRow="1" bandRow="1">
                <a:tableStyleId>{5C22544A-7EE6-4342-B048-85BDC9FD1C3A}</a:tableStyleId>
              </a:tblPr>
              <a:tblGrid>
                <a:gridCol w="747605">
                  <a:extLst>
                    <a:ext uri="{9D8B030D-6E8A-4147-A177-3AD203B41FA5}">
                      <a16:colId xmlns:a16="http://schemas.microsoft.com/office/drawing/2014/main" val="570476699"/>
                    </a:ext>
                  </a:extLst>
                </a:gridCol>
                <a:gridCol w="4876367">
                  <a:extLst>
                    <a:ext uri="{9D8B030D-6E8A-4147-A177-3AD203B41FA5}">
                      <a16:colId xmlns:a16="http://schemas.microsoft.com/office/drawing/2014/main" val="2618836924"/>
                    </a:ext>
                  </a:extLst>
                </a:gridCol>
                <a:gridCol w="1104477">
                  <a:extLst>
                    <a:ext uri="{9D8B030D-6E8A-4147-A177-3AD203B41FA5}">
                      <a16:colId xmlns:a16="http://schemas.microsoft.com/office/drawing/2014/main" val="3016348962"/>
                    </a:ext>
                  </a:extLst>
                </a:gridCol>
                <a:gridCol w="1048706">
                  <a:extLst>
                    <a:ext uri="{9D8B030D-6E8A-4147-A177-3AD203B41FA5}">
                      <a16:colId xmlns:a16="http://schemas.microsoft.com/office/drawing/2014/main" val="3690116950"/>
                    </a:ext>
                  </a:extLst>
                </a:gridCol>
                <a:gridCol w="1225369">
                  <a:extLst>
                    <a:ext uri="{9D8B030D-6E8A-4147-A177-3AD203B41FA5}">
                      <a16:colId xmlns:a16="http://schemas.microsoft.com/office/drawing/2014/main" val="2952368263"/>
                    </a:ext>
                  </a:extLst>
                </a:gridCol>
              </a:tblGrid>
              <a:tr h="636507">
                <a:tc>
                  <a:txBody>
                    <a:bodyPr/>
                    <a:lstStyle/>
                    <a:p>
                      <a:r>
                        <a:rPr lang="sv-SE" sz="1800" b="1" kern="1200" dirty="0">
                          <a:solidFill>
                            <a:schemeClr val="lt1"/>
                          </a:solidFill>
                          <a:effectLst/>
                          <a:latin typeface="+mn-lt"/>
                          <a:ea typeface="+mn-ea"/>
                          <a:cs typeface="+mn-cs"/>
                        </a:rPr>
                        <a:t>Tdoc</a:t>
                      </a:r>
                      <a:endParaRPr lang="sv-SE" dirty="0"/>
                    </a:p>
                  </a:txBody>
                  <a:tcPr/>
                </a:tc>
                <a:tc>
                  <a:txBody>
                    <a:bodyPr/>
                    <a:lstStyle/>
                    <a:p>
                      <a:pPr algn="ctr">
                        <a:spcAft>
                          <a:spcPts val="0"/>
                        </a:spcAft>
                      </a:pPr>
                      <a:r>
                        <a:rPr lang="sv-SE" sz="1800" b="1" kern="1200" dirty="0" err="1">
                          <a:solidFill>
                            <a:schemeClr val="lt1"/>
                          </a:solidFill>
                          <a:effectLst/>
                          <a:latin typeface="+mn-lt"/>
                          <a:ea typeface="+mn-ea"/>
                          <a:cs typeface="+mn-cs"/>
                        </a:rPr>
                        <a:t>Title</a:t>
                      </a:r>
                      <a:endParaRPr lang="sv-SE" sz="1800" b="1" kern="1200" dirty="0">
                        <a:solidFill>
                          <a:schemeClr val="lt1"/>
                        </a:solidFill>
                        <a:effectLst/>
                        <a:latin typeface="+mn-lt"/>
                        <a:ea typeface="+mn-ea"/>
                        <a:cs typeface="+mn-cs"/>
                      </a:endParaRPr>
                    </a:p>
                  </a:txBody>
                  <a:tcPr marL="9525" marR="9525" marT="9525" marB="9525" anchor="ctr"/>
                </a:tc>
                <a:tc>
                  <a:txBody>
                    <a:bodyPr/>
                    <a:lstStyle/>
                    <a:p>
                      <a:pPr algn="ctr">
                        <a:spcAft>
                          <a:spcPts val="0"/>
                        </a:spcAft>
                      </a:pPr>
                      <a:r>
                        <a:rPr lang="sv-SE" sz="1800" b="1" kern="1200" dirty="0">
                          <a:solidFill>
                            <a:schemeClr val="lt1"/>
                          </a:solidFill>
                          <a:effectLst/>
                          <a:latin typeface="+mn-lt"/>
                          <a:ea typeface="+mn-ea"/>
                          <a:cs typeface="+mn-cs"/>
                        </a:rPr>
                        <a:t>Source</a:t>
                      </a:r>
                    </a:p>
                  </a:txBody>
                  <a:tcPr marL="9525" marR="9525" marT="9525" marB="9525" anchor="ctr"/>
                </a:tc>
                <a:tc>
                  <a:txBody>
                    <a:bodyPr/>
                    <a:lstStyle/>
                    <a:p>
                      <a:pPr algn="ctr">
                        <a:spcAft>
                          <a:spcPts val="0"/>
                        </a:spcAft>
                      </a:pPr>
                      <a:r>
                        <a:rPr lang="sv-SE" sz="1800" b="1" kern="1200" dirty="0">
                          <a:solidFill>
                            <a:schemeClr val="lt1"/>
                          </a:solidFill>
                          <a:effectLst/>
                          <a:latin typeface="+mn-lt"/>
                          <a:ea typeface="+mn-ea"/>
                          <a:cs typeface="+mn-cs"/>
                        </a:rPr>
                        <a:t>Decision</a:t>
                      </a:r>
                    </a:p>
                  </a:txBody>
                  <a:tcPr marL="9525" marR="9525" marT="9525" marB="9525" anchor="ctr"/>
                </a:tc>
                <a:tc>
                  <a:txBody>
                    <a:bodyPr/>
                    <a:lstStyle/>
                    <a:p>
                      <a:pPr algn="ctr">
                        <a:spcAft>
                          <a:spcPts val="0"/>
                        </a:spcAft>
                      </a:pPr>
                      <a:r>
                        <a:rPr lang="sv-SE" sz="1800" b="1" kern="1200" dirty="0" err="1">
                          <a:solidFill>
                            <a:schemeClr val="lt1"/>
                          </a:solidFill>
                          <a:effectLst/>
                          <a:latin typeface="+mn-lt"/>
                          <a:ea typeface="+mn-ea"/>
                          <a:cs typeface="+mn-cs"/>
                        </a:rPr>
                        <a:t>ReplyIn</a:t>
                      </a:r>
                      <a:endParaRPr lang="sv-SE" sz="1800" b="1" kern="1200" dirty="0">
                        <a:solidFill>
                          <a:schemeClr val="lt1"/>
                        </a:solidFill>
                        <a:effectLst/>
                        <a:latin typeface="+mn-lt"/>
                        <a:ea typeface="+mn-ea"/>
                        <a:cs typeface="+mn-cs"/>
                      </a:endParaRPr>
                    </a:p>
                  </a:txBody>
                  <a:tcPr marL="9525" marR="9525" marT="9525" marB="9525" anchor="ctr"/>
                </a:tc>
                <a:extLst>
                  <a:ext uri="{0D108BD9-81ED-4DB2-BD59-A6C34878D82A}">
                    <a16:rowId xmlns:a16="http://schemas.microsoft.com/office/drawing/2014/main" val="4283687663"/>
                  </a:ext>
                </a:extLst>
              </a:tr>
              <a:tr h="357149">
                <a:tc>
                  <a:txBody>
                    <a:bodyPr/>
                    <a:lstStyle/>
                    <a:p>
                      <a:pPr>
                        <a:spcAft>
                          <a:spcPts val="0"/>
                        </a:spcAft>
                      </a:pP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S5-171742</a:t>
                      </a:r>
                      <a:endParaRPr lang="sv-SE" sz="11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SA2 cc SA5 on standardization of Northbound SCEF API</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S2-170647</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000">
                        <a:effectLst/>
                        <a:latin typeface="Times New Roman" panose="02020603050405020304" pitchFamily="18" charset="0"/>
                      </a:endParaRPr>
                    </a:p>
                  </a:txBody>
                  <a:tcPr marL="9525" marR="9525" marT="9525" marB="9525"/>
                </a:tc>
                <a:extLst>
                  <a:ext uri="{0D108BD9-81ED-4DB2-BD59-A6C34878D82A}">
                    <a16:rowId xmlns:a16="http://schemas.microsoft.com/office/drawing/2014/main" val="4229104399"/>
                  </a:ext>
                </a:extLst>
              </a:tr>
              <a:tr h="357149">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S5-171743</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Reply LS from SA2 to SA5 on charging support for V2X Communication</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S2-171349</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000">
                        <a:effectLst/>
                        <a:latin typeface="Times New Roman" panose="02020603050405020304" pitchFamily="18" charset="0"/>
                      </a:endParaRPr>
                    </a:p>
                  </a:txBody>
                  <a:tcPr marL="9525" marR="9525" marT="9525" marB="9525"/>
                </a:tc>
                <a:extLst>
                  <a:ext uri="{0D108BD9-81ED-4DB2-BD59-A6C34878D82A}">
                    <a16:rowId xmlns:a16="http://schemas.microsoft.com/office/drawing/2014/main" val="3967616812"/>
                  </a:ext>
                </a:extLst>
              </a:tr>
              <a:tr h="357149">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S5-171744</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SA3-LI to SA5 on Use of the long-term identities for Charging in the VPLMN for 5G</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S3i170043</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replied to</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S5-171890</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1070780085"/>
                  </a:ext>
                </a:extLst>
              </a:tr>
              <a:tr h="400480">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S5-171745</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SA4 to SA5 on the progress of QoE Measurement Collection for Streaming</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S4-170157</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000">
                        <a:effectLst/>
                        <a:latin typeface="Times New Roman" panose="02020603050405020304" pitchFamily="18" charset="0"/>
                      </a:endParaRPr>
                    </a:p>
                  </a:txBody>
                  <a:tcPr marL="9525" marR="9525" marT="9525" marB="9525"/>
                </a:tc>
                <a:extLst>
                  <a:ext uri="{0D108BD9-81ED-4DB2-BD59-A6C34878D82A}">
                    <a16:rowId xmlns:a16="http://schemas.microsoft.com/office/drawing/2014/main" val="1384432979"/>
                  </a:ext>
                </a:extLst>
              </a:tr>
              <a:tr h="357149">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S5-171746</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SA4 ccSA5 SA5 on </a:t>
                      </a:r>
                      <a:r>
                        <a:rPr lang="sv-SE" sz="11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Reply</a:t>
                      </a: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LS on the progress </a:t>
                      </a:r>
                      <a:r>
                        <a:rPr lang="sv-SE" sz="11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of</a:t>
                      </a: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QoE </a:t>
                      </a:r>
                      <a:r>
                        <a:rPr lang="sv-SE" sz="11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Measurement</a:t>
                      </a: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Collection for Streaming</a:t>
                      </a:r>
                      <a:endParaRPr lang="sv-SE" sz="11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S4-170188</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000">
                        <a:effectLst/>
                        <a:latin typeface="Times New Roman" panose="02020603050405020304" pitchFamily="18" charset="0"/>
                      </a:endParaRPr>
                    </a:p>
                  </a:txBody>
                  <a:tcPr marL="9525" marR="9525" marT="9525" marB="9525"/>
                </a:tc>
                <a:extLst>
                  <a:ext uri="{0D108BD9-81ED-4DB2-BD59-A6C34878D82A}">
                    <a16:rowId xmlns:a16="http://schemas.microsoft.com/office/drawing/2014/main" val="1912629350"/>
                  </a:ext>
                </a:extLst>
              </a:tr>
              <a:tr h="357149">
                <a:tc>
                  <a:txBody>
                    <a:bodyPr/>
                    <a:lstStyle/>
                    <a:p>
                      <a:pPr>
                        <a:spcAft>
                          <a:spcPts val="0"/>
                        </a:spcAft>
                      </a:pP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S5-171748</a:t>
                      </a:r>
                      <a:endParaRPr lang="sv-SE" sz="11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Reply LS from TSG SA to SA5 on management of network slices for transport and virtualization aspects</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SP-170276</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000">
                        <a:effectLst/>
                        <a:latin typeface="Times New Roman" panose="02020603050405020304" pitchFamily="18" charset="0"/>
                      </a:endParaRPr>
                    </a:p>
                  </a:txBody>
                  <a:tcPr marL="9525" marR="9525" marT="9525" marB="9525"/>
                </a:tc>
                <a:extLst>
                  <a:ext uri="{0D108BD9-81ED-4DB2-BD59-A6C34878D82A}">
                    <a16:rowId xmlns:a16="http://schemas.microsoft.com/office/drawing/2014/main" val="3467048722"/>
                  </a:ext>
                </a:extLst>
              </a:tr>
              <a:tr h="357149">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S5-171749</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Resubmitted LS from SA2 to SA5-CH on implication on charging from eFMSS</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S2-164279</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replied to</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S5-172002</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2177808900"/>
                  </a:ext>
                </a:extLst>
              </a:tr>
              <a:tr h="357149">
                <a:tc>
                  <a:txBody>
                    <a:bodyPr/>
                    <a:lstStyle/>
                    <a:p>
                      <a:pPr>
                        <a:spcAft>
                          <a:spcPts val="0"/>
                        </a:spcAft>
                      </a:pP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S5-171750</a:t>
                      </a:r>
                      <a:endParaRPr lang="sv-SE" sz="11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Resubmitted Response from SA2 to SA5 on the clarification of the definition of NSI and the relation to NST (S2-170035/S5-166479)</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S2-170598</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000" dirty="0">
                        <a:effectLst/>
                        <a:latin typeface="Times New Roman" panose="02020603050405020304" pitchFamily="18" charset="0"/>
                      </a:endParaRPr>
                    </a:p>
                  </a:txBody>
                  <a:tcPr marL="9525" marR="9525" marT="9525" marB="9525"/>
                </a:tc>
                <a:extLst>
                  <a:ext uri="{0D108BD9-81ED-4DB2-BD59-A6C34878D82A}">
                    <a16:rowId xmlns:a16="http://schemas.microsoft.com/office/drawing/2014/main" val="691681970"/>
                  </a:ext>
                </a:extLst>
              </a:tr>
            </a:tbl>
          </a:graphicData>
        </a:graphic>
      </p:graphicFrame>
    </p:spTree>
    <p:extLst>
      <p:ext uri="{BB962C8B-B14F-4D97-AF65-F5344CB8AC3E}">
        <p14:creationId xmlns:p14="http://schemas.microsoft.com/office/powerpoint/2010/main" val="3317438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0"/>
            <a:ext cx="8973312" cy="768101"/>
          </a:xfrm>
        </p:spPr>
        <p:txBody>
          <a:bodyPr/>
          <a:lstStyle/>
          <a:p>
            <a:r>
              <a:rPr lang="sv-SE" dirty="0" err="1"/>
              <a:t>Incoming</a:t>
            </a:r>
            <a:r>
              <a:rPr lang="sv-SE" dirty="0"/>
              <a:t> LSs (3/3)</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476439472"/>
              </p:ext>
            </p:extLst>
          </p:nvPr>
        </p:nvGraphicFramePr>
        <p:xfrm>
          <a:off x="816863" y="658373"/>
          <a:ext cx="9002524" cy="5652417"/>
        </p:xfrm>
        <a:graphic>
          <a:graphicData uri="http://schemas.openxmlformats.org/drawingml/2006/table">
            <a:tbl>
              <a:tblPr firstRow="1" bandRow="1">
                <a:tableStyleId>{5C22544A-7EE6-4342-B048-85BDC9FD1C3A}</a:tableStyleId>
              </a:tblPr>
              <a:tblGrid>
                <a:gridCol w="747605">
                  <a:extLst>
                    <a:ext uri="{9D8B030D-6E8A-4147-A177-3AD203B41FA5}">
                      <a16:colId xmlns:a16="http://schemas.microsoft.com/office/drawing/2014/main" val="570476699"/>
                    </a:ext>
                  </a:extLst>
                </a:gridCol>
                <a:gridCol w="4876367">
                  <a:extLst>
                    <a:ext uri="{9D8B030D-6E8A-4147-A177-3AD203B41FA5}">
                      <a16:colId xmlns:a16="http://schemas.microsoft.com/office/drawing/2014/main" val="2618836924"/>
                    </a:ext>
                  </a:extLst>
                </a:gridCol>
                <a:gridCol w="1104477">
                  <a:extLst>
                    <a:ext uri="{9D8B030D-6E8A-4147-A177-3AD203B41FA5}">
                      <a16:colId xmlns:a16="http://schemas.microsoft.com/office/drawing/2014/main" val="3016348962"/>
                    </a:ext>
                  </a:extLst>
                </a:gridCol>
                <a:gridCol w="1048706">
                  <a:extLst>
                    <a:ext uri="{9D8B030D-6E8A-4147-A177-3AD203B41FA5}">
                      <a16:colId xmlns:a16="http://schemas.microsoft.com/office/drawing/2014/main" val="3690116950"/>
                    </a:ext>
                  </a:extLst>
                </a:gridCol>
                <a:gridCol w="1225369">
                  <a:extLst>
                    <a:ext uri="{9D8B030D-6E8A-4147-A177-3AD203B41FA5}">
                      <a16:colId xmlns:a16="http://schemas.microsoft.com/office/drawing/2014/main" val="2952368263"/>
                    </a:ext>
                  </a:extLst>
                </a:gridCol>
              </a:tblGrid>
              <a:tr h="636507">
                <a:tc>
                  <a:txBody>
                    <a:bodyPr/>
                    <a:lstStyle/>
                    <a:p>
                      <a:r>
                        <a:rPr lang="sv-SE" sz="1800" b="1" kern="1200" dirty="0">
                          <a:solidFill>
                            <a:schemeClr val="lt1"/>
                          </a:solidFill>
                          <a:effectLst/>
                          <a:latin typeface="+mn-lt"/>
                          <a:ea typeface="+mn-ea"/>
                          <a:cs typeface="+mn-cs"/>
                        </a:rPr>
                        <a:t>Tdoc</a:t>
                      </a:r>
                      <a:endParaRPr lang="sv-SE" dirty="0"/>
                    </a:p>
                  </a:txBody>
                  <a:tcPr/>
                </a:tc>
                <a:tc>
                  <a:txBody>
                    <a:bodyPr/>
                    <a:lstStyle/>
                    <a:p>
                      <a:pPr algn="ctr">
                        <a:spcAft>
                          <a:spcPts val="0"/>
                        </a:spcAft>
                      </a:pPr>
                      <a:r>
                        <a:rPr lang="sv-SE" sz="1800" b="1" kern="1200" dirty="0" err="1">
                          <a:solidFill>
                            <a:schemeClr val="lt1"/>
                          </a:solidFill>
                          <a:effectLst/>
                          <a:latin typeface="+mn-lt"/>
                          <a:ea typeface="+mn-ea"/>
                          <a:cs typeface="+mn-cs"/>
                        </a:rPr>
                        <a:t>Title</a:t>
                      </a:r>
                      <a:endParaRPr lang="sv-SE" sz="1800" b="1" kern="1200" dirty="0">
                        <a:solidFill>
                          <a:schemeClr val="lt1"/>
                        </a:solidFill>
                        <a:effectLst/>
                        <a:latin typeface="+mn-lt"/>
                        <a:ea typeface="+mn-ea"/>
                        <a:cs typeface="+mn-cs"/>
                      </a:endParaRPr>
                    </a:p>
                  </a:txBody>
                  <a:tcPr marL="9525" marR="9525" marT="9525" marB="9525" anchor="ctr"/>
                </a:tc>
                <a:tc>
                  <a:txBody>
                    <a:bodyPr/>
                    <a:lstStyle/>
                    <a:p>
                      <a:pPr algn="ctr">
                        <a:spcAft>
                          <a:spcPts val="0"/>
                        </a:spcAft>
                      </a:pPr>
                      <a:r>
                        <a:rPr lang="sv-SE" sz="1800" b="1" kern="1200" dirty="0">
                          <a:solidFill>
                            <a:schemeClr val="lt1"/>
                          </a:solidFill>
                          <a:effectLst/>
                          <a:latin typeface="+mn-lt"/>
                          <a:ea typeface="+mn-ea"/>
                          <a:cs typeface="+mn-cs"/>
                        </a:rPr>
                        <a:t>Source</a:t>
                      </a:r>
                    </a:p>
                  </a:txBody>
                  <a:tcPr marL="9525" marR="9525" marT="9525" marB="9525" anchor="ctr"/>
                </a:tc>
                <a:tc>
                  <a:txBody>
                    <a:bodyPr/>
                    <a:lstStyle/>
                    <a:p>
                      <a:pPr algn="ctr">
                        <a:spcAft>
                          <a:spcPts val="0"/>
                        </a:spcAft>
                      </a:pPr>
                      <a:r>
                        <a:rPr lang="sv-SE" sz="1800" b="1" kern="1200" dirty="0">
                          <a:solidFill>
                            <a:schemeClr val="lt1"/>
                          </a:solidFill>
                          <a:effectLst/>
                          <a:latin typeface="+mn-lt"/>
                          <a:ea typeface="+mn-ea"/>
                          <a:cs typeface="+mn-cs"/>
                        </a:rPr>
                        <a:t>Decision</a:t>
                      </a:r>
                    </a:p>
                  </a:txBody>
                  <a:tcPr marL="9525" marR="9525" marT="9525" marB="9525" anchor="ctr"/>
                </a:tc>
                <a:tc>
                  <a:txBody>
                    <a:bodyPr/>
                    <a:lstStyle/>
                    <a:p>
                      <a:pPr algn="ctr">
                        <a:spcAft>
                          <a:spcPts val="0"/>
                        </a:spcAft>
                      </a:pPr>
                      <a:r>
                        <a:rPr lang="sv-SE" sz="1800" b="1" kern="1200" dirty="0" err="1">
                          <a:solidFill>
                            <a:schemeClr val="lt1"/>
                          </a:solidFill>
                          <a:effectLst/>
                          <a:latin typeface="+mn-lt"/>
                          <a:ea typeface="+mn-ea"/>
                          <a:cs typeface="+mn-cs"/>
                        </a:rPr>
                        <a:t>ReplyIn</a:t>
                      </a:r>
                      <a:endParaRPr lang="sv-SE" sz="1800" b="1" kern="1200" dirty="0">
                        <a:solidFill>
                          <a:schemeClr val="lt1"/>
                        </a:solidFill>
                        <a:effectLst/>
                        <a:latin typeface="+mn-lt"/>
                        <a:ea typeface="+mn-ea"/>
                        <a:cs typeface="+mn-cs"/>
                      </a:endParaRPr>
                    </a:p>
                  </a:txBody>
                  <a:tcPr marL="9525" marR="9525" marT="9525" marB="9525" anchor="ctr"/>
                </a:tc>
                <a:extLst>
                  <a:ext uri="{0D108BD9-81ED-4DB2-BD59-A6C34878D82A}">
                    <a16:rowId xmlns:a16="http://schemas.microsoft.com/office/drawing/2014/main" val="4283687663"/>
                  </a:ext>
                </a:extLst>
              </a:tr>
              <a:tr h="357149">
                <a:tc>
                  <a:txBody>
                    <a:bodyPr/>
                    <a:lstStyle/>
                    <a:p>
                      <a:pPr>
                        <a:spcAft>
                          <a:spcPts val="0"/>
                        </a:spcAft>
                      </a:pP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S5-173044</a:t>
                      </a:r>
                      <a:endParaRPr lang="sv-SE" sz="11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Resubmitted</a:t>
                      </a: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LS from ONF to SA5 on </a:t>
                      </a:r>
                      <a:r>
                        <a:rPr lang="sv-SE" sz="11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Publication</a:t>
                      </a: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r>
                        <a:rPr lang="sv-SE" sz="11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of</a:t>
                      </a: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ONF TR-540: </a:t>
                      </a:r>
                      <a:r>
                        <a:rPr lang="sv-SE" sz="11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Orchestration</a:t>
                      </a: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 </a:t>
                      </a:r>
                      <a:r>
                        <a:rPr lang="sv-SE" sz="11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More</a:t>
                      </a: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r>
                        <a:rPr lang="sv-SE" sz="11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Holistic</a:t>
                      </a: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r>
                        <a:rPr lang="sv-SE" sz="11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View</a:t>
                      </a:r>
                      <a:endParaRPr lang="sv-SE" sz="11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Open Networking Foundation (ONF)</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replied to</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S5-173397</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3547606063"/>
                  </a:ext>
                </a:extLst>
              </a:tr>
              <a:tr h="357149">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S5-173045</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Resubmitted</a:t>
                      </a: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LS from RAN2 to SA5 on LS on the progress </a:t>
                      </a:r>
                      <a:r>
                        <a:rPr lang="sv-SE" sz="11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of</a:t>
                      </a: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QoE </a:t>
                      </a:r>
                      <a:r>
                        <a:rPr lang="sv-SE" sz="11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Measurement</a:t>
                      </a: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Collection for Streaming to RAN3, SA4, SA5 and CT1</a:t>
                      </a:r>
                      <a:endParaRPr lang="sv-SE" sz="11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R2-1702098</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replied to</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S5-173334</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2655597683"/>
                  </a:ext>
                </a:extLst>
              </a:tr>
              <a:tr h="357149">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S5-173046</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SA2 to SA5 on Stage 2 completion on introduction of WLAN as alternative technology for ProSe Direct Discovery</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S2-172506</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postponed</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000">
                        <a:effectLst/>
                        <a:latin typeface="Times New Roman" panose="02020603050405020304" pitchFamily="18" charset="0"/>
                      </a:endParaRPr>
                    </a:p>
                  </a:txBody>
                  <a:tcPr marL="9525" marR="9525" marT="9525" marB="9525"/>
                </a:tc>
                <a:extLst>
                  <a:ext uri="{0D108BD9-81ED-4DB2-BD59-A6C34878D82A}">
                    <a16:rowId xmlns:a16="http://schemas.microsoft.com/office/drawing/2014/main" val="1885339494"/>
                  </a:ext>
                </a:extLst>
              </a:tr>
              <a:tr h="357149">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S5-173047</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SA2 to SA5 on TDF support of Presence Reporting Area</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S2-172860</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000">
                        <a:effectLst/>
                        <a:latin typeface="Times New Roman" panose="02020603050405020304" pitchFamily="18" charset="0"/>
                      </a:endParaRPr>
                    </a:p>
                  </a:txBody>
                  <a:tcPr marL="9525" marR="9525" marT="9525" marB="9525"/>
                </a:tc>
                <a:extLst>
                  <a:ext uri="{0D108BD9-81ED-4DB2-BD59-A6C34878D82A}">
                    <a16:rowId xmlns:a16="http://schemas.microsoft.com/office/drawing/2014/main" val="2172068513"/>
                  </a:ext>
                </a:extLst>
              </a:tr>
              <a:tr h="357149">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S5-173048</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Resubmitted LS from ITU-T to SA5 on seeking collaboration on draft Recommendation “Energy efficiency Metrics and measurement methodology for 5G solutions</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ITU-T SG5</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replied to</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S5-173360</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4229104399"/>
                  </a:ext>
                </a:extLst>
              </a:tr>
              <a:tr h="357149">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S5-173084</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RAN3 cc SA5 on Status of Higher-Layer Functional split between Central and Distributed unit</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R3-171306</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000">
                        <a:effectLst/>
                        <a:latin typeface="Times New Roman" panose="02020603050405020304" pitchFamily="18" charset="0"/>
                      </a:endParaRPr>
                    </a:p>
                  </a:txBody>
                  <a:tcPr marL="9525" marR="9525" marT="9525" marB="9525"/>
                </a:tc>
                <a:extLst>
                  <a:ext uri="{0D108BD9-81ED-4DB2-BD59-A6C34878D82A}">
                    <a16:rowId xmlns:a16="http://schemas.microsoft.com/office/drawing/2014/main" val="3967616812"/>
                  </a:ext>
                </a:extLst>
              </a:tr>
              <a:tr h="357149">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S5-173118</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RAN3 to SA5 on Collection Period correction for MDT M3 measurement in eUTRAN</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R3-171382</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postponed</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000">
                        <a:effectLst/>
                        <a:latin typeface="Times New Roman" panose="02020603050405020304" pitchFamily="18" charset="0"/>
                      </a:endParaRPr>
                    </a:p>
                  </a:txBody>
                  <a:tcPr marL="9525" marR="9525" marT="9525" marB="9525"/>
                </a:tc>
                <a:extLst>
                  <a:ext uri="{0D108BD9-81ED-4DB2-BD59-A6C34878D82A}">
                    <a16:rowId xmlns:a16="http://schemas.microsoft.com/office/drawing/2014/main" val="1070780085"/>
                  </a:ext>
                </a:extLst>
              </a:tr>
              <a:tr h="400480">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S5-173119</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Reply LS from RAN3 to SA5 on management of network slices for transport and virtualization aspects</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R3-171386</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000">
                        <a:effectLst/>
                        <a:latin typeface="Times New Roman" panose="02020603050405020304" pitchFamily="18" charset="0"/>
                      </a:endParaRPr>
                    </a:p>
                  </a:txBody>
                  <a:tcPr marL="9525" marR="9525" marT="9525" marB="9525"/>
                </a:tc>
                <a:extLst>
                  <a:ext uri="{0D108BD9-81ED-4DB2-BD59-A6C34878D82A}">
                    <a16:rowId xmlns:a16="http://schemas.microsoft.com/office/drawing/2014/main" val="1384432979"/>
                  </a:ext>
                </a:extLst>
              </a:tr>
              <a:tr h="357149">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S5-173324</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Reply LS from SA4 cc SA5 on the progress of QoE Measurement Collection for Streaming</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S4-170452</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000">
                        <a:effectLst/>
                        <a:latin typeface="Times New Roman" panose="02020603050405020304" pitchFamily="18" charset="0"/>
                      </a:endParaRPr>
                    </a:p>
                  </a:txBody>
                  <a:tcPr marL="9525" marR="9525" marT="9525" marB="9525"/>
                </a:tc>
                <a:extLst>
                  <a:ext uri="{0D108BD9-81ED-4DB2-BD59-A6C34878D82A}">
                    <a16:rowId xmlns:a16="http://schemas.microsoft.com/office/drawing/2014/main" val="1912629350"/>
                  </a:ext>
                </a:extLst>
              </a:tr>
              <a:tr h="357149">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S5-173325</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SA4 cc SA5 on QMC session measurements</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S4-170462</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000">
                        <a:effectLst/>
                        <a:latin typeface="Times New Roman" panose="02020603050405020304" pitchFamily="18" charset="0"/>
                      </a:endParaRPr>
                    </a:p>
                  </a:txBody>
                  <a:tcPr marL="9525" marR="9525" marT="9525" marB="9525"/>
                </a:tc>
                <a:extLst>
                  <a:ext uri="{0D108BD9-81ED-4DB2-BD59-A6C34878D82A}">
                    <a16:rowId xmlns:a16="http://schemas.microsoft.com/office/drawing/2014/main" val="2362361753"/>
                  </a:ext>
                </a:extLst>
              </a:tr>
              <a:tr h="357149">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S5-173328</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ITU-T to SA5 on Updated methodology specifications [reply to S5-166269]</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ITU-T </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000">
                        <a:effectLst/>
                        <a:latin typeface="Times New Roman" panose="02020603050405020304" pitchFamily="18" charset="0"/>
                      </a:endParaRPr>
                    </a:p>
                  </a:txBody>
                  <a:tcPr marL="9525" marR="9525" marT="9525" marB="9525"/>
                </a:tc>
                <a:extLst>
                  <a:ext uri="{0D108BD9-81ED-4DB2-BD59-A6C34878D82A}">
                    <a16:rowId xmlns:a16="http://schemas.microsoft.com/office/drawing/2014/main" val="3467048722"/>
                  </a:ext>
                </a:extLst>
              </a:tr>
              <a:tr h="357149">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S5-173329</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RE: S5-171812, LS reply to ATIS NRSC on “Establish a Metric to Determine a Drop in Registered Users in an IP-Based Network”</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ATIS</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postponed</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000">
                        <a:effectLst/>
                        <a:latin typeface="Times New Roman" panose="02020603050405020304" pitchFamily="18" charset="0"/>
                      </a:endParaRPr>
                    </a:p>
                  </a:txBody>
                  <a:tcPr marL="9525" marR="9525" marT="9525" marB="9525"/>
                </a:tc>
                <a:extLst>
                  <a:ext uri="{0D108BD9-81ED-4DB2-BD59-A6C34878D82A}">
                    <a16:rowId xmlns:a16="http://schemas.microsoft.com/office/drawing/2014/main" val="2177808900"/>
                  </a:ext>
                </a:extLst>
              </a:tr>
              <a:tr h="357149">
                <a:tc>
                  <a:txBody>
                    <a:bodyPr/>
                    <a:lstStyle/>
                    <a:p>
                      <a:pPr>
                        <a:spcAft>
                          <a:spcPts val="0"/>
                        </a:spcAft>
                      </a:pP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S5-173502</a:t>
                      </a:r>
                      <a:endParaRPr lang="sv-SE" sz="11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LSOut</a:t>
                      </a: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r>
                        <a:rPr lang="sv-SE" sz="11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reply</a:t>
                      </a: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to 3GPP SA5 on Alarm Management</a:t>
                      </a:r>
                      <a:endParaRPr lang="sv-SE" sz="11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ETSI ISG NFV</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000" dirty="0">
                        <a:effectLst/>
                        <a:latin typeface="Times New Roman" panose="02020603050405020304" pitchFamily="18" charset="0"/>
                      </a:endParaRPr>
                    </a:p>
                  </a:txBody>
                  <a:tcPr marL="9525" marR="9525" marT="9525" marB="9525"/>
                </a:tc>
                <a:extLst>
                  <a:ext uri="{0D108BD9-81ED-4DB2-BD59-A6C34878D82A}">
                    <a16:rowId xmlns:a16="http://schemas.microsoft.com/office/drawing/2014/main" val="691681970"/>
                  </a:ext>
                </a:extLst>
              </a:tr>
            </a:tbl>
          </a:graphicData>
        </a:graphic>
      </p:graphicFrame>
    </p:spTree>
    <p:extLst>
      <p:ext uri="{BB962C8B-B14F-4D97-AF65-F5344CB8AC3E}">
        <p14:creationId xmlns:p14="http://schemas.microsoft.com/office/powerpoint/2010/main" val="22538328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err="1"/>
              <a:t>Outgoing</a:t>
            </a:r>
            <a:r>
              <a:rPr lang="sv-SE" dirty="0"/>
              <a:t> LSs (1/2)</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158037235"/>
              </p:ext>
            </p:extLst>
          </p:nvPr>
        </p:nvGraphicFramePr>
        <p:xfrm>
          <a:off x="862626" y="1616357"/>
          <a:ext cx="9859655" cy="4020771"/>
        </p:xfrm>
        <a:graphic>
          <a:graphicData uri="http://schemas.openxmlformats.org/drawingml/2006/table">
            <a:tbl>
              <a:tblPr firstRow="1" bandRow="1">
                <a:tableStyleId>{5C22544A-7EE6-4342-B048-85BDC9FD1C3A}</a:tableStyleId>
              </a:tblPr>
              <a:tblGrid>
                <a:gridCol w="888775">
                  <a:extLst>
                    <a:ext uri="{9D8B030D-6E8A-4147-A177-3AD203B41FA5}">
                      <a16:colId xmlns:a16="http://schemas.microsoft.com/office/drawing/2014/main" val="570476699"/>
                    </a:ext>
                  </a:extLst>
                </a:gridCol>
                <a:gridCol w="5252365">
                  <a:extLst>
                    <a:ext uri="{9D8B030D-6E8A-4147-A177-3AD203B41FA5}">
                      <a16:colId xmlns:a16="http://schemas.microsoft.com/office/drawing/2014/main" val="2618836924"/>
                    </a:ext>
                  </a:extLst>
                </a:gridCol>
                <a:gridCol w="1215614">
                  <a:extLst>
                    <a:ext uri="{9D8B030D-6E8A-4147-A177-3AD203B41FA5}">
                      <a16:colId xmlns:a16="http://schemas.microsoft.com/office/drawing/2014/main" val="3016348962"/>
                    </a:ext>
                  </a:extLst>
                </a:gridCol>
                <a:gridCol w="1135337">
                  <a:extLst>
                    <a:ext uri="{9D8B030D-6E8A-4147-A177-3AD203B41FA5}">
                      <a16:colId xmlns:a16="http://schemas.microsoft.com/office/drawing/2014/main" val="3690116950"/>
                    </a:ext>
                  </a:extLst>
                </a:gridCol>
                <a:gridCol w="1367564">
                  <a:extLst>
                    <a:ext uri="{9D8B030D-6E8A-4147-A177-3AD203B41FA5}">
                      <a16:colId xmlns:a16="http://schemas.microsoft.com/office/drawing/2014/main" val="2952368263"/>
                    </a:ext>
                  </a:extLst>
                </a:gridCol>
              </a:tblGrid>
              <a:tr h="351460">
                <a:tc>
                  <a:txBody>
                    <a:bodyPr/>
                    <a:lstStyle/>
                    <a:p>
                      <a:pPr algn="ctr">
                        <a:spcAft>
                          <a:spcPts val="0"/>
                        </a:spcAft>
                      </a:pPr>
                      <a:r>
                        <a:rPr lang="sv-SE" sz="1600" b="1" kern="1200" dirty="0">
                          <a:solidFill>
                            <a:schemeClr val="lt1"/>
                          </a:solidFill>
                          <a:effectLst/>
                          <a:latin typeface="+mn-lt"/>
                          <a:ea typeface="+mn-ea"/>
                          <a:cs typeface="+mn-cs"/>
                        </a:rPr>
                        <a:t>Tdoc</a:t>
                      </a:r>
                    </a:p>
                  </a:txBody>
                  <a:tcPr marL="9525" marR="9525" marT="9525" marB="9525" anchor="ctr"/>
                </a:tc>
                <a:tc>
                  <a:txBody>
                    <a:bodyPr/>
                    <a:lstStyle/>
                    <a:p>
                      <a:pPr algn="ctr">
                        <a:spcAft>
                          <a:spcPts val="0"/>
                        </a:spcAft>
                      </a:pPr>
                      <a:r>
                        <a:rPr lang="sv-SE" sz="1600" b="1" kern="1200" dirty="0" err="1">
                          <a:solidFill>
                            <a:schemeClr val="lt1"/>
                          </a:solidFill>
                          <a:effectLst/>
                          <a:latin typeface="+mn-lt"/>
                          <a:ea typeface="+mn-ea"/>
                          <a:cs typeface="+mn-cs"/>
                        </a:rPr>
                        <a:t>Title</a:t>
                      </a:r>
                      <a:endParaRPr lang="sv-SE" sz="1600" b="1" kern="1200" dirty="0">
                        <a:solidFill>
                          <a:schemeClr val="lt1"/>
                        </a:solidFill>
                        <a:effectLst/>
                        <a:latin typeface="+mn-lt"/>
                        <a:ea typeface="+mn-ea"/>
                        <a:cs typeface="+mn-cs"/>
                      </a:endParaRPr>
                    </a:p>
                  </a:txBody>
                  <a:tcPr marL="9525" marR="9525" marT="9525" marB="9525" anchor="ctr"/>
                </a:tc>
                <a:tc>
                  <a:txBody>
                    <a:bodyPr/>
                    <a:lstStyle/>
                    <a:p>
                      <a:pPr algn="ctr">
                        <a:spcAft>
                          <a:spcPts val="0"/>
                        </a:spcAft>
                      </a:pPr>
                      <a:r>
                        <a:rPr lang="sv-SE" sz="1600" b="1" kern="1200" dirty="0">
                          <a:solidFill>
                            <a:schemeClr val="lt1"/>
                          </a:solidFill>
                          <a:effectLst/>
                          <a:latin typeface="+mn-lt"/>
                          <a:ea typeface="+mn-ea"/>
                          <a:cs typeface="+mn-cs"/>
                        </a:rPr>
                        <a:t>To</a:t>
                      </a:r>
                    </a:p>
                  </a:txBody>
                  <a:tcPr marL="9525" marR="9525" marT="9525" marB="9525" anchor="ctr"/>
                </a:tc>
                <a:tc>
                  <a:txBody>
                    <a:bodyPr/>
                    <a:lstStyle/>
                    <a:p>
                      <a:pPr algn="ctr">
                        <a:spcAft>
                          <a:spcPts val="0"/>
                        </a:spcAft>
                      </a:pPr>
                      <a:r>
                        <a:rPr lang="sv-SE" sz="1600" b="1" kern="1200" dirty="0" err="1">
                          <a:solidFill>
                            <a:schemeClr val="lt1"/>
                          </a:solidFill>
                          <a:effectLst/>
                          <a:latin typeface="+mn-lt"/>
                          <a:ea typeface="+mn-ea"/>
                          <a:cs typeface="+mn-cs"/>
                        </a:rPr>
                        <a:t>Cc</a:t>
                      </a:r>
                      <a:endParaRPr lang="sv-SE" sz="1600" b="1" kern="1200" dirty="0">
                        <a:solidFill>
                          <a:schemeClr val="lt1"/>
                        </a:solidFill>
                        <a:effectLst/>
                        <a:latin typeface="+mn-lt"/>
                        <a:ea typeface="+mn-ea"/>
                        <a:cs typeface="+mn-cs"/>
                      </a:endParaRPr>
                    </a:p>
                  </a:txBody>
                  <a:tcPr marL="9525" marR="9525" marT="9525" marB="9525" anchor="ctr"/>
                </a:tc>
                <a:tc>
                  <a:txBody>
                    <a:bodyPr/>
                    <a:lstStyle/>
                    <a:p>
                      <a:pPr algn="ctr">
                        <a:spcAft>
                          <a:spcPts val="0"/>
                        </a:spcAft>
                      </a:pPr>
                      <a:r>
                        <a:rPr lang="sv-SE" sz="1600" b="1" kern="1200" dirty="0" err="1">
                          <a:solidFill>
                            <a:schemeClr val="lt1"/>
                          </a:solidFill>
                          <a:effectLst/>
                          <a:latin typeface="+mn-lt"/>
                          <a:ea typeface="+mn-ea"/>
                          <a:cs typeface="+mn-cs"/>
                        </a:rPr>
                        <a:t>ReplyTo</a:t>
                      </a:r>
                      <a:endParaRPr lang="sv-SE" sz="1600" b="1" kern="1200" dirty="0">
                        <a:solidFill>
                          <a:schemeClr val="lt1"/>
                        </a:solidFill>
                        <a:effectLst/>
                        <a:latin typeface="+mn-lt"/>
                        <a:ea typeface="+mn-ea"/>
                        <a:cs typeface="+mn-cs"/>
                      </a:endParaRPr>
                    </a:p>
                  </a:txBody>
                  <a:tcPr marL="9525" marR="9525" marT="9525" marB="9525" anchor="ctr"/>
                </a:tc>
                <a:extLst>
                  <a:ext uri="{0D108BD9-81ED-4DB2-BD59-A6C34878D82A}">
                    <a16:rowId xmlns:a16="http://schemas.microsoft.com/office/drawing/2014/main" val="4283687663"/>
                  </a:ext>
                </a:extLst>
              </a:tr>
              <a:tr h="351460">
                <a:tc>
                  <a:txBody>
                    <a:bodyPr/>
                    <a:lstStyle/>
                    <a:p>
                      <a:pPr>
                        <a:spcAft>
                          <a:spcPts val="0"/>
                        </a:spcAft>
                      </a:pP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S5-171781</a:t>
                      </a:r>
                      <a:endParaRPr lang="sv-SE" sz="11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Reply to: LS from CT4 to SA5 on Online and Offline Charging support with Control and User Plane Separation</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CT4</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SA2</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S5-171732</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3547606063"/>
                  </a:ext>
                </a:extLst>
              </a:tr>
              <a:tr h="351460">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S5-171783</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LS on TDF support of Presence Reporting Area</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SA2</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CT3</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000">
                        <a:effectLst/>
                        <a:latin typeface="Times New Roman" panose="02020603050405020304" pitchFamily="18" charset="0"/>
                      </a:endParaRPr>
                    </a:p>
                  </a:txBody>
                  <a:tcPr marL="9525" marR="9525" marT="9525" marB="9525"/>
                </a:tc>
                <a:extLst>
                  <a:ext uri="{0D108BD9-81ED-4DB2-BD59-A6C34878D82A}">
                    <a16:rowId xmlns:a16="http://schemas.microsoft.com/office/drawing/2014/main" val="2172068513"/>
                  </a:ext>
                </a:extLst>
              </a:tr>
              <a:tr h="351460">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S5-171784</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LSOut to CT1 for support of ProSe Direct one-to-one Communication charging</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CT1</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000">
                        <a:effectLst/>
                        <a:latin typeface="Times New Roman" panose="02020603050405020304" pitchFamily="18" charset="0"/>
                      </a:endParaRPr>
                    </a:p>
                  </a:txBody>
                  <a:tcPr marL="9525" marR="9525" marT="9525" marB="9525"/>
                </a:tc>
                <a:extLst>
                  <a:ext uri="{0D108BD9-81ED-4DB2-BD59-A6C34878D82A}">
                    <a16:rowId xmlns:a16="http://schemas.microsoft.com/office/drawing/2014/main" val="4229104399"/>
                  </a:ext>
                </a:extLst>
              </a:tr>
              <a:tr h="494691">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S5-171798</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LS to SA2 on Support of PRA for OCS</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SA2</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000">
                        <a:effectLst/>
                        <a:latin typeface="Times New Roman" panose="02020603050405020304" pitchFamily="18" charset="0"/>
                      </a:endParaRPr>
                    </a:p>
                  </a:txBody>
                  <a:tcPr marL="9525" marR="9525" marT="9525" marB="9525"/>
                </a:tc>
                <a:extLst>
                  <a:ext uri="{0D108BD9-81ED-4DB2-BD59-A6C34878D82A}">
                    <a16:rowId xmlns:a16="http://schemas.microsoft.com/office/drawing/2014/main" val="3967616812"/>
                  </a:ext>
                </a:extLst>
              </a:tr>
              <a:tr h="351460">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S5-171812</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LS reply to ATIS NRSC on ”Establish a Metric to Determine a Drop in Registered Users in an IP-Based Network”</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ATIS</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S5-171740</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1070780085"/>
                  </a:ext>
                </a:extLst>
              </a:tr>
              <a:tr h="351460">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S5-171890</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Reply LS to LS from SA3-LI to SA5 on Use of the long-term identities for Charging in the VPLMN for 5G</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SA3-LI</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SA3</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S5-171744</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1127939988"/>
                  </a:ext>
                </a:extLst>
              </a:tr>
              <a:tr h="351460">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S5-171956</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Reply</a:t>
                      </a: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to: LS from CT4 to SA5 on </a:t>
                      </a:r>
                      <a:r>
                        <a:rPr lang="sv-SE" sz="11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Trace</a:t>
                      </a: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management </a:t>
                      </a:r>
                      <a:r>
                        <a:rPr lang="sv-SE" sz="11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aspects</a:t>
                      </a: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for CUPS</a:t>
                      </a:r>
                      <a:endParaRPr lang="sv-SE" sz="11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CT4</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S5-171731</a:t>
                      </a:r>
                      <a:endParaRPr lang="sv-SE" sz="11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1384432979"/>
                  </a:ext>
                </a:extLst>
              </a:tr>
              <a:tr h="351460">
                <a:tc>
                  <a:txBody>
                    <a:bodyPr/>
                    <a:lstStyle/>
                    <a:p>
                      <a:pPr>
                        <a:spcAft>
                          <a:spcPts val="0"/>
                        </a:spcAft>
                      </a:pP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S5-171996</a:t>
                      </a:r>
                      <a:endParaRPr lang="sv-SE" sz="11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kern="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LS to RAN2 on </a:t>
                      </a:r>
                      <a:r>
                        <a:rPr lang="sv-SE" sz="1100" kern="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adding</a:t>
                      </a:r>
                      <a:r>
                        <a:rPr lang="sv-SE" sz="1100" kern="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r>
                        <a:rPr lang="sv-SE" sz="1100" kern="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average</a:t>
                      </a:r>
                      <a:r>
                        <a:rPr lang="sv-SE" sz="1100" kern="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r>
                        <a:rPr lang="sv-SE" sz="1100" kern="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number</a:t>
                      </a:r>
                      <a:r>
                        <a:rPr lang="sv-SE" sz="1100" kern="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r>
                        <a:rPr lang="sv-SE" sz="1100" kern="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of</a:t>
                      </a:r>
                      <a:r>
                        <a:rPr lang="sv-SE" sz="1100" kern="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total </a:t>
                      </a:r>
                      <a:r>
                        <a:rPr lang="sv-SE" sz="1100" kern="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active</a:t>
                      </a:r>
                      <a:r>
                        <a:rPr lang="sv-SE" sz="1100" kern="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r>
                        <a:rPr lang="sv-SE" sz="1100" kern="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Ues</a:t>
                      </a:r>
                      <a:endParaRPr lang="sv-SE" sz="1100" kern="1200" dirty="0">
                        <a:solidFill>
                          <a:srgbClr val="000000"/>
                        </a:solidFill>
                        <a:effectLst/>
                        <a:latin typeface="Arial" panose="020B060402020202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kern="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RAN2</a:t>
                      </a:r>
                    </a:p>
                  </a:txBody>
                  <a:tcPr marL="9525" marR="9525" marT="9525" marB="9525"/>
                </a:tc>
                <a:tc>
                  <a:txBody>
                    <a:bodyPr/>
                    <a:lstStyle/>
                    <a:p>
                      <a:pPr>
                        <a:spcAft>
                          <a:spcPts val="0"/>
                        </a:spcAft>
                      </a:pPr>
                      <a:r>
                        <a:rPr lang="sv-SE" sz="1100" kern="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a:t>
                      </a:r>
                    </a:p>
                  </a:txBody>
                  <a:tcPr marL="9525" marR="9525" marT="9525" marB="9525"/>
                </a:tc>
                <a:tc>
                  <a:txBody>
                    <a:bodyPr/>
                    <a:lstStyle/>
                    <a:p>
                      <a:endParaRPr lang="sv-SE" sz="1000" dirty="0">
                        <a:effectLst/>
                        <a:latin typeface="Times New Roman" panose="02020603050405020304" pitchFamily="18" charset="0"/>
                      </a:endParaRPr>
                    </a:p>
                  </a:txBody>
                  <a:tcPr marL="9525" marR="9525" marT="9525" marB="9525"/>
                </a:tc>
                <a:extLst>
                  <a:ext uri="{0D108BD9-81ED-4DB2-BD59-A6C34878D82A}">
                    <a16:rowId xmlns:a16="http://schemas.microsoft.com/office/drawing/2014/main" val="1912629350"/>
                  </a:ext>
                </a:extLst>
              </a:tr>
              <a:tr h="351460">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S5-171993</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LS to RAN2 on adding PRB usage distribution and IP Throughput distribution measurements</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kern="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RAN2</a:t>
                      </a:r>
                    </a:p>
                  </a:txBody>
                  <a:tcPr marL="9525" marR="9525" marT="9525" marB="9525"/>
                </a:tc>
                <a:tc>
                  <a:txBody>
                    <a:bodyPr/>
                    <a:lstStyle/>
                    <a:p>
                      <a:pPr>
                        <a:spcAft>
                          <a:spcPts val="0"/>
                        </a:spcAft>
                      </a:pPr>
                      <a:r>
                        <a:rPr lang="sv-SE" sz="1100" kern="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a:t>
                      </a:r>
                    </a:p>
                  </a:txBody>
                  <a:tcPr marL="9525" marR="9525" marT="9525" marB="9525"/>
                </a:tc>
                <a:tc>
                  <a:txBody>
                    <a:bodyPr/>
                    <a:lstStyle/>
                    <a:p>
                      <a:endParaRPr lang="sv-SE" sz="1000" dirty="0">
                        <a:effectLst/>
                        <a:latin typeface="Times New Roman" panose="02020603050405020304" pitchFamily="18" charset="0"/>
                      </a:endParaRPr>
                    </a:p>
                  </a:txBody>
                  <a:tcPr marL="9525" marR="9525" marT="9525" marB="9525"/>
                </a:tc>
                <a:extLst>
                  <a:ext uri="{0D108BD9-81ED-4DB2-BD59-A6C34878D82A}">
                    <a16:rowId xmlns:a16="http://schemas.microsoft.com/office/drawing/2014/main" val="1884328899"/>
                  </a:ext>
                </a:extLst>
              </a:tr>
              <a:tr h="351460">
                <a:tc>
                  <a:txBody>
                    <a:bodyPr/>
                    <a:lstStyle/>
                    <a:p>
                      <a:pPr>
                        <a:spcAft>
                          <a:spcPts val="0"/>
                        </a:spcAft>
                      </a:pP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S5-172002</a:t>
                      </a:r>
                      <a:endParaRPr lang="sv-SE" sz="11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Reply</a:t>
                      </a: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to LS from SA2 to SA5-CH on </a:t>
                      </a:r>
                      <a:r>
                        <a:rPr lang="sv-SE" sz="11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implication</a:t>
                      </a: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on </a:t>
                      </a:r>
                      <a:r>
                        <a:rPr lang="sv-SE" sz="11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charging</a:t>
                      </a: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from </a:t>
                      </a:r>
                      <a:r>
                        <a:rPr lang="sv-SE" sz="11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eFMSS</a:t>
                      </a:r>
                      <a:endParaRPr lang="sv-SE" sz="11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kern="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SA2</a:t>
                      </a:r>
                    </a:p>
                  </a:txBody>
                  <a:tcPr marL="9525" marR="9525" marT="9525" marB="9525"/>
                </a:tc>
                <a:tc>
                  <a:txBody>
                    <a:bodyPr/>
                    <a:lstStyle/>
                    <a:p>
                      <a:pPr>
                        <a:spcAft>
                          <a:spcPts val="0"/>
                        </a:spcAft>
                      </a:pPr>
                      <a:r>
                        <a:rPr lang="sv-SE" sz="1100" kern="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a:t>
                      </a:r>
                    </a:p>
                  </a:txBody>
                  <a:tcPr marL="9525" marR="9525" marT="9525" marB="9525"/>
                </a:tc>
                <a:tc>
                  <a:txBody>
                    <a:bodyPr/>
                    <a:lstStyle/>
                    <a:p>
                      <a:endParaRPr lang="sv-SE" sz="1000" dirty="0">
                        <a:effectLst/>
                        <a:latin typeface="Times New Roman" panose="02020603050405020304" pitchFamily="18" charset="0"/>
                      </a:endParaRPr>
                    </a:p>
                  </a:txBody>
                  <a:tcPr marL="9525" marR="9525" marT="9525" marB="9525"/>
                </a:tc>
                <a:extLst>
                  <a:ext uri="{0D108BD9-81ED-4DB2-BD59-A6C34878D82A}">
                    <a16:rowId xmlns:a16="http://schemas.microsoft.com/office/drawing/2014/main" val="2156653230"/>
                  </a:ext>
                </a:extLst>
              </a:tr>
            </a:tbl>
          </a:graphicData>
        </a:graphic>
      </p:graphicFrame>
    </p:spTree>
    <p:extLst>
      <p:ext uri="{BB962C8B-B14F-4D97-AF65-F5344CB8AC3E}">
        <p14:creationId xmlns:p14="http://schemas.microsoft.com/office/powerpoint/2010/main" val="13976364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err="1"/>
              <a:t>Outgoing</a:t>
            </a:r>
            <a:r>
              <a:rPr lang="sv-SE" dirty="0"/>
              <a:t> LSs (2/2)</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4113591440"/>
              </p:ext>
            </p:extLst>
          </p:nvPr>
        </p:nvGraphicFramePr>
        <p:xfrm>
          <a:off x="862626" y="1616357"/>
          <a:ext cx="9859655" cy="3309241"/>
        </p:xfrm>
        <a:graphic>
          <a:graphicData uri="http://schemas.openxmlformats.org/drawingml/2006/table">
            <a:tbl>
              <a:tblPr firstRow="1" bandRow="1">
                <a:tableStyleId>{5C22544A-7EE6-4342-B048-85BDC9FD1C3A}</a:tableStyleId>
              </a:tblPr>
              <a:tblGrid>
                <a:gridCol w="888775">
                  <a:extLst>
                    <a:ext uri="{9D8B030D-6E8A-4147-A177-3AD203B41FA5}">
                      <a16:colId xmlns:a16="http://schemas.microsoft.com/office/drawing/2014/main" val="570476699"/>
                    </a:ext>
                  </a:extLst>
                </a:gridCol>
                <a:gridCol w="5252365">
                  <a:extLst>
                    <a:ext uri="{9D8B030D-6E8A-4147-A177-3AD203B41FA5}">
                      <a16:colId xmlns:a16="http://schemas.microsoft.com/office/drawing/2014/main" val="2618836924"/>
                    </a:ext>
                  </a:extLst>
                </a:gridCol>
                <a:gridCol w="1215614">
                  <a:extLst>
                    <a:ext uri="{9D8B030D-6E8A-4147-A177-3AD203B41FA5}">
                      <a16:colId xmlns:a16="http://schemas.microsoft.com/office/drawing/2014/main" val="3016348962"/>
                    </a:ext>
                  </a:extLst>
                </a:gridCol>
                <a:gridCol w="1135337">
                  <a:extLst>
                    <a:ext uri="{9D8B030D-6E8A-4147-A177-3AD203B41FA5}">
                      <a16:colId xmlns:a16="http://schemas.microsoft.com/office/drawing/2014/main" val="3690116950"/>
                    </a:ext>
                  </a:extLst>
                </a:gridCol>
                <a:gridCol w="1367564">
                  <a:extLst>
                    <a:ext uri="{9D8B030D-6E8A-4147-A177-3AD203B41FA5}">
                      <a16:colId xmlns:a16="http://schemas.microsoft.com/office/drawing/2014/main" val="2952368263"/>
                    </a:ext>
                  </a:extLst>
                </a:gridCol>
              </a:tblGrid>
              <a:tr h="351460">
                <a:tc>
                  <a:txBody>
                    <a:bodyPr/>
                    <a:lstStyle/>
                    <a:p>
                      <a:pPr algn="ctr">
                        <a:spcAft>
                          <a:spcPts val="0"/>
                        </a:spcAft>
                      </a:pPr>
                      <a:r>
                        <a:rPr lang="sv-SE" sz="1600" b="1" kern="1200" dirty="0">
                          <a:solidFill>
                            <a:schemeClr val="lt1"/>
                          </a:solidFill>
                          <a:effectLst/>
                          <a:latin typeface="+mn-lt"/>
                          <a:ea typeface="+mn-ea"/>
                          <a:cs typeface="+mn-cs"/>
                        </a:rPr>
                        <a:t>Tdoc</a:t>
                      </a:r>
                    </a:p>
                  </a:txBody>
                  <a:tcPr marL="9525" marR="9525" marT="9525" marB="9525" anchor="ctr"/>
                </a:tc>
                <a:tc>
                  <a:txBody>
                    <a:bodyPr/>
                    <a:lstStyle/>
                    <a:p>
                      <a:pPr algn="ctr">
                        <a:spcAft>
                          <a:spcPts val="0"/>
                        </a:spcAft>
                      </a:pPr>
                      <a:r>
                        <a:rPr lang="sv-SE" sz="1600" b="1" kern="1200" dirty="0" err="1">
                          <a:solidFill>
                            <a:schemeClr val="lt1"/>
                          </a:solidFill>
                          <a:effectLst/>
                          <a:latin typeface="+mn-lt"/>
                          <a:ea typeface="+mn-ea"/>
                          <a:cs typeface="+mn-cs"/>
                        </a:rPr>
                        <a:t>Title</a:t>
                      </a:r>
                      <a:endParaRPr lang="sv-SE" sz="1600" b="1" kern="1200" dirty="0">
                        <a:solidFill>
                          <a:schemeClr val="lt1"/>
                        </a:solidFill>
                        <a:effectLst/>
                        <a:latin typeface="+mn-lt"/>
                        <a:ea typeface="+mn-ea"/>
                        <a:cs typeface="+mn-cs"/>
                      </a:endParaRPr>
                    </a:p>
                  </a:txBody>
                  <a:tcPr marL="9525" marR="9525" marT="9525" marB="9525" anchor="ctr"/>
                </a:tc>
                <a:tc>
                  <a:txBody>
                    <a:bodyPr/>
                    <a:lstStyle/>
                    <a:p>
                      <a:pPr algn="ctr">
                        <a:spcAft>
                          <a:spcPts val="0"/>
                        </a:spcAft>
                      </a:pPr>
                      <a:r>
                        <a:rPr lang="sv-SE" sz="1600" b="1" kern="1200" dirty="0">
                          <a:solidFill>
                            <a:schemeClr val="lt1"/>
                          </a:solidFill>
                          <a:effectLst/>
                          <a:latin typeface="+mn-lt"/>
                          <a:ea typeface="+mn-ea"/>
                          <a:cs typeface="+mn-cs"/>
                        </a:rPr>
                        <a:t>To</a:t>
                      </a:r>
                    </a:p>
                  </a:txBody>
                  <a:tcPr marL="9525" marR="9525" marT="9525" marB="9525" anchor="ctr"/>
                </a:tc>
                <a:tc>
                  <a:txBody>
                    <a:bodyPr/>
                    <a:lstStyle/>
                    <a:p>
                      <a:pPr algn="ctr">
                        <a:spcAft>
                          <a:spcPts val="0"/>
                        </a:spcAft>
                      </a:pPr>
                      <a:r>
                        <a:rPr lang="sv-SE" sz="1600" b="1" kern="1200" dirty="0" err="1">
                          <a:solidFill>
                            <a:schemeClr val="lt1"/>
                          </a:solidFill>
                          <a:effectLst/>
                          <a:latin typeface="+mn-lt"/>
                          <a:ea typeface="+mn-ea"/>
                          <a:cs typeface="+mn-cs"/>
                        </a:rPr>
                        <a:t>Cc</a:t>
                      </a:r>
                      <a:endParaRPr lang="sv-SE" sz="1600" b="1" kern="1200" dirty="0">
                        <a:solidFill>
                          <a:schemeClr val="lt1"/>
                        </a:solidFill>
                        <a:effectLst/>
                        <a:latin typeface="+mn-lt"/>
                        <a:ea typeface="+mn-ea"/>
                        <a:cs typeface="+mn-cs"/>
                      </a:endParaRPr>
                    </a:p>
                  </a:txBody>
                  <a:tcPr marL="9525" marR="9525" marT="9525" marB="9525" anchor="ctr"/>
                </a:tc>
                <a:tc>
                  <a:txBody>
                    <a:bodyPr/>
                    <a:lstStyle/>
                    <a:p>
                      <a:pPr algn="ctr">
                        <a:spcAft>
                          <a:spcPts val="0"/>
                        </a:spcAft>
                      </a:pPr>
                      <a:r>
                        <a:rPr lang="sv-SE" sz="1600" b="1" kern="1200" dirty="0" err="1">
                          <a:solidFill>
                            <a:schemeClr val="lt1"/>
                          </a:solidFill>
                          <a:effectLst/>
                          <a:latin typeface="+mn-lt"/>
                          <a:ea typeface="+mn-ea"/>
                          <a:cs typeface="+mn-cs"/>
                        </a:rPr>
                        <a:t>ReplyTo</a:t>
                      </a:r>
                      <a:endParaRPr lang="sv-SE" sz="1600" b="1" kern="1200" dirty="0">
                        <a:solidFill>
                          <a:schemeClr val="lt1"/>
                        </a:solidFill>
                        <a:effectLst/>
                        <a:latin typeface="+mn-lt"/>
                        <a:ea typeface="+mn-ea"/>
                        <a:cs typeface="+mn-cs"/>
                      </a:endParaRPr>
                    </a:p>
                  </a:txBody>
                  <a:tcPr marL="9525" marR="9525" marT="9525" marB="9525" anchor="ctr"/>
                </a:tc>
                <a:extLst>
                  <a:ext uri="{0D108BD9-81ED-4DB2-BD59-A6C34878D82A}">
                    <a16:rowId xmlns:a16="http://schemas.microsoft.com/office/drawing/2014/main" val="4283687663"/>
                  </a:ext>
                </a:extLst>
              </a:tr>
              <a:tr h="351460">
                <a:tc>
                  <a:txBody>
                    <a:bodyPr/>
                    <a:lstStyle/>
                    <a:p>
                      <a:pPr>
                        <a:spcAft>
                          <a:spcPts val="0"/>
                        </a:spcAft>
                      </a:pP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S5-173334</a:t>
                      </a:r>
                      <a:endParaRPr lang="sv-SE" sz="11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Reply to: Resubmitted LS from RAN2 to SA5 on LS on the progress of QoE Measurement Collection for Streaming to RAN3, SA4, SA5 and CT1</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RAN2</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S5-173045</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3547606063"/>
                  </a:ext>
                </a:extLst>
              </a:tr>
              <a:tr h="351460">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S5-173336</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LS to </a:t>
                      </a:r>
                      <a:r>
                        <a:rPr lang="sv-SE" sz="1100" kern="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GSMA </a:t>
                      </a:r>
                      <a:r>
                        <a:rPr lang="en-US" sz="1100" kern="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on Volume Based Charging for VoLTE Study</a:t>
                      </a:r>
                      <a:endParaRPr lang="sv-SE" sz="1100" kern="1200" dirty="0">
                        <a:solidFill>
                          <a:srgbClr val="000000"/>
                        </a:solidFill>
                        <a:effectLst/>
                        <a:latin typeface="Arial" panose="020B060402020202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GSMA</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000">
                        <a:effectLst/>
                        <a:latin typeface="Times New Roman" panose="02020603050405020304" pitchFamily="18" charset="0"/>
                      </a:endParaRPr>
                    </a:p>
                  </a:txBody>
                  <a:tcPr marL="9525" marR="9525" marT="9525" marB="9525"/>
                </a:tc>
                <a:extLst>
                  <a:ext uri="{0D108BD9-81ED-4DB2-BD59-A6C34878D82A}">
                    <a16:rowId xmlns:a16="http://schemas.microsoft.com/office/drawing/2014/main" val="2172068513"/>
                  </a:ext>
                </a:extLst>
              </a:tr>
              <a:tr h="351460">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S5-173360</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LS </a:t>
                      </a:r>
                      <a:r>
                        <a:rPr lang="sv-SE" sz="11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Reply</a:t>
                      </a: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to ITU-T SG5 on </a:t>
                      </a:r>
                      <a:r>
                        <a:rPr lang="sv-SE" sz="11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seeking</a:t>
                      </a: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r>
                        <a:rPr lang="sv-SE" sz="11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collaboration</a:t>
                      </a: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r>
                        <a:rPr lang="sv-SE" sz="11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of</a:t>
                      </a: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r>
                        <a:rPr lang="sv-SE" sz="11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energy</a:t>
                      </a: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r>
                        <a:rPr lang="sv-SE" sz="11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efficiency</a:t>
                      </a:r>
                      <a:r>
                        <a:rPr lang="sv-SE" sz="11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in 5G </a:t>
                      </a:r>
                      <a:r>
                        <a:rPr lang="sv-SE" sz="11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networks</a:t>
                      </a:r>
                      <a:endParaRPr lang="sv-SE" sz="11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ITU-T SG5</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3GPP SA</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S5-173048</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4229104399"/>
                  </a:ext>
                </a:extLst>
              </a:tr>
              <a:tr h="494691">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S5-173397</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Reply to: Resubmitted LS from ONF to SA5 on Publication of ONF TR-540: Orchestration: A More Holistic View</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Open Networking Foundation (ONF)</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SA</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S5-173044</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3967616812"/>
                  </a:ext>
                </a:extLst>
              </a:tr>
              <a:tr h="351460">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S5-173466</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LS on standardization of Northbound SCEF API Charging</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SA6</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SA2,SA</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000">
                        <a:effectLst/>
                        <a:latin typeface="Times New Roman" panose="02020603050405020304" pitchFamily="18" charset="0"/>
                      </a:endParaRPr>
                    </a:p>
                  </a:txBody>
                  <a:tcPr marL="9525" marR="9525" marT="9525" marB="9525"/>
                </a:tc>
                <a:extLst>
                  <a:ext uri="{0D108BD9-81ED-4DB2-BD59-A6C34878D82A}">
                    <a16:rowId xmlns:a16="http://schemas.microsoft.com/office/drawing/2014/main" val="1070780085"/>
                  </a:ext>
                </a:extLst>
              </a:tr>
              <a:tr h="351460">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S5-173467</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LS on Addition of AVP code definitions</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000">
                        <a:effectLst/>
                        <a:latin typeface="Times New Roman" panose="02020603050405020304" pitchFamily="18" charset="0"/>
                      </a:endParaRPr>
                    </a:p>
                  </a:txBody>
                  <a:tcPr marL="9525" marR="9525" marT="9525" marB="9525"/>
                </a:tc>
                <a:extLst>
                  <a:ext uri="{0D108BD9-81ED-4DB2-BD59-A6C34878D82A}">
                    <a16:rowId xmlns:a16="http://schemas.microsoft.com/office/drawing/2014/main" val="1127939988"/>
                  </a:ext>
                </a:extLst>
              </a:tr>
              <a:tr h="351460">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S5-173509</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LS to SA2 on progress of Network Slicing</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SA2</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SA</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000">
                        <a:effectLst/>
                        <a:latin typeface="Times New Roman" panose="02020603050405020304" pitchFamily="18" charset="0"/>
                      </a:endParaRPr>
                    </a:p>
                  </a:txBody>
                  <a:tcPr marL="9525" marR="9525" marT="9525" marB="9525"/>
                </a:tc>
                <a:extLst>
                  <a:ext uri="{0D108BD9-81ED-4DB2-BD59-A6C34878D82A}">
                    <a16:rowId xmlns:a16="http://schemas.microsoft.com/office/drawing/2014/main" val="1384432979"/>
                  </a:ext>
                </a:extLst>
              </a:tr>
              <a:tr h="351460">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S5-173512</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LS to NFV on progress of measurement definitions</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ETSI ISG NFV</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SA</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000" dirty="0">
                        <a:effectLst/>
                        <a:latin typeface="Times New Roman" panose="02020603050405020304" pitchFamily="18" charset="0"/>
                      </a:endParaRPr>
                    </a:p>
                  </a:txBody>
                  <a:tcPr marL="9525" marR="9525" marT="9525" marB="9525"/>
                </a:tc>
                <a:extLst>
                  <a:ext uri="{0D108BD9-81ED-4DB2-BD59-A6C34878D82A}">
                    <a16:rowId xmlns:a16="http://schemas.microsoft.com/office/drawing/2014/main" val="1912629350"/>
                  </a:ext>
                </a:extLst>
              </a:tr>
            </a:tbl>
          </a:graphicData>
        </a:graphic>
      </p:graphicFrame>
    </p:spTree>
    <p:extLst>
      <p:ext uri="{BB962C8B-B14F-4D97-AF65-F5344CB8AC3E}">
        <p14:creationId xmlns:p14="http://schemas.microsoft.com/office/powerpoint/2010/main" val="36023638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311403" y="284734"/>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061215560"/>
              </p:ext>
            </p:extLst>
          </p:nvPr>
        </p:nvGraphicFramePr>
        <p:xfrm>
          <a:off x="1400387" y="1129730"/>
          <a:ext cx="7972744" cy="4868464"/>
        </p:xfrm>
        <a:graphic>
          <a:graphicData uri="http://schemas.openxmlformats.org/drawingml/2006/table">
            <a:tbl>
              <a:tblPr/>
              <a:tblGrid>
                <a:gridCol w="1274874">
                  <a:extLst>
                    <a:ext uri="{9D8B030D-6E8A-4147-A177-3AD203B41FA5}">
                      <a16:colId xmlns:a16="http://schemas.microsoft.com/office/drawing/2014/main" val="20000"/>
                    </a:ext>
                  </a:extLst>
                </a:gridCol>
                <a:gridCol w="6697870">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25435">
                <a:tc>
                  <a:txBody>
                    <a:bodyPr/>
                    <a:lstStyle/>
                    <a:p>
                      <a:pPr algn="l" fontAlgn="t"/>
                      <a:r>
                        <a:rPr lang="sv-SE" sz="1400" b="0" i="0" u="none" strike="noStrike" kern="1200" dirty="0">
                          <a:solidFill>
                            <a:schemeClr val="tx1"/>
                          </a:solidFill>
                          <a:effectLst/>
                          <a:latin typeface="Arial" panose="020B0604020202020204" pitchFamily="34" charset="0"/>
                          <a:ea typeface="+mn-ea"/>
                          <a:cs typeface="+mn-cs"/>
                        </a:rPr>
                        <a:t> SP-170507</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i-FI" sz="1400" b="0" i="0" u="none" strike="noStrike" kern="1200" dirty="0">
                          <a:solidFill>
                            <a:schemeClr val="tx1"/>
                          </a:solidFill>
                          <a:effectLst/>
                          <a:latin typeface="Arial" panose="020B0604020202020204" pitchFamily="34" charset="0"/>
                          <a:ea typeface="+mn-ea"/>
                          <a:cs typeface="+mn-cs"/>
                        </a:rPr>
                        <a:t> Rel-11 </a:t>
                      </a:r>
                      <a:r>
                        <a:rPr lang="fi-FI" sz="1400" b="0" i="0" u="none" strike="noStrike" kern="1200" dirty="0" err="1">
                          <a:solidFill>
                            <a:schemeClr val="tx1"/>
                          </a:solidFill>
                          <a:effectLst/>
                          <a:latin typeface="Arial" panose="020B0604020202020204" pitchFamily="34" charset="0"/>
                          <a:ea typeface="+mn-ea"/>
                          <a:cs typeface="+mn-cs"/>
                        </a:rPr>
                        <a:t>CRs</a:t>
                      </a:r>
                      <a:r>
                        <a:rPr lang="fi-FI" sz="1400" b="0" i="0" u="none" strike="noStrike" kern="1200" dirty="0">
                          <a:solidFill>
                            <a:schemeClr val="tx1"/>
                          </a:solidFill>
                          <a:effectLst/>
                          <a:latin typeface="Arial" panose="020B0604020202020204" pitchFamily="34" charset="0"/>
                          <a:ea typeface="+mn-ea"/>
                          <a:cs typeface="+mn-cs"/>
                        </a:rPr>
                        <a:t> on TEI (TEI11)</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75331348"/>
                  </a:ext>
                </a:extLst>
              </a:tr>
              <a:tr h="425435">
                <a:tc>
                  <a:txBody>
                    <a:bodyPr/>
                    <a:lstStyle/>
                    <a:p>
                      <a:pPr algn="l" fontAlgn="t"/>
                      <a:r>
                        <a:rPr lang="sv-SE" sz="1400" b="0" i="0" u="none" strike="noStrike" kern="1200" dirty="0">
                          <a:solidFill>
                            <a:schemeClr val="tx1"/>
                          </a:solidFill>
                          <a:effectLst/>
                          <a:latin typeface="Arial" panose="020B0604020202020204" pitchFamily="34" charset="0"/>
                          <a:ea typeface="+mn-ea"/>
                          <a:cs typeface="+mn-cs"/>
                        </a:rPr>
                        <a:t> SP-170514 </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i-FI" sz="1400" b="0" i="0" u="none" strike="noStrike" kern="1200" dirty="0">
                          <a:solidFill>
                            <a:schemeClr val="tx1"/>
                          </a:solidFill>
                          <a:effectLst/>
                          <a:latin typeface="Arial" panose="020B0604020202020204" pitchFamily="34" charset="0"/>
                          <a:ea typeface="+mn-ea"/>
                          <a:cs typeface="+mn-cs"/>
                        </a:rPr>
                        <a:t> Rel-14 </a:t>
                      </a:r>
                      <a:r>
                        <a:rPr lang="fi-FI" sz="1400" b="0" i="0" u="none" strike="noStrike" kern="1200" dirty="0" err="1">
                          <a:solidFill>
                            <a:schemeClr val="tx1"/>
                          </a:solidFill>
                          <a:effectLst/>
                          <a:latin typeface="Arial" panose="020B0604020202020204" pitchFamily="34" charset="0"/>
                          <a:ea typeface="+mn-ea"/>
                          <a:cs typeface="+mn-cs"/>
                        </a:rPr>
                        <a:t>CRs</a:t>
                      </a:r>
                      <a:r>
                        <a:rPr lang="fi-FI" sz="1400" b="0" i="0" u="none" strike="noStrike" kern="1200" dirty="0">
                          <a:solidFill>
                            <a:schemeClr val="tx1"/>
                          </a:solidFill>
                          <a:effectLst/>
                          <a:latin typeface="Arial" panose="020B0604020202020204" pitchFamily="34" charset="0"/>
                          <a:ea typeface="+mn-ea"/>
                          <a:cs typeface="+mn-cs"/>
                        </a:rPr>
                        <a:t> on TEI (TEI14) </a:t>
                      </a:r>
                      <a:r>
                        <a:rPr lang="fi-FI" sz="1400" b="0" i="0" u="none" strike="noStrike" kern="1200" dirty="0" err="1">
                          <a:solidFill>
                            <a:schemeClr val="tx1"/>
                          </a:solidFill>
                          <a:effectLst/>
                          <a:latin typeface="Arial" panose="020B0604020202020204" pitchFamily="34" charset="0"/>
                          <a:ea typeface="+mn-ea"/>
                          <a:cs typeface="+mn-cs"/>
                        </a:rPr>
                        <a:t>Batch</a:t>
                      </a:r>
                      <a:r>
                        <a:rPr lang="fi-FI" sz="1400" b="0" i="0" u="none" strike="noStrike" kern="1200" dirty="0">
                          <a:solidFill>
                            <a:schemeClr val="tx1"/>
                          </a:solidFill>
                          <a:effectLst/>
                          <a:latin typeface="Arial" panose="020B0604020202020204" pitchFamily="34" charset="0"/>
                          <a:ea typeface="+mn-ea"/>
                          <a:cs typeface="+mn-cs"/>
                        </a:rPr>
                        <a:t> 2</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39712511"/>
                  </a:ext>
                </a:extLst>
              </a:tr>
              <a:tr h="425435">
                <a:tc>
                  <a:txBody>
                    <a:bodyPr/>
                    <a:lstStyle/>
                    <a:p>
                      <a:pPr>
                        <a:spcAft>
                          <a:spcPts val="0"/>
                        </a:spcAft>
                      </a:pPr>
                      <a:r>
                        <a:rPr lang="sv-SE" sz="1400" b="0" i="0" u="none" strike="noStrike" kern="1200" dirty="0">
                          <a:solidFill>
                            <a:schemeClr val="tx1"/>
                          </a:solidFill>
                          <a:effectLst/>
                          <a:latin typeface="Arial" panose="020B0604020202020204" pitchFamily="34" charset="0"/>
                          <a:ea typeface="+mn-ea"/>
                          <a:cs typeface="+mn-cs"/>
                        </a:rPr>
                        <a:t>SP-170495</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sv-SE" sz="1400" b="0" i="0" u="none" strike="noStrike" kern="1200" dirty="0">
                          <a:solidFill>
                            <a:schemeClr val="tx1"/>
                          </a:solidFill>
                          <a:effectLst/>
                          <a:latin typeface="Arial" panose="020B0604020202020204" pitchFamily="34" charset="0"/>
                          <a:ea typeface="+mn-ea"/>
                          <a:cs typeface="+mn-cs"/>
                        </a:rPr>
                        <a:t>Rel-14 CRs for </a:t>
                      </a:r>
                      <a:r>
                        <a:rPr lang="sv-SE" sz="1400" b="0" i="0" u="none" strike="noStrike" kern="1200" dirty="0" err="1">
                          <a:solidFill>
                            <a:schemeClr val="tx1"/>
                          </a:solidFill>
                          <a:effectLst/>
                          <a:latin typeface="Arial" panose="020B0604020202020204" pitchFamily="34" charset="0"/>
                          <a:ea typeface="+mn-ea"/>
                          <a:cs typeface="+mn-cs"/>
                        </a:rPr>
                        <a:t>Resource</a:t>
                      </a:r>
                      <a:r>
                        <a:rPr lang="sv-SE" sz="1400" b="0" i="0" u="none" strike="noStrike" kern="1200" dirty="0">
                          <a:solidFill>
                            <a:schemeClr val="tx1"/>
                          </a:solidFill>
                          <a:effectLst/>
                          <a:latin typeface="Arial" panose="020B0604020202020204" pitchFamily="34" charset="0"/>
                          <a:ea typeface="+mn-ea"/>
                          <a:cs typeface="+mn-cs"/>
                        </a:rPr>
                        <a:t> </a:t>
                      </a:r>
                      <a:r>
                        <a:rPr lang="sv-SE" sz="1400" b="0" i="0" u="none" strike="noStrike" kern="1200" dirty="0" err="1">
                          <a:solidFill>
                            <a:schemeClr val="tx1"/>
                          </a:solidFill>
                          <a:effectLst/>
                          <a:latin typeface="Arial" panose="020B0604020202020204" pitchFamily="34" charset="0"/>
                          <a:ea typeface="+mn-ea"/>
                          <a:cs typeface="+mn-cs"/>
                        </a:rPr>
                        <a:t>Optimization</a:t>
                      </a:r>
                      <a:r>
                        <a:rPr lang="sv-SE" sz="1400" b="0" i="0" u="none" strike="noStrike" kern="1200" dirty="0">
                          <a:solidFill>
                            <a:schemeClr val="tx1"/>
                          </a:solidFill>
                          <a:effectLst/>
                          <a:latin typeface="Arial" panose="020B0604020202020204" pitchFamily="34" charset="0"/>
                          <a:ea typeface="+mn-ea"/>
                          <a:cs typeface="+mn-cs"/>
                        </a:rPr>
                        <a:t> for PS </a:t>
                      </a:r>
                      <a:r>
                        <a:rPr lang="sv-SE" sz="1400" b="0" i="0" u="none" strike="noStrike" kern="1200" dirty="0" err="1">
                          <a:solidFill>
                            <a:schemeClr val="tx1"/>
                          </a:solidFill>
                          <a:effectLst/>
                          <a:latin typeface="Arial" panose="020B0604020202020204" pitchFamily="34" charset="0"/>
                          <a:ea typeface="+mn-ea"/>
                          <a:cs typeface="+mn-cs"/>
                        </a:rPr>
                        <a:t>Domain</a:t>
                      </a:r>
                      <a:r>
                        <a:rPr lang="sv-SE" sz="1400" b="0" i="0" u="none" strike="noStrike" kern="1200" dirty="0">
                          <a:solidFill>
                            <a:schemeClr val="tx1"/>
                          </a:solidFill>
                          <a:effectLst/>
                          <a:latin typeface="Arial" panose="020B0604020202020204" pitchFamily="34" charset="0"/>
                          <a:ea typeface="+mn-ea"/>
                          <a:cs typeface="+mn-cs"/>
                        </a:rPr>
                        <a:t> Online (CH14-ROPOCH)</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56280462"/>
                  </a:ext>
                </a:extLst>
              </a:tr>
              <a:tr h="425435">
                <a:tc>
                  <a:txBody>
                    <a:bodyPr/>
                    <a:lstStyle/>
                    <a:p>
                      <a:pPr>
                        <a:spcAft>
                          <a:spcPts val="0"/>
                        </a:spcAft>
                      </a:pPr>
                      <a:r>
                        <a:rPr lang="sv-SE" sz="1400" b="0" i="0" u="none" strike="noStrike" kern="1200" dirty="0">
                          <a:solidFill>
                            <a:schemeClr val="tx1"/>
                          </a:solidFill>
                          <a:effectLst/>
                          <a:latin typeface="Arial" panose="020B0604020202020204" pitchFamily="34" charset="0"/>
                          <a:ea typeface="+mn-ea"/>
                          <a:cs typeface="+mn-cs"/>
                        </a:rPr>
                        <a:t>SP-170497</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sv-SE" sz="1400" b="0" i="0" u="none" strike="noStrike" kern="1200" dirty="0">
                          <a:solidFill>
                            <a:schemeClr val="tx1"/>
                          </a:solidFill>
                          <a:effectLst/>
                          <a:latin typeface="Arial" panose="020B0604020202020204" pitchFamily="34" charset="0"/>
                          <a:ea typeface="+mn-ea"/>
                          <a:cs typeface="+mn-cs"/>
                        </a:rPr>
                        <a:t>Rel-14 CRs for </a:t>
                      </a:r>
                      <a:r>
                        <a:rPr lang="sv-SE" sz="1400" b="0" i="0" u="none" strike="noStrike" kern="1200" dirty="0" err="1">
                          <a:solidFill>
                            <a:schemeClr val="tx1"/>
                          </a:solidFill>
                          <a:effectLst/>
                          <a:latin typeface="Arial" panose="020B0604020202020204" pitchFamily="34" charset="0"/>
                          <a:ea typeface="+mn-ea"/>
                          <a:cs typeface="+mn-cs"/>
                        </a:rPr>
                        <a:t>Charging</a:t>
                      </a:r>
                      <a:r>
                        <a:rPr lang="sv-SE" sz="1400" b="0" i="0" u="none" strike="noStrike" kern="1200" dirty="0">
                          <a:solidFill>
                            <a:schemeClr val="tx1"/>
                          </a:solidFill>
                          <a:effectLst/>
                          <a:latin typeface="Arial" panose="020B0604020202020204" pitchFamily="34" charset="0"/>
                          <a:ea typeface="+mn-ea"/>
                          <a:cs typeface="+mn-cs"/>
                        </a:rPr>
                        <a:t> </a:t>
                      </a:r>
                      <a:r>
                        <a:rPr lang="sv-SE" sz="1400" b="0" i="0" u="none" strike="noStrike" kern="1200" dirty="0" err="1">
                          <a:solidFill>
                            <a:schemeClr val="tx1"/>
                          </a:solidFill>
                          <a:effectLst/>
                          <a:latin typeface="Arial" panose="020B0604020202020204" pitchFamily="34" charset="0"/>
                          <a:ea typeface="+mn-ea"/>
                          <a:cs typeface="+mn-cs"/>
                        </a:rPr>
                        <a:t>Aspects</a:t>
                      </a:r>
                      <a:r>
                        <a:rPr lang="sv-SE" sz="1400" b="0" i="0" u="none" strike="noStrike" kern="1200" dirty="0">
                          <a:solidFill>
                            <a:schemeClr val="tx1"/>
                          </a:solidFill>
                          <a:effectLst/>
                          <a:latin typeface="Arial" panose="020B0604020202020204" pitchFamily="34" charset="0"/>
                          <a:ea typeface="+mn-ea"/>
                          <a:cs typeface="+mn-cs"/>
                        </a:rPr>
                        <a:t> </a:t>
                      </a:r>
                      <a:r>
                        <a:rPr lang="sv-SE" sz="1400" b="0" i="0" u="none" strike="noStrike" kern="1200" dirty="0" err="1">
                          <a:solidFill>
                            <a:schemeClr val="tx1"/>
                          </a:solidFill>
                          <a:effectLst/>
                          <a:latin typeface="Arial" panose="020B0604020202020204" pitchFamily="34" charset="0"/>
                          <a:ea typeface="+mn-ea"/>
                          <a:cs typeface="+mn-cs"/>
                        </a:rPr>
                        <a:t>of</a:t>
                      </a:r>
                      <a:r>
                        <a:rPr lang="sv-SE" sz="1400" b="0" i="0" u="none" strike="noStrike" kern="1200" dirty="0">
                          <a:solidFill>
                            <a:schemeClr val="tx1"/>
                          </a:solidFill>
                          <a:effectLst/>
                          <a:latin typeface="Arial" panose="020B0604020202020204" pitchFamily="34" charset="0"/>
                          <a:ea typeface="+mn-ea"/>
                          <a:cs typeface="+mn-cs"/>
                        </a:rPr>
                        <a:t> </a:t>
                      </a:r>
                      <a:r>
                        <a:rPr lang="sv-SE" sz="1400" b="0" i="0" u="none" strike="noStrike" kern="1200" dirty="0" err="1">
                          <a:solidFill>
                            <a:schemeClr val="tx1"/>
                          </a:solidFill>
                          <a:effectLst/>
                          <a:latin typeface="Arial" panose="020B0604020202020204" pitchFamily="34" charset="0"/>
                          <a:ea typeface="+mn-ea"/>
                          <a:cs typeface="+mn-cs"/>
                        </a:rPr>
                        <a:t>Enhanced</a:t>
                      </a:r>
                      <a:r>
                        <a:rPr lang="sv-SE" sz="1400" b="0" i="0" u="none" strike="noStrike" kern="1200" dirty="0">
                          <a:solidFill>
                            <a:schemeClr val="tx1"/>
                          </a:solidFill>
                          <a:effectLst/>
                          <a:latin typeface="Arial" panose="020B0604020202020204" pitchFamily="34" charset="0"/>
                          <a:ea typeface="+mn-ea"/>
                          <a:cs typeface="+mn-cs"/>
                        </a:rPr>
                        <a:t> </a:t>
                      </a:r>
                      <a:r>
                        <a:rPr lang="sv-SE" sz="1400" b="0" i="0" u="none" strike="noStrike" kern="1200" dirty="0" err="1">
                          <a:solidFill>
                            <a:schemeClr val="tx1"/>
                          </a:solidFill>
                          <a:effectLst/>
                          <a:latin typeface="Arial" panose="020B0604020202020204" pitchFamily="34" charset="0"/>
                          <a:ea typeface="+mn-ea"/>
                          <a:cs typeface="+mn-cs"/>
                        </a:rPr>
                        <a:t>Proximity-based</a:t>
                      </a:r>
                      <a:r>
                        <a:rPr lang="sv-SE" sz="1400" b="0" i="0" u="none" strike="noStrike" kern="1200" dirty="0">
                          <a:solidFill>
                            <a:schemeClr val="tx1"/>
                          </a:solidFill>
                          <a:effectLst/>
                          <a:latin typeface="Arial" panose="020B0604020202020204" pitchFamily="34" charset="0"/>
                          <a:ea typeface="+mn-ea"/>
                          <a:cs typeface="+mn-cs"/>
                        </a:rPr>
                        <a:t> Services(CH14-ProSe)</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76721367"/>
                  </a:ext>
                </a:extLst>
              </a:tr>
              <a:tr h="425435">
                <a:tc>
                  <a:txBody>
                    <a:bodyPr/>
                    <a:lstStyle/>
                    <a:p>
                      <a:pPr>
                        <a:spcAft>
                          <a:spcPts val="0"/>
                        </a:spcAft>
                      </a:pPr>
                      <a:r>
                        <a:rPr lang="sv-SE" sz="1400" b="0" i="0" u="none" strike="noStrike" kern="1200" dirty="0">
                          <a:solidFill>
                            <a:schemeClr val="tx1"/>
                          </a:solidFill>
                          <a:effectLst/>
                          <a:latin typeface="Arial" panose="020B0604020202020204" pitchFamily="34" charset="0"/>
                          <a:ea typeface="+mn-ea"/>
                          <a:cs typeface="+mn-cs"/>
                        </a:rPr>
                        <a:t>SP-170498</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sv-SE" sz="1400" b="0" i="0" u="none" strike="noStrike" kern="1200" dirty="0">
                          <a:solidFill>
                            <a:schemeClr val="tx1"/>
                          </a:solidFill>
                          <a:effectLst/>
                          <a:latin typeface="Arial" panose="020B0604020202020204" pitchFamily="34" charset="0"/>
                          <a:ea typeface="+mn-ea"/>
                          <a:cs typeface="+mn-cs"/>
                        </a:rPr>
                        <a:t>Rel-14 CRs on </a:t>
                      </a:r>
                      <a:r>
                        <a:rPr lang="sv-SE" sz="1400" b="0" i="0" u="none" strike="noStrike" kern="1200" dirty="0" err="1">
                          <a:solidFill>
                            <a:schemeClr val="tx1"/>
                          </a:solidFill>
                          <a:effectLst/>
                          <a:latin typeface="Arial" panose="020B0604020202020204" pitchFamily="34" charset="0"/>
                          <a:ea typeface="+mn-ea"/>
                          <a:cs typeface="+mn-cs"/>
                        </a:rPr>
                        <a:t>Charging</a:t>
                      </a:r>
                      <a:r>
                        <a:rPr lang="sv-SE" sz="1400" b="0" i="0" u="none" strike="noStrike" kern="1200" dirty="0">
                          <a:solidFill>
                            <a:schemeClr val="tx1"/>
                          </a:solidFill>
                          <a:effectLst/>
                          <a:latin typeface="Arial" panose="020B0604020202020204" pitchFamily="34" charset="0"/>
                          <a:ea typeface="+mn-ea"/>
                          <a:cs typeface="+mn-cs"/>
                        </a:rPr>
                        <a:t> </a:t>
                      </a:r>
                      <a:r>
                        <a:rPr lang="sv-SE" sz="1400" b="0" i="0" u="none" strike="noStrike" kern="1200" dirty="0" err="1">
                          <a:solidFill>
                            <a:schemeClr val="tx1"/>
                          </a:solidFill>
                          <a:effectLst/>
                          <a:latin typeface="Arial" panose="020B0604020202020204" pitchFamily="34" charset="0"/>
                          <a:ea typeface="+mn-ea"/>
                          <a:cs typeface="+mn-cs"/>
                        </a:rPr>
                        <a:t>Aspects</a:t>
                      </a:r>
                      <a:r>
                        <a:rPr lang="sv-SE" sz="1400" b="0" i="0" u="none" strike="noStrike" kern="1200" dirty="0">
                          <a:solidFill>
                            <a:schemeClr val="tx1"/>
                          </a:solidFill>
                          <a:effectLst/>
                          <a:latin typeface="Arial" panose="020B0604020202020204" pitchFamily="34" charset="0"/>
                          <a:ea typeface="+mn-ea"/>
                          <a:cs typeface="+mn-cs"/>
                        </a:rPr>
                        <a:t> </a:t>
                      </a:r>
                      <a:r>
                        <a:rPr lang="sv-SE" sz="1400" b="0" i="0" u="none" strike="noStrike" kern="1200" dirty="0" err="1">
                          <a:solidFill>
                            <a:schemeClr val="tx1"/>
                          </a:solidFill>
                          <a:effectLst/>
                          <a:latin typeface="Arial" panose="020B0604020202020204" pitchFamily="34" charset="0"/>
                          <a:ea typeface="+mn-ea"/>
                          <a:cs typeface="+mn-cs"/>
                        </a:rPr>
                        <a:t>of</a:t>
                      </a:r>
                      <a:r>
                        <a:rPr lang="sv-SE" sz="1400" b="0" i="0" u="none" strike="noStrike" kern="1200" dirty="0">
                          <a:solidFill>
                            <a:schemeClr val="tx1"/>
                          </a:solidFill>
                          <a:effectLst/>
                          <a:latin typeface="Arial" panose="020B0604020202020204" pitchFamily="34" charset="0"/>
                          <a:ea typeface="+mn-ea"/>
                          <a:cs typeface="+mn-cs"/>
                        </a:rPr>
                        <a:t> S8 </a:t>
                      </a:r>
                      <a:r>
                        <a:rPr lang="sv-SE" sz="1400" b="0" i="0" u="none" strike="noStrike" kern="1200" dirty="0" err="1">
                          <a:solidFill>
                            <a:schemeClr val="tx1"/>
                          </a:solidFill>
                          <a:effectLst/>
                          <a:latin typeface="Arial" panose="020B0604020202020204" pitchFamily="34" charset="0"/>
                          <a:ea typeface="+mn-ea"/>
                          <a:cs typeface="+mn-cs"/>
                        </a:rPr>
                        <a:t>Home</a:t>
                      </a:r>
                      <a:r>
                        <a:rPr lang="sv-SE" sz="1400" b="0" i="0" u="none" strike="noStrike" kern="1200" dirty="0">
                          <a:solidFill>
                            <a:schemeClr val="tx1"/>
                          </a:solidFill>
                          <a:effectLst/>
                          <a:latin typeface="Arial" panose="020B0604020202020204" pitchFamily="34" charset="0"/>
                          <a:ea typeface="+mn-ea"/>
                          <a:cs typeface="+mn-cs"/>
                        </a:rPr>
                        <a:t> </a:t>
                      </a:r>
                      <a:r>
                        <a:rPr lang="sv-SE" sz="1400" b="0" i="0" u="none" strike="noStrike" kern="1200" dirty="0" err="1">
                          <a:solidFill>
                            <a:schemeClr val="tx1"/>
                          </a:solidFill>
                          <a:effectLst/>
                          <a:latin typeface="Arial" panose="020B0604020202020204" pitchFamily="34" charset="0"/>
                          <a:ea typeface="+mn-ea"/>
                          <a:cs typeface="+mn-cs"/>
                        </a:rPr>
                        <a:t>Routing</a:t>
                      </a:r>
                      <a:r>
                        <a:rPr lang="sv-SE" sz="1400" b="0" i="0" u="none" strike="noStrike" kern="1200" dirty="0">
                          <a:solidFill>
                            <a:schemeClr val="tx1"/>
                          </a:solidFill>
                          <a:effectLst/>
                          <a:latin typeface="Arial" panose="020B0604020202020204" pitchFamily="34" charset="0"/>
                          <a:ea typeface="+mn-ea"/>
                          <a:cs typeface="+mn-cs"/>
                        </a:rPr>
                        <a:t> </a:t>
                      </a:r>
                      <a:r>
                        <a:rPr lang="sv-SE" sz="1400" b="0" i="0" u="none" strike="noStrike" kern="1200" dirty="0" err="1">
                          <a:solidFill>
                            <a:schemeClr val="tx1"/>
                          </a:solidFill>
                          <a:effectLst/>
                          <a:latin typeface="Arial" panose="020B0604020202020204" pitchFamily="34" charset="0"/>
                          <a:ea typeface="+mn-ea"/>
                          <a:cs typeface="+mn-cs"/>
                        </a:rPr>
                        <a:t>Architecture</a:t>
                      </a:r>
                      <a:r>
                        <a:rPr lang="sv-SE" sz="1400" b="0" i="0" u="none" strike="noStrike" kern="1200" dirty="0">
                          <a:solidFill>
                            <a:schemeClr val="tx1"/>
                          </a:solidFill>
                          <a:effectLst/>
                          <a:latin typeface="Arial" panose="020B0604020202020204" pitchFamily="34" charset="0"/>
                          <a:ea typeface="+mn-ea"/>
                          <a:cs typeface="+mn-cs"/>
                        </a:rPr>
                        <a:t> for VoLTE (CH14-V8)</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49904434"/>
                  </a:ext>
                </a:extLst>
              </a:tr>
              <a:tr h="425435">
                <a:tc>
                  <a:txBody>
                    <a:bodyPr/>
                    <a:lstStyle/>
                    <a:p>
                      <a:pPr>
                        <a:spcAft>
                          <a:spcPts val="0"/>
                        </a:spcAft>
                      </a:pPr>
                      <a:r>
                        <a:rPr lang="sv-SE" sz="1400" b="0" i="0" u="none" strike="noStrike" kern="1200" dirty="0">
                          <a:solidFill>
                            <a:schemeClr val="tx1"/>
                          </a:solidFill>
                          <a:effectLst/>
                          <a:latin typeface="Arial" panose="020B0604020202020204" pitchFamily="34" charset="0"/>
                          <a:ea typeface="+mn-ea"/>
                          <a:cs typeface="+mn-cs"/>
                        </a:rPr>
                        <a:t>SP-170499</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sv-SE" sz="1400" b="0" i="0" u="none" strike="noStrike" kern="1200" dirty="0">
                          <a:solidFill>
                            <a:schemeClr val="tx1"/>
                          </a:solidFill>
                          <a:effectLst/>
                          <a:latin typeface="Arial" panose="020B0604020202020204" pitchFamily="34" charset="0"/>
                          <a:ea typeface="+mn-ea"/>
                          <a:cs typeface="+mn-cs"/>
                        </a:rPr>
                        <a:t>Rel-14 CRs on </a:t>
                      </a:r>
                      <a:r>
                        <a:rPr lang="sv-SE" sz="1400" b="0" i="0" u="none" strike="noStrike" kern="1200" dirty="0" err="1">
                          <a:solidFill>
                            <a:schemeClr val="tx1"/>
                          </a:solidFill>
                          <a:effectLst/>
                          <a:latin typeface="Arial" panose="020B0604020202020204" pitchFamily="34" charset="0"/>
                          <a:ea typeface="+mn-ea"/>
                          <a:cs typeface="+mn-cs"/>
                        </a:rPr>
                        <a:t>Charging</a:t>
                      </a:r>
                      <a:r>
                        <a:rPr lang="sv-SE" sz="1400" b="0" i="0" u="none" strike="noStrike" kern="1200" dirty="0">
                          <a:solidFill>
                            <a:schemeClr val="tx1"/>
                          </a:solidFill>
                          <a:effectLst/>
                          <a:latin typeface="Arial" panose="020B0604020202020204" pitchFamily="34" charset="0"/>
                          <a:ea typeface="+mn-ea"/>
                          <a:cs typeface="+mn-cs"/>
                        </a:rPr>
                        <a:t> </a:t>
                      </a:r>
                      <a:r>
                        <a:rPr lang="sv-SE" sz="1400" b="0" i="0" u="none" strike="noStrike" kern="1200" dirty="0" err="1">
                          <a:solidFill>
                            <a:schemeClr val="tx1"/>
                          </a:solidFill>
                          <a:effectLst/>
                          <a:latin typeface="Arial" panose="020B0604020202020204" pitchFamily="34" charset="0"/>
                          <a:ea typeface="+mn-ea"/>
                          <a:cs typeface="+mn-cs"/>
                        </a:rPr>
                        <a:t>Aspects</a:t>
                      </a:r>
                      <a:r>
                        <a:rPr lang="sv-SE" sz="1400" b="0" i="0" u="none" strike="noStrike" kern="1200" dirty="0">
                          <a:solidFill>
                            <a:schemeClr val="tx1"/>
                          </a:solidFill>
                          <a:effectLst/>
                          <a:latin typeface="Arial" panose="020B0604020202020204" pitchFamily="34" charset="0"/>
                          <a:ea typeface="+mn-ea"/>
                          <a:cs typeface="+mn-cs"/>
                        </a:rPr>
                        <a:t> </a:t>
                      </a:r>
                      <a:r>
                        <a:rPr lang="sv-SE" sz="1400" b="0" i="0" u="none" strike="noStrike" kern="1200" dirty="0" err="1">
                          <a:solidFill>
                            <a:schemeClr val="tx1"/>
                          </a:solidFill>
                          <a:effectLst/>
                          <a:latin typeface="Arial" panose="020B0604020202020204" pitchFamily="34" charset="0"/>
                          <a:ea typeface="+mn-ea"/>
                          <a:cs typeface="+mn-cs"/>
                        </a:rPr>
                        <a:t>of</a:t>
                      </a:r>
                      <a:r>
                        <a:rPr lang="sv-SE" sz="1400" b="0" i="0" u="none" strike="noStrike" kern="1200" dirty="0">
                          <a:solidFill>
                            <a:schemeClr val="tx1"/>
                          </a:solidFill>
                          <a:effectLst/>
                          <a:latin typeface="Arial" panose="020B0604020202020204" pitchFamily="34" charset="0"/>
                          <a:ea typeface="+mn-ea"/>
                          <a:cs typeface="+mn-cs"/>
                        </a:rPr>
                        <a:t> </a:t>
                      </a:r>
                      <a:r>
                        <a:rPr lang="sv-SE" sz="1400" b="0" i="0" u="none" strike="noStrike" kern="1200" dirty="0" err="1">
                          <a:solidFill>
                            <a:schemeClr val="tx1"/>
                          </a:solidFill>
                          <a:effectLst/>
                          <a:latin typeface="Arial" panose="020B0604020202020204" pitchFamily="34" charset="0"/>
                          <a:ea typeface="+mn-ea"/>
                          <a:cs typeface="+mn-cs"/>
                        </a:rPr>
                        <a:t>Improvements</a:t>
                      </a:r>
                      <a:r>
                        <a:rPr lang="sv-SE" sz="1400" b="0" i="0" u="none" strike="noStrike" kern="1200" dirty="0">
                          <a:solidFill>
                            <a:schemeClr val="tx1"/>
                          </a:solidFill>
                          <a:effectLst/>
                          <a:latin typeface="Arial" panose="020B0604020202020204" pitchFamily="34" charset="0"/>
                          <a:ea typeface="+mn-ea"/>
                          <a:cs typeface="+mn-cs"/>
                        </a:rPr>
                        <a:t> </a:t>
                      </a:r>
                      <a:r>
                        <a:rPr lang="sv-SE" sz="1400" b="0" i="0" u="none" strike="noStrike" kern="1200" dirty="0" err="1">
                          <a:solidFill>
                            <a:schemeClr val="tx1"/>
                          </a:solidFill>
                          <a:effectLst/>
                          <a:latin typeface="Arial" panose="020B0604020202020204" pitchFamily="34" charset="0"/>
                          <a:ea typeface="+mn-ea"/>
                          <a:cs typeface="+mn-cs"/>
                        </a:rPr>
                        <a:t>of</a:t>
                      </a:r>
                      <a:r>
                        <a:rPr lang="sv-SE" sz="1400" b="0" i="0" u="none" strike="noStrike" kern="1200" dirty="0">
                          <a:solidFill>
                            <a:schemeClr val="tx1"/>
                          </a:solidFill>
                          <a:effectLst/>
                          <a:latin typeface="Arial" panose="020B0604020202020204" pitchFamily="34" charset="0"/>
                          <a:ea typeface="+mn-ea"/>
                          <a:cs typeface="+mn-cs"/>
                        </a:rPr>
                        <a:t> Awareness </a:t>
                      </a:r>
                      <a:r>
                        <a:rPr lang="sv-SE" sz="1400" b="0" i="0" u="none" strike="noStrike" kern="1200" dirty="0" err="1">
                          <a:solidFill>
                            <a:schemeClr val="tx1"/>
                          </a:solidFill>
                          <a:effectLst/>
                          <a:latin typeface="Arial" panose="020B0604020202020204" pitchFamily="34" charset="0"/>
                          <a:ea typeface="+mn-ea"/>
                          <a:cs typeface="+mn-cs"/>
                        </a:rPr>
                        <a:t>of</a:t>
                      </a:r>
                      <a:r>
                        <a:rPr lang="sv-SE" sz="1400" b="0" i="0" u="none" strike="noStrike" kern="1200" dirty="0">
                          <a:solidFill>
                            <a:schemeClr val="tx1"/>
                          </a:solidFill>
                          <a:effectLst/>
                          <a:latin typeface="Arial" panose="020B0604020202020204" pitchFamily="34" charset="0"/>
                          <a:ea typeface="+mn-ea"/>
                          <a:cs typeface="+mn-cs"/>
                        </a:rPr>
                        <a:t> User </a:t>
                      </a:r>
                      <a:r>
                        <a:rPr lang="sv-SE" sz="1400" b="0" i="0" u="none" strike="noStrike" kern="1200" dirty="0" err="1">
                          <a:solidFill>
                            <a:schemeClr val="tx1"/>
                          </a:solidFill>
                          <a:effectLst/>
                          <a:latin typeface="Arial" panose="020B0604020202020204" pitchFamily="34" charset="0"/>
                          <a:ea typeface="+mn-ea"/>
                          <a:cs typeface="+mn-cs"/>
                        </a:rPr>
                        <a:t>Location</a:t>
                      </a:r>
                      <a:r>
                        <a:rPr lang="sv-SE" sz="1400" b="0" i="0" u="none" strike="noStrike" kern="1200" dirty="0">
                          <a:solidFill>
                            <a:schemeClr val="tx1"/>
                          </a:solidFill>
                          <a:effectLst/>
                          <a:latin typeface="Arial" panose="020B0604020202020204" pitchFamily="34" charset="0"/>
                          <a:ea typeface="+mn-ea"/>
                          <a:cs typeface="+mn-cs"/>
                        </a:rPr>
                        <a:t> Change (AULC-CH)</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01848203"/>
                  </a:ext>
                </a:extLst>
              </a:tr>
              <a:tr h="425435">
                <a:tc>
                  <a:txBody>
                    <a:bodyPr/>
                    <a:lstStyle/>
                    <a:p>
                      <a:pPr>
                        <a:spcAft>
                          <a:spcPts val="0"/>
                        </a:spcAft>
                      </a:pPr>
                      <a:r>
                        <a:rPr lang="sv-SE" sz="1400" b="0" i="0" u="none" strike="noStrike" kern="1200" dirty="0">
                          <a:solidFill>
                            <a:schemeClr val="tx1"/>
                          </a:solidFill>
                          <a:effectLst/>
                          <a:latin typeface="Arial" panose="020B0604020202020204" pitchFamily="34" charset="0"/>
                          <a:ea typeface="+mn-ea"/>
                          <a:cs typeface="+mn-cs"/>
                        </a:rPr>
                        <a:t>SP-170500</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sv-SE" sz="1400" b="0" i="0" u="none" strike="noStrike" kern="1200" dirty="0">
                          <a:solidFill>
                            <a:schemeClr val="tx1"/>
                          </a:solidFill>
                          <a:effectLst/>
                          <a:latin typeface="Arial" panose="020B0604020202020204" pitchFamily="34" charset="0"/>
                          <a:ea typeface="+mn-ea"/>
                          <a:cs typeface="+mn-cs"/>
                        </a:rPr>
                        <a:t>Rel-14 CRs on </a:t>
                      </a:r>
                      <a:r>
                        <a:rPr lang="sv-SE" sz="1400" b="0" i="0" u="none" strike="noStrike" kern="1200" dirty="0" err="1">
                          <a:solidFill>
                            <a:schemeClr val="tx1"/>
                          </a:solidFill>
                          <a:effectLst/>
                          <a:latin typeface="Arial" panose="020B0604020202020204" pitchFamily="34" charset="0"/>
                          <a:ea typeface="+mn-ea"/>
                          <a:cs typeface="+mn-cs"/>
                        </a:rPr>
                        <a:t>Charging</a:t>
                      </a:r>
                      <a:r>
                        <a:rPr lang="sv-SE" sz="1400" b="0" i="0" u="none" strike="noStrike" kern="1200" dirty="0">
                          <a:solidFill>
                            <a:schemeClr val="tx1"/>
                          </a:solidFill>
                          <a:effectLst/>
                          <a:latin typeface="Arial" panose="020B0604020202020204" pitchFamily="34" charset="0"/>
                          <a:ea typeface="+mn-ea"/>
                          <a:cs typeface="+mn-cs"/>
                        </a:rPr>
                        <a:t> for SMS via T4 (CH14-SMST4)</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43352976"/>
                  </a:ext>
                </a:extLst>
              </a:tr>
              <a:tr h="425435">
                <a:tc>
                  <a:txBody>
                    <a:bodyPr/>
                    <a:lstStyle/>
                    <a:p>
                      <a:pPr algn="l" fontAlgn="t"/>
                      <a:r>
                        <a:rPr lang="sv-SE" sz="1400" b="0" i="0" u="none" strike="noStrike" kern="1200" dirty="0">
                          <a:solidFill>
                            <a:schemeClr val="tx1"/>
                          </a:solidFill>
                          <a:effectLst/>
                          <a:latin typeface="Arial" panose="020B0604020202020204" pitchFamily="34" charset="0"/>
                          <a:ea typeface="+mn-ea"/>
                          <a:cs typeface="+mn-cs"/>
                        </a:rPr>
                        <a:t> SP-170501</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kern="1200" dirty="0">
                          <a:solidFill>
                            <a:schemeClr val="tx1"/>
                          </a:solidFill>
                          <a:effectLst/>
                          <a:latin typeface="Arial" panose="020B0604020202020204" pitchFamily="34" charset="0"/>
                          <a:ea typeface="+mn-ea"/>
                          <a:cs typeface="+mn-cs"/>
                        </a:rPr>
                        <a:t> Rel-14 CRs on Charging Aspect for 3GPP PS Data off Function (PS_DATA_OFF-CH)</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80469019"/>
                  </a:ext>
                </a:extLst>
              </a:tr>
              <a:tr h="425435">
                <a:tc>
                  <a:txBody>
                    <a:bodyPr/>
                    <a:lstStyle/>
                    <a:p>
                      <a:pPr algn="l" fontAlgn="t"/>
                      <a:r>
                        <a:rPr lang="sv-SE" sz="1400" b="0" i="0" u="none" strike="noStrike" kern="1200" dirty="0">
                          <a:solidFill>
                            <a:schemeClr val="tx1"/>
                          </a:solidFill>
                          <a:effectLst/>
                          <a:latin typeface="Arial" panose="020B0604020202020204" pitchFamily="34" charset="0"/>
                          <a:ea typeface="+mn-ea"/>
                          <a:cs typeface="+mn-cs"/>
                        </a:rPr>
                        <a:t> SP-170503</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kern="1200" dirty="0">
                          <a:solidFill>
                            <a:schemeClr val="tx1"/>
                          </a:solidFill>
                          <a:effectLst/>
                          <a:latin typeface="Arial" panose="020B0604020202020204" pitchFamily="34" charset="0"/>
                          <a:ea typeface="+mn-ea"/>
                          <a:cs typeface="+mn-cs"/>
                        </a:rPr>
                        <a:t> Rel-12 CRs on Charging using an Alternative Roaming Provider (Stage 2/3) (CHARP)</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1703006"/>
                  </a:ext>
                </a:extLst>
              </a:tr>
              <a:tr h="425435">
                <a:tc>
                  <a:txBody>
                    <a:bodyPr/>
                    <a:lstStyle/>
                    <a:p>
                      <a:pPr>
                        <a:spcAft>
                          <a:spcPts val="0"/>
                        </a:spcAft>
                      </a:pPr>
                      <a:r>
                        <a:rPr lang="sv-SE" sz="1400" b="0" i="0" u="none" strike="noStrike" kern="1200" dirty="0">
                          <a:solidFill>
                            <a:schemeClr val="tx1"/>
                          </a:solidFill>
                          <a:effectLst/>
                          <a:latin typeface="Arial" panose="020B0604020202020204" pitchFamily="34" charset="0"/>
                          <a:ea typeface="+mn-ea"/>
                          <a:cs typeface="+mn-cs"/>
                        </a:rPr>
                        <a:t>SP-170506</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sv-SE" sz="1400" b="0" i="0" u="none" strike="noStrike" kern="1200" dirty="0">
                          <a:solidFill>
                            <a:schemeClr val="tx1"/>
                          </a:solidFill>
                          <a:effectLst/>
                          <a:latin typeface="Arial" panose="020B0604020202020204" pitchFamily="34" charset="0"/>
                          <a:ea typeface="+mn-ea"/>
                          <a:cs typeface="+mn-cs"/>
                        </a:rPr>
                        <a:t>Rel-14 CRs on Determination </a:t>
                      </a:r>
                      <a:r>
                        <a:rPr lang="sv-SE" sz="1400" b="0" i="0" u="none" strike="noStrike" kern="1200" dirty="0" err="1">
                          <a:solidFill>
                            <a:schemeClr val="tx1"/>
                          </a:solidFill>
                          <a:effectLst/>
                          <a:latin typeface="Arial" panose="020B0604020202020204" pitchFamily="34" charset="0"/>
                          <a:ea typeface="+mn-ea"/>
                          <a:cs typeface="+mn-cs"/>
                        </a:rPr>
                        <a:t>of</a:t>
                      </a:r>
                      <a:r>
                        <a:rPr lang="sv-SE" sz="1400" b="0" i="0" u="none" strike="noStrike" kern="1200" dirty="0">
                          <a:solidFill>
                            <a:schemeClr val="tx1"/>
                          </a:solidFill>
                          <a:effectLst/>
                          <a:latin typeface="Arial" panose="020B0604020202020204" pitchFamily="34" charset="0"/>
                          <a:ea typeface="+mn-ea"/>
                          <a:cs typeface="+mn-cs"/>
                        </a:rPr>
                        <a:t> </a:t>
                      </a:r>
                      <a:r>
                        <a:rPr lang="sv-SE" sz="1400" b="0" i="0" u="none" strike="noStrike" kern="1200" dirty="0" err="1">
                          <a:solidFill>
                            <a:schemeClr val="tx1"/>
                          </a:solidFill>
                          <a:effectLst/>
                          <a:latin typeface="Arial" panose="020B0604020202020204" pitchFamily="34" charset="0"/>
                          <a:ea typeface="+mn-ea"/>
                          <a:cs typeface="+mn-cs"/>
                        </a:rPr>
                        <a:t>Completeness</a:t>
                      </a:r>
                      <a:r>
                        <a:rPr lang="sv-SE" sz="1400" b="0" i="0" u="none" strike="noStrike" kern="1200" dirty="0">
                          <a:solidFill>
                            <a:schemeClr val="tx1"/>
                          </a:solidFill>
                          <a:effectLst/>
                          <a:latin typeface="Arial" panose="020B0604020202020204" pitchFamily="34" charset="0"/>
                          <a:ea typeface="+mn-ea"/>
                          <a:cs typeface="+mn-cs"/>
                        </a:rPr>
                        <a:t> </a:t>
                      </a:r>
                      <a:r>
                        <a:rPr lang="sv-SE" sz="1400" b="0" i="0" u="none" strike="noStrike" kern="1200" dirty="0" err="1">
                          <a:solidFill>
                            <a:schemeClr val="tx1"/>
                          </a:solidFill>
                          <a:effectLst/>
                          <a:latin typeface="Arial" panose="020B0604020202020204" pitchFamily="34" charset="0"/>
                          <a:ea typeface="+mn-ea"/>
                          <a:cs typeface="+mn-cs"/>
                        </a:rPr>
                        <a:t>of</a:t>
                      </a:r>
                      <a:r>
                        <a:rPr lang="sv-SE" sz="1400" b="0" i="0" u="none" strike="noStrike" kern="1200" dirty="0">
                          <a:solidFill>
                            <a:schemeClr val="tx1"/>
                          </a:solidFill>
                          <a:effectLst/>
                          <a:latin typeface="Arial" panose="020B0604020202020204" pitchFamily="34" charset="0"/>
                          <a:ea typeface="+mn-ea"/>
                          <a:cs typeface="+mn-cs"/>
                        </a:rPr>
                        <a:t> </a:t>
                      </a:r>
                      <a:r>
                        <a:rPr lang="sv-SE" sz="1400" b="0" i="0" u="none" strike="noStrike" kern="1200" dirty="0" err="1">
                          <a:solidFill>
                            <a:schemeClr val="tx1"/>
                          </a:solidFill>
                          <a:effectLst/>
                          <a:latin typeface="Arial" panose="020B0604020202020204" pitchFamily="34" charset="0"/>
                          <a:ea typeface="+mn-ea"/>
                          <a:cs typeface="+mn-cs"/>
                        </a:rPr>
                        <a:t>Charging</a:t>
                      </a:r>
                      <a:r>
                        <a:rPr lang="sv-SE" sz="1400" b="0" i="0" u="none" strike="noStrike" kern="1200" dirty="0">
                          <a:solidFill>
                            <a:schemeClr val="tx1"/>
                          </a:solidFill>
                          <a:effectLst/>
                          <a:latin typeface="Arial" panose="020B0604020202020204" pitchFamily="34" charset="0"/>
                          <a:ea typeface="+mn-ea"/>
                          <a:cs typeface="+mn-cs"/>
                        </a:rPr>
                        <a:t> Information in IMS (CH14-DCCII)</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20180461"/>
                  </a:ext>
                </a:extLst>
              </a:tr>
            </a:tbl>
          </a:graphicData>
        </a:graphic>
      </p:graphicFrame>
    </p:spTree>
    <p:extLst>
      <p:ext uri="{BB962C8B-B14F-4D97-AF65-F5344CB8AC3E}">
        <p14:creationId xmlns:p14="http://schemas.microsoft.com/office/powerpoint/2010/main" val="2046030787"/>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128523" y="333502"/>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TSs &amp; TRs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996505261"/>
              </p:ext>
            </p:extLst>
          </p:nvPr>
        </p:nvGraphicFramePr>
        <p:xfrm>
          <a:off x="1392857" y="1758761"/>
          <a:ext cx="8272812" cy="1093726"/>
        </p:xfrm>
        <a:graphic>
          <a:graphicData uri="http://schemas.openxmlformats.org/drawingml/2006/table">
            <a:tbl>
              <a:tblPr/>
              <a:tblGrid>
                <a:gridCol w="1315113">
                  <a:extLst>
                    <a:ext uri="{9D8B030D-6E8A-4147-A177-3AD203B41FA5}">
                      <a16:colId xmlns:a16="http://schemas.microsoft.com/office/drawing/2014/main" val="20000"/>
                    </a:ext>
                  </a:extLst>
                </a:gridCol>
                <a:gridCol w="6957699">
                  <a:extLst>
                    <a:ext uri="{9D8B030D-6E8A-4147-A177-3AD203B41FA5}">
                      <a16:colId xmlns:a16="http://schemas.microsoft.com/office/drawing/2014/main" val="20001"/>
                    </a:ext>
                  </a:extLst>
                </a:gridCol>
              </a:tblGrid>
              <a:tr h="4508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642853">
                <a:tc>
                  <a:txBody>
                    <a:bodyPr/>
                    <a:lstStyle/>
                    <a:p>
                      <a:pPr marL="72000" marR="0" indent="0" algn="l" defTabSz="914400" rtl="0" eaLnBrk="1" fontAlgn="t" latinLnBrk="0" hangingPunct="1">
                        <a:lnSpc>
                          <a:spcPct val="100000"/>
                        </a:lnSpc>
                        <a:spcBef>
                          <a:spcPts val="0"/>
                        </a:spcBef>
                        <a:spcAft>
                          <a:spcPts val="0"/>
                        </a:spcAft>
                        <a:buClrTx/>
                        <a:buSzTx/>
                        <a:buFontTx/>
                        <a:buNone/>
                        <a:tabLst/>
                        <a:defRPr/>
                      </a:pPr>
                      <a:r>
                        <a:rPr lang="en-GB" sz="1800" b="0" i="0" u="none" strike="noStrike" dirty="0">
                          <a:solidFill>
                            <a:schemeClr val="tx1"/>
                          </a:solidFill>
                          <a:latin typeface="+mn-lt"/>
                        </a:rPr>
                        <a:t>-</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GB" sz="1800" b="0" i="0" u="none" strike="noStrike" dirty="0">
                          <a:solidFill>
                            <a:schemeClr val="tx1"/>
                          </a:solidFill>
                          <a:latin typeface="+mn-lt"/>
                        </a:rPr>
                        <a:t>-</a:t>
                      </a: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528611094"/>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1839914" y="1311688"/>
            <a:ext cx="8449396" cy="4738130"/>
          </a:xfrm>
        </p:spPr>
        <p:txBody>
          <a:bodyPr/>
          <a:lstStyle/>
          <a:p>
            <a:pPr>
              <a:lnSpc>
                <a:spcPct val="90000"/>
              </a:lnSpc>
              <a:spcBef>
                <a:spcPct val="10000"/>
              </a:spcBef>
            </a:pPr>
            <a:r>
              <a:rPr lang="en-GB" altLang="zh-CN" sz="2400" dirty="0">
                <a:cs typeface="Times New Roman" pitchFamily="18" charset="0"/>
              </a:rPr>
              <a:t>SA5		</a:t>
            </a:r>
            <a:endParaRPr lang="en-GB" altLang="zh-CN" sz="2400" dirty="0">
              <a:solidFill>
                <a:srgbClr val="FF0000"/>
              </a:solidFill>
              <a:cs typeface="Times New Roman" pitchFamily="18" charset="0"/>
            </a:endParaRPr>
          </a:p>
          <a:p>
            <a:pPr>
              <a:lnSpc>
                <a:spcPct val="90000"/>
              </a:lnSpc>
              <a:buFontTx/>
              <a:buNone/>
            </a:pPr>
            <a:r>
              <a:rPr lang="en-GB" altLang="zh-CN" sz="2000" dirty="0">
                <a:cs typeface="Times New Roman" pitchFamily="18" charset="0"/>
              </a:rPr>
              <a:t>	Thomas Tovinger (Ericsson) 			Chair 	since 08/2015</a:t>
            </a:r>
            <a:br>
              <a:rPr lang="en-GB" altLang="zh-CN" sz="2000" dirty="0">
                <a:cs typeface="Times New Roman" pitchFamily="18" charset="0"/>
              </a:rPr>
            </a:br>
            <a:r>
              <a:rPr lang="en-GB" altLang="zh-CN" sz="2000" dirty="0">
                <a:cs typeface="Times New Roman" pitchFamily="18" charset="0"/>
              </a:rPr>
              <a:t>Jean-Michel Cornily (Orange) 		VC 	s</a:t>
            </a:r>
            <a:r>
              <a:rPr lang="en-GB" sz="2000" dirty="0">
                <a:ea typeface="宋体" pitchFamily="2" charset="-122"/>
                <a:cs typeface="Times New Roman" pitchFamily="18" charset="0"/>
              </a:rPr>
              <a:t>ince 0</a:t>
            </a:r>
            <a:r>
              <a:rPr lang="en-GB" altLang="zh-CN" sz="2000" dirty="0">
                <a:cs typeface="Times New Roman" pitchFamily="18" charset="0"/>
              </a:rPr>
              <a:t>8/2013</a:t>
            </a:r>
            <a:br>
              <a:rPr lang="en-GB" altLang="zh-CN" sz="2000" dirty="0">
                <a:cs typeface="Times New Roman" pitchFamily="18" charset="0"/>
              </a:rPr>
            </a:br>
            <a:r>
              <a:rPr lang="en-GB" altLang="zh-CN" sz="2000" dirty="0">
                <a:cs typeface="Times New Roman" pitchFamily="18" charset="0"/>
              </a:rPr>
              <a:t>Christian Toche (Huawei) 			VC 	s</a:t>
            </a:r>
            <a:r>
              <a:rPr lang="en-GB" sz="2000" dirty="0">
                <a:ea typeface="宋体" pitchFamily="2" charset="-122"/>
                <a:cs typeface="Times New Roman" pitchFamily="18" charset="0"/>
              </a:rPr>
              <a:t>ince 0</a:t>
            </a:r>
            <a:r>
              <a:rPr lang="en-GB" altLang="zh-CN" sz="2000" dirty="0">
                <a:cs typeface="Times New Roman" pitchFamily="18" charset="0"/>
              </a:rPr>
              <a:t>8/2015</a:t>
            </a:r>
          </a:p>
          <a:p>
            <a:pPr>
              <a:lnSpc>
                <a:spcPct val="90000"/>
              </a:lnSpc>
              <a:buFontTx/>
              <a:buNone/>
            </a:pPr>
            <a:endParaRPr lang="en-GB" altLang="zh-CN" sz="800" dirty="0">
              <a:solidFill>
                <a:srgbClr val="FF0000"/>
              </a:solidFill>
              <a:cs typeface="Times New Roman" pitchFamily="18" charset="0"/>
            </a:endParaRPr>
          </a:p>
          <a:p>
            <a:pPr>
              <a:lnSpc>
                <a:spcPct val="90000"/>
              </a:lnSpc>
            </a:pPr>
            <a:r>
              <a:rPr lang="en-GB" altLang="zh-CN" sz="2400" dirty="0">
                <a:cs typeface="Times New Roman" pitchFamily="18" charset="0"/>
              </a:rPr>
              <a:t>Charging Sub-Working Group (SWG)</a:t>
            </a:r>
          </a:p>
          <a:p>
            <a:pPr>
              <a:lnSpc>
                <a:spcPct val="90000"/>
              </a:lnSpc>
              <a:buFontTx/>
              <a:buNone/>
            </a:pPr>
            <a:r>
              <a:rPr lang="en-GB" altLang="zh-CN" sz="2000" dirty="0">
                <a:cs typeface="Times New Roman" pitchFamily="18" charset="0"/>
              </a:rPr>
              <a:t>	Maryse Gardella (Nokia)			Chair	since 08/2013</a:t>
            </a:r>
            <a:br>
              <a:rPr lang="en-GB" altLang="zh-CN" sz="2000" dirty="0">
                <a:cs typeface="Times New Roman" pitchFamily="18" charset="0"/>
              </a:rPr>
            </a:br>
            <a:r>
              <a:rPr lang="en-GB" altLang="zh-CN" sz="2000" dirty="0">
                <a:cs typeface="Times New Roman" pitchFamily="18" charset="0"/>
              </a:rPr>
              <a:t>Robert Törnkvist (Ericsson)			VC	since 05/2016</a:t>
            </a:r>
            <a:br>
              <a:rPr lang="en-GB" altLang="zh-CN" sz="2000" dirty="0">
                <a:cs typeface="Times New Roman" pitchFamily="18" charset="0"/>
              </a:rPr>
            </a:br>
            <a:r>
              <a:rPr lang="en-GB" altLang="zh-CN" sz="2000" dirty="0">
                <a:cs typeface="Times New Roman" pitchFamily="18" charset="0"/>
              </a:rPr>
              <a:t>Chen Shan (Huawei)				VC	since 05/2016</a:t>
            </a:r>
          </a:p>
          <a:p>
            <a:pPr>
              <a:lnSpc>
                <a:spcPct val="90000"/>
              </a:lnSpc>
              <a:buFontTx/>
              <a:buNone/>
            </a:pPr>
            <a:endParaRPr lang="en-GB" altLang="zh-CN" sz="2000" dirty="0">
              <a:solidFill>
                <a:srgbClr val="FF0000"/>
              </a:solidFill>
              <a:cs typeface="Times New Roman" pitchFamily="18" charset="0"/>
            </a:endParaRPr>
          </a:p>
          <a:p>
            <a:pPr>
              <a:lnSpc>
                <a:spcPct val="90000"/>
              </a:lnSpc>
            </a:pPr>
            <a:r>
              <a:rPr lang="en-GB" altLang="zh-CN" sz="2400" dirty="0">
                <a:cs typeface="Times New Roman" pitchFamily="18" charset="0"/>
              </a:rPr>
              <a:t>OAM&amp;P Sub-Working Group (SWG)</a:t>
            </a:r>
            <a:br>
              <a:rPr lang="en-GB" altLang="zh-CN" sz="2000" dirty="0">
                <a:cs typeface="Times New Roman" pitchFamily="18" charset="0"/>
              </a:rPr>
            </a:br>
            <a:r>
              <a:rPr lang="en-GB" altLang="zh-CN" sz="2000" dirty="0">
                <a:cs typeface="Times New Roman" pitchFamily="18" charset="0"/>
              </a:rPr>
              <a:t>Christian Toche (Huawei) 			Chair 	s</a:t>
            </a:r>
            <a:r>
              <a:rPr lang="en-GB" sz="2000" dirty="0">
                <a:ea typeface="宋体" pitchFamily="2" charset="-122"/>
                <a:cs typeface="Times New Roman" pitchFamily="18" charset="0"/>
              </a:rPr>
              <a:t>ince 01</a:t>
            </a:r>
            <a:r>
              <a:rPr lang="en-GB" altLang="zh-CN" sz="2000" dirty="0">
                <a:cs typeface="Times New Roman" pitchFamily="18" charset="0"/>
              </a:rPr>
              <a:t>/2016</a:t>
            </a:r>
            <a:br>
              <a:rPr lang="en-GB" altLang="zh-CN" sz="2000" dirty="0">
                <a:cs typeface="Times New Roman" pitchFamily="18" charset="0"/>
              </a:rPr>
            </a:br>
            <a:endParaRPr lang="en-GB" altLang="zh-CN" sz="2400" dirty="0">
              <a:cs typeface="Times New Roman" pitchFamily="18" charset="0"/>
            </a:endParaRPr>
          </a:p>
          <a:p>
            <a:pPr marL="0" indent="0">
              <a:lnSpc>
                <a:spcPct val="90000"/>
              </a:lnSpc>
              <a:buNone/>
            </a:pPr>
            <a:br>
              <a:rPr lang="en-GB" altLang="zh-CN" sz="1600" dirty="0">
                <a:cs typeface="Times New Roman" pitchFamily="18" charset="0"/>
              </a:rPr>
            </a:br>
            <a:endParaRPr lang="en-AU" sz="1600" dirty="0">
              <a:solidFill>
                <a:srgbClr val="FF3300"/>
              </a:solidFill>
              <a:ea typeface="宋体" pitchFamily="2" charset="-122"/>
              <a:cs typeface="Times New Roman" pitchFamily="18" charset="0"/>
            </a:endParaRPr>
          </a:p>
        </p:txBody>
      </p:sp>
      <p:sp>
        <p:nvSpPr>
          <p:cNvPr id="9219" name="Rectangle 4"/>
          <p:cNvSpPr>
            <a:spLocks noGrp="1"/>
          </p:cNvSpPr>
          <p:nvPr>
            <p:ph type="title"/>
          </p:nvPr>
        </p:nvSpPr>
        <p:spPr>
          <a:xfrm>
            <a:off x="1981200" y="252413"/>
            <a:ext cx="6834188" cy="692150"/>
          </a:xfrm>
        </p:spPr>
        <p:txBody>
          <a:bodyPr/>
          <a:lstStyle/>
          <a:p>
            <a:r>
              <a:rPr lang="en-GB" dirty="0"/>
              <a:t>SA5 leadership</a:t>
            </a:r>
          </a:p>
        </p:txBody>
      </p:sp>
    </p:spTree>
    <p:extLst>
      <p:ext uri="{BB962C8B-B14F-4D97-AF65-F5344CB8AC3E}">
        <p14:creationId xmlns:p14="http://schemas.microsoft.com/office/powerpoint/2010/main" val="107006346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47849" y="406654"/>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WIDs &amp; Exception requests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913902698"/>
              </p:ext>
            </p:extLst>
          </p:nvPr>
        </p:nvGraphicFramePr>
        <p:xfrm>
          <a:off x="1384178" y="1751494"/>
          <a:ext cx="8290169" cy="3283134"/>
        </p:xfrm>
        <a:graphic>
          <a:graphicData uri="http://schemas.openxmlformats.org/drawingml/2006/table">
            <a:tbl>
              <a:tblPr/>
              <a:tblGrid>
                <a:gridCol w="1194785">
                  <a:extLst>
                    <a:ext uri="{9D8B030D-6E8A-4147-A177-3AD203B41FA5}">
                      <a16:colId xmlns:a16="http://schemas.microsoft.com/office/drawing/2014/main" val="20000"/>
                    </a:ext>
                  </a:extLst>
                </a:gridCol>
                <a:gridCol w="7095384">
                  <a:extLst>
                    <a:ext uri="{9D8B030D-6E8A-4147-A177-3AD203B41FA5}">
                      <a16:colId xmlns:a16="http://schemas.microsoft.com/office/drawing/2014/main" val="20001"/>
                    </a:ext>
                  </a:extLst>
                </a:gridCol>
              </a:tblGrid>
              <a:tr h="33600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86229">
                <a:tc>
                  <a:txBody>
                    <a:bodyPr/>
                    <a:lstStyle/>
                    <a:p>
                      <a:pPr algn="l" fontAlgn="t"/>
                      <a:r>
                        <a:rPr lang="sv-SE" sz="1400" b="0" i="0" u="none" strike="noStrike" dirty="0">
                          <a:solidFill>
                            <a:srgbClr val="000000"/>
                          </a:solidFill>
                          <a:effectLst/>
                          <a:latin typeface="Arial" panose="020B0604020202020204" pitchFamily="34" charset="0"/>
                        </a:rPr>
                        <a:t>SP-170481</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effectLst/>
                          <a:latin typeface="Arial" panose="020B0604020202020204" pitchFamily="34" charset="0"/>
                        </a:rPr>
                        <a:t>Revised SID on Overload Control for Diameter Charging Applications</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6229">
                <a:tc>
                  <a:txBody>
                    <a:bodyPr/>
                    <a:lstStyle/>
                    <a:p>
                      <a:pPr algn="l" fontAlgn="t"/>
                      <a:r>
                        <a:rPr lang="sv-SE" sz="1400" b="0" i="0" u="none" strike="noStrike">
                          <a:solidFill>
                            <a:srgbClr val="000000"/>
                          </a:solidFill>
                          <a:effectLst/>
                          <a:latin typeface="Arial" panose="020B0604020202020204" pitchFamily="34" charset="0"/>
                        </a:rPr>
                        <a:t>SP-170482</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New Work Item on Charging Enhancement for </a:t>
                      </a:r>
                      <a:r>
                        <a:rPr lang="en-US" sz="1400" b="0" i="0" u="none" strike="noStrike" dirty="0" err="1">
                          <a:effectLst/>
                          <a:latin typeface="Arial" panose="020B0604020202020204" pitchFamily="34" charset="0"/>
                        </a:rPr>
                        <a:t>eFMSS</a:t>
                      </a:r>
                      <a:endParaRPr lang="en-US" sz="1400" b="0" i="0" u="none" strike="noStrike" dirty="0">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251096186"/>
                  </a:ext>
                </a:extLst>
              </a:tr>
              <a:tr h="486229">
                <a:tc>
                  <a:txBody>
                    <a:bodyPr/>
                    <a:lstStyle/>
                    <a:p>
                      <a:pPr algn="l" fontAlgn="t"/>
                      <a:r>
                        <a:rPr lang="sv-SE" sz="1400" b="0" i="0" u="none" strike="noStrike" dirty="0">
                          <a:solidFill>
                            <a:srgbClr val="000000"/>
                          </a:solidFill>
                          <a:effectLst/>
                          <a:latin typeface="Arial" panose="020B0604020202020204" pitchFamily="34" charset="0"/>
                        </a:rPr>
                        <a:t>SP-170485</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effectLst/>
                          <a:latin typeface="Arial" panose="020B0604020202020204" pitchFamily="34" charset="0"/>
                        </a:rPr>
                        <a:t>New Study on Volume Based Charging Aspects for VoLTE</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953708661"/>
                  </a:ext>
                </a:extLst>
              </a:tr>
              <a:tr h="486229">
                <a:tc>
                  <a:txBody>
                    <a:bodyPr/>
                    <a:lstStyle/>
                    <a:p>
                      <a:pPr algn="l" fontAlgn="t"/>
                      <a:r>
                        <a:rPr lang="sv-SE" sz="1400" b="0" i="0" u="none" strike="noStrike">
                          <a:solidFill>
                            <a:srgbClr val="000000"/>
                          </a:solidFill>
                          <a:effectLst/>
                          <a:latin typeface="Arial" panose="020B0604020202020204" pitchFamily="34" charset="0"/>
                        </a:rPr>
                        <a:t>SP-170486</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effectLst/>
                          <a:latin typeface="Arial" panose="020B0604020202020204" pitchFamily="34" charset="0"/>
                        </a:rPr>
                        <a:t>New Study on Charging in CUPS architecture</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38304492"/>
                  </a:ext>
                </a:extLst>
              </a:tr>
              <a:tr h="486229">
                <a:tc>
                  <a:txBody>
                    <a:bodyPr/>
                    <a:lstStyle/>
                    <a:p>
                      <a:pPr algn="l" fontAlgn="t"/>
                      <a:r>
                        <a:rPr lang="sv-SE" sz="1400" b="0" i="0" u="none" strike="noStrike">
                          <a:solidFill>
                            <a:srgbClr val="000000"/>
                          </a:solidFill>
                          <a:effectLst/>
                          <a:latin typeface="Arial" panose="020B0604020202020204" pitchFamily="34" charset="0"/>
                        </a:rPr>
                        <a:t>SP-170487</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effectLst/>
                          <a:latin typeface="Arial" panose="020B0604020202020204" pitchFamily="34" charset="0"/>
                        </a:rPr>
                        <a:t>New WID PS Charging enhancements to support 5G New Radio via Dual Connectivity</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49299390"/>
                  </a:ext>
                </a:extLst>
              </a:tr>
              <a:tr h="486229">
                <a:tc>
                  <a:txBody>
                    <a:bodyPr/>
                    <a:lstStyle/>
                    <a:p>
                      <a:pPr algn="l" fontAlgn="t"/>
                      <a:r>
                        <a:rPr lang="sv-SE" sz="1400" b="0" i="0" u="none" strike="noStrike">
                          <a:solidFill>
                            <a:srgbClr val="000000"/>
                          </a:solidFill>
                          <a:effectLst/>
                          <a:latin typeface="Arial" panose="020B0604020202020204" pitchFamily="34" charset="0"/>
                        </a:rPr>
                        <a:t>SP-170488</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New WID on Charging Aspects of Northbound APIs for SCEF-SCS/AS Interworking</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34166376"/>
                  </a:ext>
                </a:extLst>
              </a:tr>
            </a:tbl>
          </a:graphicData>
        </a:graphic>
      </p:graphicFrame>
    </p:spTree>
    <p:extLst>
      <p:ext uri="{BB962C8B-B14F-4D97-AF65-F5344CB8AC3E}">
        <p14:creationId xmlns:p14="http://schemas.microsoft.com/office/powerpoint/2010/main" val="2877808934"/>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Grp="1"/>
          </p:cNvSpPr>
          <p:nvPr>
            <p:ph idx="1"/>
          </p:nvPr>
        </p:nvSpPr>
        <p:spPr>
          <a:xfrm>
            <a:off x="1914239" y="1201004"/>
            <a:ext cx="8412565" cy="5104261"/>
          </a:xfrm>
        </p:spPr>
        <p:txBody>
          <a:bodyPr/>
          <a:lstStyle/>
          <a:p>
            <a:r>
              <a:rPr lang="fr-FR" sz="2400"/>
              <a:t>GSMA </a:t>
            </a:r>
            <a:endParaRPr lang="en-US" sz="2400"/>
          </a:p>
          <a:p>
            <a:pPr lvl="1">
              <a:lnSpc>
                <a:spcPct val="80000"/>
              </a:lnSpc>
              <a:defRPr/>
            </a:pPr>
            <a:r>
              <a:rPr lang="fr-FR" sz="2000"/>
              <a:t>SA5 informed GSMA WSOLU (Wholesale SOLUtions) on their agreement </a:t>
            </a:r>
            <a:r>
              <a:rPr lang="en-US" sz="2000"/>
              <a:t> to start a study to explore solutions in order to address volume based charging for VoLTE requirements</a:t>
            </a:r>
          </a:p>
          <a:p>
            <a:pPr marL="457200" lvl="1" indent="0">
              <a:lnSpc>
                <a:spcPct val="80000"/>
              </a:lnSpc>
              <a:buNone/>
              <a:defRPr/>
            </a:pPr>
            <a:endParaRPr lang="en-GB" sz="2400"/>
          </a:p>
          <a:p>
            <a:r>
              <a:rPr lang="en-GB" sz="2400"/>
              <a:t>IETF DIME WG</a:t>
            </a:r>
            <a:endParaRPr lang="en-US" sz="2400"/>
          </a:p>
          <a:p>
            <a:pPr lvl="1">
              <a:lnSpc>
                <a:spcPct val="80000"/>
              </a:lnSpc>
              <a:defRPr/>
            </a:pPr>
            <a:r>
              <a:rPr lang="en-US" sz="2000"/>
              <a:t>SA5 was informed </a:t>
            </a:r>
            <a:r>
              <a:rPr lang="fr-FR" sz="2000"/>
              <a:t>about availability of </a:t>
            </a:r>
            <a:r>
              <a:rPr lang="en-GB" sz="2000"/>
              <a:t>draft-ietf-dime-rfc4006bis-02</a:t>
            </a:r>
            <a:r>
              <a:rPr lang="en-US" sz="2000"/>
              <a:t> </a:t>
            </a:r>
            <a:r>
              <a:rPr lang="en-GB" sz="2000"/>
              <a:t>by </a:t>
            </a:r>
            <a:r>
              <a:rPr lang="en-US" sz="2000"/>
              <a:t>CT4 chair &amp; IETF DIME WG Chair, over the SA5 CH exploder </a:t>
            </a:r>
            <a:r>
              <a:rPr lang="en-GB" sz="2000"/>
              <a:t>for potential feedback</a:t>
            </a:r>
            <a:r>
              <a:rPr lang="en-US" sz="2000"/>
              <a:t>.</a:t>
            </a:r>
            <a:r>
              <a:rPr lang="en-GB" sz="2000"/>
              <a:t> </a:t>
            </a:r>
            <a:r>
              <a:rPr lang="en-US" sz="2000"/>
              <a:t>Once the </a:t>
            </a:r>
            <a:r>
              <a:rPr lang="en-GB" sz="2000"/>
              <a:t>new version will be published, it may be in interest of SA5 for consideration for </a:t>
            </a:r>
            <a:r>
              <a:rPr lang="en-US" sz="2000"/>
              <a:t>3GPP Diameter Online Charging Application</a:t>
            </a:r>
            <a:r>
              <a:rPr lang="en-GB" sz="2000"/>
              <a:t>.</a:t>
            </a:r>
            <a:endParaRPr lang="en-US" sz="2000"/>
          </a:p>
          <a:p>
            <a:pPr marL="457200" lvl="1" indent="0">
              <a:lnSpc>
                <a:spcPct val="80000"/>
              </a:lnSpc>
              <a:buNone/>
              <a:defRPr/>
            </a:pPr>
            <a:endParaRPr lang="en-US" sz="2000"/>
          </a:p>
          <a:p>
            <a:r>
              <a:rPr lang="en-GB" altLang="zh-CN" sz="2400"/>
              <a:t>Open Mobile Alliance (OMA) </a:t>
            </a:r>
          </a:p>
          <a:p>
            <a:pPr lvl="1">
              <a:lnSpc>
                <a:spcPct val="80000"/>
              </a:lnSpc>
              <a:defRPr/>
            </a:pPr>
            <a:r>
              <a:rPr lang="en-GB" altLang="zh-CN" sz="2000">
                <a:ea typeface="宋体" pitchFamily="2" charset="-122"/>
              </a:rPr>
              <a:t>OMA ARC maintains the OMA Data Definition Specification (DDS) based on the SA5 specification for Diameter AVP code definitions (TS 32.299).</a:t>
            </a:r>
            <a:endParaRPr lang="en-GB" sz="1800"/>
          </a:p>
          <a:p>
            <a:pPr>
              <a:lnSpc>
                <a:spcPct val="80000"/>
              </a:lnSpc>
              <a:buNone/>
              <a:defRPr/>
            </a:pPr>
            <a:endParaRPr lang="en-GB" altLang="zh-CN" dirty="0"/>
          </a:p>
        </p:txBody>
      </p:sp>
      <p:sp>
        <p:nvSpPr>
          <p:cNvPr id="5" name="Rectangle 4"/>
          <p:cNvSpPr>
            <a:spLocks noChangeArrowheads="1"/>
          </p:cNvSpPr>
          <p:nvPr/>
        </p:nvSpPr>
        <p:spPr bwMode="auto">
          <a:xfrm>
            <a:off x="1664971"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4000" kern="0" dirty="0">
                <a:solidFill>
                  <a:srgbClr val="FF0000"/>
                </a:solidFill>
                <a:latin typeface="Calibri"/>
                <a:cs typeface="+mj-cs"/>
              </a:rPr>
              <a:t>Charging cooperation</a:t>
            </a:r>
            <a:endParaRPr lang="en-GB" altLang="zh-CN" sz="4000" dirty="0">
              <a:solidFill>
                <a:srgbClr val="FF0000"/>
              </a:solidFill>
              <a:latin typeface="Calibri"/>
              <a:cs typeface="Times New Roman" pitchFamily="18" charset="0"/>
            </a:endParaRPr>
          </a:p>
        </p:txBody>
      </p:sp>
    </p:spTree>
    <p:extLst>
      <p:ext uri="{BB962C8B-B14F-4D97-AF65-F5344CB8AC3E}">
        <p14:creationId xmlns:p14="http://schemas.microsoft.com/office/powerpoint/2010/main" val="745201818"/>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CRs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505420459"/>
              </p:ext>
            </p:extLst>
          </p:nvPr>
        </p:nvGraphicFramePr>
        <p:xfrm>
          <a:off x="1209976" y="946151"/>
          <a:ext cx="8385127" cy="5076702"/>
        </p:xfrm>
        <a:graphic>
          <a:graphicData uri="http://schemas.openxmlformats.org/drawingml/2006/table">
            <a:tbl>
              <a:tblPr/>
              <a:tblGrid>
                <a:gridCol w="1331710">
                  <a:extLst>
                    <a:ext uri="{9D8B030D-6E8A-4147-A177-3AD203B41FA5}">
                      <a16:colId xmlns:a16="http://schemas.microsoft.com/office/drawing/2014/main" val="20000"/>
                    </a:ext>
                  </a:extLst>
                </a:gridCol>
                <a:gridCol w="7053417">
                  <a:extLst>
                    <a:ext uri="{9D8B030D-6E8A-4147-A177-3AD203B41FA5}">
                      <a16:colId xmlns:a16="http://schemas.microsoft.com/office/drawing/2014/main" val="20001"/>
                    </a:ext>
                  </a:extLst>
                </a:gridCol>
              </a:tblGrid>
              <a:tr h="645638">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53883">
                <a:tc>
                  <a:txBody>
                    <a:bodyPr/>
                    <a:lstStyle/>
                    <a:p>
                      <a:pPr algn="l" fontAlgn="t"/>
                      <a:r>
                        <a:rPr lang="sv-SE" sz="1400" b="0" i="0" u="none" strike="noStrike" dirty="0">
                          <a:solidFill>
                            <a:srgbClr val="000000"/>
                          </a:solidFill>
                          <a:effectLst/>
                          <a:latin typeface="Arial" panose="020B0604020202020204" pitchFamily="34" charset="0"/>
                        </a:rPr>
                        <a:t>SP-170494</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nn-NO" sz="1400" b="0" i="0" u="none" strike="noStrike" dirty="0">
                          <a:effectLst/>
                          <a:latin typeface="Arial" panose="020B0604020202020204" pitchFamily="34" charset="0"/>
                        </a:rPr>
                        <a:t>Rel-8 CRs for TEI (TEI8)</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69207408"/>
                  </a:ext>
                </a:extLst>
              </a:tr>
              <a:tr h="553883">
                <a:tc>
                  <a:txBody>
                    <a:bodyPr/>
                    <a:lstStyle/>
                    <a:p>
                      <a:pPr algn="l" fontAlgn="t"/>
                      <a:r>
                        <a:rPr lang="sv-SE" sz="1400" b="0" i="0" u="none" strike="noStrike" kern="1200" dirty="0">
                          <a:solidFill>
                            <a:schemeClr val="tx1"/>
                          </a:solidFill>
                          <a:effectLst/>
                          <a:latin typeface="Arial" panose="020B0604020202020204" pitchFamily="34" charset="0"/>
                          <a:ea typeface="+mn-ea"/>
                          <a:cs typeface="+mn-cs"/>
                        </a:rPr>
                        <a:t>SP-170509</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nn-NO" sz="1400" b="0" i="0" u="none" strike="noStrike" kern="1200" dirty="0">
                          <a:solidFill>
                            <a:schemeClr val="tx1"/>
                          </a:solidFill>
                          <a:effectLst/>
                          <a:latin typeface="Arial" panose="020B0604020202020204" pitchFamily="34" charset="0"/>
                          <a:ea typeface="+mn-ea"/>
                          <a:cs typeface="+mn-cs"/>
                        </a:rPr>
                        <a:t>Rel-9 CRs for TEI (TEI9)</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33196816"/>
                  </a:ext>
                </a:extLst>
              </a:tr>
              <a:tr h="553883">
                <a:tc>
                  <a:txBody>
                    <a:bodyPr/>
                    <a:lstStyle/>
                    <a:p>
                      <a:pPr algn="l" fontAlgn="t"/>
                      <a:r>
                        <a:rPr lang="sv-SE" sz="1400" b="0" i="0" u="none" strike="noStrike" kern="1200" dirty="0">
                          <a:solidFill>
                            <a:schemeClr val="tx1"/>
                          </a:solidFill>
                          <a:effectLst/>
                          <a:latin typeface="Arial" panose="020B0604020202020204" pitchFamily="34" charset="0"/>
                          <a:ea typeface="+mn-ea"/>
                          <a:cs typeface="+mn-cs"/>
                        </a:rPr>
                        <a:t>SP-170507</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i-FI" sz="1400" b="0" i="0" u="none" strike="noStrike" kern="1200" dirty="0">
                          <a:solidFill>
                            <a:schemeClr val="tx1"/>
                          </a:solidFill>
                          <a:effectLst/>
                          <a:latin typeface="Arial" panose="020B0604020202020204" pitchFamily="34" charset="0"/>
                          <a:ea typeface="+mn-ea"/>
                          <a:cs typeface="+mn-cs"/>
                        </a:rPr>
                        <a:t>Rel-11 </a:t>
                      </a:r>
                      <a:r>
                        <a:rPr lang="fi-FI" sz="1400" b="0" i="0" u="none" strike="noStrike" kern="1200" dirty="0" err="1">
                          <a:solidFill>
                            <a:schemeClr val="tx1"/>
                          </a:solidFill>
                          <a:effectLst/>
                          <a:latin typeface="Arial" panose="020B0604020202020204" pitchFamily="34" charset="0"/>
                          <a:ea typeface="+mn-ea"/>
                          <a:cs typeface="+mn-cs"/>
                        </a:rPr>
                        <a:t>CRs</a:t>
                      </a:r>
                      <a:r>
                        <a:rPr lang="fi-FI" sz="1400" b="0" i="0" u="none" strike="noStrike" kern="1200" dirty="0">
                          <a:solidFill>
                            <a:schemeClr val="tx1"/>
                          </a:solidFill>
                          <a:effectLst/>
                          <a:latin typeface="Arial" panose="020B0604020202020204" pitchFamily="34" charset="0"/>
                          <a:ea typeface="+mn-ea"/>
                          <a:cs typeface="+mn-cs"/>
                        </a:rPr>
                        <a:t> on TEI (TEI11)</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31845379"/>
                  </a:ext>
                </a:extLst>
              </a:tr>
              <a:tr h="553883">
                <a:tc>
                  <a:txBody>
                    <a:bodyPr/>
                    <a:lstStyle/>
                    <a:p>
                      <a:pPr algn="l" fontAlgn="t"/>
                      <a:r>
                        <a:rPr lang="sv-SE" sz="1400" b="0" i="0" u="none" strike="noStrike" kern="1200" dirty="0">
                          <a:solidFill>
                            <a:schemeClr val="tx1"/>
                          </a:solidFill>
                          <a:effectLst/>
                          <a:latin typeface="Arial" panose="020B0604020202020204" pitchFamily="34" charset="0"/>
                          <a:ea typeface="+mn-ea"/>
                          <a:cs typeface="+mn-cs"/>
                        </a:rPr>
                        <a:t>SP-170502</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i-FI" sz="1400" b="0" i="0" u="none" strike="noStrike" kern="1200" dirty="0">
                          <a:solidFill>
                            <a:schemeClr val="tx1"/>
                          </a:solidFill>
                          <a:effectLst/>
                          <a:latin typeface="Arial" panose="020B0604020202020204" pitchFamily="34" charset="0"/>
                          <a:ea typeface="+mn-ea"/>
                          <a:cs typeface="+mn-cs"/>
                        </a:rPr>
                        <a:t>Rel-14 </a:t>
                      </a:r>
                      <a:r>
                        <a:rPr lang="fi-FI" sz="1400" b="0" i="0" u="none" strike="noStrike" kern="1200" dirty="0" err="1">
                          <a:solidFill>
                            <a:schemeClr val="tx1"/>
                          </a:solidFill>
                          <a:effectLst/>
                          <a:latin typeface="Arial" panose="020B0604020202020204" pitchFamily="34" charset="0"/>
                          <a:ea typeface="+mn-ea"/>
                          <a:cs typeface="+mn-cs"/>
                        </a:rPr>
                        <a:t>CRs</a:t>
                      </a:r>
                      <a:r>
                        <a:rPr lang="fi-FI" sz="1400" b="0" i="0" u="none" strike="noStrike" kern="1200" dirty="0">
                          <a:solidFill>
                            <a:schemeClr val="tx1"/>
                          </a:solidFill>
                          <a:effectLst/>
                          <a:latin typeface="Arial" panose="020B0604020202020204" pitchFamily="34" charset="0"/>
                          <a:ea typeface="+mn-ea"/>
                          <a:cs typeface="+mn-cs"/>
                        </a:rPr>
                        <a:t> on TEI (TEI14) </a:t>
                      </a:r>
                      <a:r>
                        <a:rPr lang="fi-FI" sz="1400" b="0" i="0" u="none" strike="noStrike" kern="1200" dirty="0" err="1">
                          <a:solidFill>
                            <a:schemeClr val="tx1"/>
                          </a:solidFill>
                          <a:effectLst/>
                          <a:latin typeface="Arial" panose="020B0604020202020204" pitchFamily="34" charset="0"/>
                          <a:ea typeface="+mn-ea"/>
                          <a:cs typeface="+mn-cs"/>
                        </a:rPr>
                        <a:t>Batch</a:t>
                      </a:r>
                      <a:r>
                        <a:rPr lang="fi-FI" sz="1400" b="0" i="0" u="none" strike="noStrike" kern="1200" dirty="0">
                          <a:solidFill>
                            <a:schemeClr val="tx1"/>
                          </a:solidFill>
                          <a:effectLst/>
                          <a:latin typeface="Arial" panose="020B0604020202020204" pitchFamily="34" charset="0"/>
                          <a:ea typeface="+mn-ea"/>
                          <a:cs typeface="+mn-cs"/>
                        </a:rPr>
                        <a:t> 1</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13589511"/>
                  </a:ext>
                </a:extLst>
              </a:tr>
              <a:tr h="553883">
                <a:tc>
                  <a:txBody>
                    <a:bodyPr/>
                    <a:lstStyle/>
                    <a:p>
                      <a:pPr algn="l" fontAlgn="t"/>
                      <a:r>
                        <a:rPr lang="sv-SE" sz="1400" b="0" i="0" u="none" strike="noStrike" kern="1200" dirty="0">
                          <a:solidFill>
                            <a:schemeClr val="tx1"/>
                          </a:solidFill>
                          <a:effectLst/>
                          <a:latin typeface="Arial" panose="020B0604020202020204" pitchFamily="34" charset="0"/>
                          <a:ea typeface="+mn-ea"/>
                          <a:cs typeface="+mn-cs"/>
                        </a:rPr>
                        <a:t>SP-170514 </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i-FI" sz="1400" b="0" i="0" u="none" strike="noStrike" kern="1200" dirty="0">
                          <a:solidFill>
                            <a:schemeClr val="tx1"/>
                          </a:solidFill>
                          <a:effectLst/>
                          <a:latin typeface="Arial" panose="020B0604020202020204" pitchFamily="34" charset="0"/>
                          <a:ea typeface="+mn-ea"/>
                          <a:cs typeface="+mn-cs"/>
                        </a:rPr>
                        <a:t>Rel-14 </a:t>
                      </a:r>
                      <a:r>
                        <a:rPr lang="fi-FI" sz="1400" b="0" i="0" u="none" strike="noStrike" kern="1200" dirty="0" err="1">
                          <a:solidFill>
                            <a:schemeClr val="tx1"/>
                          </a:solidFill>
                          <a:effectLst/>
                          <a:latin typeface="Arial" panose="020B0604020202020204" pitchFamily="34" charset="0"/>
                          <a:ea typeface="+mn-ea"/>
                          <a:cs typeface="+mn-cs"/>
                        </a:rPr>
                        <a:t>CRs</a:t>
                      </a:r>
                      <a:r>
                        <a:rPr lang="fi-FI" sz="1400" b="0" i="0" u="none" strike="noStrike" kern="1200" dirty="0">
                          <a:solidFill>
                            <a:schemeClr val="tx1"/>
                          </a:solidFill>
                          <a:effectLst/>
                          <a:latin typeface="Arial" panose="020B0604020202020204" pitchFamily="34" charset="0"/>
                          <a:ea typeface="+mn-ea"/>
                          <a:cs typeface="+mn-cs"/>
                        </a:rPr>
                        <a:t> on TEI (TEI14) </a:t>
                      </a:r>
                      <a:r>
                        <a:rPr lang="fi-FI" sz="1400" b="0" i="0" u="none" strike="noStrike" kern="1200" dirty="0" err="1">
                          <a:solidFill>
                            <a:schemeClr val="tx1"/>
                          </a:solidFill>
                          <a:effectLst/>
                          <a:latin typeface="Arial" panose="020B0604020202020204" pitchFamily="34" charset="0"/>
                          <a:ea typeface="+mn-ea"/>
                          <a:cs typeface="+mn-cs"/>
                        </a:rPr>
                        <a:t>Batch</a:t>
                      </a:r>
                      <a:r>
                        <a:rPr lang="fi-FI" sz="1400" b="0" i="0" u="none" strike="noStrike" kern="1200" dirty="0">
                          <a:solidFill>
                            <a:schemeClr val="tx1"/>
                          </a:solidFill>
                          <a:effectLst/>
                          <a:latin typeface="Arial" panose="020B0604020202020204" pitchFamily="34" charset="0"/>
                          <a:ea typeface="+mn-ea"/>
                          <a:cs typeface="+mn-cs"/>
                        </a:rPr>
                        <a:t> 2</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23887415"/>
                  </a:ext>
                </a:extLst>
              </a:tr>
              <a:tr h="553883">
                <a:tc>
                  <a:txBody>
                    <a:bodyPr/>
                    <a:lstStyle/>
                    <a:p>
                      <a:pPr algn="l" fontAlgn="t"/>
                      <a:r>
                        <a:rPr lang="sv-SE" sz="1400" b="0" i="0" u="none" strike="noStrike" dirty="0">
                          <a:solidFill>
                            <a:srgbClr val="000000"/>
                          </a:solidFill>
                          <a:effectLst/>
                          <a:latin typeface="Arial" panose="020B0604020202020204" pitchFamily="34" charset="0"/>
                        </a:rPr>
                        <a:t>SP-170504</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Rel-14 CRs on Lifecycle management for mobile networks that include virtualized network functions (OAM14-MAMO_VNF-LCM)</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78221365"/>
                  </a:ext>
                </a:extLst>
              </a:tr>
              <a:tr h="553883">
                <a:tc>
                  <a:txBody>
                    <a:bodyPr/>
                    <a:lstStyle/>
                    <a:p>
                      <a:pPr algn="l" fontAlgn="t"/>
                      <a:r>
                        <a:rPr lang="sv-SE" sz="1400" b="0" i="0" u="none" strike="noStrike" dirty="0">
                          <a:solidFill>
                            <a:srgbClr val="000000"/>
                          </a:solidFill>
                          <a:effectLst/>
                          <a:latin typeface="Arial" panose="020B0604020202020204" pitchFamily="34" charset="0"/>
                        </a:rPr>
                        <a:t>SP-170505</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Rel-14 CRs on Fault Management for mobile networks that include virtualized network functions (OAM14-MAMO_VNF-FM)</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67054994"/>
                  </a:ext>
                </a:extLst>
              </a:tr>
              <a:tr h="553883">
                <a:tc>
                  <a:txBody>
                    <a:bodyPr/>
                    <a:lstStyle/>
                    <a:p>
                      <a:pPr algn="l" fontAlgn="t"/>
                      <a:r>
                        <a:rPr lang="sv-SE" sz="1400" b="0" i="0" u="none" strike="noStrike" dirty="0">
                          <a:solidFill>
                            <a:srgbClr val="000000"/>
                          </a:solidFill>
                          <a:effectLst/>
                          <a:latin typeface="Arial" panose="020B0604020202020204" pitchFamily="34" charset="0"/>
                        </a:rPr>
                        <a:t>SP-170510</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Rel-14 CRs on Configuration Management for mobile networks that include virtualized network functions (OAM14-MAMO_VNF-CM)</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366171910"/>
                  </a:ext>
                </a:extLst>
              </a:tr>
            </a:tbl>
          </a:graphicData>
        </a:graphic>
      </p:graphicFrame>
    </p:spTree>
    <p:extLst>
      <p:ext uri="{BB962C8B-B14F-4D97-AF65-F5344CB8AC3E}">
        <p14:creationId xmlns:p14="http://schemas.microsoft.com/office/powerpoint/2010/main" val="455952544"/>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664971" y="394462"/>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TSs &amp; TRs (1/2)</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270971899"/>
              </p:ext>
            </p:extLst>
          </p:nvPr>
        </p:nvGraphicFramePr>
        <p:xfrm>
          <a:off x="1321796" y="1469151"/>
          <a:ext cx="8346860" cy="3739515"/>
        </p:xfrm>
        <a:graphic>
          <a:graphicData uri="http://schemas.openxmlformats.org/drawingml/2006/table">
            <a:tbl>
              <a:tblPr/>
              <a:tblGrid>
                <a:gridCol w="1353454">
                  <a:extLst>
                    <a:ext uri="{9D8B030D-6E8A-4147-A177-3AD203B41FA5}">
                      <a16:colId xmlns:a16="http://schemas.microsoft.com/office/drawing/2014/main" val="20000"/>
                    </a:ext>
                  </a:extLst>
                </a:gridCol>
                <a:gridCol w="6993406">
                  <a:extLst>
                    <a:ext uri="{9D8B030D-6E8A-4147-A177-3AD203B41FA5}">
                      <a16:colId xmlns:a16="http://schemas.microsoft.com/office/drawing/2014/main" val="20001"/>
                    </a:ext>
                  </a:extLst>
                </a:gridCol>
              </a:tblGrid>
              <a:tr h="27692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93539">
                <a:tc>
                  <a:txBody>
                    <a:bodyPr/>
                    <a:lstStyle/>
                    <a:p>
                      <a:pPr algn="l" fontAlgn="t"/>
                      <a:r>
                        <a:rPr lang="sv-SE" sz="1400" b="0" i="0" u="none" strike="noStrike" dirty="0">
                          <a:solidFill>
                            <a:srgbClr val="000000"/>
                          </a:solidFill>
                          <a:effectLst/>
                          <a:latin typeface="Arial" panose="020B0604020202020204" pitchFamily="34" charset="0"/>
                        </a:rPr>
                        <a:t>SP-170465</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TS 28.520 "Performance Management (PM) for mobile networks that include virtualized network functions; Requirements" </a:t>
                      </a:r>
                      <a:r>
                        <a:rPr lang="en-US" sz="1400" b="1" i="0" u="none" strike="noStrike" kern="1200" dirty="0">
                          <a:solidFill>
                            <a:schemeClr val="tx1"/>
                          </a:solidFill>
                          <a:effectLst/>
                          <a:latin typeface="Arial" panose="020B0604020202020204" pitchFamily="34" charset="0"/>
                          <a:ea typeface="+mn-ea"/>
                          <a:cs typeface="+mn-cs"/>
                        </a:rPr>
                        <a:t>for </a:t>
                      </a:r>
                      <a:r>
                        <a:rPr lang="sv-SE" sz="1400" b="1" i="0" u="none" strike="noStrike" kern="1200" dirty="0" err="1">
                          <a:solidFill>
                            <a:schemeClr val="tx1"/>
                          </a:solidFill>
                          <a:effectLst/>
                          <a:latin typeface="Arial" panose="020B0604020202020204" pitchFamily="34" charset="0"/>
                          <a:ea typeface="+mn-ea"/>
                          <a:cs typeface="+mn-cs"/>
                        </a:rPr>
                        <a:t>Approval</a:t>
                      </a:r>
                      <a:endParaRPr lang="en-US" sz="1400" b="0" i="0" u="none" strike="noStrike" dirty="0">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93539">
                <a:tc>
                  <a:txBody>
                    <a:bodyPr/>
                    <a:lstStyle/>
                    <a:p>
                      <a:pPr algn="l" fontAlgn="t"/>
                      <a:r>
                        <a:rPr lang="sv-SE" sz="1400" b="0" i="0" u="none" strike="noStrike">
                          <a:solidFill>
                            <a:srgbClr val="000000"/>
                          </a:solidFill>
                          <a:effectLst/>
                          <a:latin typeface="Arial" panose="020B0604020202020204" pitchFamily="34" charset="0"/>
                        </a:rPr>
                        <a:t>SP-170466</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TS 28.521 "Performance Management (PM) for mobile networks that include virtualized network functions; Procedures" </a:t>
                      </a:r>
                      <a:r>
                        <a:rPr lang="en-US" sz="1400" b="1" i="0" u="none" strike="noStrike" kern="1200" dirty="0">
                          <a:solidFill>
                            <a:schemeClr val="tx1"/>
                          </a:solidFill>
                          <a:effectLst/>
                          <a:latin typeface="Arial" panose="020B0604020202020204" pitchFamily="34" charset="0"/>
                          <a:ea typeface="+mn-ea"/>
                          <a:cs typeface="+mn-cs"/>
                        </a:rPr>
                        <a:t>for </a:t>
                      </a:r>
                      <a:r>
                        <a:rPr lang="sv-SE" sz="1400" b="1" i="0" u="none" strike="noStrike" kern="1200" dirty="0" err="1">
                          <a:solidFill>
                            <a:schemeClr val="tx1"/>
                          </a:solidFill>
                          <a:effectLst/>
                          <a:latin typeface="Arial" panose="020B0604020202020204" pitchFamily="34" charset="0"/>
                          <a:ea typeface="+mn-ea"/>
                          <a:cs typeface="+mn-cs"/>
                        </a:rPr>
                        <a:t>Approval</a:t>
                      </a:r>
                      <a:endParaRPr lang="en-US" sz="1400" b="0" i="0" u="none" strike="noStrike" dirty="0">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16680700"/>
                  </a:ext>
                </a:extLst>
              </a:tr>
              <a:tr h="393539">
                <a:tc>
                  <a:txBody>
                    <a:bodyPr/>
                    <a:lstStyle/>
                    <a:p>
                      <a:pPr algn="l" fontAlgn="t"/>
                      <a:r>
                        <a:rPr lang="sv-SE" sz="1400" b="0" i="0" u="none" strike="noStrike">
                          <a:solidFill>
                            <a:srgbClr val="000000"/>
                          </a:solidFill>
                          <a:effectLst/>
                          <a:latin typeface="Arial" panose="020B0604020202020204" pitchFamily="34" charset="0"/>
                        </a:rPr>
                        <a:t>SP-170467</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TS 28.522 "Performance Management (PM) for mobile networks that include virtualized network functions; Stage 2" </a:t>
                      </a:r>
                      <a:r>
                        <a:rPr lang="en-US" sz="1400" b="1" i="0" u="none" strike="noStrike" kern="1200" dirty="0">
                          <a:solidFill>
                            <a:schemeClr val="tx1"/>
                          </a:solidFill>
                          <a:effectLst/>
                          <a:latin typeface="Arial" panose="020B0604020202020204" pitchFamily="34" charset="0"/>
                          <a:ea typeface="+mn-ea"/>
                          <a:cs typeface="+mn-cs"/>
                        </a:rPr>
                        <a:t>for </a:t>
                      </a:r>
                      <a:r>
                        <a:rPr lang="sv-SE" sz="1400" b="1" i="0" u="none" strike="noStrike" kern="1200" dirty="0" err="1">
                          <a:solidFill>
                            <a:schemeClr val="tx1"/>
                          </a:solidFill>
                          <a:effectLst/>
                          <a:latin typeface="Arial" panose="020B0604020202020204" pitchFamily="34" charset="0"/>
                          <a:ea typeface="+mn-ea"/>
                          <a:cs typeface="+mn-cs"/>
                        </a:rPr>
                        <a:t>Approval</a:t>
                      </a:r>
                      <a:endParaRPr lang="en-US" sz="1400" b="0" i="0" u="none" strike="noStrike" dirty="0">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39531341"/>
                  </a:ext>
                </a:extLst>
              </a:tr>
              <a:tr h="393539">
                <a:tc>
                  <a:txBody>
                    <a:bodyPr/>
                    <a:lstStyle/>
                    <a:p>
                      <a:pPr algn="l" fontAlgn="t"/>
                      <a:r>
                        <a:rPr lang="sv-SE" sz="1400" b="0" i="0" u="none" strike="noStrike">
                          <a:solidFill>
                            <a:srgbClr val="000000"/>
                          </a:solidFill>
                          <a:effectLst/>
                          <a:latin typeface="Arial" panose="020B0604020202020204" pitchFamily="34" charset="0"/>
                        </a:rPr>
                        <a:t>SP-170468</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TS 28.523 "Performance Management (PM) for mobile networks that include virtualized network functions; Stage 3" </a:t>
                      </a:r>
                      <a:r>
                        <a:rPr lang="en-US" sz="1400" b="1" i="0" u="none" strike="noStrike" kern="1200" dirty="0">
                          <a:solidFill>
                            <a:schemeClr val="tx1"/>
                          </a:solidFill>
                          <a:effectLst/>
                          <a:latin typeface="Arial" panose="020B0604020202020204" pitchFamily="34" charset="0"/>
                          <a:ea typeface="+mn-ea"/>
                          <a:cs typeface="+mn-cs"/>
                        </a:rPr>
                        <a:t>for </a:t>
                      </a:r>
                      <a:r>
                        <a:rPr lang="sv-SE" sz="1400" b="1" i="0" u="none" strike="noStrike" kern="1200" dirty="0" err="1">
                          <a:solidFill>
                            <a:schemeClr val="tx1"/>
                          </a:solidFill>
                          <a:effectLst/>
                          <a:latin typeface="Arial" panose="020B0604020202020204" pitchFamily="34" charset="0"/>
                          <a:ea typeface="+mn-ea"/>
                          <a:cs typeface="+mn-cs"/>
                        </a:rPr>
                        <a:t>Approval</a:t>
                      </a:r>
                      <a:endParaRPr lang="en-US" sz="1400" b="0" i="0" u="none" strike="noStrike" dirty="0">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96018947"/>
                  </a:ext>
                </a:extLst>
              </a:tr>
              <a:tr h="393539">
                <a:tc>
                  <a:txBody>
                    <a:bodyPr/>
                    <a:lstStyle/>
                    <a:p>
                      <a:pPr algn="l" fontAlgn="t"/>
                      <a:r>
                        <a:rPr lang="sv-SE" sz="1400" b="0" i="0" u="none" strike="noStrike">
                          <a:solidFill>
                            <a:srgbClr val="000000"/>
                          </a:solidFill>
                          <a:effectLst/>
                          <a:latin typeface="Arial" panose="020B0604020202020204" pitchFamily="34" charset="0"/>
                        </a:rPr>
                        <a:t>SP-170469</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TS 28.301 "Licensed Shared Access (LSA) Controller (LC)</a:t>
                      </a:r>
                      <a:br>
                        <a:rPr lang="en-US" sz="1400" b="0" i="0" u="none" strike="noStrike" dirty="0">
                          <a:effectLst/>
                          <a:latin typeface="Arial" panose="020B0604020202020204" pitchFamily="34" charset="0"/>
                        </a:rPr>
                      </a:br>
                      <a:r>
                        <a:rPr lang="en-US" sz="1400" b="0" i="0" u="none" strike="noStrike" dirty="0">
                          <a:effectLst/>
                          <a:latin typeface="Arial" panose="020B0604020202020204" pitchFamily="34" charset="0"/>
                        </a:rPr>
                        <a:t>Integration Reference Point (IRP); Requirements" </a:t>
                      </a:r>
                      <a:r>
                        <a:rPr lang="en-US" sz="1400" b="1" i="0" u="none" strike="noStrike" kern="1200" dirty="0">
                          <a:solidFill>
                            <a:schemeClr val="tx1"/>
                          </a:solidFill>
                          <a:effectLst/>
                          <a:latin typeface="Arial" panose="020B0604020202020204" pitchFamily="34" charset="0"/>
                          <a:ea typeface="+mn-ea"/>
                          <a:cs typeface="+mn-cs"/>
                        </a:rPr>
                        <a:t>for </a:t>
                      </a:r>
                      <a:r>
                        <a:rPr lang="sv-SE" sz="1400" b="1" i="0" u="none" strike="noStrike" kern="1200" dirty="0" err="1">
                          <a:solidFill>
                            <a:schemeClr val="tx1"/>
                          </a:solidFill>
                          <a:effectLst/>
                          <a:latin typeface="Arial" panose="020B0604020202020204" pitchFamily="34" charset="0"/>
                          <a:ea typeface="+mn-ea"/>
                          <a:cs typeface="+mn-cs"/>
                        </a:rPr>
                        <a:t>Approval</a:t>
                      </a:r>
                      <a:endParaRPr lang="en-US" sz="1400" b="0" i="0" u="none" strike="noStrike" dirty="0">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17376852"/>
                  </a:ext>
                </a:extLst>
              </a:tr>
              <a:tr h="393539">
                <a:tc>
                  <a:txBody>
                    <a:bodyPr/>
                    <a:lstStyle/>
                    <a:p>
                      <a:pPr algn="l" fontAlgn="t"/>
                      <a:r>
                        <a:rPr lang="sv-SE" sz="1400" b="0" i="0" u="none" strike="noStrike">
                          <a:solidFill>
                            <a:srgbClr val="000000"/>
                          </a:solidFill>
                          <a:effectLst/>
                          <a:latin typeface="Arial" panose="020B0604020202020204" pitchFamily="34" charset="0"/>
                        </a:rPr>
                        <a:t>SP-170470</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TS 28.302 "Licensed Shared Access (LSA) Controller (LC) </a:t>
                      </a:r>
                      <a:br>
                        <a:rPr lang="en-US" sz="1400" b="0" i="0" u="none" strike="noStrike" dirty="0">
                          <a:effectLst/>
                          <a:latin typeface="Arial" panose="020B0604020202020204" pitchFamily="34" charset="0"/>
                        </a:rPr>
                      </a:br>
                      <a:r>
                        <a:rPr lang="en-US" sz="1400" b="0" i="0" u="none" strike="noStrike" dirty="0">
                          <a:effectLst/>
                          <a:latin typeface="Arial" panose="020B0604020202020204" pitchFamily="34" charset="0"/>
                        </a:rPr>
                        <a:t>Integration Reference Point (IRP); Information Service (IS)" </a:t>
                      </a:r>
                      <a:r>
                        <a:rPr lang="en-US" sz="1400" b="1" i="0" u="none" strike="noStrike" kern="1200" dirty="0">
                          <a:solidFill>
                            <a:schemeClr val="tx1"/>
                          </a:solidFill>
                          <a:effectLst/>
                          <a:latin typeface="Arial" panose="020B0604020202020204" pitchFamily="34" charset="0"/>
                          <a:ea typeface="+mn-ea"/>
                          <a:cs typeface="+mn-cs"/>
                        </a:rPr>
                        <a:t>for </a:t>
                      </a:r>
                      <a:r>
                        <a:rPr lang="sv-SE" sz="1400" b="1" i="0" u="none" strike="noStrike" kern="1200" dirty="0" err="1">
                          <a:solidFill>
                            <a:schemeClr val="tx1"/>
                          </a:solidFill>
                          <a:effectLst/>
                          <a:latin typeface="Arial" panose="020B0604020202020204" pitchFamily="34" charset="0"/>
                          <a:ea typeface="+mn-ea"/>
                          <a:cs typeface="+mn-cs"/>
                        </a:rPr>
                        <a:t>Approval</a:t>
                      </a:r>
                      <a:endParaRPr lang="en-US" sz="1400" b="0" i="0" u="none" strike="noStrike" dirty="0">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34595379"/>
                  </a:ext>
                </a:extLst>
              </a:tr>
              <a:tr h="393539">
                <a:tc>
                  <a:txBody>
                    <a:bodyPr/>
                    <a:lstStyle/>
                    <a:p>
                      <a:pPr algn="l" fontAlgn="t"/>
                      <a:r>
                        <a:rPr lang="sv-SE" sz="1400" b="0" i="0" u="none" strike="noStrike">
                          <a:solidFill>
                            <a:srgbClr val="000000"/>
                          </a:solidFill>
                          <a:effectLst/>
                          <a:latin typeface="Arial" panose="020B0604020202020204" pitchFamily="34" charset="0"/>
                        </a:rPr>
                        <a:t>SP-170471</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TS 28.303 “Licensed Shared Access (LSA) Controller (LC) Integration Reference Point (IRP); Solution Set (SS) definitions" </a:t>
                      </a:r>
                      <a:r>
                        <a:rPr lang="en-US" sz="1400" b="1" i="0" u="none" strike="noStrike" kern="1200" dirty="0">
                          <a:solidFill>
                            <a:schemeClr val="tx1"/>
                          </a:solidFill>
                          <a:effectLst/>
                          <a:latin typeface="Arial" panose="020B0604020202020204" pitchFamily="34" charset="0"/>
                          <a:ea typeface="+mn-ea"/>
                          <a:cs typeface="+mn-cs"/>
                        </a:rPr>
                        <a:t>for </a:t>
                      </a:r>
                      <a:r>
                        <a:rPr lang="sv-SE" sz="1400" b="1" i="0" u="none" strike="noStrike" kern="1200" dirty="0" err="1">
                          <a:solidFill>
                            <a:schemeClr val="tx1"/>
                          </a:solidFill>
                          <a:effectLst/>
                          <a:latin typeface="Arial" panose="020B0604020202020204" pitchFamily="34" charset="0"/>
                          <a:ea typeface="+mn-ea"/>
                          <a:cs typeface="+mn-cs"/>
                        </a:rPr>
                        <a:t>Approval</a:t>
                      </a:r>
                      <a:endParaRPr lang="en-US" sz="1400" b="0" i="0" u="none" strike="noStrike" dirty="0">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59286593"/>
                  </a:ext>
                </a:extLst>
              </a:tr>
            </a:tbl>
          </a:graphicData>
        </a:graphic>
      </p:graphicFrame>
    </p:spTree>
    <p:extLst>
      <p:ext uri="{BB962C8B-B14F-4D97-AF65-F5344CB8AC3E}">
        <p14:creationId xmlns:p14="http://schemas.microsoft.com/office/powerpoint/2010/main" val="2809532853"/>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640587" y="38227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TSs &amp; TRs (2/2)</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566049710"/>
              </p:ext>
            </p:extLst>
          </p:nvPr>
        </p:nvGraphicFramePr>
        <p:xfrm>
          <a:off x="1180049" y="1427834"/>
          <a:ext cx="8613684" cy="4434840"/>
        </p:xfrm>
        <a:graphic>
          <a:graphicData uri="http://schemas.openxmlformats.org/drawingml/2006/table">
            <a:tbl>
              <a:tblPr/>
              <a:tblGrid>
                <a:gridCol w="1396720">
                  <a:extLst>
                    <a:ext uri="{9D8B030D-6E8A-4147-A177-3AD203B41FA5}">
                      <a16:colId xmlns:a16="http://schemas.microsoft.com/office/drawing/2014/main" val="20000"/>
                    </a:ext>
                  </a:extLst>
                </a:gridCol>
                <a:gridCol w="7216964">
                  <a:extLst>
                    <a:ext uri="{9D8B030D-6E8A-4147-A177-3AD203B41FA5}">
                      <a16:colId xmlns:a16="http://schemas.microsoft.com/office/drawing/2014/main" val="20001"/>
                    </a:ext>
                  </a:extLst>
                </a:gridCol>
              </a:tblGrid>
              <a:tr h="27330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88396">
                <a:tc>
                  <a:txBody>
                    <a:bodyPr/>
                    <a:lstStyle/>
                    <a:p>
                      <a:pPr algn="l" fontAlgn="t"/>
                      <a:r>
                        <a:rPr lang="sv-SE" sz="1400" b="0" i="0" u="none" strike="noStrike" dirty="0">
                          <a:solidFill>
                            <a:srgbClr val="000000"/>
                          </a:solidFill>
                          <a:effectLst/>
                          <a:latin typeface="Arial" panose="020B0604020202020204" pitchFamily="34" charset="0"/>
                        </a:rPr>
                        <a:t>SP-170472</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TS 28.510 "Configuration Management (CM) for mobile networks that include virtualized network functions; Requirements“ </a:t>
                      </a:r>
                      <a:r>
                        <a:rPr lang="en-US" sz="1400" b="1" i="0" u="none" strike="noStrike" kern="1200" dirty="0">
                          <a:solidFill>
                            <a:schemeClr val="tx1"/>
                          </a:solidFill>
                          <a:effectLst/>
                          <a:latin typeface="Arial" panose="020B0604020202020204" pitchFamily="34" charset="0"/>
                          <a:ea typeface="+mn-ea"/>
                          <a:cs typeface="+mn-cs"/>
                        </a:rPr>
                        <a:t>for </a:t>
                      </a:r>
                      <a:r>
                        <a:rPr lang="sv-SE" sz="1400" b="1" i="0" u="none" strike="noStrike" kern="1200" dirty="0" err="1">
                          <a:solidFill>
                            <a:schemeClr val="tx1"/>
                          </a:solidFill>
                          <a:effectLst/>
                          <a:latin typeface="Arial" panose="020B0604020202020204" pitchFamily="34" charset="0"/>
                          <a:ea typeface="+mn-ea"/>
                          <a:cs typeface="+mn-cs"/>
                        </a:rPr>
                        <a:t>Approval</a:t>
                      </a:r>
                      <a:endParaRPr lang="en-US" sz="1400" b="0" i="0" u="none" strike="noStrike" dirty="0">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463886872"/>
                  </a:ext>
                </a:extLst>
              </a:tr>
              <a:tr h="388396">
                <a:tc>
                  <a:txBody>
                    <a:bodyPr/>
                    <a:lstStyle/>
                    <a:p>
                      <a:pPr algn="l" fontAlgn="t"/>
                      <a:r>
                        <a:rPr lang="sv-SE" sz="1400" b="0" i="0" u="none" strike="noStrike">
                          <a:solidFill>
                            <a:srgbClr val="000000"/>
                          </a:solidFill>
                          <a:effectLst/>
                          <a:latin typeface="Arial" panose="020B0604020202020204" pitchFamily="34" charset="0"/>
                        </a:rPr>
                        <a:t>SP-170473</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TS 28.511 "Configuration Management (CM) for mobile networks that include virtualized network functions; Procedures“ </a:t>
                      </a:r>
                      <a:r>
                        <a:rPr lang="en-US" sz="1400" b="1" i="0" u="none" strike="noStrike" kern="1200" dirty="0">
                          <a:solidFill>
                            <a:schemeClr val="tx1"/>
                          </a:solidFill>
                          <a:effectLst/>
                          <a:latin typeface="Arial" panose="020B0604020202020204" pitchFamily="34" charset="0"/>
                          <a:ea typeface="+mn-ea"/>
                          <a:cs typeface="+mn-cs"/>
                        </a:rPr>
                        <a:t>for </a:t>
                      </a:r>
                      <a:r>
                        <a:rPr lang="sv-SE" sz="1400" b="1" i="0" u="none" strike="noStrike" kern="1200" dirty="0" err="1">
                          <a:solidFill>
                            <a:schemeClr val="tx1"/>
                          </a:solidFill>
                          <a:effectLst/>
                          <a:latin typeface="Arial" panose="020B0604020202020204" pitchFamily="34" charset="0"/>
                          <a:ea typeface="+mn-ea"/>
                          <a:cs typeface="+mn-cs"/>
                        </a:rPr>
                        <a:t>Approval</a:t>
                      </a:r>
                      <a:endParaRPr lang="en-US" sz="1400" b="0" i="0" u="none" strike="noStrike" dirty="0">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740412347"/>
                  </a:ext>
                </a:extLst>
              </a:tr>
              <a:tr h="388396">
                <a:tc>
                  <a:txBody>
                    <a:bodyPr/>
                    <a:lstStyle/>
                    <a:p>
                      <a:pPr algn="l" fontAlgn="t"/>
                      <a:r>
                        <a:rPr lang="sv-SE" sz="1400" b="0" i="0" u="none" strike="noStrike" dirty="0">
                          <a:solidFill>
                            <a:srgbClr val="000000"/>
                          </a:solidFill>
                          <a:effectLst/>
                          <a:latin typeface="Arial" panose="020B0604020202020204" pitchFamily="34" charset="0"/>
                        </a:rPr>
                        <a:t>SP-170474</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TS 28.512 "Configuration Management (CM) for mobile networks that include virtualized network functions; Stage 2" </a:t>
                      </a:r>
                      <a:r>
                        <a:rPr lang="en-US" sz="1400" b="1" i="0" u="none" strike="noStrike" kern="1200" dirty="0">
                          <a:solidFill>
                            <a:schemeClr val="tx1"/>
                          </a:solidFill>
                          <a:effectLst/>
                          <a:latin typeface="Arial" panose="020B0604020202020204" pitchFamily="34" charset="0"/>
                          <a:ea typeface="+mn-ea"/>
                          <a:cs typeface="+mn-cs"/>
                        </a:rPr>
                        <a:t>for </a:t>
                      </a:r>
                      <a:r>
                        <a:rPr lang="sv-SE" sz="1400" b="1" i="0" u="none" strike="noStrike" kern="1200" dirty="0" err="1">
                          <a:solidFill>
                            <a:schemeClr val="tx1"/>
                          </a:solidFill>
                          <a:effectLst/>
                          <a:latin typeface="Arial" panose="020B0604020202020204" pitchFamily="34" charset="0"/>
                          <a:ea typeface="+mn-ea"/>
                          <a:cs typeface="+mn-cs"/>
                        </a:rPr>
                        <a:t>Approval</a:t>
                      </a:r>
                      <a:endParaRPr lang="en-US" sz="1400" b="0" i="0" u="none" strike="noStrike" dirty="0">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88396">
                <a:tc>
                  <a:txBody>
                    <a:bodyPr/>
                    <a:lstStyle/>
                    <a:p>
                      <a:pPr algn="l" fontAlgn="t"/>
                      <a:r>
                        <a:rPr lang="sv-SE" sz="1400" b="0" i="0" u="none" strike="noStrike">
                          <a:solidFill>
                            <a:srgbClr val="000000"/>
                          </a:solidFill>
                          <a:effectLst/>
                          <a:latin typeface="Arial" panose="020B0604020202020204" pitchFamily="34" charset="0"/>
                        </a:rPr>
                        <a:t>SP-170475</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TS 28.513 "Configuration Management (CM) for mobile networks that include virtualized network functions; Stage 3" </a:t>
                      </a:r>
                      <a:r>
                        <a:rPr lang="en-US" sz="1400" b="1" i="0" u="none" strike="noStrike" kern="1200" dirty="0">
                          <a:solidFill>
                            <a:schemeClr val="tx1"/>
                          </a:solidFill>
                          <a:effectLst/>
                          <a:latin typeface="Arial" panose="020B0604020202020204" pitchFamily="34" charset="0"/>
                          <a:ea typeface="+mn-ea"/>
                          <a:cs typeface="+mn-cs"/>
                        </a:rPr>
                        <a:t>for </a:t>
                      </a:r>
                      <a:r>
                        <a:rPr lang="sv-SE" sz="1400" b="1" i="0" u="none" strike="noStrike" kern="1200" dirty="0" err="1">
                          <a:solidFill>
                            <a:schemeClr val="tx1"/>
                          </a:solidFill>
                          <a:effectLst/>
                          <a:latin typeface="Arial" panose="020B0604020202020204" pitchFamily="34" charset="0"/>
                          <a:ea typeface="+mn-ea"/>
                          <a:cs typeface="+mn-cs"/>
                        </a:rPr>
                        <a:t>Approval</a:t>
                      </a:r>
                      <a:endParaRPr lang="en-US" sz="1400" b="0" i="0" u="none" strike="noStrike" dirty="0">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27638544"/>
                  </a:ext>
                </a:extLst>
              </a:tr>
              <a:tr h="388396">
                <a:tc>
                  <a:txBody>
                    <a:bodyPr/>
                    <a:lstStyle/>
                    <a:p>
                      <a:pPr algn="l" fontAlgn="t"/>
                      <a:r>
                        <a:rPr lang="sv-SE" sz="1400" b="0" i="0" u="none" strike="noStrike">
                          <a:solidFill>
                            <a:srgbClr val="000000"/>
                          </a:solidFill>
                          <a:effectLst/>
                          <a:latin typeface="Arial" panose="020B0604020202020204" pitchFamily="34" charset="0"/>
                        </a:rPr>
                        <a:t>SP-170476</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TS 28.518 "Fault Management (FM) for mobile networks that include virtualized network functions; Stage 3" </a:t>
                      </a:r>
                      <a:r>
                        <a:rPr lang="en-US" sz="1400" b="1" i="0" u="none" strike="noStrike" kern="1200" dirty="0">
                          <a:solidFill>
                            <a:schemeClr val="tx1"/>
                          </a:solidFill>
                          <a:effectLst/>
                          <a:latin typeface="Arial" panose="020B0604020202020204" pitchFamily="34" charset="0"/>
                          <a:ea typeface="+mn-ea"/>
                          <a:cs typeface="+mn-cs"/>
                        </a:rPr>
                        <a:t>for </a:t>
                      </a:r>
                      <a:r>
                        <a:rPr lang="sv-SE" sz="1400" b="1" i="0" u="none" strike="noStrike" kern="1200" dirty="0" err="1">
                          <a:solidFill>
                            <a:schemeClr val="tx1"/>
                          </a:solidFill>
                          <a:effectLst/>
                          <a:latin typeface="Arial" panose="020B0604020202020204" pitchFamily="34" charset="0"/>
                          <a:ea typeface="+mn-ea"/>
                          <a:cs typeface="+mn-cs"/>
                        </a:rPr>
                        <a:t>Approval</a:t>
                      </a:r>
                      <a:endParaRPr lang="en-US" sz="1400" b="0" i="0" u="none" strike="noStrike" dirty="0">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88396">
                <a:tc>
                  <a:txBody>
                    <a:bodyPr/>
                    <a:lstStyle/>
                    <a:p>
                      <a:pPr algn="l" fontAlgn="t"/>
                      <a:r>
                        <a:rPr lang="sv-SE" sz="1400" b="0" i="0" u="none" strike="noStrike">
                          <a:solidFill>
                            <a:srgbClr val="000000"/>
                          </a:solidFill>
                          <a:effectLst/>
                          <a:latin typeface="Arial" panose="020B0604020202020204" pitchFamily="34" charset="0"/>
                        </a:rPr>
                        <a:t>SP-170477</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TS 28.528 "Life Cycle Management (LCM) for mobile networks that include virtualized network functions; Stage 3" </a:t>
                      </a:r>
                      <a:r>
                        <a:rPr lang="en-US" sz="1400" b="1" i="0" u="none" strike="noStrike" kern="1200" dirty="0">
                          <a:solidFill>
                            <a:schemeClr val="tx1"/>
                          </a:solidFill>
                          <a:effectLst/>
                          <a:latin typeface="Arial" panose="020B0604020202020204" pitchFamily="34" charset="0"/>
                          <a:ea typeface="+mn-ea"/>
                          <a:cs typeface="+mn-cs"/>
                        </a:rPr>
                        <a:t>for </a:t>
                      </a:r>
                      <a:r>
                        <a:rPr lang="sv-SE" sz="1400" b="1" i="0" u="none" strike="noStrike" kern="1200" dirty="0" err="1">
                          <a:solidFill>
                            <a:schemeClr val="tx1"/>
                          </a:solidFill>
                          <a:effectLst/>
                          <a:latin typeface="Arial" panose="020B0604020202020204" pitchFamily="34" charset="0"/>
                          <a:ea typeface="+mn-ea"/>
                          <a:cs typeface="+mn-cs"/>
                        </a:rPr>
                        <a:t>Approval</a:t>
                      </a:r>
                      <a:endParaRPr lang="en-US" sz="1400" b="0" i="0" u="none" strike="noStrike" dirty="0">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79939714"/>
                  </a:ext>
                </a:extLst>
              </a:tr>
              <a:tr h="388396">
                <a:tc>
                  <a:txBody>
                    <a:bodyPr/>
                    <a:lstStyle/>
                    <a:p>
                      <a:pPr algn="l" fontAlgn="t"/>
                      <a:r>
                        <a:rPr lang="sv-SE" sz="1400" b="0" i="0" u="none" strike="noStrike">
                          <a:solidFill>
                            <a:srgbClr val="000000"/>
                          </a:solidFill>
                          <a:effectLst/>
                          <a:latin typeface="Arial" panose="020B0604020202020204" pitchFamily="34" charset="0"/>
                        </a:rPr>
                        <a:t>SP-170478</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TR 32.865 "Study on Operations, Administration and Maintenance (OAM) aspects of Self-Organizing Network (SON) for Active Antenna System (AAS) based deployments" </a:t>
                      </a:r>
                      <a:r>
                        <a:rPr lang="en-US" sz="1400" b="1" i="0" u="none" strike="noStrike" kern="1200" dirty="0">
                          <a:solidFill>
                            <a:schemeClr val="tx1"/>
                          </a:solidFill>
                          <a:effectLst/>
                          <a:latin typeface="Arial" panose="020B0604020202020204" pitchFamily="34" charset="0"/>
                          <a:ea typeface="+mn-ea"/>
                          <a:cs typeface="+mn-cs"/>
                        </a:rPr>
                        <a:t>for </a:t>
                      </a:r>
                      <a:r>
                        <a:rPr lang="sv-SE" sz="1400" b="1" i="0" u="none" strike="noStrike" kern="1200" dirty="0" err="1">
                          <a:solidFill>
                            <a:schemeClr val="tx1"/>
                          </a:solidFill>
                          <a:effectLst/>
                          <a:latin typeface="Arial" panose="020B0604020202020204" pitchFamily="34" charset="0"/>
                          <a:ea typeface="+mn-ea"/>
                          <a:cs typeface="+mn-cs"/>
                        </a:rPr>
                        <a:t>Approval</a:t>
                      </a:r>
                      <a:endParaRPr lang="en-US" sz="1400" b="0" i="0" u="none" strike="noStrike" dirty="0">
                        <a:effectLst/>
                        <a:latin typeface="Arial" panose="020B0604020202020204" pitchFamily="34" charset="0"/>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57431489"/>
                  </a:ext>
                </a:extLst>
              </a:tr>
              <a:tr h="388396">
                <a:tc>
                  <a:txBody>
                    <a:bodyPr/>
                    <a:lstStyle/>
                    <a:p>
                      <a:pPr algn="l" fontAlgn="t"/>
                      <a:r>
                        <a:rPr lang="sv-SE" sz="1400" b="0" i="0" u="none" strike="noStrike" dirty="0">
                          <a:effectLst/>
                          <a:latin typeface="Arial" panose="020B0604020202020204" pitchFamily="34" charset="0"/>
                        </a:rPr>
                        <a:t>SP-170511</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400" b="0" i="0" u="none" strike="noStrike" dirty="0">
                          <a:effectLst/>
                          <a:latin typeface="Arial" panose="020B0604020202020204" pitchFamily="34" charset="0"/>
                        </a:rPr>
                        <a:t>TR </a:t>
                      </a:r>
                      <a:r>
                        <a:rPr lang="sv-SE" sz="1400" b="0" i="0" u="none" strike="noStrike" kern="1200" dirty="0">
                          <a:solidFill>
                            <a:schemeClr val="tx1"/>
                          </a:solidFill>
                          <a:effectLst/>
                          <a:latin typeface="Arial" panose="020B0604020202020204" pitchFamily="34" charset="0"/>
                          <a:ea typeface="+mn-ea"/>
                          <a:cs typeface="+mn-cs"/>
                        </a:rPr>
                        <a:t>32.856 </a:t>
                      </a:r>
                      <a:r>
                        <a:rPr lang="en-US" sz="1400" b="0" i="0" u="none" strike="noStrike" kern="1200" dirty="0">
                          <a:solidFill>
                            <a:schemeClr val="tx1"/>
                          </a:solidFill>
                          <a:effectLst/>
                          <a:latin typeface="Arial" panose="020B0604020202020204" pitchFamily="34" charset="0"/>
                          <a:ea typeface="+mn-ea"/>
                          <a:cs typeface="+mn-cs"/>
                        </a:rPr>
                        <a:t>"Study on OAM support for assessment of energy efficiency in mobile access networks“ </a:t>
                      </a:r>
                      <a:r>
                        <a:rPr lang="en-US" sz="1400" b="1" i="0" u="none" strike="noStrike" kern="1200" dirty="0">
                          <a:solidFill>
                            <a:schemeClr val="tx1"/>
                          </a:solidFill>
                          <a:effectLst/>
                          <a:latin typeface="Arial" panose="020B0604020202020204" pitchFamily="34" charset="0"/>
                          <a:ea typeface="+mn-ea"/>
                          <a:cs typeface="+mn-cs"/>
                        </a:rPr>
                        <a:t>for </a:t>
                      </a:r>
                      <a:r>
                        <a:rPr lang="sv-SE" sz="1400" b="1" i="0" u="none" strike="noStrike" kern="1200" dirty="0" err="1">
                          <a:solidFill>
                            <a:schemeClr val="tx1"/>
                          </a:solidFill>
                          <a:effectLst/>
                          <a:latin typeface="Arial" panose="020B0604020202020204" pitchFamily="34" charset="0"/>
                          <a:ea typeface="+mn-ea"/>
                          <a:cs typeface="+mn-cs"/>
                        </a:rPr>
                        <a:t>Approval</a:t>
                      </a:r>
                      <a:endParaRPr lang="sv-SE" sz="1400" b="1" i="0" u="none" strike="noStrike" kern="1200" dirty="0">
                        <a:solidFill>
                          <a:schemeClr val="tx1"/>
                        </a:solidFill>
                        <a:effectLst/>
                        <a:latin typeface="Arial" panose="020B0604020202020204" pitchFamily="34" charset="0"/>
                        <a:ea typeface="+mn-ea"/>
                        <a:cs typeface="+mn-cs"/>
                      </a:endParaRP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13534425"/>
                  </a:ext>
                </a:extLst>
              </a:tr>
            </a:tbl>
          </a:graphicData>
        </a:graphic>
      </p:graphicFrame>
    </p:spTree>
    <p:extLst>
      <p:ext uri="{BB962C8B-B14F-4D97-AF65-F5344CB8AC3E}">
        <p14:creationId xmlns:p14="http://schemas.microsoft.com/office/powerpoint/2010/main" val="3817594317"/>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701547" y="394462"/>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WIDs</a:t>
            </a:r>
            <a:r>
              <a:rPr lang="en-GB" altLang="zh-CN" sz="3200" kern="0" dirty="0">
                <a:solidFill>
                  <a:srgbClr val="FF0000"/>
                </a:solidFill>
                <a:latin typeface="Calibri"/>
              </a:rPr>
              <a:t> &amp; Exception requests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122506316"/>
              </p:ext>
            </p:extLst>
          </p:nvPr>
        </p:nvGraphicFramePr>
        <p:xfrm>
          <a:off x="969814" y="1537226"/>
          <a:ext cx="9058605" cy="3750685"/>
        </p:xfrm>
        <a:graphic>
          <a:graphicData uri="http://schemas.openxmlformats.org/drawingml/2006/table">
            <a:tbl>
              <a:tblPr/>
              <a:tblGrid>
                <a:gridCol w="1440029">
                  <a:extLst>
                    <a:ext uri="{9D8B030D-6E8A-4147-A177-3AD203B41FA5}">
                      <a16:colId xmlns:a16="http://schemas.microsoft.com/office/drawing/2014/main" val="20000"/>
                    </a:ext>
                  </a:extLst>
                </a:gridCol>
                <a:gridCol w="7618576">
                  <a:extLst>
                    <a:ext uri="{9D8B030D-6E8A-4147-A177-3AD203B41FA5}">
                      <a16:colId xmlns:a16="http://schemas.microsoft.com/office/drawing/2014/main" val="20001"/>
                    </a:ext>
                  </a:extLst>
                </a:gridCol>
              </a:tblGrid>
              <a:tr h="286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87806">
                <a:tc>
                  <a:txBody>
                    <a:bodyPr/>
                    <a:lstStyle/>
                    <a:p>
                      <a:pPr algn="l" fontAlgn="t"/>
                      <a:r>
                        <a:rPr lang="sv-SE" sz="1400" b="0" i="0" u="none" strike="noStrike" dirty="0">
                          <a:solidFill>
                            <a:srgbClr val="000000"/>
                          </a:solidFill>
                          <a:effectLst/>
                          <a:latin typeface="Arial" panose="020B0604020202020204" pitchFamily="34" charset="0"/>
                        </a:rPr>
                        <a:t>SP-170479</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effectLst/>
                          <a:latin typeface="Arial" panose="020B0604020202020204" pitchFamily="34" charset="0"/>
                        </a:rPr>
                        <a:t>New WID on Control and monitoring of Power, Energy and Environmental (PEE) parameters in Radio Access Networks (RAN)</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87806">
                <a:tc>
                  <a:txBody>
                    <a:bodyPr/>
                    <a:lstStyle/>
                    <a:p>
                      <a:pPr algn="l" fontAlgn="t"/>
                      <a:r>
                        <a:rPr lang="sv-SE" sz="1400" b="0" i="0" u="none" strike="noStrike">
                          <a:solidFill>
                            <a:srgbClr val="000000"/>
                          </a:solidFill>
                          <a:effectLst/>
                          <a:latin typeface="Arial" panose="020B0604020202020204" pitchFamily="34" charset="0"/>
                        </a:rPr>
                        <a:t>SP-170480</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New Study on OAM aspects of LTE and WLAN integration</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89893070"/>
                  </a:ext>
                </a:extLst>
              </a:tr>
              <a:tr h="387806">
                <a:tc>
                  <a:txBody>
                    <a:bodyPr/>
                    <a:lstStyle/>
                    <a:p>
                      <a:pPr algn="l" fontAlgn="t"/>
                      <a:r>
                        <a:rPr lang="sv-SE" sz="1400" b="0" i="0" u="none" strike="noStrike" dirty="0">
                          <a:solidFill>
                            <a:srgbClr val="000000"/>
                          </a:solidFill>
                          <a:effectLst/>
                          <a:latin typeface="Arial" panose="020B0604020202020204" pitchFamily="34" charset="0"/>
                        </a:rPr>
                        <a:t>SP-170483</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New WID on Management of QoE measurement collection</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85969913"/>
                  </a:ext>
                </a:extLst>
              </a:tr>
              <a:tr h="387806">
                <a:tc>
                  <a:txBody>
                    <a:bodyPr/>
                    <a:lstStyle/>
                    <a:p>
                      <a:pPr algn="l" fontAlgn="t"/>
                      <a:r>
                        <a:rPr lang="sv-SE" sz="1400" b="0" i="0" u="none" strike="noStrike">
                          <a:solidFill>
                            <a:srgbClr val="000000"/>
                          </a:solidFill>
                          <a:effectLst/>
                          <a:latin typeface="Arial" panose="020B0604020202020204" pitchFamily="34" charset="0"/>
                        </a:rPr>
                        <a:t>SP-170484</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New Study on network policy management for mobile networks based on NFV scenarios</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73636268"/>
                  </a:ext>
                </a:extLst>
              </a:tr>
              <a:tr h="387806">
                <a:tc>
                  <a:txBody>
                    <a:bodyPr/>
                    <a:lstStyle/>
                    <a:p>
                      <a:pPr algn="l" fontAlgn="t"/>
                      <a:r>
                        <a:rPr lang="sv-SE" sz="1400" b="0" i="0" u="none" strike="noStrike" dirty="0">
                          <a:solidFill>
                            <a:srgbClr val="000000"/>
                          </a:solidFill>
                          <a:effectLst/>
                          <a:latin typeface="Arial" panose="020B0604020202020204" pitchFamily="34" charset="0"/>
                        </a:rPr>
                        <a:t>SP-170489</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effectLst/>
                          <a:latin typeface="Arial" panose="020B0604020202020204" pitchFamily="34" charset="0"/>
                        </a:rPr>
                        <a:t>New Study on system and functional aspects of Energy Efficiency in 5G networks</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932259231"/>
                  </a:ext>
                </a:extLst>
              </a:tr>
              <a:tr h="387806">
                <a:tc>
                  <a:txBody>
                    <a:bodyPr/>
                    <a:lstStyle/>
                    <a:p>
                      <a:pPr algn="l" fontAlgn="t"/>
                      <a:r>
                        <a:rPr lang="sv-SE" sz="1400" b="0" i="0" u="none" strike="noStrike">
                          <a:solidFill>
                            <a:srgbClr val="000000"/>
                          </a:solidFill>
                          <a:effectLst/>
                          <a:latin typeface="Arial" panose="020B0604020202020204" pitchFamily="34" charset="0"/>
                        </a:rPr>
                        <a:t>SP-170490</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effectLst/>
                          <a:latin typeface="Arial" panose="020B0604020202020204" pitchFamily="34" charset="0"/>
                        </a:rPr>
                        <a:t>New WID Provisioning of network slicing for 5G networks and services</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18536948"/>
                  </a:ext>
                </a:extLst>
              </a:tr>
              <a:tr h="387806">
                <a:tc>
                  <a:txBody>
                    <a:bodyPr/>
                    <a:lstStyle/>
                    <a:p>
                      <a:pPr algn="l" fontAlgn="t"/>
                      <a:r>
                        <a:rPr lang="sv-SE" sz="1400" b="0" i="0" u="none" strike="noStrike">
                          <a:solidFill>
                            <a:srgbClr val="000000"/>
                          </a:solidFill>
                          <a:effectLst/>
                          <a:latin typeface="Arial" panose="020B0604020202020204" pitchFamily="34" charset="0"/>
                        </a:rPr>
                        <a:t>SP-170491</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effectLst/>
                          <a:latin typeface="Arial" panose="020B0604020202020204" pitchFamily="34" charset="0"/>
                        </a:rPr>
                        <a:t>New WID Management of Network Slicing in Mobile Networks, Concepts, Use cases and Requirements</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90995306"/>
                  </a:ext>
                </a:extLst>
              </a:tr>
              <a:tr h="387806">
                <a:tc>
                  <a:txBody>
                    <a:bodyPr/>
                    <a:lstStyle/>
                    <a:p>
                      <a:pPr algn="l" fontAlgn="t"/>
                      <a:r>
                        <a:rPr lang="sv-SE" sz="1400" b="0" i="0" u="none" strike="noStrike">
                          <a:solidFill>
                            <a:srgbClr val="000000"/>
                          </a:solidFill>
                          <a:effectLst/>
                          <a:latin typeface="Arial" panose="020B0604020202020204" pitchFamily="34" charset="0"/>
                        </a:rPr>
                        <a:t>SP-170492</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effectLst/>
                          <a:latin typeface="Arial" panose="020B0604020202020204" pitchFamily="34" charset="0"/>
                        </a:rPr>
                        <a:t>Exception request for Performance management for mobile networks that include virtualized network functions</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85092903"/>
                  </a:ext>
                </a:extLst>
              </a:tr>
            </a:tbl>
          </a:graphicData>
        </a:graphic>
      </p:graphicFrame>
    </p:spTree>
    <p:extLst>
      <p:ext uri="{BB962C8B-B14F-4D97-AF65-F5344CB8AC3E}">
        <p14:creationId xmlns:p14="http://schemas.microsoft.com/office/powerpoint/2010/main" val="676358577"/>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p:cNvSpPr>
          <p:nvPr>
            <p:ph type="title"/>
          </p:nvPr>
        </p:nvSpPr>
        <p:spPr>
          <a:xfrm>
            <a:off x="1703389" y="258764"/>
            <a:ext cx="7272337" cy="649287"/>
          </a:xfrm>
        </p:spPr>
        <p:txBody>
          <a:bodyPr/>
          <a:lstStyle/>
          <a:p>
            <a:r>
              <a:rPr lang="en-GB" altLang="zh-CN" sz="4000" dirty="0"/>
              <a:t>OAM&amp;P cooperation</a:t>
            </a:r>
          </a:p>
        </p:txBody>
      </p:sp>
      <p:sp>
        <p:nvSpPr>
          <p:cNvPr id="43011" name="Rectangle 3"/>
          <p:cNvSpPr>
            <a:spLocks noGrp="1"/>
          </p:cNvSpPr>
          <p:nvPr>
            <p:ph type="body" idx="1"/>
          </p:nvPr>
        </p:nvSpPr>
        <p:spPr>
          <a:xfrm>
            <a:off x="1514507" y="1136753"/>
            <a:ext cx="8802474" cy="5390131"/>
          </a:xfrm>
        </p:spPr>
        <p:txBody>
          <a:bodyPr/>
          <a:lstStyle/>
          <a:p>
            <a:pPr marL="533400" indent="-533400"/>
            <a:r>
              <a:rPr lang="en-GB" altLang="zh-CN" sz="2400" dirty="0"/>
              <a:t>ETSI ISG NFV</a:t>
            </a:r>
          </a:p>
          <a:p>
            <a:pPr marL="914400" lvl="1" indent="-457200"/>
            <a:r>
              <a:rPr lang="en-GB" altLang="zh-CN" sz="2000" dirty="0">
                <a:ea typeface="宋体" pitchFamily="2" charset="-122"/>
              </a:rPr>
              <a:t>Regular LS exchanges on the alignment of SA5 and ETSI specifications.</a:t>
            </a:r>
          </a:p>
          <a:p>
            <a:pPr marL="914400" lvl="1" indent="-457200"/>
            <a:r>
              <a:rPr lang="en-GB" altLang="zh-CN" sz="2000" dirty="0">
                <a:ea typeface="宋体" pitchFamily="2" charset="-122"/>
              </a:rPr>
              <a:t>The progress </a:t>
            </a:r>
            <a:r>
              <a:rPr lang="en-US" altLang="zh-CN" sz="2000" dirty="0">
                <a:ea typeface="宋体" pitchFamily="2" charset="-122"/>
              </a:rPr>
              <a:t>of stage 3 specifications in ETSI SOL WG has allowed the completion of Rel-14 SA5 NFV specifications in June 2017 (PM exception is not linked to stage 3).</a:t>
            </a:r>
            <a:endParaRPr lang="en-GB" altLang="zh-CN" sz="2400" dirty="0"/>
          </a:p>
          <a:p>
            <a:pPr marL="514350" indent="-457200"/>
            <a:r>
              <a:rPr lang="en-US" altLang="zh-CN" sz="2400" dirty="0"/>
              <a:t>ATIS NRSC</a:t>
            </a:r>
          </a:p>
          <a:p>
            <a:pPr marL="914400" lvl="1" indent="-457200"/>
            <a:r>
              <a:rPr lang="en-US" sz="2000" dirty="0"/>
              <a:t>Work is ongoing on the request from ATIS to specify metrics to determine a drop in registered users in an IP-based network.</a:t>
            </a:r>
            <a:r>
              <a:rPr lang="en-GB" altLang="zh-CN" sz="2000" dirty="0"/>
              <a:t> </a:t>
            </a:r>
          </a:p>
          <a:p>
            <a:pPr marL="514350" indent="-457200"/>
            <a:r>
              <a:rPr lang="en-GB" altLang="zh-CN" sz="2400" dirty="0"/>
              <a:t>ETSI TC EE &amp; </a:t>
            </a:r>
            <a:r>
              <a:rPr lang="en-GB" sz="2400" dirty="0"/>
              <a:t> ITU-T Study Group 5</a:t>
            </a:r>
          </a:p>
          <a:p>
            <a:pPr marL="914400" lvl="1" indent="-457200"/>
            <a:r>
              <a:rPr lang="en-GB" altLang="zh-CN" sz="2000" dirty="0"/>
              <a:t>Ongoing LS exchanges on Energy Efficiency in mobile networks.</a:t>
            </a:r>
          </a:p>
          <a:p>
            <a:pPr marL="514350" indent="-457200"/>
            <a:r>
              <a:rPr lang="en-GB" altLang="zh-CN" sz="2400" dirty="0"/>
              <a:t>ITU-T SG2 - Management Interface Methodology</a:t>
            </a:r>
          </a:p>
          <a:p>
            <a:pPr marL="914400" lvl="1" indent="-457200">
              <a:defRPr/>
            </a:pPr>
            <a:r>
              <a:rPr lang="en-GB" altLang="zh-CN" sz="2000" dirty="0">
                <a:ea typeface="宋体" pitchFamily="2" charset="-122"/>
              </a:rPr>
              <a:t>Regular conference calls and LS exchange with ITU-T SG2 to maintain interface specification methodology and related templates aligned.</a:t>
            </a:r>
          </a:p>
          <a:p>
            <a:pPr marL="914400" lvl="1" indent="-457200">
              <a:defRPr/>
            </a:pPr>
            <a:endParaRPr lang="en-GB" altLang="zh-CN" sz="2000" dirty="0"/>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lnSpc>
                <a:spcPct val="90000"/>
              </a:lnSpc>
              <a:defRPr/>
            </a:pPr>
            <a:endParaRPr lang="en-GB" altLang="zh-CN" sz="1800" dirty="0">
              <a:ea typeface="宋体" pitchFamily="2" charset="-122"/>
            </a:endParaRPr>
          </a:p>
        </p:txBody>
      </p:sp>
    </p:spTree>
    <p:extLst>
      <p:ext uri="{BB962C8B-B14F-4D97-AF65-F5344CB8AC3E}">
        <p14:creationId xmlns:p14="http://schemas.microsoft.com/office/powerpoint/2010/main" val="1169560033"/>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a:solidFill>
                  <a:srgbClr val="FF0000"/>
                </a:solidFill>
                <a:latin typeface="Calibri" pitchFamily="34" charset="0"/>
                <a:cs typeface="Times New Roman" pitchFamily="18" charset="0"/>
              </a:rPr>
              <a:t>Rel-14 Charging WIs (1/7)</a:t>
            </a:r>
          </a:p>
        </p:txBody>
      </p:sp>
      <p:graphicFrame>
        <p:nvGraphicFramePr>
          <p:cNvPr id="6" name="Group 76"/>
          <p:cNvGraphicFramePr>
            <a:graphicFrameLocks/>
          </p:cNvGraphicFramePr>
          <p:nvPr>
            <p:extLst>
              <p:ext uri="{D42A27DB-BD31-4B8C-83A1-F6EECF244321}">
                <p14:modId xmlns:p14="http://schemas.microsoft.com/office/powerpoint/2010/main" val="4030296761"/>
              </p:ext>
            </p:extLst>
          </p:nvPr>
        </p:nvGraphicFramePr>
        <p:xfrm>
          <a:off x="1506656" y="1099692"/>
          <a:ext cx="8311488" cy="4851703"/>
        </p:xfrm>
        <a:graphic>
          <a:graphicData uri="http://schemas.openxmlformats.org/drawingml/2006/table">
            <a:tbl>
              <a:tblPr/>
              <a:tblGrid>
                <a:gridCol w="1334973">
                  <a:extLst>
                    <a:ext uri="{9D8B030D-6E8A-4147-A177-3AD203B41FA5}">
                      <a16:colId xmlns:a16="http://schemas.microsoft.com/office/drawing/2014/main" val="20000"/>
                    </a:ext>
                  </a:extLst>
                </a:gridCol>
                <a:gridCol w="4936340">
                  <a:extLst>
                    <a:ext uri="{9D8B030D-6E8A-4147-A177-3AD203B41FA5}">
                      <a16:colId xmlns:a16="http://schemas.microsoft.com/office/drawing/2014/main" val="20001"/>
                    </a:ext>
                  </a:extLst>
                </a:gridCol>
                <a:gridCol w="2040175">
                  <a:extLst>
                    <a:ext uri="{9D8B030D-6E8A-4147-A177-3AD203B41FA5}">
                      <a16:colId xmlns:a16="http://schemas.microsoft.com/office/drawing/2014/main" val="20002"/>
                    </a:ext>
                  </a:extLst>
                </a:gridCol>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Resource optimization for PS domain online charging sessions</a:t>
                      </a:r>
                      <a:endParaRPr kumimoji="0" lang="en-GB" altLang="zh-CN"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CH14-ROPOCH</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710008</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Ericsson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80%-&gt;100%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kern="1200" dirty="0">
                          <a:solidFill>
                            <a:schemeClr val="tx1"/>
                          </a:solidFill>
                          <a:effectLst/>
                          <a:latin typeface="+mn-lt"/>
                          <a:ea typeface="+mn-ea"/>
                          <a:cs typeface="+mn-cs"/>
                        </a:rPr>
                        <a:t>SA#76 (06/2017)</a:t>
                      </a:r>
                      <a:endParaRPr lang="en-GB" altLang="zh-CN"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4"/>
                  </a:ext>
                </a:extLst>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kumimoji="0" lang="en-GB" sz="1600" b="0" i="0" u="none" strike="noStrike" kern="1200" cap="none" normalizeH="0" baseline="0" dirty="0">
                          <a:ln>
                            <a:noFill/>
                          </a:ln>
                          <a:solidFill>
                            <a:schemeClr val="tx1"/>
                          </a:solidFill>
                          <a:effectLst/>
                          <a:latin typeface="+mn-lt"/>
                          <a:ea typeface="宋体" pitchFamily="2" charset="-122"/>
                          <a:cs typeface="Arial" charset="0"/>
                        </a:rPr>
                        <a:t>2 CRs have been agreed, to introduce Unused Quota timer setting from OCS, which supersedes the one configured in the PCEF in case the timer is supported.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5"/>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a:solidFill>
                            <a:schemeClr val="tx1"/>
                          </a:solidFill>
                          <a:effectLst/>
                          <a:latin typeface="+mn-lt"/>
                          <a:ea typeface="+mn-ea"/>
                          <a:cs typeface="+mn-cs"/>
                        </a:rPr>
                        <a:t>Rel-14 CRs</a:t>
                      </a:r>
                      <a:endParaRPr lang="en-US"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246674324"/>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a:solidFill>
                  <a:srgbClr val="FF0000"/>
                </a:solidFill>
                <a:latin typeface="Calibri" pitchFamily="34" charset="0"/>
                <a:cs typeface="Times New Roman" pitchFamily="18" charset="0"/>
              </a:rPr>
              <a:t>Rel-14 Charging WIs (2/7)</a:t>
            </a:r>
          </a:p>
        </p:txBody>
      </p:sp>
      <p:graphicFrame>
        <p:nvGraphicFramePr>
          <p:cNvPr id="6" name="Group 76"/>
          <p:cNvGraphicFramePr>
            <a:graphicFrameLocks/>
          </p:cNvGraphicFramePr>
          <p:nvPr>
            <p:extLst>
              <p:ext uri="{D42A27DB-BD31-4B8C-83A1-F6EECF244321}">
                <p14:modId xmlns:p14="http://schemas.microsoft.com/office/powerpoint/2010/main" val="283561664"/>
              </p:ext>
            </p:extLst>
          </p:nvPr>
        </p:nvGraphicFramePr>
        <p:xfrm>
          <a:off x="1479360" y="1099692"/>
          <a:ext cx="8311488" cy="4851703"/>
        </p:xfrm>
        <a:graphic>
          <a:graphicData uri="http://schemas.openxmlformats.org/drawingml/2006/table">
            <a:tbl>
              <a:tblPr/>
              <a:tblGrid>
                <a:gridCol w="1334973">
                  <a:extLst>
                    <a:ext uri="{9D8B030D-6E8A-4147-A177-3AD203B41FA5}">
                      <a16:colId xmlns:a16="http://schemas.microsoft.com/office/drawing/2014/main" val="20000"/>
                    </a:ext>
                  </a:extLst>
                </a:gridCol>
                <a:gridCol w="4936340">
                  <a:extLst>
                    <a:ext uri="{9D8B030D-6E8A-4147-A177-3AD203B41FA5}">
                      <a16:colId xmlns:a16="http://schemas.microsoft.com/office/drawing/2014/main" val="20001"/>
                    </a:ext>
                  </a:extLst>
                </a:gridCol>
                <a:gridCol w="2040175">
                  <a:extLst>
                    <a:ext uri="{9D8B030D-6E8A-4147-A177-3AD203B41FA5}">
                      <a16:colId xmlns:a16="http://schemas.microsoft.com/office/drawing/2014/main" val="20002"/>
                    </a:ext>
                  </a:extLst>
                </a:gridCol>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dirty="0">
                          <a:solidFill>
                            <a:schemeClr val="tx1"/>
                          </a:solidFill>
                          <a:effectLst/>
                          <a:latin typeface="+mn-lt"/>
                          <a:ea typeface="+mn-ea"/>
                          <a:cs typeface="+mn-cs"/>
                        </a:rPr>
                        <a:t>Determination of Completeness of Charging Information in IMS</a:t>
                      </a:r>
                      <a:endParaRPr kumimoji="0" lang="en-GB" altLang="zh-CN"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CH14-DCCII</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720045</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normalizeH="0" baseline="0" dirty="0">
                          <a:ln>
                            <a:noFill/>
                          </a:ln>
                          <a:solidFill>
                            <a:schemeClr val="tx1"/>
                          </a:solidFill>
                          <a:effectLst/>
                          <a:latin typeface="+mn-lt"/>
                          <a:ea typeface="宋体" pitchFamily="2" charset="-122"/>
                          <a:cs typeface="Arial" charset="0"/>
                        </a:rPr>
                        <a:t>Deutsche Telekom</a:t>
                      </a:r>
                      <a:endParaRPr kumimoji="0" lang="en-GB" altLang="zh-CN" sz="1600" b="0" i="0" u="none" strike="noStrike" kern="1200"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10%-&gt;100%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kern="1200" dirty="0">
                          <a:solidFill>
                            <a:schemeClr val="tx1"/>
                          </a:solidFill>
                          <a:effectLst/>
                          <a:latin typeface="+mn-lt"/>
                          <a:ea typeface="+mn-ea"/>
                          <a:cs typeface="+mn-cs"/>
                        </a:rPr>
                        <a:t>SA#76 (06/2017)</a:t>
                      </a:r>
                      <a:endParaRPr lang="en-GB" altLang="zh-CN"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4"/>
                  </a:ext>
                </a:extLst>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indent="0">
                        <a:buFontTx/>
                        <a:buNone/>
                      </a:pPr>
                      <a:r>
                        <a:rPr kumimoji="0" lang="en-GB" sz="1600" b="0" i="0" u="none" strike="noStrike" kern="1200" cap="none" normalizeH="0" baseline="0" dirty="0">
                          <a:ln>
                            <a:noFill/>
                          </a:ln>
                          <a:solidFill>
                            <a:schemeClr val="tx1"/>
                          </a:solidFill>
                          <a:effectLst/>
                          <a:latin typeface="+mn-lt"/>
                          <a:ea typeface="宋体" pitchFamily="2" charset="-122"/>
                          <a:cs typeface="Arial" charset="0"/>
                        </a:rPr>
                        <a:t>Based on introduction by CT1 of the new SIP "Functional Element(FE) Identifier List" parameter in the P-Charging-Vector header in the SIP signalling, IMS charging was enhanced by introduction of this information in order to allow proper correlation in the Billing system.</a:t>
                      </a:r>
                      <a:endParaRPr kumimoji="0" lang="en-US" altLang="zh-CN" sz="1600" b="0" i="0" u="none" strike="noStrike" kern="1200"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5"/>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a:solidFill>
                            <a:schemeClr val="tx1"/>
                          </a:solidFill>
                          <a:effectLst/>
                          <a:latin typeface="+mn-lt"/>
                          <a:ea typeface="+mn-ea"/>
                          <a:cs typeface="+mn-cs"/>
                        </a:rPr>
                        <a:t>Rel-14 CRs</a:t>
                      </a:r>
                      <a:endParaRPr kumimoji="0" lang="en-US" sz="1600" b="0" i="0" u="none" strike="noStrike" kern="1200"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187472633"/>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a:solidFill>
                  <a:srgbClr val="FF0000"/>
                </a:solidFill>
                <a:latin typeface="Calibri" pitchFamily="34" charset="0"/>
                <a:cs typeface="Times New Roman" pitchFamily="18" charset="0"/>
              </a:rPr>
              <a:t>Rel-14 Charging WIs (3/7)</a:t>
            </a:r>
          </a:p>
        </p:txBody>
      </p:sp>
      <p:graphicFrame>
        <p:nvGraphicFramePr>
          <p:cNvPr id="6" name="Group 76"/>
          <p:cNvGraphicFramePr>
            <a:graphicFrameLocks/>
          </p:cNvGraphicFramePr>
          <p:nvPr>
            <p:extLst>
              <p:ext uri="{D42A27DB-BD31-4B8C-83A1-F6EECF244321}">
                <p14:modId xmlns:p14="http://schemas.microsoft.com/office/powerpoint/2010/main" val="2870515328"/>
              </p:ext>
            </p:extLst>
          </p:nvPr>
        </p:nvGraphicFramePr>
        <p:xfrm>
          <a:off x="1520303" y="1113339"/>
          <a:ext cx="8311488" cy="4851703"/>
        </p:xfrm>
        <a:graphic>
          <a:graphicData uri="http://schemas.openxmlformats.org/drawingml/2006/table">
            <a:tbl>
              <a:tblPr/>
              <a:tblGrid>
                <a:gridCol w="1334973">
                  <a:extLst>
                    <a:ext uri="{9D8B030D-6E8A-4147-A177-3AD203B41FA5}">
                      <a16:colId xmlns:a16="http://schemas.microsoft.com/office/drawing/2014/main" val="20000"/>
                    </a:ext>
                  </a:extLst>
                </a:gridCol>
                <a:gridCol w="4936340">
                  <a:extLst>
                    <a:ext uri="{9D8B030D-6E8A-4147-A177-3AD203B41FA5}">
                      <a16:colId xmlns:a16="http://schemas.microsoft.com/office/drawing/2014/main" val="20001"/>
                    </a:ext>
                  </a:extLst>
                </a:gridCol>
                <a:gridCol w="2040175">
                  <a:extLst>
                    <a:ext uri="{9D8B030D-6E8A-4147-A177-3AD203B41FA5}">
                      <a16:colId xmlns:a16="http://schemas.microsoft.com/office/drawing/2014/main" val="20002"/>
                    </a:ext>
                  </a:extLst>
                </a:gridCol>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dirty="0">
                          <a:solidFill>
                            <a:schemeClr val="tx1"/>
                          </a:solidFill>
                          <a:effectLst/>
                          <a:latin typeface="+mn-lt"/>
                          <a:ea typeface="+mn-ea"/>
                          <a:cs typeface="+mn-cs"/>
                        </a:rPr>
                        <a:t>Charging Aspects of Enhanced Proximity-based Services</a:t>
                      </a:r>
                      <a:endParaRPr kumimoji="0" lang="en-GB" altLang="zh-CN"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CH14-ProSe</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720049</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normalizeH="0" baseline="0" dirty="0">
                          <a:ln>
                            <a:noFill/>
                          </a:ln>
                          <a:solidFill>
                            <a:schemeClr val="tx1"/>
                          </a:solidFill>
                          <a:effectLst/>
                          <a:latin typeface="+mn-lt"/>
                          <a:ea typeface="宋体" pitchFamily="2" charset="-122"/>
                          <a:cs typeface="Arial" charset="0"/>
                        </a:rPr>
                        <a:t>Huawei</a:t>
                      </a:r>
                      <a:endParaRPr kumimoji="0" lang="en-GB" altLang="zh-CN" sz="1600" b="0" i="0" u="none" strike="noStrike" kern="1200"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80%-&gt;100%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kern="1200" dirty="0">
                          <a:solidFill>
                            <a:schemeClr val="tx1"/>
                          </a:solidFill>
                          <a:effectLst/>
                          <a:latin typeface="+mn-lt"/>
                          <a:ea typeface="+mn-ea"/>
                          <a:cs typeface="+mn-cs"/>
                        </a:rPr>
                        <a:t>SA#76 (06/2017)</a:t>
                      </a:r>
                      <a:endParaRPr lang="en-GB" altLang="zh-CN"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4"/>
                  </a:ext>
                </a:extLst>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285750" indent="-285750">
                        <a:buFontTx/>
                        <a:buChar char="-"/>
                      </a:pPr>
                      <a:r>
                        <a:rPr lang="en-GB" sz="1600" kern="1200" dirty="0">
                          <a:solidFill>
                            <a:schemeClr val="tx1"/>
                          </a:solidFill>
                          <a:effectLst/>
                          <a:latin typeface="+mn-lt"/>
                          <a:ea typeface="+mn-ea"/>
                          <a:cs typeface="+mn-cs"/>
                        </a:rPr>
                        <a:t>Some corrections on styles and format in AVPs table. The requirements for </a:t>
                      </a:r>
                      <a:r>
                        <a:rPr lang="en-GB" sz="1600" kern="1200" dirty="0" err="1">
                          <a:solidFill>
                            <a:schemeClr val="tx1"/>
                          </a:solidFill>
                          <a:effectLst/>
                          <a:latin typeface="+mn-lt"/>
                          <a:ea typeface="+mn-ea"/>
                          <a:cs typeface="+mn-cs"/>
                        </a:rPr>
                        <a:t>ProSe</a:t>
                      </a:r>
                      <a:r>
                        <a:rPr lang="en-GB" sz="1600" kern="1200" dirty="0">
                          <a:solidFill>
                            <a:schemeClr val="tx1"/>
                          </a:solidFill>
                          <a:effectLst/>
                          <a:latin typeface="+mn-lt"/>
                          <a:ea typeface="+mn-ea"/>
                          <a:cs typeface="+mn-cs"/>
                        </a:rPr>
                        <a:t> Direct communications reporting were introduced and sent to CT1 so they can develop the corresponding protocol over P3Ch. </a:t>
                      </a:r>
                    </a:p>
                    <a:p>
                      <a:pPr marL="285750" indent="-285750">
                        <a:buFontTx/>
                        <a:buChar char="-"/>
                      </a:pPr>
                      <a:r>
                        <a:rPr lang="en-GB" sz="1600" kern="1200" dirty="0">
                          <a:solidFill>
                            <a:schemeClr val="tx1"/>
                          </a:solidFill>
                          <a:effectLst/>
                          <a:latin typeface="+mn-lt"/>
                          <a:ea typeface="+mn-ea"/>
                          <a:cs typeface="+mn-cs"/>
                        </a:rPr>
                        <a:t>The triggers for </a:t>
                      </a:r>
                      <a:r>
                        <a:rPr lang="en-GB" sz="1600" kern="1200" dirty="0" err="1">
                          <a:solidFill>
                            <a:schemeClr val="tx1"/>
                          </a:solidFill>
                          <a:effectLst/>
                          <a:latin typeface="+mn-lt"/>
                          <a:ea typeface="+mn-ea"/>
                          <a:cs typeface="+mn-cs"/>
                        </a:rPr>
                        <a:t>ProSe</a:t>
                      </a:r>
                      <a:r>
                        <a:rPr lang="en-GB" sz="1600" kern="1200" dirty="0">
                          <a:solidFill>
                            <a:schemeClr val="tx1"/>
                          </a:solidFill>
                          <a:effectLst/>
                          <a:latin typeface="+mn-lt"/>
                          <a:ea typeface="+mn-ea"/>
                          <a:cs typeface="+mn-cs"/>
                        </a:rPr>
                        <a:t> Restricted Direct Discovery and discovery on Model B for </a:t>
                      </a:r>
                      <a:r>
                        <a:rPr lang="en-GB" sz="1600" kern="1200" dirty="0" err="1">
                          <a:solidFill>
                            <a:schemeClr val="tx1"/>
                          </a:solidFill>
                          <a:effectLst/>
                          <a:latin typeface="+mn-lt"/>
                          <a:ea typeface="+mn-ea"/>
                          <a:cs typeface="+mn-cs"/>
                        </a:rPr>
                        <a:t>ProSe</a:t>
                      </a:r>
                      <a:r>
                        <a:rPr lang="en-GB" sz="1600" kern="1200" dirty="0">
                          <a:solidFill>
                            <a:schemeClr val="tx1"/>
                          </a:solidFill>
                          <a:effectLst/>
                          <a:latin typeface="+mn-lt"/>
                          <a:ea typeface="+mn-ea"/>
                          <a:cs typeface="+mn-cs"/>
                        </a:rPr>
                        <a:t> one-to-one communication and </a:t>
                      </a:r>
                      <a:r>
                        <a:rPr lang="en-GB" sz="1600" kern="1200" dirty="0" err="1">
                          <a:solidFill>
                            <a:schemeClr val="tx1"/>
                          </a:solidFill>
                          <a:effectLst/>
                          <a:latin typeface="+mn-lt"/>
                          <a:ea typeface="+mn-ea"/>
                          <a:cs typeface="+mn-cs"/>
                        </a:rPr>
                        <a:t>ProSe</a:t>
                      </a:r>
                      <a:r>
                        <a:rPr lang="en-GB" sz="1600" kern="1200" dirty="0">
                          <a:solidFill>
                            <a:schemeClr val="tx1"/>
                          </a:solidFill>
                          <a:effectLst/>
                          <a:latin typeface="+mn-lt"/>
                          <a:ea typeface="+mn-ea"/>
                          <a:cs typeface="+mn-cs"/>
                        </a:rPr>
                        <a:t> UE-to-Network Relay are introduced.</a:t>
                      </a:r>
                    </a:p>
                    <a:p>
                      <a:pPr marL="285750" indent="-285750">
                        <a:buFontTx/>
                        <a:buChar char="-"/>
                      </a:pPr>
                      <a:r>
                        <a:rPr lang="en-GB" sz="1600" kern="1200" dirty="0">
                          <a:solidFill>
                            <a:schemeClr val="tx1"/>
                          </a:solidFill>
                          <a:effectLst/>
                          <a:latin typeface="+mn-lt"/>
                          <a:ea typeface="+mn-ea"/>
                          <a:cs typeface="+mn-cs"/>
                        </a:rPr>
                        <a:t>A new "Announcing PLMN Id" parameter was added for </a:t>
                      </a:r>
                      <a:r>
                        <a:rPr lang="en-GB" sz="1600" kern="1200" dirty="0" err="1">
                          <a:solidFill>
                            <a:schemeClr val="tx1"/>
                          </a:solidFill>
                          <a:effectLst/>
                          <a:latin typeface="+mn-lt"/>
                          <a:ea typeface="+mn-ea"/>
                          <a:cs typeface="+mn-cs"/>
                        </a:rPr>
                        <a:t>ProSe</a:t>
                      </a:r>
                      <a:r>
                        <a:rPr lang="en-GB" sz="1600" kern="1200" dirty="0">
                          <a:solidFill>
                            <a:schemeClr val="tx1"/>
                          </a:solidFill>
                          <a:effectLst/>
                          <a:latin typeface="+mn-lt"/>
                          <a:ea typeface="+mn-ea"/>
                          <a:cs typeface="+mn-cs"/>
                        </a:rPr>
                        <a:t> Charging Direct discovery to capture the PLMN ID of the serving PLMN which signalled the carrier frequency.</a:t>
                      </a:r>
                      <a:endParaRPr lang="en-US" altLang="zh-CN"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5"/>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a:solidFill>
                            <a:schemeClr val="tx1"/>
                          </a:solidFill>
                          <a:effectLst/>
                          <a:latin typeface="+mn-lt"/>
                          <a:ea typeface="+mn-ea"/>
                          <a:cs typeface="+mn-cs"/>
                        </a:rPr>
                        <a:t>Rel-14 CRs</a:t>
                      </a:r>
                      <a:endParaRPr lang="en-US"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4003304083"/>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3254886572"/>
              </p:ext>
            </p:extLst>
          </p:nvPr>
        </p:nvGraphicFramePr>
        <p:xfrm>
          <a:off x="1426591" y="1156987"/>
          <a:ext cx="8428609" cy="4986149"/>
        </p:xfrm>
        <a:graphic>
          <a:graphicData uri="http://schemas.openxmlformats.org/drawingml/2006/table">
            <a:tbl>
              <a:tblPr/>
              <a:tblGrid>
                <a:gridCol w="1385740">
                  <a:extLst>
                    <a:ext uri="{9D8B030D-6E8A-4147-A177-3AD203B41FA5}">
                      <a16:colId xmlns:a16="http://schemas.microsoft.com/office/drawing/2014/main" val="20000"/>
                    </a:ext>
                  </a:extLst>
                </a:gridCol>
                <a:gridCol w="1783687">
                  <a:extLst>
                    <a:ext uri="{9D8B030D-6E8A-4147-A177-3AD203B41FA5}">
                      <a16:colId xmlns:a16="http://schemas.microsoft.com/office/drawing/2014/main" val="20001"/>
                    </a:ext>
                  </a:extLst>
                </a:gridCol>
                <a:gridCol w="1726296">
                  <a:extLst>
                    <a:ext uri="{9D8B030D-6E8A-4147-A177-3AD203B41FA5}">
                      <a16:colId xmlns:a16="http://schemas.microsoft.com/office/drawing/2014/main" val="20002"/>
                    </a:ext>
                  </a:extLst>
                </a:gridCol>
                <a:gridCol w="1083954">
                  <a:extLst>
                    <a:ext uri="{9D8B030D-6E8A-4147-A177-3AD203B41FA5}">
                      <a16:colId xmlns:a16="http://schemas.microsoft.com/office/drawing/2014/main" val="20003"/>
                    </a:ext>
                  </a:extLst>
                </a:gridCol>
                <a:gridCol w="1164246">
                  <a:extLst>
                    <a:ext uri="{9D8B030D-6E8A-4147-A177-3AD203B41FA5}">
                      <a16:colId xmlns:a16="http://schemas.microsoft.com/office/drawing/2014/main" val="20004"/>
                    </a:ext>
                  </a:extLst>
                </a:gridCol>
                <a:gridCol w="1284686">
                  <a:extLst>
                    <a:ext uri="{9D8B030D-6E8A-4147-A177-3AD203B41FA5}">
                      <a16:colId xmlns:a16="http://schemas.microsoft.com/office/drawing/2014/main" val="20005"/>
                    </a:ext>
                  </a:extLst>
                </a:gridCol>
              </a:tblGrid>
              <a:tr h="6274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7698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SA5#111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16-20 Jan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Porto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Portugal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EF3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4871">
                <a:tc>
                  <a:txBody>
                    <a:bodyPr/>
                    <a:lstStyle/>
                    <a:p>
                      <a:r>
                        <a:rPr kumimoji="0" lang="sv-SE"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SA5#111-bis (5G/NFV)</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sv-SE"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13-17 Feb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sv-SE"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Munich</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sv-SE"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Germany</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Huawei</a:t>
                      </a:r>
                      <a:endParaRPr kumimoji="0" lang="sv-SE"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2040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SA5#112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27-31 Mar 2017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Guilin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China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589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SA5#113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08-12 May </a:t>
                      </a: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West Palm Beach</a:t>
                      </a:r>
                      <a:endPar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USA</a:t>
                      </a:r>
                      <a:endPar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NAF</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312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SA5#114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21-25 Aug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Sophia Antipolis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France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ETSI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6681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SA5#115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16-20 Oct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2017</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Busan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Korea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ETRI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681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SA5#116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27 Nov-1 Dec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2017</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Reno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USA</a:t>
                      </a: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NAF</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Mega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bl>
          </a:graphicData>
        </a:graphic>
      </p:graphicFrame>
      <p:sp>
        <p:nvSpPr>
          <p:cNvPr id="44092" name="Rectangle 64"/>
          <p:cNvSpPr>
            <a:spLocks noGrp="1"/>
          </p:cNvSpPr>
          <p:nvPr>
            <p:ph type="title"/>
          </p:nvPr>
        </p:nvSpPr>
        <p:spPr>
          <a:xfrm>
            <a:off x="1981200" y="274638"/>
            <a:ext cx="6834188" cy="628650"/>
          </a:xfrm>
        </p:spPr>
        <p:txBody>
          <a:bodyPr/>
          <a:lstStyle/>
          <a:p>
            <a:r>
              <a:rPr lang="en-GB" dirty="0"/>
              <a:t>2017 meeting calendar</a:t>
            </a:r>
          </a:p>
        </p:txBody>
      </p:sp>
    </p:spTree>
    <p:extLst>
      <p:ext uri="{BB962C8B-B14F-4D97-AF65-F5344CB8AC3E}">
        <p14:creationId xmlns:p14="http://schemas.microsoft.com/office/powerpoint/2010/main" val="2062754326"/>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a:solidFill>
                  <a:srgbClr val="FF0000"/>
                </a:solidFill>
                <a:latin typeface="Calibri" pitchFamily="34" charset="0"/>
                <a:cs typeface="Times New Roman" pitchFamily="18" charset="0"/>
              </a:rPr>
              <a:t>Rel-14 Charging WIs (4/7)</a:t>
            </a:r>
          </a:p>
        </p:txBody>
      </p:sp>
      <p:graphicFrame>
        <p:nvGraphicFramePr>
          <p:cNvPr id="6" name="Group 76"/>
          <p:cNvGraphicFramePr>
            <a:graphicFrameLocks/>
          </p:cNvGraphicFramePr>
          <p:nvPr>
            <p:extLst>
              <p:ext uri="{D42A27DB-BD31-4B8C-83A1-F6EECF244321}">
                <p14:modId xmlns:p14="http://schemas.microsoft.com/office/powerpoint/2010/main" val="206124306"/>
              </p:ext>
            </p:extLst>
          </p:nvPr>
        </p:nvGraphicFramePr>
        <p:xfrm>
          <a:off x="1520303" y="1099692"/>
          <a:ext cx="8311488" cy="4851703"/>
        </p:xfrm>
        <a:graphic>
          <a:graphicData uri="http://schemas.openxmlformats.org/drawingml/2006/table">
            <a:tbl>
              <a:tblPr/>
              <a:tblGrid>
                <a:gridCol w="1334973">
                  <a:extLst>
                    <a:ext uri="{9D8B030D-6E8A-4147-A177-3AD203B41FA5}">
                      <a16:colId xmlns:a16="http://schemas.microsoft.com/office/drawing/2014/main" val="20000"/>
                    </a:ext>
                  </a:extLst>
                </a:gridCol>
                <a:gridCol w="4936340">
                  <a:extLst>
                    <a:ext uri="{9D8B030D-6E8A-4147-A177-3AD203B41FA5}">
                      <a16:colId xmlns:a16="http://schemas.microsoft.com/office/drawing/2014/main" val="20001"/>
                    </a:ext>
                  </a:extLst>
                </a:gridCol>
                <a:gridCol w="2040175">
                  <a:extLst>
                    <a:ext uri="{9D8B030D-6E8A-4147-A177-3AD203B41FA5}">
                      <a16:colId xmlns:a16="http://schemas.microsoft.com/office/drawing/2014/main" val="20002"/>
                    </a:ext>
                  </a:extLst>
                </a:gridCol>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dirty="0">
                          <a:solidFill>
                            <a:schemeClr val="tx1"/>
                          </a:solidFill>
                          <a:effectLst/>
                          <a:latin typeface="+mn-lt"/>
                          <a:ea typeface="+mn-ea"/>
                          <a:cs typeface="+mn-cs"/>
                        </a:rPr>
                        <a:t>Charging Aspects of S8 Home Routing Architecture for VoLTE</a:t>
                      </a:r>
                      <a:endParaRPr kumimoji="0" lang="en-GB" altLang="zh-CN"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CH14-V8</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720050</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normalizeH="0" baseline="0" dirty="0">
                          <a:ln>
                            <a:noFill/>
                          </a:ln>
                          <a:solidFill>
                            <a:schemeClr val="tx1"/>
                          </a:solidFill>
                          <a:effectLst/>
                          <a:latin typeface="+mn-lt"/>
                          <a:ea typeface="宋体" pitchFamily="2" charset="-122"/>
                          <a:cs typeface="Arial" charset="0"/>
                        </a:rPr>
                        <a:t>China Mobile</a:t>
                      </a:r>
                      <a:endParaRPr kumimoji="0" lang="en-GB" altLang="zh-CN" sz="1600" b="0" i="0" u="none" strike="noStrike" kern="1200"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60%-&gt;100%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kern="1200" dirty="0">
                          <a:solidFill>
                            <a:schemeClr val="tx1"/>
                          </a:solidFill>
                          <a:effectLst/>
                          <a:latin typeface="+mn-lt"/>
                          <a:ea typeface="+mn-ea"/>
                          <a:cs typeface="+mn-cs"/>
                        </a:rPr>
                        <a:t>SA#76 (06/2017)</a:t>
                      </a:r>
                      <a:endParaRPr lang="en-GB" altLang="zh-CN"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4"/>
                  </a:ext>
                </a:extLst>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effectLst/>
                          <a:latin typeface="+mn-lt"/>
                          <a:ea typeface="+mn-ea"/>
                          <a:cs typeface="+mn-cs"/>
                        </a:rPr>
                        <a:t>The setting for IMS visited network identifier to differentiate between roaming architecture for voice over IMS with local breakout and between roaming architecture for voice over IMS with home routed traffic (S8HR) was introduced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600" b="0" i="0" u="none" strike="noStrike" kern="1200"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5"/>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lang="en-GB" sz="1600" kern="1200" dirty="0">
                          <a:solidFill>
                            <a:schemeClr val="tx1"/>
                          </a:solidFill>
                          <a:effectLst/>
                          <a:latin typeface="+mn-lt"/>
                          <a:ea typeface="+mn-ea"/>
                          <a:cs typeface="+mn-cs"/>
                        </a:rPr>
                        <a:t>Rel-14 CRs</a:t>
                      </a:r>
                      <a:endParaRPr kumimoji="0" lang="en-US" sz="1600" b="0" i="0" u="none" strike="noStrike" kern="1200"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216114003"/>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a:solidFill>
                  <a:srgbClr val="FF0000"/>
                </a:solidFill>
                <a:latin typeface="Calibri" pitchFamily="34" charset="0"/>
                <a:cs typeface="Times New Roman" pitchFamily="18" charset="0"/>
              </a:rPr>
              <a:t>Rel-14 Charging WIs (5/7)</a:t>
            </a:r>
          </a:p>
        </p:txBody>
      </p:sp>
      <p:graphicFrame>
        <p:nvGraphicFramePr>
          <p:cNvPr id="6" name="Group 76"/>
          <p:cNvGraphicFramePr>
            <a:graphicFrameLocks/>
          </p:cNvGraphicFramePr>
          <p:nvPr>
            <p:extLst>
              <p:ext uri="{D42A27DB-BD31-4B8C-83A1-F6EECF244321}">
                <p14:modId xmlns:p14="http://schemas.microsoft.com/office/powerpoint/2010/main" val="3464555425"/>
              </p:ext>
            </p:extLst>
          </p:nvPr>
        </p:nvGraphicFramePr>
        <p:xfrm>
          <a:off x="1373519" y="1099691"/>
          <a:ext cx="8311488" cy="4851703"/>
        </p:xfrm>
        <a:graphic>
          <a:graphicData uri="http://schemas.openxmlformats.org/drawingml/2006/table">
            <a:tbl>
              <a:tblPr/>
              <a:tblGrid>
                <a:gridCol w="1334973">
                  <a:extLst>
                    <a:ext uri="{9D8B030D-6E8A-4147-A177-3AD203B41FA5}">
                      <a16:colId xmlns:a16="http://schemas.microsoft.com/office/drawing/2014/main" val="20000"/>
                    </a:ext>
                  </a:extLst>
                </a:gridCol>
                <a:gridCol w="4936340">
                  <a:extLst>
                    <a:ext uri="{9D8B030D-6E8A-4147-A177-3AD203B41FA5}">
                      <a16:colId xmlns:a16="http://schemas.microsoft.com/office/drawing/2014/main" val="20001"/>
                    </a:ext>
                  </a:extLst>
                </a:gridCol>
                <a:gridCol w="2040175">
                  <a:extLst>
                    <a:ext uri="{9D8B030D-6E8A-4147-A177-3AD203B41FA5}">
                      <a16:colId xmlns:a16="http://schemas.microsoft.com/office/drawing/2014/main" val="20002"/>
                    </a:ext>
                  </a:extLst>
                </a:gridCol>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dirty="0">
                          <a:solidFill>
                            <a:schemeClr val="tx1"/>
                          </a:solidFill>
                          <a:effectLst/>
                          <a:latin typeface="+mn-lt"/>
                          <a:ea typeface="+mn-ea"/>
                          <a:cs typeface="+mn-cs"/>
                        </a:rPr>
                        <a:t>Charging Aspects of Improvements of Awareness of User Location Change (AULC)</a:t>
                      </a:r>
                      <a:endParaRPr kumimoji="0" lang="en-GB" altLang="zh-CN"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AULC-CH</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730054</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it-IT" sz="1600" b="0" i="0" u="none" strike="noStrike" kern="1200" cap="none" normalizeH="0" baseline="0" dirty="0">
                          <a:ln>
                            <a:noFill/>
                          </a:ln>
                          <a:solidFill>
                            <a:schemeClr val="tx1"/>
                          </a:solidFill>
                          <a:effectLst/>
                          <a:latin typeface="+mn-lt"/>
                          <a:ea typeface="Gulim" pitchFamily="34" charset="-127"/>
                          <a:cs typeface="+mn-cs"/>
                        </a:rPr>
                        <a:t>Huawei</a:t>
                      </a:r>
                      <a:endParaRPr kumimoji="0" lang="en-GB" altLang="zh-CN" sz="1600" b="0" i="0" u="none" strike="noStrike" kern="1200" cap="none" normalizeH="0" baseline="0" dirty="0">
                        <a:ln>
                          <a:noFill/>
                        </a:ln>
                        <a:solidFill>
                          <a:schemeClr val="tx1"/>
                        </a:solidFill>
                        <a:effectLst/>
                        <a:latin typeface="+mn-lt"/>
                        <a:ea typeface="Gulim" pitchFamily="34" charset="-127"/>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80%-&gt;100%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kern="1200" dirty="0">
                          <a:solidFill>
                            <a:schemeClr val="tx1"/>
                          </a:solidFill>
                          <a:effectLst/>
                          <a:latin typeface="+mn-lt"/>
                          <a:ea typeface="+mn-ea"/>
                          <a:cs typeface="+mn-cs"/>
                        </a:rPr>
                        <a:t>SA#76 (06/2017)</a:t>
                      </a:r>
                      <a:endParaRPr lang="en-GB" altLang="zh-CN"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4"/>
                  </a:ext>
                </a:extLst>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altLang="zh-CN" sz="1600" kern="1200" dirty="0">
                          <a:solidFill>
                            <a:schemeClr val="tx1"/>
                          </a:solidFill>
                          <a:effectLst/>
                          <a:latin typeface="+mn-lt"/>
                          <a:ea typeface="+mn-ea"/>
                          <a:cs typeface="+mn-cs"/>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285750" indent="-285750">
                        <a:buFontTx/>
                        <a:buChar char="-"/>
                      </a:pPr>
                      <a:r>
                        <a:rPr lang="en-GB" sz="1600" kern="1200" dirty="0">
                          <a:solidFill>
                            <a:schemeClr val="tx1"/>
                          </a:solidFill>
                          <a:effectLst/>
                          <a:latin typeface="+mn-lt"/>
                          <a:ea typeface="+mn-ea"/>
                          <a:cs typeface="+mn-cs"/>
                        </a:rPr>
                        <a:t>The single Presence Reporting Area (PRA) functionality has been deprecated in Rel-14. The multiple PRA(s) is now specified for Rel-14,with the new capability for the OCS. </a:t>
                      </a:r>
                    </a:p>
                    <a:p>
                      <a:pPr marL="285750" indent="-285750">
                        <a:buFontTx/>
                        <a:buChar char="-"/>
                      </a:pPr>
                      <a:r>
                        <a:rPr lang="en-GB" sz="1600" kern="1200" dirty="0">
                          <a:solidFill>
                            <a:schemeClr val="tx1"/>
                          </a:solidFill>
                          <a:effectLst/>
                          <a:latin typeface="+mn-lt"/>
                          <a:ea typeface="+mn-ea"/>
                          <a:cs typeface="+mn-cs"/>
                        </a:rPr>
                        <a:t>Based on the answer from an SA2 LS, from Rel-14 onwards the TDF supports neither single PRA (Presence Reporting Area) nor multiple PRA.</a:t>
                      </a:r>
                      <a:r>
                        <a:rPr lang="en-GB" sz="1600" kern="1200" baseline="0" dirty="0">
                          <a:solidFill>
                            <a:schemeClr val="tx1"/>
                          </a:solidFill>
                          <a:effectLst/>
                          <a:latin typeface="+mn-lt"/>
                          <a:ea typeface="+mn-ea"/>
                          <a:cs typeface="+mn-cs"/>
                        </a:rPr>
                        <a:t> Therefore </a:t>
                      </a:r>
                      <a:r>
                        <a:rPr lang="en-GB" sz="1600" kern="1200" dirty="0">
                          <a:solidFill>
                            <a:schemeClr val="tx1"/>
                          </a:solidFill>
                          <a:effectLst/>
                          <a:latin typeface="+mn-lt"/>
                          <a:ea typeface="+mn-ea"/>
                          <a:cs typeface="+mn-cs"/>
                        </a:rPr>
                        <a:t>this functionality is deprecated for the TDF.</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5"/>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a:solidFill>
                            <a:schemeClr val="tx1"/>
                          </a:solidFill>
                          <a:effectLst/>
                          <a:latin typeface="+mn-lt"/>
                          <a:ea typeface="+mn-ea"/>
                          <a:cs typeface="+mn-cs"/>
                        </a:rPr>
                        <a:t>Rel-14 CRs</a:t>
                      </a:r>
                      <a:endParaRPr lang="en-US"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042769185"/>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a:solidFill>
                  <a:srgbClr val="FF0000"/>
                </a:solidFill>
                <a:latin typeface="Calibri" pitchFamily="34" charset="0"/>
                <a:cs typeface="Times New Roman" pitchFamily="18" charset="0"/>
              </a:rPr>
              <a:t>Rel-14 Charging WIs (6/7)</a:t>
            </a:r>
          </a:p>
        </p:txBody>
      </p:sp>
      <p:graphicFrame>
        <p:nvGraphicFramePr>
          <p:cNvPr id="6" name="Group 76"/>
          <p:cNvGraphicFramePr>
            <a:graphicFrameLocks/>
          </p:cNvGraphicFramePr>
          <p:nvPr>
            <p:extLst>
              <p:ext uri="{D42A27DB-BD31-4B8C-83A1-F6EECF244321}">
                <p14:modId xmlns:p14="http://schemas.microsoft.com/office/powerpoint/2010/main" val="1591284926"/>
              </p:ext>
            </p:extLst>
          </p:nvPr>
        </p:nvGraphicFramePr>
        <p:xfrm>
          <a:off x="1493008" y="1099691"/>
          <a:ext cx="8311488" cy="4851703"/>
        </p:xfrm>
        <a:graphic>
          <a:graphicData uri="http://schemas.openxmlformats.org/drawingml/2006/table">
            <a:tbl>
              <a:tblPr/>
              <a:tblGrid>
                <a:gridCol w="1334973">
                  <a:extLst>
                    <a:ext uri="{9D8B030D-6E8A-4147-A177-3AD203B41FA5}">
                      <a16:colId xmlns:a16="http://schemas.microsoft.com/office/drawing/2014/main" val="20000"/>
                    </a:ext>
                  </a:extLst>
                </a:gridCol>
                <a:gridCol w="4936340">
                  <a:extLst>
                    <a:ext uri="{9D8B030D-6E8A-4147-A177-3AD203B41FA5}">
                      <a16:colId xmlns:a16="http://schemas.microsoft.com/office/drawing/2014/main" val="20001"/>
                    </a:ext>
                  </a:extLst>
                </a:gridCol>
                <a:gridCol w="2040175">
                  <a:extLst>
                    <a:ext uri="{9D8B030D-6E8A-4147-A177-3AD203B41FA5}">
                      <a16:colId xmlns:a16="http://schemas.microsoft.com/office/drawing/2014/main" val="20002"/>
                    </a:ext>
                  </a:extLst>
                </a:gridCol>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Charging Aspect of 3GPP PS Data off Function</a:t>
                      </a:r>
                      <a:endParaRPr kumimoji="0" lang="en-GB" altLang="zh-CN"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PS_DATA_OFF-CH</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740014</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it-IT" sz="1600" b="0" i="0" u="none" strike="noStrike" kern="1200" cap="none" normalizeH="0" baseline="0" dirty="0">
                          <a:ln>
                            <a:noFill/>
                          </a:ln>
                          <a:solidFill>
                            <a:schemeClr val="tx1"/>
                          </a:solidFill>
                          <a:effectLst/>
                          <a:latin typeface="+mn-lt"/>
                          <a:ea typeface="Gulim" pitchFamily="34" charset="-127"/>
                          <a:cs typeface="+mn-cs"/>
                        </a:rPr>
                        <a:t>Huawei</a:t>
                      </a:r>
                      <a:endParaRPr kumimoji="0" lang="en-GB" altLang="zh-CN" sz="1600" b="0" i="0" u="none" strike="noStrike" kern="1200" cap="none" normalizeH="0" baseline="0" dirty="0">
                        <a:ln>
                          <a:noFill/>
                        </a:ln>
                        <a:solidFill>
                          <a:schemeClr val="tx1"/>
                        </a:solidFill>
                        <a:effectLst/>
                        <a:latin typeface="+mn-lt"/>
                        <a:ea typeface="Gulim" pitchFamily="34" charset="-127"/>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70%-&gt;100%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a:solidFill>
                            <a:schemeClr val="tx1"/>
                          </a:solidFill>
                          <a:effectLst/>
                          <a:latin typeface="+mn-lt"/>
                          <a:ea typeface="+mn-ea"/>
                          <a:cs typeface="+mn-cs"/>
                        </a:rPr>
                        <a:t>SA#76 (06/2017)</a:t>
                      </a:r>
                      <a:endParaRPr lang="en-GB" altLang="zh-CN"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4"/>
                  </a:ext>
                </a:extLst>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altLang="zh-CN" sz="1600" kern="1200" dirty="0">
                          <a:solidFill>
                            <a:schemeClr val="tx1"/>
                          </a:solidFill>
                          <a:effectLst/>
                          <a:latin typeface="+mn-lt"/>
                          <a:ea typeface="+mn-ea"/>
                          <a:cs typeface="+mn-cs"/>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lang="en-US" sz="1600" kern="1200" dirty="0">
                          <a:solidFill>
                            <a:schemeClr val="tx1"/>
                          </a:solidFill>
                          <a:effectLst/>
                          <a:latin typeface="+mn-lt"/>
                          <a:ea typeface="+mn-ea"/>
                          <a:cs typeface="+mn-cs"/>
                        </a:rPr>
                        <a:t>The </a:t>
                      </a:r>
                      <a:r>
                        <a:rPr lang="en-GB" sz="1600" kern="1200" dirty="0">
                          <a:solidFill>
                            <a:schemeClr val="tx1"/>
                          </a:solidFill>
                          <a:effectLst/>
                          <a:latin typeface="+mn-lt"/>
                          <a:ea typeface="+mn-ea"/>
                          <a:cs typeface="+mn-cs"/>
                        </a:rPr>
                        <a:t>3GPP Data Off status indication setting by the UE at IMS (re-Registration) is captured for offline charging in IMS AS, and the change of this status at EPC level as well. </a:t>
                      </a:r>
                      <a:endParaRPr lang="sv-SE"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5"/>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altLang="zh-CN" sz="1600" kern="1200" dirty="0">
                          <a:solidFill>
                            <a:schemeClr val="tx1"/>
                          </a:solidFill>
                          <a:effectLst/>
                          <a:latin typeface="+mn-lt"/>
                          <a:ea typeface="+mn-ea"/>
                          <a:cs typeface="+mn-cs"/>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a:solidFill>
                            <a:schemeClr val="tx1"/>
                          </a:solidFill>
                          <a:effectLst/>
                          <a:latin typeface="+mn-lt"/>
                          <a:ea typeface="+mn-ea"/>
                          <a:cs typeface="+mn-cs"/>
                        </a:rPr>
                        <a:t>Rel-14 CRs</a:t>
                      </a:r>
                      <a:endParaRPr lang="en-US"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940628796"/>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a:solidFill>
                  <a:srgbClr val="FF0000"/>
                </a:solidFill>
                <a:latin typeface="Calibri" pitchFamily="34" charset="0"/>
                <a:cs typeface="Times New Roman" pitchFamily="18" charset="0"/>
              </a:rPr>
              <a:t>Rel-14 Charging WIs (7/7)</a:t>
            </a:r>
          </a:p>
        </p:txBody>
      </p:sp>
      <p:graphicFrame>
        <p:nvGraphicFramePr>
          <p:cNvPr id="6" name="Group 76"/>
          <p:cNvGraphicFramePr>
            <a:graphicFrameLocks/>
          </p:cNvGraphicFramePr>
          <p:nvPr>
            <p:extLst>
              <p:ext uri="{D42A27DB-BD31-4B8C-83A1-F6EECF244321}">
                <p14:modId xmlns:p14="http://schemas.microsoft.com/office/powerpoint/2010/main" val="3509443263"/>
              </p:ext>
            </p:extLst>
          </p:nvPr>
        </p:nvGraphicFramePr>
        <p:xfrm>
          <a:off x="1547599" y="1140635"/>
          <a:ext cx="8311488" cy="4907816"/>
        </p:xfrm>
        <a:graphic>
          <a:graphicData uri="http://schemas.openxmlformats.org/drawingml/2006/table">
            <a:tbl>
              <a:tblPr/>
              <a:tblGrid>
                <a:gridCol w="1319213">
                  <a:extLst>
                    <a:ext uri="{9D8B030D-6E8A-4147-A177-3AD203B41FA5}">
                      <a16:colId xmlns:a16="http://schemas.microsoft.com/office/drawing/2014/main" val="20000"/>
                    </a:ext>
                  </a:extLst>
                </a:gridCol>
                <a:gridCol w="4952100">
                  <a:extLst>
                    <a:ext uri="{9D8B030D-6E8A-4147-A177-3AD203B41FA5}">
                      <a16:colId xmlns:a16="http://schemas.microsoft.com/office/drawing/2014/main" val="20001"/>
                    </a:ext>
                  </a:extLst>
                </a:gridCol>
                <a:gridCol w="2040175">
                  <a:extLst>
                    <a:ext uri="{9D8B030D-6E8A-4147-A177-3AD203B41FA5}">
                      <a16:colId xmlns:a16="http://schemas.microsoft.com/office/drawing/2014/main" val="20002"/>
                    </a:ext>
                  </a:extLst>
                </a:gridCol>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Charging for SMS via T4</a:t>
                      </a:r>
                      <a:endParaRPr kumimoji="0" lang="en-GB" altLang="zh-CN"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CH14-SMST4</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740015</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it-IT" sz="1600" b="0" i="0" u="none" strike="noStrike" kern="1200" cap="none" normalizeH="0" baseline="0" dirty="0">
                          <a:ln>
                            <a:noFill/>
                          </a:ln>
                          <a:solidFill>
                            <a:schemeClr val="tx1"/>
                          </a:solidFill>
                          <a:effectLst/>
                          <a:latin typeface="+mn-lt"/>
                          <a:ea typeface="Gulim" pitchFamily="34" charset="-127"/>
                          <a:cs typeface="+mn-cs"/>
                        </a:rPr>
                        <a:t>Nokia</a:t>
                      </a:r>
                      <a:endParaRPr kumimoji="0" lang="en-GB" altLang="zh-CN" sz="1600" b="0" i="0" u="none" strike="noStrike" kern="1200" cap="none" normalizeH="0" baseline="0" dirty="0">
                        <a:ln>
                          <a:noFill/>
                        </a:ln>
                        <a:solidFill>
                          <a:schemeClr val="tx1"/>
                        </a:solidFill>
                        <a:effectLst/>
                        <a:latin typeface="+mn-lt"/>
                        <a:ea typeface="Gulim" pitchFamily="34" charset="-127"/>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20%-&gt;100%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a:solidFill>
                            <a:schemeClr val="tx1"/>
                          </a:solidFill>
                          <a:effectLst/>
                          <a:latin typeface="+mn-lt"/>
                          <a:ea typeface="+mn-ea"/>
                          <a:cs typeface="+mn-cs"/>
                        </a:rPr>
                        <a:t>SA#76 (06/2017)</a:t>
                      </a:r>
                      <a:endParaRPr lang="en-GB" altLang="zh-CN"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4"/>
                  </a:ext>
                </a:extLst>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altLang="zh-CN" sz="1600" kern="1200" dirty="0">
                          <a:solidFill>
                            <a:schemeClr val="tx1"/>
                          </a:solidFill>
                          <a:effectLst/>
                          <a:latin typeface="+mn-lt"/>
                          <a:ea typeface="+mn-ea"/>
                          <a:cs typeface="+mn-cs"/>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285750" indent="-285750">
                        <a:buFontTx/>
                        <a:buChar char="-"/>
                      </a:pPr>
                      <a:r>
                        <a:rPr lang="en-GB" sz="1600" kern="1200" dirty="0">
                          <a:solidFill>
                            <a:schemeClr val="tx1"/>
                          </a:solidFill>
                          <a:effectLst/>
                          <a:latin typeface="+mn-lt"/>
                          <a:ea typeface="+mn-ea"/>
                          <a:cs typeface="+mn-cs"/>
                        </a:rPr>
                        <a:t>Offline charging message flows for Device triggering have been updated with a new SC-DVT-T4 CDR and introduce the replace and recall procedures. The full set of flows for Online charging related to Device triggering are introduced.</a:t>
                      </a:r>
                    </a:p>
                    <a:p>
                      <a:pPr marL="285750" indent="-285750">
                        <a:buFontTx/>
                        <a:buChar char="-"/>
                      </a:pPr>
                      <a:r>
                        <a:rPr lang="en-GB" sz="1600" kern="1200" dirty="0">
                          <a:solidFill>
                            <a:schemeClr val="tx1"/>
                          </a:solidFill>
                          <a:effectLst/>
                          <a:latin typeface="+mn-lt"/>
                          <a:ea typeface="+mn-ea"/>
                          <a:cs typeface="+mn-cs"/>
                        </a:rPr>
                        <a:t>Online charging message flows of MSISDN-less MO-SMS via T4 are introduced. </a:t>
                      </a:r>
                    </a:p>
                    <a:p>
                      <a:pPr marL="285750" indent="-285750">
                        <a:buFontTx/>
                        <a:buChar char="-"/>
                      </a:pPr>
                      <a:r>
                        <a:rPr lang="en-GB" sz="1600" kern="1200" dirty="0">
                          <a:solidFill>
                            <a:schemeClr val="tx1"/>
                          </a:solidFill>
                          <a:effectLst/>
                          <a:latin typeface="+mn-lt"/>
                          <a:ea typeface="+mn-ea"/>
                          <a:cs typeface="+mn-cs"/>
                        </a:rPr>
                        <a:t>The new CDR SC-DVT-T4 description is introduced</a:t>
                      </a:r>
                    </a:p>
                    <a:p>
                      <a:pPr marL="285750" indent="-285750">
                        <a:buFontTx/>
                        <a:buChar char="-"/>
                      </a:pPr>
                      <a:r>
                        <a:rPr lang="en-GB" sz="1600" kern="1200" dirty="0">
                          <a:solidFill>
                            <a:schemeClr val="tx1"/>
                          </a:solidFill>
                          <a:effectLst/>
                          <a:latin typeface="+mn-lt"/>
                          <a:ea typeface="+mn-ea"/>
                          <a:cs typeface="+mn-cs"/>
                        </a:rPr>
                        <a:t>Since a separate CDR SC-DVT-T4 is created for Device Trigger procedures over T4, the SC-SMO is specified no to be used anymore for this.</a:t>
                      </a:r>
                      <a:br>
                        <a:rPr lang="en-GB" sz="1600" kern="1200" dirty="0">
                          <a:solidFill>
                            <a:schemeClr val="tx1"/>
                          </a:solidFill>
                          <a:effectLst/>
                          <a:latin typeface="+mn-lt"/>
                          <a:ea typeface="+mn-ea"/>
                          <a:cs typeface="+mn-cs"/>
                        </a:rPr>
                      </a:br>
                      <a:r>
                        <a:rPr lang="en-GB" sz="1600" kern="1200" dirty="0">
                          <a:solidFill>
                            <a:schemeClr val="tx1"/>
                          </a:solidFill>
                          <a:effectLst/>
                          <a:latin typeface="+mn-lt"/>
                          <a:ea typeface="+mn-ea"/>
                          <a:cs typeface="+mn-cs"/>
                        </a:rPr>
                        <a:t>The SMS information is extended to support both Device Trigger and SMS MO via T4 in offline (</a:t>
                      </a:r>
                      <a:r>
                        <a:rPr lang="en-GB" sz="1600" kern="1200" dirty="0" err="1">
                          <a:solidFill>
                            <a:schemeClr val="tx1"/>
                          </a:solidFill>
                          <a:effectLst/>
                          <a:latin typeface="+mn-lt"/>
                          <a:ea typeface="+mn-ea"/>
                          <a:cs typeface="+mn-cs"/>
                        </a:rPr>
                        <a:t>Rf</a:t>
                      </a:r>
                      <a:r>
                        <a:rPr lang="en-GB" sz="1600" kern="1200" dirty="0">
                          <a:solidFill>
                            <a:schemeClr val="tx1"/>
                          </a:solidFill>
                          <a:effectLst/>
                          <a:latin typeface="+mn-lt"/>
                          <a:ea typeface="+mn-ea"/>
                          <a:cs typeface="+mn-cs"/>
                        </a:rPr>
                        <a:t>) and online (Ro) Charging, with the corresponding AVPs.</a:t>
                      </a:r>
                      <a:br>
                        <a:rPr lang="en-GB" sz="1600" kern="1200" dirty="0">
                          <a:solidFill>
                            <a:schemeClr val="tx1"/>
                          </a:solidFill>
                          <a:effectLst/>
                          <a:latin typeface="+mn-lt"/>
                          <a:ea typeface="+mn-ea"/>
                          <a:cs typeface="+mn-cs"/>
                        </a:rPr>
                      </a:br>
                      <a:r>
                        <a:rPr lang="en-GB" sz="1600" kern="1200" dirty="0">
                          <a:solidFill>
                            <a:schemeClr val="tx1"/>
                          </a:solidFill>
                          <a:effectLst/>
                          <a:latin typeface="+mn-lt"/>
                          <a:ea typeface="+mn-ea"/>
                          <a:cs typeface="+mn-cs"/>
                        </a:rPr>
                        <a:t>The SC-SMO-T4 (new CDR for SMS MO via T4) and SC-DVT-T4 ASN.1 description is introduced.</a:t>
                      </a:r>
                      <a:endParaRPr kumimoji="0" lang="en-GB" sz="1600" b="0" i="0" u="none" strike="noStrike" kern="1200"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5"/>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a:solidFill>
                            <a:schemeClr val="tx1"/>
                          </a:solidFill>
                          <a:effectLst/>
                          <a:latin typeface="+mn-lt"/>
                          <a:ea typeface="+mn-ea"/>
                          <a:cs typeface="+mn-cs"/>
                        </a:rPr>
                        <a:t>Rel-14 CRs</a:t>
                      </a:r>
                      <a:endParaRPr kumimoji="0" lang="en-US" sz="1600" b="0" i="0" u="none" strike="noStrike" kern="1200"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592314692"/>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studies (1/3)</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510526761"/>
              </p:ext>
            </p:extLst>
          </p:nvPr>
        </p:nvGraphicFramePr>
        <p:xfrm>
          <a:off x="1209747" y="1081466"/>
          <a:ext cx="8639032" cy="5012278"/>
        </p:xfrm>
        <a:graphic>
          <a:graphicData uri="http://schemas.openxmlformats.org/drawingml/2006/table">
            <a:tbl>
              <a:tblPr/>
              <a:tblGrid>
                <a:gridCol w="1372034">
                  <a:extLst>
                    <a:ext uri="{9D8B030D-6E8A-4147-A177-3AD203B41FA5}">
                      <a16:colId xmlns:a16="http://schemas.microsoft.com/office/drawing/2014/main" val="20000"/>
                    </a:ext>
                  </a:extLst>
                </a:gridCol>
                <a:gridCol w="4875453">
                  <a:extLst>
                    <a:ext uri="{9D8B030D-6E8A-4147-A177-3AD203B41FA5}">
                      <a16:colId xmlns:a16="http://schemas.microsoft.com/office/drawing/2014/main" val="20001"/>
                    </a:ext>
                  </a:extLst>
                </a:gridCol>
                <a:gridCol w="2391545">
                  <a:extLst>
                    <a:ext uri="{9D8B030D-6E8A-4147-A177-3AD203B41FA5}">
                      <a16:colId xmlns:a16="http://schemas.microsoft.com/office/drawing/2014/main" val="20002"/>
                    </a:ext>
                  </a:extLst>
                </a:gridCol>
              </a:tblGrid>
              <a:tr h="50167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on Overload Control for Diameter Charging Applications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a:ln>
                            <a:noFill/>
                          </a:ln>
                          <a:solidFill>
                            <a:schemeClr val="tx1"/>
                          </a:solidFill>
                          <a:effectLst/>
                          <a:latin typeface="Calibri" pitchFamily="34" charset="0"/>
                        </a:rPr>
                        <a:t>FS_DOCME_CH </a:t>
                      </a:r>
                    </a:p>
                  </a:txBody>
                  <a:tcPr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23080">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680054</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977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fr-FR" sz="1800" b="0" kern="1200" dirty="0">
                          <a:solidFill>
                            <a:schemeClr val="tx1"/>
                          </a:solidFill>
                          <a:effectLst/>
                          <a:latin typeface="+mn-lt"/>
                          <a:ea typeface="+mn-ea"/>
                          <a:cs typeface="+mn-cs"/>
                        </a:rPr>
                        <a:t>Ericsson (New Rapporteur)</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977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10%-&gt;25%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977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a:solidFill>
                            <a:schemeClr val="tx1"/>
                          </a:solidFill>
                          <a:latin typeface="+mn-lt"/>
                          <a:ea typeface="+mn-ea"/>
                          <a:cs typeface="+mn-cs"/>
                        </a:rPr>
                        <a:t>SA#78 (12/2017)</a:t>
                      </a:r>
                      <a:endParaRPr lang="en-GB" altLang="zh-CN" sz="1600" kern="1200" dirty="0">
                        <a:solidFill>
                          <a:schemeClr val="tx1"/>
                        </a:solidFill>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4"/>
                  </a:ext>
                </a:extLst>
              </a:tr>
              <a:tr h="264010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b="0" kern="1200" dirty="0">
                          <a:solidFill>
                            <a:schemeClr val="tx1"/>
                          </a:solidFill>
                          <a:effectLst/>
                          <a:latin typeface="+mn-lt"/>
                          <a:ea typeface="+mn-ea"/>
                          <a:cs typeface="+mn-cs"/>
                        </a:rPr>
                        <a:t>Clean-up was processed based on new status and references, and the scope was reworked to be clarified.</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kern="1200" dirty="0">
                          <a:solidFill>
                            <a:schemeClr val="tx1"/>
                          </a:solidFill>
                          <a:effectLst/>
                          <a:latin typeface="+mn-lt"/>
                          <a:ea typeface="+mn-ea"/>
                          <a:cs typeface="+mn-cs"/>
                        </a:rPr>
                        <a:t>The Goals are clarified. The introduction and solution 1 (Using OLR and buffer mechanism) are updated with new references. An alternative solution based on selection of messages to be replied by the Offline Charging server is introduced</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5"/>
                  </a:ext>
                </a:extLst>
              </a:tr>
              <a:tr h="3620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a:solidFill>
                            <a:schemeClr val="tx1"/>
                          </a:solidFill>
                          <a:effectLst/>
                          <a:latin typeface="+mn-lt"/>
                          <a:ea typeface="+mn-ea"/>
                          <a:cs typeface="+mn-cs"/>
                        </a:rPr>
                        <a:t>Revised SID</a:t>
                      </a:r>
                      <a:endParaRPr lang="en-US" sz="1600" b="0" i="0" u="none" strike="noStrike" dirty="0">
                        <a:solidFill>
                          <a:schemeClr val="tx1"/>
                        </a:solidFill>
                        <a:latin typeface="+mn-lt"/>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182299807"/>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kern="0" dirty="0">
                <a:solidFill>
                  <a:srgbClr val="FF0000"/>
                </a:solidFill>
                <a:latin typeface="Calibri"/>
              </a:rPr>
              <a:t>Charging studies</a:t>
            </a:r>
            <a:r>
              <a:rPr lang="en-GB" altLang="zh-CN" sz="3200" dirty="0">
                <a:solidFill>
                  <a:srgbClr val="FF0000"/>
                </a:solidFill>
                <a:latin typeface="Calibri" pitchFamily="34" charset="0"/>
                <a:cs typeface="Times New Roman" pitchFamily="18" charset="0"/>
              </a:rPr>
              <a:t> (2/3)</a:t>
            </a:r>
          </a:p>
        </p:txBody>
      </p:sp>
      <p:graphicFrame>
        <p:nvGraphicFramePr>
          <p:cNvPr id="6" name="Group 76"/>
          <p:cNvGraphicFramePr>
            <a:graphicFrameLocks/>
          </p:cNvGraphicFramePr>
          <p:nvPr>
            <p:extLst>
              <p:ext uri="{D42A27DB-BD31-4B8C-83A1-F6EECF244321}">
                <p14:modId xmlns:p14="http://schemas.microsoft.com/office/powerpoint/2010/main" val="1235646965"/>
              </p:ext>
            </p:extLst>
          </p:nvPr>
        </p:nvGraphicFramePr>
        <p:xfrm>
          <a:off x="1479361" y="1140634"/>
          <a:ext cx="8311488" cy="4851703"/>
        </p:xfrm>
        <a:graphic>
          <a:graphicData uri="http://schemas.openxmlformats.org/drawingml/2006/table">
            <a:tbl>
              <a:tblPr/>
              <a:tblGrid>
                <a:gridCol w="1334973">
                  <a:extLst>
                    <a:ext uri="{9D8B030D-6E8A-4147-A177-3AD203B41FA5}">
                      <a16:colId xmlns:a16="http://schemas.microsoft.com/office/drawing/2014/main" val="20000"/>
                    </a:ext>
                  </a:extLst>
                </a:gridCol>
                <a:gridCol w="4936340">
                  <a:extLst>
                    <a:ext uri="{9D8B030D-6E8A-4147-A177-3AD203B41FA5}">
                      <a16:colId xmlns:a16="http://schemas.microsoft.com/office/drawing/2014/main" val="20001"/>
                    </a:ext>
                  </a:extLst>
                </a:gridCol>
                <a:gridCol w="2040175">
                  <a:extLst>
                    <a:ext uri="{9D8B030D-6E8A-4147-A177-3AD203B41FA5}">
                      <a16:colId xmlns:a16="http://schemas.microsoft.com/office/drawing/2014/main" val="20002"/>
                    </a:ext>
                  </a:extLst>
                </a:gridCol>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Study on forward compatibility for 3GPP Diameter Charging Applications</a:t>
                      </a:r>
                      <a:endParaRPr kumimoji="0" lang="en-GB" altLang="zh-CN"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FS_FWDCA</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730053</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Nokia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10%-&gt;10%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kern="1200" dirty="0">
                          <a:solidFill>
                            <a:schemeClr val="tx1"/>
                          </a:solidFill>
                          <a:effectLst/>
                          <a:latin typeface="+mn-lt"/>
                          <a:ea typeface="+mn-ea"/>
                          <a:cs typeface="+mn-cs"/>
                        </a:rPr>
                        <a:t>SA#76 (06/2017) -&gt; SA#78 (12/2017)</a:t>
                      </a:r>
                      <a:endParaRPr lang="en-GB" altLang="zh-CN"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4"/>
                  </a:ext>
                </a:extLst>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lang="sv-SE" sz="1600" kern="1200" dirty="0">
                          <a:solidFill>
                            <a:schemeClr val="tx1"/>
                          </a:solidFill>
                          <a:effectLst/>
                          <a:latin typeface="+mn-lt"/>
                          <a:ea typeface="+mn-ea"/>
                          <a:cs typeface="+mn-cs"/>
                        </a:rPr>
                        <a:t>No input </a:t>
                      </a:r>
                      <a:r>
                        <a:rPr lang="sv-SE" sz="1600" kern="1200" dirty="0" err="1">
                          <a:solidFill>
                            <a:schemeClr val="tx1"/>
                          </a:solidFill>
                          <a:effectLst/>
                          <a:latin typeface="+mn-lt"/>
                          <a:ea typeface="+mn-ea"/>
                          <a:cs typeface="+mn-cs"/>
                        </a:rPr>
                        <a:t>since</a:t>
                      </a:r>
                      <a:r>
                        <a:rPr lang="sv-SE" sz="1600" kern="1200" dirty="0">
                          <a:solidFill>
                            <a:schemeClr val="tx1"/>
                          </a:solidFill>
                          <a:effectLst/>
                          <a:latin typeface="+mn-lt"/>
                          <a:ea typeface="+mn-ea"/>
                          <a:cs typeface="+mn-cs"/>
                        </a:rPr>
                        <a:t> last meeting.</a:t>
                      </a:r>
                    </a:p>
                    <a:p>
                      <a:pPr marL="0" indent="0">
                        <a:buFontTx/>
                        <a:buNone/>
                      </a:pPr>
                      <a:endParaRPr lang="en-GB" sz="1600" b="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5"/>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a:solidFill>
                            <a:schemeClr val="tx1"/>
                          </a:solidFill>
                          <a:effectLst/>
                          <a:latin typeface="+mn-lt"/>
                          <a:ea typeface="+mn-ea"/>
                          <a:cs typeface="+mn-cs"/>
                        </a:rPr>
                        <a:t>None</a:t>
                      </a:r>
                      <a:endParaRPr lang="en-US"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936567843"/>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kern="0" dirty="0">
                <a:solidFill>
                  <a:srgbClr val="FF0000"/>
                </a:solidFill>
                <a:latin typeface="Calibri"/>
              </a:rPr>
              <a:t>Charging studies</a:t>
            </a:r>
            <a:r>
              <a:rPr lang="en-GB" altLang="zh-CN" sz="3200" dirty="0">
                <a:solidFill>
                  <a:srgbClr val="FF0000"/>
                </a:solidFill>
                <a:latin typeface="Calibri" pitchFamily="34" charset="0"/>
                <a:cs typeface="Times New Roman" pitchFamily="18" charset="0"/>
              </a:rPr>
              <a:t> (3/3)</a:t>
            </a:r>
          </a:p>
        </p:txBody>
      </p:sp>
      <p:graphicFrame>
        <p:nvGraphicFramePr>
          <p:cNvPr id="6" name="Group 76"/>
          <p:cNvGraphicFramePr>
            <a:graphicFrameLocks/>
          </p:cNvGraphicFramePr>
          <p:nvPr>
            <p:extLst>
              <p:ext uri="{D42A27DB-BD31-4B8C-83A1-F6EECF244321}">
                <p14:modId xmlns:p14="http://schemas.microsoft.com/office/powerpoint/2010/main" val="2915712617"/>
              </p:ext>
            </p:extLst>
          </p:nvPr>
        </p:nvGraphicFramePr>
        <p:xfrm>
          <a:off x="1127859" y="894975"/>
          <a:ext cx="8311488" cy="5395496"/>
        </p:xfrm>
        <a:graphic>
          <a:graphicData uri="http://schemas.openxmlformats.org/drawingml/2006/table">
            <a:tbl>
              <a:tblPr/>
              <a:tblGrid>
                <a:gridCol w="1334973">
                  <a:extLst>
                    <a:ext uri="{9D8B030D-6E8A-4147-A177-3AD203B41FA5}">
                      <a16:colId xmlns:a16="http://schemas.microsoft.com/office/drawing/2014/main" val="20000"/>
                    </a:ext>
                  </a:extLst>
                </a:gridCol>
                <a:gridCol w="4936340">
                  <a:extLst>
                    <a:ext uri="{9D8B030D-6E8A-4147-A177-3AD203B41FA5}">
                      <a16:colId xmlns:a16="http://schemas.microsoft.com/office/drawing/2014/main" val="20001"/>
                    </a:ext>
                  </a:extLst>
                </a:gridCol>
                <a:gridCol w="2040175">
                  <a:extLst>
                    <a:ext uri="{9D8B030D-6E8A-4147-A177-3AD203B41FA5}">
                      <a16:colId xmlns:a16="http://schemas.microsoft.com/office/drawing/2014/main" val="20002"/>
                    </a:ext>
                  </a:extLst>
                </a:gridCol>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rPr>
                        <a:t>Study on Charging Aspects of 5G System Architecture Phase 1</a:t>
                      </a:r>
                      <a:endParaRPr kumimoji="0" lang="en-GB" altLang="zh-CN"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rPr>
                        <a:t>FS_5GS_Ph1_CH</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rPr>
                        <a:t>750019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Huawei &amp; Nokia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0%-&gt;15%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kern="1200" dirty="0">
                          <a:solidFill>
                            <a:schemeClr val="tx1"/>
                          </a:solidFill>
                          <a:effectLst/>
                          <a:latin typeface="+mn-lt"/>
                          <a:ea typeface="+mn-ea"/>
                          <a:cs typeface="+mn-cs"/>
                        </a:rPr>
                        <a:t>SA#78 (12/2017)</a:t>
                      </a:r>
                      <a:endParaRPr lang="en-GB" altLang="zh-CN"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4"/>
                  </a:ext>
                </a:extLst>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lang="en-US" sz="1600" u="sng" kern="1200" dirty="0">
                          <a:solidFill>
                            <a:schemeClr val="tx1"/>
                          </a:solidFill>
                          <a:effectLst/>
                          <a:latin typeface="+mn-lt"/>
                          <a:ea typeface="+mn-ea"/>
                          <a:cs typeface="+mn-cs"/>
                        </a:rPr>
                        <a:t>A set of potential requirements are introduced</a:t>
                      </a:r>
                      <a:r>
                        <a:rPr lang="en-US" sz="1600" kern="1200" dirty="0">
                          <a:solidFill>
                            <a:schemeClr val="tx1"/>
                          </a:solidFill>
                          <a:effectLst/>
                          <a:latin typeface="+mn-lt"/>
                          <a:ea typeface="+mn-ea"/>
                          <a:cs typeface="+mn-cs"/>
                        </a:rPr>
                        <a:t>: some are derived from 4G, and some are 5G specific.  </a:t>
                      </a:r>
                      <a:endParaRPr lang="sv-SE" sz="1600" kern="1200" dirty="0">
                        <a:solidFill>
                          <a:schemeClr val="tx1"/>
                        </a:solidFill>
                        <a:effectLst/>
                        <a:latin typeface="+mn-lt"/>
                        <a:ea typeface="+mn-ea"/>
                        <a:cs typeface="+mn-cs"/>
                      </a:endParaRPr>
                    </a:p>
                    <a:p>
                      <a:r>
                        <a:rPr lang="en-GB" sz="1600" u="sng" kern="1200" dirty="0">
                          <a:solidFill>
                            <a:schemeClr val="tx1"/>
                          </a:solidFill>
                          <a:effectLst/>
                          <a:latin typeface="+mn-lt"/>
                          <a:ea typeface="+mn-ea"/>
                          <a:cs typeface="+mn-cs"/>
                        </a:rPr>
                        <a:t>Topic Session management and Service continuity</a:t>
                      </a:r>
                      <a:r>
                        <a:rPr lang="en-GB" sz="1600" kern="1200" dirty="0">
                          <a:solidFill>
                            <a:schemeClr val="tx1"/>
                          </a:solidFill>
                          <a:effectLst/>
                          <a:latin typeface="+mn-lt"/>
                          <a:ea typeface="+mn-ea"/>
                          <a:cs typeface="+mn-cs"/>
                        </a:rPr>
                        <a:t>: Key issues are defined for </a:t>
                      </a:r>
                      <a:r>
                        <a:rPr lang="en-US" sz="1600" kern="1200" dirty="0">
                          <a:solidFill>
                            <a:schemeClr val="tx1"/>
                          </a:solidFill>
                          <a:effectLst/>
                          <a:latin typeface="+mn-lt"/>
                          <a:ea typeface="+mn-ea"/>
                          <a:cs typeface="+mn-cs"/>
                        </a:rPr>
                        <a:t>SSC mode 1, 2 and 3, and solutions are introduced with single Charging session or multiple charging sessions, depending on the scenarios.</a:t>
                      </a:r>
                      <a:endParaRPr lang="sv-SE" sz="1600" kern="1200" dirty="0">
                        <a:solidFill>
                          <a:schemeClr val="tx1"/>
                        </a:solidFill>
                        <a:effectLst/>
                        <a:latin typeface="+mn-lt"/>
                        <a:ea typeface="+mn-ea"/>
                        <a:cs typeface="+mn-cs"/>
                      </a:endParaRPr>
                    </a:p>
                    <a:p>
                      <a:r>
                        <a:rPr lang="en-GB" sz="1600" u="sng" kern="1200" dirty="0">
                          <a:solidFill>
                            <a:schemeClr val="tx1"/>
                          </a:solidFill>
                          <a:effectLst/>
                          <a:latin typeface="+mn-lt"/>
                          <a:ea typeface="+mn-ea"/>
                          <a:cs typeface="+mn-cs"/>
                        </a:rPr>
                        <a:t>Topic Interaction between SMF and UPF</a:t>
                      </a:r>
                      <a:r>
                        <a:rPr lang="en-GB" sz="1600" kern="1200" dirty="0">
                          <a:solidFill>
                            <a:schemeClr val="tx1"/>
                          </a:solidFill>
                          <a:effectLst/>
                          <a:latin typeface="+mn-lt"/>
                          <a:ea typeface="+mn-ea"/>
                          <a:cs typeface="+mn-cs"/>
                        </a:rPr>
                        <a:t>: A set of Key issues were introduced: </a:t>
                      </a:r>
                      <a:endParaRPr lang="sv-SE" sz="1600" kern="1200" dirty="0">
                        <a:solidFill>
                          <a:schemeClr val="tx1"/>
                        </a:solidFill>
                        <a:effectLst/>
                        <a:latin typeface="+mn-lt"/>
                        <a:ea typeface="+mn-ea"/>
                        <a:cs typeface="+mn-cs"/>
                      </a:endParaRPr>
                    </a:p>
                    <a:p>
                      <a:pPr lvl="0"/>
                      <a:r>
                        <a:rPr lang="en-GB" sz="1600" kern="1200" dirty="0">
                          <a:solidFill>
                            <a:schemeClr val="tx1"/>
                          </a:solidFill>
                          <a:effectLst/>
                          <a:latin typeface="+mn-lt"/>
                          <a:ea typeface="+mn-ea"/>
                          <a:cs typeface="+mn-cs"/>
                        </a:rPr>
                        <a:t>"Traffic monitoring, blocking and diversion"; support of duration; PDU session Charging - Branching Point or UL Classifier; Triggers and reporting; Quota management </a:t>
                      </a:r>
                      <a:endParaRPr lang="sv-SE" sz="1600" kern="1200" dirty="0">
                        <a:solidFill>
                          <a:schemeClr val="tx1"/>
                        </a:solidFill>
                        <a:effectLst/>
                        <a:latin typeface="+mn-lt"/>
                        <a:ea typeface="+mn-ea"/>
                        <a:cs typeface="+mn-cs"/>
                      </a:endParaRPr>
                    </a:p>
                    <a:p>
                      <a:r>
                        <a:rPr lang="en-GB" sz="1600" u="sng" kern="1200" dirty="0">
                          <a:solidFill>
                            <a:schemeClr val="tx1"/>
                          </a:solidFill>
                          <a:effectLst/>
                          <a:latin typeface="+mn-lt"/>
                          <a:ea typeface="+mn-ea"/>
                          <a:cs typeface="+mn-cs"/>
                        </a:rPr>
                        <a:t>Network slicing: </a:t>
                      </a:r>
                      <a:r>
                        <a:rPr lang="en-GB" sz="1600" kern="1200" dirty="0">
                          <a:solidFill>
                            <a:schemeClr val="tx1"/>
                          </a:solidFill>
                          <a:effectLst/>
                          <a:latin typeface="+mn-lt"/>
                          <a:ea typeface="+mn-ea"/>
                          <a:cs typeface="+mn-cs"/>
                        </a:rPr>
                        <a:t>several architecture solutions are introduced for offline and online charging.</a:t>
                      </a:r>
                      <a:endParaRPr lang="sv-SE" sz="1600" kern="1200" dirty="0">
                        <a:solidFill>
                          <a:schemeClr val="tx1"/>
                        </a:solidFill>
                        <a:effectLst/>
                        <a:latin typeface="+mn-lt"/>
                        <a:ea typeface="+mn-ea"/>
                        <a:cs typeface="+mn-cs"/>
                      </a:endParaRPr>
                    </a:p>
                    <a:p>
                      <a:r>
                        <a:rPr lang="en-GB" sz="1600" u="sng" kern="1200" dirty="0">
                          <a:solidFill>
                            <a:schemeClr val="tx1"/>
                          </a:solidFill>
                          <a:effectLst/>
                          <a:latin typeface="+mn-lt"/>
                          <a:ea typeface="+mn-ea"/>
                          <a:cs typeface="+mn-cs"/>
                        </a:rPr>
                        <a:t>Network Capability Exposure: </a:t>
                      </a:r>
                      <a:r>
                        <a:rPr lang="en-GB" sz="1600" kern="1200" dirty="0">
                          <a:solidFill>
                            <a:schemeClr val="tx1"/>
                          </a:solidFill>
                          <a:effectLst/>
                          <a:latin typeface="+mn-lt"/>
                          <a:ea typeface="+mn-ea"/>
                          <a:cs typeface="+mn-cs"/>
                        </a:rPr>
                        <a:t>one architecture with online and offline interface from the Network Exposure Function (NEF).</a:t>
                      </a:r>
                      <a:endParaRPr lang="sv-SE"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5"/>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a:solidFill>
                            <a:schemeClr val="tx1"/>
                          </a:solidFill>
                          <a:effectLst/>
                          <a:latin typeface="+mn-lt"/>
                          <a:ea typeface="+mn-ea"/>
                          <a:cs typeface="+mn-cs"/>
                        </a:rPr>
                        <a:t>None</a:t>
                      </a:r>
                      <a:endParaRPr lang="en-US"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821145086"/>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Rel-14 OAM&amp;P WIs (1/5)</a:t>
            </a:r>
          </a:p>
        </p:txBody>
      </p:sp>
      <p:graphicFrame>
        <p:nvGraphicFramePr>
          <p:cNvPr id="6" name="Group 76"/>
          <p:cNvGraphicFramePr>
            <a:graphicFrameLocks/>
          </p:cNvGraphicFramePr>
          <p:nvPr>
            <p:extLst>
              <p:ext uri="{D42A27DB-BD31-4B8C-83A1-F6EECF244321}">
                <p14:modId xmlns:p14="http://schemas.microsoft.com/office/powerpoint/2010/main" val="2677688385"/>
              </p:ext>
            </p:extLst>
          </p:nvPr>
        </p:nvGraphicFramePr>
        <p:xfrm>
          <a:off x="1520304" y="1210296"/>
          <a:ext cx="8272812" cy="4938269"/>
        </p:xfrm>
        <a:graphic>
          <a:graphicData uri="http://schemas.openxmlformats.org/drawingml/2006/table">
            <a:tbl>
              <a:tblPr/>
              <a:tblGrid>
                <a:gridCol w="1293556">
                  <a:extLst>
                    <a:ext uri="{9D8B030D-6E8A-4147-A177-3AD203B41FA5}">
                      <a16:colId xmlns:a16="http://schemas.microsoft.com/office/drawing/2014/main" val="20000"/>
                    </a:ext>
                  </a:extLst>
                </a:gridCol>
                <a:gridCol w="4948575">
                  <a:extLst>
                    <a:ext uri="{9D8B030D-6E8A-4147-A177-3AD203B41FA5}">
                      <a16:colId xmlns:a16="http://schemas.microsoft.com/office/drawing/2014/main" val="20001"/>
                    </a:ext>
                  </a:extLst>
                </a:gridCol>
                <a:gridCol w="2030681">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Configuration Management for mobile networks that include virtualized network functions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OAM14-MAMO_VNF-CM</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690039 </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ZTE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7373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80%-&gt;100%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932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SA#76 (06/2017) </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4"/>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lvl="0" indent="0">
                        <a:buFontTx/>
                        <a:buNone/>
                      </a:pPr>
                      <a:r>
                        <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rPr>
                        <a:t>A </a:t>
                      </a:r>
                      <a:r>
                        <a:rPr kumimoji="0" lang="sv-SE" sz="1600" b="0" i="0" u="none" strike="noStrike" kern="1200" cap="none" normalizeH="0" baseline="0" dirty="0" err="1">
                          <a:ln>
                            <a:noFill/>
                          </a:ln>
                          <a:solidFill>
                            <a:schemeClr val="tx1"/>
                          </a:solidFill>
                          <a:effectLst/>
                          <a:latin typeface="Calibri" pitchFamily="34" charset="0"/>
                          <a:ea typeface="宋体" pitchFamily="2" charset="-122"/>
                          <a:cs typeface="Arial" charset="0"/>
                        </a:rPr>
                        <a:t>large</a:t>
                      </a:r>
                      <a:r>
                        <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sv-SE" sz="1600" b="0" i="0" u="none" strike="noStrike" kern="1200" cap="none" normalizeH="0" baseline="0" dirty="0" err="1">
                          <a:ln>
                            <a:noFill/>
                          </a:ln>
                          <a:solidFill>
                            <a:schemeClr val="tx1"/>
                          </a:solidFill>
                          <a:effectLst/>
                          <a:latin typeface="Calibri" pitchFamily="34" charset="0"/>
                          <a:ea typeface="宋体" pitchFamily="2" charset="-122"/>
                          <a:cs typeface="Arial" charset="0"/>
                        </a:rPr>
                        <a:t>number</a:t>
                      </a:r>
                      <a:r>
                        <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sv-SE" sz="1600" b="0" i="0" u="none" strike="noStrike" kern="1200" cap="none" normalizeH="0" baseline="0" dirty="0" err="1">
                          <a:ln>
                            <a:noFill/>
                          </a:ln>
                          <a:solidFill>
                            <a:schemeClr val="tx1"/>
                          </a:solidFill>
                          <a:effectLst/>
                          <a:latin typeface="Calibri" pitchFamily="34" charset="0"/>
                          <a:ea typeface="宋体" pitchFamily="2" charset="-122"/>
                          <a:cs typeface="Arial" charset="0"/>
                        </a:rPr>
                        <a:t>of</a:t>
                      </a:r>
                      <a:r>
                        <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contributions have been agreed, mainly on the following topics:</a:t>
                      </a:r>
                    </a:p>
                    <a:p>
                      <a:pPr marL="285750" lvl="0" indent="-285750">
                        <a:buFontTx/>
                        <a:buChar char="-"/>
                      </a:pPr>
                      <a:r>
                        <a:rPr lang="en-GB" sz="1600" kern="1200" dirty="0">
                          <a:solidFill>
                            <a:schemeClr val="tx1"/>
                          </a:solidFill>
                          <a:effectLst/>
                          <a:latin typeface="+mn-lt"/>
                          <a:ea typeface="+mn-ea"/>
                          <a:cs typeface="+mn-cs"/>
                        </a:rPr>
                        <a:t>Changing procedure to remove unsupported VNF instantiation indication through Itf-N/ VNF scaling notification through Itf-N</a:t>
                      </a:r>
                      <a:endParaRPr lang="sv-SE" sz="1600" kern="1200" dirty="0">
                        <a:solidFill>
                          <a:schemeClr val="tx1"/>
                        </a:solidFill>
                        <a:effectLst/>
                        <a:latin typeface="+mn-lt"/>
                        <a:ea typeface="+mn-ea"/>
                        <a:cs typeface="+mn-cs"/>
                      </a:endParaRPr>
                    </a:p>
                    <a:p>
                      <a:pPr marL="285750" lvl="0" indent="-285750">
                        <a:buFontTx/>
                        <a:buChar char="-"/>
                      </a:pPr>
                      <a:r>
                        <a:rPr lang="en-GB" sz="1600" kern="1200" dirty="0">
                          <a:solidFill>
                            <a:schemeClr val="tx1"/>
                          </a:solidFill>
                          <a:effectLst/>
                          <a:latin typeface="+mn-lt"/>
                          <a:ea typeface="+mn-ea"/>
                          <a:cs typeface="+mn-cs"/>
                        </a:rPr>
                        <a:t>Use case and requirement about enabling/disabling of auto-scaling</a:t>
                      </a:r>
                      <a:endParaRPr lang="sv-SE" sz="1600" kern="1200" dirty="0">
                        <a:solidFill>
                          <a:schemeClr val="tx1"/>
                        </a:solidFill>
                        <a:effectLst/>
                        <a:latin typeface="+mn-lt"/>
                        <a:ea typeface="+mn-ea"/>
                        <a:cs typeface="+mn-cs"/>
                      </a:endParaRPr>
                    </a:p>
                    <a:p>
                      <a:pPr marL="285750" lvl="0" indent="-285750">
                        <a:buFontTx/>
                        <a:buChar char="-"/>
                      </a:pPr>
                      <a:r>
                        <a:rPr lang="en-GB" sz="1600" kern="1200" dirty="0">
                          <a:solidFill>
                            <a:schemeClr val="tx1"/>
                          </a:solidFill>
                          <a:effectLst/>
                          <a:latin typeface="+mn-lt"/>
                          <a:ea typeface="+mn-ea"/>
                          <a:cs typeface="+mn-cs"/>
                        </a:rPr>
                        <a:t>Use case and procedure about VNF info synchronization </a:t>
                      </a:r>
                    </a:p>
                    <a:p>
                      <a:pPr marL="285750" lvl="0" indent="-285750">
                        <a:buFontTx/>
                        <a:buChar char="-"/>
                      </a:pPr>
                      <a:r>
                        <a:rPr kumimoji="0" lang="en-GB" sz="1600" b="0" i="0" u="none" strike="noStrike" kern="1200" cap="none" normalizeH="0" baseline="0" dirty="0">
                          <a:ln>
                            <a:noFill/>
                          </a:ln>
                          <a:solidFill>
                            <a:schemeClr val="tx1"/>
                          </a:solidFill>
                          <a:effectLst/>
                          <a:latin typeface="+mn-lt"/>
                          <a:ea typeface="+mn-ea"/>
                          <a:cs typeface="+mn-cs"/>
                        </a:rPr>
                        <a:t>XML schema corrections</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285750" lvl="0" indent="-285750">
                        <a:buFontTx/>
                        <a:buChar char="-"/>
                      </a:pPr>
                      <a:endPar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Rel-14 CRs, TS 28.510/511/512/513 for Approval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963110239"/>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Rel-14 OAM&amp;P WIs (2/5)</a:t>
            </a:r>
          </a:p>
        </p:txBody>
      </p:sp>
      <p:graphicFrame>
        <p:nvGraphicFramePr>
          <p:cNvPr id="6" name="Group 76"/>
          <p:cNvGraphicFramePr>
            <a:graphicFrameLocks/>
          </p:cNvGraphicFramePr>
          <p:nvPr>
            <p:extLst>
              <p:ext uri="{D42A27DB-BD31-4B8C-83A1-F6EECF244321}">
                <p14:modId xmlns:p14="http://schemas.microsoft.com/office/powerpoint/2010/main" val="499265972"/>
              </p:ext>
            </p:extLst>
          </p:nvPr>
        </p:nvGraphicFramePr>
        <p:xfrm>
          <a:off x="1592825" y="946150"/>
          <a:ext cx="8262074" cy="5324201"/>
        </p:xfrm>
        <a:graphic>
          <a:graphicData uri="http://schemas.openxmlformats.org/drawingml/2006/table">
            <a:tbl>
              <a:tblPr/>
              <a:tblGrid>
                <a:gridCol w="1246421">
                  <a:extLst>
                    <a:ext uri="{9D8B030D-6E8A-4147-A177-3AD203B41FA5}">
                      <a16:colId xmlns:a16="http://schemas.microsoft.com/office/drawing/2014/main" val="20000"/>
                    </a:ext>
                  </a:extLst>
                </a:gridCol>
                <a:gridCol w="4968422">
                  <a:extLst>
                    <a:ext uri="{9D8B030D-6E8A-4147-A177-3AD203B41FA5}">
                      <a16:colId xmlns:a16="http://schemas.microsoft.com/office/drawing/2014/main" val="20001"/>
                    </a:ext>
                  </a:extLst>
                </a:gridCol>
                <a:gridCol w="2047231">
                  <a:extLst>
                    <a:ext uri="{9D8B030D-6E8A-4147-A177-3AD203B41FA5}">
                      <a16:colId xmlns:a16="http://schemas.microsoft.com/office/drawing/2014/main" val="20002"/>
                    </a:ext>
                  </a:extLst>
                </a:gridCol>
              </a:tblGrid>
              <a:tr h="66488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Fault Management for mobile networks that include virtualized network functions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OAM14-MAMO_VNF-FM</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81970">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690040 </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490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Huawei</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66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90%-&gt;100%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7533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SA#76 (06/2017) </a:t>
                      </a:r>
                      <a:endParaRPr kumimoji="0" lang="en-GB" altLang="zh-CN" sz="1600" b="0"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4"/>
                  </a:ext>
                </a:extLst>
              </a:tr>
              <a:tr h="229051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457200" lvl="1" indent="-457200">
                        <a:buFont typeface="Wingdings" panose="05000000000000000000" pitchFamily="2" charset="2"/>
                        <a:buNone/>
                      </a:pPr>
                      <a:r>
                        <a:rPr lang="en-GB" sz="1600" kern="1200" dirty="0">
                          <a:solidFill>
                            <a:schemeClr val="tx1"/>
                          </a:solidFill>
                          <a:effectLst/>
                          <a:latin typeface="+mn-lt"/>
                          <a:ea typeface="+mn-ea"/>
                          <a:cs typeface="+mn-cs"/>
                        </a:rPr>
                        <a:t>- Minor</a:t>
                      </a:r>
                      <a:r>
                        <a:rPr lang="en-GB" sz="1600" kern="1200" baseline="0" dirty="0">
                          <a:solidFill>
                            <a:schemeClr val="tx1"/>
                          </a:solidFill>
                          <a:effectLst/>
                          <a:latin typeface="+mn-lt"/>
                          <a:ea typeface="+mn-ea"/>
                          <a:cs typeface="+mn-cs"/>
                        </a:rPr>
                        <a:t> alignment corrections between NFV mgmt TSs</a:t>
                      </a:r>
                      <a:endParaRPr lang="en-GB" sz="1600" kern="1200" dirty="0">
                        <a:solidFill>
                          <a:schemeClr val="tx1"/>
                        </a:solidFill>
                        <a:effectLst/>
                        <a:latin typeface="+mn-lt"/>
                        <a:ea typeface="+mn-ea"/>
                        <a:cs typeface="+mn-cs"/>
                      </a:endParaRPr>
                    </a:p>
                    <a:p>
                      <a:pPr marL="457200" lvl="1" indent="-457200">
                        <a:buFont typeface="Wingdings" panose="05000000000000000000" pitchFamily="2" charset="2"/>
                        <a:buNone/>
                      </a:pPr>
                      <a:r>
                        <a:rPr lang="en-GB" sz="1600" kern="1200" dirty="0">
                          <a:solidFill>
                            <a:schemeClr val="tx1"/>
                          </a:solidFill>
                          <a:effectLst/>
                          <a:latin typeface="+mn-lt"/>
                          <a:ea typeface="+mn-ea"/>
                          <a:cs typeface="+mn-cs"/>
                        </a:rPr>
                        <a:t>- Agreed the stage 3 solution for </a:t>
                      </a:r>
                      <a:r>
                        <a:rPr lang="en-GB" sz="1600" kern="1200" dirty="0" err="1">
                          <a:solidFill>
                            <a:schemeClr val="tx1"/>
                          </a:solidFill>
                          <a:effectLst/>
                          <a:latin typeface="+mn-lt"/>
                          <a:ea typeface="+mn-ea"/>
                          <a:cs typeface="+mn-cs"/>
                        </a:rPr>
                        <a:t>Ve-Vnfm-em</a:t>
                      </a:r>
                      <a:r>
                        <a:rPr lang="en-GB" sz="1600" kern="1200" dirty="0">
                          <a:solidFill>
                            <a:schemeClr val="tx1"/>
                          </a:solidFill>
                          <a:effectLst/>
                          <a:latin typeface="+mn-lt"/>
                          <a:ea typeface="+mn-ea"/>
                          <a:cs typeface="+mn-cs"/>
                        </a:rPr>
                        <a:t> to add the reference to the corresponding RESTful solution of ETSI GS NFV-SOL 002</a:t>
                      </a:r>
                      <a:endParaRPr kumimoji="0" lang="en-US"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5"/>
                  </a:ext>
                </a:extLst>
              </a:tr>
              <a:tr h="80571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Rel-14 CRs, TS 28.518 for Approval</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351783954"/>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Rel-14 OAM&amp;P WIs (3/5)</a:t>
            </a:r>
          </a:p>
        </p:txBody>
      </p:sp>
      <p:graphicFrame>
        <p:nvGraphicFramePr>
          <p:cNvPr id="6" name="Group 76"/>
          <p:cNvGraphicFramePr>
            <a:graphicFrameLocks/>
          </p:cNvGraphicFramePr>
          <p:nvPr>
            <p:extLst>
              <p:ext uri="{D42A27DB-BD31-4B8C-83A1-F6EECF244321}">
                <p14:modId xmlns:p14="http://schemas.microsoft.com/office/powerpoint/2010/main" val="504834834"/>
              </p:ext>
            </p:extLst>
          </p:nvPr>
        </p:nvGraphicFramePr>
        <p:xfrm>
          <a:off x="1244526" y="946150"/>
          <a:ext cx="8569473" cy="5211922"/>
        </p:xfrm>
        <a:graphic>
          <a:graphicData uri="http://schemas.openxmlformats.org/drawingml/2006/table">
            <a:tbl>
              <a:tblPr/>
              <a:tblGrid>
                <a:gridCol w="1360986">
                  <a:extLst>
                    <a:ext uri="{9D8B030D-6E8A-4147-A177-3AD203B41FA5}">
                      <a16:colId xmlns:a16="http://schemas.microsoft.com/office/drawing/2014/main" val="20000"/>
                    </a:ext>
                  </a:extLst>
                </a:gridCol>
                <a:gridCol w="5104985">
                  <a:extLst>
                    <a:ext uri="{9D8B030D-6E8A-4147-A177-3AD203B41FA5}">
                      <a16:colId xmlns:a16="http://schemas.microsoft.com/office/drawing/2014/main" val="20001"/>
                    </a:ext>
                  </a:extLst>
                </a:gridCol>
                <a:gridCol w="2103502">
                  <a:extLst>
                    <a:ext uri="{9D8B030D-6E8A-4147-A177-3AD203B41FA5}">
                      <a16:colId xmlns:a16="http://schemas.microsoft.com/office/drawing/2014/main" val="20002"/>
                    </a:ext>
                  </a:extLst>
                </a:gridCol>
              </a:tblGrid>
              <a:tr h="727536">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b="1" i="0" kern="1200" dirty="0">
                          <a:solidFill>
                            <a:schemeClr val="tx1"/>
                          </a:solidFill>
                          <a:effectLst/>
                          <a:latin typeface="+mn-lt"/>
                          <a:ea typeface="+mn-ea"/>
                          <a:cs typeface="+mn-cs"/>
                        </a:rPr>
                        <a:t>Performance management for mobile networks that include virtualized network functions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OAM14-MAMO_VNF-PM</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28918">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690041</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341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Intel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341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75%-&gt;90%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341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SA#76 (06/2017) -&gt; SA#77 (09/2017)</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4"/>
                  </a:ext>
                </a:extLst>
              </a:tr>
              <a:tr h="203839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285750" lvl="0" indent="-285750">
                        <a:buFontTx/>
                        <a:buChar cha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Minor corrections of requirements and use cases agreed</a:t>
                      </a:r>
                    </a:p>
                    <a:p>
                      <a:pPr marL="285750" lvl="0" indent="-285750">
                        <a:buFontTx/>
                        <a:buChar cha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The four TSs </a:t>
                      </a:r>
                      <a:r>
                        <a:rPr lang="en-GB" sz="1600" b="0" kern="1200" dirty="0">
                          <a:solidFill>
                            <a:schemeClr val="tx1"/>
                          </a:solidFill>
                          <a:effectLst/>
                          <a:latin typeface="+mn-lt"/>
                          <a:ea typeface="+mn-ea"/>
                          <a:cs typeface="+mn-cs"/>
                        </a:rPr>
                        <a:t>28.520/521/522/523 </a:t>
                      </a: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are agreed to be sent for approval</a:t>
                      </a:r>
                    </a:p>
                    <a:p>
                      <a:pPr marL="285750" lvl="0" indent="-285750">
                        <a:buFontTx/>
                        <a:buChar cha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However an </a:t>
                      </a:r>
                      <a:r>
                        <a:rPr kumimoji="0" lang="en-GB" sz="1600" b="1" i="0" u="none" strike="noStrike" kern="1200" cap="none" normalizeH="0" baseline="0" dirty="0">
                          <a:ln>
                            <a:noFill/>
                          </a:ln>
                          <a:solidFill>
                            <a:schemeClr val="tx1"/>
                          </a:solidFill>
                          <a:effectLst/>
                          <a:latin typeface="Calibri" pitchFamily="34" charset="0"/>
                          <a:ea typeface="宋体" pitchFamily="2" charset="-122"/>
                          <a:cs typeface="Arial" charset="0"/>
                        </a:rPr>
                        <a:t>Exception request</a:t>
                      </a: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 is also needed in order to complete the work, because </a:t>
                      </a:r>
                      <a:r>
                        <a:rPr lang="en-GB" sz="1600" kern="1200" dirty="0">
                          <a:solidFill>
                            <a:schemeClr val="tx1"/>
                          </a:solidFill>
                          <a:effectLst/>
                          <a:latin typeface="+mn-lt"/>
                          <a:ea typeface="+mn-ea"/>
                          <a:cs typeface="+mn-cs"/>
                        </a:rPr>
                        <a:t>this WI depends on </a:t>
                      </a:r>
                      <a:r>
                        <a:rPr lang="en-GB" sz="1600" b="1" kern="1200" dirty="0">
                          <a:solidFill>
                            <a:schemeClr val="tx1"/>
                          </a:solidFill>
                          <a:effectLst/>
                          <a:latin typeface="+mn-lt"/>
                          <a:ea typeface="+mn-ea"/>
                          <a:cs typeface="+mn-cs"/>
                        </a:rPr>
                        <a:t>performance measurements that are not yet specified in ETSI ISG NFV specification</a:t>
                      </a:r>
                      <a:r>
                        <a:rPr lang="en-GB" sz="1600" b="1" kern="1200" baseline="0" dirty="0">
                          <a:solidFill>
                            <a:schemeClr val="tx1"/>
                          </a:solidFill>
                          <a:effectLst/>
                          <a:latin typeface="+mn-lt"/>
                          <a:ea typeface="+mn-ea"/>
                          <a:cs typeface="+mn-cs"/>
                        </a:rPr>
                        <a:t> (expected before SA5#114 in August). </a:t>
                      </a:r>
                      <a:r>
                        <a:rPr lang="en-GB" sz="1600" b="0" kern="1200" baseline="0" dirty="0">
                          <a:solidFill>
                            <a:schemeClr val="tx1"/>
                          </a:solidFill>
                          <a:effectLst/>
                          <a:latin typeface="+mn-lt"/>
                          <a:ea typeface="+mn-ea"/>
                          <a:cs typeface="+mn-cs"/>
                        </a:rPr>
                        <a:t>More details in the exception request SP-170492.</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5"/>
                  </a:ext>
                </a:extLst>
              </a:tr>
              <a:tr h="101123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0" kern="1200" dirty="0">
                          <a:solidFill>
                            <a:schemeClr val="tx1"/>
                          </a:solidFill>
                          <a:effectLst/>
                          <a:latin typeface="+mn-lt"/>
                          <a:ea typeface="+mn-ea"/>
                          <a:cs typeface="+mn-cs"/>
                        </a:rPr>
                        <a:t>Exception request, TS 28.520/521/522/523 for Approval</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777751667"/>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90"/>
          <p:cNvSpPr>
            <a:spLocks noGrp="1"/>
          </p:cNvSpPr>
          <p:nvPr>
            <p:ph type="title"/>
          </p:nvPr>
        </p:nvSpPr>
        <p:spPr>
          <a:xfrm>
            <a:off x="1942492" y="135947"/>
            <a:ext cx="6858000" cy="635000"/>
          </a:xfrm>
        </p:spPr>
        <p:txBody>
          <a:bodyPr/>
          <a:lstStyle/>
          <a:p>
            <a:r>
              <a:rPr lang="en-GB" dirty="0"/>
              <a:t>Statistics at SA5 level</a:t>
            </a:r>
          </a:p>
        </p:txBody>
      </p:sp>
      <p:graphicFrame>
        <p:nvGraphicFramePr>
          <p:cNvPr id="117329" name="Group 593"/>
          <p:cNvGraphicFramePr>
            <a:graphicFrameLocks noGrp="1"/>
          </p:cNvGraphicFramePr>
          <p:nvPr>
            <p:ph idx="1"/>
            <p:extLst>
              <p:ext uri="{D42A27DB-BD31-4B8C-83A1-F6EECF244321}">
                <p14:modId xmlns:p14="http://schemas.microsoft.com/office/powerpoint/2010/main" val="422720642"/>
              </p:ext>
            </p:extLst>
          </p:nvPr>
        </p:nvGraphicFramePr>
        <p:xfrm>
          <a:off x="1442621" y="1081320"/>
          <a:ext cx="8354805" cy="4774485"/>
        </p:xfrm>
        <a:graphic>
          <a:graphicData uri="http://schemas.openxmlformats.org/drawingml/2006/table">
            <a:tbl>
              <a:tblPr/>
              <a:tblGrid>
                <a:gridCol w="1517186">
                  <a:extLst>
                    <a:ext uri="{9D8B030D-6E8A-4147-A177-3AD203B41FA5}">
                      <a16:colId xmlns:a16="http://schemas.microsoft.com/office/drawing/2014/main" val="20000"/>
                    </a:ext>
                  </a:extLst>
                </a:gridCol>
                <a:gridCol w="926275">
                  <a:extLst>
                    <a:ext uri="{9D8B030D-6E8A-4147-A177-3AD203B41FA5}">
                      <a16:colId xmlns:a16="http://schemas.microsoft.com/office/drawing/2014/main" val="20001"/>
                    </a:ext>
                  </a:extLst>
                </a:gridCol>
                <a:gridCol w="855024">
                  <a:extLst>
                    <a:ext uri="{9D8B030D-6E8A-4147-A177-3AD203B41FA5}">
                      <a16:colId xmlns:a16="http://schemas.microsoft.com/office/drawing/2014/main" val="20002"/>
                    </a:ext>
                  </a:extLst>
                </a:gridCol>
                <a:gridCol w="712519">
                  <a:extLst>
                    <a:ext uri="{9D8B030D-6E8A-4147-A177-3AD203B41FA5}">
                      <a16:colId xmlns:a16="http://schemas.microsoft.com/office/drawing/2014/main" val="20003"/>
                    </a:ext>
                  </a:extLst>
                </a:gridCol>
                <a:gridCol w="736270">
                  <a:extLst>
                    <a:ext uri="{9D8B030D-6E8A-4147-A177-3AD203B41FA5}">
                      <a16:colId xmlns:a16="http://schemas.microsoft.com/office/drawing/2014/main" val="20004"/>
                    </a:ext>
                  </a:extLst>
                </a:gridCol>
                <a:gridCol w="736270">
                  <a:extLst>
                    <a:ext uri="{9D8B030D-6E8A-4147-A177-3AD203B41FA5}">
                      <a16:colId xmlns:a16="http://schemas.microsoft.com/office/drawing/2014/main" val="20005"/>
                    </a:ext>
                  </a:extLst>
                </a:gridCol>
                <a:gridCol w="795647">
                  <a:extLst>
                    <a:ext uri="{9D8B030D-6E8A-4147-A177-3AD203B41FA5}">
                      <a16:colId xmlns:a16="http://schemas.microsoft.com/office/drawing/2014/main" val="20006"/>
                    </a:ext>
                  </a:extLst>
                </a:gridCol>
                <a:gridCol w="1009403">
                  <a:extLst>
                    <a:ext uri="{9D8B030D-6E8A-4147-A177-3AD203B41FA5}">
                      <a16:colId xmlns:a16="http://schemas.microsoft.com/office/drawing/2014/main" val="20007"/>
                    </a:ext>
                  </a:extLst>
                </a:gridCol>
                <a:gridCol w="1066211">
                  <a:extLst>
                    <a:ext uri="{9D8B030D-6E8A-4147-A177-3AD203B41FA5}">
                      <a16:colId xmlns:a16="http://schemas.microsoft.com/office/drawing/2014/main" val="20008"/>
                    </a:ext>
                  </a:extLst>
                </a:gridCol>
              </a:tblGrid>
              <a:tr h="580307">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GB" sz="1600" b="1" i="0" u="none" strike="noStrike" cap="none" normalizeH="0" baseline="0" dirty="0">
                          <a:ln>
                            <a:noFill/>
                          </a:ln>
                          <a:solidFill>
                            <a:schemeClr val="tx1"/>
                          </a:solidFill>
                          <a:effectLst/>
                          <a:latin typeface="Calibri" pitchFamily="34" charset="0"/>
                          <a:ea typeface="Batang" pitchFamily="18" charset="-127"/>
                          <a:cs typeface="Times New Roman" pitchFamily="18" charset="0"/>
                        </a:rPr>
                        <a:t>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107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108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109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110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111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111Bis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SA5#112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SA5#113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365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Delegates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600" b="0" kern="1200" dirty="0">
                          <a:solidFill>
                            <a:schemeClr val="tx1"/>
                          </a:solidFill>
                          <a:latin typeface="Calibri" pitchFamily="34" charset="0"/>
                          <a:ea typeface="Batang"/>
                          <a:cs typeface="Times New Roman"/>
                        </a:rPr>
                        <a:t>36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600" b="0" kern="1200" dirty="0">
                          <a:solidFill>
                            <a:schemeClr val="tx1"/>
                          </a:solidFill>
                          <a:latin typeface="Calibri" pitchFamily="34" charset="0"/>
                          <a:ea typeface="Batang"/>
                          <a:cs typeface="Times New Roman"/>
                        </a:rPr>
                        <a:t>35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600" b="0" kern="1200" dirty="0">
                          <a:solidFill>
                            <a:schemeClr val="tx1"/>
                          </a:solidFill>
                          <a:latin typeface="Calibri" pitchFamily="34" charset="0"/>
                          <a:ea typeface="Batang"/>
                          <a:cs typeface="Times New Roman"/>
                        </a:rPr>
                        <a:t>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600" b="0" kern="1200" dirty="0">
                          <a:solidFill>
                            <a:schemeClr val="tx1"/>
                          </a:solidFill>
                          <a:latin typeface="Calibri" pitchFamily="34" charset="0"/>
                          <a:ea typeface="Batang"/>
                          <a:cs typeface="Times New Roman"/>
                        </a:rPr>
                        <a:t>87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600" b="0" kern="1200" dirty="0">
                          <a:solidFill>
                            <a:schemeClr val="tx1"/>
                          </a:solidFill>
                          <a:latin typeface="Calibri" pitchFamily="34" charset="0"/>
                          <a:ea typeface="Batang"/>
                          <a:cs typeface="Times New Roman"/>
                        </a:rPr>
                        <a:t>42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600" b="0" kern="1200" dirty="0">
                          <a:solidFill>
                            <a:schemeClr val="tx1"/>
                          </a:solidFill>
                          <a:latin typeface="Calibri" pitchFamily="34" charset="0"/>
                          <a:ea typeface="Batang"/>
                          <a:cs typeface="Times New Roman"/>
                        </a:rPr>
                        <a:t>32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600" b="1" kern="1200" dirty="0">
                          <a:solidFill>
                            <a:schemeClr val="tx1"/>
                          </a:solidFill>
                          <a:latin typeface="Calibri" pitchFamily="34" charset="0"/>
                          <a:ea typeface="Batang"/>
                          <a:cs typeface="Times New Roman"/>
                        </a:rPr>
                        <a:t>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600" b="1" kern="1200" dirty="0">
                          <a:solidFill>
                            <a:schemeClr val="tx1"/>
                          </a:solidFill>
                          <a:latin typeface="Calibri" pitchFamily="34" charset="0"/>
                          <a:ea typeface="Batang"/>
                          <a:cs typeface="Times New Roman"/>
                        </a:rPr>
                        <a:t>42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223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Docs at meeting start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kern="1200" dirty="0">
                          <a:solidFill>
                            <a:schemeClr val="tx1"/>
                          </a:solidFill>
                          <a:latin typeface="Calibri" pitchFamily="34" charset="0"/>
                          <a:ea typeface="Batang"/>
                          <a:cs typeface="Times New Roman"/>
                        </a:rPr>
                        <a:t>232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kern="1200" dirty="0">
                          <a:solidFill>
                            <a:schemeClr val="tx1"/>
                          </a:solidFill>
                          <a:latin typeface="Calibri" pitchFamily="34" charset="0"/>
                          <a:ea typeface="Batang"/>
                          <a:cs typeface="Times New Roman"/>
                        </a:rPr>
                        <a:t>161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kern="1200" dirty="0">
                          <a:solidFill>
                            <a:schemeClr val="tx1"/>
                          </a:solidFill>
                          <a:latin typeface="Calibri" pitchFamily="34" charset="0"/>
                          <a:ea typeface="Batang"/>
                          <a:cs typeface="Times New Roman"/>
                        </a:rPr>
                        <a:t>195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kern="1200" dirty="0">
                          <a:solidFill>
                            <a:schemeClr val="tx1"/>
                          </a:solidFill>
                          <a:latin typeface="Calibri" pitchFamily="34" charset="0"/>
                          <a:ea typeface="Batang"/>
                          <a:cs typeface="Times New Roman"/>
                        </a:rPr>
                        <a:t>257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i="0" kern="1200" dirty="0">
                          <a:solidFill>
                            <a:schemeClr val="tx1"/>
                          </a:solidFill>
                          <a:latin typeface="Calibri" pitchFamily="34" charset="0"/>
                          <a:ea typeface="Batang"/>
                          <a:cs typeface="Times New Roman"/>
                        </a:rPr>
                        <a:t>196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kern="1200" dirty="0">
                          <a:solidFill>
                            <a:schemeClr val="tx1"/>
                          </a:solidFill>
                          <a:latin typeface="Calibri" pitchFamily="34" charset="0"/>
                          <a:ea typeface="Batang"/>
                          <a:cs typeface="Times New Roman"/>
                        </a:rPr>
                        <a:t>138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1" i="0" kern="1200" dirty="0">
                          <a:solidFill>
                            <a:schemeClr val="tx1"/>
                          </a:solidFill>
                          <a:latin typeface="Calibri" pitchFamily="34" charset="0"/>
                          <a:ea typeface="Batang"/>
                          <a:cs typeface="Times New Roman"/>
                        </a:rPr>
                        <a:t>247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1" kern="1200" dirty="0">
                          <a:solidFill>
                            <a:schemeClr val="tx1"/>
                          </a:solidFill>
                          <a:latin typeface="Calibri" pitchFamily="34" charset="0"/>
                          <a:ea typeface="Batang"/>
                          <a:cs typeface="Times New Roman"/>
                        </a:rPr>
                        <a:t>292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223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Docs at meeting end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kern="1200" dirty="0">
                          <a:solidFill>
                            <a:schemeClr val="tx1"/>
                          </a:solidFill>
                          <a:latin typeface="Calibri" pitchFamily="34" charset="0"/>
                          <a:ea typeface="Batang"/>
                          <a:cs typeface="Times New Roman"/>
                        </a:rPr>
                        <a:t>401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tx1"/>
                          </a:solidFill>
                          <a:latin typeface="Calibri" pitchFamily="34" charset="0"/>
                          <a:ea typeface="Batang"/>
                          <a:cs typeface="Times New Roman"/>
                        </a:rPr>
                        <a:t>302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600" b="0" kern="1200" dirty="0">
                          <a:solidFill>
                            <a:schemeClr val="tx1"/>
                          </a:solidFill>
                          <a:latin typeface="Calibri" pitchFamily="34" charset="0"/>
                          <a:ea typeface="Batang"/>
                          <a:cs typeface="Times New Roman"/>
                        </a:rPr>
                        <a:t>356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600" b="0" kern="1200" dirty="0">
                          <a:solidFill>
                            <a:schemeClr val="tx1"/>
                          </a:solidFill>
                          <a:latin typeface="Calibri" pitchFamily="34" charset="0"/>
                          <a:ea typeface="Batang"/>
                          <a:cs typeface="Times New Roman"/>
                        </a:rPr>
                        <a:t>461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i="0" kern="1200" dirty="0">
                          <a:solidFill>
                            <a:schemeClr val="tx1"/>
                          </a:solidFill>
                          <a:latin typeface="Calibri" pitchFamily="34" charset="0"/>
                          <a:ea typeface="Batang"/>
                          <a:cs typeface="Times New Roman"/>
                        </a:rPr>
                        <a:t>414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600" b="0" kern="1200" dirty="0">
                          <a:solidFill>
                            <a:schemeClr val="tx1"/>
                          </a:solidFill>
                          <a:latin typeface="Calibri" pitchFamily="34" charset="0"/>
                          <a:ea typeface="Batang"/>
                          <a:cs typeface="Times New Roman"/>
                        </a:rPr>
                        <a:t>311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1" i="0" kern="1200" dirty="0">
                          <a:solidFill>
                            <a:schemeClr val="tx1"/>
                          </a:solidFill>
                          <a:latin typeface="Calibri" pitchFamily="34" charset="0"/>
                          <a:ea typeface="Batang"/>
                          <a:cs typeface="Times New Roman"/>
                        </a:rPr>
                        <a:t>478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600" b="1" kern="1200" dirty="0">
                          <a:solidFill>
                            <a:schemeClr val="tx1"/>
                          </a:solidFill>
                          <a:latin typeface="Calibri" pitchFamily="34" charset="0"/>
                          <a:ea typeface="Batang"/>
                          <a:cs typeface="Times New Roman"/>
                        </a:rPr>
                        <a:t>554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223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Agreed CH CRs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kern="1200" dirty="0">
                          <a:solidFill>
                            <a:schemeClr val="tx1"/>
                          </a:solidFill>
                          <a:latin typeface="Calibri" pitchFamily="34" charset="0"/>
                          <a:ea typeface="Batang"/>
                          <a:cs typeface="Times New Roman"/>
                        </a:rPr>
                        <a:t>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kern="1200" dirty="0">
                          <a:solidFill>
                            <a:schemeClr val="tx1"/>
                          </a:solidFill>
                          <a:latin typeface="Calibri" pitchFamily="34" charset="0"/>
                          <a:ea typeface="Batang"/>
                          <a:cs typeface="Times New Roman"/>
                        </a:rPr>
                        <a:t>18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kern="1200" dirty="0">
                          <a:solidFill>
                            <a:schemeClr val="tx1"/>
                          </a:solidFill>
                          <a:latin typeface="Calibri" pitchFamily="34" charset="0"/>
                          <a:ea typeface="Batang"/>
                          <a:cs typeface="Times New Roman"/>
                        </a:rPr>
                        <a:t>21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kern="1200" dirty="0">
                          <a:solidFill>
                            <a:schemeClr val="tx1"/>
                          </a:solidFill>
                          <a:latin typeface="Calibri" pitchFamily="34" charset="0"/>
                          <a:ea typeface="Batang"/>
                          <a:cs typeface="Times New Roman"/>
                        </a:rPr>
                        <a:t>47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i="0" kern="1200" dirty="0">
                          <a:solidFill>
                            <a:schemeClr val="tx1"/>
                          </a:solidFill>
                          <a:latin typeface="Calibri" pitchFamily="34" charset="0"/>
                          <a:ea typeface="Batang"/>
                          <a:cs typeface="Times New Roman"/>
                        </a:rPr>
                        <a:t>48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kern="1200" dirty="0">
                          <a:solidFill>
                            <a:schemeClr val="tx1"/>
                          </a:solidFill>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1" i="0" kern="1200" dirty="0">
                          <a:solidFill>
                            <a:schemeClr val="tx1"/>
                          </a:solidFill>
                          <a:latin typeface="Calibri" pitchFamily="34" charset="0"/>
                          <a:ea typeface="Batang"/>
                          <a:cs typeface="Times New Roman"/>
                        </a:rPr>
                        <a:t>26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1" kern="1200" dirty="0">
                          <a:solidFill>
                            <a:schemeClr val="tx1"/>
                          </a:solidFill>
                          <a:latin typeface="Calibri" pitchFamily="34" charset="0"/>
                          <a:ea typeface="Batang"/>
                          <a:cs typeface="Times New Roman"/>
                        </a:rPr>
                        <a:t>28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7223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Agreed OAM CRs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kern="1200" dirty="0">
                          <a:solidFill>
                            <a:schemeClr val="tx1"/>
                          </a:solidFill>
                          <a:latin typeface="Calibri" pitchFamily="34" charset="0"/>
                          <a:ea typeface="Batang"/>
                          <a:cs typeface="Times New Roman"/>
                        </a:rPr>
                        <a:t>54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kern="1200" dirty="0">
                          <a:solidFill>
                            <a:schemeClr val="tx1"/>
                          </a:solidFill>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kern="1200" dirty="0">
                          <a:solidFill>
                            <a:schemeClr val="tx1"/>
                          </a:solidFill>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kern="1200" dirty="0">
                          <a:solidFill>
                            <a:schemeClr val="tx1"/>
                          </a:solidFill>
                          <a:latin typeface="Calibri" pitchFamily="34" charset="0"/>
                          <a:ea typeface="Batang"/>
                          <a:cs typeface="Times New Roman"/>
                        </a:rPr>
                        <a:t>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i="0" kern="1200" dirty="0">
                          <a:solidFill>
                            <a:schemeClr val="tx1"/>
                          </a:solidFill>
                          <a:latin typeface="Calibri" pitchFamily="34" charset="0"/>
                          <a:ea typeface="Batang"/>
                          <a:cs typeface="Times New Roman"/>
                        </a:rPr>
                        <a:t>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kern="1200" dirty="0">
                          <a:solidFill>
                            <a:schemeClr val="tx1"/>
                          </a:solidFill>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1" i="0" kern="1200" dirty="0">
                          <a:solidFill>
                            <a:schemeClr val="tx1"/>
                          </a:solidFill>
                          <a:latin typeface="Calibri" pitchFamily="34" charset="0"/>
                          <a:ea typeface="Batang"/>
                          <a:cs typeface="Times New Roman"/>
                        </a:rPr>
                        <a:t>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1" kern="1200" dirty="0">
                          <a:solidFill>
                            <a:schemeClr val="tx1"/>
                          </a:solidFill>
                          <a:latin typeface="Calibri" pitchFamily="34" charset="0"/>
                          <a:ea typeface="Batang"/>
                          <a:cs typeface="Times New Roman"/>
                        </a:rPr>
                        <a:t>62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079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LS in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kern="1200" dirty="0">
                          <a:solidFill>
                            <a:schemeClr val="tx1"/>
                          </a:solidFill>
                          <a:latin typeface="Calibri" pitchFamily="34" charset="0"/>
                          <a:ea typeface="Batang"/>
                          <a:cs typeface="Times New Roman"/>
                        </a:rPr>
                        <a:t>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kern="1200" dirty="0">
                          <a:solidFill>
                            <a:schemeClr val="tx1"/>
                          </a:solidFill>
                          <a:latin typeface="Calibri" pitchFamily="34" charset="0"/>
                          <a:ea typeface="Batang"/>
                          <a:cs typeface="Times New Roman"/>
                        </a:rPr>
                        <a:t>12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kern="1200" dirty="0">
                          <a:solidFill>
                            <a:schemeClr val="tx1"/>
                          </a:solidFill>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kern="1200" dirty="0">
                          <a:solidFill>
                            <a:schemeClr val="tx1"/>
                          </a:solidFill>
                          <a:latin typeface="Calibri" pitchFamily="34" charset="0"/>
                          <a:ea typeface="Batang"/>
                          <a:cs typeface="Times New Roman"/>
                        </a:rPr>
                        <a:t>27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i="0" kern="1200" dirty="0">
                          <a:solidFill>
                            <a:schemeClr val="tx1"/>
                          </a:solidFill>
                          <a:latin typeface="Calibri" pitchFamily="34" charset="0"/>
                          <a:ea typeface="Batang"/>
                          <a:cs typeface="Times New Roman"/>
                        </a:rPr>
                        <a:t>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kern="1200" dirty="0">
                          <a:solidFill>
                            <a:schemeClr val="tx1"/>
                          </a:solidFill>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1" i="0" kern="1200" dirty="0">
                          <a:solidFill>
                            <a:schemeClr val="tx1"/>
                          </a:solidFill>
                          <a:latin typeface="Calibri" pitchFamily="34" charset="0"/>
                          <a:ea typeface="Batang"/>
                          <a:cs typeface="Times New Roman"/>
                        </a:rPr>
                        <a:t>23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1" kern="1200" dirty="0">
                          <a:solidFill>
                            <a:schemeClr val="tx1"/>
                          </a:solidFill>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603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LS out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kern="1200" dirty="0">
                          <a:solidFill>
                            <a:schemeClr val="tx1"/>
                          </a:solidFill>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kern="1200" dirty="0">
                          <a:solidFill>
                            <a:schemeClr val="tx1"/>
                          </a:solidFill>
                          <a:latin typeface="Calibri" pitchFamily="34" charset="0"/>
                          <a:ea typeface="Batang"/>
                          <a:cs typeface="Times New Roman"/>
                        </a:rPr>
                        <a:t>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kern="1200" dirty="0">
                          <a:solidFill>
                            <a:schemeClr val="tx1"/>
                          </a:solidFill>
                          <a:latin typeface="Calibri" pitchFamily="34" charset="0"/>
                          <a:ea typeface="Batang"/>
                          <a:cs typeface="Times New Roman"/>
                        </a:rPr>
                        <a:t>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kern="1200" dirty="0">
                          <a:solidFill>
                            <a:schemeClr val="tx1"/>
                          </a:solidFill>
                          <a:latin typeface="Calibri" pitchFamily="34" charset="0"/>
                          <a:ea typeface="Batang"/>
                          <a:cs typeface="Times New Roman"/>
                        </a:rPr>
                        <a:t>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i="0" kern="120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0" kern="1200" dirty="0">
                          <a:solidFill>
                            <a:schemeClr val="tx1"/>
                          </a:solidFill>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1" i="0" kern="1200" dirty="0">
                          <a:solidFill>
                            <a:schemeClr val="tx1"/>
                          </a:solidFill>
                          <a:latin typeface="Calibri" pitchFamily="34" charset="0"/>
                          <a:ea typeface="Batang"/>
                          <a:cs typeface="Times New Roman"/>
                        </a:rPr>
                        <a:t>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600" b="1" kern="1200" dirty="0">
                          <a:solidFill>
                            <a:schemeClr val="tx1"/>
                          </a:solidFill>
                          <a:latin typeface="Calibri" pitchFamily="34" charset="0"/>
                          <a:ea typeface="Batang"/>
                          <a:cs typeface="Times New Roman"/>
                        </a:rPr>
                        <a:t>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560555881"/>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a:solidFill>
                  <a:srgbClr val="FF0000"/>
                </a:solidFill>
                <a:latin typeface="Calibri" pitchFamily="34" charset="0"/>
                <a:cs typeface="Times New Roman" pitchFamily="18" charset="0"/>
              </a:rPr>
              <a:t>Rel-14 OAM&amp;P WIs (4/5)</a:t>
            </a:r>
          </a:p>
        </p:txBody>
      </p:sp>
      <p:graphicFrame>
        <p:nvGraphicFramePr>
          <p:cNvPr id="6" name="Group 76"/>
          <p:cNvGraphicFramePr>
            <a:graphicFrameLocks/>
          </p:cNvGraphicFramePr>
          <p:nvPr>
            <p:extLst>
              <p:ext uri="{D42A27DB-BD31-4B8C-83A1-F6EECF244321}">
                <p14:modId xmlns:p14="http://schemas.microsoft.com/office/powerpoint/2010/main" val="2290535466"/>
              </p:ext>
            </p:extLst>
          </p:nvPr>
        </p:nvGraphicFramePr>
        <p:xfrm>
          <a:off x="1127859" y="1114472"/>
          <a:ext cx="8802807" cy="5168574"/>
        </p:xfrm>
        <a:graphic>
          <a:graphicData uri="http://schemas.openxmlformats.org/drawingml/2006/table">
            <a:tbl>
              <a:tblPr/>
              <a:tblGrid>
                <a:gridCol w="1160060">
                  <a:extLst>
                    <a:ext uri="{9D8B030D-6E8A-4147-A177-3AD203B41FA5}">
                      <a16:colId xmlns:a16="http://schemas.microsoft.com/office/drawing/2014/main" val="20000"/>
                    </a:ext>
                  </a:extLst>
                </a:gridCol>
                <a:gridCol w="5435857">
                  <a:extLst>
                    <a:ext uri="{9D8B030D-6E8A-4147-A177-3AD203B41FA5}">
                      <a16:colId xmlns:a16="http://schemas.microsoft.com/office/drawing/2014/main" val="20001"/>
                    </a:ext>
                  </a:extLst>
                </a:gridCol>
                <a:gridCol w="2206890">
                  <a:extLst>
                    <a:ext uri="{9D8B030D-6E8A-4147-A177-3AD203B41FA5}">
                      <a16:colId xmlns:a16="http://schemas.microsoft.com/office/drawing/2014/main" val="20002"/>
                    </a:ext>
                  </a:extLst>
                </a:gridCol>
              </a:tblGrid>
              <a:tr h="57359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Lifecycle management for mobile networks that include virtualized network functions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OAM14-MAMO_VNF-LCM</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89886">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690042</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004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Nokia Networks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004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80%-&gt;100%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0362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SA#76 (06/2017) </a:t>
                      </a:r>
                      <a:endParaRPr kumimoji="0" lang="en-GB" altLang="zh-CN" sz="1600" b="0"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4"/>
                  </a:ext>
                </a:extLst>
              </a:tr>
              <a:tr h="248555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285750" lvl="0" indent="-285750">
                        <a:buFontTx/>
                        <a:buChar char="-"/>
                      </a:pPr>
                      <a:r>
                        <a:rPr lang="en-GB" sz="1600" kern="1200" dirty="0">
                          <a:solidFill>
                            <a:schemeClr val="tx1"/>
                          </a:solidFill>
                          <a:effectLst/>
                          <a:latin typeface="+mn-lt"/>
                          <a:ea typeface="+mn-ea"/>
                          <a:cs typeface="+mn-cs"/>
                        </a:rPr>
                        <a:t>Discussed the proposal to move already agreed use cases and requirements related to </a:t>
                      </a:r>
                      <a:r>
                        <a:rPr lang="en-GB" sz="1600" kern="1200" dirty="0" err="1">
                          <a:solidFill>
                            <a:schemeClr val="tx1"/>
                          </a:solidFill>
                          <a:effectLst/>
                          <a:latin typeface="+mn-lt"/>
                          <a:ea typeface="+mn-ea"/>
                          <a:cs typeface="+mn-cs"/>
                        </a:rPr>
                        <a:t>vnfInfo</a:t>
                      </a:r>
                      <a:r>
                        <a:rPr lang="en-GB" sz="1600" kern="1200" dirty="0">
                          <a:solidFill>
                            <a:schemeClr val="tx1"/>
                          </a:solidFill>
                          <a:effectLst/>
                          <a:latin typeface="+mn-lt"/>
                          <a:ea typeface="+mn-ea"/>
                          <a:cs typeface="+mn-cs"/>
                        </a:rPr>
                        <a:t> query and modification from CM to LCM specification. The proposal was not challenged but minor procedural issues had to be fixed before the CR could be approved.</a:t>
                      </a:r>
                    </a:p>
                    <a:p>
                      <a:pPr marL="285750" lvl="0" indent="-285750">
                        <a:buFontTx/>
                        <a:buChar char="-"/>
                      </a:pPr>
                      <a:r>
                        <a:rPr lang="en-GB" sz="1600" kern="1200" dirty="0">
                          <a:solidFill>
                            <a:schemeClr val="tx1"/>
                          </a:solidFill>
                          <a:effectLst/>
                          <a:latin typeface="+mn-lt"/>
                          <a:ea typeface="+mn-ea"/>
                          <a:cs typeface="+mn-cs"/>
                        </a:rPr>
                        <a:t>Discussed the proposal to add security related clarifications to the VNF s/w update use case. The proposal was agreed in principle, but revisions were necessary.</a:t>
                      </a:r>
                    </a:p>
                    <a:p>
                      <a:pPr marL="285750" lvl="0" indent="-285750">
                        <a:buFontTx/>
                        <a:buChar char="-"/>
                      </a:pPr>
                      <a:r>
                        <a:rPr lang="en-GB" sz="1600" kern="1200" dirty="0">
                          <a:solidFill>
                            <a:schemeClr val="tx1"/>
                          </a:solidFill>
                          <a:effectLst/>
                          <a:latin typeface="+mn-lt"/>
                          <a:ea typeface="+mn-ea"/>
                          <a:cs typeface="+mn-cs"/>
                        </a:rPr>
                        <a:t>Group discussed and approved contribution updating text in definitions and abbreviations in alignment with other specifications in 28.5xx series.</a:t>
                      </a:r>
                      <a:endParaRPr lang="sv-SE" sz="1600" kern="1200" dirty="0">
                        <a:solidFill>
                          <a:schemeClr val="tx1"/>
                        </a:solidFill>
                        <a:effectLst/>
                        <a:latin typeface="+mn-lt"/>
                        <a:ea typeface="+mn-ea"/>
                        <a:cs typeface="+mn-cs"/>
                      </a:endParaRPr>
                    </a:p>
                    <a:p>
                      <a:pPr marL="285750" lvl="0" indent="-285750">
                        <a:buFontTx/>
                        <a:buChar char="-"/>
                      </a:pPr>
                      <a:r>
                        <a:rPr lang="en-GB" sz="1600" kern="1200" dirty="0">
                          <a:solidFill>
                            <a:schemeClr val="tx1"/>
                          </a:solidFill>
                          <a:effectLst/>
                          <a:latin typeface="+mn-lt"/>
                          <a:ea typeface="+mn-ea"/>
                          <a:cs typeface="+mn-cs"/>
                        </a:rPr>
                        <a:t>Group discussed approved contribution introducing the mapping to ETSI NFV Stage 3 specifications describing solutions for </a:t>
                      </a:r>
                      <a:r>
                        <a:rPr lang="en-GB" sz="1600" kern="1200" dirty="0" err="1">
                          <a:solidFill>
                            <a:schemeClr val="tx1"/>
                          </a:solidFill>
                          <a:effectLst/>
                          <a:latin typeface="+mn-lt"/>
                          <a:ea typeface="+mn-ea"/>
                          <a:cs typeface="+mn-cs"/>
                        </a:rPr>
                        <a:t>Os</a:t>
                      </a:r>
                      <a:r>
                        <a:rPr lang="en-GB" sz="1600" kern="1200" dirty="0">
                          <a:solidFill>
                            <a:schemeClr val="tx1"/>
                          </a:solidFill>
                          <a:effectLst/>
                          <a:latin typeface="+mn-lt"/>
                          <a:ea typeface="+mn-ea"/>
                          <a:cs typeface="+mn-cs"/>
                        </a:rPr>
                        <a:t>-Ma-</a:t>
                      </a:r>
                      <a:r>
                        <a:rPr lang="en-GB" sz="1600" kern="1200" dirty="0" err="1">
                          <a:solidFill>
                            <a:schemeClr val="tx1"/>
                          </a:solidFill>
                          <a:effectLst/>
                          <a:latin typeface="+mn-lt"/>
                          <a:ea typeface="+mn-ea"/>
                          <a:cs typeface="+mn-cs"/>
                        </a:rPr>
                        <a:t>nfvo</a:t>
                      </a:r>
                      <a:r>
                        <a:rPr lang="en-GB" sz="1600" kern="1200" dirty="0">
                          <a:solidFill>
                            <a:schemeClr val="tx1"/>
                          </a:solidFill>
                          <a:effectLst/>
                          <a:latin typeface="+mn-lt"/>
                          <a:ea typeface="+mn-ea"/>
                          <a:cs typeface="+mn-cs"/>
                        </a:rPr>
                        <a:t> and </a:t>
                      </a:r>
                      <a:r>
                        <a:rPr lang="en-GB" sz="1600" kern="1200" dirty="0" err="1">
                          <a:solidFill>
                            <a:schemeClr val="tx1"/>
                          </a:solidFill>
                          <a:effectLst/>
                          <a:latin typeface="+mn-lt"/>
                          <a:ea typeface="+mn-ea"/>
                          <a:cs typeface="+mn-cs"/>
                        </a:rPr>
                        <a:t>Ve-Vnfm</a:t>
                      </a:r>
                      <a:r>
                        <a:rPr lang="en-GB" sz="1600" kern="1200" dirty="0">
                          <a:solidFill>
                            <a:schemeClr val="tx1"/>
                          </a:solidFill>
                          <a:effectLst/>
                          <a:latin typeface="+mn-lt"/>
                          <a:ea typeface="+mn-ea"/>
                          <a:cs typeface="+mn-cs"/>
                        </a:rPr>
                        <a:t> Reference Points.</a:t>
                      </a:r>
                    </a:p>
                    <a:p>
                      <a:pPr marL="285750" marR="0" lvl="0" indent="-285750" algn="l" defTabSz="914400" rtl="0" eaLnBrk="1" fontAlgn="base" latinLnBrk="0" hangingPunct="1">
                        <a:lnSpc>
                          <a:spcPct val="100000"/>
                        </a:lnSpc>
                        <a:spcBef>
                          <a:spcPct val="0"/>
                        </a:spcBef>
                        <a:spcAft>
                          <a:spcPct val="0"/>
                        </a:spcAft>
                        <a:buClrTx/>
                        <a:buSzTx/>
                        <a:buFontTx/>
                        <a:buChar char="-"/>
                        <a:tabLst/>
                        <a:defRPr/>
                      </a:pPr>
                      <a:endParaRPr kumimoji="0" lang="en-US"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5"/>
                  </a:ext>
                </a:extLst>
              </a:tr>
              <a:tr h="3590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Rel-14 CRs, TS 28.528 for Approval</a:t>
                      </a:r>
                      <a:endPar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470907248"/>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a:solidFill>
                  <a:srgbClr val="FF0000"/>
                </a:solidFill>
                <a:latin typeface="Calibri" pitchFamily="34" charset="0"/>
                <a:cs typeface="Times New Roman" pitchFamily="18" charset="0"/>
              </a:rPr>
              <a:t>Rel-14 OAM&amp;P WIs (5/5)</a:t>
            </a:r>
          </a:p>
        </p:txBody>
      </p:sp>
      <p:graphicFrame>
        <p:nvGraphicFramePr>
          <p:cNvPr id="6" name="Group 76"/>
          <p:cNvGraphicFramePr>
            <a:graphicFrameLocks/>
          </p:cNvGraphicFramePr>
          <p:nvPr>
            <p:extLst>
              <p:ext uri="{D42A27DB-BD31-4B8C-83A1-F6EECF244321}">
                <p14:modId xmlns:p14="http://schemas.microsoft.com/office/powerpoint/2010/main" val="1212131236"/>
              </p:ext>
            </p:extLst>
          </p:nvPr>
        </p:nvGraphicFramePr>
        <p:xfrm>
          <a:off x="1050523" y="1139478"/>
          <a:ext cx="8957480" cy="4931960"/>
        </p:xfrm>
        <a:graphic>
          <a:graphicData uri="http://schemas.openxmlformats.org/drawingml/2006/table">
            <a:tbl>
              <a:tblPr/>
              <a:tblGrid>
                <a:gridCol w="1180443">
                  <a:extLst>
                    <a:ext uri="{9D8B030D-6E8A-4147-A177-3AD203B41FA5}">
                      <a16:colId xmlns:a16="http://schemas.microsoft.com/office/drawing/2014/main" val="20000"/>
                    </a:ext>
                  </a:extLst>
                </a:gridCol>
                <a:gridCol w="5531370">
                  <a:extLst>
                    <a:ext uri="{9D8B030D-6E8A-4147-A177-3AD203B41FA5}">
                      <a16:colId xmlns:a16="http://schemas.microsoft.com/office/drawing/2014/main" val="20001"/>
                    </a:ext>
                  </a:extLst>
                </a:gridCol>
                <a:gridCol w="2245667">
                  <a:extLst>
                    <a:ext uri="{9D8B030D-6E8A-4147-A177-3AD203B41FA5}">
                      <a16:colId xmlns:a16="http://schemas.microsoft.com/office/drawing/2014/main" val="20002"/>
                    </a:ext>
                  </a:extLst>
                </a:gridCol>
              </a:tblGrid>
              <a:tr h="559061">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kern="1200" dirty="0">
                          <a:solidFill>
                            <a:schemeClr val="tx1"/>
                          </a:solidFill>
                          <a:effectLst/>
                          <a:latin typeface="+mn-lt"/>
                          <a:ea typeface="+mn-ea"/>
                          <a:cs typeface="+mn-cs"/>
                        </a:rPr>
                        <a:t>OAM support for Licensed Shared Access (LSA)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OAM14-LSA</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80010">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720044</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267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Nokia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267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40%-&gt;100%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267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SA#76 (06/2017) </a:t>
                      </a:r>
                      <a:endParaRPr kumimoji="0" lang="en-GB" altLang="zh-CN" sz="1600" b="0"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4"/>
                  </a:ext>
                </a:extLst>
              </a:tr>
              <a:tr h="24225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285750" marR="0" lvl="0" indent="-285750" algn="l" defTabSz="914400" rtl="0" eaLnBrk="1" fontAlgn="base" latinLnBrk="0" hangingPunct="1">
                        <a:lnSpc>
                          <a:spcPct val="100000"/>
                        </a:lnSpc>
                        <a:spcBef>
                          <a:spcPct val="0"/>
                        </a:spcBef>
                        <a:spcAft>
                          <a:spcPct val="0"/>
                        </a:spcAft>
                        <a:buClrTx/>
                        <a:buSzTx/>
                        <a:buFontTx/>
                        <a:buChar char="-"/>
                        <a:tabLst/>
                        <a:defRPr/>
                      </a:pPr>
                      <a:r>
                        <a:rPr lang="en-GB" sz="1600" kern="1200" dirty="0">
                          <a:solidFill>
                            <a:schemeClr val="tx1"/>
                          </a:solidFill>
                          <a:effectLst/>
                          <a:latin typeface="+mn-lt"/>
                          <a:ea typeface="+mn-ea"/>
                          <a:cs typeface="+mn-cs"/>
                        </a:rPr>
                        <a:t>The system context, model and operations/notifications were added for scenario 1</a:t>
                      </a:r>
                    </a:p>
                    <a:p>
                      <a:pPr marL="285750" marR="0" lvl="0" indent="-285750" algn="l" defTabSz="914400" rtl="0" eaLnBrk="1" fontAlgn="base" latinLnBrk="0" hangingPunct="1">
                        <a:lnSpc>
                          <a:spcPct val="100000"/>
                        </a:lnSpc>
                        <a:spcBef>
                          <a:spcPct val="0"/>
                        </a:spcBef>
                        <a:spcAft>
                          <a:spcPct val="0"/>
                        </a:spcAft>
                        <a:buClrTx/>
                        <a:buSzTx/>
                        <a:buFontTx/>
                        <a:buChar char="-"/>
                        <a:tabLst/>
                        <a:defRPr/>
                      </a:pPr>
                      <a:r>
                        <a:rPr lang="en-GB" sz="1600" kern="1200" dirty="0">
                          <a:solidFill>
                            <a:schemeClr val="tx1"/>
                          </a:solidFill>
                          <a:effectLst/>
                          <a:latin typeface="+mn-lt"/>
                          <a:ea typeface="+mn-ea"/>
                          <a:cs typeface="+mn-cs"/>
                        </a:rPr>
                        <a:t>TS 28.301 and TS 28.302 were finalized and are sent to SA for information and approval.</a:t>
                      </a:r>
                    </a:p>
                    <a:p>
                      <a:pPr marL="285750" marR="0" lvl="0" indent="-285750" algn="l" defTabSz="914400" rtl="0" eaLnBrk="1" fontAlgn="base" latinLnBrk="0" hangingPunct="1">
                        <a:lnSpc>
                          <a:spcPct val="100000"/>
                        </a:lnSpc>
                        <a:spcBef>
                          <a:spcPct val="0"/>
                        </a:spcBef>
                        <a:spcAft>
                          <a:spcPct val="0"/>
                        </a:spcAft>
                        <a:buClrTx/>
                        <a:buSzTx/>
                        <a:buFontTx/>
                        <a:buChar char="-"/>
                        <a:tabLst/>
                        <a:defRPr/>
                      </a:pPr>
                      <a:r>
                        <a:rPr lang="en-GB" sz="1600" kern="1200" dirty="0">
                          <a:solidFill>
                            <a:schemeClr val="tx1"/>
                          </a:solidFill>
                          <a:effectLst/>
                          <a:latin typeface="+mn-lt"/>
                          <a:ea typeface="+mn-ea"/>
                          <a:cs typeface="+mn-cs"/>
                        </a:rPr>
                        <a:t>For 28.303 a SOAP SS was produced and email approved</a:t>
                      </a:r>
                      <a:r>
                        <a:rPr lang="en-GB" sz="1600" kern="1200" baseline="0" dirty="0">
                          <a:solidFill>
                            <a:schemeClr val="tx1"/>
                          </a:solidFill>
                          <a:effectLst/>
                          <a:latin typeface="+mn-lt"/>
                          <a:ea typeface="+mn-ea"/>
                          <a:cs typeface="+mn-cs"/>
                        </a:rPr>
                        <a:t> after the SA5#113 meeting</a:t>
                      </a:r>
                      <a:r>
                        <a:rPr lang="en-GB" sz="1600" kern="1200" dirty="0">
                          <a:solidFill>
                            <a:schemeClr val="tx1"/>
                          </a:solidFill>
                          <a:effectLst/>
                          <a:latin typeface="+mn-lt"/>
                          <a:ea typeface="+mn-ea"/>
                          <a:cs typeface="+mn-cs"/>
                        </a:rPr>
                        <a: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5"/>
                  </a:ext>
                </a:extLst>
              </a:tr>
              <a:tr h="56445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TS 28.301/302/303 for Approval</a:t>
                      </a:r>
                      <a:endPar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920927537"/>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studies (1/</a:t>
            </a:r>
            <a:r>
              <a:rPr lang="en-GB" altLang="zh-CN" sz="3200" dirty="0">
                <a:solidFill>
                  <a:srgbClr val="FF0000"/>
                </a:solidFill>
                <a:latin typeface="Calibri" pitchFamily="34" charset="0"/>
                <a:cs typeface="Times New Roman" pitchFamily="18" charset="0"/>
              </a:rPr>
              <a:t>10</a:t>
            </a:r>
            <a:r>
              <a:rPr lang="en-GB" altLang="zh-CN" sz="3200" kern="0" dirty="0">
                <a:solidFill>
                  <a:srgbClr val="FF0000"/>
                </a:solidFill>
                <a:latin typeface="Calibri"/>
                <a:cs typeface="+mj-cs"/>
              </a:rPr>
              <a:t>)</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196362565"/>
              </p:ext>
            </p:extLst>
          </p:nvPr>
        </p:nvGraphicFramePr>
        <p:xfrm>
          <a:off x="1506657" y="1161000"/>
          <a:ext cx="8284191" cy="4969041"/>
        </p:xfrm>
        <a:graphic>
          <a:graphicData uri="http://schemas.openxmlformats.org/drawingml/2006/table">
            <a:tbl>
              <a:tblPr/>
              <a:tblGrid>
                <a:gridCol w="1419367">
                  <a:extLst>
                    <a:ext uri="{9D8B030D-6E8A-4147-A177-3AD203B41FA5}">
                      <a16:colId xmlns:a16="http://schemas.microsoft.com/office/drawing/2014/main" val="20000"/>
                    </a:ext>
                  </a:extLst>
                </a:gridCol>
                <a:gridCol w="5195624">
                  <a:extLst>
                    <a:ext uri="{9D8B030D-6E8A-4147-A177-3AD203B41FA5}">
                      <a16:colId xmlns:a16="http://schemas.microsoft.com/office/drawing/2014/main" val="20001"/>
                    </a:ext>
                  </a:extLst>
                </a:gridCol>
                <a:gridCol w="1669200">
                  <a:extLst>
                    <a:ext uri="{9D8B030D-6E8A-4147-A177-3AD203B41FA5}">
                      <a16:colId xmlns:a16="http://schemas.microsoft.com/office/drawing/2014/main" val="20002"/>
                    </a:ext>
                  </a:extLst>
                </a:gridCol>
              </a:tblGrid>
              <a:tr h="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a:ln>
                            <a:noFill/>
                          </a:ln>
                          <a:solidFill>
                            <a:schemeClr val="tx1"/>
                          </a:solidFill>
                          <a:effectLst/>
                          <a:latin typeface="Calibri" pitchFamily="34" charset="0"/>
                          <a:ea typeface="+mn-ea"/>
                          <a:cs typeface="Arial" charset="0"/>
                        </a:rPr>
                        <a:t>Study on OAM support for assessment of energy efficiency in mobile access networks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a:ln>
                            <a:noFill/>
                          </a:ln>
                          <a:solidFill>
                            <a:schemeClr val="tx1"/>
                          </a:solidFill>
                          <a:effectLst/>
                          <a:latin typeface="Calibri" pitchFamily="34" charset="0"/>
                        </a:rPr>
                        <a:t>FS_OAM_EE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200968">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a:ln>
                            <a:noFill/>
                          </a:ln>
                          <a:solidFill>
                            <a:schemeClr val="tx1"/>
                          </a:solidFill>
                          <a:effectLst/>
                          <a:latin typeface="Calibri" pitchFamily="34" charset="0"/>
                          <a:ea typeface="宋体" pitchFamily="2" charset="-122"/>
                          <a:cs typeface="Arial" charset="0"/>
                        </a:rPr>
                        <a:t>700047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315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Orange</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0514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90%-&gt;100%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315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SA#76 (06/2017) </a:t>
                      </a:r>
                      <a:endParaRPr kumimoji="0" lang="en-GB" altLang="zh-CN" sz="1600" b="0"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4"/>
                  </a:ext>
                </a:extLst>
              </a:tr>
              <a:tr h="289640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lvl="0"/>
                      <a:r>
                        <a:rPr kumimoji="0" lang="en-US" sz="1600" b="0" i="0" u="none" strike="noStrike" kern="1200" cap="none" normalizeH="0" baseline="0" dirty="0">
                          <a:ln>
                            <a:noFill/>
                          </a:ln>
                          <a:solidFill>
                            <a:schemeClr val="tx1"/>
                          </a:solidFill>
                          <a:effectLst/>
                          <a:latin typeface="Calibri" pitchFamily="34" charset="0"/>
                          <a:ea typeface="+mn-ea"/>
                          <a:cs typeface="Arial" charset="0"/>
                        </a:rPr>
                        <a:t>- </a:t>
                      </a:r>
                      <a:r>
                        <a:rPr lang="en-GB" sz="1600" kern="1200" dirty="0">
                          <a:solidFill>
                            <a:schemeClr val="tx1"/>
                          </a:solidFill>
                          <a:effectLst/>
                          <a:latin typeface="+mn-lt"/>
                          <a:ea typeface="+mn-ea"/>
                          <a:cs typeface="+mn-cs"/>
                        </a:rPr>
                        <a:t>A discussion paper was discussed. It proposes to:</a:t>
                      </a:r>
                      <a:endParaRPr lang="sv-SE" sz="1600" kern="1200" dirty="0">
                        <a:solidFill>
                          <a:schemeClr val="tx1"/>
                        </a:solidFill>
                        <a:effectLst/>
                        <a:latin typeface="+mn-lt"/>
                        <a:ea typeface="+mn-ea"/>
                        <a:cs typeface="+mn-cs"/>
                      </a:endParaRPr>
                    </a:p>
                    <a:p>
                      <a:pPr lvl="1"/>
                      <a:r>
                        <a:rPr lang="en-GB" sz="1600" kern="1200" dirty="0">
                          <a:solidFill>
                            <a:schemeClr val="tx1"/>
                          </a:solidFill>
                          <a:effectLst/>
                          <a:latin typeface="+mn-lt"/>
                          <a:ea typeface="+mn-ea"/>
                          <a:cs typeface="+mn-cs"/>
                        </a:rPr>
                        <a:t>* start on a new Work Item on EE in SA5 (agreed; a new WID is proposed separately)</a:t>
                      </a:r>
                      <a:endParaRPr lang="sv-SE" sz="1600" kern="1200" dirty="0">
                        <a:solidFill>
                          <a:schemeClr val="tx1"/>
                        </a:solidFill>
                        <a:effectLst/>
                        <a:latin typeface="+mn-lt"/>
                        <a:ea typeface="+mn-ea"/>
                        <a:cs typeface="+mn-cs"/>
                      </a:endParaRPr>
                    </a:p>
                    <a:p>
                      <a:pPr lvl="1"/>
                      <a:r>
                        <a:rPr lang="en-GB" sz="1600" kern="1200" dirty="0">
                          <a:solidFill>
                            <a:schemeClr val="tx1"/>
                          </a:solidFill>
                          <a:effectLst/>
                          <a:latin typeface="+mn-lt"/>
                          <a:ea typeface="+mn-ea"/>
                          <a:cs typeface="+mn-cs"/>
                        </a:rPr>
                        <a:t>* declare draft TR 32.856 as 100% completed (this was agreed)</a:t>
                      </a:r>
                      <a:endParaRPr lang="sv-SE" sz="1600" kern="1200" dirty="0">
                        <a:solidFill>
                          <a:schemeClr val="tx1"/>
                        </a:solidFill>
                        <a:effectLst/>
                        <a:latin typeface="+mn-lt"/>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mn-ea"/>
                          <a:cs typeface="Arial" charset="0"/>
                        </a:rPr>
                        <a:t>- </a:t>
                      </a:r>
                      <a:r>
                        <a:rPr lang="en-GB" sz="1600" kern="1200" dirty="0">
                          <a:solidFill>
                            <a:schemeClr val="tx1"/>
                          </a:solidFill>
                          <a:effectLst/>
                          <a:latin typeface="+mn-lt"/>
                          <a:ea typeface="+mn-ea"/>
                          <a:cs typeface="+mn-cs"/>
                        </a:rPr>
                        <a:t>One LS received from ETSI TC EE acknowledging TR 32.856 proposed use cases, requirements and scenarios</a:t>
                      </a:r>
                      <a:endParaRPr lang="sv-SE" sz="1600" kern="1200" dirty="0">
                        <a:solidFill>
                          <a:schemeClr val="tx1"/>
                        </a:solidFill>
                        <a:effectLst/>
                        <a:latin typeface="+mn-lt"/>
                        <a:ea typeface="+mn-ea"/>
                        <a:cs typeface="+mn-cs"/>
                      </a:endParaRPr>
                    </a:p>
                    <a:p>
                      <a:pPr marL="0" indent="0">
                        <a:buFontTx/>
                        <a:buNone/>
                      </a:pPr>
                      <a:endParaRPr kumimoji="0" lang="en-US" sz="1600" b="0"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5"/>
                  </a:ext>
                </a:extLst>
              </a:tr>
              <a:tr h="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normalizeH="0" baseline="0" dirty="0">
                          <a:ln>
                            <a:noFill/>
                          </a:ln>
                          <a:solidFill>
                            <a:schemeClr val="tx1"/>
                          </a:solidFill>
                          <a:effectLst/>
                          <a:latin typeface="+mn-lt"/>
                          <a:ea typeface="宋体" pitchFamily="2" charset="-122"/>
                          <a:cs typeface="Arial" charset="0"/>
                        </a:rPr>
                        <a:t>TR 32.856 for Approval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233172257"/>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studies (2/</a:t>
            </a:r>
            <a:r>
              <a:rPr lang="en-GB" altLang="zh-CN" sz="3200" dirty="0">
                <a:solidFill>
                  <a:srgbClr val="FF0000"/>
                </a:solidFill>
                <a:latin typeface="Calibri" pitchFamily="34" charset="0"/>
                <a:cs typeface="Times New Roman" pitchFamily="18" charset="0"/>
              </a:rPr>
              <a:t>10</a:t>
            </a:r>
            <a:r>
              <a:rPr lang="en-GB" altLang="zh-CN" sz="3200" kern="0" dirty="0">
                <a:solidFill>
                  <a:srgbClr val="FF0000"/>
                </a:solidFill>
                <a:latin typeface="Calibri"/>
                <a:cs typeface="+mj-cs"/>
              </a:rPr>
              <a:t>)</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817992972"/>
              </p:ext>
            </p:extLst>
          </p:nvPr>
        </p:nvGraphicFramePr>
        <p:xfrm>
          <a:off x="1237397" y="1084652"/>
          <a:ext cx="8352430" cy="4969041"/>
        </p:xfrm>
        <a:graphic>
          <a:graphicData uri="http://schemas.openxmlformats.org/drawingml/2006/table">
            <a:tbl>
              <a:tblPr/>
              <a:tblGrid>
                <a:gridCol w="1364775">
                  <a:extLst>
                    <a:ext uri="{9D8B030D-6E8A-4147-A177-3AD203B41FA5}">
                      <a16:colId xmlns:a16="http://schemas.microsoft.com/office/drawing/2014/main" val="20000"/>
                    </a:ext>
                  </a:extLst>
                </a:gridCol>
                <a:gridCol w="4830492">
                  <a:extLst>
                    <a:ext uri="{9D8B030D-6E8A-4147-A177-3AD203B41FA5}">
                      <a16:colId xmlns:a16="http://schemas.microsoft.com/office/drawing/2014/main" val="20001"/>
                    </a:ext>
                  </a:extLst>
                </a:gridCol>
                <a:gridCol w="2157163">
                  <a:extLst>
                    <a:ext uri="{9D8B030D-6E8A-4147-A177-3AD203B41FA5}">
                      <a16:colId xmlns:a16="http://schemas.microsoft.com/office/drawing/2014/main" val="20002"/>
                    </a:ext>
                  </a:extLst>
                </a:gridCol>
              </a:tblGrid>
              <a:tr h="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a:ln>
                            <a:noFill/>
                          </a:ln>
                          <a:solidFill>
                            <a:schemeClr val="tx1"/>
                          </a:solidFill>
                          <a:effectLst/>
                          <a:latin typeface="Calibri" pitchFamily="34" charset="0"/>
                          <a:ea typeface="+mn-ea"/>
                          <a:cs typeface="Arial" charset="0"/>
                        </a:rPr>
                        <a:t>Study on OAM aspects of SON for AAS-based deployments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a:ln>
                            <a:noFill/>
                          </a:ln>
                          <a:solidFill>
                            <a:schemeClr val="tx1"/>
                          </a:solidFill>
                          <a:effectLst/>
                          <a:latin typeface="Calibri" pitchFamily="34" charset="0"/>
                        </a:rPr>
                        <a:t>FS_OAM_SON_AAS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200968">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a:ln>
                            <a:noFill/>
                          </a:ln>
                          <a:solidFill>
                            <a:schemeClr val="tx1"/>
                          </a:solidFill>
                          <a:effectLst/>
                          <a:latin typeface="Calibri" pitchFamily="34" charset="0"/>
                          <a:ea typeface="宋体" pitchFamily="2" charset="-122"/>
                          <a:cs typeface="Arial" charset="0"/>
                        </a:rPr>
                        <a:t>700048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315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Nokia Networks</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0514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70%-&gt;100%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315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SA#76 (06/2017) </a:t>
                      </a:r>
                      <a:endParaRPr kumimoji="0" lang="en-GB" altLang="zh-CN" sz="1600" b="0"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4"/>
                  </a:ext>
                </a:extLst>
              </a:tr>
              <a:tr h="289640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GB" sz="1600" b="0" i="0" u="none" strike="noStrike" kern="1200" cap="none" normalizeH="0" baseline="0" dirty="0">
                          <a:ln>
                            <a:noFill/>
                          </a:ln>
                          <a:solidFill>
                            <a:schemeClr val="tx1"/>
                          </a:solidFill>
                          <a:effectLst/>
                          <a:latin typeface="+mn-lt"/>
                          <a:ea typeface="+mn-ea"/>
                          <a:cs typeface="+mn-cs"/>
                        </a:rPr>
                        <a:t>D</a:t>
                      </a:r>
                      <a:r>
                        <a:rPr lang="en-GB" sz="1600" kern="1200" dirty="0">
                          <a:solidFill>
                            <a:schemeClr val="tx1"/>
                          </a:solidFill>
                          <a:effectLst/>
                          <a:latin typeface="+mn-lt"/>
                          <a:ea typeface="+mn-ea"/>
                          <a:cs typeface="+mn-cs"/>
                        </a:rPr>
                        <a:t>iscussed 6 pCRs, including adding coordination description in 3 use cases and corresponding requirements, introducing hybrid SON architecture option</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kern="1200" dirty="0">
                          <a:solidFill>
                            <a:schemeClr val="tx1"/>
                          </a:solidFill>
                          <a:effectLst/>
                          <a:latin typeface="+mn-lt"/>
                          <a:ea typeface="+mn-ea"/>
                          <a:cs typeface="+mn-cs"/>
                        </a:rPr>
                        <a:t>5 pCRs were agreed, incl. Clarification of Cell splitting, Clarification of Cell merging, Clarification of Cell shaping, Conclusions and Recommendations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5"/>
                  </a:ext>
                </a:extLst>
              </a:tr>
              <a:tr h="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normalizeH="0" baseline="0" dirty="0">
                          <a:ln>
                            <a:noFill/>
                          </a:ln>
                          <a:solidFill>
                            <a:schemeClr val="tx1"/>
                          </a:solidFill>
                          <a:effectLst/>
                          <a:latin typeface="+mn-lt"/>
                          <a:ea typeface="宋体" pitchFamily="2" charset="-122"/>
                          <a:cs typeface="Arial" charset="0"/>
                        </a:rPr>
                        <a:t>TR 32.865 for Approval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4096397047"/>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studies (3/</a:t>
            </a:r>
            <a:r>
              <a:rPr lang="en-GB" altLang="zh-CN" sz="3200" dirty="0">
                <a:solidFill>
                  <a:srgbClr val="FF0000"/>
                </a:solidFill>
                <a:latin typeface="Calibri" pitchFamily="34" charset="0"/>
                <a:cs typeface="Times New Roman" pitchFamily="18" charset="0"/>
              </a:rPr>
              <a:t>10</a:t>
            </a:r>
            <a:r>
              <a:rPr lang="en-GB" altLang="zh-CN" sz="3200" kern="0" dirty="0">
                <a:solidFill>
                  <a:srgbClr val="FF0000"/>
                </a:solidFill>
                <a:latin typeface="Calibri"/>
                <a:cs typeface="+mj-cs"/>
              </a:rPr>
              <a:t>)</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323752295"/>
              </p:ext>
            </p:extLst>
          </p:nvPr>
        </p:nvGraphicFramePr>
        <p:xfrm>
          <a:off x="1524000" y="1111948"/>
          <a:ext cx="8352430" cy="4969041"/>
        </p:xfrm>
        <a:graphic>
          <a:graphicData uri="http://schemas.openxmlformats.org/drawingml/2006/table">
            <a:tbl>
              <a:tblPr/>
              <a:tblGrid>
                <a:gridCol w="1364775">
                  <a:extLst>
                    <a:ext uri="{9D8B030D-6E8A-4147-A177-3AD203B41FA5}">
                      <a16:colId xmlns:a16="http://schemas.microsoft.com/office/drawing/2014/main" val="20000"/>
                    </a:ext>
                  </a:extLst>
                </a:gridCol>
                <a:gridCol w="4830492">
                  <a:extLst>
                    <a:ext uri="{9D8B030D-6E8A-4147-A177-3AD203B41FA5}">
                      <a16:colId xmlns:a16="http://schemas.microsoft.com/office/drawing/2014/main" val="20001"/>
                    </a:ext>
                  </a:extLst>
                </a:gridCol>
                <a:gridCol w="2157163">
                  <a:extLst>
                    <a:ext uri="{9D8B030D-6E8A-4147-A177-3AD203B41FA5}">
                      <a16:colId xmlns:a16="http://schemas.microsoft.com/office/drawing/2014/main" val="20002"/>
                    </a:ext>
                  </a:extLst>
                </a:gridCol>
              </a:tblGrid>
              <a:tr h="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b="1" kern="1200" dirty="0">
                          <a:solidFill>
                            <a:schemeClr val="tx1"/>
                          </a:solidFill>
                          <a:effectLst/>
                          <a:latin typeface="+mn-lt"/>
                          <a:ea typeface="+mn-ea"/>
                          <a:cs typeface="+mn-cs"/>
                        </a:rPr>
                        <a:t>Study on Implementation for the Partitioning of Itf-N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FS_IMP_ITFN</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200968">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710007</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315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China Mobile</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0514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40%-&gt;60%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315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tx1"/>
                          </a:solidFill>
                          <a:effectLst/>
                          <a:latin typeface="+mn-lt"/>
                          <a:ea typeface="+mn-ea"/>
                          <a:cs typeface="+mn-cs"/>
                        </a:rPr>
                        <a:t>SA#79 (03/2018)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4"/>
                  </a:ext>
                </a:extLst>
              </a:tr>
              <a:tr h="289640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lvl="0"/>
                      <a:r>
                        <a:rPr lang="en-GB" sz="1600" kern="1200" dirty="0">
                          <a:solidFill>
                            <a:schemeClr val="tx1"/>
                          </a:solidFill>
                          <a:effectLst/>
                          <a:latin typeface="+mn-lt"/>
                          <a:ea typeface="+mn-ea"/>
                          <a:cs typeface="+mn-cs"/>
                        </a:rPr>
                        <a:t>A pCR has been approved with essential analysis on efficiency and performance according to series of data from operator’s network.</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5"/>
                  </a:ext>
                </a:extLst>
              </a:tr>
              <a:tr h="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0" i="0" u="none" strike="noStrike" dirty="0">
                          <a:solidFill>
                            <a:schemeClr val="tx1"/>
                          </a:solidFill>
                          <a:latin typeface="+mn-lt"/>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764800644"/>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studies (4/</a:t>
            </a:r>
            <a:r>
              <a:rPr lang="en-GB" altLang="zh-CN" sz="3200" dirty="0">
                <a:solidFill>
                  <a:srgbClr val="FF0000"/>
                </a:solidFill>
                <a:latin typeface="Calibri" pitchFamily="34" charset="0"/>
                <a:cs typeface="Times New Roman" pitchFamily="18" charset="0"/>
              </a:rPr>
              <a:t>10</a:t>
            </a:r>
            <a:r>
              <a:rPr lang="en-GB" altLang="zh-CN" sz="3200" kern="0" dirty="0">
                <a:solidFill>
                  <a:srgbClr val="FF0000"/>
                </a:solidFill>
                <a:latin typeface="Calibri"/>
                <a:cs typeface="+mj-cs"/>
              </a:rPr>
              <a:t>)</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788150461"/>
              </p:ext>
            </p:extLst>
          </p:nvPr>
        </p:nvGraphicFramePr>
        <p:xfrm>
          <a:off x="1353048" y="1087573"/>
          <a:ext cx="8352430" cy="5151921"/>
        </p:xfrm>
        <a:graphic>
          <a:graphicData uri="http://schemas.openxmlformats.org/drawingml/2006/table">
            <a:tbl>
              <a:tblPr/>
              <a:tblGrid>
                <a:gridCol w="1364775">
                  <a:extLst>
                    <a:ext uri="{9D8B030D-6E8A-4147-A177-3AD203B41FA5}">
                      <a16:colId xmlns:a16="http://schemas.microsoft.com/office/drawing/2014/main" val="20000"/>
                    </a:ext>
                  </a:extLst>
                </a:gridCol>
                <a:gridCol w="4830492">
                  <a:extLst>
                    <a:ext uri="{9D8B030D-6E8A-4147-A177-3AD203B41FA5}">
                      <a16:colId xmlns:a16="http://schemas.microsoft.com/office/drawing/2014/main" val="20001"/>
                    </a:ext>
                  </a:extLst>
                </a:gridCol>
                <a:gridCol w="2157163">
                  <a:extLst>
                    <a:ext uri="{9D8B030D-6E8A-4147-A177-3AD203B41FA5}">
                      <a16:colId xmlns:a16="http://schemas.microsoft.com/office/drawing/2014/main" val="20002"/>
                    </a:ext>
                  </a:extLst>
                </a:gridCol>
              </a:tblGrid>
              <a:tr h="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kern="1200" dirty="0">
                          <a:solidFill>
                            <a:schemeClr val="tx1"/>
                          </a:solidFill>
                          <a:effectLst/>
                          <a:latin typeface="+mn-lt"/>
                          <a:ea typeface="+mn-ea"/>
                          <a:cs typeface="+mn-cs"/>
                        </a:rPr>
                        <a:t>Study on Management and Orchestration Architecture of Next Generation Network and Service</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FS_NGNS_MOA</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200968">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720047</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315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Huawei &amp; Ericsson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0514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20%-&gt;25%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315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SA#76 (06/2017) -&gt; SA#78 (12/2017)</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4"/>
                  </a:ext>
                </a:extLst>
              </a:tr>
              <a:tr h="289640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GB" sz="1600" b="0" i="0" u="none" strike="noStrike" kern="1200" cap="none" normalizeH="0" baseline="0" dirty="0">
                          <a:ln>
                            <a:noFill/>
                          </a:ln>
                          <a:solidFill>
                            <a:schemeClr val="tx1"/>
                          </a:solidFill>
                          <a:effectLst/>
                          <a:latin typeface="Calibri" pitchFamily="34" charset="0"/>
                          <a:ea typeface="+mn-ea"/>
                          <a:cs typeface="Arial" charset="0"/>
                        </a:rPr>
                        <a:t>A number of pCRs have been agreed related to:</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kern="1200" dirty="0">
                          <a:solidFill>
                            <a:schemeClr val="tx1"/>
                          </a:solidFill>
                          <a:effectLst/>
                          <a:latin typeface="+mn-lt"/>
                          <a:ea typeface="+mn-ea"/>
                          <a:cs typeface="+mn-cs"/>
                        </a:rPr>
                        <a:t>Management architecture introduction</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kern="1200" dirty="0">
                          <a:solidFill>
                            <a:schemeClr val="tx1"/>
                          </a:solidFill>
                          <a:effectLst/>
                          <a:latin typeface="+mn-lt"/>
                          <a:ea typeface="+mn-ea"/>
                          <a:cs typeface="+mn-cs"/>
                        </a:rPr>
                        <a:t>Architecture option to support network slice management</a:t>
                      </a:r>
                      <a:endParaRPr kumimoji="0" lang="en-GB" sz="1600" b="0" i="0" u="none" strike="noStrike" kern="1200" cap="none" normalizeH="0" baseline="0" dirty="0">
                        <a:ln>
                          <a:noFill/>
                        </a:ln>
                        <a:solidFill>
                          <a:schemeClr val="tx1"/>
                        </a:solidFill>
                        <a:effectLst/>
                        <a:latin typeface="Calibri" pitchFamily="34" charset="0"/>
                        <a:ea typeface="+mn-ea"/>
                        <a:cs typeface="Arial" charset="0"/>
                      </a:endParaRP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kern="1200" dirty="0">
                          <a:solidFill>
                            <a:schemeClr val="tx1"/>
                          </a:solidFill>
                          <a:effectLst/>
                          <a:latin typeface="+mn-lt"/>
                          <a:ea typeface="+mn-ea"/>
                          <a:cs typeface="+mn-cs"/>
                        </a:rPr>
                        <a:t>Add use case for 5G new node management</a:t>
                      </a:r>
                      <a:endParaRPr kumimoji="0" lang="en-GB" sz="1600" b="0"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5"/>
                  </a:ext>
                </a:extLst>
              </a:tr>
              <a:tr h="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0" i="0" u="none" strike="noStrike" dirty="0">
                          <a:solidFill>
                            <a:schemeClr val="tx1"/>
                          </a:solidFill>
                          <a:latin typeface="+mn-lt"/>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658069999"/>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studies (5/</a:t>
            </a:r>
            <a:r>
              <a:rPr lang="en-GB" altLang="zh-CN" sz="3200" dirty="0">
                <a:solidFill>
                  <a:srgbClr val="FF0000"/>
                </a:solidFill>
                <a:latin typeface="Calibri" pitchFamily="34" charset="0"/>
                <a:cs typeface="Times New Roman" pitchFamily="18" charset="0"/>
              </a:rPr>
              <a:t>10</a:t>
            </a:r>
            <a:r>
              <a:rPr lang="en-GB" altLang="zh-CN" sz="3200" kern="0" dirty="0">
                <a:solidFill>
                  <a:srgbClr val="FF0000"/>
                </a:solidFill>
                <a:latin typeface="Calibri"/>
                <a:cs typeface="+mj-cs"/>
              </a:rPr>
              <a:t>)</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881633973"/>
              </p:ext>
            </p:extLst>
          </p:nvPr>
        </p:nvGraphicFramePr>
        <p:xfrm>
          <a:off x="1339331" y="779977"/>
          <a:ext cx="8106907" cy="5577840"/>
        </p:xfrm>
        <a:graphic>
          <a:graphicData uri="http://schemas.openxmlformats.org/drawingml/2006/table">
            <a:tbl>
              <a:tblPr/>
              <a:tblGrid>
                <a:gridCol w="1324656">
                  <a:extLst>
                    <a:ext uri="{9D8B030D-6E8A-4147-A177-3AD203B41FA5}">
                      <a16:colId xmlns:a16="http://schemas.microsoft.com/office/drawing/2014/main" val="20000"/>
                    </a:ext>
                  </a:extLst>
                </a:gridCol>
                <a:gridCol w="4688499">
                  <a:extLst>
                    <a:ext uri="{9D8B030D-6E8A-4147-A177-3AD203B41FA5}">
                      <a16:colId xmlns:a16="http://schemas.microsoft.com/office/drawing/2014/main" val="20001"/>
                    </a:ext>
                  </a:extLst>
                </a:gridCol>
                <a:gridCol w="2093752">
                  <a:extLst>
                    <a:ext uri="{9D8B030D-6E8A-4147-A177-3AD203B41FA5}">
                      <a16:colId xmlns:a16="http://schemas.microsoft.com/office/drawing/2014/main" val="20002"/>
                    </a:ext>
                  </a:extLst>
                </a:gridCol>
              </a:tblGrid>
              <a:tr h="346047">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kern="1200" dirty="0">
                          <a:solidFill>
                            <a:schemeClr val="tx1"/>
                          </a:solidFill>
                          <a:effectLst/>
                          <a:latin typeface="+mn-lt"/>
                          <a:ea typeface="+mn-ea"/>
                          <a:cs typeface="+mn-cs"/>
                        </a:rPr>
                        <a:t>Study on Management and Orchestration of Network Slicing</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FS_MONETS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23987">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720048</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28439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kern="1200" cap="none" normalizeH="0" baseline="0" dirty="0">
                          <a:ln>
                            <a:noFill/>
                          </a:ln>
                          <a:solidFill>
                            <a:schemeClr val="tx1"/>
                          </a:solidFill>
                          <a:effectLst/>
                          <a:latin typeface="+mn-lt"/>
                          <a:ea typeface="宋体" pitchFamily="2" charset="-122"/>
                          <a:cs typeface="Arial" charset="0"/>
                        </a:rPr>
                        <a:t>Rapporteur</a:t>
                      </a:r>
                      <a:endParaRPr kumimoji="0" lang="en-GB" altLang="zh-CN" sz="1600" b="0" i="0" u="none" strike="noStrike" kern="1200"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mn-lt"/>
                          <a:ea typeface="宋体" pitchFamily="2" charset="-122"/>
                          <a:cs typeface="Arial" charset="0"/>
                        </a:rPr>
                        <a:t>Ericsson &amp; 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29618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mn-lt"/>
                          <a:ea typeface="宋体" pitchFamily="2" charset="-122"/>
                          <a:cs typeface="Arial" charset="0"/>
                        </a:rPr>
                        <a:t>60%-&gt;90%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28439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SA#76 (06/2017) -&gt; SA#77 (09/2017)</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4"/>
                  </a:ext>
                </a:extLst>
              </a:tr>
              <a:tr h="28460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lang="en-GB" sz="1600" kern="1200" dirty="0">
                          <a:solidFill>
                            <a:schemeClr val="tx1"/>
                          </a:solidFill>
                          <a:effectLst/>
                          <a:latin typeface="+mn-lt"/>
                          <a:ea typeface="+mn-ea"/>
                          <a:cs typeface="+mn-cs"/>
                        </a:rPr>
                        <a:t>A large number of pCRs have been treated at the two meetings (66+52).</a:t>
                      </a:r>
                      <a:endParaRPr lang="sv-SE" sz="1600" kern="1200" dirty="0">
                        <a:solidFill>
                          <a:schemeClr val="tx1"/>
                        </a:solidFill>
                        <a:effectLst/>
                        <a:latin typeface="+mn-lt"/>
                        <a:ea typeface="+mn-ea"/>
                        <a:cs typeface="+mn-cs"/>
                      </a:endParaRPr>
                    </a:p>
                    <a:p>
                      <a:pPr lvl="0"/>
                      <a:r>
                        <a:rPr lang="en-GB" sz="1600" kern="1200" dirty="0">
                          <a:solidFill>
                            <a:schemeClr val="tx1"/>
                          </a:solidFill>
                          <a:effectLst/>
                          <a:latin typeface="+mn-lt"/>
                          <a:ea typeface="+mn-ea"/>
                          <a:cs typeface="+mn-cs"/>
                        </a:rPr>
                        <a:t>The group has reached a deeper common understanding of the uses cases and its solutions on the network slice subnet level and the role of the network slice subnet management function and relation with network slice management function.</a:t>
                      </a:r>
                      <a:endParaRPr lang="sv-SE" sz="1600" kern="1200" dirty="0">
                        <a:solidFill>
                          <a:schemeClr val="tx1"/>
                        </a:solidFill>
                        <a:effectLst/>
                        <a:latin typeface="+mn-lt"/>
                        <a:ea typeface="+mn-ea"/>
                        <a:cs typeface="+mn-cs"/>
                      </a:endParaRPr>
                    </a:p>
                    <a:p>
                      <a:pPr lvl="0"/>
                      <a:r>
                        <a:rPr lang="en-GB" sz="1600" kern="1200" dirty="0">
                          <a:solidFill>
                            <a:schemeClr val="tx1"/>
                          </a:solidFill>
                          <a:effectLst/>
                          <a:latin typeface="+mn-lt"/>
                          <a:ea typeface="+mn-ea"/>
                          <a:cs typeface="+mn-cs"/>
                        </a:rPr>
                        <a:t>The group discussed contributions about the service management and interaction of with parties external to the operator. </a:t>
                      </a:r>
                      <a:endParaRPr lang="sv-SE" sz="1600" kern="1200" dirty="0">
                        <a:solidFill>
                          <a:schemeClr val="tx1"/>
                        </a:solidFill>
                        <a:effectLst/>
                        <a:latin typeface="+mn-lt"/>
                        <a:ea typeface="+mn-ea"/>
                        <a:cs typeface="+mn-cs"/>
                      </a:endParaRPr>
                    </a:p>
                    <a:p>
                      <a:pPr lvl="0"/>
                      <a:r>
                        <a:rPr lang="en-GB" sz="1600" kern="1200" dirty="0">
                          <a:solidFill>
                            <a:schemeClr val="tx1"/>
                          </a:solidFill>
                          <a:effectLst/>
                          <a:latin typeface="+mn-lt"/>
                          <a:ea typeface="+mn-ea"/>
                          <a:cs typeface="+mn-cs"/>
                        </a:rPr>
                        <a:t>The group has reached a better understanding of the potential opportunities for the industry for standardisation of interfaces between new functionalities that come with network slicing.</a:t>
                      </a:r>
                      <a:endParaRPr lang="sv-SE" sz="1600" kern="1200" dirty="0">
                        <a:solidFill>
                          <a:schemeClr val="tx1"/>
                        </a:solidFill>
                        <a:effectLst/>
                        <a:latin typeface="+mn-lt"/>
                        <a:ea typeface="+mn-ea"/>
                        <a:cs typeface="+mn-cs"/>
                      </a:endParaRPr>
                    </a:p>
                    <a:p>
                      <a:pPr lvl="0"/>
                      <a:r>
                        <a:rPr lang="en-GB" sz="1600" kern="1200" dirty="0">
                          <a:solidFill>
                            <a:schemeClr val="tx1"/>
                          </a:solidFill>
                          <a:effectLst/>
                          <a:latin typeface="+mn-lt"/>
                          <a:ea typeface="+mn-ea"/>
                          <a:cs typeface="+mn-cs"/>
                        </a:rPr>
                        <a:t>Contributions cover all areas and at this stage of the study most are covering solutions.</a:t>
                      </a:r>
                      <a:endParaRPr lang="sv-SE" sz="1600" kern="1200" dirty="0">
                        <a:solidFill>
                          <a:schemeClr val="tx1"/>
                        </a:solidFill>
                        <a:effectLst/>
                        <a:latin typeface="+mn-lt"/>
                        <a:ea typeface="+mn-ea"/>
                        <a:cs typeface="+mn-cs"/>
                      </a:endParaRPr>
                    </a:p>
                    <a:p>
                      <a:r>
                        <a:rPr lang="en-GB" sz="1600" kern="1200" dirty="0">
                          <a:solidFill>
                            <a:schemeClr val="tx1"/>
                          </a:solidFill>
                          <a:effectLst/>
                          <a:latin typeface="+mn-lt"/>
                          <a:ea typeface="+mn-ea"/>
                          <a:cs typeface="+mn-cs"/>
                        </a:rPr>
                        <a:t>The group discussed way forward for the normative work, agreement summarized in a discussion paper (S5-173362).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5"/>
                  </a:ext>
                </a:extLst>
              </a:tr>
              <a:tr h="31720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normalizeH="0" baseline="0" dirty="0">
                          <a:ln>
                            <a:noFill/>
                          </a:ln>
                          <a:solidFill>
                            <a:schemeClr val="tx1"/>
                          </a:solidFill>
                          <a:effectLst/>
                          <a:latin typeface="+mn-lt"/>
                          <a:ea typeface="宋体" pitchFamily="2" charset="-122"/>
                          <a:cs typeface="Arial" charset="0"/>
                        </a:rPr>
                        <a:t>None</a:t>
                      </a:r>
                      <a:endParaRPr kumimoji="0" lang="sv-SE" sz="1600" b="0" i="0" u="none" strike="noStrike" kern="1200"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230990647"/>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studies (6/</a:t>
            </a:r>
            <a:r>
              <a:rPr lang="en-GB" altLang="zh-CN" sz="3200" dirty="0">
                <a:solidFill>
                  <a:srgbClr val="FF0000"/>
                </a:solidFill>
                <a:latin typeface="Calibri" pitchFamily="34" charset="0"/>
                <a:cs typeface="Times New Roman" pitchFamily="18" charset="0"/>
              </a:rPr>
              <a:t>10</a:t>
            </a:r>
            <a:r>
              <a:rPr lang="en-GB" altLang="zh-CN" sz="3200" kern="0" dirty="0">
                <a:solidFill>
                  <a:srgbClr val="FF0000"/>
                </a:solidFill>
                <a:latin typeface="Calibri"/>
                <a:cs typeface="+mj-cs"/>
              </a:rPr>
              <a:t>)</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55947870"/>
              </p:ext>
            </p:extLst>
          </p:nvPr>
        </p:nvGraphicFramePr>
        <p:xfrm>
          <a:off x="1353048" y="1139243"/>
          <a:ext cx="8352430" cy="4969041"/>
        </p:xfrm>
        <a:graphic>
          <a:graphicData uri="http://schemas.openxmlformats.org/drawingml/2006/table">
            <a:tbl>
              <a:tblPr/>
              <a:tblGrid>
                <a:gridCol w="1364775">
                  <a:extLst>
                    <a:ext uri="{9D8B030D-6E8A-4147-A177-3AD203B41FA5}">
                      <a16:colId xmlns:a16="http://schemas.microsoft.com/office/drawing/2014/main" val="20000"/>
                    </a:ext>
                  </a:extLst>
                </a:gridCol>
                <a:gridCol w="4830492">
                  <a:extLst>
                    <a:ext uri="{9D8B030D-6E8A-4147-A177-3AD203B41FA5}">
                      <a16:colId xmlns:a16="http://schemas.microsoft.com/office/drawing/2014/main" val="20001"/>
                    </a:ext>
                  </a:extLst>
                </a:gridCol>
                <a:gridCol w="2157163">
                  <a:extLst>
                    <a:ext uri="{9D8B030D-6E8A-4147-A177-3AD203B41FA5}">
                      <a16:colId xmlns:a16="http://schemas.microsoft.com/office/drawing/2014/main" val="20002"/>
                    </a:ext>
                  </a:extLst>
                </a:gridCol>
              </a:tblGrid>
              <a:tr h="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kern="1200" dirty="0">
                          <a:solidFill>
                            <a:schemeClr val="tx1"/>
                          </a:solidFill>
                          <a:effectLst/>
                          <a:latin typeface="+mn-lt"/>
                          <a:ea typeface="+mn-ea"/>
                          <a:cs typeface="+mn-cs"/>
                        </a:rPr>
                        <a:t>Study on management aspects of next generation network architecture and features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FS_MAN_NGNAF</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200968">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720046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315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kern="1200" cap="none" normalizeH="0" baseline="0" dirty="0">
                          <a:ln>
                            <a:noFill/>
                          </a:ln>
                          <a:solidFill>
                            <a:schemeClr val="tx1"/>
                          </a:solidFill>
                          <a:effectLst/>
                          <a:latin typeface="+mn-lt"/>
                          <a:ea typeface="宋体" pitchFamily="2" charset="-122"/>
                          <a:cs typeface="Arial" charset="0"/>
                        </a:rPr>
                        <a:t>Rapporteur</a:t>
                      </a:r>
                      <a:endParaRPr kumimoji="0" lang="en-GB" altLang="zh-CN" sz="1600" b="0" i="0" u="none" strike="noStrike" kern="1200"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mn-lt"/>
                          <a:ea typeface="宋体" pitchFamily="2" charset="-122"/>
                          <a:cs typeface="Arial" charset="0"/>
                        </a:rPr>
                        <a:t>Nokia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0514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mn-lt"/>
                          <a:ea typeface="宋体" pitchFamily="2" charset="-122"/>
                          <a:cs typeface="Arial" charset="0"/>
                        </a:rPr>
                        <a:t>40%-&gt;60%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315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SA#76 (06/2017) -&gt; SA#78 (12/2017)</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4"/>
                  </a:ext>
                </a:extLst>
              </a:tr>
              <a:tr h="289640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a:ln>
                            <a:noFill/>
                          </a:ln>
                          <a:solidFill>
                            <a:schemeClr val="tx1"/>
                          </a:solidFill>
                          <a:effectLst/>
                          <a:latin typeface="+mn-lt"/>
                          <a:ea typeface="宋体" pitchFamily="2" charset="-122"/>
                          <a:cs typeface="Arial" charset="0"/>
                        </a:rPr>
                        <a:t>A number of pCRs for TR 28.802 have been agreed, related to: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kern="1200" dirty="0">
                        <a:solidFill>
                          <a:schemeClr val="tx1"/>
                        </a:solidFill>
                        <a:effectLst/>
                        <a:latin typeface="+mn-lt"/>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kern="1200" dirty="0">
                          <a:solidFill>
                            <a:schemeClr val="tx1"/>
                          </a:solidFill>
                          <a:effectLst/>
                          <a:latin typeface="+mn-lt"/>
                          <a:ea typeface="+mn-ea"/>
                          <a:cs typeface="+mn-cs"/>
                        </a:rPr>
                        <a:t>Adding use case for </a:t>
                      </a:r>
                      <a:r>
                        <a:rPr lang="en-GB" sz="1600" kern="1200" dirty="0" err="1">
                          <a:solidFill>
                            <a:schemeClr val="tx1"/>
                          </a:solidFill>
                          <a:effectLst/>
                          <a:latin typeface="+mn-lt"/>
                          <a:ea typeface="+mn-ea"/>
                          <a:cs typeface="+mn-cs"/>
                        </a:rPr>
                        <a:t>signaling</a:t>
                      </a:r>
                      <a:r>
                        <a:rPr lang="en-GB" sz="1600" kern="1200" dirty="0">
                          <a:solidFill>
                            <a:schemeClr val="tx1"/>
                          </a:solidFill>
                          <a:effectLst/>
                          <a:latin typeface="+mn-lt"/>
                          <a:ea typeface="+mn-ea"/>
                          <a:cs typeface="+mn-cs"/>
                        </a:rPr>
                        <a:t> based QoE information collection</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kern="1200" dirty="0">
                          <a:solidFill>
                            <a:schemeClr val="tx1"/>
                          </a:solidFill>
                          <a:effectLst/>
                          <a:latin typeface="+mn-lt"/>
                          <a:ea typeface="+mn-ea"/>
                          <a:cs typeface="+mn-cs"/>
                        </a:rPr>
                        <a:t>Add QMC issue description</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kern="1200" dirty="0">
                          <a:solidFill>
                            <a:schemeClr val="tx1"/>
                          </a:solidFill>
                          <a:effectLst/>
                          <a:latin typeface="+mn-lt"/>
                          <a:ea typeface="+mn-ea"/>
                          <a:cs typeface="+mn-cs"/>
                        </a:rPr>
                        <a:t>QoE conclusions and recommendations</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kern="1200" dirty="0">
                          <a:solidFill>
                            <a:schemeClr val="tx1"/>
                          </a:solidFill>
                          <a:effectLst/>
                          <a:latin typeface="+mn-lt"/>
                          <a:ea typeface="+mn-ea"/>
                          <a:cs typeface="+mn-cs"/>
                        </a:rPr>
                        <a:t>add NR and 5GC architecture issue description</a:t>
                      </a:r>
                      <a:endParaRPr kumimoji="0" lang="en-GB" sz="1600" b="0" i="0" u="none" strike="noStrike" kern="1200" cap="none" normalizeH="0" baseline="0" dirty="0">
                        <a:ln>
                          <a:noFill/>
                        </a:ln>
                        <a:solidFill>
                          <a:schemeClr val="tx1"/>
                        </a:solidFill>
                        <a:effectLst/>
                        <a:latin typeface="+mn-lt"/>
                        <a:ea typeface="宋体" pitchFamily="2" charset="-122"/>
                        <a:cs typeface="Arial" charset="0"/>
                      </a:endParaRP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kern="1200" dirty="0">
                          <a:solidFill>
                            <a:schemeClr val="tx1"/>
                          </a:solidFill>
                          <a:effectLst/>
                          <a:latin typeface="+mn-lt"/>
                          <a:ea typeface="+mn-ea"/>
                          <a:cs typeface="+mn-cs"/>
                        </a:rPr>
                        <a:t>Update edge computing concept to align with SA2 TS</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kern="1200" dirty="0">
                          <a:solidFill>
                            <a:schemeClr val="tx1"/>
                          </a:solidFill>
                          <a:effectLst/>
                          <a:latin typeface="+mn-lt"/>
                          <a:ea typeface="+mn-ea"/>
                          <a:cs typeface="+mn-cs"/>
                        </a:rPr>
                        <a:t>add UCs and requirements for SON for NR</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kern="1200" dirty="0">
                          <a:solidFill>
                            <a:schemeClr val="tx1"/>
                          </a:solidFill>
                          <a:effectLst/>
                          <a:latin typeface="+mn-lt"/>
                          <a:ea typeface="+mn-ea"/>
                          <a:cs typeface="+mn-cs"/>
                        </a:rPr>
                        <a:t>add UCs and requirements for SON for 5GC</a:t>
                      </a:r>
                      <a:endParaRPr kumimoji="0" lang="en-GB" sz="1600" b="0" i="0" u="none" strike="noStrike" kern="1200" cap="none" normalizeH="0" baseline="0" dirty="0">
                        <a:ln>
                          <a:noFill/>
                        </a:ln>
                        <a:solidFill>
                          <a:schemeClr val="tx1"/>
                        </a:solidFill>
                        <a:effectLst/>
                        <a:latin typeface="+mn-lt"/>
                        <a:ea typeface="宋体" pitchFamily="2" charset="-122"/>
                        <a:cs typeface="Arial" charset="0"/>
                      </a:endParaRP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5"/>
                  </a:ext>
                </a:extLst>
              </a:tr>
              <a:tr h="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normalizeH="0" baseline="0" dirty="0">
                          <a:ln>
                            <a:noFill/>
                          </a:ln>
                          <a:solidFill>
                            <a:schemeClr val="tx1"/>
                          </a:solidFill>
                          <a:effectLst/>
                          <a:latin typeface="+mn-lt"/>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698458618"/>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kern="0" dirty="0">
                <a:solidFill>
                  <a:srgbClr val="FF0000"/>
                </a:solidFill>
                <a:latin typeface="Calibri"/>
              </a:rPr>
              <a:t>OAM&amp;P</a:t>
            </a:r>
            <a:r>
              <a:rPr lang="en-GB" altLang="zh-CN" sz="3200" dirty="0">
                <a:solidFill>
                  <a:srgbClr val="FF0000"/>
                </a:solidFill>
                <a:latin typeface="Calibri" pitchFamily="34" charset="0"/>
                <a:cs typeface="Times New Roman" pitchFamily="18" charset="0"/>
              </a:rPr>
              <a:t> studies (7/10)</a:t>
            </a:r>
          </a:p>
        </p:txBody>
      </p:sp>
      <p:graphicFrame>
        <p:nvGraphicFramePr>
          <p:cNvPr id="6" name="Group 76"/>
          <p:cNvGraphicFramePr>
            <a:graphicFrameLocks/>
          </p:cNvGraphicFramePr>
          <p:nvPr>
            <p:extLst>
              <p:ext uri="{D42A27DB-BD31-4B8C-83A1-F6EECF244321}">
                <p14:modId xmlns:p14="http://schemas.microsoft.com/office/powerpoint/2010/main" val="3478511326"/>
              </p:ext>
            </p:extLst>
          </p:nvPr>
        </p:nvGraphicFramePr>
        <p:xfrm>
          <a:off x="1479360" y="1113339"/>
          <a:ext cx="8311488" cy="4851703"/>
        </p:xfrm>
        <a:graphic>
          <a:graphicData uri="http://schemas.openxmlformats.org/drawingml/2006/table">
            <a:tbl>
              <a:tblPr/>
              <a:tblGrid>
                <a:gridCol w="1334973">
                  <a:extLst>
                    <a:ext uri="{9D8B030D-6E8A-4147-A177-3AD203B41FA5}">
                      <a16:colId xmlns:a16="http://schemas.microsoft.com/office/drawing/2014/main" val="20000"/>
                    </a:ext>
                  </a:extLst>
                </a:gridCol>
                <a:gridCol w="4936340">
                  <a:extLst>
                    <a:ext uri="{9D8B030D-6E8A-4147-A177-3AD203B41FA5}">
                      <a16:colId xmlns:a16="http://schemas.microsoft.com/office/drawing/2014/main" val="20001"/>
                    </a:ext>
                  </a:extLst>
                </a:gridCol>
                <a:gridCol w="2040175">
                  <a:extLst>
                    <a:ext uri="{9D8B030D-6E8A-4147-A177-3AD203B41FA5}">
                      <a16:colId xmlns:a16="http://schemas.microsoft.com/office/drawing/2014/main" val="20002"/>
                    </a:ext>
                  </a:extLst>
                </a:gridCol>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Study on Management aspects of selected IoT-related features</a:t>
                      </a:r>
                      <a:endParaRPr kumimoji="0" lang="en-GB" altLang="zh-CN"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FS_OAM_IOT</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730055</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Cisco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mn-lt"/>
                          <a:ea typeface="+mn-ea"/>
                          <a:cs typeface="Arial" charset="0"/>
                        </a:rPr>
                        <a:t>5%-&gt;20%</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kern="1200" dirty="0">
                          <a:solidFill>
                            <a:schemeClr val="tx1"/>
                          </a:solidFill>
                          <a:effectLst/>
                          <a:latin typeface="+mn-lt"/>
                          <a:ea typeface="+mn-ea"/>
                          <a:cs typeface="+mn-cs"/>
                        </a:rPr>
                        <a:t>SA#76 (06/2017) -&gt; SA#78 (12/2017)</a:t>
                      </a:r>
                      <a:endParaRPr lang="en-GB" altLang="zh-CN"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4"/>
                  </a:ext>
                </a:extLst>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mn-lt"/>
                          <a:ea typeface="+mn-ea"/>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lvl="0" indent="0">
                        <a:buFontTx/>
                        <a:buNone/>
                      </a:pPr>
                      <a:r>
                        <a:rPr lang="en-GB" sz="1600" kern="1200" dirty="0">
                          <a:solidFill>
                            <a:schemeClr val="tx1"/>
                          </a:solidFill>
                          <a:effectLst/>
                          <a:latin typeface="+mn-lt"/>
                          <a:ea typeface="+mn-ea"/>
                          <a:cs typeface="+mn-cs"/>
                        </a:rPr>
                        <a:t>A number of pCRs were approved related to:</a:t>
                      </a:r>
                    </a:p>
                    <a:p>
                      <a:pPr marL="285750" lvl="0" indent="-285750">
                        <a:buFontTx/>
                        <a:buChar char="-"/>
                      </a:pPr>
                      <a:r>
                        <a:rPr lang="en-GB" sz="1600" kern="1200" dirty="0">
                          <a:solidFill>
                            <a:schemeClr val="tx1"/>
                          </a:solidFill>
                          <a:effectLst/>
                          <a:latin typeface="+mn-lt"/>
                          <a:ea typeface="+mn-ea"/>
                          <a:cs typeface="+mn-cs"/>
                        </a:rPr>
                        <a:t>NRSRP NRSRQ measurements</a:t>
                      </a:r>
                    </a:p>
                    <a:p>
                      <a:pPr marL="285750" marR="0" lvl="0" indent="-285750" algn="l" defTabSz="1219170" rtl="0" eaLnBrk="1" fontAlgn="auto" latinLnBrk="0" hangingPunct="1">
                        <a:lnSpc>
                          <a:spcPct val="100000"/>
                        </a:lnSpc>
                        <a:spcBef>
                          <a:spcPts val="0"/>
                        </a:spcBef>
                        <a:spcAft>
                          <a:spcPts val="0"/>
                        </a:spcAft>
                        <a:buClrTx/>
                        <a:buSzTx/>
                        <a:buFontTx/>
                        <a:buChar char="-"/>
                        <a:tabLst/>
                        <a:defRPr/>
                      </a:pPr>
                      <a:r>
                        <a:rPr lang="en-GB" sz="1600" kern="1200" dirty="0" err="1">
                          <a:solidFill>
                            <a:schemeClr val="tx1"/>
                          </a:solidFill>
                          <a:effectLst/>
                          <a:latin typeface="+mn-lt"/>
                          <a:ea typeface="+mn-ea"/>
                          <a:cs typeface="+mn-cs"/>
                        </a:rPr>
                        <a:t>eMTC</a:t>
                      </a:r>
                      <a:r>
                        <a:rPr lang="en-GB" sz="1600" kern="1200" dirty="0">
                          <a:solidFill>
                            <a:schemeClr val="tx1"/>
                          </a:solidFill>
                          <a:effectLst/>
                          <a:latin typeface="+mn-lt"/>
                          <a:ea typeface="+mn-ea"/>
                          <a:cs typeface="+mn-cs"/>
                        </a:rPr>
                        <a:t> PM measurements</a:t>
                      </a:r>
                    </a:p>
                    <a:p>
                      <a:pPr marL="285750" lvl="0" indent="-285750">
                        <a:buFontTx/>
                        <a:buChar char="-"/>
                      </a:pPr>
                      <a:r>
                        <a:rPr lang="en-GB" sz="1600" kern="1200" dirty="0">
                          <a:solidFill>
                            <a:schemeClr val="tx1"/>
                          </a:solidFill>
                          <a:effectLst/>
                          <a:latin typeface="+mn-lt"/>
                          <a:ea typeface="+mn-ea"/>
                          <a:cs typeface="+mn-cs"/>
                        </a:rPr>
                        <a:t>Selection of additional categories of PM measurements and particular PM measurements from these categories,, which require separate counters for </a:t>
                      </a:r>
                      <a:r>
                        <a:rPr lang="en-GB" sz="1600" kern="1200" dirty="0" err="1">
                          <a:solidFill>
                            <a:schemeClr val="tx1"/>
                          </a:solidFill>
                          <a:effectLst/>
                          <a:latin typeface="+mn-lt"/>
                          <a:ea typeface="+mn-ea"/>
                          <a:cs typeface="+mn-cs"/>
                        </a:rPr>
                        <a:t>eMTC</a:t>
                      </a:r>
                      <a:endParaRPr kumimoji="0" lang="en-GB" sz="1600" b="0" i="0" u="none" strike="noStrike" kern="1200"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5"/>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a:solidFill>
                            <a:schemeClr val="tx1"/>
                          </a:solidFill>
                          <a:effectLst/>
                          <a:latin typeface="+mn-lt"/>
                          <a:ea typeface="+mn-ea"/>
                          <a:cs typeface="+mn-cs"/>
                        </a:rPr>
                        <a:t>None</a:t>
                      </a:r>
                      <a:endParaRPr lang="en-US"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436572885"/>
      </p:ext>
    </p:extLst>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kern="0" dirty="0">
                <a:solidFill>
                  <a:srgbClr val="FF0000"/>
                </a:solidFill>
                <a:latin typeface="Calibri"/>
              </a:rPr>
              <a:t>OAM&amp;P</a:t>
            </a:r>
            <a:r>
              <a:rPr lang="en-GB" altLang="zh-CN" sz="3200" dirty="0">
                <a:solidFill>
                  <a:srgbClr val="FF0000"/>
                </a:solidFill>
                <a:latin typeface="Calibri" pitchFamily="34" charset="0"/>
                <a:cs typeface="Times New Roman" pitchFamily="18" charset="0"/>
              </a:rPr>
              <a:t> studies (8/10)</a:t>
            </a:r>
          </a:p>
        </p:txBody>
      </p:sp>
      <p:graphicFrame>
        <p:nvGraphicFramePr>
          <p:cNvPr id="6" name="Group 76"/>
          <p:cNvGraphicFramePr>
            <a:graphicFrameLocks/>
          </p:cNvGraphicFramePr>
          <p:nvPr>
            <p:extLst>
              <p:ext uri="{D42A27DB-BD31-4B8C-83A1-F6EECF244321}">
                <p14:modId xmlns:p14="http://schemas.microsoft.com/office/powerpoint/2010/main" val="104264595"/>
              </p:ext>
            </p:extLst>
          </p:nvPr>
        </p:nvGraphicFramePr>
        <p:xfrm>
          <a:off x="1373519" y="1126987"/>
          <a:ext cx="8311488" cy="4851703"/>
        </p:xfrm>
        <a:graphic>
          <a:graphicData uri="http://schemas.openxmlformats.org/drawingml/2006/table">
            <a:tbl>
              <a:tblPr/>
              <a:tblGrid>
                <a:gridCol w="1334973">
                  <a:extLst>
                    <a:ext uri="{9D8B030D-6E8A-4147-A177-3AD203B41FA5}">
                      <a16:colId xmlns:a16="http://schemas.microsoft.com/office/drawing/2014/main" val="20000"/>
                    </a:ext>
                  </a:extLst>
                </a:gridCol>
                <a:gridCol w="4936340">
                  <a:extLst>
                    <a:ext uri="{9D8B030D-6E8A-4147-A177-3AD203B41FA5}">
                      <a16:colId xmlns:a16="http://schemas.microsoft.com/office/drawing/2014/main" val="20001"/>
                    </a:ext>
                  </a:extLst>
                </a:gridCol>
                <a:gridCol w="2040175">
                  <a:extLst>
                    <a:ext uri="{9D8B030D-6E8A-4147-A177-3AD203B41FA5}">
                      <a16:colId xmlns:a16="http://schemas.microsoft.com/office/drawing/2014/main" val="20002"/>
                    </a:ext>
                  </a:extLst>
                </a:gridCol>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Study on a RESTful HTTP-based Solution Set</a:t>
                      </a:r>
                      <a:endParaRPr kumimoji="0" lang="en-GB" altLang="zh-CN"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FS_OAM_RESTFUL</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730057</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Nokia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mn-lt"/>
                          <a:ea typeface="+mn-ea"/>
                          <a:cs typeface="Arial" charset="0"/>
                        </a:rPr>
                        <a:t>5%-&gt;45%</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kern="1200" dirty="0">
                          <a:solidFill>
                            <a:schemeClr val="tx1"/>
                          </a:solidFill>
                          <a:effectLst/>
                          <a:latin typeface="+mn-lt"/>
                          <a:ea typeface="+mn-ea"/>
                          <a:cs typeface="+mn-cs"/>
                        </a:rPr>
                        <a:t>SA#76 (06/2017) -&gt; SA#78 (12/2017)</a:t>
                      </a:r>
                      <a:endParaRPr lang="en-GB" altLang="zh-CN"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4"/>
                  </a:ext>
                </a:extLst>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indent="0">
                        <a:buFontTx/>
                        <a:buNone/>
                      </a:pPr>
                      <a:r>
                        <a:rPr lang="en-GB" sz="1600" kern="1200" dirty="0">
                          <a:solidFill>
                            <a:schemeClr val="tx1"/>
                          </a:solidFill>
                          <a:effectLst/>
                          <a:latin typeface="+mn-lt"/>
                          <a:ea typeface="+mn-ea"/>
                          <a:cs typeface="+mn-cs"/>
                        </a:rPr>
                        <a:t>It was agreed to add an overview with related work of other for a to the study. Work on design patterns and common principles has started and material was added to the study.</a:t>
                      </a:r>
                    </a:p>
                    <a:p>
                      <a:pPr marL="0" indent="0">
                        <a:buFontTx/>
                        <a:buNone/>
                      </a:pPr>
                      <a:r>
                        <a:rPr lang="en-GB" sz="1600" kern="1200" dirty="0">
                          <a:solidFill>
                            <a:schemeClr val="tx1"/>
                          </a:solidFill>
                          <a:effectLst/>
                          <a:latin typeface="+mn-lt"/>
                          <a:ea typeface="+mn-ea"/>
                          <a:cs typeface="+mn-cs"/>
                        </a:rPr>
                        <a:t>Good progress on many issues was made. An overview on HTTP and URIs was added to the TR. The URI structure was agreed, as well as the approach for resource identification and an approach for scoping and filtering. First examples for the mapping of an IS to a REST SS were provided.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5"/>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a:solidFill>
                            <a:schemeClr val="tx1"/>
                          </a:solidFill>
                          <a:effectLst/>
                          <a:latin typeface="+mn-lt"/>
                          <a:ea typeface="+mn-ea"/>
                          <a:cs typeface="+mn-cs"/>
                        </a:rPr>
                        <a:t>None</a:t>
                      </a:r>
                      <a:endParaRPr lang="en-US"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319578121"/>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0529" name="Group 721"/>
          <p:cNvGraphicFramePr>
            <a:graphicFrameLocks noGrp="1"/>
          </p:cNvGraphicFramePr>
          <p:nvPr>
            <p:ph idx="1"/>
            <p:extLst>
              <p:ext uri="{D42A27DB-BD31-4B8C-83A1-F6EECF244321}">
                <p14:modId xmlns:p14="http://schemas.microsoft.com/office/powerpoint/2010/main" val="1665375049"/>
              </p:ext>
            </p:extLst>
          </p:nvPr>
        </p:nvGraphicFramePr>
        <p:xfrm>
          <a:off x="1295400" y="1161352"/>
          <a:ext cx="8288337" cy="4757740"/>
        </p:xfrm>
        <a:graphic>
          <a:graphicData uri="http://schemas.openxmlformats.org/drawingml/2006/table">
            <a:tbl>
              <a:tblPr/>
              <a:tblGrid>
                <a:gridCol w="1531937">
                  <a:extLst>
                    <a:ext uri="{9D8B030D-6E8A-4147-A177-3AD203B41FA5}">
                      <a16:colId xmlns:a16="http://schemas.microsoft.com/office/drawing/2014/main" val="20000"/>
                    </a:ext>
                  </a:extLst>
                </a:gridCol>
                <a:gridCol w="784225">
                  <a:extLst>
                    <a:ext uri="{9D8B030D-6E8A-4147-A177-3AD203B41FA5}">
                      <a16:colId xmlns:a16="http://schemas.microsoft.com/office/drawing/2014/main" val="20001"/>
                    </a:ext>
                  </a:extLst>
                </a:gridCol>
                <a:gridCol w="830263">
                  <a:extLst>
                    <a:ext uri="{9D8B030D-6E8A-4147-A177-3AD203B41FA5}">
                      <a16:colId xmlns:a16="http://schemas.microsoft.com/office/drawing/2014/main" val="20002"/>
                    </a:ext>
                  </a:extLst>
                </a:gridCol>
                <a:gridCol w="855662">
                  <a:extLst>
                    <a:ext uri="{9D8B030D-6E8A-4147-A177-3AD203B41FA5}">
                      <a16:colId xmlns:a16="http://schemas.microsoft.com/office/drawing/2014/main" val="20003"/>
                    </a:ext>
                  </a:extLst>
                </a:gridCol>
                <a:gridCol w="866775">
                  <a:extLst>
                    <a:ext uri="{9D8B030D-6E8A-4147-A177-3AD203B41FA5}">
                      <a16:colId xmlns:a16="http://schemas.microsoft.com/office/drawing/2014/main" val="20004"/>
                    </a:ext>
                  </a:extLst>
                </a:gridCol>
                <a:gridCol w="866775">
                  <a:extLst>
                    <a:ext uri="{9D8B030D-6E8A-4147-A177-3AD203B41FA5}">
                      <a16:colId xmlns:a16="http://schemas.microsoft.com/office/drawing/2014/main" val="20005"/>
                    </a:ext>
                  </a:extLst>
                </a:gridCol>
                <a:gridCol w="890588">
                  <a:extLst>
                    <a:ext uri="{9D8B030D-6E8A-4147-A177-3AD203B41FA5}">
                      <a16:colId xmlns:a16="http://schemas.microsoft.com/office/drawing/2014/main" val="20006"/>
                    </a:ext>
                  </a:extLst>
                </a:gridCol>
                <a:gridCol w="842962">
                  <a:extLst>
                    <a:ext uri="{9D8B030D-6E8A-4147-A177-3AD203B41FA5}">
                      <a16:colId xmlns:a16="http://schemas.microsoft.com/office/drawing/2014/main" val="20007"/>
                    </a:ext>
                  </a:extLst>
                </a:gridCol>
                <a:gridCol w="819150">
                  <a:extLst>
                    <a:ext uri="{9D8B030D-6E8A-4147-A177-3AD203B41FA5}">
                      <a16:colId xmlns:a16="http://schemas.microsoft.com/office/drawing/2014/main" val="20008"/>
                    </a:ext>
                  </a:extLst>
                </a:gridCol>
              </a:tblGrid>
              <a:tr h="6302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800" b="1" i="0" u="none" strike="noStrike" cap="none" normalizeH="0" baseline="0" dirty="0">
                          <a:ln>
                            <a:noFill/>
                          </a:ln>
                          <a:solidFill>
                            <a:schemeClr val="tx1"/>
                          </a:solidFill>
                          <a:effectLst/>
                          <a:latin typeface="Calibri" pitchFamily="34" charset="0"/>
                          <a:ea typeface="Batang" pitchFamily="18" charset="-127"/>
                          <a:cs typeface="Times New Roman" pitchFamily="18" charset="0"/>
                        </a:rPr>
                        <a:t>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SA#69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SA#70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SA#71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SA#72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SA#73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SA#74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SA#75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SA#76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84296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Calibri" pitchFamily="34" charset="0"/>
                          <a:ea typeface="宋体" pitchFamily="2" charset="-122"/>
                          <a:cs typeface="Arial" charset="0"/>
                        </a:rPr>
                        <a:t>CRs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62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92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58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108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41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67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a:latin typeface="Calibri" pitchFamily="34" charset="0"/>
                          <a:ea typeface="Batang"/>
                          <a:cs typeface="Times New Roman"/>
                        </a:rPr>
                        <a:t>57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a:latin typeface="Calibri" pitchFamily="34" charset="0"/>
                          <a:ea typeface="Batang"/>
                          <a:cs typeface="Times New Roman"/>
                        </a:rPr>
                        <a:t>117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953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800" b="0" i="0" u="none" strike="noStrike" cap="none" normalizeH="0" baseline="0" dirty="0">
                          <a:ln>
                            <a:noFill/>
                          </a:ln>
                          <a:solidFill>
                            <a:schemeClr val="tx1"/>
                          </a:solidFill>
                          <a:effectLst/>
                          <a:latin typeface="Calibri" pitchFamily="34" charset="0"/>
                          <a:ea typeface="宋体" pitchFamily="2" charset="-122"/>
                          <a:cs typeface="Arial" charset="0"/>
                        </a:rPr>
                        <a:t>TR/TS for information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866775">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800" b="0" i="0" u="none" strike="noStrike" cap="none" normalizeH="0" baseline="0" dirty="0">
                          <a:ln>
                            <a:noFill/>
                          </a:ln>
                          <a:solidFill>
                            <a:schemeClr val="tx1"/>
                          </a:solidFill>
                          <a:effectLst/>
                          <a:latin typeface="Calibri" pitchFamily="34" charset="0"/>
                          <a:ea typeface="宋体" pitchFamily="2" charset="-122"/>
                          <a:cs typeface="Arial" charset="0"/>
                        </a:rPr>
                        <a:t>TR/TS for approval</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a:latin typeface="Calibri" pitchFamily="34" charset="0"/>
                          <a:ea typeface="Batang"/>
                          <a:cs typeface="Times New Roman"/>
                        </a:rPr>
                        <a:t>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5566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Calibri" pitchFamily="34" charset="0"/>
                          <a:ea typeface="宋体" pitchFamily="2" charset="-122"/>
                          <a:cs typeface="Arial" charset="0"/>
                        </a:rPr>
                        <a:t>New or updated WIDs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solidFill>
                            <a:schemeClr val="tx1"/>
                          </a:solidFill>
                          <a:latin typeface="Calibri" pitchFamily="34" charset="0"/>
                          <a:ea typeface="Batang"/>
                          <a:cs typeface="Times New Roman"/>
                        </a:rPr>
                        <a:t>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a:solidFill>
                            <a:schemeClr val="tx1"/>
                          </a:solidFill>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a:solidFill>
                            <a:schemeClr val="tx1"/>
                          </a:solidFill>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76676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Calibri" pitchFamily="34" charset="0"/>
                          <a:ea typeface="宋体" pitchFamily="2" charset="-122"/>
                          <a:cs typeface="Arial" charset="0"/>
                        </a:rPr>
                        <a:t>SA5 exploder</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372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371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371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363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368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a:latin typeface="Calibri" pitchFamily="34" charset="0"/>
                          <a:ea typeface="Batang"/>
                          <a:cs typeface="Times New Roman"/>
                        </a:rPr>
                        <a:t>369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a:latin typeface="Calibri" pitchFamily="34" charset="0"/>
                          <a:ea typeface="Batang"/>
                          <a:cs typeface="Times New Roman"/>
                        </a:rPr>
                        <a:t>380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a:latin typeface="Calibri" pitchFamily="34" charset="0"/>
                          <a:ea typeface="Batang"/>
                          <a:cs typeface="Times New Roman"/>
                        </a:rPr>
                        <a:t>388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11338" name="Rectangle 64"/>
          <p:cNvSpPr>
            <a:spLocks/>
          </p:cNvSpPr>
          <p:nvPr/>
        </p:nvSpPr>
        <p:spPr bwMode="auto">
          <a:xfrm>
            <a:off x="1981200" y="227013"/>
            <a:ext cx="6916738" cy="722312"/>
          </a:xfrm>
          <a:prstGeom prst="rect">
            <a:avLst/>
          </a:prstGeom>
          <a:noFill/>
          <a:ln w="9525">
            <a:noFill/>
            <a:miter lim="800000"/>
            <a:headEnd/>
            <a:tailEnd/>
          </a:ln>
        </p:spPr>
        <p:txBody>
          <a:bodyPr anchor="ctr"/>
          <a:lstStyle/>
          <a:p>
            <a:pPr algn="ctr" eaLnBrk="0" hangingPunct="0">
              <a:defRPr/>
            </a:pPr>
            <a:r>
              <a:rPr lang="en-GB" sz="3200" dirty="0">
                <a:solidFill>
                  <a:srgbClr val="FF0000"/>
                </a:solidFill>
                <a:latin typeface="+mj-lt"/>
              </a:rPr>
              <a:t>Statistics at SA level</a:t>
            </a:r>
          </a:p>
        </p:txBody>
      </p:sp>
    </p:spTree>
    <p:extLst>
      <p:ext uri="{BB962C8B-B14F-4D97-AF65-F5344CB8AC3E}">
        <p14:creationId xmlns:p14="http://schemas.microsoft.com/office/powerpoint/2010/main" val="653756198"/>
      </p:ext>
    </p:extLst>
  </p:cSld>
  <p:clrMapOvr>
    <a:masterClrMapping/>
  </p:clrMapOvr>
  <p:transition spd="slow"/>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kern="0" dirty="0">
                <a:solidFill>
                  <a:srgbClr val="FF0000"/>
                </a:solidFill>
                <a:latin typeface="Calibri"/>
              </a:rPr>
              <a:t>OAM&amp;P</a:t>
            </a:r>
            <a:r>
              <a:rPr lang="en-GB" altLang="zh-CN" sz="3200" dirty="0">
                <a:solidFill>
                  <a:srgbClr val="FF0000"/>
                </a:solidFill>
                <a:latin typeface="Calibri" pitchFamily="34" charset="0"/>
                <a:cs typeface="Times New Roman" pitchFamily="18" charset="0"/>
              </a:rPr>
              <a:t> studies (9/10)</a:t>
            </a:r>
          </a:p>
        </p:txBody>
      </p:sp>
      <p:graphicFrame>
        <p:nvGraphicFramePr>
          <p:cNvPr id="6" name="Group 76"/>
          <p:cNvGraphicFramePr>
            <a:graphicFrameLocks/>
          </p:cNvGraphicFramePr>
          <p:nvPr>
            <p:extLst>
              <p:ext uri="{D42A27DB-BD31-4B8C-83A1-F6EECF244321}">
                <p14:modId xmlns:p14="http://schemas.microsoft.com/office/powerpoint/2010/main" val="508454174"/>
              </p:ext>
            </p:extLst>
          </p:nvPr>
        </p:nvGraphicFramePr>
        <p:xfrm>
          <a:off x="1373519" y="1154282"/>
          <a:ext cx="8311488" cy="4851703"/>
        </p:xfrm>
        <a:graphic>
          <a:graphicData uri="http://schemas.openxmlformats.org/drawingml/2006/table">
            <a:tbl>
              <a:tblPr/>
              <a:tblGrid>
                <a:gridCol w="1334973">
                  <a:extLst>
                    <a:ext uri="{9D8B030D-6E8A-4147-A177-3AD203B41FA5}">
                      <a16:colId xmlns:a16="http://schemas.microsoft.com/office/drawing/2014/main" val="20000"/>
                    </a:ext>
                  </a:extLst>
                </a:gridCol>
                <a:gridCol w="4936340">
                  <a:extLst>
                    <a:ext uri="{9D8B030D-6E8A-4147-A177-3AD203B41FA5}">
                      <a16:colId xmlns:a16="http://schemas.microsoft.com/office/drawing/2014/main" val="20001"/>
                    </a:ext>
                  </a:extLst>
                </a:gridCol>
                <a:gridCol w="2040175">
                  <a:extLst>
                    <a:ext uri="{9D8B030D-6E8A-4147-A177-3AD203B41FA5}">
                      <a16:colId xmlns:a16="http://schemas.microsoft.com/office/drawing/2014/main" val="20002"/>
                    </a:ext>
                  </a:extLst>
                </a:gridCol>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Study on management aspects of virtualized network functions that are part of the NR</a:t>
                      </a:r>
                      <a:endParaRPr kumimoji="0" lang="en-GB" altLang="zh-CN"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FS_MA_RNVNF</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730056</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Intel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10%-&gt;40%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kern="1200" dirty="0">
                          <a:solidFill>
                            <a:schemeClr val="tx1"/>
                          </a:solidFill>
                          <a:effectLst/>
                          <a:latin typeface="+mn-lt"/>
                          <a:ea typeface="+mn-ea"/>
                          <a:cs typeface="+mn-cs"/>
                        </a:rPr>
                        <a:t>SA#77 (09/2017)</a:t>
                      </a:r>
                      <a:endParaRPr lang="en-GB" altLang="zh-CN"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4"/>
                  </a:ext>
                </a:extLst>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effectLst/>
                          <a:latin typeface="+mn-lt"/>
                          <a:ea typeface="+mn-ea"/>
                          <a:cs typeface="+mn-cs"/>
                        </a:rPr>
                        <a:t>Agreed pCRs related to:</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kern="1200" dirty="0">
                          <a:solidFill>
                            <a:schemeClr val="tx1"/>
                          </a:solidFill>
                          <a:effectLst/>
                          <a:latin typeface="+mn-lt"/>
                          <a:ea typeface="+mn-ea"/>
                          <a:cs typeface="+mn-cs"/>
                        </a:rPr>
                        <a:t>Add NRM options for </a:t>
                      </a:r>
                      <a:r>
                        <a:rPr lang="en-GB" sz="1600" kern="1200" dirty="0" err="1">
                          <a:solidFill>
                            <a:schemeClr val="tx1"/>
                          </a:solidFill>
                          <a:effectLst/>
                          <a:latin typeface="+mn-lt"/>
                          <a:ea typeface="+mn-ea"/>
                          <a:cs typeface="+mn-cs"/>
                        </a:rPr>
                        <a:t>gNB</a:t>
                      </a:r>
                      <a:endParaRPr lang="en-GB" sz="1600" kern="1200" dirty="0">
                        <a:solidFill>
                          <a:schemeClr val="tx1"/>
                        </a:solidFill>
                        <a:effectLst/>
                        <a:latin typeface="+mn-lt"/>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kern="1200" dirty="0">
                          <a:solidFill>
                            <a:schemeClr val="tx1"/>
                          </a:solidFill>
                          <a:effectLst/>
                          <a:latin typeface="+mn-lt"/>
                          <a:ea typeface="+mn-ea"/>
                          <a:cs typeface="+mn-cs"/>
                        </a:rPr>
                        <a:t>Add potential solutions for instantiating the virtualized part of </a:t>
                      </a:r>
                      <a:r>
                        <a:rPr lang="en-GB" sz="1600" kern="1200" dirty="0" err="1">
                          <a:solidFill>
                            <a:schemeClr val="tx1"/>
                          </a:solidFill>
                          <a:effectLst/>
                          <a:latin typeface="+mn-lt"/>
                          <a:ea typeface="+mn-ea"/>
                          <a:cs typeface="+mn-cs"/>
                        </a:rPr>
                        <a:t>gNB</a:t>
                      </a:r>
                      <a:endParaRPr lang="en-GB" sz="1600" kern="1200" dirty="0">
                        <a:solidFill>
                          <a:schemeClr val="tx1"/>
                        </a:solidFill>
                        <a:effectLst/>
                        <a:latin typeface="+mn-lt"/>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kern="1200" dirty="0">
                          <a:solidFill>
                            <a:schemeClr val="tx1"/>
                          </a:solidFill>
                          <a:effectLst/>
                          <a:latin typeface="+mn-lt"/>
                          <a:ea typeface="+mn-ea"/>
                          <a:cs typeface="+mn-cs"/>
                        </a:rPr>
                        <a:t>Add UC on NS instantiation containing CN VNF and VNF that is part of a </a:t>
                      </a:r>
                      <a:r>
                        <a:rPr lang="en-GB" sz="1600" kern="1200" dirty="0" err="1">
                          <a:solidFill>
                            <a:schemeClr val="tx1"/>
                          </a:solidFill>
                          <a:effectLst/>
                          <a:latin typeface="+mn-lt"/>
                          <a:ea typeface="+mn-ea"/>
                          <a:cs typeface="+mn-cs"/>
                        </a:rPr>
                        <a:t>gNB</a:t>
                      </a:r>
                      <a:r>
                        <a:rPr lang="en-GB" sz="1600" kern="1200" dirty="0">
                          <a:solidFill>
                            <a:schemeClr val="tx1"/>
                          </a:solidFill>
                          <a:effectLst/>
                          <a:latin typeface="+mn-lt"/>
                          <a:ea typeface="+mn-ea"/>
                          <a:cs typeface="+mn-cs"/>
                        </a:rPr>
                        <a:t> </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kern="1200" dirty="0">
                          <a:solidFill>
                            <a:schemeClr val="tx1"/>
                          </a:solidFill>
                          <a:effectLst/>
                          <a:latin typeface="+mn-lt"/>
                          <a:ea typeface="+mn-ea"/>
                          <a:cs typeface="+mn-cs"/>
                        </a:rPr>
                        <a:t>Add UC to establish the relation between CN VNF and RAN VNF</a:t>
                      </a:r>
                      <a:endParaRPr lang="en-US" sz="1600" kern="1200" dirty="0">
                        <a:solidFill>
                          <a:schemeClr val="tx1"/>
                        </a:solidFill>
                        <a:effectLst/>
                        <a:latin typeface="+mn-lt"/>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kern="1200" dirty="0">
                          <a:solidFill>
                            <a:schemeClr val="tx1"/>
                          </a:solidFill>
                          <a:effectLst/>
                          <a:latin typeface="+mn-lt"/>
                          <a:ea typeface="+mn-ea"/>
                          <a:cs typeface="+mn-cs"/>
                        </a:rPr>
                        <a:t>Add UC adding, deleting and replacing the non-virtualized part of </a:t>
                      </a:r>
                      <a:r>
                        <a:rPr lang="en-GB" sz="1600" kern="1200" dirty="0" err="1">
                          <a:solidFill>
                            <a:schemeClr val="tx1"/>
                          </a:solidFill>
                          <a:effectLst/>
                          <a:latin typeface="+mn-lt"/>
                          <a:ea typeface="+mn-ea"/>
                          <a:cs typeface="+mn-cs"/>
                        </a:rPr>
                        <a:t>gNB</a:t>
                      </a:r>
                      <a:endParaRPr lang="en-GB" sz="1600" kern="1200" dirty="0">
                        <a:solidFill>
                          <a:schemeClr val="tx1"/>
                        </a:solidFill>
                        <a:effectLst/>
                        <a:latin typeface="+mn-lt"/>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kern="1200" dirty="0">
                          <a:solidFill>
                            <a:schemeClr val="tx1"/>
                          </a:solidFill>
                          <a:effectLst/>
                          <a:latin typeface="+mn-lt"/>
                          <a:ea typeface="+mn-ea"/>
                          <a:cs typeface="+mn-cs"/>
                        </a:rPr>
                        <a:t>Add potential solutions for adding, deleting and replacing the non-virtualized part of </a:t>
                      </a:r>
                      <a:r>
                        <a:rPr lang="en-GB" sz="1600" kern="1200" dirty="0" err="1">
                          <a:solidFill>
                            <a:schemeClr val="tx1"/>
                          </a:solidFill>
                          <a:effectLst/>
                          <a:latin typeface="+mn-lt"/>
                          <a:ea typeface="+mn-ea"/>
                          <a:cs typeface="+mn-cs"/>
                        </a:rPr>
                        <a:t>gNB</a:t>
                      </a:r>
                      <a:endParaRPr lang="en-GB" sz="1600" kern="1200" dirty="0">
                        <a:solidFill>
                          <a:schemeClr val="tx1"/>
                        </a:solidFill>
                        <a:effectLst/>
                        <a:latin typeface="+mn-lt"/>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Tx/>
                        <a:buChar char="-"/>
                        <a:tabLst/>
                        <a:defRPr/>
                      </a:pPr>
                      <a:endParaRPr lang="en-US" sz="1600" kern="1200" dirty="0">
                        <a:solidFill>
                          <a:schemeClr val="tx1"/>
                        </a:solidFill>
                        <a:effectLst/>
                        <a:latin typeface="+mn-lt"/>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Tx/>
                        <a:buChar char="-"/>
                        <a:tabLst/>
                        <a:defRPr/>
                      </a:pPr>
                      <a:endParaRPr lang="en-GB"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5"/>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a:solidFill>
                            <a:schemeClr val="tx1"/>
                          </a:solidFill>
                          <a:effectLst/>
                          <a:latin typeface="+mn-lt"/>
                          <a:ea typeface="+mn-ea"/>
                          <a:cs typeface="+mn-cs"/>
                        </a:rPr>
                        <a:t>None</a:t>
                      </a:r>
                      <a:endParaRPr lang="en-US"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737356410"/>
      </p:ext>
    </p:extLst>
  </p:cSld>
  <p:clrMapOvr>
    <a:masterClrMapping/>
  </p:clrMapOvr>
  <p:transition spd="slow"/>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kern="0" dirty="0">
                <a:solidFill>
                  <a:srgbClr val="FF0000"/>
                </a:solidFill>
                <a:latin typeface="Calibri"/>
              </a:rPr>
              <a:t>OAM&amp;P</a:t>
            </a:r>
            <a:r>
              <a:rPr lang="en-GB" altLang="zh-CN" sz="3200" dirty="0">
                <a:solidFill>
                  <a:srgbClr val="FF0000"/>
                </a:solidFill>
                <a:latin typeface="Calibri" pitchFamily="34" charset="0"/>
                <a:cs typeface="Times New Roman" pitchFamily="18" charset="0"/>
              </a:rPr>
              <a:t> studies (10/10)</a:t>
            </a:r>
          </a:p>
        </p:txBody>
      </p:sp>
      <p:graphicFrame>
        <p:nvGraphicFramePr>
          <p:cNvPr id="6" name="Group 76"/>
          <p:cNvGraphicFramePr>
            <a:graphicFrameLocks/>
          </p:cNvGraphicFramePr>
          <p:nvPr>
            <p:extLst>
              <p:ext uri="{D42A27DB-BD31-4B8C-83A1-F6EECF244321}">
                <p14:modId xmlns:p14="http://schemas.microsoft.com/office/powerpoint/2010/main" val="863384761"/>
              </p:ext>
            </p:extLst>
          </p:nvPr>
        </p:nvGraphicFramePr>
        <p:xfrm>
          <a:off x="1373519" y="1154282"/>
          <a:ext cx="8311488" cy="4851703"/>
        </p:xfrm>
        <a:graphic>
          <a:graphicData uri="http://schemas.openxmlformats.org/drawingml/2006/table">
            <a:tbl>
              <a:tblPr/>
              <a:tblGrid>
                <a:gridCol w="1334973">
                  <a:extLst>
                    <a:ext uri="{9D8B030D-6E8A-4147-A177-3AD203B41FA5}">
                      <a16:colId xmlns:a16="http://schemas.microsoft.com/office/drawing/2014/main" val="20000"/>
                    </a:ext>
                  </a:extLst>
                </a:gridCol>
                <a:gridCol w="4936340">
                  <a:extLst>
                    <a:ext uri="{9D8B030D-6E8A-4147-A177-3AD203B41FA5}">
                      <a16:colId xmlns:a16="http://schemas.microsoft.com/office/drawing/2014/main" val="20001"/>
                    </a:ext>
                  </a:extLst>
                </a:gridCol>
                <a:gridCol w="2040175">
                  <a:extLst>
                    <a:ext uri="{9D8B030D-6E8A-4147-A177-3AD203B41FA5}">
                      <a16:colId xmlns:a16="http://schemas.microsoft.com/office/drawing/2014/main" val="20002"/>
                    </a:ext>
                  </a:extLst>
                </a:gridCol>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Study on Management Enhancement of CUPS of EPC Nodes</a:t>
                      </a:r>
                      <a:endParaRPr kumimoji="0" lang="en-GB" altLang="zh-CN"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FS_MECUPS</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740016</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5%-&gt;40%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kern="1200" dirty="0">
                          <a:solidFill>
                            <a:schemeClr val="tx1"/>
                          </a:solidFill>
                          <a:effectLst/>
                          <a:latin typeface="+mn-lt"/>
                          <a:ea typeface="+mn-ea"/>
                          <a:cs typeface="+mn-cs"/>
                        </a:rPr>
                        <a:t>SA#77 (09/2017) -&gt; SA#78 (12/2017)</a:t>
                      </a:r>
                      <a:endParaRPr lang="en-GB" altLang="zh-CN"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4"/>
                  </a:ext>
                </a:extLst>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effectLst/>
                          <a:latin typeface="+mn-lt"/>
                          <a:ea typeface="+mn-ea"/>
                          <a:cs typeface="+mn-cs"/>
                        </a:rPr>
                        <a:t>Agreed pCRs related to:</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kern="1200" dirty="0">
                          <a:solidFill>
                            <a:schemeClr val="tx1"/>
                          </a:solidFill>
                          <a:effectLst/>
                          <a:latin typeface="+mn-lt"/>
                          <a:ea typeface="+mn-ea"/>
                          <a:cs typeface="+mn-cs"/>
                        </a:rPr>
                        <a:t>Add use case and requirements for SGW related measurement in CUPS</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kern="1200" dirty="0">
                          <a:solidFill>
                            <a:schemeClr val="tx1"/>
                          </a:solidFill>
                          <a:effectLst/>
                          <a:latin typeface="+mn-lt"/>
                          <a:ea typeface="+mn-ea"/>
                          <a:cs typeface="+mn-cs"/>
                        </a:rPr>
                        <a:t>Add use case and requirements for PDN-GW imitated dedicated bearer creation, deletion and modification related measurement in CUPS</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kern="1200" dirty="0">
                          <a:solidFill>
                            <a:schemeClr val="tx1"/>
                          </a:solidFill>
                          <a:effectLst/>
                          <a:latin typeface="+mn-lt"/>
                          <a:ea typeface="+mn-ea"/>
                          <a:cs typeface="+mn-cs"/>
                        </a:rPr>
                        <a:t>Add requirements for PGW related measurement in CUPS</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kern="1200" dirty="0">
                          <a:solidFill>
                            <a:schemeClr val="tx1"/>
                          </a:solidFill>
                          <a:effectLst/>
                          <a:latin typeface="+mn-lt"/>
                          <a:ea typeface="+mn-ea"/>
                          <a:cs typeface="+mn-cs"/>
                        </a:rPr>
                        <a:t>Add general requirements for measurements in CUPS</a:t>
                      </a:r>
                    </a:p>
                    <a:p>
                      <a:pPr marL="285750" marR="0" lvl="0" indent="-285750" algn="l" defTabSz="914400" rtl="0" eaLnBrk="1" fontAlgn="auto" latinLnBrk="0" hangingPunct="1">
                        <a:lnSpc>
                          <a:spcPct val="100000"/>
                        </a:lnSpc>
                        <a:spcBef>
                          <a:spcPts val="0"/>
                        </a:spcBef>
                        <a:spcAft>
                          <a:spcPts val="0"/>
                        </a:spcAft>
                        <a:buClrTx/>
                        <a:buSzTx/>
                        <a:buFontTx/>
                        <a:buChar char="-"/>
                        <a:tabLst/>
                        <a:defRPr/>
                      </a:pPr>
                      <a:endParaRPr kumimoji="0" lang="en-GB" sz="1600" b="0" i="0" u="none" strike="noStrike" kern="1200"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5"/>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a:solidFill>
                            <a:schemeClr val="tx1"/>
                          </a:solidFill>
                          <a:effectLst/>
                          <a:latin typeface="+mn-lt"/>
                          <a:ea typeface="+mn-ea"/>
                          <a:cs typeface="+mn-cs"/>
                        </a:rPr>
                        <a:t>None</a:t>
                      </a:r>
                      <a:endParaRPr lang="en-US"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904770440"/>
      </p:ext>
    </p:extLst>
  </p:cSld>
  <p:clrMapOvr>
    <a:masterClrMapping/>
  </p:clrMapOvr>
  <p:transition spd="slow"/>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3095583834"/>
              </p:ext>
            </p:extLst>
          </p:nvPr>
        </p:nvGraphicFramePr>
        <p:xfrm>
          <a:off x="1301088" y="1391545"/>
          <a:ext cx="8403986" cy="4351278"/>
        </p:xfrm>
        <a:graphic>
          <a:graphicData uri="http://schemas.openxmlformats.org/drawingml/2006/table">
            <a:tbl>
              <a:tblPr/>
              <a:tblGrid>
                <a:gridCol w="1122053">
                  <a:extLst>
                    <a:ext uri="{9D8B030D-6E8A-4147-A177-3AD203B41FA5}">
                      <a16:colId xmlns:a16="http://schemas.microsoft.com/office/drawing/2014/main" val="20000"/>
                    </a:ext>
                  </a:extLst>
                </a:gridCol>
                <a:gridCol w="2022751">
                  <a:extLst>
                    <a:ext uri="{9D8B030D-6E8A-4147-A177-3AD203B41FA5}">
                      <a16:colId xmlns:a16="http://schemas.microsoft.com/office/drawing/2014/main" val="20001"/>
                    </a:ext>
                  </a:extLst>
                </a:gridCol>
                <a:gridCol w="1726296">
                  <a:extLst>
                    <a:ext uri="{9D8B030D-6E8A-4147-A177-3AD203B41FA5}">
                      <a16:colId xmlns:a16="http://schemas.microsoft.com/office/drawing/2014/main" val="20002"/>
                    </a:ext>
                  </a:extLst>
                </a:gridCol>
                <a:gridCol w="1083954">
                  <a:extLst>
                    <a:ext uri="{9D8B030D-6E8A-4147-A177-3AD203B41FA5}">
                      <a16:colId xmlns:a16="http://schemas.microsoft.com/office/drawing/2014/main" val="20003"/>
                    </a:ext>
                  </a:extLst>
                </a:gridCol>
                <a:gridCol w="1164246">
                  <a:extLst>
                    <a:ext uri="{9D8B030D-6E8A-4147-A177-3AD203B41FA5}">
                      <a16:colId xmlns:a16="http://schemas.microsoft.com/office/drawing/2014/main" val="20004"/>
                    </a:ext>
                  </a:extLst>
                </a:gridCol>
                <a:gridCol w="1284686">
                  <a:extLst>
                    <a:ext uri="{9D8B030D-6E8A-4147-A177-3AD203B41FA5}">
                      <a16:colId xmlns:a16="http://schemas.microsoft.com/office/drawing/2014/main" val="20005"/>
                    </a:ext>
                  </a:extLst>
                </a:gridCol>
              </a:tblGrid>
              <a:tr h="6274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7698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SA5#117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29 Jan – 2 Feb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Rome</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Italy</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EF3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2040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SA5#118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9-13 Apr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TBD</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China</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TBD</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589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SA5#119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14-18 May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North America</a:t>
                      </a:r>
                      <a:endParaRPr kumimoji="0" lang="en-GB" altLang="zh-CN" sz="1600" b="0"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NAF</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312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SA5#120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20-24 Aug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Belgrade</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Serbia</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EF3</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6681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SA5#121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8-12 Oct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2018</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Asia TBC</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TBD</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681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SA5#122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12-16 Nov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2018</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North America</a:t>
                      </a:r>
                      <a:endParaRPr kumimoji="0" lang="en-GB" altLang="zh-CN" sz="1600" b="0"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NAF</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Mega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bl>
          </a:graphicData>
        </a:graphic>
      </p:graphicFrame>
      <p:sp>
        <p:nvSpPr>
          <p:cNvPr id="44092" name="Rectangle 64"/>
          <p:cNvSpPr>
            <a:spLocks noGrp="1"/>
          </p:cNvSpPr>
          <p:nvPr>
            <p:ph type="title"/>
          </p:nvPr>
        </p:nvSpPr>
        <p:spPr>
          <a:xfrm>
            <a:off x="1940257" y="260990"/>
            <a:ext cx="6834188" cy="628650"/>
          </a:xfrm>
        </p:spPr>
        <p:txBody>
          <a:bodyPr/>
          <a:lstStyle/>
          <a:p>
            <a:r>
              <a:rPr lang="en-GB" dirty="0"/>
              <a:t>2018 meeting calendar</a:t>
            </a:r>
          </a:p>
        </p:txBody>
      </p:sp>
    </p:spTree>
    <p:extLst>
      <p:ext uri="{BB962C8B-B14F-4D97-AF65-F5344CB8AC3E}">
        <p14:creationId xmlns:p14="http://schemas.microsoft.com/office/powerpoint/2010/main" val="265139292"/>
      </p:ext>
    </p:extLst>
  </p:cSld>
  <p:clrMapOvr>
    <a:masterClrMapping/>
  </p:clrMapOvr>
  <p:transition spd="slow"/>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9431" y="1"/>
            <a:ext cx="8221835" cy="519616"/>
          </a:xfrm>
        </p:spPr>
        <p:txBody>
          <a:bodyPr/>
          <a:lstStyle/>
          <a:p>
            <a:r>
              <a:rPr lang="sv-SE" sz="3600" dirty="0" err="1"/>
              <a:t>Thank</a:t>
            </a:r>
            <a:r>
              <a:rPr lang="sv-SE" sz="3600" dirty="0"/>
              <a:t> </a:t>
            </a:r>
            <a:r>
              <a:rPr lang="sv-SE" sz="3600" dirty="0" err="1"/>
              <a:t>you</a:t>
            </a:r>
            <a:r>
              <a:rPr lang="sv-SE" sz="3600" dirty="0"/>
              <a:t>!</a:t>
            </a:r>
          </a:p>
        </p:txBody>
      </p:sp>
      <p:sp>
        <p:nvSpPr>
          <p:cNvPr id="3" name="Table Placeholder 2"/>
          <p:cNvSpPr>
            <a:spLocks noGrp="1"/>
          </p:cNvSpPr>
          <p:nvPr>
            <p:ph type="tbl" idx="1"/>
          </p:nvPr>
        </p:nvSpPr>
        <p:spPr>
          <a:xfrm>
            <a:off x="438152" y="1010800"/>
            <a:ext cx="10972800" cy="4525963"/>
          </a:xfrm>
        </p:spPr>
      </p:sp>
      <p:sp>
        <p:nvSpPr>
          <p:cNvPr id="4" name="Slide Number Placeholder 3"/>
          <p:cNvSpPr>
            <a:spLocks noGrp="1"/>
          </p:cNvSpPr>
          <p:nvPr>
            <p:ph type="sldNum" sz="quarter" idx="10"/>
          </p:nvPr>
        </p:nvSpPr>
        <p:spPr/>
        <p:txBody>
          <a:bodyPr/>
          <a:lstStyle/>
          <a:p>
            <a:pPr>
              <a:defRPr/>
            </a:pPr>
            <a:fld id="{8B78E712-7E90-46AF-8873-540771249AD5}" type="slidenum">
              <a:rPr lang="en-GB" smtClean="0"/>
              <a:pPr>
                <a:defRPr/>
              </a:pPr>
              <a:t>53</a:t>
            </a:fld>
            <a:endParaRPr lang="en-GB"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4504" y="519616"/>
            <a:ext cx="8768219" cy="5844636"/>
          </a:xfrm>
          <a:prstGeom prst="rect">
            <a:avLst/>
          </a:prstGeom>
        </p:spPr>
      </p:pic>
    </p:spTree>
    <p:extLst>
      <p:ext uri="{BB962C8B-B14F-4D97-AF65-F5344CB8AC3E}">
        <p14:creationId xmlns:p14="http://schemas.microsoft.com/office/powerpoint/2010/main" val="18670392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p:cNvSpPr>
          <p:nvPr>
            <p:ph type="title" idx="4294967295"/>
          </p:nvPr>
        </p:nvSpPr>
        <p:spPr>
          <a:xfrm>
            <a:off x="2055814" y="260351"/>
            <a:ext cx="6759575" cy="619125"/>
          </a:xfrm>
        </p:spPr>
        <p:txBody>
          <a:bodyPr/>
          <a:lstStyle/>
          <a:p>
            <a:r>
              <a:rPr lang="en-GB" altLang="zh-CN" dirty="0" err="1"/>
              <a:t>Tdoc</a:t>
            </a:r>
            <a:r>
              <a:rPr lang="en-GB" altLang="zh-CN" dirty="0"/>
              <a:t> history </a:t>
            </a:r>
          </a:p>
        </p:txBody>
      </p:sp>
      <p:sp>
        <p:nvSpPr>
          <p:cNvPr id="1028" name="Rectangle 3"/>
          <p:cNvSpPr>
            <a:spLocks noChangeArrowheads="1"/>
          </p:cNvSpPr>
          <p:nvPr/>
        </p:nvSpPr>
        <p:spPr bwMode="auto">
          <a:xfrm>
            <a:off x="1920875" y="979488"/>
            <a:ext cx="8351838"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342900" indent="-342900"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spcBef>
                <a:spcPts val="288"/>
              </a:spcBef>
              <a:buClr>
                <a:srgbClr val="003399"/>
              </a:buClr>
            </a:pPr>
            <a:endParaRPr lang="zh-CN" altLang="en-US" sz="3200">
              <a:solidFill>
                <a:srgbClr val="FF3300"/>
              </a:solidFill>
            </a:endParaRPr>
          </a:p>
        </p:txBody>
      </p:sp>
      <p:graphicFrame>
        <p:nvGraphicFramePr>
          <p:cNvPr id="5" name="Object 4"/>
          <p:cNvGraphicFramePr>
            <a:graphicFrameLocks noGrp="1" noChangeAspect="1"/>
          </p:cNvGraphicFramePr>
          <p:nvPr>
            <p:extLst/>
          </p:nvPr>
        </p:nvGraphicFramePr>
        <p:xfrm>
          <a:off x="1539875" y="851663"/>
          <a:ext cx="8937560" cy="5454134"/>
        </p:xfrm>
        <a:graphic>
          <a:graphicData uri="http://schemas.openxmlformats.org/presentationml/2006/ole">
            <mc:AlternateContent xmlns:mc="http://schemas.openxmlformats.org/markup-compatibility/2006">
              <mc:Choice xmlns:v="urn:schemas-microsoft-com:vml" Requires="v">
                <p:oleObj spid="_x0000_s16420" name="Worksheet" r:id="rId4" imgW="8734478" imgH="5334120" progId="Excel.Sheet.8">
                  <p:embed/>
                </p:oleObj>
              </mc:Choice>
              <mc:Fallback>
                <p:oleObj name="Worksheet" r:id="rId4" imgW="8734478" imgH="5334120" progId="Excel.Sheet.8">
                  <p:embed/>
                  <p:pic>
                    <p:nvPicPr>
                      <p:cNvPr id="5" name="Object 4"/>
                      <p:cNvPicPr>
                        <a:picLocks noGrp="1" noChangeAspect="1" noChangeArrowheads="1"/>
                      </p:cNvPicPr>
                      <p:nvPr/>
                    </p:nvPicPr>
                    <p:blipFill>
                      <a:blip r:embed="rId5"/>
                      <a:srcRect/>
                      <a:stretch>
                        <a:fillRect/>
                      </a:stretch>
                    </p:blipFill>
                    <p:spPr bwMode="auto">
                      <a:xfrm>
                        <a:off x="1539875" y="851663"/>
                        <a:ext cx="8937560" cy="5454134"/>
                      </a:xfrm>
                      <a:prstGeom prst="rect">
                        <a:avLst/>
                      </a:prstGeom>
                      <a:noFill/>
                      <a:extLst/>
                    </p:spPr>
                  </p:pic>
                </p:oleObj>
              </mc:Fallback>
            </mc:AlternateContent>
          </a:graphicData>
        </a:graphic>
      </p:graphicFrame>
    </p:spTree>
    <p:extLst>
      <p:ext uri="{BB962C8B-B14F-4D97-AF65-F5344CB8AC3E}">
        <p14:creationId xmlns:p14="http://schemas.microsoft.com/office/powerpoint/2010/main" val="2306018318"/>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4"/>
          <p:cNvGraphicFramePr>
            <a:graphicFrameLocks noGrp="1" noChangeAspect="1"/>
          </p:cNvGraphicFramePr>
          <p:nvPr>
            <p:extLst/>
          </p:nvPr>
        </p:nvGraphicFramePr>
        <p:xfrm>
          <a:off x="1633539" y="395288"/>
          <a:ext cx="9877425" cy="6881812"/>
        </p:xfrm>
        <a:graphic>
          <a:graphicData uri="http://schemas.openxmlformats.org/presentationml/2006/ole">
            <mc:AlternateContent xmlns:mc="http://schemas.openxmlformats.org/markup-compatibility/2006">
              <mc:Choice xmlns:v="urn:schemas-microsoft-com:vml" Requires="v">
                <p:oleObj spid="_x0000_s17444" name="Worksheet" r:id="rId4" imgW="8496221" imgH="5314950" progId="Excel.Sheet.8">
                  <p:embed/>
                </p:oleObj>
              </mc:Choice>
              <mc:Fallback>
                <p:oleObj name="Worksheet" r:id="rId4" imgW="8496221" imgH="5314950" progId="Excel.Sheet.8">
                  <p:embed/>
                  <p:pic>
                    <p:nvPicPr>
                      <p:cNvPr id="2050" name="Object 4"/>
                      <p:cNvPicPr>
                        <a:picLocks noGrp="1" noChangeAspect="1" noChangeArrowheads="1"/>
                      </p:cNvPicPr>
                      <p:nvPr/>
                    </p:nvPicPr>
                    <p:blipFill>
                      <a:blip r:embed="rId5"/>
                      <a:srcRect/>
                      <a:stretch>
                        <a:fillRect/>
                      </a:stretch>
                    </p:blipFill>
                    <p:spPr bwMode="auto">
                      <a:xfrm>
                        <a:off x="1633539" y="395288"/>
                        <a:ext cx="9877425" cy="68818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1" name="Rectangle 2"/>
          <p:cNvSpPr>
            <a:spLocks noGrp="1"/>
          </p:cNvSpPr>
          <p:nvPr>
            <p:ph type="title" idx="4294967295"/>
          </p:nvPr>
        </p:nvSpPr>
        <p:spPr>
          <a:xfrm>
            <a:off x="2068514" y="269876"/>
            <a:ext cx="7019925" cy="735013"/>
          </a:xfrm>
        </p:spPr>
        <p:txBody>
          <a:bodyPr/>
          <a:lstStyle/>
          <a:p>
            <a:r>
              <a:rPr lang="en-GB" altLang="zh-CN" dirty="0"/>
              <a:t>CR history</a:t>
            </a:r>
          </a:p>
        </p:txBody>
      </p:sp>
      <p:sp>
        <p:nvSpPr>
          <p:cNvPr id="2052" name="Rectangle 3"/>
          <p:cNvSpPr>
            <a:spLocks noChangeArrowheads="1"/>
          </p:cNvSpPr>
          <p:nvPr/>
        </p:nvSpPr>
        <p:spPr bwMode="auto">
          <a:xfrm>
            <a:off x="1920875" y="979488"/>
            <a:ext cx="8351838" cy="5473700"/>
          </a:xfrm>
          <a:prstGeom prst="rect">
            <a:avLst/>
          </a:prstGeom>
          <a:noFill/>
          <a:ln w="12700">
            <a:noFill/>
            <a:miter lim="800000"/>
            <a:headEnd/>
            <a:tailEnd/>
          </a:ln>
        </p:spPr>
        <p:txBody>
          <a:bodyPr lIns="90488" tIns="44450" rIns="90488" bIns="44450"/>
          <a:lstStyle/>
          <a:p>
            <a:pPr marL="342900" indent="-342900">
              <a:lnSpc>
                <a:spcPct val="80000"/>
              </a:lnSpc>
              <a:spcBef>
                <a:spcPts val="288"/>
              </a:spcBef>
              <a:buClr>
                <a:srgbClr val="003399"/>
              </a:buClr>
            </a:pPr>
            <a:endParaRPr lang="zh-CN" altLang="en-US" sz="3200">
              <a:solidFill>
                <a:srgbClr val="FF3300"/>
              </a:solidFill>
            </a:endParaRPr>
          </a:p>
        </p:txBody>
      </p:sp>
    </p:spTree>
    <p:extLst>
      <p:ext uri="{BB962C8B-B14F-4D97-AF65-F5344CB8AC3E}">
        <p14:creationId xmlns:p14="http://schemas.microsoft.com/office/powerpoint/2010/main" val="200167649"/>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p:cNvSpPr>
          <p:nvPr>
            <p:ph type="title" idx="4294967295"/>
          </p:nvPr>
        </p:nvSpPr>
        <p:spPr>
          <a:xfrm>
            <a:off x="2068514" y="269876"/>
            <a:ext cx="7019925" cy="735013"/>
          </a:xfrm>
        </p:spPr>
        <p:txBody>
          <a:bodyPr/>
          <a:lstStyle/>
          <a:p>
            <a:r>
              <a:rPr lang="en-GB" altLang="zh-CN" dirty="0"/>
              <a:t>WI history</a:t>
            </a:r>
          </a:p>
        </p:txBody>
      </p:sp>
      <p:sp>
        <p:nvSpPr>
          <p:cNvPr id="3076" name="Rectangle 3"/>
          <p:cNvSpPr>
            <a:spLocks noChangeArrowheads="1"/>
          </p:cNvSpPr>
          <p:nvPr/>
        </p:nvSpPr>
        <p:spPr bwMode="auto">
          <a:xfrm>
            <a:off x="1920875" y="979488"/>
            <a:ext cx="8351838" cy="5473700"/>
          </a:xfrm>
          <a:prstGeom prst="rect">
            <a:avLst/>
          </a:prstGeom>
          <a:noFill/>
          <a:ln w="12700">
            <a:noFill/>
            <a:miter lim="800000"/>
            <a:headEnd/>
            <a:tailEnd/>
          </a:ln>
        </p:spPr>
        <p:txBody>
          <a:bodyPr lIns="90488" tIns="44450" rIns="90488" bIns="44450"/>
          <a:lstStyle/>
          <a:p>
            <a:pPr marL="342900" indent="-342900">
              <a:lnSpc>
                <a:spcPct val="80000"/>
              </a:lnSpc>
              <a:spcBef>
                <a:spcPts val="288"/>
              </a:spcBef>
              <a:buClr>
                <a:srgbClr val="003399"/>
              </a:buClr>
            </a:pPr>
            <a:endParaRPr lang="zh-CN" altLang="en-US" sz="3200">
              <a:solidFill>
                <a:srgbClr val="FF3300"/>
              </a:solidFill>
            </a:endParaRPr>
          </a:p>
        </p:txBody>
      </p:sp>
      <p:graphicFrame>
        <p:nvGraphicFramePr>
          <p:cNvPr id="3074" name="Object 4"/>
          <p:cNvGraphicFramePr>
            <a:graphicFrameLocks noGrp="1" noChangeAspect="1"/>
          </p:cNvGraphicFramePr>
          <p:nvPr>
            <p:extLst/>
          </p:nvPr>
        </p:nvGraphicFramePr>
        <p:xfrm>
          <a:off x="1770064" y="519114"/>
          <a:ext cx="8777287" cy="5418137"/>
        </p:xfrm>
        <a:graphic>
          <a:graphicData uri="http://schemas.openxmlformats.org/presentationml/2006/ole">
            <mc:AlternateContent xmlns:mc="http://schemas.openxmlformats.org/markup-compatibility/2006">
              <mc:Choice xmlns:v="urn:schemas-microsoft-com:vml" Requires="v">
                <p:oleObj spid="_x0000_s18468" name="Worksheet" r:id="rId4" imgW="7981888" imgH="5648400" progId="Excel.Sheet.8">
                  <p:embed/>
                </p:oleObj>
              </mc:Choice>
              <mc:Fallback>
                <p:oleObj name="Worksheet" r:id="rId4" imgW="7981888" imgH="5648400" progId="Excel.Sheet.8">
                  <p:embed/>
                  <p:pic>
                    <p:nvPicPr>
                      <p:cNvPr id="3074" name="Object 4"/>
                      <p:cNvPicPr>
                        <a:picLocks noGrp="1" noChangeAspect="1" noChangeArrowheads="1"/>
                      </p:cNvPicPr>
                      <p:nvPr/>
                    </p:nvPicPr>
                    <p:blipFill>
                      <a:blip r:embed="rId5"/>
                      <a:srcRect/>
                      <a:stretch>
                        <a:fillRect/>
                      </a:stretch>
                    </p:blipFill>
                    <p:spPr bwMode="auto">
                      <a:xfrm>
                        <a:off x="1770064" y="519114"/>
                        <a:ext cx="8777287" cy="54181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482383333"/>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err="1"/>
              <a:t>pCR</a:t>
            </a:r>
            <a:r>
              <a:rPr lang="en-GB" dirty="0"/>
              <a:t> history</a:t>
            </a:r>
          </a:p>
        </p:txBody>
      </p:sp>
      <p:graphicFrame>
        <p:nvGraphicFramePr>
          <p:cNvPr id="27" name="Content Placeholder 26"/>
          <p:cNvGraphicFramePr>
            <a:graphicFrameLocks noGrp="1"/>
          </p:cNvGraphicFramePr>
          <p:nvPr>
            <p:ph idx="1"/>
            <p:extLst/>
          </p:nvPr>
        </p:nvGraphicFramePr>
        <p:xfrm>
          <a:off x="2009775" y="1454151"/>
          <a:ext cx="8388350" cy="483076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295441613"/>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27625</TotalTime>
  <Words>5785</Words>
  <Application>Microsoft Office PowerPoint</Application>
  <PresentationFormat>Widescreen</PresentationFormat>
  <Paragraphs>1232</Paragraphs>
  <Slides>53</Slides>
  <Notes>41</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1</vt:i4>
      </vt:variant>
      <vt:variant>
        <vt:lpstr>Slide Titles</vt:lpstr>
      </vt:variant>
      <vt:variant>
        <vt:i4>53</vt:i4>
      </vt:variant>
    </vt:vector>
  </HeadingPairs>
  <TitlesOfParts>
    <vt:vector size="65" baseType="lpstr">
      <vt:lpstr>Batang</vt:lpstr>
      <vt:lpstr>Gulim</vt:lpstr>
      <vt:lpstr>MS Mincho</vt:lpstr>
      <vt:lpstr>宋体</vt:lpstr>
      <vt:lpstr>宋体</vt:lpstr>
      <vt:lpstr>Arial</vt:lpstr>
      <vt:lpstr>Calibri</vt:lpstr>
      <vt:lpstr>CG Times (WN)</vt:lpstr>
      <vt:lpstr>Times New Roman</vt:lpstr>
      <vt:lpstr>Wingdings</vt:lpstr>
      <vt:lpstr>Office Theme</vt:lpstr>
      <vt:lpstr>Worksheet</vt:lpstr>
      <vt:lpstr>    SA5 Status Report to SA#76  Charging Management (CH) Operation, Administration, Maintenance &amp; Provisioning (OAM&amp;P)  </vt:lpstr>
      <vt:lpstr>SA5 leadership</vt:lpstr>
      <vt:lpstr>2017 meeting calendar</vt:lpstr>
      <vt:lpstr>Statistics at SA5 level</vt:lpstr>
      <vt:lpstr>PowerPoint Presentation</vt:lpstr>
      <vt:lpstr>Tdoc history </vt:lpstr>
      <vt:lpstr>CR history</vt:lpstr>
      <vt:lpstr>WI history</vt:lpstr>
      <vt:lpstr>pCR history</vt:lpstr>
      <vt:lpstr>Summary of ongoing WIs/SIs (1/3)</vt:lpstr>
      <vt:lpstr>Summary of ongoing WIs/SIs (2/3)</vt:lpstr>
      <vt:lpstr>Summary of ongoing WIs/SIs (3/3)</vt:lpstr>
      <vt:lpstr>Incoming LSs (1/3)</vt:lpstr>
      <vt:lpstr>Incoming LSs (2/3)</vt:lpstr>
      <vt:lpstr>Incoming LSs (3/3)</vt:lpstr>
      <vt:lpstr>Outgoing LSs (1/2)</vt:lpstr>
      <vt:lpstr>Outgoing LSs (2/2)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OAM&amp;P cooperation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2018 meeting calendar</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Thomas Tovinger</cp:lastModifiedBy>
  <cp:revision>822</cp:revision>
  <dcterms:created xsi:type="dcterms:W3CDTF">2008-08-30T09:32:10Z</dcterms:created>
  <dcterms:modified xsi:type="dcterms:W3CDTF">2017-06-05T15:09:22Z</dcterms:modified>
</cp:coreProperties>
</file>