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7" r:id="rId5"/>
    <p:sldId id="265" r:id="rId6"/>
    <p:sldId id="268" r:id="rId7"/>
    <p:sldId id="26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40" autoAdjust="0"/>
    <p:restoredTop sz="94672" autoAdjust="0"/>
  </p:normalViewPr>
  <p:slideViewPr>
    <p:cSldViewPr snapToGrid="0">
      <p:cViewPr varScale="1">
        <p:scale>
          <a:sx n="70" d="100"/>
          <a:sy n="70" d="100"/>
        </p:scale>
        <p:origin x="53" y="32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3733066-EA4F-4165-8212-B0957A45FDDD}"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429026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2604466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4265323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33066-EA4F-4165-8212-B0957A45FDDD}"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724754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3733066-EA4F-4165-8212-B0957A45FDDD}"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113167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733066-EA4F-4165-8212-B0957A45FDDD}"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553331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733066-EA4F-4165-8212-B0957A45FDDD}" type="datetimeFigureOut">
              <a:rPr lang="en-US" smtClean="0"/>
              <a:t>11/7/2016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3755201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733066-EA4F-4165-8212-B0957A45FDDD}" type="datetimeFigureOut">
              <a:rPr lang="en-US" smtClean="0"/>
              <a:t>11/7/2016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2841470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33066-EA4F-4165-8212-B0957A45FDDD}" type="datetimeFigureOut">
              <a:rPr lang="en-US" smtClean="0"/>
              <a:t>11/7/2016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693529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3733066-EA4F-4165-8212-B0957A45FDDD}"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4006116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3733066-EA4F-4165-8212-B0957A45FDDD}"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936873-6B82-4A9D-93B5-527E2B4E9C5B}" type="slidenum">
              <a:rPr lang="en-US" smtClean="0"/>
              <a:t>‹#›</a:t>
            </a:fld>
            <a:endParaRPr lang="en-US"/>
          </a:p>
        </p:txBody>
      </p:sp>
    </p:spTree>
    <p:extLst>
      <p:ext uri="{BB962C8B-B14F-4D97-AF65-F5344CB8AC3E}">
        <p14:creationId xmlns:p14="http://schemas.microsoft.com/office/powerpoint/2010/main" val="1437852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33066-EA4F-4165-8212-B0957A45FDDD}" type="datetimeFigureOut">
              <a:rPr lang="en-US" smtClean="0"/>
              <a:t>11/7/2016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36873-6B82-4A9D-93B5-527E2B4E9C5B}" type="slidenum">
              <a:rPr lang="en-US" smtClean="0"/>
              <a:t>‹#›</a:t>
            </a:fld>
            <a:endParaRPr lang="en-US"/>
          </a:p>
        </p:txBody>
      </p:sp>
    </p:spTree>
    <p:extLst>
      <p:ext uri="{BB962C8B-B14F-4D97-AF65-F5344CB8AC3E}">
        <p14:creationId xmlns:p14="http://schemas.microsoft.com/office/powerpoint/2010/main" val="161315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Proposed Topics for </a:t>
            </a:r>
            <a:r>
              <a:rPr lang="en-US"/>
              <a:t>Joint SA5/CT4/CT3  </a:t>
            </a:r>
            <a:r>
              <a:rPr lang="en-US" dirty="0"/>
              <a:t>Discussion</a:t>
            </a:r>
          </a:p>
        </p:txBody>
      </p:sp>
      <p:sp>
        <p:nvSpPr>
          <p:cNvPr id="3" name="Subtitle 2"/>
          <p:cNvSpPr>
            <a:spLocks noGrp="1"/>
          </p:cNvSpPr>
          <p:nvPr>
            <p:ph type="subTitle" idx="1"/>
          </p:nvPr>
        </p:nvSpPr>
        <p:spPr>
          <a:xfrm>
            <a:off x="203200" y="495981"/>
            <a:ext cx="11567886" cy="1655762"/>
          </a:xfrm>
        </p:spPr>
        <p:txBody>
          <a:bodyPr>
            <a:normAutofit/>
          </a:bodyPr>
          <a:lstStyle/>
          <a:p>
            <a:pPr algn="l"/>
            <a:r>
              <a:rPr lang="en-US" b="1"/>
              <a:t>3GPP TSG-SA5 Meeting #110 							S5-166238</a:t>
            </a:r>
          </a:p>
          <a:p>
            <a:pPr algn="l"/>
            <a:r>
              <a:rPr lang="en-US" b="1"/>
              <a:t>14-18 November 2016, Reno (US)	</a:t>
            </a:r>
            <a:r>
              <a:rPr lang="en-GB" b="1"/>
              <a:t>				 </a:t>
            </a:r>
            <a:r>
              <a:rPr lang="en-GB" b="1" i="1"/>
              <a:t>(revision of S1-16xxxx)</a:t>
            </a:r>
            <a:endParaRPr lang="en-US" dirty="0"/>
          </a:p>
        </p:txBody>
      </p:sp>
      <p:sp>
        <p:nvSpPr>
          <p:cNvPr id="4" name="Rectangle 3"/>
          <p:cNvSpPr/>
          <p:nvPr/>
        </p:nvSpPr>
        <p:spPr>
          <a:xfrm>
            <a:off x="614082" y="5768353"/>
            <a:ext cx="6096000" cy="923330"/>
          </a:xfrm>
          <a:prstGeom prst="rect">
            <a:avLst/>
          </a:prstGeom>
        </p:spPr>
        <p:txBody>
          <a:bodyPr>
            <a:spAutoFit/>
          </a:bodyPr>
          <a:lstStyle/>
          <a:p>
            <a:r>
              <a:rPr lang="en-US" dirty="0">
                <a:latin typeface="Times New Roman" panose="02020603050405020304" pitchFamily="18" charset="0"/>
                <a:ea typeface="Calibri" panose="020F0502020204030204" pitchFamily="34" charset="0"/>
              </a:rPr>
              <a:t>Agenda item: Joint Meeting </a:t>
            </a:r>
            <a:r>
              <a:rPr lang="en-US">
                <a:latin typeface="Times New Roman" panose="02020603050405020304" pitchFamily="18" charset="0"/>
                <a:ea typeface="Calibri" panose="020F0502020204030204" pitchFamily="34" charset="0"/>
              </a:rPr>
              <a:t>with CT4/CT3</a:t>
            </a:r>
            <a:endParaRPr lang="en-US" dirty="0">
              <a:latin typeface="Times New Roman" panose="02020603050405020304" pitchFamily="18" charset="0"/>
              <a:ea typeface="Calibri" panose="020F0502020204030204" pitchFamily="34" charset="0"/>
            </a:endParaRPr>
          </a:p>
          <a:p>
            <a:r>
              <a:rPr lang="en-US" dirty="0">
                <a:latin typeface="Times New Roman" panose="02020603050405020304" pitchFamily="18" charset="0"/>
                <a:ea typeface="Calibri" panose="020F0502020204030204" pitchFamily="34" charset="0"/>
              </a:rPr>
              <a:t>Source: Nokia</a:t>
            </a:r>
          </a:p>
          <a:p>
            <a:r>
              <a:rPr lang="en-US" dirty="0">
                <a:latin typeface="Times New Roman" panose="02020603050405020304" pitchFamily="18" charset="0"/>
                <a:ea typeface="Calibri" panose="020F0502020204030204" pitchFamily="34" charset="0"/>
              </a:rPr>
              <a:t>Contact</a:t>
            </a:r>
            <a:r>
              <a:rPr lang="en-US">
                <a:latin typeface="Times New Roman" panose="02020603050405020304" pitchFamily="18" charset="0"/>
                <a:ea typeface="Calibri" panose="020F0502020204030204" pitchFamily="34" charset="0"/>
              </a:rPr>
              <a:t>: maryse.gardella@nokia.com</a:t>
            </a:r>
            <a:endParaRPr lang="en-US" dirty="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245568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a:t>Diameter Base Protocol Update</a:t>
            </a:r>
            <a:endParaRPr lang="en-US" dirty="0"/>
          </a:p>
        </p:txBody>
      </p:sp>
      <p:sp>
        <p:nvSpPr>
          <p:cNvPr id="3" name="Content Placeholder 2"/>
          <p:cNvSpPr>
            <a:spLocks noGrp="1"/>
          </p:cNvSpPr>
          <p:nvPr>
            <p:ph idx="1"/>
          </p:nvPr>
        </p:nvSpPr>
        <p:spPr/>
        <p:txBody>
          <a:bodyPr>
            <a:normAutofit/>
          </a:bodyPr>
          <a:lstStyle/>
          <a:p>
            <a:r>
              <a:rPr lang="fr-FR"/>
              <a:t>SWG CH endorsed a WID endorsed during this SA5#110 meeting , to start update with </a:t>
            </a:r>
            <a:r>
              <a:rPr lang="en-US"/>
              <a:t>the normative reference for the Diameter base protocol</a:t>
            </a:r>
            <a:r>
              <a:rPr lang="fr-FR"/>
              <a:t> in 3GPP SA5 specifications</a:t>
            </a:r>
            <a:r>
              <a:rPr lang="fr-FR"/>
              <a:t>.</a:t>
            </a:r>
            <a:endParaRPr lang="fr-FR"/>
          </a:p>
          <a:p>
            <a:r>
              <a:rPr lang="en-US"/>
              <a:t>Guidance from CT4 expected on received LS from IETF (S5-166121): </a:t>
            </a:r>
          </a:p>
          <a:p>
            <a:pPr lvl="1"/>
            <a:r>
              <a:rPr lang="en-US"/>
              <a:t>ongoing work within IETF to update the RFC 4006 to be aligned with the RFC6733, expected completion in November 2017. </a:t>
            </a:r>
          </a:p>
          <a:p>
            <a:pPr lvl="1"/>
            <a:r>
              <a:rPr lang="en-US"/>
              <a:t>how to deal with the transition period for e.g.:</a:t>
            </a:r>
          </a:p>
          <a:p>
            <a:pPr lvl="2"/>
            <a:r>
              <a:rPr lang="en-US"/>
              <a:t>Anticipate in TS 32.299 ? e.g. the ‘P’ bit is deprecated in RFC 6733 due to deprecated E2E security, remove this ‘P’ bit for AVPs owned by RFC 4006 ?  </a:t>
            </a:r>
          </a:p>
          <a:p>
            <a:pPr lvl="2"/>
            <a:r>
              <a:rPr lang="fr-FR"/>
              <a:t>Refer to the current 4006bis draft?</a:t>
            </a:r>
            <a:endParaRPr lang="en-US"/>
          </a:p>
          <a:p>
            <a:pPr lvl="2"/>
            <a:endParaRPr lang="fr-FR"/>
          </a:p>
          <a:p>
            <a:endParaRPr lang="en-US"/>
          </a:p>
        </p:txBody>
      </p:sp>
    </p:spTree>
    <p:extLst>
      <p:ext uri="{BB962C8B-B14F-4D97-AF65-F5344CB8AC3E}">
        <p14:creationId xmlns:p14="http://schemas.microsoft.com/office/powerpoint/2010/main" val="2382826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125"/>
            <a:ext cx="10820400" cy="1325563"/>
          </a:xfrm>
        </p:spPr>
        <p:txBody>
          <a:bodyPr>
            <a:normAutofit/>
          </a:bodyPr>
          <a:lstStyle/>
          <a:p>
            <a:r>
              <a:rPr lang="fr-FR"/>
              <a:t>Conformance with Diameter extensibility Rules </a:t>
            </a:r>
            <a:endParaRPr lang="en-US" dirty="0"/>
          </a:p>
        </p:txBody>
      </p:sp>
      <p:sp>
        <p:nvSpPr>
          <p:cNvPr id="3" name="Content Placeholder 2"/>
          <p:cNvSpPr>
            <a:spLocks noGrp="1"/>
          </p:cNvSpPr>
          <p:nvPr>
            <p:ph idx="1"/>
          </p:nvPr>
        </p:nvSpPr>
        <p:spPr/>
        <p:txBody>
          <a:bodyPr>
            <a:normAutofit/>
          </a:bodyPr>
          <a:lstStyle/>
          <a:p>
            <a:r>
              <a:rPr lang="fr-FR" altLang="zh-TW"/>
              <a:t>FS_FWDCA</a:t>
            </a:r>
            <a:r>
              <a:rPr lang="en-US"/>
              <a:t> (SP-160608) New Study on forward compatibility for 3GPP Diameter Charging Applications: has just started.</a:t>
            </a:r>
          </a:p>
          <a:p>
            <a:r>
              <a:rPr lang="en-US"/>
              <a:t>This study item will evaluate alternatives to 'M' bit set mechanism for new Mandatory AVPs to be added to 3GPP TS 32.299 Diameter Accounting application ACR/ACA for Rf and 3GPP TS 32.299 Diameter Credit-Control application CCR/CCA for Ro. The "Supported-Features" mechanism specified for other 3GPP Diameter Applications will be considered in this evaluation.</a:t>
            </a:r>
          </a:p>
          <a:p>
            <a:endParaRPr lang="en-US"/>
          </a:p>
        </p:txBody>
      </p:sp>
    </p:spTree>
    <p:extLst>
      <p:ext uri="{BB962C8B-B14F-4D97-AF65-F5344CB8AC3E}">
        <p14:creationId xmlns:p14="http://schemas.microsoft.com/office/powerpoint/2010/main" val="1808037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125"/>
            <a:ext cx="10820400" cy="1325563"/>
          </a:xfrm>
        </p:spPr>
        <p:txBody>
          <a:bodyPr>
            <a:normAutofit/>
          </a:bodyPr>
          <a:lstStyle/>
          <a:p>
            <a:r>
              <a:rPr lang="en-US" altLang="zh-TW"/>
              <a:t>Study Item on Overload Control for Diameter Charging Applications</a:t>
            </a:r>
            <a:endParaRPr lang="en-US" dirty="0"/>
          </a:p>
        </p:txBody>
      </p:sp>
      <p:sp>
        <p:nvSpPr>
          <p:cNvPr id="3" name="Content Placeholder 2"/>
          <p:cNvSpPr>
            <a:spLocks noGrp="1"/>
          </p:cNvSpPr>
          <p:nvPr>
            <p:ph idx="1"/>
          </p:nvPr>
        </p:nvSpPr>
        <p:spPr/>
        <p:txBody>
          <a:bodyPr>
            <a:normAutofit/>
          </a:bodyPr>
          <a:lstStyle/>
          <a:p>
            <a:r>
              <a:rPr lang="fr-FR" altLang="zh-TW"/>
              <a:t>FS_DOCME-CH</a:t>
            </a:r>
            <a:r>
              <a:rPr lang="en-US" altLang="zh-TW"/>
              <a:t> </a:t>
            </a:r>
            <a:r>
              <a:rPr lang="en-GB"/>
              <a:t>(SP-150310) </a:t>
            </a:r>
            <a:r>
              <a:rPr lang="en-US" altLang="zh-TW"/>
              <a:t>Study Item on Overload Control for Diameter Charging Applications</a:t>
            </a:r>
          </a:p>
          <a:p>
            <a:r>
              <a:rPr lang="fr-FR"/>
              <a:t>During this SA5#110, SWG CH decided to stop the study:</a:t>
            </a:r>
          </a:p>
          <a:p>
            <a:pPr lvl="1"/>
            <a:r>
              <a:rPr lang="fr-FR"/>
              <a:t>No progress since SA5#105 (January 2016)</a:t>
            </a:r>
          </a:p>
          <a:p>
            <a:pPr lvl="1"/>
            <a:r>
              <a:rPr lang="fr-FR"/>
              <a:t>Rapporteur resigned and no new volonteer.</a:t>
            </a:r>
            <a:endParaRPr lang="en-US"/>
          </a:p>
          <a:p>
            <a:r>
              <a:rPr lang="fr-FR"/>
              <a:t>Question to CT4: </a:t>
            </a:r>
            <a:r>
              <a:rPr lang="fr-FR" sz="2400"/>
              <a:t>is the remaining Editor’s Note in the CT4 TR 29.809 Study on Diameter Overload Control mechanisms intended to be solved </a:t>
            </a:r>
            <a:r>
              <a:rPr lang="fr-FR" sz="2400"/>
              <a:t>by CT4 </a:t>
            </a:r>
            <a:r>
              <a:rPr lang="fr-FR" sz="2400"/>
              <a:t>?: </a:t>
            </a:r>
          </a:p>
          <a:p>
            <a:pPr marL="457200" lvl="1" indent="0">
              <a:buNone/>
            </a:pPr>
            <a:r>
              <a:rPr lang="en-US" sz="1800">
                <a:solidFill>
                  <a:srgbClr val="FF0000"/>
                </a:solidFill>
              </a:rPr>
              <a:t>Editor’s Note:	The initial input is based on a Liaison from 3GPP SA5. Some concerns, not directly related to specific charging issues but to overload mechanism under analysis, have been raised by several companies, which would be solved by future company contributions</a:t>
            </a:r>
          </a:p>
        </p:txBody>
      </p:sp>
    </p:spTree>
    <p:extLst>
      <p:ext uri="{BB962C8B-B14F-4D97-AF65-F5344CB8AC3E}">
        <p14:creationId xmlns:p14="http://schemas.microsoft.com/office/powerpoint/2010/main" val="3578345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480" y="365125"/>
            <a:ext cx="11069320" cy="1325563"/>
          </a:xfrm>
        </p:spPr>
        <p:txBody>
          <a:bodyPr>
            <a:normAutofit/>
          </a:bodyPr>
          <a:lstStyle/>
          <a:p>
            <a:r>
              <a:rPr lang="fr-FR"/>
              <a:t>Question from SA5 on CT4/CT3 Supported Feature mechanism</a:t>
            </a:r>
            <a:endParaRPr lang="en-US" dirty="0"/>
          </a:p>
        </p:txBody>
      </p:sp>
      <p:sp>
        <p:nvSpPr>
          <p:cNvPr id="3" name="Content Placeholder 2"/>
          <p:cNvSpPr>
            <a:spLocks noGrp="1"/>
          </p:cNvSpPr>
          <p:nvPr>
            <p:ph idx="1"/>
          </p:nvPr>
        </p:nvSpPr>
        <p:spPr/>
        <p:txBody>
          <a:bodyPr>
            <a:normAutofit fontScale="92500"/>
          </a:bodyPr>
          <a:lstStyle/>
          <a:p>
            <a:pPr marL="0" indent="0">
              <a:buNone/>
            </a:pPr>
            <a:r>
              <a:rPr lang="fr-FR"/>
              <a:t>Questions from SA5: </a:t>
            </a:r>
            <a:endParaRPr lang="en-US"/>
          </a:p>
          <a:p>
            <a:r>
              <a:rPr lang="en-US"/>
              <a:t>Does this Supported Feature negotiation exchange need to take place per UE for each Diameter Application session creation? </a:t>
            </a:r>
          </a:p>
          <a:p>
            <a:r>
              <a:rPr lang="en-US"/>
              <a:t>If so, does the mechanism allow a supported Feature to be invoked by the same message which advertises the supported Features list (i.e. Diameter Application session creation message)?</a:t>
            </a:r>
          </a:p>
          <a:p>
            <a:r>
              <a:rPr lang="en-US"/>
              <a:t>Is the mechanism designed to reject subsequent invocation of Features which were determined as Non-supported during the negociation phase? </a:t>
            </a:r>
          </a:p>
          <a:p>
            <a:r>
              <a:rPr lang="en-US"/>
              <a:t>If so, based on analyze of received AVPs ? </a:t>
            </a:r>
          </a:p>
          <a:p>
            <a:r>
              <a:rPr lang="en-US"/>
              <a:t>Can a single Information (=&gt; single AVP) be considered as a Feature? </a:t>
            </a:r>
          </a:p>
        </p:txBody>
      </p:sp>
    </p:spTree>
    <p:extLst>
      <p:ext uri="{BB962C8B-B14F-4D97-AF65-F5344CB8AC3E}">
        <p14:creationId xmlns:p14="http://schemas.microsoft.com/office/powerpoint/2010/main" val="961700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058056" y="2853380"/>
            <a:ext cx="1209040" cy="155014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p:cNvSpPr/>
          <p:nvPr/>
        </p:nvSpPr>
        <p:spPr>
          <a:xfrm>
            <a:off x="3413760" y="2853380"/>
            <a:ext cx="1209040" cy="1530501"/>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82256" y="312968"/>
            <a:ext cx="11782226" cy="1325563"/>
          </a:xfrm>
        </p:spPr>
        <p:txBody>
          <a:bodyPr>
            <a:normAutofit/>
          </a:bodyPr>
          <a:lstStyle/>
          <a:p>
            <a:r>
              <a:rPr lang="fr-FR"/>
              <a:t>Question from SA5 on CT4/CT3 Supported </a:t>
            </a:r>
            <a:r>
              <a:rPr lang="fr-FR"/>
              <a:t>Feature mechanism</a:t>
            </a:r>
            <a:endParaRPr lang="en-US" dirty="0"/>
          </a:p>
        </p:txBody>
      </p:sp>
      <p:sp>
        <p:nvSpPr>
          <p:cNvPr id="3" name="Content Placeholder 2"/>
          <p:cNvSpPr>
            <a:spLocks noGrp="1"/>
          </p:cNvSpPr>
          <p:nvPr>
            <p:ph idx="1"/>
          </p:nvPr>
        </p:nvSpPr>
        <p:spPr>
          <a:xfrm>
            <a:off x="416560" y="1690688"/>
            <a:ext cx="11318240" cy="1110535"/>
          </a:xfrm>
        </p:spPr>
        <p:txBody>
          <a:bodyPr>
            <a:normAutofit fontScale="92500" lnSpcReduction="10000"/>
          </a:bodyPr>
          <a:lstStyle/>
          <a:p>
            <a:r>
              <a:rPr lang="en-US" sz="2400"/>
              <a:t>The concept of “Supported Feature” from charging’s perspective (Rf/Ro) would be : “Support of Charging for a particular Network Feature”; (Online charging for Ro, Offline charging for Rf). </a:t>
            </a:r>
          </a:p>
          <a:p>
            <a:r>
              <a:rPr lang="fr-FR" sz="2400"/>
              <a:t>E.g the use case for Rf:</a:t>
            </a:r>
            <a:endParaRPr lang="en-US" sz="2400"/>
          </a:p>
          <a:p>
            <a:pPr marL="0" indent="0">
              <a:buNone/>
            </a:pPr>
            <a:endParaRPr lang="en-US"/>
          </a:p>
        </p:txBody>
      </p:sp>
      <p:sp>
        <p:nvSpPr>
          <p:cNvPr id="4" name="Rectangle 3"/>
          <p:cNvSpPr/>
          <p:nvPr/>
        </p:nvSpPr>
        <p:spPr>
          <a:xfrm>
            <a:off x="3574415" y="3415506"/>
            <a:ext cx="82867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CTF</a:t>
            </a:r>
            <a:endParaRPr lang="en-US"/>
          </a:p>
        </p:txBody>
      </p:sp>
      <p:sp>
        <p:nvSpPr>
          <p:cNvPr id="5" name="Rectangle 4"/>
          <p:cNvSpPr/>
          <p:nvPr/>
        </p:nvSpPr>
        <p:spPr>
          <a:xfrm>
            <a:off x="8235962" y="3415506"/>
            <a:ext cx="762000" cy="504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CDF</a:t>
            </a:r>
            <a:endParaRPr lang="en-US"/>
          </a:p>
        </p:txBody>
      </p:sp>
      <p:cxnSp>
        <p:nvCxnSpPr>
          <p:cNvPr id="7" name="Straight Arrow Connector 6"/>
          <p:cNvCxnSpPr/>
          <p:nvPr/>
        </p:nvCxnSpPr>
        <p:spPr>
          <a:xfrm>
            <a:off x="4018279" y="4744325"/>
            <a:ext cx="4624665" cy="46892"/>
          </a:xfrm>
          <a:prstGeom prst="straightConnector1">
            <a:avLst/>
          </a:prstGeom>
          <a:ln w="254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586174" y="3494358"/>
            <a:ext cx="428625" cy="369332"/>
          </a:xfrm>
          <a:prstGeom prst="rect">
            <a:avLst/>
          </a:prstGeom>
          <a:solidFill>
            <a:schemeClr val="bg1"/>
          </a:solidFill>
          <a:ln>
            <a:solidFill>
              <a:schemeClr val="accent1"/>
            </a:solidFill>
          </a:ln>
        </p:spPr>
        <p:txBody>
          <a:bodyPr wrap="square" rtlCol="0">
            <a:spAutoFit/>
          </a:bodyPr>
          <a:lstStyle/>
          <a:p>
            <a:r>
              <a:rPr lang="fr-FR"/>
              <a:t>Rf</a:t>
            </a:r>
            <a:endParaRPr lang="en-US"/>
          </a:p>
        </p:txBody>
      </p:sp>
      <p:sp>
        <p:nvSpPr>
          <p:cNvPr id="11" name="TextBox 10"/>
          <p:cNvSpPr txBox="1"/>
          <p:nvPr/>
        </p:nvSpPr>
        <p:spPr>
          <a:xfrm>
            <a:off x="3456702" y="3062407"/>
            <a:ext cx="1199197" cy="276999"/>
          </a:xfrm>
          <a:prstGeom prst="rect">
            <a:avLst/>
          </a:prstGeom>
          <a:noFill/>
        </p:spPr>
        <p:txBody>
          <a:bodyPr wrap="square" rtlCol="0">
            <a:spAutoFit/>
          </a:bodyPr>
          <a:lstStyle/>
          <a:p>
            <a:r>
              <a:rPr lang="fr-FR" sz="1200"/>
              <a:t>Network Node</a:t>
            </a:r>
            <a:endParaRPr lang="en-US" sz="1200"/>
          </a:p>
        </p:txBody>
      </p:sp>
      <p:cxnSp>
        <p:nvCxnSpPr>
          <p:cNvPr id="12" name="Straight Arrow Connector 11"/>
          <p:cNvCxnSpPr/>
          <p:nvPr/>
        </p:nvCxnSpPr>
        <p:spPr>
          <a:xfrm flipV="1">
            <a:off x="655638" y="3677445"/>
            <a:ext cx="2918777" cy="1330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 idx="2"/>
          </p:cNvCxnSpPr>
          <p:nvPr/>
        </p:nvCxnSpPr>
        <p:spPr>
          <a:xfrm flipH="1">
            <a:off x="3982720" y="3939381"/>
            <a:ext cx="6033" cy="234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8610929" y="3939381"/>
            <a:ext cx="6033" cy="23498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19227" y="3309692"/>
            <a:ext cx="2223138" cy="369332"/>
          </a:xfrm>
          <a:prstGeom prst="rect">
            <a:avLst/>
          </a:prstGeom>
          <a:noFill/>
        </p:spPr>
        <p:txBody>
          <a:bodyPr wrap="square" rtlCol="0">
            <a:spAutoFit/>
          </a:bodyPr>
          <a:lstStyle/>
          <a:p>
            <a:r>
              <a:rPr lang="fr-FR"/>
              <a:t>Network Feature 1</a:t>
            </a:r>
            <a:endParaRPr lang="en-US"/>
          </a:p>
        </p:txBody>
      </p:sp>
      <p:cxnSp>
        <p:nvCxnSpPr>
          <p:cNvPr id="18" name="Straight Arrow Connector 17"/>
          <p:cNvCxnSpPr/>
          <p:nvPr/>
        </p:nvCxnSpPr>
        <p:spPr>
          <a:xfrm flipH="1" flipV="1">
            <a:off x="4000499" y="5468473"/>
            <a:ext cx="4299174" cy="5207"/>
          </a:xfrm>
          <a:prstGeom prst="straightConnector1">
            <a:avLst/>
          </a:prstGeom>
          <a:ln w="25400">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Rectangular Callout 21"/>
          <p:cNvSpPr/>
          <p:nvPr/>
        </p:nvSpPr>
        <p:spPr>
          <a:xfrm>
            <a:off x="763270" y="4087830"/>
            <a:ext cx="2459673" cy="941866"/>
          </a:xfrm>
          <a:prstGeom prst="wedgeRectCallout">
            <a:avLst>
              <a:gd name="adj1" fmla="val 74414"/>
              <a:gd name="adj2" fmla="val -8758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a:solidFill>
                <a:schemeClr val="accent5"/>
              </a:solidFill>
            </a:endParaRPr>
          </a:p>
          <a:p>
            <a:endParaRPr lang="fr-FR">
              <a:solidFill>
                <a:schemeClr val="accent5"/>
              </a:solidFill>
            </a:endParaRPr>
          </a:p>
          <a:p>
            <a:r>
              <a:rPr lang="fr-FR">
                <a:solidFill>
                  <a:schemeClr val="accent5"/>
                </a:solidFill>
              </a:rPr>
              <a:t>Supported :</a:t>
            </a:r>
          </a:p>
          <a:p>
            <a:r>
              <a:rPr lang="fr-FR">
                <a:solidFill>
                  <a:schemeClr val="accent5"/>
                </a:solidFill>
              </a:rPr>
              <a:t>"Charging for Feature 1"</a:t>
            </a:r>
          </a:p>
          <a:p>
            <a:r>
              <a:rPr lang="fr-FR">
                <a:solidFill>
                  <a:schemeClr val="accent5"/>
                </a:solidFill>
              </a:rPr>
              <a:t>"Charging for </a:t>
            </a:r>
            <a:r>
              <a:rPr lang="fr-FR">
                <a:solidFill>
                  <a:schemeClr val="accent5"/>
                </a:solidFill>
              </a:rPr>
              <a:t>Feature 2"</a:t>
            </a:r>
            <a:endParaRPr lang="fr-FR">
              <a:solidFill>
                <a:schemeClr val="accent5"/>
              </a:solidFill>
            </a:endParaRPr>
          </a:p>
          <a:p>
            <a:endParaRPr lang="fr-FR">
              <a:solidFill>
                <a:schemeClr val="accent5"/>
              </a:solidFill>
            </a:endParaRPr>
          </a:p>
          <a:p>
            <a:endParaRPr lang="en-US">
              <a:solidFill>
                <a:schemeClr val="accent5"/>
              </a:solidFill>
            </a:endParaRPr>
          </a:p>
        </p:txBody>
      </p:sp>
      <p:sp>
        <p:nvSpPr>
          <p:cNvPr id="23" name="TextBox 22"/>
          <p:cNvSpPr txBox="1"/>
          <p:nvPr/>
        </p:nvSpPr>
        <p:spPr>
          <a:xfrm>
            <a:off x="3705044" y="4405512"/>
            <a:ext cx="6092099" cy="646331"/>
          </a:xfrm>
          <a:prstGeom prst="rect">
            <a:avLst/>
          </a:prstGeom>
          <a:noFill/>
        </p:spPr>
        <p:txBody>
          <a:bodyPr wrap="square" rtlCol="0">
            <a:spAutoFit/>
          </a:bodyPr>
          <a:lstStyle/>
          <a:p>
            <a:pPr algn="ctr"/>
            <a:r>
              <a:rPr lang="fr-FR">
                <a:solidFill>
                  <a:schemeClr val="accent5"/>
                </a:solidFill>
              </a:rPr>
              <a:t>Charging Session creation ( "Charging for Feature 1"</a:t>
            </a:r>
          </a:p>
          <a:p>
            <a:pPr algn="ctr"/>
            <a:r>
              <a:rPr lang="fr-FR">
                <a:solidFill>
                  <a:schemeClr val="accent5"/>
                </a:solidFill>
              </a:rPr>
              <a:t> </a:t>
            </a:r>
            <a:r>
              <a:rPr lang="fr-FR">
                <a:solidFill>
                  <a:schemeClr val="accent5"/>
                </a:solidFill>
              </a:rPr>
              <a:t>"Charging for </a:t>
            </a:r>
            <a:r>
              <a:rPr lang="fr-FR">
                <a:solidFill>
                  <a:schemeClr val="accent5"/>
                </a:solidFill>
              </a:rPr>
              <a:t>Feature 2" )</a:t>
            </a:r>
            <a:endParaRPr lang="en-US">
              <a:solidFill>
                <a:schemeClr val="accent5"/>
              </a:solidFill>
            </a:endParaRPr>
          </a:p>
        </p:txBody>
      </p:sp>
      <p:sp>
        <p:nvSpPr>
          <p:cNvPr id="27" name="Rectangular Callout 26"/>
          <p:cNvSpPr/>
          <p:nvPr/>
        </p:nvSpPr>
        <p:spPr>
          <a:xfrm>
            <a:off x="9565270" y="4429143"/>
            <a:ext cx="2459673" cy="724148"/>
          </a:xfrm>
          <a:prstGeom prst="wedgeRectCallout">
            <a:avLst>
              <a:gd name="adj1" fmla="val -81619"/>
              <a:gd name="adj2" fmla="val -12673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solidFill>
                  <a:schemeClr val="accent5"/>
                </a:solidFill>
              </a:rPr>
              <a:t>Supported:</a:t>
            </a:r>
            <a:endParaRPr lang="fr-FR">
              <a:solidFill>
                <a:schemeClr val="accent5"/>
              </a:solidFill>
            </a:endParaRPr>
          </a:p>
          <a:p>
            <a:r>
              <a:rPr lang="fr-FR">
                <a:solidFill>
                  <a:schemeClr val="tx1"/>
                </a:solidFill>
              </a:rPr>
              <a:t>"</a:t>
            </a:r>
            <a:r>
              <a:rPr lang="fr-FR">
                <a:solidFill>
                  <a:schemeClr val="accent5"/>
                </a:solidFill>
              </a:rPr>
              <a:t>Charging for Feature 2"</a:t>
            </a:r>
            <a:endParaRPr lang="en-US">
              <a:solidFill>
                <a:schemeClr val="accent5"/>
              </a:solidFill>
            </a:endParaRPr>
          </a:p>
        </p:txBody>
      </p:sp>
      <p:sp>
        <p:nvSpPr>
          <p:cNvPr id="28" name="TextBox 27"/>
          <p:cNvSpPr txBox="1"/>
          <p:nvPr/>
        </p:nvSpPr>
        <p:spPr>
          <a:xfrm>
            <a:off x="4050404" y="5543670"/>
            <a:ext cx="4723482" cy="923330"/>
          </a:xfrm>
          <a:prstGeom prst="rect">
            <a:avLst/>
          </a:prstGeom>
          <a:noFill/>
        </p:spPr>
        <p:txBody>
          <a:bodyPr wrap="square" rtlCol="0">
            <a:spAutoFit/>
          </a:bodyPr>
          <a:lstStyle/>
          <a:p>
            <a:pPr algn="ctr"/>
            <a:r>
              <a:rPr lang="fr-FR">
                <a:solidFill>
                  <a:schemeClr val="accent5"/>
                </a:solidFill>
              </a:rPr>
              <a:t>Charging Session </a:t>
            </a:r>
            <a:r>
              <a:rPr lang="fr-FR">
                <a:solidFill>
                  <a:schemeClr val="accent5"/>
                </a:solidFill>
              </a:rPr>
              <a:t>creation </a:t>
            </a:r>
            <a:r>
              <a:rPr lang="fr-FR">
                <a:solidFill>
                  <a:srgbClr val="FF0000"/>
                </a:solidFill>
              </a:rPr>
              <a:t>Failure due to </a:t>
            </a:r>
            <a:r>
              <a:rPr lang="fr-FR">
                <a:solidFill>
                  <a:schemeClr val="accent5"/>
                </a:solidFill>
              </a:rPr>
              <a:t>"Charging for Feature 1" </a:t>
            </a:r>
            <a:r>
              <a:rPr lang="fr-FR">
                <a:solidFill>
                  <a:srgbClr val="FF0000"/>
                </a:solidFill>
              </a:rPr>
              <a:t>Not</a:t>
            </a:r>
            <a:r>
              <a:rPr lang="fr-FR">
                <a:solidFill>
                  <a:schemeClr val="accent5"/>
                </a:solidFill>
              </a:rPr>
              <a:t> Supported (</a:t>
            </a:r>
            <a:r>
              <a:rPr lang="fr-FR"/>
              <a:t>"</a:t>
            </a:r>
            <a:r>
              <a:rPr lang="fr-FR">
                <a:solidFill>
                  <a:schemeClr val="accent5"/>
                </a:solidFill>
              </a:rPr>
              <a:t>Charging for Feature </a:t>
            </a:r>
            <a:r>
              <a:rPr lang="fr-FR">
                <a:solidFill>
                  <a:schemeClr val="accent5"/>
                </a:solidFill>
              </a:rPr>
              <a:t>2" supported also sent)</a:t>
            </a:r>
            <a:endParaRPr lang="en-US">
              <a:solidFill>
                <a:schemeClr val="accent5"/>
              </a:solidFill>
            </a:endParaRPr>
          </a:p>
        </p:txBody>
      </p:sp>
      <p:cxnSp>
        <p:nvCxnSpPr>
          <p:cNvPr id="19" name="Straight Arrow Connector 18"/>
          <p:cNvCxnSpPr/>
          <p:nvPr/>
        </p:nvCxnSpPr>
        <p:spPr>
          <a:xfrm flipH="1" flipV="1">
            <a:off x="655638" y="5709444"/>
            <a:ext cx="3327082" cy="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55638" y="5299588"/>
            <a:ext cx="2884170" cy="369332"/>
          </a:xfrm>
          <a:prstGeom prst="rect">
            <a:avLst/>
          </a:prstGeom>
          <a:noFill/>
        </p:spPr>
        <p:txBody>
          <a:bodyPr wrap="square" rtlCol="0">
            <a:spAutoFit/>
          </a:bodyPr>
          <a:lstStyle/>
          <a:p>
            <a:r>
              <a:rPr lang="fr-FR">
                <a:solidFill>
                  <a:srgbClr val="FF0000"/>
                </a:solidFill>
              </a:rPr>
              <a:t>Reject</a:t>
            </a:r>
            <a:r>
              <a:rPr lang="fr-FR"/>
              <a:t> Network Feature 1</a:t>
            </a:r>
            <a:endParaRPr lang="en-US"/>
          </a:p>
        </p:txBody>
      </p:sp>
      <p:sp>
        <p:nvSpPr>
          <p:cNvPr id="25" name="TextBox 24"/>
          <p:cNvSpPr txBox="1"/>
          <p:nvPr/>
        </p:nvSpPr>
        <p:spPr>
          <a:xfrm>
            <a:off x="8044217" y="2892426"/>
            <a:ext cx="1220946" cy="461665"/>
          </a:xfrm>
          <a:prstGeom prst="rect">
            <a:avLst/>
          </a:prstGeom>
          <a:noFill/>
        </p:spPr>
        <p:txBody>
          <a:bodyPr wrap="square" rtlCol="0">
            <a:spAutoFit/>
          </a:bodyPr>
          <a:lstStyle/>
          <a:p>
            <a:r>
              <a:rPr lang="fr-FR" sz="1200"/>
              <a:t>Offline Charging </a:t>
            </a:r>
          </a:p>
          <a:p>
            <a:r>
              <a:rPr lang="fr-FR" sz="1200"/>
              <a:t>server</a:t>
            </a:r>
            <a:endParaRPr lang="en-US" sz="1200"/>
          </a:p>
        </p:txBody>
      </p:sp>
    </p:spTree>
    <p:extLst>
      <p:ext uri="{BB962C8B-B14F-4D97-AF65-F5344CB8AC3E}">
        <p14:creationId xmlns:p14="http://schemas.microsoft.com/office/powerpoint/2010/main" val="2447534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a:t>Conclusion - input to joint CT4/CT3 session</a:t>
            </a:r>
            <a:endParaRPr lang="en-US" dirty="0"/>
          </a:p>
        </p:txBody>
      </p:sp>
      <p:sp>
        <p:nvSpPr>
          <p:cNvPr id="3" name="Content Placeholder 2"/>
          <p:cNvSpPr>
            <a:spLocks noGrp="1"/>
          </p:cNvSpPr>
          <p:nvPr>
            <p:ph idx="1"/>
          </p:nvPr>
        </p:nvSpPr>
        <p:spPr/>
        <p:txBody>
          <a:bodyPr>
            <a:normAutofit/>
          </a:bodyPr>
          <a:lstStyle/>
          <a:p>
            <a:r>
              <a:rPr lang="fr-FR"/>
              <a:t>Agree on presenting these slides for discussion:</a:t>
            </a:r>
          </a:p>
          <a:p>
            <a:pPr lvl="1"/>
            <a:r>
              <a:rPr lang="fr-FR"/>
              <a:t>All topics?</a:t>
            </a:r>
          </a:p>
          <a:p>
            <a:pPr lvl="1"/>
            <a:r>
              <a:rPr lang="fr-FR"/>
              <a:t>Only part of topics? If so, which topics?</a:t>
            </a:r>
          </a:p>
          <a:p>
            <a:r>
              <a:rPr lang="fr-FR"/>
              <a:t>Separate Tdocs per topic?</a:t>
            </a:r>
          </a:p>
          <a:p>
            <a:r>
              <a:rPr lang="fr-FR"/>
              <a:t>Others?</a:t>
            </a:r>
            <a:endParaRPr lang="en-US"/>
          </a:p>
          <a:p>
            <a:pPr lvl="2"/>
            <a:endParaRPr lang="fr-FR"/>
          </a:p>
          <a:p>
            <a:endParaRPr lang="en-US"/>
          </a:p>
        </p:txBody>
      </p:sp>
    </p:spTree>
    <p:extLst>
      <p:ext uri="{BB962C8B-B14F-4D97-AF65-F5344CB8AC3E}">
        <p14:creationId xmlns:p14="http://schemas.microsoft.com/office/powerpoint/2010/main" val="33366549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645</TotalTime>
  <Words>578</Words>
  <Application>Microsoft Office PowerPoint</Application>
  <PresentationFormat>Widescreen</PresentationFormat>
  <Paragraphs>57</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新細明體</vt:lpstr>
      <vt:lpstr>Arial</vt:lpstr>
      <vt:lpstr>Calibri</vt:lpstr>
      <vt:lpstr>Calibri Light</vt:lpstr>
      <vt:lpstr>Times New Roman</vt:lpstr>
      <vt:lpstr>Office Theme</vt:lpstr>
      <vt:lpstr>Proposed Topics for Joint SA5/CT4/CT3  Discussion</vt:lpstr>
      <vt:lpstr>Diameter Base Protocol Update</vt:lpstr>
      <vt:lpstr>Conformance with Diameter extensibility Rules </vt:lpstr>
      <vt:lpstr>Study Item on Overload Control for Diameter Charging Applications</vt:lpstr>
      <vt:lpstr>Question from SA5 on CT4/CT3 Supported Feature mechanism</vt:lpstr>
      <vt:lpstr>Question from SA5 on CT4/CT3 Supported Feature mechanism</vt:lpstr>
      <vt:lpstr>Conclusion - input to joint CT4/CT3 session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Topics for Joint SA5/CT4/CT3 Discussion</dc:title>
  <dc:creator>Gardella Maryse</dc:creator>
  <cp:lastModifiedBy>Nokia-mga</cp:lastModifiedBy>
  <cp:revision>52</cp:revision>
  <dcterms:created xsi:type="dcterms:W3CDTF">2016-11-02T17:44:52Z</dcterms:created>
  <dcterms:modified xsi:type="dcterms:W3CDTF">2016-11-07T20:49:13Z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1182253133</vt:i4>
  </property>
  <property fmtid="{D5CDD505-2E9C-101B-9397-08002B2CF9AE}" pid="4" name="_EmailSubject">
    <vt:lpwstr>SA1/SA3 joint meeting next week</vt:lpwstr>
  </property>
  <property fmtid="{D5CDD505-2E9C-101B-9397-08002B2CF9AE}" pid="5" name="_AuthorEmail">
    <vt:lpwstr>betsy.covell@nokia.com</vt:lpwstr>
  </property>
  <property fmtid="{D5CDD505-2E9C-101B-9397-08002B2CF9AE}" pid="6" name="_AuthorEmailDisplayName">
    <vt:lpwstr>Covell, Betsy (Nokia - US)</vt:lpwstr>
  </property>
</Properties>
</file>