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4"/>
  </p:notesMasterIdLst>
  <p:handoutMasterIdLst>
    <p:handoutMasterId r:id="rId45"/>
  </p:handoutMasterIdLst>
  <p:sldIdLst>
    <p:sldId id="303" r:id="rId2"/>
    <p:sldId id="706" r:id="rId3"/>
    <p:sldId id="879" r:id="rId4"/>
    <p:sldId id="903" r:id="rId5"/>
    <p:sldId id="904" r:id="rId6"/>
    <p:sldId id="905" r:id="rId7"/>
    <p:sldId id="906" r:id="rId8"/>
    <p:sldId id="907" r:id="rId9"/>
    <p:sldId id="908" r:id="rId10"/>
    <p:sldId id="919" r:id="rId11"/>
    <p:sldId id="920" r:id="rId12"/>
    <p:sldId id="922" r:id="rId13"/>
    <p:sldId id="923" r:id="rId14"/>
    <p:sldId id="924" r:id="rId15"/>
    <p:sldId id="925" r:id="rId16"/>
    <p:sldId id="926" r:id="rId17"/>
    <p:sldId id="927" r:id="rId18"/>
    <p:sldId id="897" r:id="rId19"/>
    <p:sldId id="910" r:id="rId20"/>
    <p:sldId id="911" r:id="rId21"/>
    <p:sldId id="912" r:id="rId22"/>
    <p:sldId id="812" r:id="rId23"/>
    <p:sldId id="928" r:id="rId24"/>
    <p:sldId id="929" r:id="rId25"/>
    <p:sldId id="930" r:id="rId26"/>
    <p:sldId id="931" r:id="rId27"/>
    <p:sldId id="932" r:id="rId28"/>
    <p:sldId id="842" r:id="rId29"/>
    <p:sldId id="870" r:id="rId30"/>
    <p:sldId id="871" r:id="rId31"/>
    <p:sldId id="872" r:id="rId32"/>
    <p:sldId id="873" r:id="rId33"/>
    <p:sldId id="900" r:id="rId34"/>
    <p:sldId id="913" r:id="rId35"/>
    <p:sldId id="882" r:id="rId36"/>
    <p:sldId id="883" r:id="rId37"/>
    <p:sldId id="901" r:id="rId38"/>
    <p:sldId id="914" r:id="rId39"/>
    <p:sldId id="915" r:id="rId40"/>
    <p:sldId id="916" r:id="rId41"/>
    <p:sldId id="865" r:id="rId42"/>
    <p:sldId id="878" r:id="rId43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1" autoAdjust="0"/>
    <p:restoredTop sz="94568" autoAdjust="0"/>
  </p:normalViewPr>
  <p:slideViewPr>
    <p:cSldViewPr snapToGrid="0">
      <p:cViewPr varScale="1">
        <p:scale>
          <a:sx n="67" d="100"/>
          <a:sy n="67" d="100"/>
        </p:scale>
        <p:origin x="139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Approved pCRs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SA5#108</c:v>
                </c:pt>
                <c:pt idx="1">
                  <c:v>SA5#109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2-42DF-983E-FA573DDB9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1620208"/>
        <c:axId val="172539288"/>
      </c:barChart>
      <c:catAx>
        <c:axId val="17162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2539288"/>
        <c:crosses val="autoZero"/>
        <c:auto val="1"/>
        <c:lblAlgn val="ctr"/>
        <c:lblOffset val="100"/>
        <c:noMultiLvlLbl val="0"/>
      </c:catAx>
      <c:valAx>
        <c:axId val="172539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162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8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9/19/2016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47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6515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095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636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356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04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605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502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19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0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697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16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217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23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10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7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27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97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713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053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20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576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532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63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00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99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7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559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585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2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6741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SP-160607 TSG SA WG5 Report to TSG SA#73  21-23 Sept. 2016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7"/>
            <a:ext cx="7772400" cy="36432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/>
              <a:t>TSG SA WG5 Status Report</a:t>
            </a:r>
            <a:br>
              <a:rPr lang="en-GB" altLang="zh-CN" sz="5300" b="1" dirty="0"/>
            </a:br>
            <a:r>
              <a:rPr lang="en-GB" altLang="zh-CN" sz="5300" b="1" dirty="0"/>
              <a:t>to TSG SA#73</a:t>
            </a:r>
            <a:br>
              <a:rPr lang="en-GB" altLang="zh-CN" sz="5300" b="1" dirty="0"/>
            </a:br>
            <a:r>
              <a:rPr lang="en-GB" altLang="zh-CN" sz="3100" b="1" dirty="0"/>
              <a:t>New Orleans, USA</a:t>
            </a:r>
            <a:br>
              <a:rPr lang="en-GB" altLang="zh-CN" sz="3100" b="1" dirty="0"/>
            </a:br>
            <a:r>
              <a:rPr lang="en-GB" altLang="zh-CN" sz="3100" b="1" dirty="0"/>
              <a:t>21-23 September 2016</a:t>
            </a:r>
            <a:br>
              <a:rPr lang="en-GB" altLang="zh-CN" sz="3100" b="1" dirty="0"/>
            </a:br>
            <a:br>
              <a:rPr lang="en-GB" altLang="zh-CN" sz="3100" b="1" dirty="0"/>
            </a:br>
            <a:r>
              <a:rPr lang="en-GB" altLang="zh-CN" sz="2200" b="1" dirty="0"/>
              <a:t>Charging Management (CH)</a:t>
            </a:r>
            <a:br>
              <a:rPr lang="en-GB" altLang="zh-CN" sz="2200" b="1" dirty="0"/>
            </a:br>
            <a:r>
              <a:rPr lang="en-GB" altLang="zh-CN" sz="2200" b="1" dirty="0"/>
              <a:t>Operation, Administration, Maintenance &amp; Provisioning (OAM&amp;P)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723331" y="5081137"/>
            <a:ext cx="7574507" cy="996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Chairman, Ericsson</a:t>
            </a:r>
          </a:p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Mirko CANO SOVERI, SA5 Secretary, MCC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(1/2)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4621316"/>
              </p:ext>
            </p:extLst>
          </p:nvPr>
        </p:nvGraphicFramePr>
        <p:xfrm>
          <a:off x="488950" y="1282700"/>
          <a:ext cx="8417596" cy="507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63353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endParaRPr lang="sv-S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CH14-ROPOCH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Resource optimization for PS domain online charging sessions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CH14-DCCII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Determination of Completeness of Charging Information in IMS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32.240, 32.260, 32.298, 32.299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CH14-ProSe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Enhanced Proximity-based Services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32.240, 32.251, 32.277, 32.298, 32.299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CH14-V8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S8 Home Routing Architecture for VoLTE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32.240, 32.251, 32.260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FS_DOCME_CH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Overload Control for Diameter Charging Applications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SP-150310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32.xyz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OAM14-MAMO_VNF-MCAR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 concept, architecture and requirements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28.500, 32.101, 32.102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OAM14-MAMO_VNF-CM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28.510, 28.511, 28.512, 28.513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OAM14-MAMO_VNF-FM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Fault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28.515, 28.516, 28.517, 28.518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OAM14-MAMO_VNF-PM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28.520, 28.521, 28.522, 28.523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406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(2/2)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682695"/>
              </p:ext>
            </p:extLst>
          </p:nvPr>
        </p:nvGraphicFramePr>
        <p:xfrm>
          <a:off x="488950" y="1120775"/>
          <a:ext cx="8417596" cy="530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5550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endParaRPr lang="sv-S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OAM14-MAMO_VNF-LCM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Lyfecycle management for mobile networks that include virtualized network functions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28.525, 28.526, 28.527, 28.528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40%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OAM14-FILMEAS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Filtering of PM measurements and data volume measurements for shared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-&gt;SP-160610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32.817, 32.130, 32.425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OAM14-LSA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 support for Licensed Shared Access (LSA)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28.301, 28.302, 28.303, 32.101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FS_OAM_EE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support for assessment of energy efficiency in mobile access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SP-160430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32.856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55%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FS_OAM_SON_AAS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aspects of SON for AAS-based deployments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SP-150677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SA#73 (09/2016) 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-&gt; SA#74 (12/2016)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FS_IMP_ITFN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Implementation for the Partitioning of Itf-N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32.880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FS_NGNS_MOA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Architecture of Next Generation Network and Service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FS_MONETS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of Network Slicing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SP-160394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FS_MAN_NGNAF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next generation network architecture and features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SA#75 (03/2017)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406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39140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 </a:t>
            </a:r>
            <a:r>
              <a:rPr lang="sv-SE" dirty="0" err="1"/>
              <a:t>overview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52691021"/>
              </p:ext>
            </p:extLst>
          </p:nvPr>
        </p:nvGraphicFramePr>
        <p:xfrm>
          <a:off x="526256" y="117157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S5-165039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ATIS NRSC to SA5 on RE: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Establish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Metric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Determine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Drop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Registered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Users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an IP-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S5-165319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LS from CT3 to SA5 on PDP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extension to non-IP PDN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C3-162183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LS reply from CT4 to SA5 on progress of the work on Diameter Base Protocol Update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C4-163282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S5-165223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CT4 to SA5 on Control Plane CIoT EPS Optimisation Indicator propagated to PGW for charging purpose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C4-164288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Liaison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from ETSI TC EE to 3GPP SA5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standard ES 202 336-12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Resubmitted Liaison from ETSI TC EE to 3GPP SA5 in response to S5-162239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S5-165045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SA2 to SA5 for enhancements required for charging of PDN connection to SCEF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S2-163767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 LS from SA2 to SA5 “LS on Control Plane CIoT EPS Optimisation Indicator propagated to PGW for charging purpose”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S2-163768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S5-165280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S5-165047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from SA2 to ETSI NTECH AFI cc SA5 on Autonomic Networking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S2-164274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SA2 to SA5-CH on implication on charging from eFMSS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S2-164279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BBF to SA5 on Proposed TR-196i2 Corrigendum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342209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from ETSI NFV to SA5 on NFV Interface and Architecture specifications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13447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Response LS from RAN2 cc SA5 on QoE reporting for streaming services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R2-165972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14526557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832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Outgoing</a:t>
            </a:r>
            <a:r>
              <a:rPr lang="sv-SE" dirty="0"/>
              <a:t> LS </a:t>
            </a:r>
            <a:r>
              <a:rPr lang="sv-SE" dirty="0" err="1"/>
              <a:t>overview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59283218"/>
              </p:ext>
            </p:extLst>
          </p:nvPr>
        </p:nvGraphicFramePr>
        <p:xfrm>
          <a:off x="526256" y="1417638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S5-165128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ETSI TC EE PS on ES 203 228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 PS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S5-165129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 ETSI TC EE 02 on ES 202 336-12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TC EE PS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S5-165223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to LS reply from CT4 to SA5 on progress of the work on Diameter Base Protocol Update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S5-165280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LS to Response LSs on Control Plane CIoT Optimisation Indicator propagated to PGW for charging purpose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SA2,CT4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S5-165046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S5-165319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Resubmitted LS from ATIS NRSC to SA5 on RE: Establish a Metric to Determine a Drop in Registered Users in an IP-Based Network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ATIS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S5-165039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S5-165320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Reply to: LS from BBF to SA5 on Proposed TR-196i2 Corrigendum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S5-165192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S5-165321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on update of the work plan of stage 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ISG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S5-165353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LSout to ETSI ISG NFV IFA WG on the use of un-instantiated VNF instance ID in UpdateNS operation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S5-165371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 to CT1 on Determination of Completeness of Charging Information in IMS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CT1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S5-165372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LSout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 ETSI ISG NFV IFA WG on </a:t>
                      </a:r>
                      <a:r>
                        <a:rPr lang="sv-SE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NS scenarios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ETSI NFV IFA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sv-S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363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21105" y="1258884"/>
          <a:ext cx="8283507" cy="3574249"/>
        </p:xfrm>
        <a:graphic>
          <a:graphicData uri="http://schemas.openxmlformats.org/drawingml/2006/table">
            <a:tbl>
              <a:tblPr/>
              <a:tblGrid>
                <a:gridCol w="132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SP-160621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Charging Aspects of Architecture enhancements for Cellular Internet of Things (CIoT-CH)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Rel-13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SP-160623</a:t>
                      </a:r>
                      <a:endParaRPr 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effectLst/>
                        </a:rPr>
                        <a:t>Rel-14 CRs on </a:t>
                      </a:r>
                      <a:r>
                        <a:rPr lang="sv-SE" dirty="0" err="1">
                          <a:effectLst/>
                        </a:rPr>
                        <a:t>Charging</a:t>
                      </a:r>
                      <a:r>
                        <a:rPr lang="sv-SE" dirty="0">
                          <a:effectLst/>
                        </a:rPr>
                        <a:t> Management (CH14)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Charging Aspects of Enhanced Proximity-based Services (CH14-Prose)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SP-160625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Rel-14 CRs on Determination of Completeness of Charging Information in IMS (DCCII)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307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6110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8"/>
          <a:ext cx="8272812" cy="2173081"/>
        </p:xfrm>
        <a:graphic>
          <a:graphicData uri="http://schemas.openxmlformats.org/drawingml/2006/table">
            <a:tbl>
              <a:tblPr/>
              <a:tblGrid>
                <a:gridCol w="1192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0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forward compatibility for 3GPP Diameter Charging Applications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SP-160609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WID Charging Aspects of Improvements of Awareness of User Location Change (AULC)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8089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390238" y="1201003"/>
            <a:ext cx="8412565" cy="510426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 dirty="0"/>
              <a:t> Co-operation with </a:t>
            </a:r>
            <a:r>
              <a:rPr lang="en-GB" altLang="zh-CN" sz="2400" dirty="0"/>
              <a:t>CT4/CT3 on Diameter</a:t>
            </a:r>
            <a:endParaRPr lang="en-US" altLang="zh-CN" sz="2400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SWG CH plans to have a joint meeting with CT4/CT3 in Reno mega-meeting (SA5#110) for synchronization on Diameter-related topics.</a:t>
            </a:r>
          </a:p>
          <a:p>
            <a:pPr lvl="1">
              <a:lnSpc>
                <a:spcPct val="80000"/>
              </a:lnSpc>
              <a:buNone/>
              <a:defRPr/>
            </a:pPr>
            <a:endParaRPr lang="en-US" sz="2000" dirty="0"/>
          </a:p>
          <a:p>
            <a:pPr marL="342900" lvl="1" indent="-342900">
              <a:lnSpc>
                <a:spcPct val="80000"/>
              </a:lnSpc>
              <a:buClrTx/>
              <a:buBlip>
                <a:blip r:embed="rId3"/>
              </a:buBlip>
              <a:defRPr/>
            </a:pPr>
            <a:r>
              <a:rPr lang="en-GB" dirty="0"/>
              <a:t>Co-operation with </a:t>
            </a:r>
            <a:r>
              <a:rPr lang="en-GB" altLang="zh-CN" dirty="0"/>
              <a:t>CT1 on </a:t>
            </a:r>
            <a:r>
              <a:rPr lang="en-GB" dirty="0"/>
              <a:t>CH14-DCCII</a:t>
            </a:r>
            <a:endParaRPr lang="en-US" altLang="zh-CN" dirty="0"/>
          </a:p>
          <a:p>
            <a:pPr lvl="1">
              <a:lnSpc>
                <a:spcPct val="80000"/>
              </a:lnSpc>
              <a:defRPr/>
            </a:pPr>
            <a:r>
              <a:rPr lang="en-US" sz="2000" dirty="0"/>
              <a:t>SA5 liaised CT1 on the charging requirements for </a:t>
            </a:r>
            <a:r>
              <a:rPr lang="en-GB" sz="2000" dirty="0"/>
              <a:t>“Determination of Completeness of Charging Information in IMS” (CH14-DCCII) </a:t>
            </a:r>
            <a:r>
              <a:rPr lang="en-US" sz="2000" dirty="0"/>
              <a:t>so the corresponding SIP </a:t>
            </a:r>
            <a:r>
              <a:rPr lang="en-US" sz="2000" dirty="0" err="1"/>
              <a:t>signalling</a:t>
            </a:r>
            <a:r>
              <a:rPr lang="en-US" sz="2000" dirty="0"/>
              <a:t> enablers extension can be specified by CT1 (expected CT1 WID to be created). </a:t>
            </a:r>
          </a:p>
          <a:p>
            <a:r>
              <a:rPr lang="en-GB" sz="2400" dirty="0"/>
              <a:t>ETSI TC Interoperability Testing (INT)</a:t>
            </a:r>
            <a:endParaRPr lang="en-US" sz="2400" dirty="0"/>
          </a:p>
          <a:p>
            <a:pPr lvl="1">
              <a:lnSpc>
                <a:spcPct val="80000"/>
              </a:lnSpc>
              <a:defRPr/>
            </a:pPr>
            <a:r>
              <a:rPr lang="en-GB" sz="2000" dirty="0"/>
              <a:t>SA5 was informed about the list of changes to TS 32.299 </a:t>
            </a:r>
            <a:r>
              <a:rPr lang="en-GB" sz="2000" dirty="0" err="1"/>
              <a:t>Rf</a:t>
            </a:r>
            <a:r>
              <a:rPr lang="en-GB" sz="2000" dirty="0"/>
              <a:t>/Ro </a:t>
            </a:r>
            <a:r>
              <a:rPr lang="en-US" sz="2000" dirty="0"/>
              <a:t>from Rel-10 to Rel-13  which are considered by ETSI INT in their </a:t>
            </a:r>
            <a:r>
              <a:rPr lang="en-GB" sz="2000" dirty="0"/>
              <a:t>“Conformance Test Specifications for the Diameter Protocol over the </a:t>
            </a:r>
            <a:r>
              <a:rPr lang="en-GB" sz="2000" dirty="0" err="1"/>
              <a:t>Rf</a:t>
            </a:r>
            <a:r>
              <a:rPr lang="en-GB" sz="2000" dirty="0"/>
              <a:t> and the Ro reference points ”.</a:t>
            </a:r>
            <a:endParaRPr lang="en-GB" altLang="zh-CN" dirty="0"/>
          </a:p>
          <a:p>
            <a:pPr>
              <a:lnSpc>
                <a:spcPct val="80000"/>
              </a:lnSpc>
              <a:defRPr/>
            </a:pPr>
            <a:r>
              <a:rPr lang="en-GB" altLang="zh-CN" dirty="0"/>
              <a:t>  </a:t>
            </a:r>
            <a:r>
              <a:rPr lang="en-GB" altLang="zh-CN" sz="2400" dirty="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OMA ARC maintains the OMA Data Definition Specification (DDS) based on the SA5 specification for Diameter AVP code definitions (TS 32.299).</a:t>
            </a:r>
            <a:endParaRPr lang="en-GB" sz="1800" dirty="0"/>
          </a:p>
          <a:p>
            <a:pPr>
              <a:lnSpc>
                <a:spcPct val="80000"/>
              </a:lnSpc>
              <a:buNone/>
              <a:defRPr/>
            </a:pPr>
            <a:endParaRPr lang="en-GB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1549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(1/4)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8086685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optimization for PS domain online charging sessions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CH14-ROPOCH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Two discussion papers introduced various options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input approved as a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specify: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Delaying start of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only upon start of service data flow</a:t>
                      </a:r>
                      <a:endParaRPr lang="sv-SE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Stop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in advance upon a period with no valid quota</a:t>
                      </a: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One pCR to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draftCR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approved: in flow based charging: on start of service data flow if no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exist,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started.</a:t>
                      </a:r>
                      <a:endParaRPr lang="en-GB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Tx/>
                        <a:buChar char="-"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62194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(2/4)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7567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Completeness of Charging Information in IMS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CH14-DCCII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Deutsche Telekom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LS S5-165227 sent to CT1 to provide charging requirement so CT1 can work on corresponding SIP signalling extension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It is expected CT1 to create its own WID based on receipt of this LS (company-driven).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This LS addresses the comment received during SA#72 on this SA5 WID approval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Requirements for two SIP enablers agreed in a CR (one to track the IMS Nodes for which the CTF generates charging events, the other to identify applications within an AS).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 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4708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3" y="979179"/>
            <a:ext cx="8505825" cy="5271496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Robert Törnkvist (Ericsson)			VC	since 05/2016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/>
              <a:t>SA5 leadership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(3/4)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434022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Enhanced Proximity-based Services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CH14-ProSe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720049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Set of flows for offline charging have been agreed (Rel-14 CRs):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 Communication via UE-to-Network Relay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B of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 (roaming/non-roaming)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One-to-One Direct Communication	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Restricted Discovery: extension to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Restricted Discovery of Model A (roaming/non-roaming), including Announce, Monitor and Match.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53873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(4/4)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261194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S8 Home Routing Architecture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CH14-V8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720050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CR agreed to </a:t>
                      </a: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introduce t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he charging principle for S8HR (S8 Home Routing Architecture for VoLTE) in the umbrella Charging Specification TS 32.240. 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Rel-14 CR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77783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studies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499535"/>
              </p:ext>
            </p:extLst>
          </p:nvPr>
        </p:nvGraphicFramePr>
        <p:xfrm>
          <a:off x="272956" y="1231592"/>
          <a:ext cx="8639032" cy="5012278"/>
        </p:xfrm>
        <a:graphic>
          <a:graphicData uri="http://schemas.openxmlformats.org/drawingml/2006/table">
            <a:tbl>
              <a:tblPr/>
              <a:tblGrid>
                <a:gridCol w="137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-&gt; 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No progress due to resigning rapporteur.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This study needs a new rapporteur in order to continue.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8"/>
          <a:ext cx="8272812" cy="1309420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791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marL="72000" algn="l" fontAlgn="t"/>
                      <a:r>
                        <a:rPr lang="sv-SE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SP-160620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CRs on OAM Maintenance and small Enhancements (OAM13)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021814" cy="4307991"/>
        </p:xfrm>
        <a:graphic>
          <a:graphicData uri="http://schemas.openxmlformats.org/drawingml/2006/table">
            <a:tbl>
              <a:tblPr/>
              <a:tblGrid>
                <a:gridCol w="1300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SP-160614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28.515 Fault Management (FM)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SP-160615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28.516 Fault Management (FM) for mobile networks that include virtualized network functions Procedures;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SP-160616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28.510 Configuration Management (CM) for mobile networks that include virtualized network functions;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253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SP-160617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28.525 Lifecycle Management (LCM)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00865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SP-160618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TS 28.520 Performance Management (PM) for mobile networks that include virtualized network functions Requirements; for information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881926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SP-160619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TR 32.817 Study on filtering of Performance Management (PM) measurements; for information and approval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960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3285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4388339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SP-160610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Revised WID Filtering of PM measurements and data volume measurements for shared networks (updated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Affected existing specifications based on the “phase 1” study result)</a:t>
                      </a:r>
                      <a:endParaRPr lang="en-US" dirty="0">
                        <a:effectLst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SP-160611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Management aspects of selected IoT-related features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dirty="0">
                          <a:solidFill>
                            <a:srgbClr val="000000"/>
                          </a:solidFill>
                          <a:effectLst/>
                        </a:rPr>
                        <a:t>SP-160613</a:t>
                      </a:r>
                      <a:endParaRPr lang="sv-SE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New Study on a RESTful HTTP-based Solution Set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ctr"/>
                      <a:r>
                        <a:rPr lang="sv-SE" b="1" dirty="0">
                          <a:solidFill>
                            <a:srgbClr val="000000"/>
                          </a:solidFill>
                          <a:effectLst/>
                        </a:rPr>
                        <a:t>SP-160612</a:t>
                      </a:r>
                      <a:endParaRPr lang="sv-SE" b="1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</a:rPr>
                        <a:t>New SID management aspects of virtualized network functions that are part of the RAN. </a:t>
                      </a:r>
                    </a:p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</a:rPr>
                        <a:t>Note: </a:t>
                      </a:r>
                      <a:r>
                        <a:rPr lang="en-US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SID </a:t>
                      </a: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could not be agreed by SA5 due to one sustained objection; however the SA5 chair brings it to SA asking for SA approval since there were no other objections and it has a list of 10 supporting companies.</a:t>
                      </a:r>
                      <a:endParaRPr lang="en-US" sz="18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(1/2)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811" y="977215"/>
            <a:ext cx="8802474" cy="5328051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 IFA </a:t>
            </a:r>
          </a:p>
          <a:p>
            <a:pPr marL="914400" lvl="1" indent="-457200"/>
            <a:r>
              <a:rPr lang="en-GB" sz="2000" dirty="0">
                <a:ea typeface="宋体" pitchFamily="2" charset="-122"/>
              </a:rPr>
              <a:t>Ongoing communication is done via LS. Calls may be set up on specific topics if needed. 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Several LS exchanges are ongoing on various topics related to alignment of SA5 and ETSI specifications.</a:t>
            </a:r>
            <a:endParaRPr lang="en-GB" altLang="zh-CN" sz="2400" dirty="0"/>
          </a:p>
          <a:p>
            <a:pPr marL="514350" indent="-457200"/>
            <a:r>
              <a:rPr lang="en-GB" altLang="zh-CN" sz="2400" dirty="0"/>
              <a:t>Multi-SDO on NFV information modeling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attended ETSI workshop on NFV Information Modeling in Jan. 2016. </a:t>
            </a:r>
          </a:p>
          <a:p>
            <a:pPr marL="914400" lvl="1" indent="-457200"/>
            <a:r>
              <a:rPr lang="en-US" altLang="zh-CN" sz="2000" dirty="0">
                <a:ea typeface="宋体" pitchFamily="2" charset="-122"/>
              </a:rPr>
              <a:t>SA5 has reported progress in March 2016 on the NFV modeling work currently ongoing in SA5. Next meeting is planned in December (F2F).</a:t>
            </a:r>
          </a:p>
          <a:p>
            <a:pPr marL="514350" indent="-457200"/>
            <a:r>
              <a:rPr lang="en-US" altLang="zh-CN" sz="2400" dirty="0"/>
              <a:t>ATIS NRSC</a:t>
            </a:r>
          </a:p>
          <a:p>
            <a:pPr marL="914400" lvl="1" indent="-457200"/>
            <a:r>
              <a:rPr lang="en-US" altLang="zh-CN" sz="2000" dirty="0"/>
              <a:t>Ongoing work on metrics to determine a drop in registered users in an IP-based network.</a:t>
            </a:r>
            <a:r>
              <a:rPr lang="en-GB" altLang="zh-CN" sz="2000" dirty="0"/>
              <a:t> </a:t>
            </a:r>
          </a:p>
          <a:p>
            <a:pPr marL="514350" indent="-457200"/>
            <a:r>
              <a:rPr lang="en-GB" altLang="zh-CN" sz="2400" dirty="0"/>
              <a:t>ETSI TC EE</a:t>
            </a:r>
          </a:p>
          <a:p>
            <a:pPr marL="914400" lvl="1" indent="-457200"/>
            <a:r>
              <a:rPr lang="en-GB" altLang="zh-CN" sz="2000" dirty="0"/>
              <a:t>Regular LS exchange on Energy Efficiency in mobile networks.</a:t>
            </a:r>
            <a:endParaRPr lang="en-GB" altLang="zh-CN" sz="18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139659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(2/2)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328036" y="925941"/>
            <a:ext cx="8570458" cy="535219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Multi-SDO (SA5, TM Forum, NGMN)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JWG on Converged Performance Management is still active. It is likely to be replaced by traditional LS exchange.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Agreed to maintain the Multi-SDO steering committee until end of 2016 to estimate whether more common work is needed. </a:t>
            </a:r>
          </a:p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/>
              <a:t>BBF/SCF - HNB/</a:t>
            </a:r>
            <a:r>
              <a:rPr lang="en-GB" altLang="zh-CN" sz="2400" dirty="0" err="1"/>
              <a:t>HeNB</a:t>
            </a:r>
            <a:endParaRPr lang="en-GB" altLang="zh-CN" sz="2400" dirty="0"/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is the 3GPP focal point to BBF for HNB and 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BBF maintains the 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based on SA5 requirements.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US" sz="2000" dirty="0"/>
              <a:t>SCF has requested SA5 and BBF to add more detailed cell parameters in the </a:t>
            </a:r>
            <a:r>
              <a:rPr lang="en-GB" altLang="zh-CN" sz="2000" dirty="0">
                <a:ea typeface="宋体" pitchFamily="2" charset="-122"/>
              </a:rPr>
              <a:t>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(BBF </a:t>
            </a:r>
            <a:r>
              <a:rPr lang="en-US" sz="2000" dirty="0"/>
              <a:t>TR196).</a:t>
            </a:r>
            <a:endParaRPr lang="en-GB" altLang="zh-CN" sz="2000" dirty="0">
              <a:ea typeface="宋体" pitchFamily="2" charset="-122"/>
            </a:endParaRPr>
          </a:p>
          <a:p>
            <a:pPr marL="533400" lvl="1" indent="-533400">
              <a:lnSpc>
                <a:spcPct val="90000"/>
              </a:lnSpc>
              <a:buClrTx/>
              <a:buBlip>
                <a:blip r:embed="rId3"/>
              </a:buBlip>
              <a:defRPr/>
            </a:pPr>
            <a:r>
              <a:rPr lang="en-GB" altLang="zh-CN" dirty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conference calls and LS exchange with ITU-T SG2 to maintain this alignment.</a:t>
            </a:r>
          </a:p>
          <a:p>
            <a:pPr marL="514350" indent="-457200">
              <a:lnSpc>
                <a:spcPct val="90000"/>
              </a:lnSpc>
            </a:pPr>
            <a:endParaRPr lang="en-GB" altLang="zh-CN" sz="2400" dirty="0"/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/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54819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(1/7)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81044"/>
              </p:ext>
            </p:extLst>
          </p:nvPr>
        </p:nvGraphicFramePr>
        <p:xfrm>
          <a:off x="191069" y="1180724"/>
          <a:ext cx="8775509" cy="5134286"/>
        </p:xfrm>
        <a:graphic>
          <a:graphicData uri="http://schemas.openxmlformats.org/drawingml/2006/table">
            <a:tbl>
              <a:tblPr/>
              <a:tblGrid>
                <a:gridCol w="116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concept, architecture and requirements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OAM14-MAMO_VNF-MCAR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690036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70% to 90%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 (09/2016) -&gt; 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contributions are addressed, including following areas: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Updating the concept of NE and VN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 collection Use Case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Automating different types of configuration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Clarification and editorial rewording of the specification</a:t>
                      </a:r>
                    </a:p>
                    <a:p>
                      <a:pPr marL="0" lvl="0" indent="0">
                        <a:buFont typeface="Wingdings" panose="05000000000000000000" pitchFamily="2" charset="2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Draft TS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28.500 is principally ready for approval; however it has normative references to ETSI NFV IFA draft specifications whose approval is delayed (expected in Dec.); therefore 28.500 also has to “wait” until they are approved.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(2/7)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1710036"/>
              </p:ext>
            </p:extLst>
          </p:nvPr>
        </p:nvGraphicFramePr>
        <p:xfrm>
          <a:off x="445448" y="1054434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690039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50%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US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contributions have been addressed during the sessions, and the topics include: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and requirements on MOI creation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of relationship between VNF termination and MO deletion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flows of MOI creating, VNF instantiation and termination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paper of NRM support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Skeleton, introduction and scope of TS 28.513</a:t>
                      </a: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宋体" pitchFamily="2" charset="-122"/>
                          <a:cs typeface="+mn-cs"/>
                        </a:rPr>
                        <a:t>Draft TS 28.510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961200"/>
              </p:ext>
            </p:extLst>
          </p:nvPr>
        </p:nvGraphicFramePr>
        <p:xfrm>
          <a:off x="232011" y="1217943"/>
          <a:ext cx="8570795" cy="5045691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3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Jan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Bratislava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Slovakia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Apr 2016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Kanazawa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23-27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Tenerife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Spain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Jul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Harbin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Mobile,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Aug-2 Sep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4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Nov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Reno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2016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1361968944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(3/7)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7811997"/>
              </p:ext>
            </p:extLst>
          </p:nvPr>
        </p:nvGraphicFramePr>
        <p:xfrm>
          <a:off x="323850" y="1250855"/>
          <a:ext cx="8272812" cy="5052281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OAM14-MAMO_VNF-FM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83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690040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to 75%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1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group addressed the following subjects:</a:t>
                      </a: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use case of virtualization-specific aspect failure detection and notification by VNFM.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and solution contributions regarding to VNF alarm notification subscription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Alarm Information Model on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contribution of adding general stage 3 content descriptions.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TSs 28.515 and 28.516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(4/7)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7616901"/>
              </p:ext>
            </p:extLst>
          </p:nvPr>
        </p:nvGraphicFramePr>
        <p:xfrm>
          <a:off x="431800" y="946150"/>
          <a:ext cx="8272812" cy="529469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 the following topics: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the introduction and scope to the TS 28.523 skeleton document.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stage 2 solution to TS 28.522.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references to ETSI GS NFV IFA008 specification.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Fix terminologies related to legacy PM data to address the pCR.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Whether the VNF/NF PM data related to VR is needed at NM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kind of VNF/NF PM data related to VR are needed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collect the needed PM data</a:t>
                      </a:r>
                      <a:endParaRPr kumimoji="0" lang="en-US" altLang="zh-CN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28.520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(5/7)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18866"/>
              </p:ext>
            </p:extLst>
          </p:nvPr>
        </p:nvGraphicFramePr>
        <p:xfrm>
          <a:off x="203099" y="946150"/>
          <a:ext cx="8802807" cy="5412414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Lifecycle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OAM14-MAMO_VNF-LCM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690042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25% to 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addressed, among others, the following topics: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 for different options of VNF package and artefacts fetch, VNF package deletion, NSD update, NSD query, NSD deletion and PNFD on-boarding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for VNF termination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Considerations for VNF instantiation requested by EM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Options for initial configuration data in VNF instantiations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Scenarios for NS update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and requirements related to update of NS with a new NSD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was identified that completion dates of all virtualization related work items have dependency on the Stage 3 progress in ETSI ISG NFV. The group agreed to send an LS to ETSI ISG NFV asking for anticipated Stage 3 completion timeline.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Draft TS 28.525 to SA for information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(6/7)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4909035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Filtering of PM measurements and data volume measurements for shared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OAM14-FILMEAS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15%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“Phase 1” study/TR 32.817 ready for approval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names of the measurements are clarified.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Conclusion that the solution solves the request from RAN3 and that the solution for filtering measurements can be used for future measurements.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 to specify the requirements in 32.130, measurements shall be specified in 32.425, and that the filtering capabilities shall be specified in 32.412 and 32.416. 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32.817 for information and approval; Revised WID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68950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(7/7)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9233514"/>
              </p:ext>
            </p:extLst>
          </p:nvPr>
        </p:nvGraphicFramePr>
        <p:xfrm>
          <a:off x="191068" y="1183187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support for Licensed Shared Access (LSA)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OAM14-LSA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to 20%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Use cases for already agreed requirements on LC de-registration, LSRAI request and LSRAI notification were added.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IS was progressed with detailed proposals for operations, however, the pCR was not agreed.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92753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(1/6)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807724"/>
              </p:ext>
            </p:extLst>
          </p:nvPr>
        </p:nvGraphicFramePr>
        <p:xfrm>
          <a:off x="323850" y="1043708"/>
          <a:ext cx="8284191" cy="5090961"/>
        </p:xfrm>
        <a:graphic>
          <a:graphicData uri="http://schemas.openxmlformats.org/drawingml/2006/table">
            <a:tbl>
              <a:tblPr/>
              <a:tblGrid>
                <a:gridCol w="141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support for assessment of energy efficiency in mobile access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FS_OAM_EE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Orange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55% to 55%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LSs from ETSI EE have been presented and replies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Replies to these two LSs have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update of clause Scope has been approved with small changes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skeleton for clause 5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5.1 (Introduction) has been approved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5.2 has been discussed. Some revisions required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text for clause 5.3 (Potential use cases) has been discussed. Ericsson asked for more time to think about this. The pCR has been noted.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clause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ETSI ES 203 228 V1.1.5 was agreed.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Though several pCRs are approved, the percentage of completion remains stable, due to that the scope of the WID has been extended.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72257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(2/6)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2763810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aspects of SON for AAS-based deployments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FS_OAM_SON_AAS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Nokia Networks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 to 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SA#73 (09/2016)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-&gt; SA#74 (12/2016)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time scale of triggering Cell Splitting and Cell Merging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on potential solutions has been approved.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Proposals to introduce NM triggering Cell Splitting and Cell Merging were discussed, but the WG has not reached consensus on this topic.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39704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(3/6)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62034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Itf-N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FS_IMP_ITFN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 to 35%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about the overview of protocols based on socket API has been approved.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00644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(4/6)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034318"/>
              </p:ext>
            </p:extLst>
          </p:nvPr>
        </p:nvGraphicFramePr>
        <p:xfrm>
          <a:off x="436729" y="946150"/>
          <a:ext cx="8352430" cy="52738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 &amp; 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Terminologies and use cases have been discussed.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pCR to add a management architecture use case of reusing the existing management system for next generation network has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069999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(5/6)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316508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 &amp;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Nine (9) pCRs addressing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cases, terminology and definitions have been approved.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906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442595"/>
              </p:ext>
            </p:extLst>
          </p:nvPr>
        </p:nvGraphicFramePr>
        <p:xfrm>
          <a:off x="418492" y="1199066"/>
          <a:ext cx="8289925" cy="4885375"/>
        </p:xfrm>
        <a:graphic>
          <a:graphicData uri="http://schemas.openxmlformats.org/drawingml/2006/table">
            <a:tbl>
              <a:tblPr/>
              <a:tblGrid>
                <a:gridCol w="207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4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62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9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102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OAM&amp;P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989988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(6/6)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3688046"/>
              </p:ext>
            </p:extLst>
          </p:nvPr>
        </p:nvGraphicFramePr>
        <p:xfrm>
          <a:off x="436729" y="1166538"/>
          <a:ext cx="8352430" cy="509096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 to 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One use case for supporting management of 5G critical communication service has been discussed.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45861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914812"/>
              </p:ext>
            </p:extLst>
          </p:nvPr>
        </p:nvGraphicFramePr>
        <p:xfrm>
          <a:off x="232011" y="1217944"/>
          <a:ext cx="8570795" cy="4688370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0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54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9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6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Jan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Portugal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27-31 Mar 2017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6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08-12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8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Aug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4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Oct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Asia (TBC)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557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 Nov-1 Dec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2017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084943" y="2745696"/>
            <a:ext cx="6834188" cy="628650"/>
          </a:xfrm>
        </p:spPr>
        <p:txBody>
          <a:bodyPr/>
          <a:lstStyle/>
          <a:p>
            <a:r>
              <a:rPr lang="en-GB" sz="80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96428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/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385</a:t>
                      </a:r>
                      <a:endParaRPr lang="en-US" sz="1800" b="0" dirty="0"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11010585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err="1"/>
              <a:t>Tdoc</a:t>
            </a:r>
            <a:r>
              <a:rPr lang="en-GB" altLang="zh-CN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875" y="839788"/>
          <a:ext cx="9045575" cy="540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41" name="Worksheet" r:id="rId4" imgW="9305810" imgH="5562540" progId="Excel.Sheet.8">
                  <p:embed/>
                </p:oleObj>
              </mc:Choice>
              <mc:Fallback>
                <p:oleObj name="Worksheet" r:id="rId4" imgW="9305810" imgH="5562540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" y="839788"/>
                        <a:ext cx="9045575" cy="54022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80029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09538" y="395288"/>
          <a:ext cx="9886950" cy="688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Worksheet" r:id="rId4" imgW="8505946" imgH="5314950" progId="Excel.Sheet.8">
                  <p:embed/>
                </p:oleObj>
              </mc:Choice>
              <mc:Fallback>
                <p:oleObj name="Worksheet" r:id="rId4" imgW="8505946" imgH="5314950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395288"/>
                        <a:ext cx="9886950" cy="688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7332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246063" y="519113"/>
          <a:ext cx="8777287" cy="557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9" name="Worksheet" r:id="rId4" imgW="7981888" imgH="5810130" progId="Excel.Sheet.8">
                  <p:embed/>
                </p:oleObj>
              </mc:Choice>
              <mc:Fallback>
                <p:oleObj name="Worksheet" r:id="rId4" imgW="7981888" imgH="5810130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519113"/>
                        <a:ext cx="8777287" cy="557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587616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pCR</a:t>
            </a:r>
            <a:r>
              <a:rPr lang="en-GB" dirty="0"/>
              <a:t> history</a:t>
            </a:r>
          </a:p>
        </p:txBody>
      </p:sp>
      <p:graphicFrame>
        <p:nvGraphicFramePr>
          <p:cNvPr id="27" name="Content Placeholder 26"/>
          <p:cNvGraphicFramePr>
            <a:graphicFrameLocks noGrp="1"/>
          </p:cNvGraphicFramePr>
          <p:nvPr>
            <p:ph idx="1"/>
            <p:extLst/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043803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41714</TotalTime>
  <Words>3594</Words>
  <Application>Microsoft Office PowerPoint</Application>
  <PresentationFormat>On-screen Show (4:3)</PresentationFormat>
  <Paragraphs>899</Paragraphs>
  <Slides>42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Batang</vt:lpstr>
      <vt:lpstr>Gulim</vt:lpstr>
      <vt:lpstr>MS Mincho</vt:lpstr>
      <vt:lpstr>宋体</vt:lpstr>
      <vt:lpstr>Arial</vt:lpstr>
      <vt:lpstr>Calibri</vt:lpstr>
      <vt:lpstr>CG Times (WN)</vt:lpstr>
      <vt:lpstr>Times New Roman</vt:lpstr>
      <vt:lpstr>Wingdings</vt:lpstr>
      <vt:lpstr>Office Theme</vt:lpstr>
      <vt:lpstr>Worksheet</vt:lpstr>
      <vt:lpstr>TSG SA WG5 Status Report to TSG SA#73 New Orleans, USA 21-23 September 2016  Charging Management (CH) Operation, Administration, Maintenance &amp; Provisioning (OAM&amp;P)</vt:lpstr>
      <vt:lpstr>SA5 leadership</vt:lpstr>
      <vt:lpstr>2016 meeting calendar</vt:lpstr>
      <vt:lpstr>Statistics at SA5 level</vt:lpstr>
      <vt:lpstr>PowerPoint Presentation</vt:lpstr>
      <vt:lpstr>Tdoc history </vt:lpstr>
      <vt:lpstr>CR history</vt:lpstr>
      <vt:lpstr>WI history</vt:lpstr>
      <vt:lpstr>pCR history</vt:lpstr>
      <vt:lpstr>Summary of ongoing WIs/SIs (1/2)</vt:lpstr>
      <vt:lpstr>Summary of ongoing WIs/SIs (2/2)</vt:lpstr>
      <vt:lpstr>Incoming LS overview</vt:lpstr>
      <vt:lpstr>Outgoing LS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 (1/2)</vt:lpstr>
      <vt:lpstr>OAM&amp;P cooperation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2017 meeting calendar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Thomas Tovinger</cp:lastModifiedBy>
  <cp:revision>2034</cp:revision>
  <dcterms:created xsi:type="dcterms:W3CDTF">2008-08-30T09:32:10Z</dcterms:created>
  <dcterms:modified xsi:type="dcterms:W3CDTF">2016-09-19T22:17:53Z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NewReviewCycle">
    <vt:lpwstr/>
  </property>
  <property fmtid="{D5CDD505-2E9C-101B-9397-08002B2CF9AE}" pid="37" name="_readonly">
    <vt:lpwstr/>
  </property>
  <property fmtid="{D5CDD505-2E9C-101B-9397-08002B2CF9AE}" pid="38" name="_change">
    <vt:lpwstr/>
  </property>
  <property fmtid="{D5CDD505-2E9C-101B-9397-08002B2CF9AE}" pid="39" name="_full-control">
    <vt:lpwstr/>
  </property>
  <property fmtid="{D5CDD505-2E9C-101B-9397-08002B2CF9AE}" pid="40" name="sflag">
    <vt:lpwstr>1457425898</vt:lpwstr>
  </property>
</Properties>
</file>