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84" r:id="rId2"/>
    <p:sldId id="256" r:id="rId3"/>
    <p:sldId id="275" r:id="rId4"/>
    <p:sldId id="282" r:id="rId5"/>
    <p:sldId id="266" r:id="rId6"/>
    <p:sldId id="283" r:id="rId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5" autoAdjust="0"/>
    <p:restoredTop sz="95501" autoAdjust="0"/>
  </p:normalViewPr>
  <p:slideViewPr>
    <p:cSldViewPr snapToGrid="0">
      <p:cViewPr varScale="1">
        <p:scale>
          <a:sx n="116" d="100"/>
          <a:sy n="116" d="100"/>
        </p:scale>
        <p:origin x="22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97781-FC4B-436C-93B9-286B672E1E70}" type="datetimeFigureOut">
              <a:rPr lang="fr-FR" smtClean="0"/>
              <a:t>13/05/2016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62AFD-AE8D-4753-9147-F53953B2D43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84289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97781-FC4B-436C-93B9-286B672E1E70}" type="datetimeFigureOut">
              <a:rPr lang="fr-FR" smtClean="0"/>
              <a:t>13/05/2016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62AFD-AE8D-4753-9147-F53953B2D43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5664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97781-FC4B-436C-93B9-286B672E1E70}" type="datetimeFigureOut">
              <a:rPr lang="fr-FR" smtClean="0"/>
              <a:t>13/05/2016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62AFD-AE8D-4753-9147-F53953B2D43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4352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97781-FC4B-436C-93B9-286B672E1E70}" type="datetimeFigureOut">
              <a:rPr lang="fr-FR" smtClean="0"/>
              <a:t>13/05/2016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62AFD-AE8D-4753-9147-F53953B2D43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1201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97781-FC4B-436C-93B9-286B672E1E70}" type="datetimeFigureOut">
              <a:rPr lang="fr-FR" smtClean="0"/>
              <a:t>13/05/2016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62AFD-AE8D-4753-9147-F53953B2D43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39689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97781-FC4B-436C-93B9-286B672E1E70}" type="datetimeFigureOut">
              <a:rPr lang="fr-FR" smtClean="0"/>
              <a:t>13/05/2016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62AFD-AE8D-4753-9147-F53953B2D43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23125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97781-FC4B-436C-93B9-286B672E1E70}" type="datetimeFigureOut">
              <a:rPr lang="fr-FR" smtClean="0"/>
              <a:t>13/05/2016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62AFD-AE8D-4753-9147-F53953B2D43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5363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97781-FC4B-436C-93B9-286B672E1E70}" type="datetimeFigureOut">
              <a:rPr lang="fr-FR" smtClean="0"/>
              <a:t>13/05/2016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62AFD-AE8D-4753-9147-F53953B2D43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715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97781-FC4B-436C-93B9-286B672E1E70}" type="datetimeFigureOut">
              <a:rPr lang="fr-FR" smtClean="0"/>
              <a:t>13/05/2016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62AFD-AE8D-4753-9147-F53953B2D43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82776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97781-FC4B-436C-93B9-286B672E1E70}" type="datetimeFigureOut">
              <a:rPr lang="fr-FR" smtClean="0"/>
              <a:t>13/05/2016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62AFD-AE8D-4753-9147-F53953B2D43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9471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97781-FC4B-436C-93B9-286B672E1E70}" type="datetimeFigureOut">
              <a:rPr lang="fr-FR" smtClean="0"/>
              <a:t>13/05/2016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62AFD-AE8D-4753-9147-F53953B2D43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40913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A97781-FC4B-436C-93B9-286B672E1E70}" type="datetimeFigureOut">
              <a:rPr lang="fr-FR" smtClean="0"/>
              <a:t>13/05/2016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E62AFD-AE8D-4753-9147-F53953B2D43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0224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1627" y="200153"/>
            <a:ext cx="1981200" cy="115252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380735" y="2339542"/>
            <a:ext cx="6096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en-GB" sz="2400" dirty="0" smtClean="0">
                <a:solidFill>
                  <a:srgbClr val="FF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Discussion Paper</a:t>
            </a:r>
          </a:p>
          <a:p>
            <a:pPr algn="ctr">
              <a:spcAft>
                <a:spcPts val="0"/>
              </a:spcAft>
            </a:pPr>
            <a:r>
              <a:rPr lang="en-GB" sz="2400" dirty="0" smtClean="0">
                <a:solidFill>
                  <a:srgbClr val="FF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IRP definition for LSA</a:t>
            </a:r>
          </a:p>
          <a:p>
            <a:pPr algn="ctr">
              <a:spcAft>
                <a:spcPts val="0"/>
              </a:spcAft>
            </a:pPr>
            <a:endParaRPr lang="en-GB" sz="2400" dirty="0" smtClean="0">
              <a:solidFill>
                <a:srgbClr val="FF0000"/>
              </a:solidFill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n-GB" sz="2400" dirty="0" smtClean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RED Technologies</a:t>
            </a:r>
          </a:p>
          <a:p>
            <a:pPr algn="ctr">
              <a:spcAft>
                <a:spcPts val="0"/>
              </a:spcAft>
            </a:pPr>
            <a:endParaRPr lang="en-GB" sz="2400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n-GB" dirty="0" smtClean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S5-163124</a:t>
            </a:r>
            <a:endParaRPr lang="en-GB" dirty="0" smtClean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n-GB" sz="2000" dirty="0" smtClean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3GPP </a:t>
            </a:r>
            <a:r>
              <a:rPr lang="en-GB" sz="20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TSG|WG-5 Meeting #</a:t>
            </a:r>
            <a:r>
              <a:rPr lang="en-GB" sz="2000" dirty="0" smtClean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107</a:t>
            </a:r>
            <a:r>
              <a:rPr lang="en-GB" sz="2400" i="1" dirty="0" smtClean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</a:p>
          <a:p>
            <a:pPr algn="ctr">
              <a:spcAft>
                <a:spcPts val="0"/>
              </a:spcAft>
            </a:pPr>
            <a:r>
              <a:rPr lang="en-GB" dirty="0" smtClean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23-27 </a:t>
            </a:r>
            <a:r>
              <a:rPr lang="en-GB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May 2016, Tenerife (Spain</a:t>
            </a:r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GB" b="1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endParaRPr lang="fr-FR" dirty="0"/>
          </a:p>
        </p:txBody>
      </p:sp>
      <p:pic>
        <p:nvPicPr>
          <p:cNvPr id="4" name="Image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502" y="6182497"/>
            <a:ext cx="1371600" cy="457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77543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/>
        </p:nvSpPr>
        <p:spPr>
          <a:xfrm>
            <a:off x="4277964" y="305527"/>
            <a:ext cx="30432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 smtClean="0"/>
              <a:t>Use cases </a:t>
            </a:r>
            <a:r>
              <a:rPr lang="fr-FR" sz="2800" dirty="0" err="1" smtClean="0"/>
              <a:t>summary</a:t>
            </a:r>
            <a:endParaRPr lang="fr-FR" sz="2800" dirty="0"/>
          </a:p>
        </p:txBody>
      </p:sp>
      <p:sp>
        <p:nvSpPr>
          <p:cNvPr id="9" name="ZoneTexte 8"/>
          <p:cNvSpPr txBox="1"/>
          <p:nvPr/>
        </p:nvSpPr>
        <p:spPr>
          <a:xfrm>
            <a:off x="565904" y="1176244"/>
            <a:ext cx="10758099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u="sng" dirty="0" smtClean="0"/>
          </a:p>
          <a:p>
            <a:r>
              <a:rPr lang="fr-FR" sz="2000" dirty="0" smtClean="0"/>
              <a:t>The </a:t>
            </a:r>
            <a:r>
              <a:rPr lang="fr-FR" sz="2000" dirty="0" err="1" smtClean="0"/>
              <a:t>following</a:t>
            </a:r>
            <a:r>
              <a:rPr lang="fr-FR" sz="2000" dirty="0" smtClean="0"/>
              <a:t> high-</a:t>
            </a:r>
            <a:r>
              <a:rPr lang="fr-FR" sz="2000" dirty="0" err="1" smtClean="0"/>
              <a:t>level</a:t>
            </a:r>
            <a:r>
              <a:rPr lang="fr-FR" sz="2000" dirty="0" smtClean="0"/>
              <a:t> use case are </a:t>
            </a:r>
            <a:r>
              <a:rPr lang="fr-FR" sz="2000" dirty="0" err="1" smtClean="0"/>
              <a:t>expected</a:t>
            </a:r>
            <a:r>
              <a:rPr lang="fr-FR" sz="2000" dirty="0" smtClean="0"/>
              <a:t> to </a:t>
            </a:r>
            <a:r>
              <a:rPr lang="fr-FR" sz="2000" dirty="0" err="1" smtClean="0"/>
              <a:t>be</a:t>
            </a:r>
            <a:r>
              <a:rPr lang="fr-FR" sz="2000" dirty="0" smtClean="0"/>
              <a:t> </a:t>
            </a:r>
            <a:r>
              <a:rPr lang="fr-FR" sz="2000" dirty="0" err="1" smtClean="0"/>
              <a:t>specified</a:t>
            </a:r>
            <a:r>
              <a:rPr lang="fr-FR" sz="2000" dirty="0"/>
              <a:t>:</a:t>
            </a:r>
            <a:endParaRPr lang="fr-FR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000" dirty="0" smtClean="0"/>
              <a:t>Use </a:t>
            </a:r>
            <a:r>
              <a:rPr lang="fr-FR" sz="2000" dirty="0"/>
              <a:t>case 1 </a:t>
            </a:r>
            <a:r>
              <a:rPr lang="fr-FR" sz="2000" dirty="0" smtClean="0"/>
              <a:t>: LC </a:t>
            </a:r>
            <a:r>
              <a:rPr lang="fr-FR" sz="2000" dirty="0" err="1" smtClean="0"/>
              <a:t>initialization</a:t>
            </a:r>
            <a:endParaRPr lang="fr-FR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000" dirty="0"/>
              <a:t>Use case 2 : LSA </a:t>
            </a:r>
            <a:r>
              <a:rPr lang="fr-FR" sz="2000" dirty="0" err="1"/>
              <a:t>spectrum</a:t>
            </a:r>
            <a:r>
              <a:rPr lang="fr-FR" sz="2000" dirty="0"/>
              <a:t> </a:t>
            </a:r>
            <a:r>
              <a:rPr lang="fr-FR" sz="2000" dirty="0" err="1"/>
              <a:t>resource</a:t>
            </a:r>
            <a:r>
              <a:rPr lang="fr-FR" sz="2000" dirty="0"/>
              <a:t> </a:t>
            </a:r>
            <a:r>
              <a:rPr lang="fr-FR" sz="2000" dirty="0" err="1"/>
              <a:t>availability</a:t>
            </a:r>
            <a:r>
              <a:rPr lang="fr-FR" sz="2000" dirty="0"/>
              <a:t> </a:t>
            </a:r>
            <a:r>
              <a:rPr lang="fr-FR" sz="2000" dirty="0" smtClean="0"/>
              <a:t>change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000" dirty="0" smtClean="0"/>
              <a:t>Use </a:t>
            </a:r>
            <a:r>
              <a:rPr lang="fr-FR" sz="2000" dirty="0"/>
              <a:t>case 3 : Network </a:t>
            </a:r>
            <a:r>
              <a:rPr lang="fr-FR" sz="2000" dirty="0" err="1"/>
              <a:t>deployment</a:t>
            </a:r>
            <a:r>
              <a:rPr lang="fr-FR" sz="2000" dirty="0"/>
              <a:t> update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000" dirty="0" smtClean="0"/>
              <a:t>Use case 4 : </a:t>
            </a:r>
            <a:r>
              <a:rPr lang="fr-FR" sz="2000" dirty="0" err="1" smtClean="0"/>
              <a:t>Loss</a:t>
            </a:r>
            <a:r>
              <a:rPr lang="fr-FR" sz="2000" dirty="0" smtClean="0"/>
              <a:t> of </a:t>
            </a:r>
            <a:r>
              <a:rPr lang="fr-FR" sz="2000" dirty="0" err="1" smtClean="0"/>
              <a:t>connectivity</a:t>
            </a:r>
            <a:r>
              <a:rPr lang="fr-FR" sz="2000" dirty="0" smtClean="0"/>
              <a:t> </a:t>
            </a:r>
            <a:r>
              <a:rPr lang="fr-FR" sz="2000" dirty="0" err="1" smtClean="0"/>
              <a:t>with</a:t>
            </a:r>
            <a:r>
              <a:rPr lang="fr-FR" sz="2000" dirty="0" smtClean="0"/>
              <a:t> the LR</a:t>
            </a:r>
            <a:endParaRPr lang="fr-FR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2000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1627" y="200153"/>
            <a:ext cx="1981200" cy="115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7727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à coins arrondis 25"/>
          <p:cNvSpPr/>
          <p:nvPr/>
        </p:nvSpPr>
        <p:spPr>
          <a:xfrm>
            <a:off x="117549" y="1600489"/>
            <a:ext cx="2653232" cy="428232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/>
          <p:cNvSpPr txBox="1"/>
          <p:nvPr/>
        </p:nvSpPr>
        <p:spPr>
          <a:xfrm>
            <a:off x="4277964" y="305527"/>
            <a:ext cx="34005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 smtClean="0"/>
              <a:t>Architecture </a:t>
            </a:r>
            <a:r>
              <a:rPr lang="fr-FR" sz="2800" dirty="0" err="1" smtClean="0"/>
              <a:t>overview</a:t>
            </a:r>
            <a:endParaRPr lang="fr-FR" sz="2800" dirty="0"/>
          </a:p>
        </p:txBody>
      </p:sp>
      <p:cxnSp>
        <p:nvCxnSpPr>
          <p:cNvPr id="4" name="Connecteur droit avec flèche 3"/>
          <p:cNvCxnSpPr/>
          <p:nvPr/>
        </p:nvCxnSpPr>
        <p:spPr>
          <a:xfrm flipV="1">
            <a:off x="2792796" y="2710397"/>
            <a:ext cx="2127708" cy="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Ellipse 6"/>
          <p:cNvSpPr/>
          <p:nvPr/>
        </p:nvSpPr>
        <p:spPr>
          <a:xfrm>
            <a:off x="192035" y="3841908"/>
            <a:ext cx="2411064" cy="8944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24850" y="3983556"/>
            <a:ext cx="26777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Configure and </a:t>
            </a:r>
          </a:p>
          <a:p>
            <a:pPr algn="ctr"/>
            <a:r>
              <a:rPr lang="fr-FR" dirty="0" err="1" smtClean="0"/>
              <a:t>activate</a:t>
            </a:r>
            <a:r>
              <a:rPr lang="fr-FR" dirty="0" smtClean="0"/>
              <a:t> </a:t>
            </a:r>
            <a:r>
              <a:rPr lang="fr-FR" dirty="0" err="1" smtClean="0"/>
              <a:t>cells</a:t>
            </a:r>
            <a:endParaRPr lang="fr-FR" dirty="0"/>
          </a:p>
          <a:p>
            <a:endParaRPr lang="fr-FR" dirty="0"/>
          </a:p>
        </p:txBody>
      </p:sp>
      <p:sp>
        <p:nvSpPr>
          <p:cNvPr id="13" name="ZoneTexte 12"/>
          <p:cNvSpPr txBox="1"/>
          <p:nvPr/>
        </p:nvSpPr>
        <p:spPr>
          <a:xfrm>
            <a:off x="2922406" y="2350848"/>
            <a:ext cx="19760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 smtClean="0"/>
              <a:t>Cells</a:t>
            </a:r>
            <a:r>
              <a:rPr lang="fr-FR" dirty="0" smtClean="0"/>
              <a:t> </a:t>
            </a:r>
            <a:r>
              <a:rPr lang="fr-FR" dirty="0" err="1" smtClean="0"/>
              <a:t>parameters</a:t>
            </a:r>
            <a:endParaRPr lang="fr-FR" dirty="0" smtClean="0"/>
          </a:p>
        </p:txBody>
      </p:sp>
      <p:sp>
        <p:nvSpPr>
          <p:cNvPr id="16" name="Organigramme : Disque magnétique 15"/>
          <p:cNvSpPr/>
          <p:nvPr/>
        </p:nvSpPr>
        <p:spPr>
          <a:xfrm>
            <a:off x="4966342" y="2204872"/>
            <a:ext cx="1663700" cy="1002768"/>
          </a:xfrm>
          <a:prstGeom prst="flowChartMagneticDisk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 smtClean="0">
                <a:solidFill>
                  <a:schemeClr val="tx1"/>
                </a:solidFill>
              </a:rPr>
              <a:t>cells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lang="fr-FR" dirty="0" err="1" smtClean="0">
                <a:solidFill>
                  <a:schemeClr val="tx1"/>
                </a:solidFill>
              </a:rPr>
              <a:t>parameters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8" name="Ellipse 17"/>
          <p:cNvSpPr/>
          <p:nvPr/>
        </p:nvSpPr>
        <p:spPr>
          <a:xfrm>
            <a:off x="5657831" y="3431091"/>
            <a:ext cx="2544320" cy="81780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9" name="Organigramme : Disque magnétique 18"/>
          <p:cNvSpPr/>
          <p:nvPr/>
        </p:nvSpPr>
        <p:spPr>
          <a:xfrm>
            <a:off x="6042859" y="4713182"/>
            <a:ext cx="1759767" cy="1002768"/>
          </a:xfrm>
          <a:prstGeom prst="flowChartMagneticDisk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 smtClean="0">
                <a:solidFill>
                  <a:schemeClr val="tx1"/>
                </a:solidFill>
              </a:rPr>
              <a:t>Constraints</a:t>
            </a:r>
            <a:r>
              <a:rPr lang="fr-FR" dirty="0" smtClean="0">
                <a:solidFill>
                  <a:schemeClr val="tx1"/>
                </a:solidFill>
              </a:rPr>
              <a:t> on </a:t>
            </a:r>
            <a:r>
              <a:rPr lang="fr-FR" dirty="0" err="1" smtClean="0">
                <a:solidFill>
                  <a:schemeClr val="tx1"/>
                </a:solidFill>
              </a:rPr>
              <a:t>cells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lang="fr-FR" dirty="0" err="1" smtClean="0">
                <a:solidFill>
                  <a:schemeClr val="tx1"/>
                </a:solidFill>
              </a:rPr>
              <a:t>parameters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0" name="Organigramme : Disque magnétique 19"/>
          <p:cNvSpPr/>
          <p:nvPr/>
        </p:nvSpPr>
        <p:spPr>
          <a:xfrm>
            <a:off x="6970776" y="2191640"/>
            <a:ext cx="1663700" cy="1002768"/>
          </a:xfrm>
          <a:prstGeom prst="flowChartMagneticDisk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LSRAI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1" name="ZoneTexte 20"/>
          <p:cNvSpPr txBox="1"/>
          <p:nvPr/>
        </p:nvSpPr>
        <p:spPr>
          <a:xfrm>
            <a:off x="5615804" y="3613166"/>
            <a:ext cx="26777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2. </a:t>
            </a:r>
            <a:r>
              <a:rPr lang="fr-FR" dirty="0" err="1" smtClean="0"/>
              <a:t>Compute</a:t>
            </a:r>
            <a:r>
              <a:rPr lang="fr-FR" dirty="0" smtClean="0"/>
              <a:t> </a:t>
            </a:r>
            <a:r>
              <a:rPr lang="fr-FR" dirty="0" err="1"/>
              <a:t>constraints</a:t>
            </a:r>
            <a:r>
              <a:rPr lang="fr-FR" dirty="0"/>
              <a:t> </a:t>
            </a:r>
            <a:r>
              <a:rPr lang="fr-FR" dirty="0" smtClean="0"/>
              <a:t>on </a:t>
            </a:r>
            <a:r>
              <a:rPr lang="fr-FR" dirty="0" err="1" smtClean="0"/>
              <a:t>cells</a:t>
            </a:r>
            <a:r>
              <a:rPr lang="fr-FR" dirty="0" smtClean="0"/>
              <a:t> </a:t>
            </a:r>
            <a:r>
              <a:rPr lang="fr-FR" dirty="0" err="1" smtClean="0"/>
              <a:t>parameters</a:t>
            </a:r>
            <a:endParaRPr lang="fr-FR" dirty="0"/>
          </a:p>
        </p:txBody>
      </p:sp>
      <p:cxnSp>
        <p:nvCxnSpPr>
          <p:cNvPr id="22" name="Connecteur droit avec flèche 21"/>
          <p:cNvCxnSpPr/>
          <p:nvPr/>
        </p:nvCxnSpPr>
        <p:spPr>
          <a:xfrm flipH="1">
            <a:off x="2764949" y="3960365"/>
            <a:ext cx="2155555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à coins arrondis 26"/>
          <p:cNvSpPr/>
          <p:nvPr/>
        </p:nvSpPr>
        <p:spPr>
          <a:xfrm>
            <a:off x="4920504" y="1601686"/>
            <a:ext cx="3810190" cy="428232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à coins arrondis 27"/>
          <p:cNvSpPr/>
          <p:nvPr/>
        </p:nvSpPr>
        <p:spPr>
          <a:xfrm>
            <a:off x="9908331" y="1600488"/>
            <a:ext cx="2104496" cy="4282329"/>
          </a:xfrm>
          <a:prstGeom prst="round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ZoneTexte 28"/>
          <p:cNvSpPr txBox="1"/>
          <p:nvPr/>
        </p:nvSpPr>
        <p:spPr>
          <a:xfrm>
            <a:off x="1186752" y="1655347"/>
            <a:ext cx="53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NM</a:t>
            </a:r>
            <a:endParaRPr lang="fr-FR" dirty="0"/>
          </a:p>
        </p:txBody>
      </p:sp>
      <p:sp>
        <p:nvSpPr>
          <p:cNvPr id="30" name="ZoneTexte 29"/>
          <p:cNvSpPr txBox="1"/>
          <p:nvPr/>
        </p:nvSpPr>
        <p:spPr>
          <a:xfrm>
            <a:off x="6692342" y="1603956"/>
            <a:ext cx="4033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LC</a:t>
            </a:r>
            <a:endParaRPr lang="fr-FR" dirty="0"/>
          </a:p>
        </p:txBody>
      </p:sp>
      <p:sp>
        <p:nvSpPr>
          <p:cNvPr id="31" name="ZoneTexte 30"/>
          <p:cNvSpPr txBox="1"/>
          <p:nvPr/>
        </p:nvSpPr>
        <p:spPr>
          <a:xfrm>
            <a:off x="10834669" y="1655347"/>
            <a:ext cx="407484" cy="369332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none" rtlCol="0">
            <a:spAutoFit/>
          </a:bodyPr>
          <a:lstStyle/>
          <a:p>
            <a:r>
              <a:rPr lang="fr-FR" dirty="0" smtClean="0"/>
              <a:t>LR</a:t>
            </a:r>
            <a:endParaRPr lang="fr-FR" dirty="0"/>
          </a:p>
        </p:txBody>
      </p:sp>
      <p:cxnSp>
        <p:nvCxnSpPr>
          <p:cNvPr id="35" name="Connecteur droit avec flèche 34"/>
          <p:cNvCxnSpPr>
            <a:stCxn id="16" idx="3"/>
          </p:cNvCxnSpPr>
          <p:nvPr/>
        </p:nvCxnSpPr>
        <p:spPr>
          <a:xfrm>
            <a:off x="5798192" y="3207640"/>
            <a:ext cx="766489" cy="25534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eur droit avec flèche 37"/>
          <p:cNvCxnSpPr>
            <a:stCxn id="20" idx="3"/>
          </p:cNvCxnSpPr>
          <p:nvPr/>
        </p:nvCxnSpPr>
        <p:spPr>
          <a:xfrm flipH="1">
            <a:off x="7367369" y="3194408"/>
            <a:ext cx="435257" cy="247205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eur droit avec flèche 41"/>
          <p:cNvCxnSpPr>
            <a:stCxn id="18" idx="4"/>
            <a:endCxn id="19" idx="1"/>
          </p:cNvCxnSpPr>
          <p:nvPr/>
        </p:nvCxnSpPr>
        <p:spPr>
          <a:xfrm flipH="1">
            <a:off x="6922743" y="4248892"/>
            <a:ext cx="7248" cy="46429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2777841" y="3613166"/>
            <a:ext cx="205235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dirty="0" err="1" smtClean="0"/>
              <a:t>Constraints</a:t>
            </a:r>
            <a:r>
              <a:rPr lang="fr-FR" dirty="0" smtClean="0"/>
              <a:t> on </a:t>
            </a:r>
            <a:r>
              <a:rPr lang="fr-FR" dirty="0" err="1" smtClean="0"/>
              <a:t>cells</a:t>
            </a:r>
            <a:r>
              <a:rPr lang="fr-FR" dirty="0" smtClean="0"/>
              <a:t> </a:t>
            </a:r>
          </a:p>
          <a:p>
            <a:pPr algn="ctr"/>
            <a:r>
              <a:rPr lang="fr-FR" dirty="0" err="1" smtClean="0"/>
              <a:t>parameters</a:t>
            </a:r>
            <a:endParaRPr lang="fr-FR" dirty="0"/>
          </a:p>
        </p:txBody>
      </p:sp>
      <p:cxnSp>
        <p:nvCxnSpPr>
          <p:cNvPr id="25" name="Connecteur droit avec flèche 24"/>
          <p:cNvCxnSpPr/>
          <p:nvPr/>
        </p:nvCxnSpPr>
        <p:spPr>
          <a:xfrm flipV="1">
            <a:off x="2796028" y="4667865"/>
            <a:ext cx="2127708" cy="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ZoneTexte 31"/>
          <p:cNvSpPr txBox="1"/>
          <p:nvPr/>
        </p:nvSpPr>
        <p:spPr>
          <a:xfrm>
            <a:off x="2745217" y="4315968"/>
            <a:ext cx="29102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 smtClean="0"/>
              <a:t>Constraints</a:t>
            </a:r>
            <a:r>
              <a:rPr lang="fr-FR" dirty="0" smtClean="0"/>
              <a:t> </a:t>
            </a:r>
            <a:r>
              <a:rPr lang="fr-FR" dirty="0" err="1" smtClean="0"/>
              <a:t>accepted</a:t>
            </a:r>
            <a:endParaRPr lang="fr-FR" dirty="0" smtClean="0"/>
          </a:p>
        </p:txBody>
      </p:sp>
      <p:sp>
        <p:nvSpPr>
          <p:cNvPr id="9" name="ZoneTexte 8"/>
          <p:cNvSpPr txBox="1"/>
          <p:nvPr/>
        </p:nvSpPr>
        <p:spPr>
          <a:xfrm>
            <a:off x="9029925" y="2436330"/>
            <a:ext cx="7071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LSA-1</a:t>
            </a:r>
            <a:endParaRPr lang="fr-FR" dirty="0"/>
          </a:p>
        </p:txBody>
      </p:sp>
      <p:sp>
        <p:nvSpPr>
          <p:cNvPr id="10" name="Double flèche horizontale 9"/>
          <p:cNvSpPr/>
          <p:nvPr/>
        </p:nvSpPr>
        <p:spPr>
          <a:xfrm>
            <a:off x="8634476" y="2707139"/>
            <a:ext cx="1273855" cy="169458"/>
          </a:xfrm>
          <a:prstGeom prst="leftRightArrow">
            <a:avLst/>
          </a:prstGeom>
          <a:solidFill>
            <a:schemeClr val="bg1"/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Ellipse 32"/>
          <p:cNvSpPr/>
          <p:nvPr/>
        </p:nvSpPr>
        <p:spPr>
          <a:xfrm>
            <a:off x="195360" y="2272958"/>
            <a:ext cx="2411064" cy="8944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4" name="ZoneTexte 33"/>
          <p:cNvSpPr txBox="1"/>
          <p:nvPr/>
        </p:nvSpPr>
        <p:spPr>
          <a:xfrm>
            <a:off x="662591" y="2397014"/>
            <a:ext cx="19117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 smtClean="0"/>
              <a:t>Add</a:t>
            </a:r>
            <a:r>
              <a:rPr lang="fr-FR" dirty="0" smtClean="0"/>
              <a:t> / </a:t>
            </a:r>
            <a:r>
              <a:rPr lang="fr-FR" dirty="0" err="1" smtClean="0"/>
              <a:t>remove</a:t>
            </a:r>
            <a:r>
              <a:rPr lang="fr-FR" dirty="0" smtClean="0"/>
              <a:t> </a:t>
            </a:r>
          </a:p>
          <a:p>
            <a:r>
              <a:rPr lang="fr-FR" dirty="0" smtClean="0"/>
              <a:t>/ </a:t>
            </a:r>
            <a:r>
              <a:rPr lang="fr-FR" dirty="0" err="1" smtClean="0"/>
              <a:t>modify</a:t>
            </a:r>
            <a:r>
              <a:rPr lang="fr-FR" dirty="0" smtClean="0"/>
              <a:t> </a:t>
            </a:r>
            <a:r>
              <a:rPr lang="fr-FR" dirty="0" err="1" smtClean="0"/>
              <a:t>cells</a:t>
            </a:r>
            <a:endParaRPr lang="fr-FR" dirty="0"/>
          </a:p>
        </p:txBody>
      </p:sp>
      <p:pic>
        <p:nvPicPr>
          <p:cNvPr id="36" name="Image 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1627" y="200153"/>
            <a:ext cx="1981200" cy="115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7763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à coins arrondis 25"/>
          <p:cNvSpPr/>
          <p:nvPr/>
        </p:nvSpPr>
        <p:spPr>
          <a:xfrm>
            <a:off x="101823" y="1831406"/>
            <a:ext cx="2653232" cy="428232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/>
          <p:cNvSpPr txBox="1"/>
          <p:nvPr/>
        </p:nvSpPr>
        <p:spPr>
          <a:xfrm>
            <a:off x="3353754" y="187131"/>
            <a:ext cx="56489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Possible </a:t>
            </a:r>
            <a:r>
              <a:rPr lang="fr-FR" sz="2800" dirty="0" err="1"/>
              <a:t>technical</a:t>
            </a:r>
            <a:r>
              <a:rPr lang="fr-FR" sz="2800" dirty="0"/>
              <a:t> </a:t>
            </a:r>
            <a:r>
              <a:rPr lang="fr-FR" sz="2800" dirty="0" smtClean="0"/>
              <a:t>solution, </a:t>
            </a:r>
            <a:r>
              <a:rPr lang="fr-FR" sz="2800" dirty="0" err="1" smtClean="0"/>
              <a:t>using</a:t>
            </a:r>
            <a:r>
              <a:rPr lang="fr-FR" sz="2800" dirty="0" smtClean="0"/>
              <a:t> </a:t>
            </a:r>
            <a:r>
              <a:rPr lang="fr-FR" sz="2800" dirty="0" err="1" smtClean="0"/>
              <a:t>IRPs</a:t>
            </a:r>
            <a:endParaRPr lang="fr-FR" sz="2800" dirty="0"/>
          </a:p>
        </p:txBody>
      </p:sp>
      <p:cxnSp>
        <p:nvCxnSpPr>
          <p:cNvPr id="4" name="Connecteur droit avec flèche 3"/>
          <p:cNvCxnSpPr/>
          <p:nvPr/>
        </p:nvCxnSpPr>
        <p:spPr>
          <a:xfrm flipV="1">
            <a:off x="2765787" y="2642021"/>
            <a:ext cx="2127708" cy="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Ellipse 6"/>
          <p:cNvSpPr/>
          <p:nvPr/>
        </p:nvSpPr>
        <p:spPr>
          <a:xfrm>
            <a:off x="178917" y="4271032"/>
            <a:ext cx="2411064" cy="8944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1732" y="4412680"/>
            <a:ext cx="26777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Configure and </a:t>
            </a:r>
          </a:p>
          <a:p>
            <a:pPr algn="ctr"/>
            <a:r>
              <a:rPr lang="fr-FR" dirty="0" err="1" smtClean="0"/>
              <a:t>activate</a:t>
            </a:r>
            <a:r>
              <a:rPr lang="fr-FR" dirty="0" smtClean="0"/>
              <a:t> </a:t>
            </a:r>
            <a:r>
              <a:rPr lang="fr-FR" dirty="0" err="1" smtClean="0"/>
              <a:t>cells</a:t>
            </a:r>
            <a:endParaRPr lang="fr-FR" dirty="0"/>
          </a:p>
          <a:p>
            <a:endParaRPr lang="fr-FR" dirty="0"/>
          </a:p>
        </p:txBody>
      </p:sp>
      <p:sp>
        <p:nvSpPr>
          <p:cNvPr id="13" name="ZoneTexte 12"/>
          <p:cNvSpPr txBox="1"/>
          <p:nvPr/>
        </p:nvSpPr>
        <p:spPr>
          <a:xfrm>
            <a:off x="2895397" y="2282472"/>
            <a:ext cx="19760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 smtClean="0"/>
              <a:t>Cells</a:t>
            </a:r>
            <a:r>
              <a:rPr lang="fr-FR" dirty="0" smtClean="0"/>
              <a:t> </a:t>
            </a:r>
            <a:r>
              <a:rPr lang="fr-FR" dirty="0" err="1" smtClean="0"/>
              <a:t>parameters</a:t>
            </a:r>
            <a:endParaRPr lang="fr-FR" dirty="0" smtClean="0"/>
          </a:p>
        </p:txBody>
      </p:sp>
      <p:sp>
        <p:nvSpPr>
          <p:cNvPr id="16" name="Organigramme : Disque magnétique 15"/>
          <p:cNvSpPr/>
          <p:nvPr/>
        </p:nvSpPr>
        <p:spPr>
          <a:xfrm>
            <a:off x="4950616" y="2435789"/>
            <a:ext cx="1663700" cy="1002768"/>
          </a:xfrm>
          <a:prstGeom prst="flowChartMagneticDisk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 smtClean="0">
                <a:solidFill>
                  <a:schemeClr val="tx1"/>
                </a:solidFill>
              </a:rPr>
              <a:t>cells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lang="fr-FR" dirty="0" err="1" smtClean="0">
                <a:solidFill>
                  <a:schemeClr val="tx1"/>
                </a:solidFill>
              </a:rPr>
              <a:t>parameters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8" name="Ellipse 17"/>
          <p:cNvSpPr/>
          <p:nvPr/>
        </p:nvSpPr>
        <p:spPr>
          <a:xfrm>
            <a:off x="5642105" y="3662008"/>
            <a:ext cx="2544320" cy="81780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9" name="Organigramme : Disque magnétique 18"/>
          <p:cNvSpPr/>
          <p:nvPr/>
        </p:nvSpPr>
        <p:spPr>
          <a:xfrm>
            <a:off x="6012521" y="4904360"/>
            <a:ext cx="1735063" cy="1002768"/>
          </a:xfrm>
          <a:prstGeom prst="flowChartMagneticDisk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 smtClean="0">
                <a:solidFill>
                  <a:schemeClr val="tx1"/>
                </a:solidFill>
              </a:rPr>
              <a:t>Constraints</a:t>
            </a:r>
            <a:r>
              <a:rPr lang="fr-FR" dirty="0" smtClean="0">
                <a:solidFill>
                  <a:schemeClr val="tx1"/>
                </a:solidFill>
              </a:rPr>
              <a:t> on </a:t>
            </a:r>
            <a:r>
              <a:rPr lang="fr-FR" dirty="0" err="1" smtClean="0">
                <a:solidFill>
                  <a:schemeClr val="tx1"/>
                </a:solidFill>
              </a:rPr>
              <a:t>cells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lang="fr-FR" dirty="0" err="1" smtClean="0">
                <a:solidFill>
                  <a:schemeClr val="tx1"/>
                </a:solidFill>
              </a:rPr>
              <a:t>parameters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0" name="Organigramme : Disque magnétique 19"/>
          <p:cNvSpPr/>
          <p:nvPr/>
        </p:nvSpPr>
        <p:spPr>
          <a:xfrm>
            <a:off x="6955050" y="2422557"/>
            <a:ext cx="1663700" cy="1002768"/>
          </a:xfrm>
          <a:prstGeom prst="flowChartMagneticDisk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LSRAI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1" name="ZoneTexte 20"/>
          <p:cNvSpPr txBox="1"/>
          <p:nvPr/>
        </p:nvSpPr>
        <p:spPr>
          <a:xfrm>
            <a:off x="5604998" y="3848267"/>
            <a:ext cx="26777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2. </a:t>
            </a:r>
            <a:r>
              <a:rPr lang="fr-FR" dirty="0" err="1" smtClean="0"/>
              <a:t>Compute</a:t>
            </a:r>
            <a:r>
              <a:rPr lang="fr-FR" dirty="0"/>
              <a:t> </a:t>
            </a:r>
            <a:r>
              <a:rPr lang="fr-FR" dirty="0" err="1" smtClean="0"/>
              <a:t>constraints</a:t>
            </a:r>
            <a:r>
              <a:rPr lang="fr-FR" dirty="0" smtClean="0"/>
              <a:t> on </a:t>
            </a:r>
            <a:r>
              <a:rPr lang="fr-FR" dirty="0" err="1" smtClean="0"/>
              <a:t>cells</a:t>
            </a:r>
            <a:r>
              <a:rPr lang="fr-FR" dirty="0" smtClean="0"/>
              <a:t> </a:t>
            </a:r>
            <a:r>
              <a:rPr lang="fr-FR" dirty="0" err="1" smtClean="0"/>
              <a:t>parameters</a:t>
            </a:r>
            <a:endParaRPr lang="fr-FR" dirty="0"/>
          </a:p>
        </p:txBody>
      </p:sp>
      <p:cxnSp>
        <p:nvCxnSpPr>
          <p:cNvPr id="22" name="Connecteur droit avec flèche 21"/>
          <p:cNvCxnSpPr/>
          <p:nvPr/>
        </p:nvCxnSpPr>
        <p:spPr>
          <a:xfrm flipH="1">
            <a:off x="2750040" y="4904360"/>
            <a:ext cx="2155555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à coins arrondis 26"/>
          <p:cNvSpPr/>
          <p:nvPr/>
        </p:nvSpPr>
        <p:spPr>
          <a:xfrm>
            <a:off x="4904778" y="1832603"/>
            <a:ext cx="3810190" cy="428232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à coins arrondis 27"/>
          <p:cNvSpPr/>
          <p:nvPr/>
        </p:nvSpPr>
        <p:spPr>
          <a:xfrm>
            <a:off x="9892605" y="1831405"/>
            <a:ext cx="2104496" cy="4282329"/>
          </a:xfrm>
          <a:prstGeom prst="round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ZoneTexte 28"/>
          <p:cNvSpPr txBox="1"/>
          <p:nvPr/>
        </p:nvSpPr>
        <p:spPr>
          <a:xfrm>
            <a:off x="620915" y="1906251"/>
            <a:ext cx="1944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NM (</a:t>
            </a:r>
            <a:r>
              <a:rPr lang="fr-FR" dirty="0" smtClean="0">
                <a:solidFill>
                  <a:srgbClr val="FF0000"/>
                </a:solidFill>
              </a:rPr>
              <a:t>IRP Manager</a:t>
            </a:r>
            <a:r>
              <a:rPr lang="fr-FR" dirty="0" smtClean="0"/>
              <a:t>)</a:t>
            </a:r>
            <a:endParaRPr lang="fr-FR" dirty="0"/>
          </a:p>
        </p:txBody>
      </p:sp>
      <p:sp>
        <p:nvSpPr>
          <p:cNvPr id="30" name="ZoneTexte 29"/>
          <p:cNvSpPr txBox="1"/>
          <p:nvPr/>
        </p:nvSpPr>
        <p:spPr>
          <a:xfrm>
            <a:off x="6676616" y="1834873"/>
            <a:ext cx="15038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LC (</a:t>
            </a:r>
            <a:r>
              <a:rPr lang="fr-FR" dirty="0" smtClean="0">
                <a:solidFill>
                  <a:srgbClr val="FF0000"/>
                </a:solidFill>
              </a:rPr>
              <a:t>IRP Agent</a:t>
            </a:r>
            <a:r>
              <a:rPr lang="fr-FR" dirty="0" smtClean="0"/>
              <a:t>)</a:t>
            </a:r>
            <a:endParaRPr lang="fr-FR" dirty="0"/>
          </a:p>
        </p:txBody>
      </p:sp>
      <p:sp>
        <p:nvSpPr>
          <p:cNvPr id="31" name="ZoneTexte 30"/>
          <p:cNvSpPr txBox="1"/>
          <p:nvPr/>
        </p:nvSpPr>
        <p:spPr>
          <a:xfrm>
            <a:off x="10818943" y="1886264"/>
            <a:ext cx="407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LR</a:t>
            </a:r>
            <a:endParaRPr lang="fr-FR" dirty="0"/>
          </a:p>
        </p:txBody>
      </p:sp>
      <p:cxnSp>
        <p:nvCxnSpPr>
          <p:cNvPr id="35" name="Connecteur droit avec flèche 34"/>
          <p:cNvCxnSpPr>
            <a:stCxn id="16" idx="3"/>
          </p:cNvCxnSpPr>
          <p:nvPr/>
        </p:nvCxnSpPr>
        <p:spPr>
          <a:xfrm>
            <a:off x="5782466" y="3438557"/>
            <a:ext cx="766489" cy="25534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eur droit avec flèche 37"/>
          <p:cNvCxnSpPr>
            <a:stCxn id="20" idx="3"/>
          </p:cNvCxnSpPr>
          <p:nvPr/>
        </p:nvCxnSpPr>
        <p:spPr>
          <a:xfrm flipH="1">
            <a:off x="7351643" y="3425325"/>
            <a:ext cx="435257" cy="247205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eur droit avec flèche 41"/>
          <p:cNvCxnSpPr>
            <a:endCxn id="19" idx="1"/>
          </p:cNvCxnSpPr>
          <p:nvPr/>
        </p:nvCxnSpPr>
        <p:spPr>
          <a:xfrm>
            <a:off x="6858368" y="4485259"/>
            <a:ext cx="21685" cy="41910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2859466" y="4557161"/>
            <a:ext cx="205235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dirty="0" err="1"/>
              <a:t>Constraints</a:t>
            </a:r>
            <a:r>
              <a:rPr lang="fr-FR" dirty="0"/>
              <a:t> on </a:t>
            </a:r>
            <a:r>
              <a:rPr lang="fr-FR" dirty="0" err="1"/>
              <a:t>cells</a:t>
            </a:r>
            <a:r>
              <a:rPr lang="fr-FR" dirty="0"/>
              <a:t> </a:t>
            </a:r>
            <a:endParaRPr lang="fr-FR" dirty="0" smtClean="0"/>
          </a:p>
          <a:p>
            <a:pPr algn="ctr"/>
            <a:r>
              <a:rPr lang="fr-FR" dirty="0" err="1" smtClean="0"/>
              <a:t>parameters</a:t>
            </a:r>
            <a:endParaRPr lang="fr-FR" dirty="0"/>
          </a:p>
        </p:txBody>
      </p:sp>
      <p:cxnSp>
        <p:nvCxnSpPr>
          <p:cNvPr id="25" name="Connecteur droit avec flèche 24"/>
          <p:cNvCxnSpPr/>
          <p:nvPr/>
        </p:nvCxnSpPr>
        <p:spPr>
          <a:xfrm flipV="1">
            <a:off x="2755055" y="5480794"/>
            <a:ext cx="2127708" cy="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ZoneTexte 31"/>
          <p:cNvSpPr txBox="1"/>
          <p:nvPr/>
        </p:nvSpPr>
        <p:spPr>
          <a:xfrm>
            <a:off x="2768639" y="5155718"/>
            <a:ext cx="29102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 smtClean="0"/>
              <a:t>Constraints</a:t>
            </a:r>
            <a:r>
              <a:rPr lang="fr-FR" dirty="0" smtClean="0"/>
              <a:t> </a:t>
            </a:r>
            <a:r>
              <a:rPr lang="fr-FR" dirty="0" err="1" smtClean="0"/>
              <a:t>accepted</a:t>
            </a:r>
            <a:endParaRPr lang="fr-FR" dirty="0" smtClean="0"/>
          </a:p>
        </p:txBody>
      </p:sp>
      <p:sp>
        <p:nvSpPr>
          <p:cNvPr id="9" name="ZoneTexte 8"/>
          <p:cNvSpPr txBox="1"/>
          <p:nvPr/>
        </p:nvSpPr>
        <p:spPr>
          <a:xfrm>
            <a:off x="9014199" y="2667247"/>
            <a:ext cx="7071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LSA-1</a:t>
            </a:r>
            <a:endParaRPr lang="fr-FR" dirty="0"/>
          </a:p>
        </p:txBody>
      </p:sp>
      <p:sp>
        <p:nvSpPr>
          <p:cNvPr id="10" name="Double flèche horizontale 9"/>
          <p:cNvSpPr/>
          <p:nvPr/>
        </p:nvSpPr>
        <p:spPr>
          <a:xfrm>
            <a:off x="8618750" y="2938056"/>
            <a:ext cx="1273855" cy="169458"/>
          </a:xfrm>
          <a:prstGeom prst="leftRightArrow">
            <a:avLst/>
          </a:prstGeom>
          <a:solidFill>
            <a:schemeClr val="bg1"/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Ellipse 32"/>
          <p:cNvSpPr/>
          <p:nvPr/>
        </p:nvSpPr>
        <p:spPr>
          <a:xfrm>
            <a:off x="183970" y="2951586"/>
            <a:ext cx="2411064" cy="8944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4" name="ZoneTexte 33"/>
          <p:cNvSpPr txBox="1"/>
          <p:nvPr/>
        </p:nvSpPr>
        <p:spPr>
          <a:xfrm>
            <a:off x="655272" y="3019532"/>
            <a:ext cx="19117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 smtClean="0"/>
              <a:t>Add</a:t>
            </a:r>
            <a:r>
              <a:rPr lang="fr-FR" dirty="0" smtClean="0"/>
              <a:t> / </a:t>
            </a:r>
            <a:r>
              <a:rPr lang="fr-FR" dirty="0" err="1" smtClean="0"/>
              <a:t>remove</a:t>
            </a:r>
            <a:r>
              <a:rPr lang="fr-FR" dirty="0" smtClean="0"/>
              <a:t> </a:t>
            </a:r>
          </a:p>
          <a:p>
            <a:r>
              <a:rPr lang="fr-FR" dirty="0" smtClean="0"/>
              <a:t>/ </a:t>
            </a:r>
            <a:r>
              <a:rPr lang="fr-FR" dirty="0" err="1" smtClean="0"/>
              <a:t>modify</a:t>
            </a:r>
            <a:r>
              <a:rPr lang="fr-FR" dirty="0" smtClean="0"/>
              <a:t> </a:t>
            </a:r>
            <a:r>
              <a:rPr lang="fr-FR" dirty="0" err="1" smtClean="0"/>
              <a:t>cells</a:t>
            </a:r>
            <a:endParaRPr lang="fr-FR" dirty="0"/>
          </a:p>
        </p:txBody>
      </p:sp>
      <p:sp>
        <p:nvSpPr>
          <p:cNvPr id="2" name="Rectangle à coins arrondis 1"/>
          <p:cNvSpPr/>
          <p:nvPr/>
        </p:nvSpPr>
        <p:spPr>
          <a:xfrm>
            <a:off x="5660651" y="890662"/>
            <a:ext cx="2958099" cy="937033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 smtClean="0">
                <a:solidFill>
                  <a:schemeClr val="tx1"/>
                </a:solidFill>
              </a:rPr>
              <a:t>Each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lang="fr-FR" dirty="0" err="1" smtClean="0">
                <a:solidFill>
                  <a:schemeClr val="tx1"/>
                </a:solidFill>
              </a:rPr>
              <a:t>cell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lang="fr-FR" dirty="0" err="1" smtClean="0">
                <a:solidFill>
                  <a:schemeClr val="tx1"/>
                </a:solidFill>
              </a:rPr>
              <a:t>can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lang="fr-FR" dirty="0" err="1" smtClean="0">
                <a:solidFill>
                  <a:schemeClr val="tx1"/>
                </a:solidFill>
              </a:rPr>
              <a:t>be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lang="fr-FR" dirty="0" err="1" smtClean="0">
                <a:solidFill>
                  <a:schemeClr val="tx1"/>
                </a:solidFill>
              </a:rPr>
              <a:t>stored</a:t>
            </a:r>
            <a:r>
              <a:rPr lang="fr-FR" dirty="0" smtClean="0">
                <a:solidFill>
                  <a:schemeClr val="tx1"/>
                </a:solidFill>
              </a:rPr>
              <a:t> as a  </a:t>
            </a:r>
            <a:r>
              <a:rPr lang="fr-FR" dirty="0" smtClean="0">
                <a:solidFill>
                  <a:srgbClr val="FF0000"/>
                </a:solidFill>
              </a:rPr>
              <a:t>Management Object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3" name="Flèche vers le bas 2"/>
          <p:cNvSpPr/>
          <p:nvPr/>
        </p:nvSpPr>
        <p:spPr>
          <a:xfrm>
            <a:off x="5876467" y="1749766"/>
            <a:ext cx="438608" cy="657868"/>
          </a:xfrm>
          <a:prstGeom prst="down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Rectangle à coins arrondis 35"/>
          <p:cNvSpPr/>
          <p:nvPr/>
        </p:nvSpPr>
        <p:spPr>
          <a:xfrm>
            <a:off x="2587373" y="1024300"/>
            <a:ext cx="2692098" cy="937033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Possible </a:t>
            </a:r>
            <a:r>
              <a:rPr lang="fr-FR" dirty="0" err="1" smtClean="0">
                <a:solidFill>
                  <a:schemeClr val="tx1"/>
                </a:solidFill>
              </a:rPr>
              <a:t>operations</a:t>
            </a:r>
            <a:r>
              <a:rPr lang="fr-FR" dirty="0" smtClean="0">
                <a:solidFill>
                  <a:schemeClr val="tx1"/>
                </a:solidFill>
              </a:rPr>
              <a:t> :</a:t>
            </a:r>
          </a:p>
          <a:p>
            <a:pPr algn="ctr"/>
            <a:r>
              <a:rPr lang="fr-FR" dirty="0" err="1">
                <a:solidFill>
                  <a:srgbClr val="FF0000"/>
                </a:solidFill>
              </a:rPr>
              <a:t>c</a:t>
            </a:r>
            <a:r>
              <a:rPr lang="fr-FR" dirty="0" err="1" smtClean="0">
                <a:solidFill>
                  <a:srgbClr val="FF0000"/>
                </a:solidFill>
              </a:rPr>
              <a:t>reateMO</a:t>
            </a:r>
            <a:r>
              <a:rPr lang="fr-FR" dirty="0" smtClean="0">
                <a:solidFill>
                  <a:srgbClr val="FF0000"/>
                </a:solidFill>
              </a:rPr>
              <a:t> </a:t>
            </a:r>
            <a:r>
              <a:rPr lang="fr-FR" dirty="0" smtClean="0">
                <a:solidFill>
                  <a:schemeClr val="tx1"/>
                </a:solidFill>
              </a:rPr>
              <a:t>/ </a:t>
            </a:r>
            <a:r>
              <a:rPr lang="fr-FR" dirty="0" err="1">
                <a:solidFill>
                  <a:srgbClr val="FF0000"/>
                </a:solidFill>
              </a:rPr>
              <a:t>m</a:t>
            </a:r>
            <a:r>
              <a:rPr lang="fr-FR" dirty="0" err="1" smtClean="0">
                <a:solidFill>
                  <a:srgbClr val="FF0000"/>
                </a:solidFill>
              </a:rPr>
              <a:t>odifyMO</a:t>
            </a:r>
            <a:r>
              <a:rPr lang="fr-FR" dirty="0" smtClean="0">
                <a:solidFill>
                  <a:srgbClr val="FF0000"/>
                </a:solidFill>
              </a:rPr>
              <a:t> </a:t>
            </a:r>
            <a:r>
              <a:rPr lang="fr-FR" dirty="0" smtClean="0">
                <a:solidFill>
                  <a:schemeClr val="tx1"/>
                </a:solidFill>
              </a:rPr>
              <a:t>/ </a:t>
            </a:r>
            <a:r>
              <a:rPr lang="fr-FR" dirty="0" err="1" smtClean="0">
                <a:solidFill>
                  <a:srgbClr val="FF0000"/>
                </a:solidFill>
              </a:rPr>
              <a:t>deleteMO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37" name="Flèche vers le bas 36"/>
          <p:cNvSpPr/>
          <p:nvPr/>
        </p:nvSpPr>
        <p:spPr>
          <a:xfrm>
            <a:off x="3089979" y="1883404"/>
            <a:ext cx="438608" cy="429826"/>
          </a:xfrm>
          <a:prstGeom prst="down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Rectangle à coins arrondis 38"/>
          <p:cNvSpPr/>
          <p:nvPr/>
        </p:nvSpPr>
        <p:spPr>
          <a:xfrm>
            <a:off x="2719612" y="5859014"/>
            <a:ext cx="3074856" cy="937033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Possible </a:t>
            </a:r>
            <a:r>
              <a:rPr lang="fr-FR" dirty="0" err="1" smtClean="0">
                <a:solidFill>
                  <a:schemeClr val="tx1"/>
                </a:solidFill>
              </a:rPr>
              <a:t>operation</a:t>
            </a:r>
            <a:r>
              <a:rPr lang="fr-FR" dirty="0" smtClean="0">
                <a:solidFill>
                  <a:schemeClr val="tx1"/>
                </a:solidFill>
              </a:rPr>
              <a:t>:</a:t>
            </a:r>
          </a:p>
          <a:p>
            <a:pPr algn="ctr"/>
            <a:r>
              <a:rPr lang="fr-FR" dirty="0" err="1" smtClean="0">
                <a:solidFill>
                  <a:srgbClr val="FF0000"/>
                </a:solidFill>
              </a:rPr>
              <a:t>Confirm</a:t>
            </a:r>
            <a:r>
              <a:rPr lang="fr-FR" dirty="0" smtClean="0">
                <a:solidFill>
                  <a:schemeClr val="tx1"/>
                </a:solidFill>
              </a:rPr>
              <a:t>(</a:t>
            </a:r>
            <a:r>
              <a:rPr lang="fr-FR" dirty="0" err="1" smtClean="0">
                <a:solidFill>
                  <a:schemeClr val="tx1"/>
                </a:solidFill>
              </a:rPr>
              <a:t>transactionID</a:t>
            </a:r>
            <a:r>
              <a:rPr lang="fr-FR" dirty="0" smtClean="0">
                <a:solidFill>
                  <a:schemeClr val="tx1"/>
                </a:solidFill>
              </a:rPr>
              <a:t>)</a:t>
            </a:r>
            <a:endParaRPr lang="fr-FR" dirty="0"/>
          </a:p>
        </p:txBody>
      </p:sp>
      <p:sp>
        <p:nvSpPr>
          <p:cNvPr id="40" name="Flèche vers le bas 39"/>
          <p:cNvSpPr/>
          <p:nvPr/>
        </p:nvSpPr>
        <p:spPr>
          <a:xfrm rot="10800000">
            <a:off x="2971334" y="5517441"/>
            <a:ext cx="438608" cy="551292"/>
          </a:xfrm>
          <a:prstGeom prst="down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Rectangle à coins arrondis 40"/>
          <p:cNvSpPr/>
          <p:nvPr/>
        </p:nvSpPr>
        <p:spPr>
          <a:xfrm>
            <a:off x="2278902" y="3313339"/>
            <a:ext cx="3283976" cy="929873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Possible </a:t>
            </a:r>
            <a:r>
              <a:rPr lang="fr-FR" dirty="0" err="1" smtClean="0">
                <a:solidFill>
                  <a:schemeClr val="tx1"/>
                </a:solidFill>
              </a:rPr>
              <a:t>operation</a:t>
            </a:r>
            <a:r>
              <a:rPr lang="fr-FR" dirty="0" smtClean="0">
                <a:solidFill>
                  <a:schemeClr val="tx1"/>
                </a:solidFill>
              </a:rPr>
              <a:t>:</a:t>
            </a:r>
          </a:p>
          <a:p>
            <a:pPr algn="ctr"/>
            <a:r>
              <a:rPr lang="fr-FR" dirty="0" err="1">
                <a:solidFill>
                  <a:srgbClr val="FF0000"/>
                </a:solidFill>
              </a:rPr>
              <a:t>N</a:t>
            </a:r>
            <a:r>
              <a:rPr lang="fr-FR" dirty="0" err="1" smtClean="0">
                <a:solidFill>
                  <a:srgbClr val="FF0000"/>
                </a:solidFill>
              </a:rPr>
              <a:t>otify</a:t>
            </a:r>
            <a:r>
              <a:rPr lang="fr-FR" dirty="0" smtClean="0">
                <a:solidFill>
                  <a:srgbClr val="FF0000"/>
                </a:solidFill>
              </a:rPr>
              <a:t>  </a:t>
            </a:r>
            <a:r>
              <a:rPr lang="fr-FR" sz="1400" dirty="0" smtClean="0">
                <a:solidFill>
                  <a:schemeClr val="tx1"/>
                </a:solidFill>
              </a:rPr>
              <a:t>(</a:t>
            </a:r>
            <a:r>
              <a:rPr lang="fr-FR" sz="1600" dirty="0" err="1" smtClean="0">
                <a:solidFill>
                  <a:schemeClr val="tx1"/>
                </a:solidFill>
              </a:rPr>
              <a:t>transactionID</a:t>
            </a:r>
            <a:r>
              <a:rPr lang="fr-FR" sz="1600" dirty="0" smtClean="0">
                <a:solidFill>
                  <a:schemeClr val="tx1"/>
                </a:solidFill>
              </a:rPr>
              <a:t>, </a:t>
            </a:r>
            <a:r>
              <a:rPr lang="fr-FR" sz="1600" dirty="0" err="1" smtClean="0">
                <a:solidFill>
                  <a:schemeClr val="tx1"/>
                </a:solidFill>
              </a:rPr>
              <a:t>constraints</a:t>
            </a:r>
            <a:r>
              <a:rPr lang="fr-FR" sz="1400" dirty="0" smtClean="0">
                <a:solidFill>
                  <a:schemeClr val="tx1"/>
                </a:solidFill>
              </a:rPr>
              <a:t>)</a:t>
            </a:r>
            <a:endParaRPr lang="fr-FR" sz="1400" dirty="0"/>
          </a:p>
        </p:txBody>
      </p:sp>
      <p:sp>
        <p:nvSpPr>
          <p:cNvPr id="43" name="Flèche vers le bas 42"/>
          <p:cNvSpPr/>
          <p:nvPr/>
        </p:nvSpPr>
        <p:spPr>
          <a:xfrm>
            <a:off x="2857695" y="4243212"/>
            <a:ext cx="438608" cy="430951"/>
          </a:xfrm>
          <a:prstGeom prst="down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6" name="Image 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1627" y="200153"/>
            <a:ext cx="1981200" cy="115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8713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/>
        </p:nvSpPr>
        <p:spPr>
          <a:xfrm>
            <a:off x="3710877" y="218943"/>
            <a:ext cx="36159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 smtClean="0"/>
              <a:t>Possible </a:t>
            </a:r>
            <a:r>
              <a:rPr lang="fr-FR" sz="2800" dirty="0" err="1" smtClean="0"/>
              <a:t>functional</a:t>
            </a:r>
            <a:r>
              <a:rPr lang="fr-FR" sz="2800" dirty="0" smtClean="0"/>
              <a:t> split</a:t>
            </a:r>
            <a:endParaRPr lang="fr-FR" sz="2800" dirty="0"/>
          </a:p>
        </p:txBody>
      </p:sp>
      <p:sp>
        <p:nvSpPr>
          <p:cNvPr id="9" name="ZoneTexte 8"/>
          <p:cNvSpPr txBox="1"/>
          <p:nvPr/>
        </p:nvSpPr>
        <p:spPr>
          <a:xfrm>
            <a:off x="103092" y="2751734"/>
            <a:ext cx="622177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fr-FR" dirty="0" smtClean="0"/>
              <a:t>The LC: </a:t>
            </a:r>
          </a:p>
          <a:p>
            <a:pPr marL="285750" indent="-285750">
              <a:buFontTx/>
              <a:buChar char="-"/>
            </a:pPr>
            <a:r>
              <a:rPr lang="fr-FR" dirty="0" err="1" smtClean="0">
                <a:solidFill>
                  <a:schemeClr val="accent1">
                    <a:lumMod val="75000"/>
                  </a:schemeClr>
                </a:solidFill>
              </a:rPr>
              <a:t>Acts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 as an IRP Agent</a:t>
            </a:r>
          </a:p>
          <a:p>
            <a:pPr marL="285750" indent="-285750">
              <a:buFontTx/>
              <a:buChar char="-"/>
            </a:pPr>
            <a:endParaRPr lang="fr-FR" dirty="0" smtClean="0"/>
          </a:p>
          <a:p>
            <a:pPr marL="285750" indent="-285750">
              <a:buFontTx/>
              <a:buChar char="-"/>
            </a:pP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Stores a Management </a:t>
            </a:r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O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bject for </a:t>
            </a:r>
            <a:r>
              <a:rPr lang="fr-FR" dirty="0" err="1" smtClean="0">
                <a:solidFill>
                  <a:schemeClr val="accent1">
                    <a:lumMod val="75000"/>
                  </a:schemeClr>
                </a:solidFill>
              </a:rPr>
              <a:t>each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1">
                    <a:lumMod val="75000"/>
                  </a:schemeClr>
                </a:solidFill>
              </a:rPr>
              <a:t>cell</a:t>
            </a:r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1">
                    <a:lumMod val="75000"/>
                  </a:schemeClr>
                </a:solidFill>
              </a:rPr>
              <a:t>deployed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  <a:p>
            <a:pPr marL="285750" indent="-285750">
              <a:buFontTx/>
              <a:buChar char="-"/>
            </a:pPr>
            <a:endParaRPr lang="fr-FR" dirty="0"/>
          </a:p>
          <a:p>
            <a:pPr marL="285750" indent="-285750">
              <a:buFontTx/>
              <a:buChar char="-"/>
            </a:pPr>
            <a:endParaRPr lang="fr-FR" dirty="0" smtClean="0"/>
          </a:p>
          <a:p>
            <a:pPr marL="285750" indent="-285750">
              <a:buFontTx/>
              <a:buChar char="-"/>
            </a:pPr>
            <a:endParaRPr lang="fr-FR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285750" indent="-285750">
              <a:buFontTx/>
              <a:buChar char="-"/>
            </a:pPr>
            <a:endParaRPr lang="fr-FR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285750" indent="-285750">
              <a:buFontTx/>
              <a:buChar char="-"/>
            </a:pPr>
            <a:r>
              <a:rPr lang="fr-FR" dirty="0" err="1" smtClean="0">
                <a:solidFill>
                  <a:schemeClr val="accent1">
                    <a:lumMod val="75000"/>
                  </a:schemeClr>
                </a:solidFill>
              </a:rPr>
              <a:t>Determines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1">
                    <a:lumMod val="75000"/>
                  </a:schemeClr>
                </a:solidFill>
              </a:rPr>
              <a:t>constraints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on </a:t>
            </a:r>
            <a:r>
              <a:rPr lang="fr-FR" dirty="0" err="1" smtClean="0">
                <a:solidFill>
                  <a:schemeClr val="accent1">
                    <a:lumMod val="75000"/>
                  </a:schemeClr>
                </a:solidFill>
              </a:rPr>
              <a:t>parameters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  <a:endParaRPr lang="fr-FR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fr-FR" dirty="0" smtClean="0"/>
          </a:p>
        </p:txBody>
      </p:sp>
      <p:sp>
        <p:nvSpPr>
          <p:cNvPr id="4" name="Rectangle 3"/>
          <p:cNvSpPr/>
          <p:nvPr/>
        </p:nvSpPr>
        <p:spPr>
          <a:xfrm>
            <a:off x="1771826" y="1538317"/>
            <a:ext cx="2568714" cy="12491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/>
          <p:cNvSpPr/>
          <p:nvPr/>
        </p:nvSpPr>
        <p:spPr>
          <a:xfrm>
            <a:off x="7070457" y="1538317"/>
            <a:ext cx="2760565" cy="124915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7071563" y="1730700"/>
            <a:ext cx="949863" cy="8493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3394097" y="1722164"/>
            <a:ext cx="949863" cy="8493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/>
          <p:cNvSpPr txBox="1"/>
          <p:nvPr/>
        </p:nvSpPr>
        <p:spPr>
          <a:xfrm>
            <a:off x="2779988" y="1939964"/>
            <a:ext cx="4033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LC</a:t>
            </a:r>
            <a:endParaRPr lang="fr-FR" dirty="0"/>
          </a:p>
        </p:txBody>
      </p:sp>
      <p:sp>
        <p:nvSpPr>
          <p:cNvPr id="11" name="ZoneTexte 10"/>
          <p:cNvSpPr txBox="1"/>
          <p:nvPr/>
        </p:nvSpPr>
        <p:spPr>
          <a:xfrm>
            <a:off x="8250676" y="1951579"/>
            <a:ext cx="53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NM</a:t>
            </a:r>
            <a:endParaRPr lang="fr-FR" dirty="0"/>
          </a:p>
        </p:txBody>
      </p:sp>
      <p:sp>
        <p:nvSpPr>
          <p:cNvPr id="12" name="ZoneTexte 11"/>
          <p:cNvSpPr txBox="1"/>
          <p:nvPr/>
        </p:nvSpPr>
        <p:spPr>
          <a:xfrm>
            <a:off x="7035918" y="1785509"/>
            <a:ext cx="10275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 smtClean="0"/>
              <a:t>IRP</a:t>
            </a:r>
          </a:p>
          <a:p>
            <a:pPr algn="ctr"/>
            <a:r>
              <a:rPr lang="fr-FR" dirty="0" smtClean="0"/>
              <a:t>Manager</a:t>
            </a:r>
            <a:endParaRPr lang="fr-FR" dirty="0"/>
          </a:p>
        </p:txBody>
      </p:sp>
      <p:sp>
        <p:nvSpPr>
          <p:cNvPr id="13" name="ZoneTexte 12"/>
          <p:cNvSpPr txBox="1"/>
          <p:nvPr/>
        </p:nvSpPr>
        <p:spPr>
          <a:xfrm>
            <a:off x="3521930" y="1795505"/>
            <a:ext cx="7368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 smtClean="0"/>
              <a:t>IRP</a:t>
            </a:r>
          </a:p>
          <a:p>
            <a:pPr algn="ctr"/>
            <a:r>
              <a:rPr lang="fr-FR" dirty="0" smtClean="0"/>
              <a:t>Agent</a:t>
            </a:r>
            <a:endParaRPr lang="fr-FR" dirty="0"/>
          </a:p>
        </p:txBody>
      </p:sp>
      <p:sp>
        <p:nvSpPr>
          <p:cNvPr id="14" name="ZoneTexte 13"/>
          <p:cNvSpPr txBox="1"/>
          <p:nvPr/>
        </p:nvSpPr>
        <p:spPr>
          <a:xfrm>
            <a:off x="6324865" y="2753848"/>
            <a:ext cx="576527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u="sng" dirty="0" smtClean="0"/>
          </a:p>
          <a:p>
            <a:pPr algn="ctr"/>
            <a:r>
              <a:rPr lang="fr-FR" dirty="0" smtClean="0"/>
              <a:t>The NM: </a:t>
            </a:r>
          </a:p>
          <a:p>
            <a:pPr marL="285750" indent="-285750">
              <a:buFontTx/>
              <a:buChar char="-"/>
            </a:pPr>
            <a:r>
              <a:rPr lang="fr-FR" dirty="0" err="1" smtClean="0">
                <a:solidFill>
                  <a:schemeClr val="accent1">
                    <a:lumMod val="75000"/>
                  </a:schemeClr>
                </a:solidFill>
              </a:rPr>
              <a:t>Acts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 as an IRP Manager</a:t>
            </a:r>
          </a:p>
          <a:p>
            <a:endParaRPr lang="fr-FR" dirty="0" smtClean="0"/>
          </a:p>
          <a:p>
            <a:pPr marL="285750" indent="-285750">
              <a:buFontTx/>
              <a:buChar char="-"/>
            </a:pPr>
            <a:r>
              <a:rPr lang="fr-FR" dirty="0" err="1" smtClean="0">
                <a:solidFill>
                  <a:schemeClr val="accent1">
                    <a:lumMod val="75000"/>
                  </a:schemeClr>
                </a:solidFill>
              </a:rPr>
              <a:t>Creates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 / </a:t>
            </a:r>
            <a:r>
              <a:rPr lang="fr-FR" dirty="0" err="1" smtClean="0">
                <a:solidFill>
                  <a:schemeClr val="accent1">
                    <a:lumMod val="75000"/>
                  </a:schemeClr>
                </a:solidFill>
              </a:rPr>
              <a:t>Modifiy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/ </a:t>
            </a:r>
            <a:r>
              <a:rPr lang="fr-FR" dirty="0" err="1" smtClean="0">
                <a:solidFill>
                  <a:schemeClr val="accent1">
                    <a:lumMod val="75000"/>
                  </a:schemeClr>
                </a:solidFill>
              </a:rPr>
              <a:t>Delete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 a Management Object in the LC for </a:t>
            </a:r>
            <a:r>
              <a:rPr lang="fr-FR" dirty="0" err="1" smtClean="0">
                <a:solidFill>
                  <a:schemeClr val="accent1">
                    <a:lumMod val="75000"/>
                  </a:schemeClr>
                </a:solidFill>
              </a:rPr>
              <a:t>each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1">
                    <a:lumMod val="75000"/>
                  </a:schemeClr>
                </a:solidFill>
              </a:rPr>
              <a:t>cell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accent1">
                    <a:lumMod val="75000"/>
                  </a:schemeClr>
                </a:solidFill>
              </a:rPr>
              <a:t>deployed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 / </a:t>
            </a:r>
            <a:r>
              <a:rPr lang="fr-FR" dirty="0" err="1" smtClean="0">
                <a:solidFill>
                  <a:schemeClr val="accent1">
                    <a:lumMod val="75000"/>
                  </a:schemeClr>
                </a:solidFill>
              </a:rPr>
              <a:t>updated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 / </a:t>
            </a:r>
            <a:r>
              <a:rPr lang="fr-FR" dirty="0" err="1" smtClean="0">
                <a:solidFill>
                  <a:schemeClr val="accent1">
                    <a:lumMod val="75000"/>
                  </a:schemeClr>
                </a:solidFill>
              </a:rPr>
              <a:t>removed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  <a:p>
            <a:pPr marL="285750" indent="-285750">
              <a:buFontTx/>
              <a:buChar char="-"/>
            </a:pPr>
            <a:endParaRPr lang="fr-FR" dirty="0" smtClean="0"/>
          </a:p>
          <a:p>
            <a:pPr marL="285750" indent="-285750">
              <a:buFontTx/>
              <a:buChar char="-"/>
            </a:pPr>
            <a:r>
              <a:rPr lang="fr-FR" dirty="0" err="1">
                <a:solidFill>
                  <a:schemeClr val="accent1">
                    <a:lumMod val="75000"/>
                  </a:schemeClr>
                </a:solidFill>
              </a:rPr>
              <a:t>Receives</a:t>
            </a:r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 a notification </a:t>
            </a:r>
            <a:r>
              <a:rPr lang="fr-FR" dirty="0" err="1">
                <a:solidFill>
                  <a:schemeClr val="accent1">
                    <a:lumMod val="75000"/>
                  </a:schemeClr>
                </a:solidFill>
              </a:rPr>
              <a:t>when</a:t>
            </a:r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new </a:t>
            </a:r>
            <a:r>
              <a:rPr lang="fr-FR" dirty="0" err="1" smtClean="0">
                <a:solidFill>
                  <a:schemeClr val="accent1">
                    <a:lumMod val="75000"/>
                  </a:schemeClr>
                </a:solidFill>
              </a:rPr>
              <a:t>constraints</a:t>
            </a:r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on </a:t>
            </a:r>
            <a:r>
              <a:rPr lang="fr-FR" dirty="0" err="1" smtClean="0">
                <a:solidFill>
                  <a:schemeClr val="accent1">
                    <a:lumMod val="75000"/>
                  </a:schemeClr>
                </a:solidFill>
              </a:rPr>
              <a:t>parameters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 are </a:t>
            </a:r>
            <a:r>
              <a:rPr lang="fr-FR" dirty="0" err="1" smtClean="0">
                <a:solidFill>
                  <a:schemeClr val="accent1">
                    <a:lumMod val="75000"/>
                  </a:schemeClr>
                </a:solidFill>
              </a:rPr>
              <a:t>identified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 by the LC.</a:t>
            </a:r>
            <a:endParaRPr lang="fr-FR" dirty="0">
              <a:solidFill>
                <a:schemeClr val="accent1">
                  <a:lumMod val="75000"/>
                </a:schemeClr>
              </a:solidFill>
            </a:endParaRPr>
          </a:p>
          <a:p>
            <a:pPr marL="285750" indent="-285750">
              <a:buFontTx/>
              <a:buChar char="-"/>
            </a:pPr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Configures </a:t>
            </a:r>
            <a:r>
              <a:rPr lang="fr-FR" dirty="0" err="1">
                <a:solidFill>
                  <a:schemeClr val="accent1">
                    <a:lumMod val="75000"/>
                  </a:schemeClr>
                </a:solidFill>
              </a:rPr>
              <a:t>cells</a:t>
            </a:r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dirty="0" err="1">
                <a:solidFill>
                  <a:schemeClr val="accent1">
                    <a:lumMod val="75000"/>
                  </a:schemeClr>
                </a:solidFill>
              </a:rPr>
              <a:t>according</a:t>
            </a:r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 to the </a:t>
            </a:r>
            <a:r>
              <a:rPr lang="fr-FR" dirty="0" err="1">
                <a:solidFill>
                  <a:schemeClr val="accent1">
                    <a:lumMod val="75000"/>
                  </a:schemeClr>
                </a:solidFill>
              </a:rPr>
              <a:t>constraints</a:t>
            </a:r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 on </a:t>
            </a:r>
            <a:r>
              <a:rPr lang="fr-FR" dirty="0" err="1" smtClean="0">
                <a:solidFill>
                  <a:schemeClr val="accent1">
                    <a:lumMod val="75000"/>
                  </a:schemeClr>
                </a:solidFill>
              </a:rPr>
              <a:t>parameters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  <a:p>
            <a:pPr marL="285750" indent="-285750">
              <a:buFontTx/>
              <a:buChar char="-"/>
            </a:pPr>
            <a:r>
              <a:rPr lang="fr-FR" dirty="0" err="1" smtClean="0">
                <a:solidFill>
                  <a:schemeClr val="accent1">
                    <a:lumMod val="75000"/>
                  </a:schemeClr>
                </a:solidFill>
              </a:rPr>
              <a:t>Confirms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 to the </a:t>
            </a:r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LC </a:t>
            </a:r>
            <a:r>
              <a:rPr lang="fr-FR" dirty="0" err="1">
                <a:solidFill>
                  <a:schemeClr val="accent1">
                    <a:lumMod val="75000"/>
                  </a:schemeClr>
                </a:solidFill>
              </a:rPr>
              <a:t>when</a:t>
            </a:r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dirty="0" err="1">
                <a:solidFill>
                  <a:schemeClr val="accent1">
                    <a:lumMod val="75000"/>
                  </a:schemeClr>
                </a:solidFill>
              </a:rPr>
              <a:t>constraints</a:t>
            </a:r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 on </a:t>
            </a:r>
            <a:r>
              <a:rPr lang="fr-FR" dirty="0" err="1">
                <a:solidFill>
                  <a:schemeClr val="accent1">
                    <a:lumMod val="75000"/>
                  </a:schemeClr>
                </a:solidFill>
              </a:rPr>
              <a:t>parameters</a:t>
            </a:r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dirty="0" err="1">
                <a:solidFill>
                  <a:schemeClr val="accent1">
                    <a:lumMod val="75000"/>
                  </a:schemeClr>
                </a:solidFill>
              </a:rPr>
              <a:t>provided</a:t>
            </a:r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 to the NM are </a:t>
            </a:r>
            <a:r>
              <a:rPr lang="fr-FR" dirty="0" err="1" smtClean="0">
                <a:solidFill>
                  <a:schemeClr val="accent1">
                    <a:lumMod val="75000"/>
                  </a:schemeClr>
                </a:solidFill>
              </a:rPr>
              <a:t>satisfied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  <a:endParaRPr lang="fr-FR" dirty="0">
              <a:solidFill>
                <a:schemeClr val="accent1">
                  <a:lumMod val="75000"/>
                </a:schemeClr>
              </a:solidFill>
            </a:endParaRPr>
          </a:p>
          <a:p>
            <a:pPr marL="285750" indent="-285750">
              <a:buFontTx/>
              <a:buChar char="-"/>
            </a:pPr>
            <a:endParaRPr lang="fr-FR" dirty="0">
              <a:solidFill>
                <a:schemeClr val="accent1">
                  <a:lumMod val="75000"/>
                </a:schemeClr>
              </a:solidFill>
            </a:endParaRPr>
          </a:p>
          <a:p>
            <a:pPr marL="285750" indent="-285750">
              <a:buFontTx/>
              <a:buChar char="-"/>
            </a:pPr>
            <a:endParaRPr lang="fr-FR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Double flèche horizontale 1"/>
          <p:cNvSpPr/>
          <p:nvPr/>
        </p:nvSpPr>
        <p:spPr>
          <a:xfrm>
            <a:off x="5519451" y="3453181"/>
            <a:ext cx="619312" cy="187287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/>
          <p:cNvSpPr/>
          <p:nvPr/>
        </p:nvSpPr>
        <p:spPr>
          <a:xfrm>
            <a:off x="103092" y="3326106"/>
            <a:ext cx="11942284" cy="385590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/>
          <p:cNvSpPr/>
          <p:nvPr/>
        </p:nvSpPr>
        <p:spPr>
          <a:xfrm>
            <a:off x="103092" y="3843567"/>
            <a:ext cx="11942284" cy="622439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/>
          <p:cNvSpPr/>
          <p:nvPr/>
        </p:nvSpPr>
        <p:spPr>
          <a:xfrm>
            <a:off x="103092" y="4625956"/>
            <a:ext cx="11942284" cy="1803729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Flèche droite 20"/>
          <p:cNvSpPr/>
          <p:nvPr/>
        </p:nvSpPr>
        <p:spPr>
          <a:xfrm rot="10800000">
            <a:off x="5539820" y="3939627"/>
            <a:ext cx="578573" cy="170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Flèche droite 21"/>
          <p:cNvSpPr/>
          <p:nvPr/>
        </p:nvSpPr>
        <p:spPr>
          <a:xfrm>
            <a:off x="5547008" y="5137788"/>
            <a:ext cx="591755" cy="1852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/>
          <p:cNvSpPr/>
          <p:nvPr/>
        </p:nvSpPr>
        <p:spPr>
          <a:xfrm>
            <a:off x="6369632" y="5803086"/>
            <a:ext cx="58223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endParaRPr lang="fr-FR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0" name="Image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1627" y="200153"/>
            <a:ext cx="1981200" cy="1152525"/>
          </a:xfrm>
          <a:prstGeom prst="rect">
            <a:avLst/>
          </a:prstGeom>
        </p:spPr>
      </p:pic>
      <p:sp>
        <p:nvSpPr>
          <p:cNvPr id="23" name="Flèche droite 22"/>
          <p:cNvSpPr/>
          <p:nvPr/>
        </p:nvSpPr>
        <p:spPr>
          <a:xfrm rot="10800000">
            <a:off x="5533228" y="5597028"/>
            <a:ext cx="591755" cy="1852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39264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/>
        </p:nvSpPr>
        <p:spPr>
          <a:xfrm>
            <a:off x="5449539" y="305527"/>
            <a:ext cx="14516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 err="1" smtClean="0"/>
              <a:t>Proposal</a:t>
            </a:r>
            <a:endParaRPr lang="fr-FR" sz="2400" dirty="0"/>
          </a:p>
        </p:txBody>
      </p:sp>
      <p:sp>
        <p:nvSpPr>
          <p:cNvPr id="9" name="ZoneTexte 8"/>
          <p:cNvSpPr txBox="1"/>
          <p:nvPr/>
        </p:nvSpPr>
        <p:spPr>
          <a:xfrm>
            <a:off x="669814" y="1197026"/>
            <a:ext cx="1075809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fr-FR" sz="2400" u="sng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dirty="0" err="1" smtClean="0"/>
              <a:t>Agree</a:t>
            </a:r>
            <a:r>
              <a:rPr lang="fr-FR" sz="2400" dirty="0" smtClean="0"/>
              <a:t> on the high-</a:t>
            </a:r>
            <a:r>
              <a:rPr lang="fr-FR" sz="2400" dirty="0" err="1" smtClean="0"/>
              <a:t>level</a:t>
            </a:r>
            <a:r>
              <a:rPr lang="fr-FR" sz="2400" dirty="0" smtClean="0"/>
              <a:t> use cases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dirty="0" err="1" smtClean="0"/>
              <a:t>Discuss</a:t>
            </a:r>
            <a:r>
              <a:rPr lang="fr-FR" sz="2400" dirty="0" smtClean="0"/>
              <a:t> the </a:t>
            </a:r>
            <a:r>
              <a:rPr lang="fr-FR" sz="2400" dirty="0" err="1" smtClean="0"/>
              <a:t>proposed</a:t>
            </a:r>
            <a:r>
              <a:rPr lang="fr-FR" sz="2400" dirty="0" smtClean="0"/>
              <a:t> use </a:t>
            </a:r>
            <a:r>
              <a:rPr lang="fr-FR" sz="2400" smtClean="0"/>
              <a:t>of IRP, </a:t>
            </a:r>
            <a:r>
              <a:rPr lang="fr-FR" sz="2400" dirty="0" smtClean="0"/>
              <a:t>and </a:t>
            </a:r>
            <a:r>
              <a:rPr lang="fr-FR" sz="2400" dirty="0" err="1" smtClean="0"/>
              <a:t>agree</a:t>
            </a:r>
            <a:r>
              <a:rPr lang="fr-FR" sz="2400" dirty="0" smtClean="0"/>
              <a:t> on a </a:t>
            </a:r>
            <a:r>
              <a:rPr lang="fr-FR" sz="2400" dirty="0" err="1" smtClean="0"/>
              <a:t>way</a:t>
            </a:r>
            <a:r>
              <a:rPr lang="fr-FR" sz="2400" dirty="0" smtClean="0"/>
              <a:t> </a:t>
            </a:r>
            <a:r>
              <a:rPr lang="fr-FR" sz="2400" dirty="0" err="1" smtClean="0"/>
              <a:t>forward</a:t>
            </a:r>
            <a:endParaRPr lang="fr-FR" sz="2400" dirty="0" smtClean="0"/>
          </a:p>
          <a:p>
            <a:pPr marL="285750" indent="-285750">
              <a:buFontTx/>
              <a:buChar char="-"/>
            </a:pPr>
            <a:endParaRPr lang="fr-FR" dirty="0"/>
          </a:p>
          <a:p>
            <a:pPr marL="285750" indent="-285750">
              <a:buFontTx/>
              <a:buChar char="-"/>
            </a:pP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1627" y="200153"/>
            <a:ext cx="1981200" cy="115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90567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296</Words>
  <Application>Microsoft Office PowerPoint</Application>
  <PresentationFormat>Grand écran</PresentationFormat>
  <Paragraphs>91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2" baseType="lpstr">
      <vt:lpstr>SimSun</vt:lpstr>
      <vt:lpstr>Arial</vt:lpstr>
      <vt:lpstr>Calibri</vt:lpstr>
      <vt:lpstr>Calibri Light</vt:lpstr>
      <vt:lpstr>Times New Roman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2016-05-13T15:59:34Z</dcterms:created>
  <dcterms:modified xsi:type="dcterms:W3CDTF">2016-05-13T15:59:38Z</dcterms:modified>
</cp:coreProperties>
</file>