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9"/>
  </p:notesMasterIdLst>
  <p:handoutMasterIdLst>
    <p:handoutMasterId r:id="rId40"/>
  </p:handoutMasterIdLst>
  <p:sldIdLst>
    <p:sldId id="303" r:id="rId2"/>
    <p:sldId id="706" r:id="rId3"/>
    <p:sldId id="838" r:id="rId4"/>
    <p:sldId id="708" r:id="rId5"/>
    <p:sldId id="791" r:id="rId6"/>
    <p:sldId id="713" r:id="rId7"/>
    <p:sldId id="714" r:id="rId8"/>
    <p:sldId id="808" r:id="rId9"/>
    <p:sldId id="828" r:id="rId10"/>
    <p:sldId id="839" r:id="rId11"/>
    <p:sldId id="843" r:id="rId12"/>
    <p:sldId id="812" r:id="rId13"/>
    <p:sldId id="844" r:id="rId14"/>
    <p:sldId id="781" r:id="rId15"/>
    <p:sldId id="847" r:id="rId16"/>
    <p:sldId id="819" r:id="rId17"/>
    <p:sldId id="826" r:id="rId18"/>
    <p:sldId id="841" r:id="rId19"/>
    <p:sldId id="845" r:id="rId20"/>
    <p:sldId id="765" r:id="rId21"/>
    <p:sldId id="823" r:id="rId22"/>
    <p:sldId id="799" r:id="rId23"/>
    <p:sldId id="842" r:id="rId24"/>
    <p:sldId id="789" r:id="rId25"/>
    <p:sldId id="811" r:id="rId26"/>
    <p:sldId id="831" r:id="rId27"/>
    <p:sldId id="840" r:id="rId28"/>
    <p:sldId id="846" r:id="rId29"/>
    <p:sldId id="792" r:id="rId30"/>
    <p:sldId id="760" r:id="rId31"/>
    <p:sldId id="817" r:id="rId32"/>
    <p:sldId id="769" r:id="rId33"/>
    <p:sldId id="772" r:id="rId34"/>
    <p:sldId id="832" r:id="rId35"/>
    <p:sldId id="741" r:id="rId36"/>
    <p:sldId id="837" r:id="rId37"/>
    <p:sldId id="749" r:id="rId38"/>
  </p:sldIdLst>
  <p:sldSz cx="9144000" cy="6858000" type="screen4x3"/>
  <p:notesSz cx="6669088" cy="9926638"/>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72AF2F"/>
    <a:srgbClr val="000000"/>
    <a:srgbClr val="5C88D0"/>
    <a:srgbClr val="2A6EA8"/>
    <a:srgbClr val="B1D254"/>
    <a:srgbClr val="72732F"/>
    <a:srgbClr val="C6D254"/>
    <a:srgbClr val="FF3300"/>
  </p:clrMru>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091" autoAdjust="0"/>
    <p:restoredTop sz="94625" autoAdjust="0"/>
  </p:normalViewPr>
  <p:slideViewPr>
    <p:cSldViewPr snapToGrid="0">
      <p:cViewPr>
        <p:scale>
          <a:sx n="70" d="100"/>
          <a:sy n="70" d="100"/>
        </p:scale>
        <p:origin x="-2022" y="-4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502"/>
    </p:cViewPr>
  </p:sorterViewPr>
  <p:notesViewPr>
    <p:cSldViewPr snapToGrid="0">
      <p:cViewPr varScale="1">
        <p:scale>
          <a:sx n="51" d="100"/>
          <a:sy n="51" d="100"/>
        </p:scale>
        <p:origin x="-3030" y="-96"/>
      </p:cViewPr>
      <p:guideLst>
        <p:guide orient="horz" pos="3127"/>
        <p:guide pos="210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28EB263-E94C-4EC3-A6FC-6771E856885E}" type="datetime1">
              <a:rPr lang="en-US"/>
              <a:pPr>
                <a:defRPr/>
              </a:pPr>
              <a:t>6/15/2015</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30D3E635-313E-4C93-A4DB-82D2B0768635}" type="slidenum">
              <a:rPr lang="en-GB"/>
              <a:pPr>
                <a:defRPr/>
              </a:pPr>
              <a:t>‹#›</a:t>
            </a:fld>
            <a:endParaRPr lang="en-GB"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BD0F1C5-7E3F-4D06-96C0-3D1918C201DC}" type="datetime1">
              <a:rPr lang="en-US"/>
              <a:pPr>
                <a:defRPr/>
              </a:pPr>
              <a:t>6/15/2015</a:t>
            </a:fld>
            <a:endParaRPr lang="en-US" dirty="0"/>
          </a:p>
        </p:txBody>
      </p:sp>
      <p:sp>
        <p:nvSpPr>
          <p:cNvPr id="46084"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DFA800-4638-4068-8377-F071EC2DE466}" type="slidenum">
              <a:rPr lang="en-GB"/>
              <a:pPr>
                <a:defRPr/>
              </a:pPr>
              <a:t>‹#›</a:t>
            </a:fld>
            <a:endParaRPr lang="en-GB"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pPr defTabSz="922338"/>
            <a:fld id="{0A3E123B-8046-4C0E-8E11-B5E82C3DC296}" type="slidenum">
              <a:rPr lang="en-GB" smtClean="0">
                <a:cs typeface="Arial" charset="0"/>
              </a:rPr>
              <a:pPr defTabSz="922338"/>
              <a:t>1</a:t>
            </a:fld>
            <a:endParaRPr lang="en-GB" dirty="0" smtClean="0">
              <a:cs typeface="Arial" charset="0"/>
            </a:endParaRPr>
          </a:p>
        </p:txBody>
      </p:sp>
      <p:sp>
        <p:nvSpPr>
          <p:cNvPr id="47107" name="Rectangle 2"/>
          <p:cNvSpPr>
            <a:spLocks noGrp="1" noRot="1" noChangeAspect="1" noChangeArrowheads="1" noTextEdit="1"/>
          </p:cNvSpPr>
          <p:nvPr>
            <p:ph type="sldImg"/>
          </p:nvPr>
        </p:nvSpPr>
        <p:spPr>
          <a:xfrm>
            <a:off x="852488" y="742950"/>
            <a:ext cx="4965700" cy="3725863"/>
          </a:xfrm>
          <a:ln/>
        </p:spPr>
      </p:sp>
      <p:sp>
        <p:nvSpPr>
          <p:cNvPr id="47108" name="Rectangle 3"/>
          <p:cNvSpPr>
            <a:spLocks noGrp="1" noChangeArrowheads="1"/>
          </p:cNvSpPr>
          <p:nvPr>
            <p:ph type="body" idx="1"/>
          </p:nvPr>
        </p:nvSpPr>
        <p:spPr>
          <a:xfrm>
            <a:off x="887413" y="4718050"/>
            <a:ext cx="4894262" cy="4465638"/>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854075" y="744538"/>
            <a:ext cx="496570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smtClean="0"/>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18</a:t>
            </a:fld>
            <a:endParaRPr lang="en-GB"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854075" y="744538"/>
            <a:ext cx="496570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smtClean="0"/>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19</a:t>
            </a:fld>
            <a:endParaRPr lang="en-GB"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854075" y="744538"/>
            <a:ext cx="496570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865188" y="752475"/>
            <a:ext cx="4945062" cy="3709988"/>
          </a:xfrm>
          <a:ln/>
        </p:spPr>
      </p:sp>
      <p:sp>
        <p:nvSpPr>
          <p:cNvPr id="84995" name="Rectangle 3"/>
          <p:cNvSpPr>
            <a:spLocks noGrp="1" noChangeArrowheads="1"/>
          </p:cNvSpPr>
          <p:nvPr>
            <p:ph type="body" idx="1"/>
          </p:nvPr>
        </p:nvSpPr>
        <p:spPr>
          <a:xfrm>
            <a:off x="306388" y="4718050"/>
            <a:ext cx="6040437" cy="4462463"/>
          </a:xfrm>
          <a:noFill/>
          <a:ln/>
        </p:spPr>
        <p:txBody>
          <a:bodyPr/>
          <a:lstStyle/>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865188" y="752475"/>
            <a:ext cx="4945062" cy="3709988"/>
          </a:xfrm>
          <a:ln/>
        </p:spPr>
      </p:sp>
      <p:sp>
        <p:nvSpPr>
          <p:cNvPr id="50179"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865188" y="752475"/>
            <a:ext cx="4945062"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865188" y="752475"/>
            <a:ext cx="4945062"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6457f717-5cc7-4642-bf79-5757fa040748" descr="88743BF8-158D-4A4E-81D4-0D9E5719ACAA"/>
          <p:cNvPicPr>
            <a:picLocks noChangeAspect="1" noChangeArrowheads="1"/>
          </p:cNvPicPr>
          <p:nvPr userDrawn="1"/>
        </p:nvPicPr>
        <p:blipFill>
          <a:blip r:embed="rId2" cstate="print"/>
          <a:srcRect/>
          <a:stretch>
            <a:fillRect/>
          </a:stretch>
        </p:blipFill>
        <p:spPr bwMode="auto">
          <a:xfrm>
            <a:off x="376238" y="169863"/>
            <a:ext cx="1531937" cy="1125537"/>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0200"/>
            <a:ext cx="8229600" cy="4525963"/>
          </a:xfrm>
        </p:spPr>
        <p:txBody>
          <a:bodyPr/>
          <a:lstStyle/>
          <a:p>
            <a:pPr lvl="0"/>
            <a:endParaRPr lang="en-IE" noProof="0" dirty="0" smtClean="0"/>
          </a:p>
        </p:txBody>
      </p:sp>
      <p:sp>
        <p:nvSpPr>
          <p:cNvPr id="4"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56334" name="AutoShape 14"/>
          <p:cNvSpPr>
            <a:spLocks noChangeArrowheads="1"/>
          </p:cNvSpPr>
          <p:nvPr userDrawn="1"/>
        </p:nvSpPr>
        <p:spPr bwMode="auto">
          <a:xfrm>
            <a:off x="590550" y="6373813"/>
            <a:ext cx="6642100" cy="314325"/>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cs typeface="+mn-cs"/>
            </a:endParaRPr>
          </a:p>
        </p:txBody>
      </p:sp>
      <p:sp>
        <p:nvSpPr>
          <p:cNvPr id="4100"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101"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4102" name="Picture 6" descr="3GPP_TM_RD.jpg"/>
          <p:cNvPicPr>
            <a:picLocks noChangeAspect="1"/>
          </p:cNvPicPr>
          <p:nvPr/>
        </p:nvPicPr>
        <p:blipFill>
          <a:blip r:embed="rId7" cstate="print"/>
          <a:srcRect/>
          <a:stretch>
            <a:fillRect/>
          </a:stretch>
        </p:blipFill>
        <p:spPr bwMode="auto">
          <a:xfrm>
            <a:off x="7383463" y="260350"/>
            <a:ext cx="1493837" cy="869950"/>
          </a:xfrm>
          <a:prstGeom prst="rect">
            <a:avLst/>
          </a:prstGeom>
          <a:noFill/>
          <a:ln w="9525">
            <a:noFill/>
            <a:miter lim="800000"/>
            <a:headEnd/>
            <a:tailEnd/>
          </a:ln>
        </p:spPr>
      </p:pic>
      <p:sp>
        <p:nvSpPr>
          <p:cNvPr id="14" name="TextBox 13"/>
          <p:cNvSpPr txBox="1"/>
          <p:nvPr userDrawn="1"/>
        </p:nvSpPr>
        <p:spPr>
          <a:xfrm>
            <a:off x="538163" y="6380163"/>
            <a:ext cx="6694487" cy="293687"/>
          </a:xfrm>
          <a:prstGeom prst="rect">
            <a:avLst/>
          </a:prstGeom>
          <a:noFill/>
        </p:spPr>
        <p:txBody>
          <a:bodyPr anchor="ctr"/>
          <a:lstStyle/>
          <a:p>
            <a:pPr eaLnBrk="0" hangingPunct="0">
              <a:defRPr/>
            </a:pPr>
            <a:r>
              <a:rPr lang="nb-NO" b="1" spc="300" dirty="0" smtClean="0">
                <a:latin typeface="Arial" pitchFamily="34" charset="0"/>
                <a:cs typeface="Arial" pitchFamily="34" charset="0"/>
              </a:rPr>
              <a:t>SP-150304 </a:t>
            </a:r>
            <a:r>
              <a:rPr lang="nb-NO" b="1" spc="300" dirty="0">
                <a:latin typeface="Arial" pitchFamily="34" charset="0"/>
                <a:cs typeface="Arial" pitchFamily="34" charset="0"/>
              </a:rPr>
              <a:t>TSG SA WG5 Report to TSG </a:t>
            </a:r>
            <a:r>
              <a:rPr lang="nb-NO" b="1" spc="300" dirty="0" smtClean="0">
                <a:latin typeface="Arial" pitchFamily="34" charset="0"/>
                <a:cs typeface="Arial" pitchFamily="34" charset="0"/>
              </a:rPr>
              <a:t>SA#68 17-19 June 2015</a:t>
            </a:r>
            <a:endParaRPr lang="nb-NO" b="1" spc="300" dirty="0">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AA25B9F3-25E7-4602-8B7F-69B9705AD394}"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latin typeface="Arial" pitchFamily="34" charset="0"/>
                <a:cs typeface="Arial" pitchFamily="34" charset="0"/>
              </a:rPr>
              <a:t>© 3GPP 2012</a:t>
            </a:r>
            <a:endParaRPr lang="en-GB" dirty="0">
              <a:latin typeface="Arial" pitchFamily="34" charset="0"/>
              <a:cs typeface="Arial" pitchFamily="34" charset="0"/>
            </a:endParaRPr>
          </a:p>
        </p:txBody>
      </p:sp>
      <p:sp>
        <p:nvSpPr>
          <p:cNvPr id="17" name="Rectangle 16"/>
          <p:cNvSpPr/>
          <p:nvPr userDrawn="1"/>
        </p:nvSpPr>
        <p:spPr>
          <a:xfrm>
            <a:off x="7439025" y="6461125"/>
            <a:ext cx="823913" cy="215900"/>
          </a:xfrm>
          <a:prstGeom prst="rect">
            <a:avLst/>
          </a:prstGeom>
        </p:spPr>
        <p:txBody>
          <a:bodyPr wrap="none">
            <a:spAutoFit/>
          </a:bodyPr>
          <a:lstStyle/>
          <a:p>
            <a:pPr>
              <a:defRPr/>
            </a:pPr>
            <a:r>
              <a:rPr lang="en-GB" sz="800" dirty="0">
                <a:latin typeface="Arial" pitchFamily="34" charset="0"/>
                <a:cs typeface="Arial" pitchFamily="34" charset="0"/>
              </a:rPr>
              <a:t>© 3GPP </a:t>
            </a:r>
            <a:r>
              <a:rPr lang="en-GB" sz="800" dirty="0" smtClean="0">
                <a:latin typeface="Arial" pitchFamily="34" charset="0"/>
                <a:cs typeface="Arial" pitchFamily="34" charset="0"/>
              </a:rPr>
              <a:t>2015</a:t>
            </a:r>
            <a:endParaRPr lang="en-GB" sz="800" dirty="0">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5478" r:id="rId1"/>
    <p:sldLayoutId id="2147485476" r:id="rId2"/>
    <p:sldLayoutId id="2147485477" r:id="rId3"/>
    <p:sldLayoutId id="2147485479" r:id="rId4"/>
    <p:sldLayoutId id="2147485480"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hyperlink" Target="https://www.facebook.com/groups/315307643644/" TargetMode="External"/><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oleObject" Target="../embeddings/Microsoft_Office_Excel_97-2003_Worksheet2.xls"/></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oleObject" Target="../embeddings/Microsoft_Office_Excel_97-2003_Worksheet3.xls"/></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201738"/>
            <a:ext cx="7772400" cy="3082925"/>
          </a:xfrm>
        </p:spPr>
        <p:txBody>
          <a:bodyPr>
            <a:normAutofit fontScale="90000"/>
          </a:bodyPr>
          <a:lstStyle/>
          <a:p>
            <a:pPr>
              <a:defRPr/>
            </a:pPr>
            <a:r>
              <a:rPr lang="en-GB" altLang="zh-CN" sz="5300" b="1" dirty="0" smtClean="0"/>
              <a:t>TSG SA WG5 Status Report</a:t>
            </a:r>
            <a:br>
              <a:rPr lang="en-GB" altLang="zh-CN" sz="5300" b="1" dirty="0" smtClean="0"/>
            </a:br>
            <a:r>
              <a:rPr lang="en-GB" altLang="zh-CN" sz="5300" b="1" dirty="0" smtClean="0"/>
              <a:t>to TSG SA#68</a:t>
            </a:r>
            <a:br>
              <a:rPr lang="en-GB" altLang="zh-CN" sz="5300" b="1" dirty="0" smtClean="0"/>
            </a:br>
            <a:r>
              <a:rPr lang="en-GB" altLang="zh-CN" sz="3100" b="1" dirty="0" smtClean="0"/>
              <a:t>Malmö, Sweden, 17-19 June 2015</a:t>
            </a:r>
            <a:br>
              <a:rPr lang="en-GB" altLang="zh-CN" sz="3100" b="1" dirty="0" smtClean="0"/>
            </a:br>
            <a:r>
              <a:rPr lang="en-GB" altLang="zh-CN" sz="2200" b="1" dirty="0" smtClean="0"/>
              <a:t>Charging Management (CH)</a:t>
            </a:r>
            <a:br>
              <a:rPr lang="en-GB" altLang="zh-CN" sz="2200" b="1" dirty="0" smtClean="0"/>
            </a:br>
            <a:r>
              <a:rPr lang="en-GB" altLang="zh-CN" sz="2200" b="1" dirty="0" smtClean="0"/>
              <a:t>Operation, Administration, Maintenance &amp; Provisioning (OAM&amp;P)</a:t>
            </a:r>
            <a:br>
              <a:rPr lang="en-GB" altLang="zh-CN" sz="2200" b="1" dirty="0" smtClean="0"/>
            </a:br>
            <a:r>
              <a:rPr lang="en-GB" altLang="zh-CN" sz="2200" b="1" dirty="0" smtClean="0"/>
              <a:t> Converged Management (CMAN)</a:t>
            </a:r>
            <a:endParaRPr lang="en-GB" sz="2800" dirty="0" smtClean="0">
              <a:effectLst>
                <a:outerShdw blurRad="38100" dist="38100" dir="2700000" algn="tl">
                  <a:srgbClr val="C0C0C0"/>
                </a:outerShdw>
              </a:effectLst>
            </a:endParaRPr>
          </a:p>
        </p:txBody>
      </p:sp>
      <p:sp>
        <p:nvSpPr>
          <p:cNvPr id="8195" name="Subtitle 6"/>
          <p:cNvSpPr>
            <a:spLocks noGrp="1"/>
          </p:cNvSpPr>
          <p:nvPr>
            <p:ph type="subTitle" idx="1"/>
          </p:nvPr>
        </p:nvSpPr>
        <p:spPr>
          <a:xfrm>
            <a:off x="1371600" y="4471988"/>
            <a:ext cx="6400800" cy="1752600"/>
          </a:xfrm>
        </p:spPr>
        <p:txBody>
          <a:bodyPr/>
          <a:lstStyle/>
          <a:p>
            <a:pPr>
              <a:lnSpc>
                <a:spcPct val="80000"/>
              </a:lnSpc>
            </a:pPr>
            <a:r>
              <a:rPr lang="en-GB" sz="2400" dirty="0" smtClean="0">
                <a:latin typeface="Arial" charset="0"/>
              </a:rPr>
              <a:t>Christian TOCHE</a:t>
            </a:r>
          </a:p>
          <a:p>
            <a:pPr>
              <a:lnSpc>
                <a:spcPct val="80000"/>
              </a:lnSpc>
            </a:pPr>
            <a:r>
              <a:rPr lang="en-GB" sz="2000" dirty="0" smtClean="0">
                <a:latin typeface="Arial" charset="0"/>
              </a:rPr>
              <a:t>SA5 Chairman, Huawei Technologies</a:t>
            </a:r>
          </a:p>
          <a:p>
            <a:pPr>
              <a:lnSpc>
                <a:spcPct val="80000"/>
              </a:lnSpc>
            </a:pPr>
            <a:endParaRPr lang="en-GB" sz="2000" dirty="0" smtClean="0">
              <a:latin typeface="Arial" charset="0"/>
            </a:endParaRPr>
          </a:p>
          <a:p>
            <a:pPr>
              <a:lnSpc>
                <a:spcPct val="80000"/>
              </a:lnSpc>
            </a:pPr>
            <a:r>
              <a:rPr lang="en-GB" sz="2400" dirty="0" smtClean="0">
                <a:latin typeface="Arial" charset="0"/>
              </a:rPr>
              <a:t>Mirko CANO SOVERI</a:t>
            </a:r>
          </a:p>
          <a:p>
            <a:pPr>
              <a:lnSpc>
                <a:spcPct val="80000"/>
              </a:lnSpc>
            </a:pPr>
            <a:r>
              <a:rPr lang="en-GB" sz="2000" dirty="0" smtClean="0">
                <a:latin typeface="Arial" charset="0"/>
              </a:rPr>
              <a:t>SA5 Secretary, MCC</a:t>
            </a:r>
          </a:p>
          <a:p>
            <a:pPr>
              <a:lnSpc>
                <a:spcPct val="80000"/>
              </a:lnSpc>
            </a:pPr>
            <a:endParaRPr lang="en-GB" sz="2000" dirty="0" smtClean="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(2/3)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372035" y="1163885"/>
          <a:ext cx="8311488" cy="4846359"/>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kern="1200" dirty="0" smtClean="0">
                          <a:solidFill>
                            <a:schemeClr val="tx1"/>
                          </a:solidFill>
                          <a:latin typeface="+mn-lt"/>
                          <a:ea typeface="+mn-ea"/>
                          <a:cs typeface="+mn-cs"/>
                        </a:rPr>
                        <a:t>ULI and release causes for charging enhancement for VoLTE</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ULRELC-CH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660056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 to 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Calibri" pitchFamily="34" charset="0"/>
                          <a:ea typeface="+mn-ea"/>
                          <a:cs typeface="+mn-cs"/>
                        </a:rPr>
                        <a:t>SA#69 (09/2015)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 discussion paper on User location/UE Time zone change handling for IMS charging (triggering aspect and CDRs description) was reviewed.</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 new “Enhanced Diagnostics” information was introduced for reporting to offline and online charging, a set of multiple release causes: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For both Charging per IP-CAN bearer and Charging per IP-CAN session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From SGW and PGW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Calibri" pitchFamily="34" charset="0"/>
                          <a:ea typeface="+mn-ea"/>
                          <a:cs typeface="+mn-cs"/>
                        </a:rPr>
                        <a:t>Rel-13 CRs on TSs 32.251, 32.298, 32.299 in SP-150318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(3/3)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372035" y="1163885"/>
          <a:ext cx="8311488" cy="4846359"/>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Charging on enhancements for IMS Service Continuity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CHeISC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670025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0% to 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Calibri" pitchFamily="34" charset="0"/>
                          <a:ea typeface="+mn-ea"/>
                          <a:cs typeface="+mn-cs"/>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Inter-UE transfer was incorporated into existing access transfer (CS to PS, PS to PS...) description.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“Related ICID” together with “Related ICID Generation Node” were introduced in CDRs for AS and ATCF to capture the subsequent access leg ICID(s) for Onecharging session behavior.</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Inter-UE transfer call flow for IMS Service Continuity was introduced.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Calibri" pitchFamily="34" charset="0"/>
                          <a:ea typeface="+mn-ea"/>
                          <a:cs typeface="+mn-cs"/>
                        </a:rPr>
                        <a:t>Rel-13 CRs on TSs 32.260 in SP-150329</a:t>
                      </a:r>
                      <a:endParaRPr lang="en-US" sz="1800" b="0"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72956" y="1149704"/>
          <a:ext cx="8639032" cy="5214439"/>
        </p:xfrm>
        <a:graphic>
          <a:graphicData uri="http://schemas.openxmlformats.org/drawingml/2006/table">
            <a:tbl>
              <a:tblPr/>
              <a:tblGrid>
                <a:gridCol w="1372034"/>
                <a:gridCol w="4875453"/>
                <a:gridCol w="2391545"/>
              </a:tblGrid>
              <a:tr h="37537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Charging aspects on Roaming End-to-end scenarios with VoLTE IMS and interconnecting networks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FS_REVOLTE_IMS_CH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25266">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620060</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02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Gulim" pitchFamily="34" charset="-127"/>
                          <a:cs typeface="+mn-cs"/>
                        </a:rPr>
                        <a:t>Deutsche Telekom</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02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75% to 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06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SA#68 (06/2015) </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791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800" b="0" kern="1200" dirty="0" smtClean="0">
                          <a:solidFill>
                            <a:schemeClr val="tx1"/>
                          </a:solidFill>
                          <a:latin typeface="+mn-lt"/>
                          <a:ea typeface="+mn-ea"/>
                          <a:cs typeface="+mn-cs"/>
                        </a:rPr>
                        <a:t>Final clean up of scenarios, removal of Editor’s Notes.</a:t>
                      </a:r>
                    </a:p>
                    <a:p>
                      <a:pPr lvl="0"/>
                      <a:r>
                        <a:rPr lang="en-GB" sz="1800" b="0" kern="1200" dirty="0" smtClean="0">
                          <a:solidFill>
                            <a:schemeClr val="tx1"/>
                          </a:solidFill>
                          <a:latin typeface="+mn-lt"/>
                          <a:ea typeface="+mn-ea"/>
                          <a:cs typeface="+mn-cs"/>
                        </a:rPr>
                        <a:t>Resolution of key issues:</a:t>
                      </a:r>
                      <a:br>
                        <a:rPr lang="en-GB" sz="1800" b="0" kern="1200" dirty="0" smtClean="0">
                          <a:solidFill>
                            <a:schemeClr val="tx1"/>
                          </a:solidFill>
                          <a:latin typeface="+mn-lt"/>
                          <a:ea typeface="+mn-ea"/>
                          <a:cs typeface="+mn-cs"/>
                        </a:rPr>
                      </a:br>
                      <a:r>
                        <a:rPr lang="en-GB" sz="1800" b="0" kern="1200" dirty="0" smtClean="0">
                          <a:solidFill>
                            <a:schemeClr val="tx1"/>
                          </a:solidFill>
                          <a:latin typeface="+mn-lt"/>
                          <a:ea typeface="+mn-ea"/>
                          <a:cs typeface="+mn-cs"/>
                        </a:rPr>
                        <a:t>-Key issue #1 - Unnecessary correlation of CDRs when loopback is not active: LS sent to CT1 for evolution</a:t>
                      </a:r>
                    </a:p>
                    <a:p>
                      <a:pPr lvl="0"/>
                      <a:r>
                        <a:rPr lang="en-GB" sz="1800" b="0" kern="1200" dirty="0" smtClean="0">
                          <a:solidFill>
                            <a:schemeClr val="tx1"/>
                          </a:solidFill>
                          <a:latin typeface="+mn-lt"/>
                          <a:ea typeface="+mn-ea"/>
                          <a:cs typeface="+mn-cs"/>
                        </a:rPr>
                        <a:t>-Key issue #2 - Identification of home network, although already concluded alternative 3 description was improved (CRs expected)</a:t>
                      </a:r>
                    </a:p>
                    <a:p>
                      <a:pPr lvl="0"/>
                      <a:r>
                        <a:rPr lang="en-GB" sz="1800" b="0" kern="1200" dirty="0" smtClean="0">
                          <a:solidFill>
                            <a:schemeClr val="tx1"/>
                          </a:solidFill>
                          <a:latin typeface="+mn-lt"/>
                          <a:ea typeface="+mn-ea"/>
                          <a:cs typeface="+mn-cs"/>
                        </a:rPr>
                        <a:t>-Key issue #3 - Media Plane Interconnection is not reflected in any CDR (selected solution with no impacts on specifications).</a:t>
                      </a:r>
                      <a:endParaRPr lang="en-GB" sz="2400" b="0" kern="1200" dirty="0" smtClean="0">
                        <a:solidFill>
                          <a:schemeClr val="tx1"/>
                        </a:solidFill>
                        <a:latin typeface="+mn-lt"/>
                        <a:ea typeface="+mn-ea"/>
                        <a:cs typeface="+mn-cs"/>
                      </a:endParaRPr>
                    </a:p>
                    <a:p>
                      <a:pPr lvl="0"/>
                      <a:r>
                        <a:rPr lang="en-GB" sz="1800" b="0" kern="1200" dirty="0" smtClean="0">
                          <a:solidFill>
                            <a:schemeClr val="tx1"/>
                          </a:solidFill>
                          <a:latin typeface="+mn-lt"/>
                          <a:ea typeface="+mn-ea"/>
                          <a:cs typeface="+mn-cs"/>
                        </a:rPr>
                        <a:t>New IETF draft for interconnection, charging behaviour on “termination on early media” will both result in new WID(s).</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81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Draft TR 32.849 for approval in</a:t>
                      </a:r>
                      <a:r>
                        <a:rPr lang="en-GB" sz="1800" kern="1200" baseline="0" dirty="0" smtClean="0">
                          <a:solidFill>
                            <a:schemeClr val="tx1"/>
                          </a:solidFill>
                          <a:latin typeface="+mn-lt"/>
                          <a:ea typeface="+mn-ea"/>
                          <a:cs typeface="+mn-cs"/>
                        </a:rPr>
                        <a:t> SP-150311</a:t>
                      </a:r>
                      <a:endParaRPr lang="en-US" sz="1800" b="0"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(2/2)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86604" y="1160059"/>
          <a:ext cx="8639032" cy="5109171"/>
        </p:xfrm>
        <a:graphic>
          <a:graphicData uri="http://schemas.openxmlformats.org/drawingml/2006/table">
            <a:tbl>
              <a:tblPr/>
              <a:tblGrid>
                <a:gridCol w="1372034"/>
                <a:gridCol w="4875453"/>
                <a:gridCol w="2391545"/>
              </a:tblGrid>
              <a:tr h="37064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alibri" pitchFamily="34" charset="0"/>
                          <a:ea typeface="宋体" pitchFamily="2" charset="-122"/>
                          <a:cs typeface="Arial" charset="0"/>
                        </a:rPr>
                        <a:t>Study on Determination of Completeness of Charging Information in IMS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FS_DCCHII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18652">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670015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1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Gulim" pitchFamily="34" charset="-127"/>
                          <a:cs typeface="+mn-cs"/>
                        </a:rPr>
                        <a:t>Deutsche Telekom</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1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0% to 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1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SA#70 (12/2015) </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7568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New draft TR 32.850: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a:t>
                      </a:r>
                      <a:r>
                        <a:rPr lang="en-GB" sz="1800" b="0" kern="1200" dirty="0" smtClean="0">
                          <a:solidFill>
                            <a:schemeClr val="tx1"/>
                          </a:solidFill>
                          <a:latin typeface="+mn-lt"/>
                          <a:ea typeface="+mn-ea"/>
                          <a:cs typeface="+mn-cs"/>
                        </a:rPr>
                        <a:t>Skeleton agreed</a:t>
                      </a:r>
                    </a:p>
                    <a:p>
                      <a:pPr lvl="0"/>
                      <a:r>
                        <a:rPr lang="en-GB" sz="1800" b="0" kern="1200" dirty="0" smtClean="0">
                          <a:solidFill>
                            <a:schemeClr val="tx1"/>
                          </a:solidFill>
                          <a:latin typeface="+mn-lt"/>
                          <a:ea typeface="+mn-ea"/>
                          <a:cs typeface="+mn-cs"/>
                        </a:rPr>
                        <a:t>-Scope and General description were introduced</a:t>
                      </a:r>
                    </a:p>
                    <a:p>
                      <a:pPr lvl="0"/>
                      <a:r>
                        <a:rPr lang="en-GB" sz="1800" b="0" kern="1200" dirty="0" smtClean="0">
                          <a:solidFill>
                            <a:schemeClr val="tx1"/>
                          </a:solidFill>
                          <a:latin typeface="+mn-lt"/>
                          <a:ea typeface="+mn-ea"/>
                          <a:cs typeface="+mn-cs"/>
                        </a:rPr>
                        <a:t>-Added use cases: </a:t>
                      </a:r>
                      <a:r>
                        <a:rPr lang="en-GB" sz="1800" b="0" kern="1200" dirty="0" err="1" smtClean="0">
                          <a:solidFill>
                            <a:schemeClr val="tx1"/>
                          </a:solidFill>
                          <a:latin typeface="+mn-lt"/>
                          <a:ea typeface="+mn-ea"/>
                          <a:cs typeface="+mn-cs"/>
                        </a:rPr>
                        <a:t>MMTel</a:t>
                      </a:r>
                      <a:r>
                        <a:rPr lang="en-GB" sz="1800" b="0" kern="1200" dirty="0" smtClean="0">
                          <a:solidFill>
                            <a:schemeClr val="tx1"/>
                          </a:solidFill>
                          <a:latin typeface="+mn-lt"/>
                          <a:ea typeface="+mn-ea"/>
                          <a:cs typeface="+mn-cs"/>
                        </a:rPr>
                        <a:t>, Telco enterprise, Enhanced Multimedia Telephony, Small Business Telephony</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-Added the description for a scenario extending Charging information from other IMS NEs than AS.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34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None</a:t>
                      </a:r>
                      <a:endParaRPr lang="en-US" sz="1800" b="0"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CRs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4"/>
          <a:ext cx="8272812" cy="4341211"/>
        </p:xfrm>
        <a:graphic>
          <a:graphicData uri="http://schemas.openxmlformats.org/drawingml/2006/table">
            <a:tbl>
              <a:tblPr/>
              <a:tblGrid>
                <a:gridCol w="1313872"/>
                <a:gridCol w="6958940"/>
              </a:tblGrid>
              <a:tr h="6090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61582">
                <a:tc>
                  <a:txBody>
                    <a:bodyPr/>
                    <a:lstStyle/>
                    <a:p>
                      <a:pPr marL="72000" algn="l" fontAlgn="t"/>
                      <a:r>
                        <a:rPr lang="en-GB" sz="1800" b="0" i="0" u="none" strike="noStrike" dirty="0">
                          <a:solidFill>
                            <a:schemeClr val="tx1"/>
                          </a:solidFill>
                          <a:latin typeface="+mn-lt"/>
                        </a:rPr>
                        <a:t>SP-150318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ULI and release causes for charging enhancement for VoLTE (ULRELC-CH)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SP-150319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Rel-11 CRs of Charging of System Improvements to Machine-Type Communications (SIMTC-CH)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a:solidFill>
                            <a:schemeClr val="tx1"/>
                          </a:solidFill>
                          <a:latin typeface="+mn-lt"/>
                        </a:rPr>
                        <a:t>SP-150321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Rel-8 CRs on Charging Management (CH8)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a:solidFill>
                            <a:schemeClr val="tx1"/>
                          </a:solidFill>
                          <a:latin typeface="+mn-lt"/>
                        </a:rPr>
                        <a:t>SP-150322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Rel-9 CRs on Charging Management (CH9)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a:solidFill>
                            <a:schemeClr val="tx1"/>
                          </a:solidFill>
                          <a:latin typeface="+mn-lt"/>
                        </a:rPr>
                        <a:t>SP-150323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Rel-10 CRs on Charging Management (CH10)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SP-150325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Rel-12 CRs on Charging Management (CH12)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a:solidFill>
                            <a:schemeClr val="tx1"/>
                          </a:solidFill>
                          <a:latin typeface="+mn-lt"/>
                        </a:rPr>
                        <a:t>SP-150326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Rel-13 CRs on Charging Management (CH13)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CRs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4"/>
          <a:ext cx="8272812" cy="4164406"/>
        </p:xfrm>
        <a:graphic>
          <a:graphicData uri="http://schemas.openxmlformats.org/drawingml/2006/table">
            <a:tbl>
              <a:tblPr/>
              <a:tblGrid>
                <a:gridCol w="1313872"/>
                <a:gridCol w="6958940"/>
              </a:tblGrid>
              <a:tr h="6090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61582">
                <a:tc>
                  <a:txBody>
                    <a:bodyPr/>
                    <a:lstStyle/>
                    <a:p>
                      <a:pPr marL="72000" algn="l" fontAlgn="t"/>
                      <a:r>
                        <a:rPr lang="en-GB" sz="1800" b="0" i="0" u="none" strike="noStrike" dirty="0">
                          <a:solidFill>
                            <a:schemeClr val="tx1"/>
                          </a:solidFill>
                          <a:latin typeface="+mn-lt"/>
                        </a:rPr>
                        <a:t>SP-150327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Rel-12 CRs on Short Message Service - Service Center Offline Charging (SMS-SC-CH)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a:solidFill>
                            <a:schemeClr val="tx1"/>
                          </a:solidFill>
                          <a:latin typeface="+mn-lt"/>
                        </a:rPr>
                        <a:t>SP-150328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Rel-12 CRs on Charging using an Alternative Roaming Provider (Stage 2/3) (CHARP)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SP-150329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Charging on enhancements for IMS Service Continuity (</a:t>
                      </a:r>
                      <a:r>
                        <a:rPr lang="en-US" sz="1800" b="0" i="0" u="none" strike="noStrike" dirty="0" err="1">
                          <a:solidFill>
                            <a:schemeClr val="tx1"/>
                          </a:solidFill>
                          <a:latin typeface="+mn-lt"/>
                        </a:rPr>
                        <a:t>CHeISC</a:t>
                      </a:r>
                      <a:r>
                        <a:rPr lang="en-US" sz="1800" b="0" i="0" u="none" strike="noStrike" dirty="0">
                          <a:solidFill>
                            <a:schemeClr val="tx1"/>
                          </a:solidFill>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a:solidFill>
                            <a:schemeClr val="tx1"/>
                          </a:solidFill>
                          <a:latin typeface="+mn-lt"/>
                        </a:rPr>
                        <a:t>SP-150330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US" sz="1800" b="0" i="0" u="none" strike="noStrike" dirty="0">
                          <a:solidFill>
                            <a:schemeClr val="tx1"/>
                          </a:solidFill>
                          <a:latin typeface="+mn-lt"/>
                        </a:rPr>
                        <a:t>Rel-13 CRs on Announcements for IMS Online Charging (ANIMO</a:t>
                      </a:r>
                      <a:r>
                        <a:rPr lang="en-US" sz="1800" b="0" i="0" u="none" strike="noStrike" dirty="0" smtClean="0">
                          <a:solidFill>
                            <a:schemeClr val="tx1"/>
                          </a:solidFill>
                          <a:latin typeface="+mn-lt"/>
                        </a:rPr>
                        <a:t>) </a:t>
                      </a:r>
                    </a:p>
                    <a:p>
                      <a:pPr marL="72000" marR="0" indent="0" algn="l" defTabSz="914400" rtl="0" eaLnBrk="1" fontAlgn="t" latinLnBrk="0" hangingPunct="1">
                        <a:lnSpc>
                          <a:spcPct val="100000"/>
                        </a:lnSpc>
                        <a:spcBef>
                          <a:spcPts val="0"/>
                        </a:spcBef>
                        <a:spcAft>
                          <a:spcPts val="0"/>
                        </a:spcAft>
                        <a:buClrTx/>
                        <a:buSzTx/>
                        <a:buFontTx/>
                        <a:buNone/>
                        <a:tabLst/>
                        <a:defRPr/>
                      </a:pPr>
                      <a:r>
                        <a:rPr lang="en-US" sz="1800" b="0" i="0" u="none" strike="noStrike" dirty="0" smtClean="0">
                          <a:solidFill>
                            <a:schemeClr val="tx1"/>
                          </a:solidFill>
                          <a:latin typeface="+mn-lt"/>
                        </a:rPr>
                        <a:t>-&gt; pending approval of</a:t>
                      </a:r>
                      <a:r>
                        <a:rPr lang="en-US" sz="1800" b="0" i="0" u="none" strike="noStrike" baseline="0" dirty="0" smtClean="0">
                          <a:solidFill>
                            <a:schemeClr val="tx1"/>
                          </a:solidFill>
                          <a:latin typeface="+mn-lt"/>
                        </a:rPr>
                        <a:t> SP-150307 New WID Announcements for IMS Online Charging</a:t>
                      </a:r>
                      <a:endParaRPr lang="en-US" sz="1800" b="0" i="0" u="none" strike="noStrike" dirty="0">
                        <a:solidFill>
                          <a:schemeClr val="tx1"/>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a:solidFill>
                            <a:schemeClr val="tx1"/>
                          </a:solidFill>
                          <a:latin typeface="+mn-lt"/>
                        </a:rPr>
                        <a:t>SP-150331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Rel-12 CRs on Application Based Charging (ABC)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a:solidFill>
                            <a:schemeClr val="tx1"/>
                          </a:solidFill>
                          <a:latin typeface="+mn-lt"/>
                        </a:rPr>
                        <a:t>SP-150332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Rel-12 CRs on Charging Aspects of Proximity-based Services (Prose-CH)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8"/>
          <a:ext cx="8289118" cy="2173081"/>
        </p:xfrm>
        <a:graphic>
          <a:graphicData uri="http://schemas.openxmlformats.org/drawingml/2006/table">
            <a:tbl>
              <a:tblPr/>
              <a:tblGrid>
                <a:gridCol w="1233227"/>
                <a:gridCol w="5732060"/>
                <a:gridCol w="1323831"/>
              </a:tblGrid>
              <a:tr h="5580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For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07522">
                <a:tc>
                  <a:txBody>
                    <a:bodyPr/>
                    <a:lstStyle/>
                    <a:p>
                      <a:pPr marL="72000" algn="l" fontAlgn="t"/>
                      <a:r>
                        <a:rPr lang="en-US" sz="1800" b="0" i="0" u="none" strike="noStrike" dirty="0" smtClean="0">
                          <a:solidFill>
                            <a:schemeClr val="tx1"/>
                          </a:solidFill>
                          <a:latin typeface="Calibri" pitchFamily="34" charset="0"/>
                        </a:rPr>
                        <a:t>SP-150311</a:t>
                      </a:r>
                      <a:endParaRPr lang="en-US" sz="1800" b="0" i="0" u="none" strike="noStrike" dirty="0">
                        <a:solidFill>
                          <a:schemeClr val="tx1"/>
                        </a:solidFill>
                        <a:latin typeface="Calibri"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TR 32.849 Study on Charging aspects on Roaming End-to-end scenarios with VoLTE IMS and interconnecting networks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smtClean="0">
                          <a:solidFill>
                            <a:schemeClr val="tx1"/>
                          </a:solidFill>
                          <a:latin typeface="Calibri" pitchFamily="34" charset="0"/>
                        </a:rPr>
                        <a:t>Approval</a:t>
                      </a:r>
                      <a:endParaRPr lang="en-GB" sz="1800" b="0" i="0" u="none" strike="noStrike" dirty="0">
                        <a:solidFill>
                          <a:schemeClr val="tx1"/>
                        </a:solidFill>
                        <a:latin typeface="Calibri"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US" sz="1800" b="0" i="0" u="none" strike="noStrike" dirty="0" smtClean="0">
                          <a:solidFill>
                            <a:schemeClr val="tx1"/>
                          </a:solidFill>
                          <a:latin typeface="Calibri" pitchFamily="34" charset="0"/>
                        </a:rPr>
                        <a:t>SP-150312</a:t>
                      </a:r>
                      <a:endParaRPr lang="en-US" sz="1800" b="0" i="0" u="none" strike="noStrike" dirty="0">
                        <a:solidFill>
                          <a:schemeClr val="tx1"/>
                        </a:solidFill>
                        <a:latin typeface="Calibri"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TR 32.843 Study on Inter-PLMN PS domain online charging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smtClean="0">
                          <a:solidFill>
                            <a:schemeClr val="tx1"/>
                          </a:solidFill>
                          <a:latin typeface="Calibri" pitchFamily="34" charset="0"/>
                        </a:rPr>
                        <a:t>Information</a:t>
                      </a:r>
                      <a:endParaRPr lang="en-GB" sz="1800" b="0" i="0" u="none" strike="noStrike" dirty="0">
                        <a:solidFill>
                          <a:schemeClr val="tx1"/>
                        </a:solidFill>
                        <a:latin typeface="Calibri"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8"/>
          <a:ext cx="8272812" cy="2980603"/>
        </p:xfrm>
        <a:graphic>
          <a:graphicData uri="http://schemas.openxmlformats.org/drawingml/2006/table">
            <a:tbl>
              <a:tblPr/>
              <a:tblGrid>
                <a:gridCol w="1192284"/>
                <a:gridCol w="7080528"/>
              </a:tblGrid>
              <a:tr h="5580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07522">
                <a:tc>
                  <a:txBody>
                    <a:bodyPr/>
                    <a:lstStyle/>
                    <a:p>
                      <a:pPr marL="72000" algn="l" fontAlgn="t"/>
                      <a:r>
                        <a:rPr lang="en-US" sz="1800" b="0" i="0" u="none" strike="noStrike" dirty="0" smtClean="0">
                          <a:solidFill>
                            <a:schemeClr val="tx1"/>
                          </a:solidFill>
                          <a:latin typeface="+mn-lt"/>
                        </a:rPr>
                        <a:t>SP-150306</a:t>
                      </a:r>
                      <a:endParaRPr lang="en-US" sz="1800" b="0" i="0" u="none" strike="noStrike" dirty="0">
                        <a:solidFill>
                          <a:schemeClr val="tx1"/>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rgbClr val="000000"/>
                          </a:solidFill>
                          <a:latin typeface="+mn-lt"/>
                        </a:rPr>
                        <a:t>New WID Enhanced S2a Mobility Over Trusted WLAN access to EPC </a:t>
                      </a:r>
                      <a:r>
                        <a:rPr lang="en-US" sz="1800" b="0" i="0" u="none" strike="noStrike" dirty="0" smtClean="0">
                          <a:solidFill>
                            <a:srgbClr val="000000"/>
                          </a:solidFill>
                          <a:latin typeface="+mn-lt"/>
                        </a:rPr>
                        <a:t>- </a:t>
                      </a:r>
                      <a:r>
                        <a:rPr lang="en-US" sz="1800" b="0" i="0" u="none" strike="noStrike" dirty="0">
                          <a:solidFill>
                            <a:srgbClr val="000000"/>
                          </a:solidFill>
                          <a:latin typeface="+mn-lt"/>
                        </a:rPr>
                        <a:t>Charging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US" sz="1800" b="0" i="0" u="none" strike="noStrike" dirty="0" smtClean="0">
                          <a:solidFill>
                            <a:schemeClr val="tx1"/>
                          </a:solidFill>
                          <a:latin typeface="+mn-lt"/>
                        </a:rPr>
                        <a:t>SP-150307</a:t>
                      </a:r>
                      <a:endParaRPr lang="en-US" sz="1800" b="0" i="0" u="none" strike="noStrike" dirty="0">
                        <a:solidFill>
                          <a:schemeClr val="tx1"/>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rgbClr val="000000"/>
                          </a:solidFill>
                          <a:latin typeface="+mn-lt"/>
                        </a:rPr>
                        <a:t>New WID Announcements for IMS Online Charging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US" sz="1800" b="0" i="0" u="none" strike="noStrike" dirty="0" smtClean="0">
                          <a:solidFill>
                            <a:schemeClr val="tx1"/>
                          </a:solidFill>
                          <a:latin typeface="+mn-lt"/>
                        </a:rPr>
                        <a:t>SP-150310</a:t>
                      </a:r>
                      <a:endParaRPr lang="en-US" sz="1800" b="0" i="0" u="none" strike="noStrike" dirty="0">
                        <a:solidFill>
                          <a:schemeClr val="tx1"/>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a:spcAft>
                          <a:spcPts val="0"/>
                        </a:spcAft>
                      </a:pPr>
                      <a:r>
                        <a:rPr lang="en-GB" sz="1800" dirty="0" smtClean="0">
                          <a:latin typeface="+mn-lt"/>
                          <a:ea typeface="SimSun"/>
                          <a:cs typeface="Times New Roman"/>
                        </a:rPr>
                        <a:t>New WID </a:t>
                      </a:r>
                      <a:r>
                        <a:rPr lang="en-GB" sz="1800" kern="1200" dirty="0" smtClean="0">
                          <a:solidFill>
                            <a:schemeClr val="tx1"/>
                          </a:solidFill>
                          <a:latin typeface="+mn-lt"/>
                          <a:ea typeface="+mn-ea"/>
                          <a:cs typeface="+mn-cs"/>
                        </a:rPr>
                        <a:t>Study on Overload Control for Diameter Charging Applications</a:t>
                      </a:r>
                      <a:endParaRPr lang="en-GB" sz="1800" dirty="0">
                        <a:latin typeface="+mn-lt"/>
                        <a:ea typeface="SimSun"/>
                        <a:cs typeface="Times New Roman"/>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p:cNvSpPr>
          <p:nvPr>
            <p:ph type="title"/>
          </p:nvPr>
        </p:nvSpPr>
        <p:spPr/>
        <p:txBody>
          <a:bodyPr/>
          <a:lstStyle/>
          <a:p>
            <a:r>
              <a:rPr lang="en-GB" altLang="zh-CN" dirty="0" smtClean="0"/>
              <a:t>Charging cooperation (1/2)</a:t>
            </a:r>
          </a:p>
        </p:txBody>
      </p:sp>
      <p:sp>
        <p:nvSpPr>
          <p:cNvPr id="5" name="Rectangle 3"/>
          <p:cNvSpPr>
            <a:spLocks noGrp="1"/>
          </p:cNvSpPr>
          <p:nvPr>
            <p:ph idx="1"/>
          </p:nvPr>
        </p:nvSpPr>
        <p:spPr>
          <a:xfrm>
            <a:off x="485775" y="1214652"/>
            <a:ext cx="8166906" cy="5070262"/>
          </a:xfrm>
        </p:spPr>
        <p:txBody>
          <a:bodyPr/>
          <a:lstStyle/>
          <a:p>
            <a:pPr>
              <a:lnSpc>
                <a:spcPct val="80000"/>
              </a:lnSpc>
              <a:defRPr/>
            </a:pPr>
            <a:r>
              <a:rPr lang="en-GB" sz="2400" dirty="0" smtClean="0"/>
              <a:t>GSMA </a:t>
            </a:r>
            <a:r>
              <a:rPr lang="en-US" sz="2400" dirty="0" smtClean="0"/>
              <a:t>Wholesale Solutions (WSOLU</a:t>
            </a:r>
            <a:r>
              <a:rPr lang="fr-FR" sz="2400" dirty="0" smtClean="0"/>
              <a:t>) and GSMA </a:t>
            </a:r>
            <a:r>
              <a:rPr lang="en-US" sz="2400" dirty="0" smtClean="0"/>
              <a:t>Networks Group - REVOLVER Ad-Hoc Group (RAG)</a:t>
            </a:r>
            <a:endParaRPr lang="en-GB" altLang="zh-CN" sz="2000" dirty="0" smtClean="0">
              <a:ea typeface="宋体" pitchFamily="2" charset="-122"/>
            </a:endParaRPr>
          </a:p>
          <a:p>
            <a:pPr lvl="1">
              <a:lnSpc>
                <a:spcPct val="80000"/>
              </a:lnSpc>
              <a:defRPr/>
            </a:pPr>
            <a:r>
              <a:rPr lang="en-US" sz="2000" dirty="0" smtClean="0"/>
              <a:t>Proximity-based services (ProSe): If it is identified either by GSMA WSOLU (business need) either by 3GPP SA5, that support of inter-PLMN accounting information transfer between HPLMN and VPLMN for ProSe Direct Communication is required, further exchanges will take place.</a:t>
            </a:r>
          </a:p>
          <a:p>
            <a:pPr lvl="1">
              <a:lnSpc>
                <a:spcPct val="80000"/>
              </a:lnSpc>
              <a:defRPr/>
            </a:pPr>
            <a:r>
              <a:rPr lang="en-US" sz="2000" dirty="0" smtClean="0"/>
              <a:t> VoLTE Inter operator charging in International Roaming scenarios, with Roaming architecture S8HR (Home Routing) option rather than Ravel/LBO (Local Breakout): exchanges with GSMA WSOLU and GSMA RAG in parallel, on charging capabilities for their assessment on this option.</a:t>
            </a:r>
          </a:p>
          <a:p>
            <a:pPr lvl="1">
              <a:lnSpc>
                <a:spcPct val="80000"/>
              </a:lnSpc>
              <a:defRPr/>
            </a:pPr>
            <a:r>
              <a:rPr lang="en-US" sz="2000" dirty="0" smtClean="0"/>
              <a:t>TR 32.843 “Study on Inter-PLMN PS domain online charging” </a:t>
            </a:r>
            <a:r>
              <a:rPr lang="en-GB" altLang="zh-CN" sz="2000" dirty="0" smtClean="0">
                <a:ea typeface="宋体" pitchFamily="2" charset="-122"/>
              </a:rPr>
              <a:t>first phase</a:t>
            </a:r>
            <a:r>
              <a:rPr lang="en-US" sz="2000" dirty="0" smtClean="0"/>
              <a:t> </a:t>
            </a:r>
            <a:r>
              <a:rPr lang="en-GB" altLang="zh-CN" sz="2000" dirty="0" smtClean="0">
                <a:ea typeface="宋体" pitchFamily="2" charset="-122"/>
              </a:rPr>
              <a:t>conclusions and recommendations communicated towards GSMA WSOLU. Expected impacts in both 3GPP and GSMA specifications.  </a:t>
            </a:r>
            <a:r>
              <a:rPr lang="fr-FR" altLang="zh-CN" sz="2000" dirty="0" smtClean="0">
                <a:ea typeface="宋体" pitchFamily="2" charset="-122"/>
              </a:rPr>
              <a:t> </a:t>
            </a:r>
            <a:endParaRPr lang="en-GB" altLang="zh-CN" sz="2000" dirty="0" smtClean="0">
              <a:ea typeface="宋体" pitchFamily="2" charset="-122"/>
            </a:endParaRPr>
          </a:p>
          <a:p>
            <a:pPr lvl="1">
              <a:lnSpc>
                <a:spcPct val="80000"/>
              </a:lnSpc>
              <a:defRPr/>
            </a:pPr>
            <a:endParaRPr lang="en-GB" altLang="zh-CN" sz="2000" dirty="0" smtClean="0">
              <a:ea typeface="宋体" pitchFamily="2" charset="-122"/>
            </a:endParaRPr>
          </a:p>
          <a:p>
            <a:pPr lvl="1">
              <a:lnSpc>
                <a:spcPct val="80000"/>
              </a:lnSpc>
              <a:buNone/>
              <a:defRPr/>
            </a:pPr>
            <a:endParaRPr lang="en-GB" sz="1800" dirty="0" smtClean="0"/>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p:cNvSpPr>
          <p:nvPr>
            <p:ph type="title"/>
          </p:nvPr>
        </p:nvSpPr>
        <p:spPr/>
        <p:txBody>
          <a:bodyPr/>
          <a:lstStyle/>
          <a:p>
            <a:r>
              <a:rPr lang="en-GB" altLang="zh-CN" dirty="0" smtClean="0"/>
              <a:t>Charging cooperation (2/2)</a:t>
            </a:r>
          </a:p>
        </p:txBody>
      </p:sp>
      <p:sp>
        <p:nvSpPr>
          <p:cNvPr id="5" name="Rectangle 3"/>
          <p:cNvSpPr>
            <a:spLocks noGrp="1"/>
          </p:cNvSpPr>
          <p:nvPr>
            <p:ph idx="1"/>
          </p:nvPr>
        </p:nvSpPr>
        <p:spPr>
          <a:xfrm>
            <a:off x="485775" y="1214652"/>
            <a:ext cx="8166906" cy="5070262"/>
          </a:xfrm>
        </p:spPr>
        <p:txBody>
          <a:bodyPr/>
          <a:lstStyle/>
          <a:p>
            <a:pPr>
              <a:lnSpc>
                <a:spcPct val="80000"/>
              </a:lnSpc>
              <a:defRPr/>
            </a:pPr>
            <a:r>
              <a:rPr lang="fr-FR" sz="2400" dirty="0" smtClean="0"/>
              <a:t>OneM2M - </a:t>
            </a:r>
            <a:r>
              <a:rPr lang="fr-FR" sz="2400" dirty="0" err="1" smtClean="0"/>
              <a:t>Technical</a:t>
            </a:r>
            <a:r>
              <a:rPr lang="fr-FR" sz="2400" dirty="0" smtClean="0"/>
              <a:t> </a:t>
            </a:r>
            <a:r>
              <a:rPr lang="fr-FR" sz="2400" dirty="0" err="1" smtClean="0"/>
              <a:t>Plenary</a:t>
            </a:r>
            <a:r>
              <a:rPr lang="fr-FR" sz="2400" dirty="0" smtClean="0"/>
              <a:t> (TP)</a:t>
            </a:r>
            <a:endParaRPr lang="en-GB" altLang="zh-CN" sz="2000" dirty="0" smtClean="0">
              <a:ea typeface="宋体" pitchFamily="2" charset="-122"/>
            </a:endParaRPr>
          </a:p>
          <a:p>
            <a:pPr lvl="1">
              <a:lnSpc>
                <a:spcPct val="80000"/>
              </a:lnSpc>
              <a:defRPr/>
            </a:pPr>
            <a:r>
              <a:rPr lang="fr-FR" sz="2000" dirty="0" err="1" smtClean="0"/>
              <a:t>Upon</a:t>
            </a:r>
            <a:r>
              <a:rPr lang="fr-FR" sz="2000" dirty="0" smtClean="0"/>
              <a:t> a </a:t>
            </a:r>
            <a:r>
              <a:rPr lang="fr-FR" sz="2000" dirty="0" err="1" smtClean="0"/>
              <a:t>request</a:t>
            </a:r>
            <a:r>
              <a:rPr lang="fr-FR" sz="2000" dirty="0" smtClean="0"/>
              <a:t> </a:t>
            </a:r>
            <a:r>
              <a:rPr lang="fr-FR" sz="2000" dirty="0" err="1" smtClean="0"/>
              <a:t>from</a:t>
            </a:r>
            <a:r>
              <a:rPr lang="fr-FR" sz="2000" dirty="0" smtClean="0"/>
              <a:t> </a:t>
            </a:r>
            <a:r>
              <a:rPr lang="en-US" altLang="zh-CN" sz="2000" dirty="0" smtClean="0">
                <a:ea typeface="宋体" pitchFamily="2" charset="-122"/>
              </a:rPr>
              <a:t>OneM2M to reuse the 3GPP SA5 offline charging framework, 3GPP Service-Information AVP has been extended with M2M-Information AVP as a container for oneM2M-specific charging AVPs. Once oneM2M specification will be completed, </a:t>
            </a:r>
            <a:r>
              <a:rPr lang="en-GB" sz="2000" dirty="0" smtClean="0"/>
              <a:t>3GPP SA5 is expected to be informed, especially for the </a:t>
            </a:r>
            <a:r>
              <a:rPr lang="en-US" altLang="zh-CN" sz="2000" dirty="0" smtClean="0">
                <a:ea typeface="宋体" pitchFamily="2" charset="-122"/>
              </a:rPr>
              <a:t>specific AVP code to be inserted.</a:t>
            </a:r>
          </a:p>
          <a:p>
            <a:pPr lvl="1">
              <a:lnSpc>
                <a:spcPct val="80000"/>
              </a:lnSpc>
              <a:defRPr/>
            </a:pPr>
            <a:endParaRPr lang="en-GB" altLang="zh-CN" sz="2000" dirty="0" smtClean="0">
              <a:ea typeface="宋体" pitchFamily="2" charset="-122"/>
            </a:endParaRPr>
          </a:p>
          <a:p>
            <a:pPr lvl="1">
              <a:lnSpc>
                <a:spcPct val="80000"/>
              </a:lnSpc>
              <a:defRPr/>
            </a:pPr>
            <a:endParaRPr lang="en-GB" sz="1800" dirty="0" smtClean="0"/>
          </a:p>
          <a:p>
            <a:pPr>
              <a:lnSpc>
                <a:spcPct val="80000"/>
              </a:lnSpc>
              <a:spcBef>
                <a:spcPct val="10000"/>
              </a:spcBef>
              <a:defRPr/>
            </a:pPr>
            <a:r>
              <a:rPr lang="en-GB" altLang="zh-CN" sz="2400" dirty="0" smtClean="0"/>
              <a:t>Open Mobile Alliance (OMA) </a:t>
            </a:r>
          </a:p>
          <a:p>
            <a:pPr lvl="1">
              <a:lnSpc>
                <a:spcPct val="80000"/>
              </a:lnSpc>
              <a:defRPr/>
            </a:pPr>
            <a:r>
              <a:rPr lang="en-GB" altLang="zh-CN" sz="2000" dirty="0" smtClean="0">
                <a:ea typeface="宋体" pitchFamily="2" charset="-122"/>
              </a:rPr>
              <a:t>OMA ARC maintains the OMA Data Definition Specification (DDS) based on the SA5 specification for Diameter AVP code definitions (TS 32.299).</a:t>
            </a:r>
            <a:endParaRPr lang="en-GB" altLang="zh-CN" sz="16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315913" y="1006475"/>
            <a:ext cx="8505825" cy="5272088"/>
          </a:xfrm>
        </p:spPr>
        <p:txBody>
          <a:bodyPr/>
          <a:lstStyle/>
          <a:p>
            <a:pPr>
              <a:lnSpc>
                <a:spcPct val="90000"/>
              </a:lnSpc>
              <a:spcBef>
                <a:spcPct val="10000"/>
              </a:spcBef>
            </a:pPr>
            <a:r>
              <a:rPr lang="en-GB" altLang="zh-CN" sz="2400" dirty="0" smtClean="0">
                <a:cs typeface="Times New Roman" pitchFamily="18" charset="0"/>
              </a:rPr>
              <a:t>SA5		</a:t>
            </a:r>
            <a:endParaRPr lang="en-GB" altLang="zh-CN" sz="24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Christian Toche (Huawei)	 		Chair 	since 08/2005</a:t>
            </a:r>
            <a:br>
              <a:rPr lang="en-GB" altLang="zh-CN" sz="2000" dirty="0" smtClean="0">
                <a:cs typeface="Times New Roman" pitchFamily="18" charset="0"/>
              </a:rPr>
            </a:br>
            <a:r>
              <a:rPr lang="en-GB" altLang="zh-CN" sz="2000" dirty="0" smtClean="0">
                <a:cs typeface="Times New Roman" pitchFamily="18" charset="0"/>
              </a:rPr>
              <a:t>Jean-Michel Cornily (Orange)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8/2013</a:t>
            </a:r>
            <a:br>
              <a:rPr lang="en-GB" altLang="zh-CN" sz="2000" dirty="0" smtClean="0">
                <a:cs typeface="Times New Roman" pitchFamily="18" charset="0"/>
              </a:rPr>
            </a:br>
            <a:r>
              <a:rPr lang="en-GB" altLang="zh-CN" sz="2000" dirty="0" smtClean="0">
                <a:cs typeface="Times New Roman" pitchFamily="18" charset="0"/>
              </a:rPr>
              <a:t>Thomas Tovinger (Ericsson) 			VC 	s</a:t>
            </a:r>
            <a:r>
              <a:rPr lang="en-GB" sz="2000" dirty="0" smtClean="0">
                <a:ea typeface="宋体" pitchFamily="2" charset="-122"/>
                <a:cs typeface="Times New Roman" pitchFamily="18" charset="0"/>
              </a:rPr>
              <a:t>ince 0</a:t>
            </a:r>
            <a:r>
              <a:rPr lang="en-GB" altLang="zh-CN" sz="2000" dirty="0" smtClean="0">
                <a:cs typeface="Times New Roman" pitchFamily="18" charset="0"/>
              </a:rPr>
              <a:t>8/2007</a:t>
            </a:r>
            <a:br>
              <a:rPr lang="en-GB" altLang="zh-CN" sz="2000" dirty="0" smtClean="0">
                <a:cs typeface="Times New Roman" pitchFamily="18" charset="0"/>
              </a:rPr>
            </a:br>
            <a:endParaRPr lang="en-GB" altLang="zh-CN" sz="8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Charging Sub-Working Group (SWG)</a:t>
            </a:r>
          </a:p>
          <a:p>
            <a:pPr>
              <a:lnSpc>
                <a:spcPct val="90000"/>
              </a:lnSpc>
              <a:buFontTx/>
              <a:buNone/>
            </a:pPr>
            <a:r>
              <a:rPr lang="en-GB" altLang="zh-CN" sz="2000" dirty="0" smtClean="0">
                <a:cs typeface="Times New Roman" pitchFamily="18" charset="0"/>
              </a:rPr>
              <a:t>	Maryse Gardella (Alcatel-Lucent)		Chair	since 08/2013</a:t>
            </a:r>
            <a:br>
              <a:rPr lang="en-GB" altLang="zh-CN" sz="2000" dirty="0" smtClean="0">
                <a:cs typeface="Times New Roman" pitchFamily="18" charset="0"/>
              </a:rPr>
            </a:br>
            <a:r>
              <a:rPr lang="en-GB" altLang="zh-CN" sz="2000" dirty="0" smtClean="0">
                <a:cs typeface="Times New Roman" pitchFamily="18" charset="0"/>
              </a:rPr>
              <a:t>David Shrader (Ericsson)			VC	since 08/2013 </a:t>
            </a:r>
            <a:br>
              <a:rPr lang="en-GB" altLang="zh-CN" sz="2000" dirty="0" smtClean="0">
                <a:cs typeface="Times New Roman" pitchFamily="18" charset="0"/>
              </a:rPr>
            </a:br>
            <a:r>
              <a:rPr lang="en-GB" altLang="zh-CN" sz="2000" dirty="0" smtClean="0">
                <a:cs typeface="Times New Roman" pitchFamily="18" charset="0"/>
              </a:rPr>
              <a:t>Li Li (Huawei)					VC	since 08/2014</a:t>
            </a:r>
            <a:r>
              <a:rPr lang="en-GB" altLang="zh-CN" sz="2000" dirty="0" smtClean="0">
                <a:solidFill>
                  <a:srgbClr val="FF0000"/>
                </a:solidFill>
                <a:cs typeface="Times New Roman" pitchFamily="18" charset="0"/>
              </a:rPr>
              <a:t/>
            </a:r>
            <a:br>
              <a:rPr lang="en-GB" altLang="zh-CN" sz="2000" dirty="0" smtClean="0">
                <a:solidFill>
                  <a:srgbClr val="FF0000"/>
                </a:solidFill>
                <a:cs typeface="Times New Roman" pitchFamily="18" charset="0"/>
              </a:rPr>
            </a:br>
            <a:endParaRPr lang="en-GB" altLang="zh-CN" sz="20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OAM&amp;P Sub-Working Group (SWG)</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Yizhi Yao (</a:t>
            </a:r>
            <a:r>
              <a:rPr lang="en-GB" sz="2000" dirty="0" smtClean="0">
                <a:ea typeface="宋体" pitchFamily="2" charset="-122"/>
                <a:cs typeface="Times New Roman" pitchFamily="18" charset="0"/>
              </a:rPr>
              <a:t>Nokia Networks</a:t>
            </a:r>
            <a:r>
              <a:rPr lang="en-GB" altLang="zh-CN" sz="2000" dirty="0" smtClean="0">
                <a:cs typeface="Times New Roman" pitchFamily="18" charset="0"/>
              </a:rPr>
              <a:t>)		</a:t>
            </a:r>
            <a:r>
              <a:rPr lang="en-GB" altLang="zh-CN" sz="2000" b="1" dirty="0" smtClean="0">
                <a:solidFill>
                  <a:srgbClr val="FF0000"/>
                </a:solidFill>
                <a:cs typeface="Times New Roman" pitchFamily="18" charset="0"/>
              </a:rPr>
              <a:t>	</a:t>
            </a:r>
            <a:r>
              <a:rPr lang="en-GB" altLang="zh-CN" sz="2000" dirty="0" smtClean="0">
                <a:cs typeface="Times New Roman" pitchFamily="18" charset="0"/>
              </a:rPr>
              <a:t>Chair</a:t>
            </a:r>
            <a:r>
              <a:rPr lang="en-GB" altLang="zh-CN" sz="2000" b="1" dirty="0" smtClean="0">
                <a:solidFill>
                  <a:srgbClr val="FF0000"/>
                </a:solidFill>
                <a:cs typeface="Times New Roman" pitchFamily="18" charset="0"/>
              </a:rPr>
              <a:t>	</a:t>
            </a:r>
            <a:r>
              <a:rPr lang="en-GB" altLang="zh-CN" sz="2000" dirty="0" smtClean="0">
                <a:cs typeface="Times New Roman" pitchFamily="18" charset="0"/>
              </a:rPr>
              <a:t>s</a:t>
            </a:r>
            <a:r>
              <a:rPr lang="en-GB" sz="2000" dirty="0" smtClean="0">
                <a:ea typeface="宋体" pitchFamily="2" charset="-122"/>
                <a:cs typeface="Times New Roman" pitchFamily="18" charset="0"/>
              </a:rPr>
              <a:t>ince 01</a:t>
            </a:r>
            <a:r>
              <a:rPr lang="en-GB" altLang="zh-CN" sz="2000" dirty="0" smtClean="0">
                <a:cs typeface="Times New Roman" pitchFamily="18" charset="0"/>
              </a:rPr>
              <a:t>/2013</a:t>
            </a:r>
            <a:br>
              <a:rPr lang="en-GB" altLang="zh-CN" sz="2000" dirty="0" smtClean="0">
                <a:cs typeface="Times New Roman" pitchFamily="18" charset="0"/>
              </a:rPr>
            </a:br>
            <a:endParaRPr lang="en-GB" altLang="zh-CN" sz="2000" dirty="0" smtClean="0">
              <a:cs typeface="Times New Roman" pitchFamily="18" charset="0"/>
            </a:endParaRPr>
          </a:p>
          <a:p>
            <a:pPr>
              <a:lnSpc>
                <a:spcPct val="90000"/>
              </a:lnSpc>
            </a:pPr>
            <a:r>
              <a:rPr lang="en-GB" altLang="zh-CN" sz="2400" dirty="0" smtClean="0">
                <a:cs typeface="Times New Roman" pitchFamily="18" charset="0"/>
              </a:rPr>
              <a:t>Converged Management Sub-Working Group (SWG) </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Thomas Tovinger (Ericsson) 			Chair	since </a:t>
            </a:r>
            <a:r>
              <a:rPr lang="en-GB" sz="2000" dirty="0" smtClean="0">
                <a:ea typeface="宋体" pitchFamily="2" charset="-122"/>
                <a:cs typeface="Times New Roman" pitchFamily="18" charset="0"/>
              </a:rPr>
              <a:t>08</a:t>
            </a:r>
            <a:r>
              <a:rPr lang="en-GB" altLang="zh-CN" sz="2000" dirty="0" smtClean="0">
                <a:cs typeface="Times New Roman" pitchFamily="18" charset="0"/>
              </a:rPr>
              <a:t>/2013</a:t>
            </a:r>
            <a:br>
              <a:rPr lang="en-GB" altLang="zh-CN" sz="2000" dirty="0" smtClean="0">
                <a:cs typeface="Times New Roman" pitchFamily="18" charset="0"/>
              </a:rPr>
            </a:br>
            <a:r>
              <a:rPr lang="en-GB" altLang="zh-CN" sz="2000" dirty="0" smtClean="0">
                <a:cs typeface="Times New Roman" pitchFamily="18" charset="0"/>
              </a:rPr>
              <a:t>Lan Zou (</a:t>
            </a:r>
            <a:r>
              <a:rPr lang="en-GB" sz="2000" dirty="0" smtClean="0">
                <a:ea typeface="宋体" pitchFamily="2" charset="-122"/>
                <a:cs typeface="Times New Roman" pitchFamily="18" charset="0"/>
              </a:rPr>
              <a:t>Huawei</a:t>
            </a:r>
            <a:r>
              <a:rPr lang="en-GB" altLang="zh-CN" sz="2000" dirty="0" smtClean="0">
                <a:cs typeface="Times New Roman" pitchFamily="18" charset="0"/>
              </a:rPr>
              <a:t>)		</a:t>
            </a:r>
            <a:r>
              <a:rPr lang="en-GB" altLang="zh-CN" sz="2000" b="1" dirty="0" smtClean="0">
                <a:cs typeface="Times New Roman" pitchFamily="18" charset="0"/>
              </a:rPr>
              <a:t>	</a:t>
            </a:r>
            <a:r>
              <a:rPr lang="en-GB" altLang="zh-CN" sz="2000" dirty="0" smtClean="0">
                <a:cs typeface="Times New Roman" pitchFamily="18" charset="0"/>
              </a:rPr>
              <a:t>	VC</a:t>
            </a:r>
            <a:r>
              <a:rPr lang="en-GB" altLang="zh-CN" sz="2000" b="1" dirty="0" smtClean="0">
                <a:cs typeface="Times New Roman" pitchFamily="18" charset="0"/>
              </a:rPr>
              <a:t>	</a:t>
            </a:r>
            <a:r>
              <a:rPr lang="en-GB" altLang="zh-CN" sz="2000" dirty="0" smtClean="0">
                <a:cs typeface="Times New Roman" pitchFamily="18" charset="0"/>
              </a:rPr>
              <a:t>s</a:t>
            </a:r>
            <a:r>
              <a:rPr lang="en-GB" sz="2000" dirty="0" smtClean="0">
                <a:ea typeface="宋体" pitchFamily="2" charset="-122"/>
                <a:cs typeface="Times New Roman" pitchFamily="18" charset="0"/>
              </a:rPr>
              <a:t>ince 05</a:t>
            </a:r>
            <a:r>
              <a:rPr lang="en-GB" altLang="zh-CN" sz="2000" dirty="0" smtClean="0">
                <a:cs typeface="Times New Roman" pitchFamily="18" charset="0"/>
              </a:rPr>
              <a:t>/2012</a:t>
            </a:r>
          </a:p>
          <a:p>
            <a:pPr algn="ctr">
              <a:lnSpc>
                <a:spcPct val="90000"/>
              </a:lnSpc>
              <a:buNone/>
            </a:pPr>
            <a:r>
              <a:rPr lang="en-GB" altLang="zh-CN" sz="2000" b="1" dirty="0" smtClean="0">
                <a:solidFill>
                  <a:srgbClr val="FF0000"/>
                </a:solidFill>
                <a:cs typeface="Times New Roman" pitchFamily="18" charset="0"/>
              </a:rPr>
              <a:t>Elections for SA5 leadership and SWG leadership renewal at SA5#102 </a:t>
            </a:r>
          </a:p>
          <a:p>
            <a:pPr>
              <a:lnSpc>
                <a:spcPct val="90000"/>
              </a:lnSpc>
              <a:buFontTx/>
              <a:buNone/>
            </a:pP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
            </a:r>
            <a:br>
              <a:rPr lang="en-GB" altLang="zh-CN" sz="2000" dirty="0" smtClean="0">
                <a:cs typeface="Times New Roman" pitchFamily="18" charset="0"/>
              </a:rPr>
            </a:br>
            <a:endParaRPr lang="en-AU" sz="2000" dirty="0" smtClean="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457200" y="252413"/>
            <a:ext cx="6834188" cy="692150"/>
          </a:xfrm>
        </p:spPr>
        <p:txBody>
          <a:bodyPr/>
          <a:lstStyle/>
          <a:p>
            <a:r>
              <a:rPr lang="en-GB" dirty="0" smtClean="0"/>
              <a:t>SA5 leadership</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59307" y="1317603"/>
          <a:ext cx="8584441" cy="4987832"/>
        </p:xfrm>
        <a:graphic>
          <a:graphicData uri="http://schemas.openxmlformats.org/drawingml/2006/table">
            <a:tbl>
              <a:tblPr/>
              <a:tblGrid>
                <a:gridCol w="1269242"/>
                <a:gridCol w="5208024"/>
                <a:gridCol w="2107175"/>
              </a:tblGrid>
              <a:tr h="401692">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OAM&amp;P 12 WLAN Management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WLAN-OAM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01692">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560036</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016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mn-lt"/>
                        </a:rPr>
                        <a:t>Intel</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299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-WLAN Network Resource Model for Type-2 interface (560136): 20% to 70%</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-WLAN measurements defined in IEEE and IETF WLAN performance measurements for use on Type-2 interface (560236): 5% to 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549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SA#69 (09/2015) -&gt; SA#70 (12/2015) </a:t>
                      </a:r>
                      <a:endParaRPr kumimoji="0" lang="en-GB" altLang="zh-CN" sz="18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16067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800" kern="1200" dirty="0" smtClean="0">
                          <a:solidFill>
                            <a:schemeClr val="tx1"/>
                          </a:solidFill>
                          <a:latin typeface="+mn-lt"/>
                          <a:ea typeface="+mn-ea"/>
                          <a:cs typeface="+mn-cs"/>
                        </a:rPr>
                        <a:t>Agreed pCR on 28.682 WLAN Network Resource Model.</a:t>
                      </a:r>
                    </a:p>
                    <a:p>
                      <a:endParaRPr lang="en-US" sz="18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Agreed to create TS 28.681 WLAN NRM IRP Requirements and TS 28.683 WLAN NRM IRP Solution Set. WID update expected at next SA5 meeting.      </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Agreed to add Transparent Forwarding (TF) collection method to TS 32.401 to collect counters that are defined in other SDOs (CR for approval by SA).</a:t>
                      </a:r>
                      <a:endParaRPr lang="en-GB" sz="18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016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72000" algn="l" fontAlgn="t"/>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Rel-13 CR on TS 32.401 in </a:t>
                      </a:r>
                      <a:r>
                        <a:rPr lang="en-GB" sz="1800" b="0" i="0" u="none" strike="noStrike" dirty="0" smtClean="0">
                          <a:solidFill>
                            <a:schemeClr val="tx1"/>
                          </a:solidFill>
                          <a:latin typeface="+mn-lt"/>
                        </a:rPr>
                        <a:t>SP-150313 </a:t>
                      </a:r>
                      <a:endParaRPr lang="en-GB" sz="1800" b="0" i="0" u="none" strike="noStrike" dirty="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561672"/>
        </p:xfrm>
        <a:graphic>
          <a:graphicData uri="http://schemas.openxmlformats.org/drawingml/2006/table">
            <a:tbl>
              <a:tblPr/>
              <a:tblGrid>
                <a:gridCol w="1313872"/>
                <a:gridCol w="4928259"/>
                <a:gridCol w="2030681"/>
              </a:tblGrid>
              <a:tr h="38358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Enhanced Network Management (NM) Centralized Coverage and Capacity Optimization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SON-NM-CCO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58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560132</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5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960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30% to 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55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SA#70 (12/2015)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292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PM and MDT measurements for inclusion in TS 28.628.</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9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Rel-13 CRs on TS</a:t>
                      </a:r>
                      <a:r>
                        <a:rPr lang="en-GB" sz="1800" kern="1200" baseline="0" dirty="0" smtClean="0">
                          <a:solidFill>
                            <a:schemeClr val="tx1"/>
                          </a:solidFill>
                          <a:latin typeface="+mn-lt"/>
                          <a:ea typeface="+mn-ea"/>
                          <a:cs typeface="+mn-cs"/>
                        </a:rPr>
                        <a:t> </a:t>
                      </a:r>
                      <a:r>
                        <a:rPr lang="en-GB" sz="1800" kern="1200" dirty="0" smtClean="0">
                          <a:solidFill>
                            <a:schemeClr val="tx1"/>
                          </a:solidFill>
                          <a:latin typeface="+mn-lt"/>
                          <a:ea typeface="+mn-ea"/>
                          <a:cs typeface="+mn-cs"/>
                        </a:rPr>
                        <a:t>28.628 in </a:t>
                      </a:r>
                      <a:r>
                        <a:rPr lang="en-US" sz="1800" b="0" i="0" u="none" strike="noStrike" dirty="0" smtClean="0">
                          <a:solidFill>
                            <a:schemeClr val="tx1"/>
                          </a:solidFill>
                          <a:latin typeface="+mn-lt"/>
                        </a:rPr>
                        <a:t>SP-150320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828013"/>
        </p:xfrm>
        <a:graphic>
          <a:graphicData uri="http://schemas.openxmlformats.org/drawingml/2006/table">
            <a:tbl>
              <a:tblPr/>
              <a:tblGrid>
                <a:gridCol w="1313872"/>
                <a:gridCol w="4928259"/>
                <a:gridCol w="2030681"/>
              </a:tblGrid>
              <a:tr h="445495">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Energy Efficiency related Performance Measurements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OAM-PM_EE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555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600044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98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Nokia Networks</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77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25% to 40%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77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SA#68 (06/2015) -&gt; 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1328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The final draft ETSI Energy</a:t>
                      </a:r>
                      <a:r>
                        <a:rPr lang="en-US" sz="1800" kern="1200" baseline="0" dirty="0" smtClean="0">
                          <a:solidFill>
                            <a:schemeClr val="tx1"/>
                          </a:solidFill>
                          <a:latin typeface="+mn-lt"/>
                          <a:ea typeface="+mn-ea"/>
                          <a:cs typeface="+mn-cs"/>
                        </a:rPr>
                        <a:t> Efficiency</a:t>
                      </a:r>
                      <a:r>
                        <a:rPr lang="en-US" sz="1800" kern="1200" dirty="0" smtClean="0">
                          <a:solidFill>
                            <a:schemeClr val="tx1"/>
                          </a:solidFill>
                          <a:latin typeface="+mn-lt"/>
                          <a:ea typeface="+mn-ea"/>
                          <a:cs typeface="+mn-cs"/>
                        </a:rPr>
                        <a:t> ES was received.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Agreed WID update to extend the scope to </a:t>
                      </a:r>
                      <a:r>
                        <a:rPr lang="en-GB" sz="1800" kern="1200" dirty="0" smtClean="0">
                          <a:solidFill>
                            <a:schemeClr val="tx1"/>
                          </a:solidFill>
                          <a:latin typeface="+mn-lt"/>
                          <a:ea typeface="+mn-ea"/>
                          <a:cs typeface="+mn-cs"/>
                        </a:rPr>
                        <a:t>GERAN and UTRAN.</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r>
                        <a:rPr lang="en-US" sz="1800" kern="1200" dirty="0" smtClean="0">
                          <a:solidFill>
                            <a:schemeClr val="tx1"/>
                          </a:solidFill>
                          <a:latin typeface="+mn-lt"/>
                          <a:ea typeface="+mn-ea"/>
                          <a:cs typeface="+mn-cs"/>
                        </a:rPr>
                        <a:t>Agreed Rel-13 CRs </a:t>
                      </a:r>
                      <a:r>
                        <a:rPr lang="en-US" sz="1800" kern="1200" baseline="0" dirty="0" smtClean="0">
                          <a:solidFill>
                            <a:schemeClr val="tx1"/>
                          </a:solidFill>
                          <a:latin typeface="+mn-lt"/>
                          <a:ea typeface="+mn-ea"/>
                          <a:cs typeface="+mn-cs"/>
                        </a:rPr>
                        <a:t>Addition of</a:t>
                      </a:r>
                      <a:r>
                        <a:rPr lang="en-US" sz="1800" kern="1200" dirty="0" smtClean="0">
                          <a:solidFill>
                            <a:schemeClr val="tx1"/>
                          </a:solidFill>
                          <a:latin typeface="+mn-lt"/>
                          <a:ea typeface="+mn-ea"/>
                          <a:cs typeface="+mn-cs"/>
                        </a:rPr>
                        <a:t> usage for measurements </a:t>
                      </a:r>
                      <a:r>
                        <a:rPr lang="en-GB" sz="1800" kern="1200" dirty="0" smtClean="0">
                          <a:solidFill>
                            <a:schemeClr val="tx1"/>
                          </a:solidFill>
                          <a:latin typeface="+mn-lt"/>
                          <a:ea typeface="+mn-ea"/>
                          <a:cs typeface="+mn-cs"/>
                        </a:rPr>
                        <a:t>supporting EE coverage KPI</a:t>
                      </a:r>
                      <a:r>
                        <a:rPr lang="en-US" sz="1800" kern="1200" dirty="0" smtClean="0">
                          <a:solidFill>
                            <a:schemeClr val="tx1"/>
                          </a:solidFill>
                          <a:latin typeface="+mn-lt"/>
                          <a:ea typeface="+mn-ea"/>
                          <a:cs typeface="+mn-cs"/>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78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Rel-13 CRs in </a:t>
                      </a:r>
                      <a:r>
                        <a:rPr lang="en-GB" sz="1800" b="0" i="0" u="none" strike="noStrike" dirty="0" smtClean="0">
                          <a:solidFill>
                            <a:schemeClr val="tx1"/>
                          </a:solidFill>
                          <a:latin typeface="+mn-lt"/>
                        </a:rPr>
                        <a:t>SP-150314 </a:t>
                      </a:r>
                    </a:p>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R</a:t>
                      </a:r>
                      <a:r>
                        <a:rPr lang="en-GB" sz="1800" b="0" i="0" u="none" strike="noStrike" dirty="0" smtClean="0">
                          <a:solidFill>
                            <a:schemeClr val="tx1"/>
                          </a:solidFill>
                          <a:latin typeface="Calibri" pitchFamily="34" charset="0"/>
                        </a:rPr>
                        <a:t>evised</a:t>
                      </a:r>
                      <a:r>
                        <a:rPr lang="en-GB" sz="1800" b="0" i="0" u="none" strike="noStrike" baseline="0" dirty="0" smtClean="0">
                          <a:solidFill>
                            <a:schemeClr val="tx1"/>
                          </a:solidFill>
                          <a:latin typeface="Calibri" pitchFamily="34" charset="0"/>
                        </a:rPr>
                        <a:t> WID in </a:t>
                      </a:r>
                      <a:r>
                        <a:rPr lang="en-US" sz="1800" b="0" i="0" u="none" strike="noStrike" dirty="0" smtClean="0">
                          <a:solidFill>
                            <a:schemeClr val="tx1"/>
                          </a:solidFill>
                          <a:latin typeface="+mn-lt"/>
                        </a:rPr>
                        <a:t>SP-150305</a:t>
                      </a:r>
                      <a:endParaRPr lang="en-GB" sz="1800" b="0"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746127"/>
        </p:xfrm>
        <a:graphic>
          <a:graphicData uri="http://schemas.openxmlformats.org/drawingml/2006/table">
            <a:tbl>
              <a:tblPr/>
              <a:tblGrid>
                <a:gridCol w="1313872"/>
                <a:gridCol w="4928259"/>
                <a:gridCol w="2030681"/>
              </a:tblGrid>
              <a:tr h="47646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Multi-Broadcast Single Frequency Network (MBSFN) Minimization of Drive Tests (MDT) enhancement</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MBSFN_MDT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6041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660055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605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47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15% to 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364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SA#68 (06/2015)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1881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800" kern="1200" dirty="0" smtClean="0">
                          <a:solidFill>
                            <a:schemeClr val="tx1"/>
                          </a:solidFill>
                          <a:latin typeface="+mn-lt"/>
                          <a:ea typeface="+mn-ea"/>
                          <a:cs typeface="+mn-cs"/>
                        </a:rPr>
                        <a:t>All the super CRs on Trace/MDT TSs </a:t>
                      </a:r>
                      <a:r>
                        <a:rPr lang="en-GB" sz="1800" b="0" i="0" u="none" strike="noStrike" dirty="0" smtClean="0">
                          <a:solidFill>
                            <a:schemeClr val="tx1"/>
                          </a:solidFill>
                          <a:latin typeface="Calibri" pitchFamily="34" charset="0"/>
                        </a:rPr>
                        <a:t>32.421, 32.422, 32.441, 32.442, 32.446 </a:t>
                      </a:r>
                      <a:r>
                        <a:rPr lang="en-US" sz="1800" kern="1200" dirty="0" smtClean="0">
                          <a:solidFill>
                            <a:schemeClr val="tx1"/>
                          </a:solidFill>
                          <a:latin typeface="+mn-lt"/>
                          <a:ea typeface="+mn-ea"/>
                          <a:cs typeface="+mn-cs"/>
                        </a:rPr>
                        <a:t>were converted to CRs for submission to SA.</a:t>
                      </a:r>
                      <a:endParaRPr lang="en-GB" sz="180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16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Rel-13 CRs on TSs 32.421, 32.422, 32.441, 32.442, 32.446 </a:t>
                      </a:r>
                      <a:r>
                        <a:rPr lang="en-GB" sz="1800" b="0" i="0" u="none" strike="noStrike" dirty="0" smtClean="0">
                          <a:solidFill>
                            <a:schemeClr val="tx1"/>
                          </a:solidFill>
                          <a:latin typeface="Calibri" pitchFamily="34" charset="0"/>
                        </a:rPr>
                        <a:t>in </a:t>
                      </a:r>
                      <a:r>
                        <a:rPr lang="en-GB" sz="1800" b="0" i="0" u="none" strike="noStrike" dirty="0" smtClean="0">
                          <a:solidFill>
                            <a:schemeClr val="tx1"/>
                          </a:solidFill>
                          <a:latin typeface="Calibri" pitchFamily="34" charset="0"/>
                        </a:rPr>
                        <a:t>SP-150315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81888" y="1204297"/>
          <a:ext cx="8952931" cy="5078189"/>
        </p:xfrm>
        <a:graphic>
          <a:graphicData uri="http://schemas.openxmlformats.org/drawingml/2006/table">
            <a:tbl>
              <a:tblPr/>
              <a:tblGrid>
                <a:gridCol w="1146411"/>
                <a:gridCol w="5861474"/>
                <a:gridCol w="1945046"/>
              </a:tblGrid>
              <a:tr h="35619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Enhancements of OAM aspects of Distributed Mobility Load Balancing SON function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FS_D_SON_OAM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619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610045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265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Cisco</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265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25% to 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265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SA#70 (12/2015)</a:t>
                      </a:r>
                      <a:endParaRPr kumimoji="0" lang="en-GB" altLang="zh-CN" sz="16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9385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kern="1200" dirty="0" smtClean="0">
                          <a:solidFill>
                            <a:schemeClr val="tx1"/>
                          </a:solidFill>
                          <a:latin typeface="+mn-lt"/>
                          <a:ea typeface="+mn-ea"/>
                          <a:cs typeface="+mn-cs"/>
                        </a:rPr>
                        <a:t>The following topics were addressed:</a:t>
                      </a:r>
                      <a:endParaRPr lang="en-GB"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-Non-uniform load distribution PS and Solution: proposed analysis of the problem statement and of one possible solution </a:t>
                      </a:r>
                      <a:endParaRPr lang="en-GB"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-Hybrid SON re use of statistic to predict future: analysis of whether long term past statistics can be used to predict fast oscillations of the load (one pCR on draft TR 32.860 was agreed)</a:t>
                      </a:r>
                    </a:p>
                    <a:p>
                      <a:r>
                        <a:rPr lang="en-US" sz="1600" kern="1200" dirty="0" smtClean="0">
                          <a:solidFill>
                            <a:schemeClr val="tx1"/>
                          </a:solidFill>
                          <a:latin typeface="+mn-lt"/>
                          <a:ea typeface="+mn-ea"/>
                          <a:cs typeface="+mn-cs"/>
                        </a:rPr>
                        <a:t>-Hybrid SON re effectiveness of NM analysis in situation with coverage problems where e.g. call drops are possible due to handover failure (one pCR on draft TR 32.860 was agreed)</a:t>
                      </a:r>
                      <a:endParaRPr lang="en-GB"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-Configuration for CAC Problem Statement and solution: analysis of assumptions on how the CAC value can be computed</a:t>
                      </a:r>
                      <a:endParaRPr lang="en-GB"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-Algorithm misalignment PS and solution: analysis of scenario where load balancing may not happen </a:t>
                      </a:r>
                      <a:endParaRPr lang="en-US" sz="1600" b="1"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022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705538"/>
        </p:xfrm>
        <a:graphic>
          <a:graphicData uri="http://schemas.openxmlformats.org/drawingml/2006/table">
            <a:tbl>
              <a:tblPr/>
              <a:tblGrid>
                <a:gridCol w="1313872"/>
                <a:gridCol w="4928259"/>
                <a:gridCol w="2030681"/>
              </a:tblGrid>
              <a:tr h="4119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Application and Partitioning of Itf-N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FS_OAM_AP_Itf-N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980">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620059</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33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China Mobile</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40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30% to 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57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SA#69 (09/2015)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88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kern="1200" dirty="0" smtClean="0">
                          <a:solidFill>
                            <a:schemeClr val="tx1"/>
                          </a:solidFill>
                          <a:latin typeface="+mn-lt"/>
                          <a:ea typeface="+mn-ea"/>
                          <a:cs typeface="+mn-cs"/>
                        </a:rPr>
                        <a:t>Three pCRs to draft TR 32.861 have been agreed:</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800" kern="1200" dirty="0" smtClean="0">
                          <a:solidFill>
                            <a:schemeClr val="tx1"/>
                          </a:solidFill>
                          <a:latin typeface="+mn-lt"/>
                          <a:ea typeface="+mn-ea"/>
                          <a:cs typeface="+mn-cs"/>
                        </a:rPr>
                        <a:t>-One pCR Grouping of functions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800" kern="1200" dirty="0" smtClean="0">
                          <a:solidFill>
                            <a:schemeClr val="tx1"/>
                          </a:solidFill>
                          <a:latin typeface="+mn-lt"/>
                          <a:ea typeface="+mn-ea"/>
                          <a:cs typeface="+mn-cs"/>
                        </a:rPr>
                        <a:t>-One pCR Addition of Annex on grouping of functions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800" kern="1200" dirty="0" smtClean="0">
                          <a:solidFill>
                            <a:schemeClr val="tx1"/>
                          </a:solidFill>
                          <a:latin typeface="+mn-lt"/>
                          <a:ea typeface="+mn-ea"/>
                          <a:cs typeface="+mn-cs"/>
                        </a:rPr>
                        <a:t>-One pCR Addition of Annex on network management requirements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462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0944" y="958634"/>
          <a:ext cx="9062112" cy="5278988"/>
        </p:xfrm>
        <a:graphic>
          <a:graphicData uri="http://schemas.openxmlformats.org/drawingml/2006/table">
            <a:tbl>
              <a:tblPr/>
              <a:tblGrid>
                <a:gridCol w="1156864"/>
                <a:gridCol w="5977438"/>
                <a:gridCol w="1927810"/>
              </a:tblGrid>
              <a:tr h="31991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Network Management of Virtualized Networks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FS_OAM_VIRNET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1991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640054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2932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China Mobile, Huawei</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932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60% to 85%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932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cap="none" normalizeH="0" baseline="0" dirty="0" smtClean="0">
                          <a:ln>
                            <a:noFill/>
                          </a:ln>
                          <a:solidFill>
                            <a:schemeClr val="tx1"/>
                          </a:solidFill>
                          <a:effectLst/>
                          <a:latin typeface="+mn-lt"/>
                        </a:rPr>
                        <a:t>SA#68 (06/2015) </a:t>
                      </a:r>
                      <a:r>
                        <a:rPr kumimoji="0" lang="en-GB" sz="1600" b="0" i="0" u="none" strike="noStrike" cap="none" normalizeH="0" baseline="0" dirty="0" smtClean="0">
                          <a:ln>
                            <a:noFill/>
                          </a:ln>
                          <a:solidFill>
                            <a:schemeClr val="tx1"/>
                          </a:solidFill>
                          <a:effectLst/>
                          <a:latin typeface="+mn-lt"/>
                        </a:rPr>
                        <a:t>-&gt; </a:t>
                      </a:r>
                      <a:r>
                        <a:rPr kumimoji="0" lang="en-GB" sz="1600" b="0" i="0" u="none" strike="noStrike" cap="none" normalizeH="0" baseline="0" dirty="0" smtClean="0">
                          <a:ln>
                            <a:noFill/>
                          </a:ln>
                          <a:solidFill>
                            <a:schemeClr val="tx1"/>
                          </a:solidFill>
                          <a:effectLst/>
                          <a:latin typeface="+mn-lt"/>
                        </a:rPr>
                        <a:t>SA#69 (09/2015)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99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latin typeface="+mn-lt"/>
                          <a:ea typeface="+mn-ea"/>
                          <a:cs typeface="+mn-cs"/>
                        </a:rPr>
                        <a:t>-SA5 had two calls with ETSI</a:t>
                      </a:r>
                      <a:r>
                        <a:rPr lang="en-GB" sz="1600" kern="1200" baseline="0" dirty="0" smtClean="0">
                          <a:solidFill>
                            <a:schemeClr val="tx1"/>
                          </a:solidFill>
                          <a:latin typeface="+mn-lt"/>
                          <a:ea typeface="+mn-ea"/>
                          <a:cs typeface="+mn-cs"/>
                        </a:rPr>
                        <a:t> NFV IFA on March 19</a:t>
                      </a:r>
                      <a:r>
                        <a:rPr lang="en-GB" sz="1600" kern="1200" baseline="30000" dirty="0" smtClean="0">
                          <a:solidFill>
                            <a:schemeClr val="tx1"/>
                          </a:solidFill>
                          <a:latin typeface="+mn-lt"/>
                          <a:ea typeface="+mn-ea"/>
                          <a:cs typeface="+mn-cs"/>
                        </a:rPr>
                        <a:t>th</a:t>
                      </a:r>
                      <a:r>
                        <a:rPr lang="en-GB" sz="1600" kern="1200" baseline="0" dirty="0" smtClean="0">
                          <a:solidFill>
                            <a:schemeClr val="tx1"/>
                          </a:solidFill>
                          <a:latin typeface="+mn-lt"/>
                          <a:ea typeface="+mn-ea"/>
                          <a:cs typeface="+mn-cs"/>
                        </a:rPr>
                        <a:t> and May 28</a:t>
                      </a:r>
                      <a:r>
                        <a:rPr lang="en-GB" sz="1600" kern="1200" baseline="30000" dirty="0" smtClean="0">
                          <a:solidFill>
                            <a:schemeClr val="tx1"/>
                          </a:solidFill>
                          <a:latin typeface="+mn-lt"/>
                          <a:ea typeface="+mn-ea"/>
                          <a:cs typeface="+mn-cs"/>
                        </a:rPr>
                        <a:t>th</a:t>
                      </a:r>
                      <a:r>
                        <a:rPr lang="en-GB" sz="1600" kern="1200" baseline="0" dirty="0" smtClean="0">
                          <a:solidFill>
                            <a:schemeClr val="tx1"/>
                          </a:solidFill>
                          <a:latin typeface="+mn-lt"/>
                          <a:ea typeface="+mn-ea"/>
                          <a:cs typeface="+mn-cs"/>
                        </a:rPr>
                        <a:t>. Next call is on July 9</a:t>
                      </a:r>
                      <a:r>
                        <a:rPr lang="en-GB" sz="1600" kern="1200" baseline="30000" dirty="0" smtClean="0">
                          <a:solidFill>
                            <a:schemeClr val="tx1"/>
                          </a:solidFill>
                          <a:latin typeface="+mn-lt"/>
                          <a:ea typeface="+mn-ea"/>
                          <a:cs typeface="+mn-cs"/>
                        </a:rPr>
                        <a:t>th</a:t>
                      </a:r>
                      <a:r>
                        <a:rPr lang="en-GB" sz="1600" kern="1200" baseline="0" dirty="0" smtClean="0">
                          <a:solidFill>
                            <a:schemeClr val="tx1"/>
                          </a:solidFill>
                          <a:latin typeface="+mn-lt"/>
                          <a:ea typeface="+mn-ea"/>
                          <a:cs typeface="+mn-cs"/>
                        </a:rPr>
                        <a:t>. </a:t>
                      </a:r>
                      <a:r>
                        <a:rPr lang="en-GB" sz="1600" kern="1200" dirty="0" smtClean="0">
                          <a:solidFill>
                            <a:schemeClr val="tx1"/>
                          </a:solidFill>
                          <a:latin typeface="+mn-lt"/>
                          <a:ea typeface="+mn-ea"/>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latin typeface="+mn-lt"/>
                          <a:ea typeface="+mn-ea"/>
                          <a:cs typeface="+mn-cs"/>
                        </a:rPr>
                        <a:t>-SA5 had a F2F workshop with ETSI NFV IFA April 20-21</a:t>
                      </a:r>
                      <a:r>
                        <a:rPr lang="en-GB" sz="1600" kern="1200" baseline="0" dirty="0" smtClean="0">
                          <a:solidFill>
                            <a:schemeClr val="tx1"/>
                          </a:solidFill>
                          <a:latin typeface="+mn-lt"/>
                          <a:ea typeface="+mn-ea"/>
                          <a:cs typeface="+mn-cs"/>
                        </a:rPr>
                        <a:t> and provided contributions related to:  </a:t>
                      </a:r>
                      <a:r>
                        <a:rPr lang="en-US" sz="1600" kern="1200" baseline="0" dirty="0" smtClean="0">
                          <a:solidFill>
                            <a:schemeClr val="tx1"/>
                          </a:solidFill>
                          <a:latin typeface="+mn-lt"/>
                          <a:ea typeface="+mn-ea"/>
                          <a:cs typeface="+mn-cs"/>
                        </a:rPr>
                        <a:t>alignment of terms between ETSI NFV and SA5, possible technical areas for involvement of 3GPP SA5, 3GPP mobile mixed network management architecture, explanation of ensemble and its positioning in standardization, 3GPP mobile networks E2E VNF lifecycle management procedures (including PM&amp;FM data flows, trigger for LCM), principles for SA5-IFA cooperation</a:t>
                      </a:r>
                    </a:p>
                    <a:p>
                      <a:pPr marL="0" marR="0" lvl="0" indent="0" algn="l" defTabSz="914400" rtl="0" eaLnBrk="1" fontAlgn="base" latinLnBrk="0" hangingPunct="1">
                        <a:lnSpc>
                          <a:spcPct val="100000"/>
                        </a:lnSpc>
                        <a:spcBef>
                          <a:spcPct val="0"/>
                        </a:spcBef>
                        <a:spcAft>
                          <a:spcPct val="0"/>
                        </a:spcAft>
                        <a:buClrTx/>
                        <a:buSzTx/>
                        <a:buFontTx/>
                        <a:buChar char="-"/>
                        <a:tabLst/>
                        <a:defRPr/>
                      </a:pPr>
                      <a:r>
                        <a:rPr lang="en-GB" sz="1600" kern="1200" dirty="0" smtClean="0">
                          <a:solidFill>
                            <a:schemeClr val="tx1"/>
                          </a:solidFill>
                          <a:latin typeface="+mn-lt"/>
                          <a:ea typeface="+mn-ea"/>
                          <a:cs typeface="+mn-cs"/>
                        </a:rPr>
                        <a:t>Many pCRs were submitted</a:t>
                      </a:r>
                      <a:r>
                        <a:rPr lang="en-GB" sz="1600" kern="1200" baseline="0" dirty="0" smtClean="0">
                          <a:solidFill>
                            <a:schemeClr val="tx1"/>
                          </a:solidFill>
                          <a:latin typeface="+mn-lt"/>
                          <a:ea typeface="+mn-ea"/>
                          <a:cs typeface="+mn-cs"/>
                        </a:rPr>
                        <a:t> to SA#</a:t>
                      </a:r>
                      <a:r>
                        <a:rPr lang="en-GB" sz="1600" kern="1200" dirty="0" smtClean="0">
                          <a:solidFill>
                            <a:schemeClr val="tx1"/>
                          </a:solidFill>
                          <a:latin typeface="+mn-lt"/>
                          <a:ea typeface="+mn-ea"/>
                          <a:cs typeface="+mn-cs"/>
                        </a:rPr>
                        <a:t>100 (~55) and SA5#101 (~40). </a:t>
                      </a:r>
                      <a:r>
                        <a:rPr lang="en-GB" sz="1600" kern="1200" dirty="0" smtClean="0">
                          <a:solidFill>
                            <a:schemeClr val="tx1"/>
                          </a:solidFill>
                          <a:latin typeface="+mn-lt"/>
                          <a:ea typeface="+mn-ea"/>
                          <a:cs typeface="+mn-cs"/>
                        </a:rPr>
                        <a:t>An </a:t>
                      </a:r>
                      <a:r>
                        <a:rPr lang="en-GB" sz="1600" kern="1200" dirty="0" smtClean="0">
                          <a:solidFill>
                            <a:schemeClr val="tx1"/>
                          </a:solidFill>
                          <a:latin typeface="+mn-lt"/>
                          <a:ea typeface="+mn-ea"/>
                          <a:cs typeface="+mn-cs"/>
                        </a:rPr>
                        <a:t>e-meeting SA5#100bis was organized after SA5#100</a:t>
                      </a:r>
                      <a:r>
                        <a:rPr lang="en-GB" sz="1600" kern="1200" baseline="0" dirty="0" smtClean="0">
                          <a:solidFill>
                            <a:schemeClr val="tx1"/>
                          </a:solidFill>
                          <a:latin typeface="+mn-lt"/>
                          <a:ea typeface="+mn-ea"/>
                          <a:cs typeface="+mn-cs"/>
                        </a:rPr>
                        <a:t> to discuss not addressed contributions.</a:t>
                      </a:r>
                    </a:p>
                    <a:p>
                      <a:pPr marL="0" marR="0" lvl="0" indent="0" algn="l" defTabSz="914400" rtl="0" eaLnBrk="1" fontAlgn="base" latinLnBrk="0" hangingPunct="1">
                        <a:lnSpc>
                          <a:spcPct val="100000"/>
                        </a:lnSpc>
                        <a:spcBef>
                          <a:spcPct val="0"/>
                        </a:spcBef>
                        <a:spcAft>
                          <a:spcPct val="0"/>
                        </a:spcAft>
                        <a:buClrTx/>
                        <a:buSzTx/>
                        <a:buFontTx/>
                        <a:buChar char="-"/>
                        <a:tabLst/>
                        <a:defRPr/>
                      </a:pPr>
                      <a:r>
                        <a:rPr lang="en-GB" sz="1600" kern="1200" dirty="0" smtClean="0">
                          <a:solidFill>
                            <a:schemeClr val="tx1"/>
                          </a:solidFill>
                          <a:latin typeface="+mn-lt"/>
                          <a:ea typeface="+mn-ea"/>
                          <a:cs typeface="+mn-cs"/>
                        </a:rPr>
                        <a:t>It is planned to send draft TR 32.842 for approval at SA#69. </a:t>
                      </a:r>
                      <a:r>
                        <a:rPr lang="en-GB" sz="1600" kern="1200" baseline="0" dirty="0" smtClean="0">
                          <a:solidFill>
                            <a:schemeClr val="tx1"/>
                          </a:solidFill>
                          <a:latin typeface="+mn-lt"/>
                          <a:ea typeface="+mn-ea"/>
                          <a:cs typeface="+mn-cs"/>
                        </a:rPr>
                        <a:t>However, </a:t>
                      </a:r>
                      <a:r>
                        <a:rPr lang="en-GB" sz="1600" kern="1200" baseline="0" dirty="0" smtClean="0">
                          <a:solidFill>
                            <a:schemeClr val="tx1"/>
                          </a:solidFill>
                          <a:latin typeface="+mn-lt"/>
                          <a:ea typeface="+mn-ea"/>
                          <a:cs typeface="+mn-cs"/>
                        </a:rPr>
                        <a:t>normative WIs are submitted (1 BB, 1 WT) for approval at this SA meeting. </a:t>
                      </a:r>
                    </a:p>
                    <a:p>
                      <a:pPr marL="0" marR="0" lvl="0" indent="0" algn="l" defTabSz="914400" rtl="0" eaLnBrk="1" fontAlgn="base" latinLnBrk="0" hangingPunct="1">
                        <a:lnSpc>
                          <a:spcPct val="100000"/>
                        </a:lnSpc>
                        <a:spcBef>
                          <a:spcPct val="0"/>
                        </a:spcBef>
                        <a:spcAft>
                          <a:spcPct val="0"/>
                        </a:spcAft>
                        <a:buClrTx/>
                        <a:buSzTx/>
                        <a:buFontTx/>
                        <a:buChar char="-"/>
                        <a:tabLst/>
                        <a:defRPr/>
                      </a:pPr>
                      <a:r>
                        <a:rPr lang="en-US" sz="1600" kern="1200" dirty="0" smtClean="0">
                          <a:solidFill>
                            <a:schemeClr val="tx1"/>
                          </a:solidFill>
                          <a:latin typeface="+mn-lt"/>
                          <a:ea typeface="+mn-ea"/>
                          <a:cs typeface="+mn-cs"/>
                        </a:rPr>
                        <a:t>SA5 is planning to send a LS to ETSI NFV IFA on the gap analysis performed by SA5 to indicate SA5 requirements on ETSI NFV specifications.</a:t>
                      </a:r>
                      <a:endParaRPr lang="en-GB" sz="16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241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191069" y="1163354"/>
          <a:ext cx="8720919" cy="4915414"/>
        </p:xfrm>
        <a:graphic>
          <a:graphicData uri="http://schemas.openxmlformats.org/drawingml/2006/table">
            <a:tbl>
              <a:tblPr/>
              <a:tblGrid>
                <a:gridCol w="1385039"/>
                <a:gridCol w="5195205"/>
                <a:gridCol w="2140675"/>
              </a:tblGrid>
              <a:tr h="3408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KQIs for Service Experience</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FS_KQISE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84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660037</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2000" b="0" i="0" u="none" strike="noStrike" cap="none" normalizeH="0" baseline="0" dirty="0" smtClean="0">
                          <a:ln>
                            <a:noFill/>
                          </a:ln>
                          <a:solidFill>
                            <a:schemeClr val="tx1"/>
                          </a:solidFill>
                          <a:effectLst/>
                          <a:latin typeface="+mn-lt"/>
                          <a:ea typeface="Gulim" pitchFamily="34" charset="-127"/>
                        </a:rPr>
                        <a:t>Rapporteur</a:t>
                      </a:r>
                      <a:endParaRPr kumimoji="0" lang="en-GB" altLang="zh-CN" sz="20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2000" b="0" i="0" u="none" strike="noStrike" cap="none" normalizeH="0" baseline="0" dirty="0" smtClean="0">
                          <a:ln>
                            <a:noFill/>
                          </a:ln>
                          <a:solidFill>
                            <a:schemeClr val="tx1"/>
                          </a:solidFill>
                          <a:effectLst/>
                          <a:latin typeface="+mn-lt"/>
                          <a:ea typeface="Gulim" pitchFamily="34" charset="-127"/>
                        </a:rPr>
                        <a:t>Huawei</a:t>
                      </a:r>
                      <a:endParaRPr kumimoji="0" lang="en-GB" altLang="zh-CN" sz="20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20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2000" b="0" i="0" u="none" strike="noStrike" cap="none" normalizeH="0" baseline="0" dirty="0" smtClean="0">
                          <a:ln>
                            <a:noFill/>
                          </a:ln>
                          <a:solidFill>
                            <a:schemeClr val="tx1"/>
                          </a:solidFill>
                          <a:effectLst/>
                          <a:latin typeface="+mn-lt"/>
                          <a:ea typeface="宋体" pitchFamily="2" charset="-122"/>
                          <a:cs typeface="Arial" charset="0"/>
                        </a:rPr>
                        <a:t>5% to 40%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20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cap="none" normalizeH="0" baseline="0" dirty="0" smtClean="0">
                          <a:ln>
                            <a:noFill/>
                          </a:ln>
                          <a:solidFill>
                            <a:schemeClr val="tx1"/>
                          </a:solidFill>
                          <a:effectLst/>
                          <a:latin typeface="+mn-lt"/>
                        </a:rPr>
                        <a:t>SA#69 (09/2015) -&gt; SA#70 (12/2015)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2526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20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2000" kern="1200" dirty="0" smtClean="0">
                          <a:solidFill>
                            <a:schemeClr val="tx1"/>
                          </a:solidFill>
                          <a:latin typeface="+mn-lt"/>
                          <a:ea typeface="+mn-ea"/>
                          <a:cs typeface="+mn-cs"/>
                        </a:rPr>
                        <a:t>Progressed the new draft</a:t>
                      </a:r>
                      <a:r>
                        <a:rPr lang="en-US" sz="2000" kern="1200" baseline="0" dirty="0" smtClean="0">
                          <a:solidFill>
                            <a:schemeClr val="tx1"/>
                          </a:solidFill>
                          <a:latin typeface="+mn-lt"/>
                          <a:ea typeface="+mn-ea"/>
                          <a:cs typeface="+mn-cs"/>
                        </a:rPr>
                        <a:t> </a:t>
                      </a:r>
                      <a:r>
                        <a:rPr lang="en-US" sz="2000" kern="1200" dirty="0" smtClean="0">
                          <a:solidFill>
                            <a:schemeClr val="tx1"/>
                          </a:solidFill>
                          <a:latin typeface="+mn-lt"/>
                          <a:ea typeface="+mn-ea"/>
                          <a:cs typeface="+mn-cs"/>
                        </a:rPr>
                        <a:t>TR 32.862:</a:t>
                      </a:r>
                    </a:p>
                    <a:p>
                      <a:pPr>
                        <a:buFontTx/>
                        <a:buChar char="-"/>
                      </a:pPr>
                      <a:r>
                        <a:rPr lang="en-US" sz="2000" kern="1200" dirty="0" smtClean="0">
                          <a:solidFill>
                            <a:schemeClr val="tx1"/>
                          </a:solidFill>
                          <a:latin typeface="+mn-lt"/>
                          <a:ea typeface="+mn-ea"/>
                          <a:cs typeface="+mn-cs"/>
                        </a:rPr>
                        <a:t>Agreed the skeleton</a:t>
                      </a:r>
                    </a:p>
                    <a:p>
                      <a:pPr>
                        <a:buFontTx/>
                        <a:buChar char="-"/>
                      </a:pPr>
                      <a:r>
                        <a:rPr lang="en-US" sz="2000" kern="1200" dirty="0" smtClean="0">
                          <a:solidFill>
                            <a:schemeClr val="tx1"/>
                          </a:solidFill>
                          <a:latin typeface="+mn-lt"/>
                          <a:ea typeface="+mn-ea"/>
                          <a:cs typeface="+mn-cs"/>
                        </a:rPr>
                        <a:t>Scope extended with Messaging</a:t>
                      </a:r>
                    </a:p>
                    <a:p>
                      <a:pPr>
                        <a:buFontTx/>
                        <a:buChar char="-"/>
                      </a:pPr>
                      <a:r>
                        <a:rPr lang="en-US" sz="2000" kern="1200" dirty="0" smtClean="0">
                          <a:solidFill>
                            <a:schemeClr val="tx1"/>
                          </a:solidFill>
                          <a:latin typeface="+mn-lt"/>
                          <a:ea typeface="+mn-ea"/>
                          <a:cs typeface="+mn-cs"/>
                        </a:rPr>
                        <a:t>External KQI definitions added to Chapter 4</a:t>
                      </a:r>
                    </a:p>
                    <a:p>
                      <a:pPr>
                        <a:buFontTx/>
                        <a:buChar char="-"/>
                      </a:pPr>
                      <a:r>
                        <a:rPr lang="en-US" sz="2000" kern="1200" dirty="0" smtClean="0">
                          <a:solidFill>
                            <a:schemeClr val="tx1"/>
                          </a:solidFill>
                          <a:latin typeface="+mn-lt"/>
                          <a:ea typeface="+mn-ea"/>
                          <a:cs typeface="+mn-cs"/>
                        </a:rPr>
                        <a:t>KQI scenarios and definitions added to Chapter 5</a:t>
                      </a:r>
                    </a:p>
                    <a:p>
                      <a:pPr>
                        <a:buFontTx/>
                        <a:buChar char="-"/>
                      </a:pPr>
                      <a:r>
                        <a:rPr lang="en-US" sz="2000" kern="1200" dirty="0" smtClean="0">
                          <a:solidFill>
                            <a:schemeClr val="tx1"/>
                          </a:solidFill>
                          <a:latin typeface="+mn-lt"/>
                          <a:ea typeface="+mn-ea"/>
                          <a:cs typeface="+mn-cs"/>
                        </a:rPr>
                        <a:t>Annex with ITU-T definitions added</a:t>
                      </a:r>
                    </a:p>
                    <a:p>
                      <a:pPr>
                        <a:buFontTx/>
                        <a:buChar char="-"/>
                      </a:pPr>
                      <a:endParaRPr lang="en-US" sz="200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pPr>
                      <a:r>
                        <a:rPr lang="en-GB" sz="2000" kern="1200" dirty="0" smtClean="0">
                          <a:solidFill>
                            <a:schemeClr val="tx1"/>
                          </a:solidFill>
                          <a:latin typeface="+mn-lt"/>
                          <a:ea typeface="+mn-ea"/>
                          <a:cs typeface="+mn-cs"/>
                        </a:rPr>
                        <a:t>Some more time is needed to complete the </a:t>
                      </a:r>
                      <a:r>
                        <a:rPr lang="en-GB" sz="2000" kern="1200" dirty="0" smtClean="0">
                          <a:solidFill>
                            <a:schemeClr val="tx1"/>
                          </a:solidFill>
                          <a:latin typeface="+mn-lt"/>
                          <a:ea typeface="+mn-ea"/>
                          <a:cs typeface="+mn-cs"/>
                        </a:rPr>
                        <a:t>TR </a:t>
                      </a:r>
                      <a:r>
                        <a:rPr lang="en-US" sz="2000" kern="1200" dirty="0" smtClean="0">
                          <a:solidFill>
                            <a:schemeClr val="tx1"/>
                          </a:solidFill>
                          <a:latin typeface="+mn-lt"/>
                          <a:ea typeface="+mn-ea"/>
                          <a:cs typeface="+mn-cs"/>
                        </a:rPr>
                        <a:t>32.862</a:t>
                      </a:r>
                      <a:r>
                        <a:rPr lang="en-GB" sz="2000" kern="1200" dirty="0" smtClean="0">
                          <a:solidFill>
                            <a:schemeClr val="tx1"/>
                          </a:solidFill>
                          <a:latin typeface="+mn-lt"/>
                          <a:ea typeface="+mn-ea"/>
                          <a:cs typeface="+mn-cs"/>
                        </a:rPr>
                        <a:t>.</a:t>
                      </a:r>
                      <a:endParaRPr lang="en-GB" sz="20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20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20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122829" y="1149706"/>
          <a:ext cx="8952932" cy="5067814"/>
        </p:xfrm>
        <a:graphic>
          <a:graphicData uri="http://schemas.openxmlformats.org/drawingml/2006/table">
            <a:tbl>
              <a:tblPr/>
              <a:tblGrid>
                <a:gridCol w="1378425"/>
                <a:gridCol w="5697053"/>
                <a:gridCol w="1877454"/>
              </a:tblGrid>
              <a:tr h="3408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OAM support for Licensed Shared Access (LSA)</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smtClean="0">
                          <a:ln>
                            <a:noFill/>
                          </a:ln>
                          <a:solidFill>
                            <a:schemeClr val="tx1"/>
                          </a:solidFill>
                          <a:effectLst/>
                          <a:latin typeface="Calibri" pitchFamily="34" charset="0"/>
                        </a:rPr>
                        <a:t>FS_OAM_LSA</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84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670028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Nokia Networks</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0% to 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mn-lt"/>
                        </a:rPr>
                        <a:t>SA#69 (09/2015) -&gt; SA#70 (12/2015)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2526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kern="1200" dirty="0" smtClean="0">
                          <a:solidFill>
                            <a:schemeClr val="tx1"/>
                          </a:solidFill>
                          <a:latin typeface="+mn-lt"/>
                          <a:ea typeface="+mn-ea"/>
                          <a:cs typeface="+mn-cs"/>
                        </a:rPr>
                        <a:t>New draft TR 32.855: </a:t>
                      </a:r>
                    </a:p>
                    <a:p>
                      <a:r>
                        <a:rPr lang="en-US" sz="1600" kern="1200" dirty="0" smtClean="0">
                          <a:solidFill>
                            <a:schemeClr val="tx1"/>
                          </a:solidFill>
                          <a:latin typeface="+mn-lt"/>
                          <a:ea typeface="+mn-ea"/>
                          <a:cs typeface="+mn-cs"/>
                        </a:rPr>
                        <a:t>-Agreed the scope and skeleton.</a:t>
                      </a:r>
                    </a:p>
                    <a:p>
                      <a:r>
                        <a:rPr lang="en-US" sz="1600" kern="1200" dirty="0" smtClean="0">
                          <a:solidFill>
                            <a:schemeClr val="tx1"/>
                          </a:solidFill>
                          <a:latin typeface="+mn-lt"/>
                          <a:ea typeface="+mn-ea"/>
                          <a:cs typeface="+mn-cs"/>
                        </a:rPr>
                        <a:t>-Primary focus is on the Use Case "Bandwidth expansion for mobile network operator" currently addressed by ETSI RRS. The group will not proactively search for the new sources of the Use Cases. However, the input of the Use Cases from global operators or other SDOs is highly welcomed. </a:t>
                      </a:r>
                    </a:p>
                    <a:p>
                      <a:r>
                        <a:rPr lang="en-US" sz="1600" kern="1200" dirty="0" smtClean="0">
                          <a:solidFill>
                            <a:schemeClr val="tx1"/>
                          </a:solidFill>
                          <a:latin typeface="+mn-lt"/>
                          <a:ea typeface="+mn-ea"/>
                          <a:cs typeface="+mn-cs"/>
                        </a:rPr>
                        <a:t>-</a:t>
                      </a:r>
                      <a:r>
                        <a:rPr lang="en-GB" sz="1600" kern="1200" dirty="0" smtClean="0">
                          <a:solidFill>
                            <a:schemeClr val="tx1"/>
                          </a:solidFill>
                          <a:latin typeface="+mn-lt"/>
                          <a:ea typeface="+mn-ea"/>
                          <a:cs typeface="+mn-cs"/>
                        </a:rPr>
                        <a:t>Some business level requirements and draft specification level requirements were agreed.</a:t>
                      </a:r>
                    </a:p>
                    <a:p>
                      <a:r>
                        <a:rPr lang="en-US" sz="1600" kern="1200" dirty="0" smtClean="0">
                          <a:solidFill>
                            <a:schemeClr val="tx1"/>
                          </a:solidFill>
                          <a:latin typeface="+mn-lt"/>
                          <a:ea typeface="+mn-ea"/>
                          <a:cs typeface="+mn-cs"/>
                        </a:rPr>
                        <a:t>-As</a:t>
                      </a:r>
                      <a:r>
                        <a:rPr lang="en-US" sz="1600" kern="1200" baseline="0" dirty="0" smtClean="0">
                          <a:solidFill>
                            <a:schemeClr val="tx1"/>
                          </a:solidFill>
                          <a:latin typeface="+mn-lt"/>
                          <a:ea typeface="+mn-ea"/>
                          <a:cs typeface="+mn-cs"/>
                        </a:rPr>
                        <a:t> required by </a:t>
                      </a:r>
                      <a:r>
                        <a:rPr lang="en-US" sz="1600" kern="1200" dirty="0" smtClean="0">
                          <a:solidFill>
                            <a:schemeClr val="tx1"/>
                          </a:solidFill>
                          <a:latin typeface="+mn-lt"/>
                          <a:ea typeface="+mn-ea"/>
                          <a:cs typeface="+mn-cs"/>
                        </a:rPr>
                        <a:t>SA,</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the normative work in SA5 related to LSA will not start until the ETSI RRS work on TS 103 235 is complete. It was agreed</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to shift the study completion from SA#69 to SA#70.</a:t>
                      </a:r>
                      <a:endParaRPr lang="en-GB" sz="16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20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20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8"/>
          <a:ext cx="8272812" cy="4424364"/>
        </p:xfrm>
        <a:graphic>
          <a:graphicData uri="http://schemas.openxmlformats.org/drawingml/2006/table">
            <a:tbl>
              <a:tblPr/>
              <a:tblGrid>
                <a:gridCol w="1313872"/>
                <a:gridCol w="6958940"/>
              </a:tblGrid>
              <a:tr h="719724">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17440">
                <a:tc>
                  <a:txBody>
                    <a:bodyPr/>
                    <a:lstStyle/>
                    <a:p>
                      <a:pPr marL="72000" algn="l" fontAlgn="t"/>
                      <a:r>
                        <a:rPr lang="en-GB" sz="1800" b="0" i="0" u="none" strike="noStrike" dirty="0">
                          <a:solidFill>
                            <a:schemeClr val="tx1"/>
                          </a:solidFill>
                          <a:latin typeface="+mn-lt"/>
                        </a:rPr>
                        <a:t>SP-150313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WLAN Management (WLAN-OAM)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GB" sz="1800" b="0" i="0" u="none" strike="noStrike" dirty="0">
                          <a:solidFill>
                            <a:schemeClr val="tx1"/>
                          </a:solidFill>
                          <a:latin typeface="+mn-lt"/>
                        </a:rPr>
                        <a:t>SP-150314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Energy Efficiency related Performance Measurements (OAM-PM_EE)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GB" sz="1800" b="0" i="0" u="none" strike="noStrike" dirty="0">
                          <a:solidFill>
                            <a:schemeClr val="tx1"/>
                          </a:solidFill>
                          <a:latin typeface="+mn-lt"/>
                        </a:rPr>
                        <a:t>SP-150315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Rel-13 CRs on Multi-Broadcast Single Frequency Network (MBSFN) Minimization of Drive Tests (MDT) enhancement (MBSFN_MDT)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GB" sz="1800" b="0" i="0" u="none" strike="noStrike">
                          <a:solidFill>
                            <a:schemeClr val="tx1"/>
                          </a:solidFill>
                          <a:latin typeface="+mn-lt"/>
                        </a:rPr>
                        <a:t>SP-150316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Rel-11 CRs on OAM Maintenance and small Enhancements </a:t>
                      </a:r>
                      <a:r>
                        <a:rPr lang="en-US" sz="1800" b="0" i="0" u="none" strike="noStrike" dirty="0" smtClean="0">
                          <a:solidFill>
                            <a:schemeClr val="tx1"/>
                          </a:solidFill>
                          <a:latin typeface="+mn-lt"/>
                        </a:rPr>
                        <a:t>(</a:t>
                      </a:r>
                      <a:r>
                        <a:rPr lang="en-US" sz="1800" b="0" i="0" u="none" strike="noStrike" dirty="0">
                          <a:solidFill>
                            <a:schemeClr val="tx1"/>
                          </a:solidFill>
                          <a:latin typeface="+mn-lt"/>
                        </a:rPr>
                        <a:t>OAM11)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GB" sz="1800" b="0" i="0" u="none" strike="noStrike" dirty="0">
                          <a:solidFill>
                            <a:schemeClr val="tx1"/>
                          </a:solidFill>
                          <a:latin typeface="+mn-lt"/>
                        </a:rPr>
                        <a:t>SP-150317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Rel-12 CRs on OAM Maintenance and small Enhancements </a:t>
                      </a:r>
                      <a:r>
                        <a:rPr lang="en-US" sz="1800" b="0" i="0" u="none" strike="noStrike" dirty="0" smtClean="0">
                          <a:solidFill>
                            <a:schemeClr val="tx1"/>
                          </a:solidFill>
                          <a:latin typeface="+mn-lt"/>
                        </a:rPr>
                        <a:t>(</a:t>
                      </a:r>
                      <a:r>
                        <a:rPr lang="en-US" sz="1800" b="0" i="0" u="none" strike="noStrike" dirty="0">
                          <a:solidFill>
                            <a:schemeClr val="tx1"/>
                          </a:solidFill>
                          <a:latin typeface="+mn-lt"/>
                        </a:rPr>
                        <a:t>OAM12)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US" sz="1800" b="0" i="0" u="none" strike="noStrike" dirty="0" smtClean="0">
                          <a:solidFill>
                            <a:schemeClr val="tx1"/>
                          </a:solidFill>
                          <a:latin typeface="+mn-lt"/>
                        </a:rPr>
                        <a:t>SP-150320</a:t>
                      </a:r>
                      <a:endParaRPr lang="en-US" sz="1800" b="0" i="0" u="none" strike="noStrike" dirty="0">
                        <a:solidFill>
                          <a:schemeClr val="tx1"/>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Enhanced Network Management (NM) centralized Coverage and Capacity Optimization (SON-NM-CCO)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nvPr>
        </p:nvGraphicFramePr>
        <p:xfrm>
          <a:off x="232011" y="1217944"/>
          <a:ext cx="8570795" cy="4992241"/>
        </p:xfrm>
        <a:graphic>
          <a:graphicData uri="http://schemas.openxmlformats.org/drawingml/2006/table">
            <a:tbl>
              <a:tblPr/>
              <a:tblGrid>
                <a:gridCol w="1144325"/>
                <a:gridCol w="1888027"/>
                <a:gridCol w="1500740"/>
                <a:gridCol w="1290960"/>
                <a:gridCol w="1436558"/>
                <a:gridCol w="1310185"/>
              </a:tblGrid>
              <a:tr h="6361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Collocation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35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rPr>
                        <a:t>SA5#98bis</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rPr>
                        <a:t>(NFV)</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rPr>
                        <a:t>27-29 Jan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Beijing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China Mobile &amp; 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50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rPr>
                        <a:t>SA5#99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rPr>
                        <a:t>2-6 Feb 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Taipei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Taiwan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lumMod val="65000"/>
                              <a:lumOff val="35000"/>
                            </a:schemeClr>
                          </a:solidFill>
                          <a:latin typeface="+mn-lt"/>
                          <a:ea typeface="+mn-ea"/>
                          <a:cs typeface="+mn-cs"/>
                        </a:rPr>
                        <a:t>Chunghwa Telecom </a:t>
                      </a:r>
                      <a:endPar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44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rPr>
                        <a:t>SA5#100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rPr>
                        <a:t>13-17 Apr 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Dubrovnik</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Croatia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cap="none" normalizeH="0" baseline="0" dirty="0" smtClean="0">
                        <a:ln>
                          <a:noFill/>
                        </a:ln>
                        <a:solidFill>
                          <a:schemeClr val="tx1">
                            <a:lumMod val="65000"/>
                            <a:lumOff val="35000"/>
                          </a:schemeClr>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rPr>
                        <a:t>SA5#101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lumMod val="65000"/>
                              <a:lumOff val="35000"/>
                            </a:schemeClr>
                          </a:solidFill>
                          <a:effectLst/>
                          <a:latin typeface="Calibri" pitchFamily="34" charset="0"/>
                        </a:rPr>
                        <a:t>25-29 May 2015</a:t>
                      </a:r>
                      <a:endPar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lumMod val="65000"/>
                              <a:lumOff val="35000"/>
                            </a:schemeClr>
                          </a:solidFill>
                          <a:latin typeface="+mn-lt"/>
                          <a:ea typeface="+mn-ea"/>
                          <a:cs typeface="+mn-cs"/>
                        </a:rPr>
                        <a:t>Ljubljana </a:t>
                      </a:r>
                      <a:endPar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lumMod val="65000"/>
                              <a:lumOff val="35000"/>
                            </a:schemeClr>
                          </a:solidFill>
                          <a:latin typeface="+mn-lt"/>
                          <a:ea typeface="+mn-ea"/>
                          <a:cs typeface="+mn-cs"/>
                        </a:rPr>
                        <a:t>Slovenia</a:t>
                      </a:r>
                      <a:endPar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5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24-28 Aug 2015</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Beijing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RAN WGs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50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12-16 Oct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Vancouver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Canada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4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16-20 Nov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Anaheim </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Mega 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2015 meeting calendar</a:t>
            </a: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9"/>
          <a:ext cx="8272812" cy="2379432"/>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algn="l" fontAlgn="t"/>
                      <a:r>
                        <a:rPr lang="en-US" sz="1800" b="0" i="0" u="none" strike="noStrike" dirty="0" smtClean="0">
                          <a:solidFill>
                            <a:schemeClr val="tx1"/>
                          </a:solidFill>
                          <a:latin typeface="+mn-lt"/>
                        </a:rPr>
                        <a:t>SP-150308</a:t>
                      </a:r>
                      <a:endParaRPr lang="en-US" sz="1800" b="0" i="0" u="none" strike="noStrike" dirty="0">
                        <a:solidFill>
                          <a:schemeClr val="tx1"/>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a:spcAft>
                          <a:spcPts val="0"/>
                        </a:spcAft>
                      </a:pPr>
                      <a:r>
                        <a:rPr lang="en-US" sz="1800" dirty="0" smtClean="0">
                          <a:solidFill>
                            <a:srgbClr val="000000"/>
                          </a:solidFill>
                          <a:latin typeface="+mn-lt"/>
                          <a:ea typeface="SimSun"/>
                          <a:cs typeface="Times New Roman"/>
                        </a:rPr>
                        <a:t>New WID Management of mobile networks that include virtualized network functions (BB)</a:t>
                      </a:r>
                      <a:endParaRPr lang="en-GB" sz="1800" dirty="0">
                        <a:latin typeface="+mn-lt"/>
                        <a:ea typeface="SimSun"/>
                        <a:cs typeface="Times New Roman"/>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US" sz="1800" b="0" i="0" u="none" strike="noStrike" dirty="0" smtClean="0">
                          <a:solidFill>
                            <a:schemeClr val="tx1"/>
                          </a:solidFill>
                          <a:latin typeface="+mn-lt"/>
                        </a:rPr>
                        <a:t>SP-150309</a:t>
                      </a:r>
                      <a:endParaRPr lang="en-US" sz="1800" b="0" i="0" u="none" strike="noStrike" dirty="0">
                        <a:solidFill>
                          <a:schemeClr val="tx1"/>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a:spcAft>
                          <a:spcPts val="0"/>
                        </a:spcAft>
                      </a:pPr>
                      <a:r>
                        <a:rPr lang="en-US" sz="1800" dirty="0" smtClean="0">
                          <a:solidFill>
                            <a:srgbClr val="000000"/>
                          </a:solidFill>
                          <a:latin typeface="+mn-lt"/>
                          <a:ea typeface="SimSun"/>
                          <a:cs typeface="Times New Roman"/>
                        </a:rPr>
                        <a:t>New WID </a:t>
                      </a:r>
                      <a:r>
                        <a:rPr lang="en-GB" sz="1800" kern="1200" smtClean="0">
                          <a:solidFill>
                            <a:schemeClr val="tx1"/>
                          </a:solidFill>
                          <a:latin typeface="+mn-lt"/>
                          <a:ea typeface="+mn-ea"/>
                          <a:cs typeface="+mn-cs"/>
                        </a:rPr>
                        <a:t>Management concept, architecture and requirements for mobile networks that include virtualized network functions (WT)</a:t>
                      </a:r>
                      <a:endParaRPr lang="en-GB" sz="1800" dirty="0">
                        <a:latin typeface="+mn-lt"/>
                        <a:ea typeface="SimSun"/>
                        <a:cs typeface="Times New Roman"/>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US" sz="1800" b="0" i="0" u="none" strike="noStrike" dirty="0" smtClean="0">
                          <a:solidFill>
                            <a:schemeClr val="tx1"/>
                          </a:solidFill>
                          <a:latin typeface="+mn-lt"/>
                        </a:rPr>
                        <a:t>SP-150305</a:t>
                      </a:r>
                      <a:endParaRPr lang="en-US" sz="1800" b="0" i="0" u="none" strike="noStrike" dirty="0">
                        <a:solidFill>
                          <a:schemeClr val="tx1"/>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a:spcAft>
                          <a:spcPts val="0"/>
                        </a:spcAft>
                      </a:pPr>
                      <a:r>
                        <a:rPr lang="en-US" sz="1800" dirty="0" smtClean="0">
                          <a:latin typeface="+mn-lt"/>
                          <a:ea typeface="SimSun"/>
                          <a:cs typeface="Times New Roman"/>
                        </a:rPr>
                        <a:t>Revised WID Energy Efficiency related Performance Measurements</a:t>
                      </a:r>
                      <a:endParaRPr lang="en-GB" sz="1800" dirty="0">
                        <a:latin typeface="+mn-lt"/>
                        <a:ea typeface="SimSun"/>
                        <a:cs typeface="Times New Roman"/>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9388" y="258763"/>
            <a:ext cx="7272337" cy="649287"/>
          </a:xfrm>
        </p:spPr>
        <p:txBody>
          <a:bodyPr/>
          <a:lstStyle/>
          <a:p>
            <a:r>
              <a:rPr lang="en-GB" altLang="zh-CN" dirty="0" smtClean="0"/>
              <a:t>OAM&amp;P cooperation</a:t>
            </a:r>
          </a:p>
        </p:txBody>
      </p:sp>
      <p:sp>
        <p:nvSpPr>
          <p:cNvPr id="43011" name="Rectangle 3"/>
          <p:cNvSpPr>
            <a:spLocks noGrp="1"/>
          </p:cNvSpPr>
          <p:nvPr>
            <p:ph type="body" idx="1"/>
          </p:nvPr>
        </p:nvSpPr>
        <p:spPr>
          <a:xfrm>
            <a:off x="41275" y="1173163"/>
            <a:ext cx="9061450" cy="5165725"/>
          </a:xfrm>
        </p:spPr>
        <p:txBody>
          <a:bodyPr/>
          <a:lstStyle/>
          <a:p>
            <a:pPr marL="533400" indent="-533400">
              <a:lnSpc>
                <a:spcPct val="90000"/>
              </a:lnSpc>
              <a:defRPr/>
            </a:pPr>
            <a:r>
              <a:rPr lang="en-GB" altLang="zh-CN" sz="2400" dirty="0" smtClean="0"/>
              <a:t>BBF - HNB/HeNB</a:t>
            </a:r>
          </a:p>
          <a:p>
            <a:pPr marL="914400" lvl="1" indent="-457200">
              <a:lnSpc>
                <a:spcPct val="90000"/>
              </a:lnSpc>
              <a:defRPr/>
            </a:pPr>
            <a:r>
              <a:rPr lang="en-GB" altLang="zh-CN" sz="1800" dirty="0" smtClean="0">
                <a:ea typeface="宋体" pitchFamily="2" charset="-122"/>
              </a:rPr>
              <a:t>SA5 is the 3GPP focal point to BBF for HNB and HeNB data models.</a:t>
            </a:r>
          </a:p>
          <a:p>
            <a:pPr marL="914400" lvl="1" indent="-457200">
              <a:lnSpc>
                <a:spcPct val="90000"/>
              </a:lnSpc>
              <a:defRPr/>
            </a:pPr>
            <a:r>
              <a:rPr lang="en-GB" altLang="zh-CN" sz="1800" dirty="0" smtClean="0">
                <a:ea typeface="宋体" pitchFamily="2" charset="-122"/>
              </a:rPr>
              <a:t>BBF maintains the HNB/HeNB data models based on SA5 requirements.</a:t>
            </a:r>
          </a:p>
          <a:p>
            <a:pPr marL="914400" lvl="1" indent="-457200">
              <a:lnSpc>
                <a:spcPct val="90000"/>
              </a:lnSpc>
              <a:defRPr/>
            </a:pPr>
            <a:r>
              <a:rPr lang="en-GB" altLang="zh-CN" sz="1800" dirty="0" smtClean="0">
                <a:ea typeface="宋体" pitchFamily="2" charset="-122"/>
              </a:rPr>
              <a:t>BBF has an ongoing action to introduce in BBF specs the performance measurements specified by SA5. </a:t>
            </a:r>
          </a:p>
          <a:p>
            <a:pPr marL="533400" lvl="1" indent="-533400">
              <a:lnSpc>
                <a:spcPct val="90000"/>
              </a:lnSpc>
              <a:buClrTx/>
              <a:buFont typeface="Arial" charset="0"/>
              <a:buBlip>
                <a:blip r:embed="rId3"/>
              </a:buBlip>
              <a:defRPr/>
            </a:pPr>
            <a:r>
              <a:rPr lang="en-GB" altLang="zh-CN" dirty="0" smtClean="0"/>
              <a:t>ITU-T SG2 - Management Interface Methodology</a:t>
            </a:r>
          </a:p>
          <a:p>
            <a:pPr marL="914400" lvl="1" indent="-457200">
              <a:defRPr/>
            </a:pPr>
            <a:r>
              <a:rPr lang="en-GB" altLang="zh-CN" sz="1800" dirty="0" smtClean="0">
                <a:ea typeface="宋体" pitchFamily="2" charset="-122"/>
              </a:rPr>
              <a:t>Interface specification methodology and templates on Requirements and Analysis/Information Service level kept 100% aligned.</a:t>
            </a:r>
          </a:p>
          <a:p>
            <a:pPr marL="914400" lvl="1" indent="-457200">
              <a:defRPr/>
            </a:pPr>
            <a:r>
              <a:rPr lang="en-GB" altLang="zh-CN" sz="1800" dirty="0" smtClean="0">
                <a:ea typeface="宋体" pitchFamily="2" charset="-122"/>
              </a:rPr>
              <a:t>Regular conference calls with ITU-T SG2 to maintain this alignment.</a:t>
            </a:r>
          </a:p>
          <a:p>
            <a:pPr marL="914400" lvl="1" indent="-457200">
              <a:defRPr/>
            </a:pPr>
            <a:r>
              <a:rPr lang="en-GB" sz="1800" dirty="0" smtClean="0"/>
              <a:t>LS sent to ITU-T SG2 to provide an update on SA5 methodology related publications taking into account the outputs of the Multi-SDO Joint Working Group (JWG) on Model Alignment.</a:t>
            </a:r>
          </a:p>
          <a:p>
            <a:pPr marL="533400" indent="-533400"/>
            <a:r>
              <a:rPr lang="en-GB" altLang="zh-CN" sz="2400" dirty="0" smtClean="0"/>
              <a:t>ETSI ISG NFV</a:t>
            </a:r>
          </a:p>
          <a:p>
            <a:pPr marL="914400" lvl="1" indent="-457200"/>
            <a:r>
              <a:rPr lang="en-US" altLang="zh-CN" sz="1800" dirty="0" smtClean="0">
                <a:ea typeface="宋体" pitchFamily="2" charset="-122"/>
              </a:rPr>
              <a:t>SA5 and ETSI NFV IFA had two calls on March 19</a:t>
            </a:r>
            <a:r>
              <a:rPr lang="en-US" altLang="zh-CN" sz="1800" baseline="30000" dirty="0" smtClean="0">
                <a:ea typeface="宋体" pitchFamily="2" charset="-122"/>
              </a:rPr>
              <a:t>th</a:t>
            </a:r>
            <a:r>
              <a:rPr lang="en-US" altLang="zh-CN" sz="1800" dirty="0" smtClean="0">
                <a:ea typeface="宋体" pitchFamily="2" charset="-122"/>
              </a:rPr>
              <a:t> and May 28</a:t>
            </a:r>
            <a:r>
              <a:rPr lang="en-US" altLang="zh-CN" sz="1800" baseline="30000" dirty="0" smtClean="0">
                <a:ea typeface="宋体" pitchFamily="2" charset="-122"/>
              </a:rPr>
              <a:t>th</a:t>
            </a:r>
            <a:r>
              <a:rPr lang="en-US" altLang="zh-CN" sz="1800" dirty="0" smtClean="0">
                <a:ea typeface="宋体" pitchFamily="2" charset="-122"/>
              </a:rPr>
              <a:t>. Next call is planned on July 9</a:t>
            </a:r>
            <a:r>
              <a:rPr lang="en-US" altLang="zh-CN" sz="1800" baseline="30000" dirty="0" smtClean="0">
                <a:ea typeface="宋体" pitchFamily="2" charset="-122"/>
              </a:rPr>
              <a:t>th</a:t>
            </a:r>
            <a:r>
              <a:rPr lang="en-US" altLang="zh-CN" sz="1800" dirty="0" smtClean="0">
                <a:ea typeface="宋体" pitchFamily="2" charset="-122"/>
              </a:rPr>
              <a:t>.</a:t>
            </a:r>
          </a:p>
          <a:p>
            <a:pPr marL="914400" lvl="1" indent="-457200"/>
            <a:r>
              <a:rPr lang="en-US" altLang="zh-CN" sz="1800" dirty="0" smtClean="0">
                <a:ea typeface="宋体" pitchFamily="2" charset="-122"/>
              </a:rPr>
              <a:t>SA5 and ETSI NFV IFA had a face to face workshop in Helsinki April 20</a:t>
            </a:r>
            <a:r>
              <a:rPr lang="en-US" altLang="zh-CN" sz="1800" baseline="30000" dirty="0" smtClean="0">
                <a:ea typeface="宋体" pitchFamily="2" charset="-122"/>
              </a:rPr>
              <a:t>th</a:t>
            </a:r>
            <a:r>
              <a:rPr lang="en-US" altLang="zh-CN" sz="1800" dirty="0" smtClean="0">
                <a:ea typeface="宋体" pitchFamily="2" charset="-122"/>
              </a:rPr>
              <a:t> – 21</a:t>
            </a:r>
            <a:r>
              <a:rPr lang="en-US" altLang="zh-CN" sz="1800" baseline="30000" dirty="0" smtClean="0">
                <a:ea typeface="宋体" pitchFamily="2" charset="-122"/>
              </a:rPr>
              <a:t>st</a:t>
            </a:r>
            <a:r>
              <a:rPr lang="en-US" altLang="zh-CN" sz="1800" dirty="0" smtClean="0">
                <a:ea typeface="宋体" pitchFamily="2" charset="-122"/>
              </a:rPr>
              <a:t>. </a:t>
            </a:r>
          </a:p>
          <a:p>
            <a:pPr marL="914400" lvl="1" indent="-457200">
              <a:defRPr/>
            </a:pPr>
            <a:endParaRPr lang="en-US" sz="2000" dirty="0" smtClean="0"/>
          </a:p>
          <a:p>
            <a:pPr marL="914400" lvl="1" indent="-457200">
              <a:defRPr/>
            </a:pPr>
            <a:endParaRPr lang="en-GB" altLang="zh-CN" sz="2000" dirty="0" smtClean="0">
              <a:ea typeface="宋体" pitchFamily="2" charset="-122"/>
            </a:endParaRPr>
          </a:p>
          <a:p>
            <a:pPr marL="914400" lvl="1" indent="-457200">
              <a:defRPr/>
            </a:pPr>
            <a:endParaRPr lang="en-GB" altLang="zh-CN" sz="2000" dirty="0" smtClean="0">
              <a:ea typeface="宋体" pitchFamily="2" charset="-122"/>
            </a:endParaRPr>
          </a:p>
          <a:p>
            <a:pPr marL="914400" lvl="1" indent="-457200">
              <a:defRPr/>
            </a:pPr>
            <a:endParaRPr lang="en-GB" altLang="zh-CN" sz="2000" dirty="0" smtClean="0">
              <a:ea typeface="宋体" pitchFamily="2" charset="-122"/>
            </a:endParaRPr>
          </a:p>
          <a:p>
            <a:pPr marL="914400" lvl="1" indent="-457200">
              <a:lnSpc>
                <a:spcPct val="90000"/>
              </a:lnSpc>
              <a:defRPr/>
            </a:pPr>
            <a:endParaRPr lang="en-GB" altLang="zh-CN" sz="18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a:solidFill>
                  <a:srgbClr val="FF0000"/>
                </a:solidFill>
                <a:latin typeface="+mj-lt"/>
                <a:cs typeface="Times New Roman" pitchFamily="18" charset="0"/>
              </a:rPr>
              <a:t>Rel-12 CMAN (</a:t>
            </a:r>
            <a:r>
              <a:rPr lang="en-GB" altLang="zh-CN" sz="3200" dirty="0" smtClean="0">
                <a:solidFill>
                  <a:srgbClr val="FF0000"/>
                </a:solidFill>
                <a:latin typeface="+mj-lt"/>
                <a:cs typeface="Times New Roman" pitchFamily="18" charset="0"/>
              </a:rPr>
              <a:t>1/2)</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nvGraphicFramePr>
        <p:xfrm>
          <a:off x="431800" y="1210531"/>
          <a:ext cx="8272812" cy="5120499"/>
        </p:xfrm>
        <a:graphic>
          <a:graphicData uri="http://schemas.openxmlformats.org/drawingml/2006/table">
            <a:tbl>
              <a:tblPr/>
              <a:tblGrid>
                <a:gridCol w="1313872"/>
                <a:gridCol w="4928259"/>
                <a:gridCol w="2030681"/>
              </a:tblGrid>
              <a:tr h="363209">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Compliance of 3GPP SA5 specifications to the NGMN Top OPE Recommendations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OAM-NGMN_OPE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3209">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560034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32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Huawei</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356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TR part (560134): 80% to 85%</a:t>
                      </a:r>
                      <a:b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b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TS part (560234): 50% to 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35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5424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kern="1200" noProof="0" dirty="0" smtClean="0">
                          <a:solidFill>
                            <a:schemeClr val="tx1"/>
                          </a:solidFill>
                          <a:latin typeface="+mn-lt"/>
                          <a:ea typeface="+mn-ea"/>
                          <a:cs typeface="+mn-cs"/>
                        </a:rPr>
                        <a:t>Detailed assessment of </a:t>
                      </a:r>
                      <a:r>
                        <a:rPr lang="en-GB" sz="1800" b="0" kern="1200" noProof="0" dirty="0" smtClean="0">
                          <a:solidFill>
                            <a:schemeClr val="tx1"/>
                          </a:solidFill>
                          <a:latin typeface="+mn-lt"/>
                          <a:ea typeface="+mn-ea"/>
                          <a:cs typeface="+mn-cs"/>
                        </a:rPr>
                        <a:t>the progress </a:t>
                      </a:r>
                      <a:r>
                        <a:rPr lang="en-GB" sz="1800" b="0" kern="1200" noProof="0" dirty="0" smtClean="0">
                          <a:solidFill>
                            <a:schemeClr val="tx1"/>
                          </a:solidFill>
                          <a:latin typeface="+mn-lt"/>
                          <a:ea typeface="+mn-ea"/>
                          <a:cs typeface="+mn-cs"/>
                        </a:rPr>
                        <a:t>was done to identify areas needing contributions.</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GB" sz="1800" b="0" kern="1200" noProof="0" dirty="0" smtClean="0">
                        <a:solidFill>
                          <a:schemeClr val="tx1"/>
                        </a:solidFill>
                        <a:latin typeface="+mn-lt"/>
                        <a:ea typeface="+mn-ea"/>
                        <a:cs typeface="+mn-cs"/>
                      </a:endParaRPr>
                    </a:p>
                    <a:p>
                      <a:pPr lvl="0"/>
                      <a:r>
                        <a:rPr lang="en-GB" sz="1800" kern="1200" dirty="0" smtClean="0">
                          <a:solidFill>
                            <a:schemeClr val="tx1"/>
                          </a:solidFill>
                          <a:latin typeface="+mn-lt"/>
                          <a:ea typeface="+mn-ea"/>
                          <a:cs typeface="+mn-cs"/>
                        </a:rPr>
                        <a:t>Introduced the recommendations related to Common Channel Optimization (CCO) in the draft TR 32.838.</a:t>
                      </a:r>
                    </a:p>
                    <a:p>
                      <a:pPr lvl="0"/>
                      <a:endParaRPr lang="en-GB" sz="1800" kern="1200" dirty="0" smtClean="0">
                        <a:solidFill>
                          <a:schemeClr val="tx1"/>
                        </a:solidFill>
                        <a:latin typeface="+mn-lt"/>
                        <a:ea typeface="+mn-ea"/>
                        <a:cs typeface="+mn-cs"/>
                      </a:endParaRPr>
                    </a:p>
                    <a:p>
                      <a:pPr lvl="0"/>
                      <a:r>
                        <a:rPr lang="en-GB" sz="1800" kern="1200" dirty="0" smtClean="0">
                          <a:solidFill>
                            <a:schemeClr val="tx1"/>
                          </a:solidFill>
                          <a:latin typeface="+mn-lt"/>
                          <a:ea typeface="+mn-ea"/>
                          <a:cs typeface="+mn-cs"/>
                        </a:rPr>
                        <a:t>Discussed and agreed several </a:t>
                      </a:r>
                      <a:r>
                        <a:rPr lang="en-GB" sz="1800" kern="1200" dirty="0" smtClean="0">
                          <a:solidFill>
                            <a:schemeClr val="tx1"/>
                          </a:solidFill>
                          <a:latin typeface="+mn-lt"/>
                          <a:ea typeface="+mn-ea"/>
                          <a:cs typeface="+mn-cs"/>
                        </a:rPr>
                        <a:t>pCRs related </a:t>
                      </a:r>
                      <a:r>
                        <a:rPr lang="en-GB" sz="1800" kern="1200" dirty="0" smtClean="0">
                          <a:solidFill>
                            <a:schemeClr val="tx1"/>
                          </a:solidFill>
                          <a:latin typeface="+mn-lt"/>
                          <a:ea typeface="+mn-ea"/>
                          <a:cs typeface="+mn-cs"/>
                        </a:rPr>
                        <a:t>to the Top OPE clause on Self</a:t>
                      </a:r>
                      <a:r>
                        <a:rPr lang="en-GB" sz="1800" kern="1200" baseline="0" dirty="0" smtClean="0">
                          <a:solidFill>
                            <a:schemeClr val="tx1"/>
                          </a:solidFill>
                          <a:latin typeface="+mn-lt"/>
                          <a:ea typeface="+mn-ea"/>
                          <a:cs typeface="+mn-cs"/>
                        </a:rPr>
                        <a:t> Organizing Networks (</a:t>
                      </a:r>
                      <a:r>
                        <a:rPr lang="en-GB" sz="1800" kern="1200" dirty="0" smtClean="0">
                          <a:solidFill>
                            <a:schemeClr val="tx1"/>
                          </a:solidFill>
                          <a:latin typeface="+mn-lt"/>
                          <a:ea typeface="+mn-ea"/>
                          <a:cs typeface="+mn-cs"/>
                        </a:rPr>
                        <a:t>SON). </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7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a:solidFill>
                  <a:srgbClr val="FF0000"/>
                </a:solidFill>
                <a:latin typeface="+mj-lt"/>
                <a:cs typeface="Times New Roman" pitchFamily="18" charset="0"/>
              </a:rPr>
              <a:t>Rel-12 CMAN </a:t>
            </a:r>
            <a:r>
              <a:rPr lang="en-GB" altLang="zh-CN" sz="3200" dirty="0" smtClean="0">
                <a:solidFill>
                  <a:srgbClr val="FF0000"/>
                </a:solidFill>
                <a:latin typeface="+mj-lt"/>
                <a:cs typeface="Times New Roman" pitchFamily="18" charset="0"/>
              </a:rPr>
              <a:t>(2/2)</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nvGraphicFramePr>
        <p:xfrm>
          <a:off x="431800" y="1258888"/>
          <a:ext cx="8272812" cy="4769789"/>
        </p:xfrm>
        <a:graphic>
          <a:graphicData uri="http://schemas.openxmlformats.org/drawingml/2006/table">
            <a:tbl>
              <a:tblPr/>
              <a:tblGrid>
                <a:gridCol w="1313872"/>
                <a:gridCol w="4928259"/>
                <a:gridCol w="2030681"/>
              </a:tblGrid>
              <a:tr h="41161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Converged Management PM Interface Definitions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OAM-PMID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816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rPr>
                        <a:t>560235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331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sym typeface="Wingdings" pitchFamily="2" charset="2"/>
                        </a:rPr>
                        <a:t>Huawei</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36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30% to 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99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sym typeface="Wingdings" pitchFamily="2" charset="2"/>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237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This work is progressing in parallel of the Multi-SDO “Converged Management PM Interface definitions” Joint Working Group (JWG).</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The Multi-SDO JWG is currently working on measurement metadata definition (PM2 specification). </a:t>
                      </a: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It </a:t>
                      </a: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is expected to complete the PM2 specification by </a:t>
                      </a: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the end </a:t>
                      </a: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of Rel-13.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695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smtClean="0">
                <a:solidFill>
                  <a:srgbClr val="FF0000"/>
                </a:solidFill>
                <a:latin typeface="Calibri"/>
                <a:cs typeface="Times New Roman" pitchFamily="18" charset="0"/>
              </a:rPr>
              <a:t>CMAN</a:t>
            </a:r>
            <a:r>
              <a:rPr lang="en-GB" altLang="zh-CN" sz="3200" dirty="0" smtClean="0">
                <a:solidFill>
                  <a:srgbClr val="FF0000"/>
                </a:solidFill>
                <a:latin typeface="+mj-lt"/>
                <a:cs typeface="Times New Roman" pitchFamily="18" charset="0"/>
              </a:rPr>
              <a:t> studies (1/1)</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nvGraphicFramePr>
        <p:xfrm>
          <a:off x="431800" y="1258888"/>
          <a:ext cx="8272812" cy="5035502"/>
        </p:xfrm>
        <a:graphic>
          <a:graphicData uri="http://schemas.openxmlformats.org/drawingml/2006/table">
            <a:tbl>
              <a:tblPr/>
              <a:tblGrid>
                <a:gridCol w="1313872"/>
                <a:gridCol w="4738255"/>
                <a:gridCol w="2220685"/>
              </a:tblGrid>
              <a:tr h="39083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noProof="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Study on compliance of 3GPP SA5 specifications to the NGMN NGCOR Requirements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OAM-NGMN_NGCOR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02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560435</a:t>
                      </a:r>
                      <a:endParaRPr kumimoji="0" lang="en-GB" sz="1800" b="1"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84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noProof="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noProof="0" smtClean="0">
                          <a:ln>
                            <a:noFill/>
                          </a:ln>
                          <a:solidFill>
                            <a:schemeClr val="tx1"/>
                          </a:solidFill>
                          <a:effectLst/>
                          <a:latin typeface="Calibri" pitchFamily="34" charset="0"/>
                        </a:rPr>
                        <a:t>Huawei</a:t>
                      </a:r>
                      <a:endPar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41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dirty="0" smtClean="0">
                          <a:ln>
                            <a:noFill/>
                          </a:ln>
                          <a:solidFill>
                            <a:schemeClr val="tx1"/>
                          </a:solidFill>
                          <a:effectLst/>
                          <a:latin typeface="Calibri" pitchFamily="34" charset="0"/>
                          <a:ea typeface="宋体" pitchFamily="2" charset="-122"/>
                          <a:cs typeface="Arial" charset="0"/>
                        </a:rPr>
                        <a:t>50% to 60%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27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noProof="0" dirty="0" smtClean="0">
                          <a:solidFill>
                            <a:schemeClr val="tx1"/>
                          </a:solidFill>
                          <a:latin typeface="+mn-lt"/>
                          <a:ea typeface="+mn-ea"/>
                          <a:cs typeface="+mn-cs"/>
                        </a:rPr>
                        <a:t>SA#69 (09/2015)</a:t>
                      </a:r>
                      <a:endParaRPr kumimoji="0" lang="en-GB" altLang="zh-CN" sz="1800" b="0" i="0" u="none" strike="noStrike" cap="none" normalizeH="0" baseline="0" noProof="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4291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Gap analysis on OA&amp;M for network sharing and converged operations was agreed.</a:t>
                      </a:r>
                      <a:endParaRPr lang="en-GB" sz="18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8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latin typeface="+mn-lt"/>
                          <a:ea typeface="+mn-ea"/>
                          <a:cs typeface="+mn-cs"/>
                        </a:rPr>
                        <a:t>Introduction</a:t>
                      </a:r>
                      <a:r>
                        <a:rPr lang="en-GB" sz="1800" kern="1200" baseline="0" dirty="0" smtClean="0">
                          <a:solidFill>
                            <a:schemeClr val="tx1"/>
                          </a:solidFill>
                          <a:latin typeface="+mn-lt"/>
                          <a:ea typeface="+mn-ea"/>
                          <a:cs typeface="+mn-cs"/>
                        </a:rPr>
                        <a:t> of</a:t>
                      </a:r>
                      <a:r>
                        <a:rPr lang="en-GB" sz="1800" kern="1200" dirty="0" smtClean="0">
                          <a:solidFill>
                            <a:schemeClr val="tx1"/>
                          </a:solidFill>
                          <a:latin typeface="+mn-lt"/>
                          <a:ea typeface="+mn-ea"/>
                          <a:cs typeface="+mn-cs"/>
                        </a:rPr>
                        <a:t> GEN</a:t>
                      </a:r>
                      <a:r>
                        <a:rPr lang="en-GB" sz="1800" kern="1200" baseline="0" dirty="0" smtClean="0">
                          <a:solidFill>
                            <a:schemeClr val="tx1"/>
                          </a:solidFill>
                          <a:latin typeface="+mn-lt"/>
                          <a:ea typeface="+mn-ea"/>
                          <a:cs typeface="+mn-cs"/>
                        </a:rPr>
                        <a:t> and PM NGCOR requirements.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8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latin typeface="+mn-lt"/>
                          <a:ea typeface="+mn-ea"/>
                          <a:cs typeface="+mn-cs"/>
                        </a:rPr>
                        <a:t>Reformatting of FM and INV NGCOR requirements.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800" b="0" kern="1200" noProof="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800" b="0" kern="1200" noProof="0" dirty="0" smtClean="0">
                          <a:solidFill>
                            <a:schemeClr val="tx1"/>
                          </a:solidFill>
                          <a:latin typeface="+mn-lt"/>
                          <a:ea typeface="+mn-ea"/>
                          <a:cs typeface="+mn-cs"/>
                        </a:rPr>
                        <a:t>Detailed assessment of </a:t>
                      </a:r>
                      <a:r>
                        <a:rPr lang="en-GB" sz="1800" b="0" kern="1200" noProof="0" dirty="0" smtClean="0">
                          <a:solidFill>
                            <a:schemeClr val="tx1"/>
                          </a:solidFill>
                          <a:latin typeface="+mn-lt"/>
                          <a:ea typeface="+mn-ea"/>
                          <a:cs typeface="+mn-cs"/>
                        </a:rPr>
                        <a:t>the progress </a:t>
                      </a:r>
                      <a:r>
                        <a:rPr lang="en-GB" sz="1800" b="0" kern="1200" noProof="0" dirty="0" smtClean="0">
                          <a:solidFill>
                            <a:schemeClr val="tx1"/>
                          </a:solidFill>
                          <a:latin typeface="+mn-lt"/>
                          <a:ea typeface="+mn-ea"/>
                          <a:cs typeface="+mn-cs"/>
                        </a:rPr>
                        <a:t>was done to identify areas needing contributions. Extension</a:t>
                      </a:r>
                      <a:r>
                        <a:rPr lang="en-GB" sz="1800" b="0" kern="1200" baseline="0" noProof="0" dirty="0" smtClean="0">
                          <a:solidFill>
                            <a:schemeClr val="tx1"/>
                          </a:solidFill>
                          <a:latin typeface="+mn-lt"/>
                          <a:ea typeface="+mn-ea"/>
                          <a:cs typeface="+mn-cs"/>
                        </a:rPr>
                        <a:t> to Dec. 2015 is expected to complete the study.</a:t>
                      </a:r>
                      <a:endParaRPr lang="en-GB" sz="1800" b="0" kern="1200" noProof="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401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noProof="0"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bl>
          </a:graphicData>
        </a:graphic>
      </p:graphicFrame>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smtClean="0"/>
              <a:t>Converged Management cooperation</a:t>
            </a:r>
          </a:p>
        </p:txBody>
      </p:sp>
      <p:sp>
        <p:nvSpPr>
          <p:cNvPr id="43011" name="Rectangle 3"/>
          <p:cNvSpPr>
            <a:spLocks noGrp="1"/>
          </p:cNvSpPr>
          <p:nvPr>
            <p:ph type="body" idx="1"/>
          </p:nvPr>
        </p:nvSpPr>
        <p:spPr>
          <a:xfrm>
            <a:off x="41275" y="1173163"/>
            <a:ext cx="9061450" cy="4968329"/>
          </a:xfrm>
        </p:spPr>
        <p:txBody>
          <a:bodyPr/>
          <a:lstStyle/>
          <a:p>
            <a:pPr marL="533400" indent="-533400">
              <a:lnSpc>
                <a:spcPct val="90000"/>
              </a:lnSpc>
            </a:pPr>
            <a:r>
              <a:rPr lang="en-GB" altLang="zh-CN" sz="2400" dirty="0" smtClean="0"/>
              <a:t>Multi-SDO / NGCOR</a:t>
            </a:r>
          </a:p>
          <a:p>
            <a:pPr marL="914400" lvl="1" indent="-457200">
              <a:lnSpc>
                <a:spcPct val="90000"/>
              </a:lnSpc>
            </a:pPr>
            <a:r>
              <a:rPr lang="en-GB" altLang="zh-CN" sz="2000" dirty="0" smtClean="0">
                <a:ea typeface="宋体" pitchFamily="2" charset="-122"/>
              </a:rPr>
              <a:t>The outputs of the Multi-SDO Model Alignment Phase 2 JWG have been taken into account in SA5 specifications.</a:t>
            </a:r>
          </a:p>
          <a:p>
            <a:pPr marL="914400" lvl="1" indent="-457200">
              <a:lnSpc>
                <a:spcPct val="90000"/>
              </a:lnSpc>
            </a:pPr>
            <a:r>
              <a:rPr lang="en-GB" altLang="zh-CN" sz="2000" dirty="0" smtClean="0">
                <a:ea typeface="宋体" pitchFamily="2" charset="-122"/>
              </a:rPr>
              <a:t>No further activities are planned for the moment for the Multi-SDO Model Alignment Phase 2 JWG.</a:t>
            </a:r>
          </a:p>
          <a:p>
            <a:pPr marL="914400" lvl="1" indent="-457200">
              <a:lnSpc>
                <a:spcPct val="90000"/>
              </a:lnSpc>
            </a:pPr>
            <a:r>
              <a:rPr lang="en-GB" altLang="zh-CN" sz="2000" dirty="0" smtClean="0">
                <a:ea typeface="宋体" pitchFamily="2" charset="-122"/>
              </a:rPr>
              <a:t>LS exchange with TM Forum on </a:t>
            </a:r>
            <a:r>
              <a:rPr lang="en-US" altLang="zh-CN" sz="2000" dirty="0" smtClean="0">
                <a:ea typeface="宋体" pitchFamily="2" charset="-122"/>
              </a:rPr>
              <a:t>maintaining alignment on Fixed Mobile Convergence (FMC) Model Repertoire. All changes agreed between TM Forum and SA5 are expected to be incorporated in the latest version of 3GPP TS 32.156 (Fixed Mobile Convergence (FMC) Model Repertoire) and the corresponding TM Forum document(s).</a:t>
            </a:r>
          </a:p>
          <a:p>
            <a:pPr marL="914400" lvl="1" indent="-457200">
              <a:lnSpc>
                <a:spcPct val="90000"/>
              </a:lnSpc>
            </a:pPr>
            <a:r>
              <a:rPr lang="en-GB" altLang="zh-CN" sz="2000" dirty="0" smtClean="0">
                <a:ea typeface="宋体" pitchFamily="2" charset="-122"/>
              </a:rPr>
              <a:t>Regular conference calls for the Multi-SDO Converged Performance Management JWG. </a:t>
            </a:r>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nvPr>
        </p:nvGraphicFramePr>
        <p:xfrm>
          <a:off x="427038" y="1258888"/>
          <a:ext cx="8277102" cy="5040153"/>
        </p:xfrm>
        <a:graphic>
          <a:graphicData uri="http://schemas.openxmlformats.org/drawingml/2006/table">
            <a:tbl>
              <a:tblPr/>
              <a:tblGrid>
                <a:gridCol w="1117983"/>
                <a:gridCol w="1844565"/>
                <a:gridCol w="1466193"/>
                <a:gridCol w="1261242"/>
                <a:gridCol w="1221747"/>
                <a:gridCol w="1365372"/>
              </a:tblGrid>
              <a:tr h="7441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Collocation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248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25-29 Jan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Bratislava </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Slovakia  </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11-15 Apr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Japan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JF3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23-27 May 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Tenerife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Spain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45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11-15 Jul 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China TBC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Huawei TBC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7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29 Aug - 2 Sep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 TBC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 TBC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24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14-18 Nov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Mega 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2016 meeting calendar</a:t>
            </a: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p:cNvSpPr>
          <p:nvPr/>
        </p:nvSpPr>
        <p:spPr bwMode="auto">
          <a:xfrm>
            <a:off x="2006229" y="425381"/>
            <a:ext cx="5301009" cy="504825"/>
          </a:xfrm>
          <a:prstGeom prst="rect">
            <a:avLst/>
          </a:prstGeom>
          <a:noFill/>
          <a:ln w="9525">
            <a:noFill/>
            <a:miter lim="800000"/>
            <a:headEnd/>
            <a:tailEnd/>
          </a:ln>
        </p:spPr>
        <p:txBody>
          <a:bodyPr anchor="ctr"/>
          <a:lstStyle/>
          <a:p>
            <a:pPr algn="ctr" eaLnBrk="0" hangingPunct="0">
              <a:defRPr/>
            </a:pPr>
            <a:r>
              <a:rPr lang="en-GB" altLang="zh-CN" sz="3200" b="1" kern="0" dirty="0">
                <a:latin typeface="Calibri" pitchFamily="34" charset="0"/>
                <a:cs typeface="+mj-cs"/>
                <a:hlinkClick r:id="rId3"/>
              </a:rPr>
              <a:t>Visit SA5 facebook page</a:t>
            </a:r>
            <a:r>
              <a:rPr lang="en-GB" altLang="zh-CN" sz="3200" b="1" kern="0" dirty="0" smtClean="0">
                <a:latin typeface="Calibri" pitchFamily="34" charset="0"/>
                <a:cs typeface="+mj-cs"/>
                <a:hlinkClick r:id="rId3"/>
              </a:rPr>
              <a:t>!</a:t>
            </a:r>
            <a:r>
              <a:rPr lang="en-GB" altLang="zh-CN" sz="3200" b="1" kern="0" dirty="0" smtClean="0">
                <a:latin typeface="Calibri" pitchFamily="34" charset="0"/>
                <a:cs typeface="+mj-cs"/>
              </a:rPr>
              <a:t> </a:t>
            </a:r>
            <a:endParaRPr lang="en-GB" altLang="zh-CN" sz="3200" b="1" kern="0" dirty="0">
              <a:latin typeface="Calibri" pitchFamily="34" charset="0"/>
              <a:cs typeface="+mj-cs"/>
            </a:endParaRPr>
          </a:p>
        </p:txBody>
      </p:sp>
      <p:pic>
        <p:nvPicPr>
          <p:cNvPr id="5" name="Picture 4" descr="_MG_9413_.jpg"/>
          <p:cNvPicPr>
            <a:picLocks noChangeAspect="1"/>
          </p:cNvPicPr>
          <p:nvPr/>
        </p:nvPicPr>
        <p:blipFill>
          <a:blip r:embed="rId4" cstate="print"/>
          <a:stretch>
            <a:fillRect/>
          </a:stretch>
        </p:blipFill>
        <p:spPr>
          <a:xfrm>
            <a:off x="996286" y="1342571"/>
            <a:ext cx="7122185" cy="4744331"/>
          </a:xfrm>
          <a:prstGeom prst="rect">
            <a:avLst/>
          </a:prstGeom>
        </p:spPr>
      </p:pic>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457200" y="219075"/>
            <a:ext cx="6858000" cy="635000"/>
          </a:xfrm>
        </p:spPr>
        <p:txBody>
          <a:bodyPr/>
          <a:lstStyle/>
          <a:p>
            <a:r>
              <a:rPr lang="en-GB" dirty="0" smtClean="0"/>
              <a:t>Statistics at SA5 level</a:t>
            </a:r>
          </a:p>
        </p:txBody>
      </p:sp>
      <p:graphicFrame>
        <p:nvGraphicFramePr>
          <p:cNvPr id="7" name="Group 593"/>
          <p:cNvGraphicFramePr>
            <a:graphicFrameLocks/>
          </p:cNvGraphicFramePr>
          <p:nvPr>
            <p:extLst>
              <p:ext uri="{D42A27DB-BD31-4B8C-83A1-F6EECF244321}">
                <p14:modId xmlns:p14="http://schemas.microsoft.com/office/powerpoint/2010/main" xmlns="" val="2612418721"/>
              </p:ext>
            </p:extLst>
          </p:nvPr>
        </p:nvGraphicFramePr>
        <p:xfrm>
          <a:off x="427038" y="1282890"/>
          <a:ext cx="8289925" cy="4943260"/>
        </p:xfrm>
        <a:graphic>
          <a:graphicData uri="http://schemas.openxmlformats.org/drawingml/2006/table">
            <a:tbl>
              <a:tblPr/>
              <a:tblGrid>
                <a:gridCol w="2079625"/>
                <a:gridCol w="817562"/>
                <a:gridCol w="819150"/>
                <a:gridCol w="773113"/>
                <a:gridCol w="744537"/>
                <a:gridCol w="728663"/>
                <a:gridCol w="728662"/>
                <a:gridCol w="758825"/>
                <a:gridCol w="839788"/>
              </a:tblGrid>
              <a:tr h="74368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101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3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Delegates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35</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53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46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48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40</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1" kern="1200" dirty="0" smtClean="0">
                          <a:solidFill>
                            <a:schemeClr val="tx1"/>
                          </a:solidFill>
                          <a:latin typeface="Calibri" pitchFamily="34" charset="0"/>
                          <a:ea typeface="Batang"/>
                          <a:cs typeface="Times New Roman"/>
                        </a:rPr>
                        <a:t>36</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start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281</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285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324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237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244</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207</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end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383</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416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545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397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354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356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tx1"/>
                          </a:solidFill>
                          <a:latin typeface="Calibri" pitchFamily="34" charset="0"/>
                          <a:ea typeface="Batang"/>
                          <a:cs typeface="Times New Roman"/>
                        </a:rPr>
                        <a:t>373</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360</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CH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30</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27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72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27</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26</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OAM&amp;P + CMAN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27</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70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69</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5</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13</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7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22</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15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18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9</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15</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10</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out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2</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2</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12</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Grp="1" noChangeAspect="1"/>
          </p:cNvGraphicFramePr>
          <p:nvPr/>
        </p:nvGraphicFramePr>
        <p:xfrm>
          <a:off x="-1588" y="804863"/>
          <a:ext cx="9112251" cy="5403850"/>
        </p:xfrm>
        <a:graphic>
          <a:graphicData uri="http://schemas.openxmlformats.org/presentationml/2006/ole">
            <p:oleObj spid="_x0000_s1026" name="Worksheet" r:id="rId4" imgW="9248714" imgH="5810320" progId="Excel.Sheet.8">
              <p:embed/>
            </p:oleObj>
          </a:graphicData>
        </a:graphic>
      </p:graphicFrame>
      <p:sp>
        <p:nvSpPr>
          <p:cNvPr id="1027" name="Rectangle 2"/>
          <p:cNvSpPr>
            <a:spLocks noGrp="1"/>
          </p:cNvSpPr>
          <p:nvPr>
            <p:ph type="title" idx="4294967295"/>
          </p:nvPr>
        </p:nvSpPr>
        <p:spPr>
          <a:xfrm>
            <a:off x="531813" y="260350"/>
            <a:ext cx="6759575" cy="619125"/>
          </a:xfrm>
        </p:spPr>
        <p:txBody>
          <a:bodyPr/>
          <a:lstStyle/>
          <a:p>
            <a:r>
              <a:rPr lang="en-GB" altLang="zh-CN" dirty="0" smtClean="0"/>
              <a:t>Tdoc history </a:t>
            </a:r>
          </a:p>
        </p:txBody>
      </p:sp>
      <p:sp>
        <p:nvSpPr>
          <p:cNvPr id="1028"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38" name="Rectangle 64"/>
          <p:cNvSpPr>
            <a:spLocks/>
          </p:cNvSpPr>
          <p:nvPr/>
        </p:nvSpPr>
        <p:spPr bwMode="auto">
          <a:xfrm>
            <a:off x="457200" y="227013"/>
            <a:ext cx="6916738" cy="722312"/>
          </a:xfrm>
          <a:prstGeom prst="rect">
            <a:avLst/>
          </a:prstGeom>
          <a:noFill/>
          <a:ln w="9525">
            <a:noFill/>
            <a:miter lim="800000"/>
            <a:headEnd/>
            <a:tailEnd/>
          </a:ln>
        </p:spPr>
        <p:txBody>
          <a:bodyPr anchor="ctr"/>
          <a:lstStyle/>
          <a:p>
            <a:pPr algn="ctr" eaLnBrk="0" hangingPunct="0">
              <a:defRPr/>
            </a:pPr>
            <a:r>
              <a:rPr lang="en-GB" sz="3200" dirty="0">
                <a:solidFill>
                  <a:srgbClr val="FF0000"/>
                </a:solidFill>
                <a:latin typeface="+mj-lt"/>
              </a:rPr>
              <a:t>Statistics at SA level</a:t>
            </a:r>
          </a:p>
        </p:txBody>
      </p:sp>
      <p:graphicFrame>
        <p:nvGraphicFramePr>
          <p:cNvPr id="5" name="Group 721"/>
          <p:cNvGraphicFramePr>
            <a:graphicFrameLocks/>
          </p:cNvGraphicFramePr>
          <p:nvPr>
            <p:extLst>
              <p:ext uri="{D42A27DB-BD31-4B8C-83A1-F6EECF244321}">
                <p14:modId xmlns="" xmlns:p14="http://schemas.microsoft.com/office/powerpoint/2010/main" val="1072350566"/>
              </p:ext>
            </p:extLst>
          </p:nvPr>
        </p:nvGraphicFramePr>
        <p:xfrm>
          <a:off x="427038" y="1340776"/>
          <a:ext cx="8288337" cy="4757740"/>
        </p:xfrm>
        <a:graphic>
          <a:graphicData uri="http://schemas.openxmlformats.org/drawingml/2006/table">
            <a:tbl>
              <a:tblPr/>
              <a:tblGrid>
                <a:gridCol w="1531937"/>
                <a:gridCol w="784225"/>
                <a:gridCol w="830263"/>
                <a:gridCol w="855662"/>
                <a:gridCol w="866775"/>
                <a:gridCol w="866775"/>
                <a:gridCol w="890588"/>
                <a:gridCol w="842962"/>
                <a:gridCol w="819150"/>
              </a:tblGrid>
              <a:tr h="6302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429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65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136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60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154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141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67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70</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5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information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1</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67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approval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1</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56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New or updated WIDs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4</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5</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67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 exploder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358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357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363</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378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382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378</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p:cNvSpPr>
          <p:nvPr>
            <p:ph type="title" idx="4294967295"/>
          </p:nvPr>
        </p:nvSpPr>
        <p:spPr>
          <a:xfrm>
            <a:off x="544513" y="269875"/>
            <a:ext cx="7019925" cy="735013"/>
          </a:xfrm>
        </p:spPr>
        <p:txBody>
          <a:bodyPr/>
          <a:lstStyle/>
          <a:p>
            <a:r>
              <a:rPr lang="en-GB" altLang="zh-CN" dirty="0" smtClean="0"/>
              <a:t>CR history</a:t>
            </a:r>
          </a:p>
        </p:txBody>
      </p:sp>
      <p:sp>
        <p:nvSpPr>
          <p:cNvPr id="2052"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graphicFrame>
        <p:nvGraphicFramePr>
          <p:cNvPr id="2" name="Object 3"/>
          <p:cNvGraphicFramePr>
            <a:graphicFrameLocks noGrp="1" noChangeAspect="1"/>
          </p:cNvGraphicFramePr>
          <p:nvPr/>
        </p:nvGraphicFramePr>
        <p:xfrm>
          <a:off x="101600" y="393700"/>
          <a:ext cx="9959975" cy="6832600"/>
        </p:xfrm>
        <a:graphic>
          <a:graphicData uri="http://schemas.openxmlformats.org/presentationml/2006/ole">
            <p:oleObj spid="_x0000_s2051" name="Worksheet" r:id="rId4" imgW="8572512" imgH="5276932" progId="Excel.Sheet.8">
              <p:embed/>
            </p:oleObj>
          </a:graphicData>
        </a:graphic>
      </p:graphicFrame>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544513" y="269875"/>
            <a:ext cx="7019925" cy="735013"/>
          </a:xfrm>
        </p:spPr>
        <p:txBody>
          <a:bodyPr/>
          <a:lstStyle/>
          <a:p>
            <a:r>
              <a:rPr lang="en-GB" altLang="zh-CN" dirty="0" smtClean="0"/>
              <a:t>WI history</a:t>
            </a:r>
          </a:p>
        </p:txBody>
      </p:sp>
      <p:sp>
        <p:nvSpPr>
          <p:cNvPr id="3076"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graphicFrame>
        <p:nvGraphicFramePr>
          <p:cNvPr id="3" name="Object 4"/>
          <p:cNvGraphicFramePr>
            <a:graphicFrameLocks noGrp="1" noChangeAspect="1"/>
          </p:cNvGraphicFramePr>
          <p:nvPr/>
        </p:nvGraphicFramePr>
        <p:xfrm>
          <a:off x="203200" y="508000"/>
          <a:ext cx="8763000" cy="5867400"/>
        </p:xfrm>
        <a:graphic>
          <a:graphicData uri="http://schemas.openxmlformats.org/presentationml/2006/ole">
            <p:oleObj spid="_x0000_s3076" name="Worksheet" r:id="rId4" imgW="7972433" imgH="6124680" progId="Excel.Sheet.8">
              <p:embed/>
            </p:oleObj>
          </a:graphicData>
        </a:graphic>
      </p:graphicFrame>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(1/3)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167314" y="1009933"/>
          <a:ext cx="8826557" cy="5239087"/>
        </p:xfrm>
        <a:graphic>
          <a:graphicData uri="http://schemas.openxmlformats.org/drawingml/2006/table">
            <a:tbl>
              <a:tblPr/>
              <a:tblGrid>
                <a:gridCol w="1259817"/>
                <a:gridCol w="5400134"/>
                <a:gridCol w="2166606"/>
              </a:tblGrid>
              <a:tr h="3766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kern="1200" dirty="0" smtClean="0">
                          <a:solidFill>
                            <a:schemeClr val="tx1"/>
                          </a:solidFill>
                          <a:latin typeface="+mn-lt"/>
                          <a:ea typeface="+mn-ea"/>
                          <a:cs typeface="+mn-cs"/>
                        </a:rPr>
                        <a:t>Inter-PLMN PS domain online charging</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latin typeface="+mn-lt"/>
                          <a:ea typeface="+mn-ea"/>
                          <a:cs typeface="+mn-cs"/>
                        </a:rPr>
                        <a:t>iPLMN-PS-OCH</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76636">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latin typeface="+mn-lt"/>
                          <a:ea typeface="+mn-ea"/>
                          <a:cs typeface="+mn-cs"/>
                        </a:rPr>
                        <a:t>640059</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524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528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latin typeface="Calibri" pitchFamily="34" charset="0"/>
                          <a:ea typeface="+mn-ea"/>
                          <a:cs typeface="+mn-cs"/>
                        </a:rPr>
                        <a:t>TR (640159): Phase 1 from 60% to 100%, Phase 2 0% </a:t>
                      </a:r>
                      <a:br>
                        <a:rPr lang="en-GB" sz="1600" kern="1200" dirty="0" smtClean="0">
                          <a:solidFill>
                            <a:schemeClr val="tx1"/>
                          </a:solidFill>
                          <a:latin typeface="Calibri" pitchFamily="34" charset="0"/>
                          <a:ea typeface="+mn-ea"/>
                          <a:cs typeface="+mn-cs"/>
                        </a:rPr>
                      </a:br>
                      <a:r>
                        <a:rPr lang="en-GB" sz="1600" kern="1200" dirty="0" smtClean="0">
                          <a:solidFill>
                            <a:schemeClr val="tx1"/>
                          </a:solidFill>
                          <a:latin typeface="Calibri" pitchFamily="34" charset="0"/>
                          <a:ea typeface="+mn-ea"/>
                          <a:cs typeface="+mn-cs"/>
                        </a:rPr>
                        <a:t>Specification of Inter-PLMN PS domain online charging (640259): 0%</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963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TR Phase 2: SA#68 (06/2015)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SA#70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(12/2015)</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Normative aspects: SA#70 (12/2015) </a:t>
                      </a:r>
                      <a:endPar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539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Phase 1 was concluded by the resolution of remaining key issues: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-on “Rating Groups across PLMNs”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-on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Home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OCS determination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-on AVPs Filtering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-on inter-PLMN Charging for both roaming scenario LBO and Fixed Mobile Convergence.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For each roaming scenario LBO and Fixed Mobile Convergence, a Dedicated </a:t>
                      </a:r>
                      <a:r>
                        <a:rPr kumimoji="0" lang="en-US" altLang="zh-CN" sz="1600" b="0" i="0" u="none" strike="noStrike" cap="none" normalizeH="0" baseline="0" dirty="0" err="1" smtClean="0">
                          <a:ln>
                            <a:noFill/>
                          </a:ln>
                          <a:solidFill>
                            <a:schemeClr val="tx1"/>
                          </a:solidFill>
                          <a:effectLst/>
                          <a:latin typeface="Calibri" pitchFamily="34" charset="0"/>
                          <a:ea typeface="宋体" pitchFamily="2" charset="-122"/>
                          <a:cs typeface="Arial" charset="0"/>
                        </a:rPr>
                        <a:t>Gy</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profile was selected. It was decided to capture these dedicated profiles in a new informative Annex in TS 32.251.</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 LS have been produced for impacts on SA2, CT3 and CT4 specifications, 1 LS has been sent to GSMA to provide resulting recommendations together with the TR 32.843. </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352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Draft TR 32.843 for information (completion of Phase 1) in </a:t>
                      </a:r>
                      <a:r>
                        <a:rPr lang="en-US" sz="1600" b="0" i="0" u="none" strike="noStrike" dirty="0" smtClean="0">
                          <a:solidFill>
                            <a:schemeClr val="tx1"/>
                          </a:solidFill>
                          <a:latin typeface="Calibri" pitchFamily="34" charset="0"/>
                        </a:rPr>
                        <a:t>SP-150312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27020</TotalTime>
  <Words>2995</Words>
  <Application>Microsoft Office PowerPoint</Application>
  <PresentationFormat>On-screen Show (4:3)</PresentationFormat>
  <Paragraphs>674</Paragraphs>
  <Slides>37</Slides>
  <Notes>35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39" baseType="lpstr">
      <vt:lpstr>Office Theme</vt:lpstr>
      <vt:lpstr>Worksheet</vt:lpstr>
      <vt:lpstr>TSG SA WG5 Status Report to TSG SA#68 Malmö, Sweden, 17-19 June 2015 Charging Management (CH) Operation, Administration, Maintenance &amp; Provisioning (OAM&amp;P)  Converged Management (CMAN)</vt:lpstr>
      <vt:lpstr>SA5 leadership</vt:lpstr>
      <vt:lpstr>2015 meeting calendar</vt:lpstr>
      <vt:lpstr>Statistics at SA5 level</vt:lpstr>
      <vt:lpstr>Tdoc history </vt:lpstr>
      <vt:lpstr>Slide 6</vt:lpstr>
      <vt:lpstr>CR history</vt:lpstr>
      <vt:lpstr>WI history</vt:lpstr>
      <vt:lpstr>Slide 9</vt:lpstr>
      <vt:lpstr>Slide 10</vt:lpstr>
      <vt:lpstr>Slide 11</vt:lpstr>
      <vt:lpstr>Slide 12</vt:lpstr>
      <vt:lpstr>Slide 13</vt:lpstr>
      <vt:lpstr>Slide 14</vt:lpstr>
      <vt:lpstr>Slide 15</vt:lpstr>
      <vt:lpstr>Slide 16</vt:lpstr>
      <vt:lpstr>Slide 17</vt:lpstr>
      <vt:lpstr>Charging cooperation (1/2)</vt:lpstr>
      <vt:lpstr>Charging cooperation (2/2)</vt:lpstr>
      <vt:lpstr>Slide 20</vt:lpstr>
      <vt:lpstr>Slide 21</vt:lpstr>
      <vt:lpstr>Slide 22</vt:lpstr>
      <vt:lpstr>Slide 23</vt:lpstr>
      <vt:lpstr>Slide 24</vt:lpstr>
      <vt:lpstr>Slide 25</vt:lpstr>
      <vt:lpstr>Slide 26</vt:lpstr>
      <vt:lpstr>Slide 27</vt:lpstr>
      <vt:lpstr>Slide 28</vt:lpstr>
      <vt:lpstr>Slide 29</vt:lpstr>
      <vt:lpstr>Slide 30</vt:lpstr>
      <vt:lpstr>OAM&amp;P cooperation</vt:lpstr>
      <vt:lpstr>Slide 32</vt:lpstr>
      <vt:lpstr>Slide 33</vt:lpstr>
      <vt:lpstr>Slide 34</vt:lpstr>
      <vt:lpstr>Converged Management cooperation</vt:lpstr>
      <vt:lpstr>2016 meeting calendar</vt:lpstr>
      <vt:lpstr>Slide 37</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dc:title>
  <dc:creator>SA5 chairman</dc:creator>
  <cp:lastModifiedBy>Christian Toche</cp:lastModifiedBy>
  <cp:revision>1444</cp:revision>
  <dcterms:created xsi:type="dcterms:W3CDTF">2008-08-30T09:32:10Z</dcterms:created>
  <dcterms:modified xsi:type="dcterms:W3CDTF">2015-06-15T09:54:01Z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(14)WAQ64niKuh66HLdFXzq3YjKQFvL4mJl37BzsqJSPOyc3oXmvWiXXCHgvW4zFpQlMQcBt3rap_x000d_
nzK24qZZ/Eo1KWf51K2YBKpdLH4yZdNtB7tv4uxkHiezoL7s2voZbXxxvgpXaJ+wiVFl8MHi_x000d_
CaePkTdBd23qzxyglbBmXQxpcRQ/cZP7xI6pOJHZw95msOzTXLtFl0sSw7bnv1yPr63xIKAB_x000d_
MhKd3W+JW323HA6St8</vt:lpwstr>
  </property>
  <property fmtid="{D5CDD505-2E9C-101B-9397-08002B2CF9AE}" pid="3" name="_ms_pID_725343_00">
    <vt:lpwstr>_ms_pID_725343</vt:lpwstr>
  </property>
  <property fmtid="{D5CDD505-2E9C-101B-9397-08002B2CF9AE}" pid="4" name="_ms_pID_7253431">
    <vt:lpwstr>JwZeK7x/CQoj/MSKuAubVGazlcG+Nr2/8B42qp2pTiAMwL+6JEUZi1_x000d_
HQFvsdVBCfFZq3P37v4c1VRvePH7F5dOubDw0FvL292o9gAMk8i61SXqP+7efy753wrjgWWE_x000d_
g2sxR2eUl6FIREVrcVNVrdz3xwCBtWRrWzy+t3PdcQj70EPpoY29oLO4TaPd5SEgfxgeNxAU_x000d_
fX7yIXU8gjizhzWvy7sGMgnA7GuXEw63tLF1</vt:lpwstr>
  </property>
  <property fmtid="{D5CDD505-2E9C-101B-9397-08002B2CF9AE}" pid="5" name="_ms_pID_7253431_00">
    <vt:lpwstr>_ms_pID_7253431</vt:lpwstr>
  </property>
  <property fmtid="{D5CDD505-2E9C-101B-9397-08002B2CF9AE}" pid="6" name="_ms_pID_7253432">
    <vt:lpwstr>sTB+46PnB9W9Z27x12557U+KXzIQhdSM+CDR_x000d_
PhjEvRyyZKgCixXuMgRd/wgC85UoOO8A6MO4FwsRFyLOTe5GllSf50tDyU6ag7zeEMvZueEB_x000d_
drvBfr0PWfuKWJS0Tj+mcXsL8KQZJC/2YqQ+LPCn/LCXlJdtjuiAbBRlinNoJ2XvxO/KP9+X_x000d_
iZ9mO3Q7Ql+O0KrIOXdGOti+0lFvchlkJEmaC0MtAas+Amh64oGEla</vt:lpwstr>
  </property>
  <property fmtid="{D5CDD505-2E9C-101B-9397-08002B2CF9AE}" pid="7" name="_ms_pID_7253433">
    <vt:lpwstr>tkHwC4CE0CI2IrXzgy_x000d_
tNiqBQvP1gY8e64Rs0YhlEFj6nWX3zIT3+y+KQov9dI4OCGcjwR4YMRAicNWBu5zSWQQp3tO_x000d_
VExIunYnSS6YjE5sdoRKDqkcLMrafwF5kZplXr8QRCnKZ+wz5ERn5ye3RYOQpvtCl4hNPpv2_x000d_
qRYJWn1Q2hRtzLBhjSZpvt/rLQNrUNtfBiRTKguGqSVFFxtWOB1nPEVm7xU9u62oWeBN8G+q</vt:lpwstr>
  </property>
  <property fmtid="{D5CDD505-2E9C-101B-9397-08002B2CF9AE}" pid="8" name="_ms_pID_7253434">
    <vt:lpwstr>_x000d_
Y4MXfq9GBg7aamL7/TDIjiBcHTVv48NmtfdPma52vOlF2QzPM+i+L6epRXdPyIl46V05/v3M_x000d_
V+75nqMHmrmtKxk1OhsRz+Xaxx7K2I7VM0a/OYkRPcK86NxrnPDixi/u/5K6dtCYhVik10b9_x000d_
xccVU4uHRNOyfVemKUtkvTKjJZtmQbRgPN0/1ciNEnIu6VqtTjSIKC4tUtY5VKE9s3sNxRrs_x000d_
yp1aAr/vRXjbq33F</vt:lpwstr>
  </property>
  <property fmtid="{D5CDD505-2E9C-101B-9397-08002B2CF9AE}" pid="9" name="_ms_pID_7253435">
    <vt:lpwstr>ekvlzvvOcsJ3nSOjJAl/Dyi4vnvOkhg4l0bWb51IZbgSQar70sTPGL9J_x000d_
FhgrOG1893RFDdP0ocpPOMB0u5hzUptzi/oBv8gHyZ0sxFjpBEJE42tujBCQlqPusGL5OwAU_x000d_
25re9whAPA3VvB0+WrbzGe8WmRVJ8/BA+ER1vS1aQCJUlXpjgeOH0ea3mfzsyEMlMp6pzW0j_x000d_
SJ6nCJdK8j6nXjg7UGlowIBcWRTXruaoHl</vt:lpwstr>
  </property>
  <property fmtid="{D5CDD505-2E9C-101B-9397-08002B2CF9AE}" pid="10" name="_ms_pID_7253436">
    <vt:lpwstr>mrlY2sYZtXXR4o/Ursq6wx2lmFD+yu46OaGkoV_x000d_
IJNq5mZqqwK/IK0MA4lSNM0H3bNePkU3H6/cGDByJ8pNOXChB3R8EsWAcWIHF2cM5SXg1HgK_x000d_
SC9SU/oQLDd6NsTj5wXKR0X/fPZ3oEvEkzvu0j+hWdrRkHxR2Fq4GeetJiSJtCi8rDFiN7Na_x000d_
nDaK+uLQMQx56ov9fCFi/Y8qkN12MeW5TRXuK2a4TEShZvMFOv44</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rjCcuJgj9ncffjS0U1Kt_x000d_
RdElunvZeOnvZn29zWtPXbjvOS3gp1EsItqRhApyLOJPPayhbr2FGsKyBPtexDDCoWTToIG5_x000d_
HG6duJHgJCssB+tp2G6dE8AmjkSqIHuJsmjCpWym4ra1rZlI7zeZxG/bKadGuXtS8N+CxQp2_x000d_
GNDjc0Mw6xLNrS08dmxAJQ/QpG8K+RMj4Gvjz/wrxmzw+nXuACzk+hm4vlHto4ImVsAHX0</vt:lpwstr>
  </property>
  <property fmtid="{D5CDD505-2E9C-101B-9397-08002B2CF9AE}" pid="17" name="_ms_pID_7253437_00">
    <vt:lpwstr>_ms_pID_7253437</vt:lpwstr>
  </property>
  <property fmtid="{D5CDD505-2E9C-101B-9397-08002B2CF9AE}" pid="18" name="_ms_pID_7253438">
    <vt:lpwstr>Nr_x000d_
WkEfgJLbs9GuOeIi2sIWSKyS8u70w4ZPsJ9TcCNc8/lVstsDc133lJ9T007J9B5xfpz6fYqT_x000d_
n/Gjva4aUlAVbZgHYwYOUKY8uHle9yfDhCDMU3brm0af64O1Wg0MgIPnYf59dmiyqtFi9CbY_x000d_
ZUkKLlMxNRVspOWhqwC6OaZcUuEAfZIVXfw2vv7Z5s4O0OM4CCCUCBNVHYwODO4GxTyZ17XT_x000d_
W4+av4o0C/ZFGb</vt:lpwstr>
  </property>
  <property fmtid="{D5CDD505-2E9C-101B-9397-08002B2CF9AE}" pid="19" name="_ms_pID_7253438_00">
    <vt:lpwstr>_ms_pID_7253438</vt:lpwstr>
  </property>
  <property fmtid="{D5CDD505-2E9C-101B-9397-08002B2CF9AE}" pid="20" name="_ms_pID_7253439">
    <vt:lpwstr>rPSDmgaslubwKxa4cryiK36/VMxB7VNOZHkREuVUaPPie7rtoe/j4vUIYE_x000d_
Ir8FW7U6wLoBBUf6CO4XB8/hpBQNMVqurdgLWYbr1oOV2wiA3xnOtfqPFPCizkze14SU4Dk7_x000d_
I4XwRFD77Oxi8j8QHNWWZRhMcMtvakeYUQXpjK/gQj4MSJMJ5GbBDPPvuzmxVo/DkTvIDWkY_x000d_
Wu17z8loyxubQdK4WNc4BBzfJSnOQQDf</vt:lpwstr>
  </property>
  <property fmtid="{D5CDD505-2E9C-101B-9397-08002B2CF9AE}" pid="21" name="_ms_pID_7253439_00">
    <vt:lpwstr>_ms_pID_7253439</vt:lpwstr>
  </property>
  <property fmtid="{D5CDD505-2E9C-101B-9397-08002B2CF9AE}" pid="22" name="_ms_pID_72534310">
    <vt:lpwstr>lKcWkm2dxdaahuxQ6FaX0YSP0L84pXl795to1Mzm_x000d_
7/O7ofENwbAvCF2Twan4Z0x5MP+/TdigVfAFuTcx5oQMz9CTTc2l3HlJ0jFn//T0afaeIv71_x000d_
0hp1FtoeBAePV5bOyWFEje4YyCgEoDRwWA6JFSldlV1SixPb4PfTJ5ktRb13+WvI3L/8elP8_x000d_
ZL2rT3JMm79rN8OqRPSnj9ZwOAiBA5mNBPlv0XNsl4J5iZHI3n</vt:lpwstr>
  </property>
  <property fmtid="{D5CDD505-2E9C-101B-9397-08002B2CF9AE}" pid="23" name="_ms_pID_72534310_00">
    <vt:lpwstr>_ms_pID_72534310</vt:lpwstr>
  </property>
  <property fmtid="{D5CDD505-2E9C-101B-9397-08002B2CF9AE}" pid="24" name="_ms_pID_72534311">
    <vt:lpwstr>jSqYpK4SD0/IkYexRTtGlN_x000d_
j7iwBrp8PFW83Ke7G+Vuh5ULQQlZ7rOx7YoZUanwaNtJo6r3/PRDc6B+JSicUgnx4logkOY9_x000d_
XatBvXrC0oQR/TmuhTAihHjhOucNcFMQUGsQdOO8X83tAw1uApYtUyYOx6UBezFwIKjTolc3_x000d_
gkyU5SicEL9TNV9tGikerfNsoNIjdWAvmin9j2dDysH+uvMRkyWAxM/P+IT9fn8UO1tH</vt:lpwstr>
  </property>
  <property fmtid="{D5CDD505-2E9C-101B-9397-08002B2CF9AE}" pid="25" name="_ms_pID_72534311_00">
    <vt:lpwstr>_ms_pID_72534311</vt:lpwstr>
  </property>
  <property fmtid="{D5CDD505-2E9C-101B-9397-08002B2CF9AE}" pid="26" name="_ms_pID_72534312">
    <vt:lpwstr>ea2y_x000d_
AjVvYWb3h7sBWWU5R4BbsVhzWKkzFI6kTJf2A05CYo5f3zGbHIBlK9LS2n5asgt/3yd2nikw_x000d_
JmvTCuTjQfyCZheU2Hwws6nfVxgHM3rfaIQXAC4qKgYlUi8BkH7d4jOZxi7LngISW9+dtTtv_x000d_
ZnBn13fDPLmPUu/QFGyBupPjpdQNpC9z9FVypTdROoD0Xt+jkCiNHalNrRnfmb7Yu5/Mzg1x_x000d_
thOF+zRiD3Kt</vt:lpwstr>
  </property>
  <property fmtid="{D5CDD505-2E9C-101B-9397-08002B2CF9AE}" pid="27" name="_ms_pID_72534312_00">
    <vt:lpwstr>_ms_pID_72534312</vt:lpwstr>
  </property>
  <property fmtid="{D5CDD505-2E9C-101B-9397-08002B2CF9AE}" pid="28" name="_ms_pID_72534313">
    <vt:lpwstr>Loc1iQmy2kWMQ2poRz4lXf8iDtsBYSzd+1AKsCvybqco4FPJDbGEwiGz27eO_x000d_
EGAFzD7zT6+dvR3eclvv46gZejPUYtObZHox469MHt7RuYTN/oHw6aojFkjEPkkxCRXnDD8g_x000d_
zz16ZqalCwYwyufpJPHaaLYXws5uRHf2ssWBlWjXZGU7pw6GlPGo9w==</vt:lpwstr>
  </property>
  <property fmtid="{D5CDD505-2E9C-101B-9397-08002B2CF9AE}" pid="29" name="_ms_pID_72534313_00">
    <vt:lpwstr>_ms_pID_72534313</vt:lpwstr>
  </property>
  <property fmtid="{D5CDD505-2E9C-101B-9397-08002B2CF9AE}" pid="30" name="_new_ms_pID_72543">
    <vt:lpwstr>(3)8imstwOgBWmTX/lgMCkxMB29EOjjkEGN7iteU9CUrhVAlsWEmcbXsgWHy+XlmUwlYttzNXKL
WkoXy64u2tCup/KiETTKPmaGwxfmzLGWLwXsUpXzac5ITBc5U/hIzIO22ZGAbA+xFOGWetJE
uNDjI4UK+iLyOkMX6U8ewwzgM1TdHVv8ePj5z2/SPFeuvO8MN2nCoOsc7hGM0OG8lxamgzmd
e2F4e5z1KuD1gmV9hA</vt:lpwstr>
  </property>
  <property fmtid="{D5CDD505-2E9C-101B-9397-08002B2CF9AE}" pid="31" name="_new_ms_pID_72543_00">
    <vt:lpwstr>_new_ms_pID_72543</vt:lpwstr>
  </property>
  <property fmtid="{D5CDD505-2E9C-101B-9397-08002B2CF9AE}" pid="32" name="_new_ms_pID_725431">
    <vt:lpwstr>f2RP/K41wFxuuEIp7B9oaDD7QgLFzHiO1BsHxLHo6iTy1/wNN67fVT
hM5r8hr+UzCol3MzZJdI5stSZ+CYAFGF3qo+YVvUzhh4IA2WpHYL5C2LOdVHUndS/jUqKH5K
lg4OM2u05bJyixe6oNjpQJUnnjizWRnpOx0yySeWFLe+wHvXCRFrbAAnWH9OT+36jGlviA1N
tW6APxCT+/ctLCKCBi/iuCuVpDaa+vknqzse</vt:lpwstr>
  </property>
  <property fmtid="{D5CDD505-2E9C-101B-9397-08002B2CF9AE}" pid="33" name="_new_ms_pID_725431_00">
    <vt:lpwstr>_new_ms_pID_725431</vt:lpwstr>
  </property>
  <property fmtid="{D5CDD505-2E9C-101B-9397-08002B2CF9AE}" pid="34" name="_new_ms_pID_725432">
    <vt:lpwstr>i0QidNjmia0CswXFrva+92HY3t3jW9UWGTiB
VmyoIZFA651VUXemZNApM3DP4vxmmCqbdC/GS66qtCjAtrQB06s=</vt:lpwstr>
  </property>
  <property fmtid="{D5CDD505-2E9C-101B-9397-08002B2CF9AE}" pid="35" name="_new_ms_pID_725432_00">
    <vt:lpwstr>_new_ms_pID_725432</vt:lpwstr>
  </property>
  <property fmtid="{D5CDD505-2E9C-101B-9397-08002B2CF9AE}" pid="36" name="_NewReviewCycle">
    <vt:lpwstr/>
  </property>
  <property fmtid="{D5CDD505-2E9C-101B-9397-08002B2CF9AE}" pid="37" name="sflag">
    <vt:lpwstr>1434361773</vt:lpwstr>
  </property>
</Properties>
</file>