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979" r:id="rId1"/>
  </p:sldMasterIdLst>
  <p:notesMasterIdLst>
    <p:notesMasterId r:id="rId43"/>
  </p:notesMasterIdLst>
  <p:handoutMasterIdLst>
    <p:handoutMasterId r:id="rId44"/>
  </p:handoutMasterIdLst>
  <p:sldIdLst>
    <p:sldId id="361" r:id="rId2"/>
    <p:sldId id="372" r:id="rId3"/>
    <p:sldId id="373" r:id="rId4"/>
    <p:sldId id="374" r:id="rId5"/>
    <p:sldId id="375" r:id="rId6"/>
    <p:sldId id="376" r:id="rId7"/>
    <p:sldId id="377" r:id="rId8"/>
    <p:sldId id="378" r:id="rId9"/>
    <p:sldId id="379" r:id="rId10"/>
    <p:sldId id="380" r:id="rId11"/>
    <p:sldId id="381" r:id="rId12"/>
    <p:sldId id="382" r:id="rId13"/>
    <p:sldId id="383" r:id="rId14"/>
    <p:sldId id="384" r:id="rId15"/>
    <p:sldId id="385" r:id="rId16"/>
    <p:sldId id="386" r:id="rId17"/>
    <p:sldId id="407" r:id="rId18"/>
    <p:sldId id="405" r:id="rId19"/>
    <p:sldId id="410" r:id="rId20"/>
    <p:sldId id="411" r:id="rId21"/>
    <p:sldId id="412" r:id="rId22"/>
    <p:sldId id="413" r:id="rId23"/>
    <p:sldId id="414" r:id="rId24"/>
    <p:sldId id="408" r:id="rId25"/>
    <p:sldId id="406" r:id="rId26"/>
    <p:sldId id="387" r:id="rId27"/>
    <p:sldId id="388" r:id="rId28"/>
    <p:sldId id="389" r:id="rId29"/>
    <p:sldId id="390" r:id="rId30"/>
    <p:sldId id="391" r:id="rId31"/>
    <p:sldId id="392" r:id="rId32"/>
    <p:sldId id="393" r:id="rId33"/>
    <p:sldId id="394" r:id="rId34"/>
    <p:sldId id="395" r:id="rId35"/>
    <p:sldId id="396" r:id="rId36"/>
    <p:sldId id="397" r:id="rId37"/>
    <p:sldId id="398" r:id="rId38"/>
    <p:sldId id="399" r:id="rId39"/>
    <p:sldId id="400" r:id="rId40"/>
    <p:sldId id="401" r:id="rId41"/>
    <p:sldId id="402" r:id="rId42"/>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379" autoAdjust="0"/>
    <p:restoredTop sz="94660"/>
  </p:normalViewPr>
  <p:slideViewPr>
    <p:cSldViewPr>
      <p:cViewPr>
        <p:scale>
          <a:sx n="66" d="100"/>
          <a:sy n="66" d="100"/>
        </p:scale>
        <p:origin x="-780" y="-4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2" d="100"/>
          <a:sy n="72" d="100"/>
        </p:scale>
        <p:origin x="-2160"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Espace réservé de la date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73ABED2A-8677-46D9-B75A-8FE78387A356}" type="datetimeFigureOut">
              <a:rPr lang="fr-FR"/>
              <a:pPr>
                <a:defRPr/>
              </a:pPr>
              <a:t>07/10/2010</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85B3D1FD-17D5-4E74-B064-1D90294BB663}" type="slidenum">
              <a:rPr lang="fr-FR"/>
              <a:pPr>
                <a:defRPr/>
              </a:pPr>
              <a:t>‹#›</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vl1pPr>
          </a:lstStyle>
          <a:p>
            <a:pPr>
              <a:defRPr/>
            </a:pPr>
            <a:endParaRPr lang="en-US"/>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B3D5FC6C-518B-4B5D-B6AF-D6F376455E0E}" type="datetimeFigureOut">
              <a:rPr lang="fr-FR"/>
              <a:pPr>
                <a:defRPr/>
              </a:pPr>
              <a:t>07/10/2010</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vl1pPr>
          </a:lstStyle>
          <a:p>
            <a:pPr>
              <a:defRPr/>
            </a:pPr>
            <a:endParaRPr lang="en-US"/>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F8785268-F4F4-4536-86F5-53BFE8C6C2F7}" type="slidenum">
              <a:rPr lang="fr-FR"/>
              <a:pPr>
                <a:defRPr/>
              </a:pPr>
              <a:t>‹#›</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bwMode="auto">
          <a:noFill/>
        </p:spPr>
        <p:txBody>
          <a:bodyPr wrap="square" numCol="1" anchor="t" anchorCtr="0" compatLnSpc="1">
            <a:prstTxWarp prst="textNoShape">
              <a:avLst/>
            </a:prstTxWarp>
          </a:bodyPr>
          <a:lstStyle/>
          <a:p>
            <a:pPr>
              <a:lnSpc>
                <a:spcPct val="90000"/>
              </a:lnSpc>
            </a:pPr>
            <a:endParaRPr lang="en-US" smtClean="0"/>
          </a:p>
        </p:txBody>
      </p:sp>
      <p:sp>
        <p:nvSpPr>
          <p:cNvPr id="71684"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96426916-39EE-4AA3-BDB0-16169652B7B6}" type="slidenum">
              <a:rPr lang="fr-FR" sz="1200"/>
              <a:pPr algn="r"/>
              <a:t>20</a:t>
            </a:fld>
            <a:endParaRPr lang="fr-FR"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headEnd/>
            <a:tailEnd/>
          </a:ln>
        </p:spPr>
      </p:sp>
      <p:sp>
        <p:nvSpPr>
          <p:cNvPr id="73731"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3732"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9BDAFBB-0279-4BFD-9B13-F98F7DD8B56F}" type="slidenum">
              <a:rPr lang="fr-FR" sz="1200"/>
              <a:pPr algn="r"/>
              <a:t>21</a:t>
            </a:fld>
            <a:endParaRPr lang="fr-FR"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5780"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132C7D65-D140-46C6-B1EF-6B5786196477}" type="slidenum">
              <a:rPr lang="fr-FR" sz="1200"/>
              <a:pPr algn="r"/>
              <a:t>22</a:t>
            </a:fld>
            <a:endParaRPr lang="fr-FR"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7828" name="Slide Number Placeholder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63060DA3-FE63-4578-AC99-BAFB42AE9D62}" type="slidenum">
              <a:rPr lang="fr-FR" sz="1200"/>
              <a:pPr algn="r"/>
              <a:t>23</a:t>
            </a:fld>
            <a:endParaRPr lang="fr-FR"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180226" name="Rectangle 2"/>
          <p:cNvSpPr>
            <a:spLocks noGrp="1" noChangeArrowheads="1"/>
          </p:cNvSpPr>
          <p:nvPr>
            <p:ph type="ctrTitle"/>
          </p:nvPr>
        </p:nvSpPr>
        <p:spPr>
          <a:xfrm>
            <a:off x="684213" y="2852738"/>
            <a:ext cx="7883525" cy="647700"/>
          </a:xfrm>
        </p:spPr>
        <p:txBody>
          <a:bodyPr lIns="36000" tIns="36000" bIns="0" anchor="b"/>
          <a:lstStyle>
            <a:lvl1pPr rtl="1">
              <a:defRPr sz="4400">
                <a:solidFill>
                  <a:schemeClr val="bg2"/>
                </a:solidFill>
                <a:latin typeface="Helvetica" pitchFamily="34" charset="0"/>
              </a:defRPr>
            </a:lvl1pPr>
          </a:lstStyle>
          <a:p>
            <a:r>
              <a:rPr lang="fr-FR"/>
              <a:t>titre de la présentation</a:t>
            </a:r>
          </a:p>
        </p:txBody>
      </p:sp>
      <p:sp>
        <p:nvSpPr>
          <p:cNvPr id="180227" name="Rectangle 3"/>
          <p:cNvSpPr>
            <a:spLocks noGrp="1" noChangeArrowheads="1"/>
          </p:cNvSpPr>
          <p:nvPr>
            <p:ph type="subTitle" idx="1"/>
          </p:nvPr>
        </p:nvSpPr>
        <p:spPr>
          <a:xfrm>
            <a:off x="720725" y="3536950"/>
            <a:ext cx="7883525" cy="468313"/>
          </a:xfrm>
        </p:spPr>
        <p:txBody>
          <a:bodyPr lIns="36000" tIns="36000"/>
          <a:lstStyle>
            <a:lvl1pPr>
              <a:defRPr sz="2500">
                <a:solidFill>
                  <a:schemeClr val="tx1"/>
                </a:solidFill>
              </a:defRPr>
            </a:lvl1pPr>
          </a:lstStyle>
          <a:p>
            <a:r>
              <a:rPr lang="fr-FR"/>
              <a:t>prénom nom service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911761E4-5820-4716-B6DB-E4E5EC4B5C5D}" type="datetime1">
              <a:rPr lang="de-DE"/>
              <a:pPr>
                <a:defRPr/>
              </a:pPr>
              <a:t>07.10.2010</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vertical 1"/>
          <p:cNvSpPr>
            <a:spLocks noGrp="1"/>
          </p:cNvSpPr>
          <p:nvPr>
            <p:ph type="title" orient="vert"/>
          </p:nvPr>
        </p:nvSpPr>
        <p:spPr>
          <a:xfrm>
            <a:off x="6678613" y="549275"/>
            <a:ext cx="1997075" cy="5284788"/>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4213" y="549275"/>
            <a:ext cx="5842000" cy="5284788"/>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C58F9513-E13F-47AB-AEFB-6BD02FF9DE63}" type="datetime1">
              <a:rPr lang="de-DE"/>
              <a:pPr>
                <a:defRPr/>
              </a:pPr>
              <a:t>07.10.2010</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pic>
        <p:nvPicPr>
          <p:cNvPr id="4"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781050" y="549275"/>
            <a:ext cx="7894638" cy="757238"/>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684213" y="1700213"/>
            <a:ext cx="7894637" cy="4133850"/>
          </a:xfrm>
        </p:spPr>
        <p:txBody>
          <a:bodyPr/>
          <a:lstStyle/>
          <a:p>
            <a:pPr lvl="0"/>
            <a:endParaRPr lang="fr-FR" noProof="0" smtClean="0"/>
          </a:p>
        </p:txBody>
      </p:sp>
      <p:sp>
        <p:nvSpPr>
          <p:cNvPr id="5"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3306AF9E-22A2-4331-9B48-3F4ABA7091AF}" type="datetime1">
              <a:rPr lang="de-DE"/>
              <a:pPr>
                <a:defRPr/>
              </a:pPr>
              <a:t>07.10.2010</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Titre et 4 contenus">
    <p:spTree>
      <p:nvGrpSpPr>
        <p:cNvPr id="1" name=""/>
        <p:cNvGrpSpPr/>
        <p:nvPr/>
      </p:nvGrpSpPr>
      <p:grpSpPr>
        <a:xfrm>
          <a:off x="0" y="0"/>
          <a:ext cx="0" cy="0"/>
          <a:chOff x="0" y="0"/>
          <a:chExt cx="0" cy="0"/>
        </a:xfrm>
      </p:grpSpPr>
      <p:pic>
        <p:nvPicPr>
          <p:cNvPr id="7"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sz="quarter"/>
          </p:nvPr>
        </p:nvSpPr>
        <p:spPr>
          <a:xfrm>
            <a:off x="457200" y="274638"/>
            <a:ext cx="8229600" cy="11430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648200" y="1600200"/>
            <a:ext cx="4038600" cy="2185988"/>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648200" y="3938588"/>
            <a:ext cx="4038600" cy="2187575"/>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Espace réservé de la date 6"/>
          <p:cNvSpPr>
            <a:spLocks noGrp="1"/>
          </p:cNvSpPr>
          <p:nvPr>
            <p:ph type="dt" sz="half" idx="10"/>
          </p:nvPr>
        </p:nvSpPr>
        <p:spPr/>
        <p:txBody>
          <a:bodyPr/>
          <a:lstStyle>
            <a:lvl1pPr>
              <a:defRPr/>
            </a:lvl1pPr>
          </a:lstStyle>
          <a:p>
            <a:pPr>
              <a:defRPr/>
            </a:pPr>
            <a:fld id="{EBBB62FC-87D8-4932-B417-669B08EF0B9E}" type="datetime1">
              <a:rPr lang="de-DE"/>
              <a:pPr>
                <a:defRPr/>
              </a:pPr>
              <a:t>07.10.2010</a:t>
            </a:fld>
            <a:endParaRPr lang="de-DE"/>
          </a:p>
        </p:txBody>
      </p:sp>
      <p:sp>
        <p:nvSpPr>
          <p:cNvPr id="9" name="Espace réservé du pied de page 7"/>
          <p:cNvSpPr>
            <a:spLocks noGrp="1"/>
          </p:cNvSpPr>
          <p:nvPr>
            <p:ph type="ftr" sz="quarter" idx="11"/>
          </p:nvPr>
        </p:nvSpPr>
        <p:spPr/>
        <p:txBody>
          <a:bodyPr/>
          <a:lstStyle>
            <a:lvl1pPr>
              <a:defRPr/>
            </a:lvl1pPr>
          </a:lstStyle>
          <a:p>
            <a:pPr>
              <a:defRPr/>
            </a:pPr>
            <a:r>
              <a:rPr lang="de-DE"/>
              <a:t>J.M Cornily / K.Martiny</a:t>
            </a:r>
          </a:p>
        </p:txBody>
      </p:sp>
      <p:sp>
        <p:nvSpPr>
          <p:cNvPr id="10" name="Espace réservé du numéro de diapositive 8"/>
          <p:cNvSpPr>
            <a:spLocks noGrp="1"/>
          </p:cNvSpPr>
          <p:nvPr>
            <p:ph type="sldNum" sz="quarter" idx="12"/>
          </p:nvPr>
        </p:nvSpPr>
        <p:spPr/>
        <p:txBody>
          <a:bodyPr/>
          <a:lstStyle>
            <a:lvl1pPr>
              <a:defRPr/>
            </a:lvl1pPr>
          </a:lstStyle>
          <a:p>
            <a:pPr>
              <a:defRPr/>
            </a:pPr>
            <a:fld id="{9790DADC-75AF-4006-AF13-23010C33337C}" type="slidenum">
              <a:rPr lang="de-DE"/>
              <a:pPr>
                <a:defRPr/>
              </a:pPr>
              <a:t>‹#›</a:t>
            </a:fld>
            <a:endParaRPr lang="de-D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pic>
        <p:nvPicPr>
          <p:cNvPr id="4" name="Picture 12" descr="siteon0"/>
          <p:cNvPicPr>
            <a:picLocks noChangeAspect="1" noChangeArrowheads="1"/>
          </p:cNvPicPr>
          <p:nvPr userDrawn="1"/>
        </p:nvPicPr>
        <p:blipFill>
          <a:blip r:embed="rId2"/>
          <a:srcRect/>
          <a:stretch>
            <a:fillRect/>
          </a:stretch>
        </p:blipFill>
        <p:spPr bwMode="auto">
          <a:xfrm>
            <a:off x="0" y="6011863"/>
            <a:ext cx="962025" cy="846137"/>
          </a:xfrm>
          <a:prstGeom prst="rect">
            <a:avLst/>
          </a:prstGeom>
          <a:noFill/>
          <a:ln w="9525">
            <a:noFill/>
            <a:miter lim="800000"/>
            <a:headEnd/>
            <a:tailEnd/>
          </a:ln>
        </p:spPr>
      </p:pic>
      <p:pic>
        <p:nvPicPr>
          <p:cNvPr id="5" name="Picture 13" descr="Logo TMF"/>
          <p:cNvPicPr>
            <a:picLocks noChangeAspect="1" noChangeArrowheads="1"/>
          </p:cNvPicPr>
          <p:nvPr userDrawn="1"/>
        </p:nvPicPr>
        <p:blipFill>
          <a:blip r:embed="rId3"/>
          <a:srcRect/>
          <a:stretch>
            <a:fillRect/>
          </a:stretch>
        </p:blipFill>
        <p:spPr bwMode="auto">
          <a:xfrm>
            <a:off x="7885113" y="6308725"/>
            <a:ext cx="1258887" cy="549275"/>
          </a:xfrm>
          <a:prstGeom prst="rect">
            <a:avLst/>
          </a:prstGeom>
          <a:noFill/>
          <a:ln w="9525">
            <a:noFill/>
            <a:miter lim="800000"/>
            <a:headEnd/>
            <a:tailEnd/>
          </a:ln>
        </p:spPr>
      </p:pic>
      <p:pic>
        <p:nvPicPr>
          <p:cNvPr id="6" name="Picture 14" descr="NGMN-NGMN_Logo-2009-03-06-v1_0"/>
          <p:cNvPicPr>
            <a:picLocks noChangeAspect="1" noChangeArrowheads="1"/>
          </p:cNvPicPr>
          <p:nvPr userDrawn="1"/>
        </p:nvPicPr>
        <p:blipFill>
          <a:blip r:embed="rId4"/>
          <a:srcRect/>
          <a:stretch>
            <a:fillRect/>
          </a:stretch>
        </p:blipFill>
        <p:spPr bwMode="auto">
          <a:xfrm>
            <a:off x="8142288" y="0"/>
            <a:ext cx="1001712" cy="565150"/>
          </a:xfrm>
          <a:prstGeom prst="rect">
            <a:avLst/>
          </a:prstGeom>
          <a:noFill/>
          <a:ln w="9525">
            <a:noFill/>
            <a:miter lim="800000"/>
            <a:headEnd/>
            <a:tailEnd/>
          </a:ln>
        </p:spPr>
      </p:pic>
      <p:sp>
        <p:nvSpPr>
          <p:cNvPr id="7" name="Line 19"/>
          <p:cNvSpPr>
            <a:spLocks noChangeShapeType="1"/>
          </p:cNvSpPr>
          <p:nvPr userDrawn="1"/>
        </p:nvSpPr>
        <p:spPr bwMode="auto">
          <a:xfrm>
            <a:off x="0" y="692150"/>
            <a:ext cx="9144000" cy="0"/>
          </a:xfrm>
          <a:prstGeom prst="line">
            <a:avLst/>
          </a:prstGeom>
          <a:noFill/>
          <a:ln w="28575">
            <a:solidFill>
              <a:srgbClr val="000000"/>
            </a:solidFill>
            <a:round/>
            <a:headEnd/>
            <a:tailEnd/>
          </a:ln>
          <a:effectLst/>
        </p:spPr>
        <p:txBody>
          <a:bodyPr/>
          <a:lstStyle/>
          <a:p>
            <a:pPr>
              <a:defRPr/>
            </a:pPr>
            <a:endParaRPr lang="en-US"/>
          </a:p>
        </p:txBody>
      </p:sp>
      <p:sp>
        <p:nvSpPr>
          <p:cNvPr id="8" name="Text Box 17"/>
          <p:cNvSpPr txBox="1">
            <a:spLocks noChangeArrowheads="1"/>
          </p:cNvSpPr>
          <p:nvPr userDrawn="1"/>
        </p:nvSpPr>
        <p:spPr bwMode="auto">
          <a:xfrm>
            <a:off x="684213" y="212725"/>
            <a:ext cx="5189537" cy="336550"/>
          </a:xfrm>
          <a:prstGeom prst="rect">
            <a:avLst/>
          </a:prstGeom>
          <a:noFill/>
          <a:ln w="9525">
            <a:noFill/>
            <a:miter lim="800000"/>
            <a:headEnd/>
            <a:tailEnd/>
          </a:ln>
          <a:effectLst/>
        </p:spPr>
        <p:txBody>
          <a:bodyPr wrap="none">
            <a:spAutoFit/>
          </a:bodyPr>
          <a:lstStyle/>
          <a:p>
            <a:pPr>
              <a:defRPr/>
            </a:pPr>
            <a:r>
              <a:rPr lang="en-US" sz="1600">
                <a:solidFill>
                  <a:srgbClr val="000000"/>
                </a:solidFill>
              </a:rPr>
              <a:t>NGMN Workshop, 11-12 October 2010, Vienna, Austria</a:t>
            </a:r>
          </a:p>
        </p:txBody>
      </p:sp>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Rectangle 7"/>
          <p:cNvSpPr>
            <a:spLocks noGrp="1" noChangeArrowheads="1"/>
          </p:cNvSpPr>
          <p:nvPr>
            <p:ph type="ftr" sz="quarter" idx="10"/>
          </p:nvPr>
        </p:nvSpPr>
        <p:spPr bwMode="auto">
          <a:xfrm>
            <a:off x="2195513" y="6381750"/>
            <a:ext cx="2895600" cy="476250"/>
          </a:xfrm>
          <a:ln>
            <a:miter lim="800000"/>
            <a:headEnd/>
            <a:tailEnd/>
          </a:ln>
        </p:spPr>
        <p:txBody>
          <a:bodyPr/>
          <a:lstStyle>
            <a:lvl1pPr algn="ctr" eaLnBrk="0" hangingPunct="0">
              <a:defRPr sz="1400">
                <a:solidFill>
                  <a:schemeClr val="bg2"/>
                </a:solidFill>
                <a:ea typeface="Arial Unicode MS" pitchFamily="34" charset="-128"/>
                <a:cs typeface="Arial Unicode MS" pitchFamily="34" charset="-128"/>
              </a:defRPr>
            </a:lvl1pPr>
          </a:lstStyle>
          <a:p>
            <a:pPr>
              <a:defRPr/>
            </a:pPr>
            <a:endParaRPr lang="en-US"/>
          </a:p>
        </p:txBody>
      </p:sp>
      <p:sp>
        <p:nvSpPr>
          <p:cNvPr id="10" name="Rectangle 8"/>
          <p:cNvSpPr>
            <a:spLocks noGrp="1" noChangeArrowheads="1"/>
          </p:cNvSpPr>
          <p:nvPr>
            <p:ph type="sldNum" sz="quarter" idx="11"/>
          </p:nvPr>
        </p:nvSpPr>
        <p:spPr bwMode="auto">
          <a:xfrm>
            <a:off x="5580063" y="6381750"/>
            <a:ext cx="2133600" cy="476250"/>
          </a:xfrm>
          <a:ln>
            <a:miter lim="800000"/>
            <a:headEnd/>
            <a:tailEnd/>
          </a:ln>
        </p:spPr>
        <p:txBody>
          <a:bodyPr/>
          <a:lstStyle>
            <a:lvl1pPr algn="r" eaLnBrk="0" hangingPunct="0">
              <a:defRPr sz="1400">
                <a:solidFill>
                  <a:schemeClr val="tx2"/>
                </a:solidFill>
                <a:ea typeface="Arial Unicode MS" pitchFamily="34" charset="-128"/>
                <a:cs typeface="Arial Unicode MS" pitchFamily="34" charset="-128"/>
              </a:defRPr>
            </a:lvl1pPr>
          </a:lstStyle>
          <a:p>
            <a:pPr>
              <a:defRPr/>
            </a:pPr>
            <a:fld id="{05460BAB-98FA-4B0E-9E07-E4238C54B206}"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322D9294-999B-47A6-A5B7-962D2F6DFD2E}" type="datetime1">
              <a:rPr lang="de-DE"/>
              <a:pPr>
                <a:defRPr/>
              </a:pPr>
              <a:t>07.10.2010</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4213" y="1700213"/>
            <a:ext cx="3870325"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706938" y="1700213"/>
            <a:ext cx="3871912" cy="41338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9A6EF5A5-A26B-4638-8406-C95E0FADFCDA}" type="datetime1">
              <a:rPr lang="de-DE"/>
              <a:pPr>
                <a:defRPr/>
              </a:pPr>
              <a:t>07.10.2010</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pic>
        <p:nvPicPr>
          <p:cNvPr id="7"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8"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2B9CD125-C71C-4A5D-AC55-4559F02FD6F6}" type="datetime1">
              <a:rPr lang="de-DE"/>
              <a:pPr>
                <a:defRPr/>
              </a:pPr>
              <a:t>07.10.2010</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pic>
        <p:nvPicPr>
          <p:cNvPr id="3"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p:txBody>
          <a:bodyPr/>
          <a:lstStyle/>
          <a:p>
            <a:r>
              <a:rPr lang="fr-FR" smtClean="0"/>
              <a:t>Cliquez pour modifier le style du titre</a:t>
            </a:r>
            <a:endParaRPr lang="fr-FR"/>
          </a:p>
        </p:txBody>
      </p:sp>
      <p:sp>
        <p:nvSpPr>
          <p:cNvPr id="4"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5503BFA7-A443-4F9B-9378-B463343E5D1E}" type="datetime1">
              <a:rPr lang="de-DE"/>
              <a:pPr>
                <a:defRPr/>
              </a:pPr>
              <a:t>07.10.2010</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pic>
        <p:nvPicPr>
          <p:cNvPr id="2"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3" name="Rectangle 4"/>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B6FC14AA-1019-4559-ADB4-B57CB3718C00}" type="datetime1">
              <a:rPr lang="de-DE"/>
              <a:pPr>
                <a:defRPr/>
              </a:pPr>
              <a:t>07.10.2010</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9F924F9B-F55D-4555-8B55-FBDF7F223124}" type="datetime1">
              <a:rPr lang="de-DE"/>
              <a:pPr>
                <a:defRPr/>
              </a:pPr>
              <a:t>07.10.2010</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pic>
        <p:nvPicPr>
          <p:cNvPr id="5" name="Picture 5" descr="logo_orange"/>
          <p:cNvPicPr>
            <a:picLocks noChangeAspect="1" noChangeArrowheads="1"/>
          </p:cNvPicPr>
          <p:nvPr userDrawn="1"/>
        </p:nvPicPr>
        <p:blipFill>
          <a:blip r:embed="rId2"/>
          <a:srcRect/>
          <a:stretch>
            <a:fillRect/>
          </a:stretch>
        </p:blipFill>
        <p:spPr bwMode="auto">
          <a:xfrm>
            <a:off x="8318500" y="6092825"/>
            <a:ext cx="430213" cy="431800"/>
          </a:xfrm>
          <a:prstGeom prst="rect">
            <a:avLst/>
          </a:prstGeom>
          <a:noFill/>
          <a:ln w="9525">
            <a:noFill/>
            <a:miter lim="800000"/>
            <a:headEnd/>
            <a:tailEnd/>
          </a:ln>
        </p:spPr>
      </p:pic>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6" name="Rectangle 5"/>
          <p:cNvSpPr>
            <a:spLocks noGrp="1" noChangeArrowheads="1"/>
          </p:cNvSpPr>
          <p:nvPr>
            <p:ph type="dt" sz="half" idx="10"/>
          </p:nvPr>
        </p:nvSpPr>
        <p:spPr>
          <a:xfrm>
            <a:off x="827088" y="6237288"/>
            <a:ext cx="3673475" cy="360362"/>
          </a:xfrm>
        </p:spPr>
        <p:txBody>
          <a:bodyPr/>
          <a:lstStyle>
            <a:lvl1pPr>
              <a:defRPr>
                <a:latin typeface="Helvetica" pitchFamily="34" charset="0"/>
              </a:defRPr>
            </a:lvl1pPr>
          </a:lstStyle>
          <a:p>
            <a:pPr>
              <a:defRPr/>
            </a:pPr>
            <a:fld id="{5DE128F0-20C1-4BA3-BD78-C4F2B395F15B}" type="datetime1">
              <a:rPr lang="de-DE"/>
              <a:pPr>
                <a:defRPr/>
              </a:pPr>
              <a:t>07.10.2010</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bwMode="auto">
          <a:xfrm>
            <a:off x="781050" y="549275"/>
            <a:ext cx="7894638" cy="757238"/>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lvl="0"/>
            <a:r>
              <a:rPr lang="fr-FR" smtClean="0"/>
              <a:t>diapositive courante</a:t>
            </a:r>
          </a:p>
        </p:txBody>
      </p:sp>
      <p:sp>
        <p:nvSpPr>
          <p:cNvPr id="27651" name="Rectangle 3"/>
          <p:cNvSpPr>
            <a:spLocks noGrp="1" noChangeArrowheads="1"/>
          </p:cNvSpPr>
          <p:nvPr>
            <p:ph type="body" idx="1"/>
          </p:nvPr>
        </p:nvSpPr>
        <p:spPr bwMode="auto">
          <a:xfrm>
            <a:off x="684213" y="1700213"/>
            <a:ext cx="7894637" cy="4133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premier niveau d’information</a:t>
            </a:r>
          </a:p>
          <a:p>
            <a:pPr lvl="1"/>
            <a:r>
              <a:rPr lang="fr-FR" smtClean="0"/>
              <a:t>deuxième niveau d’information</a:t>
            </a:r>
          </a:p>
          <a:p>
            <a:pPr lvl="2"/>
            <a:r>
              <a:rPr lang="fr-FR" smtClean="0"/>
              <a:t>troisième niveau</a:t>
            </a:r>
          </a:p>
        </p:txBody>
      </p:sp>
      <p:sp>
        <p:nvSpPr>
          <p:cNvPr id="6" name="Espace réservé de la date 6"/>
          <p:cNvSpPr>
            <a:spLocks noGrp="1"/>
          </p:cNvSpPr>
          <p:nvPr>
            <p:ph type="dt" sz="half" idx="2"/>
          </p:nvPr>
        </p:nvSpPr>
        <p:spPr bwMode="auto">
          <a:xfrm>
            <a:off x="457200" y="6245225"/>
            <a:ext cx="2133600" cy="47625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a:lnSpc>
                <a:spcPts val="1200"/>
              </a:lnSpc>
              <a:defRPr sz="900">
                <a:solidFill>
                  <a:srgbClr val="424A52"/>
                </a:solidFill>
                <a:cs typeface="Times New Roman" pitchFamily="18" charset="0"/>
              </a:defRPr>
            </a:lvl1pPr>
          </a:lstStyle>
          <a:p>
            <a:pPr>
              <a:defRPr/>
            </a:pPr>
            <a:fld id="{5340B8FE-63C7-4024-BE68-D4E83123D548}" type="datetime1">
              <a:rPr lang="de-DE"/>
              <a:pPr>
                <a:defRPr/>
              </a:pPr>
              <a:t>07.10.2010</a:t>
            </a:fld>
            <a:endParaRPr lang="de-DE"/>
          </a:p>
        </p:txBody>
      </p:sp>
      <p:sp>
        <p:nvSpPr>
          <p:cNvPr id="7" name="Espace réservé du pied de page 7"/>
          <p:cNvSpPr>
            <a:spLocks noGrp="1"/>
          </p:cNvSpPr>
          <p:nvPr>
            <p:ph type="ftr" sz="quarter" idx="3"/>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t>J.M Cornily / K.Martiny</a:t>
            </a:r>
          </a:p>
        </p:txBody>
      </p:sp>
      <p:sp>
        <p:nvSpPr>
          <p:cNvPr id="8" name="Espace réservé du numéro de diapositive 8"/>
          <p:cNvSpPr>
            <a:spLocks noGrp="1"/>
          </p:cNvSpPr>
          <p:nvPr>
            <p:ph type="sldNum" sz="quarter" idx="4"/>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8695EDF1-21EF-4142-992C-BE25DAF934C1}" type="slidenum">
              <a:rPr lang="de-DE"/>
              <a:pPr>
                <a:defRPr/>
              </a:pPr>
              <a:t>‹#›</a:t>
            </a:fld>
            <a:endParaRPr lang="de-DE"/>
          </a:p>
        </p:txBody>
      </p:sp>
    </p:spTree>
  </p:cSld>
  <p:clrMap bg1="lt1" tx1="dk1" bg2="lt2" tx2="dk2" accent1="accent1" accent2="accent2" accent3="accent3" accent4="accent4" accent5="accent5" accent6="accent6" hlink="hlink" folHlink="folHlink"/>
  <p:sldLayoutIdLst>
    <p:sldLayoutId id="2147484993" r:id="rId1"/>
    <p:sldLayoutId id="2147484994" r:id="rId2"/>
    <p:sldLayoutId id="2147484995" r:id="rId3"/>
    <p:sldLayoutId id="2147484996" r:id="rId4"/>
    <p:sldLayoutId id="2147484997" r:id="rId5"/>
    <p:sldLayoutId id="2147484998" r:id="rId6"/>
    <p:sldLayoutId id="2147484999" r:id="rId7"/>
    <p:sldLayoutId id="2147485000" r:id="rId8"/>
    <p:sldLayoutId id="2147485001" r:id="rId9"/>
    <p:sldLayoutId id="2147485002" r:id="rId10"/>
    <p:sldLayoutId id="2147485003" r:id="rId11"/>
    <p:sldLayoutId id="2147485004" r:id="rId12"/>
    <p:sldLayoutId id="2147485005" r:id="rId13"/>
  </p:sldLayoutIdLst>
  <p:transition spd="med">
    <p:strips dir="ru"/>
  </p:transition>
  <p:timing>
    <p:tnLst>
      <p:par>
        <p:cTn id="1" dur="indefinite" restart="never" nodeType="tmRoot"/>
      </p:par>
    </p:tnLst>
  </p:timing>
  <p:hf hdr="0" dt="0"/>
  <p:txStyles>
    <p:titleStyle>
      <a:lvl1pPr algn="l" rtl="0" eaLnBrk="0" fontAlgn="base" hangingPunct="0">
        <a:lnSpc>
          <a:spcPts val="3800"/>
        </a:lnSpc>
        <a:spcBef>
          <a:spcPct val="0"/>
        </a:spcBef>
        <a:spcAft>
          <a:spcPct val="0"/>
        </a:spcAft>
        <a:defRPr sz="4000">
          <a:solidFill>
            <a:schemeClr val="tx1"/>
          </a:solidFill>
          <a:latin typeface="Arial" charset="0"/>
          <a:ea typeface="+mj-ea"/>
          <a:cs typeface="+mj-cs"/>
        </a:defRPr>
      </a:lvl1pPr>
      <a:lvl2pPr algn="l" rtl="0" eaLnBrk="0" fontAlgn="base" hangingPunct="0">
        <a:lnSpc>
          <a:spcPts val="3800"/>
        </a:lnSpc>
        <a:spcBef>
          <a:spcPct val="0"/>
        </a:spcBef>
        <a:spcAft>
          <a:spcPct val="0"/>
        </a:spcAft>
        <a:defRPr sz="4000">
          <a:solidFill>
            <a:schemeClr val="tx1"/>
          </a:solidFill>
          <a:latin typeface="Arial" charset="0"/>
          <a:cs typeface="Arial" charset="0"/>
        </a:defRPr>
      </a:lvl2pPr>
      <a:lvl3pPr algn="l" rtl="0" eaLnBrk="0" fontAlgn="base" hangingPunct="0">
        <a:lnSpc>
          <a:spcPts val="3800"/>
        </a:lnSpc>
        <a:spcBef>
          <a:spcPct val="0"/>
        </a:spcBef>
        <a:spcAft>
          <a:spcPct val="0"/>
        </a:spcAft>
        <a:defRPr sz="4000">
          <a:solidFill>
            <a:schemeClr val="tx1"/>
          </a:solidFill>
          <a:latin typeface="Arial" charset="0"/>
          <a:cs typeface="Arial" charset="0"/>
        </a:defRPr>
      </a:lvl3pPr>
      <a:lvl4pPr algn="l" rtl="0" eaLnBrk="0" fontAlgn="base" hangingPunct="0">
        <a:lnSpc>
          <a:spcPts val="3800"/>
        </a:lnSpc>
        <a:spcBef>
          <a:spcPct val="0"/>
        </a:spcBef>
        <a:spcAft>
          <a:spcPct val="0"/>
        </a:spcAft>
        <a:defRPr sz="4000">
          <a:solidFill>
            <a:schemeClr val="tx1"/>
          </a:solidFill>
          <a:latin typeface="Arial" charset="0"/>
          <a:cs typeface="Arial" charset="0"/>
        </a:defRPr>
      </a:lvl4pPr>
      <a:lvl5pPr algn="l" rtl="0" eaLnBrk="0" fontAlgn="base" hangingPunct="0">
        <a:lnSpc>
          <a:spcPts val="3800"/>
        </a:lnSpc>
        <a:spcBef>
          <a:spcPct val="0"/>
        </a:spcBef>
        <a:spcAft>
          <a:spcPct val="0"/>
        </a:spcAft>
        <a:defRPr sz="4000">
          <a:solidFill>
            <a:schemeClr val="tx1"/>
          </a:solidFill>
          <a:latin typeface="Arial" charset="0"/>
          <a:cs typeface="Arial" charset="0"/>
        </a:defRPr>
      </a:lvl5pPr>
      <a:lvl6pPr marL="457200" algn="l" rtl="0" fontAlgn="base">
        <a:lnSpc>
          <a:spcPts val="3800"/>
        </a:lnSpc>
        <a:spcBef>
          <a:spcPct val="0"/>
        </a:spcBef>
        <a:spcAft>
          <a:spcPct val="0"/>
        </a:spcAft>
        <a:defRPr sz="4000">
          <a:solidFill>
            <a:schemeClr val="tx1"/>
          </a:solidFill>
          <a:latin typeface="Helvetica 45 Light" pitchFamily="34" charset="0"/>
          <a:cs typeface="Arial" charset="0"/>
        </a:defRPr>
      </a:lvl6pPr>
      <a:lvl7pPr marL="914400" algn="l" rtl="0" fontAlgn="base">
        <a:lnSpc>
          <a:spcPts val="3800"/>
        </a:lnSpc>
        <a:spcBef>
          <a:spcPct val="0"/>
        </a:spcBef>
        <a:spcAft>
          <a:spcPct val="0"/>
        </a:spcAft>
        <a:defRPr sz="4000">
          <a:solidFill>
            <a:schemeClr val="tx1"/>
          </a:solidFill>
          <a:latin typeface="Helvetica 45 Light" pitchFamily="34" charset="0"/>
          <a:cs typeface="Arial" charset="0"/>
        </a:defRPr>
      </a:lvl7pPr>
      <a:lvl8pPr marL="1371600" algn="l" rtl="0" fontAlgn="base">
        <a:lnSpc>
          <a:spcPts val="3800"/>
        </a:lnSpc>
        <a:spcBef>
          <a:spcPct val="0"/>
        </a:spcBef>
        <a:spcAft>
          <a:spcPct val="0"/>
        </a:spcAft>
        <a:defRPr sz="4000">
          <a:solidFill>
            <a:schemeClr val="tx1"/>
          </a:solidFill>
          <a:latin typeface="Helvetica 45 Light" pitchFamily="34" charset="0"/>
          <a:cs typeface="Arial" charset="0"/>
        </a:defRPr>
      </a:lvl8pPr>
      <a:lvl9pPr marL="1828800" algn="l" rtl="0" fontAlgn="base">
        <a:lnSpc>
          <a:spcPts val="3800"/>
        </a:lnSpc>
        <a:spcBef>
          <a:spcPct val="0"/>
        </a:spcBef>
        <a:spcAft>
          <a:spcPct val="0"/>
        </a:spcAft>
        <a:defRPr sz="4000">
          <a:solidFill>
            <a:schemeClr val="tx1"/>
          </a:solidFill>
          <a:latin typeface="Helvetica 45 Light" pitchFamily="34" charset="0"/>
          <a:cs typeface="Arial" charset="0"/>
        </a:defRPr>
      </a:lvl9pPr>
    </p:titleStyle>
    <p:bodyStyle>
      <a:lvl1pPr marL="342900" indent="-342900" algn="l" rtl="0" eaLnBrk="0" fontAlgn="base" hangingPunct="0">
        <a:lnSpc>
          <a:spcPts val="2600"/>
        </a:lnSpc>
        <a:spcBef>
          <a:spcPct val="20000"/>
        </a:spcBef>
        <a:spcAft>
          <a:spcPct val="0"/>
        </a:spcAft>
        <a:tabLst>
          <a:tab pos="269875" algn="l"/>
        </a:tabLst>
        <a:defRPr sz="2200">
          <a:solidFill>
            <a:schemeClr val="bg2"/>
          </a:solidFill>
          <a:latin typeface="Arial" charset="0"/>
          <a:ea typeface="+mn-ea"/>
          <a:cs typeface="+mn-cs"/>
        </a:defRPr>
      </a:lvl1pPr>
      <a:lvl2pPr marL="269875" indent="187325" algn="l" rtl="0" eaLnBrk="0" fontAlgn="base" hangingPunct="0">
        <a:lnSpc>
          <a:spcPts val="2200"/>
        </a:lnSpc>
        <a:spcBef>
          <a:spcPct val="20000"/>
        </a:spcBef>
        <a:spcAft>
          <a:spcPct val="0"/>
        </a:spcAft>
        <a:tabLst>
          <a:tab pos="269875" algn="l"/>
        </a:tabLst>
        <a:defRPr sz="2000">
          <a:solidFill>
            <a:schemeClr val="bg2"/>
          </a:solidFill>
          <a:latin typeface="Arial" charset="0"/>
          <a:cs typeface="+mn-cs"/>
        </a:defRPr>
      </a:lvl2pPr>
      <a:lvl3pPr marL="719138" indent="-177800" algn="l" rtl="0" eaLnBrk="0" fontAlgn="base" hangingPunct="0">
        <a:lnSpc>
          <a:spcPts val="1800"/>
        </a:lnSpc>
        <a:spcBef>
          <a:spcPct val="20000"/>
        </a:spcBef>
        <a:spcAft>
          <a:spcPct val="0"/>
        </a:spcAft>
        <a:buClr>
          <a:srgbClr val="FF850D"/>
        </a:buClr>
        <a:buChar char="•"/>
        <a:tabLst>
          <a:tab pos="269875" algn="l"/>
        </a:tabLst>
        <a:defRPr>
          <a:solidFill>
            <a:schemeClr val="bg2"/>
          </a:solidFill>
          <a:latin typeface="Arial" charset="0"/>
          <a:cs typeface="+mn-cs"/>
        </a:defRPr>
      </a:lvl3pPr>
      <a:lvl4pPr marL="1892300" indent="-228600" algn="l" rtl="0" eaLnBrk="0" fontAlgn="base" hangingPunct="0">
        <a:spcBef>
          <a:spcPct val="20000"/>
        </a:spcBef>
        <a:spcAft>
          <a:spcPct val="0"/>
        </a:spcAft>
        <a:tabLst>
          <a:tab pos="269875" algn="l"/>
        </a:tabLst>
        <a:defRPr sz="2000">
          <a:solidFill>
            <a:schemeClr val="tx1"/>
          </a:solidFill>
          <a:latin typeface="Arial" charset="0"/>
          <a:cs typeface="+mn-cs"/>
        </a:defRPr>
      </a:lvl4pPr>
      <a:lvl5pPr marL="2300288" indent="-228600" algn="l" rtl="0" eaLnBrk="0" fontAlgn="base" hangingPunct="0">
        <a:spcBef>
          <a:spcPct val="20000"/>
        </a:spcBef>
        <a:spcAft>
          <a:spcPct val="0"/>
        </a:spcAft>
        <a:tabLst>
          <a:tab pos="269875" algn="l"/>
        </a:tabLst>
        <a:defRPr sz="2000">
          <a:solidFill>
            <a:schemeClr val="tx1"/>
          </a:solidFill>
          <a:latin typeface="Arial" charset="0"/>
          <a:cs typeface="+mn-cs"/>
        </a:defRPr>
      </a:lvl5pPr>
      <a:lvl6pPr marL="2757488" indent="-228600" algn="l" rtl="0" fontAlgn="base">
        <a:spcBef>
          <a:spcPct val="20000"/>
        </a:spcBef>
        <a:spcAft>
          <a:spcPct val="0"/>
        </a:spcAft>
        <a:tabLst>
          <a:tab pos="269875" algn="l"/>
        </a:tabLst>
        <a:defRPr sz="2000">
          <a:solidFill>
            <a:schemeClr val="tx1"/>
          </a:solidFill>
          <a:latin typeface="Arial" charset="0"/>
          <a:cs typeface="+mn-cs"/>
        </a:defRPr>
      </a:lvl6pPr>
      <a:lvl7pPr marL="3214688" indent="-228600" algn="l" rtl="0" fontAlgn="base">
        <a:spcBef>
          <a:spcPct val="20000"/>
        </a:spcBef>
        <a:spcAft>
          <a:spcPct val="0"/>
        </a:spcAft>
        <a:tabLst>
          <a:tab pos="269875" algn="l"/>
        </a:tabLst>
        <a:defRPr sz="2000">
          <a:solidFill>
            <a:schemeClr val="tx1"/>
          </a:solidFill>
          <a:latin typeface="Arial" charset="0"/>
          <a:cs typeface="+mn-cs"/>
        </a:defRPr>
      </a:lvl7pPr>
      <a:lvl8pPr marL="3671888" indent="-228600" algn="l" rtl="0" fontAlgn="base">
        <a:spcBef>
          <a:spcPct val="20000"/>
        </a:spcBef>
        <a:spcAft>
          <a:spcPct val="0"/>
        </a:spcAft>
        <a:tabLst>
          <a:tab pos="269875" algn="l"/>
        </a:tabLst>
        <a:defRPr sz="2000">
          <a:solidFill>
            <a:schemeClr val="tx1"/>
          </a:solidFill>
          <a:latin typeface="Arial" charset="0"/>
          <a:cs typeface="+mn-cs"/>
        </a:defRPr>
      </a:lvl8pPr>
      <a:lvl9pPr marL="4129088" indent="-228600" algn="l" rtl="0" fontAlgn="base">
        <a:spcBef>
          <a:spcPct val="20000"/>
        </a:spcBef>
        <a:spcAft>
          <a:spcPct val="0"/>
        </a:spcAft>
        <a:tabLst>
          <a:tab pos="269875" algn="l"/>
        </a:tabLst>
        <a:defRPr sz="2000">
          <a:solidFill>
            <a:schemeClr val="tx1"/>
          </a:solidFill>
          <a:latin typeface="Arial"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8.emf"/><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10.emf"/><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38.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ebapp.etsi.org/meetingDocuments/ViewDocumentList.asp?MTG_Id=28916"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re 3"/>
          <p:cNvSpPr>
            <a:spLocks noGrp="1"/>
          </p:cNvSpPr>
          <p:nvPr>
            <p:ph type="ctrTitle"/>
          </p:nvPr>
        </p:nvSpPr>
        <p:spPr>
          <a:xfrm>
            <a:off x="684213" y="981075"/>
            <a:ext cx="7883525" cy="1584325"/>
          </a:xfrm>
        </p:spPr>
        <p:txBody>
          <a:bodyPr anchor="t"/>
          <a:lstStyle/>
          <a:p>
            <a:pPr algn="ctr"/>
            <a:r>
              <a:rPr lang="en-GB" sz="4000" smtClean="0">
                <a:solidFill>
                  <a:schemeClr val="tx1"/>
                </a:solidFill>
                <a:latin typeface="Helvetica"/>
                <a:cs typeface="Arial" charset="0"/>
              </a:rPr>
              <a:t>3GPP/TMF Joint Working Team</a:t>
            </a:r>
            <a:br>
              <a:rPr lang="en-GB" sz="4000" smtClean="0">
                <a:solidFill>
                  <a:schemeClr val="tx1"/>
                </a:solidFill>
                <a:latin typeface="Helvetica"/>
                <a:cs typeface="Arial" charset="0"/>
              </a:rPr>
            </a:br>
            <a:r>
              <a:rPr lang="en-GB" sz="4000" smtClean="0">
                <a:solidFill>
                  <a:schemeClr val="tx1"/>
                </a:solidFill>
                <a:latin typeface="Helvetica"/>
                <a:cs typeface="Arial" charset="0"/>
              </a:rPr>
              <a:t>Resource Management Harmonization</a:t>
            </a:r>
            <a:endParaRPr lang="en-US" sz="2400" smtClean="0">
              <a:solidFill>
                <a:schemeClr val="tx1"/>
              </a:solidFill>
              <a:latin typeface="Helvetica"/>
              <a:cs typeface="Arial" charset="0"/>
            </a:endParaRPr>
          </a:p>
        </p:txBody>
      </p:sp>
      <p:sp>
        <p:nvSpPr>
          <p:cNvPr id="17410" name="Rectangle 4"/>
          <p:cNvSpPr>
            <a:spLocks noChangeArrowheads="1"/>
          </p:cNvSpPr>
          <p:nvPr/>
        </p:nvSpPr>
        <p:spPr bwMode="gray">
          <a:xfrm>
            <a:off x="611188" y="2924175"/>
            <a:ext cx="8066087" cy="1368425"/>
          </a:xfrm>
          <a:prstGeom prst="rect">
            <a:avLst/>
          </a:prstGeom>
          <a:solidFill>
            <a:schemeClr val="bg1"/>
          </a:solidFill>
          <a:ln w="9525">
            <a:noFill/>
            <a:miter lim="800000"/>
            <a:headEnd/>
            <a:tailEnd/>
          </a:ln>
        </p:spPr>
        <p:txBody>
          <a:bodyPr lIns="216000" tIns="126000" rIns="0" bIns="0"/>
          <a:lstStyle/>
          <a:p>
            <a:pPr eaLnBrk="0" hangingPunct="0">
              <a:lnSpc>
                <a:spcPts val="3800"/>
              </a:lnSpc>
            </a:pPr>
            <a:r>
              <a:rPr lang="en-US" sz="2400">
                <a:solidFill>
                  <a:srgbClr val="000000"/>
                </a:solidFill>
                <a:latin typeface="Helvetica 45 Light" pitchFamily="34" charset="0"/>
              </a:rPr>
              <a:t>TM Forum Wireless-Wireline Resource Model Mapping </a:t>
            </a:r>
          </a:p>
          <a:p>
            <a:pPr eaLnBrk="0" hangingPunct="0">
              <a:lnSpc>
                <a:spcPts val="3800"/>
              </a:lnSpc>
            </a:pPr>
            <a:r>
              <a:rPr lang="en-US" sz="2400">
                <a:solidFill>
                  <a:srgbClr val="000000"/>
                </a:solidFill>
                <a:latin typeface="Helvetica 45 Light" pitchFamily="34" charset="0"/>
              </a:rPr>
              <a:t>Progress Update		Vienna – 11-12 October, 2010</a:t>
            </a:r>
            <a:r>
              <a:rPr lang="en-US" sz="2000">
                <a:solidFill>
                  <a:srgbClr val="000000"/>
                </a:solidFill>
                <a:latin typeface="Helvetica 45 Light" pitchFamily="34" charset="0"/>
              </a:rPr>
              <a:t/>
            </a:r>
            <a:br>
              <a:rPr lang="en-US" sz="2000">
                <a:solidFill>
                  <a:srgbClr val="000000"/>
                </a:solidFill>
                <a:latin typeface="Helvetica 45 Light" pitchFamily="34" charset="0"/>
              </a:rPr>
            </a:br>
            <a:endParaRPr lang="en-US" sz="2000">
              <a:solidFill>
                <a:srgbClr val="000000"/>
              </a:solidFill>
              <a:latin typeface="Helvetica 45 Light" pitchFamily="34" charset="0"/>
            </a:endParaRPr>
          </a:p>
        </p:txBody>
      </p:sp>
      <p:pic>
        <p:nvPicPr>
          <p:cNvPr id="17411" name="Picture 10" descr="siteon0"/>
          <p:cNvPicPr>
            <a:picLocks noChangeAspect="1" noChangeArrowheads="1"/>
          </p:cNvPicPr>
          <p:nvPr/>
        </p:nvPicPr>
        <p:blipFill>
          <a:blip r:embed="rId2"/>
          <a:srcRect/>
          <a:stretch>
            <a:fillRect/>
          </a:stretch>
        </p:blipFill>
        <p:spPr bwMode="auto">
          <a:xfrm>
            <a:off x="971550" y="4830763"/>
            <a:ext cx="1512888" cy="1330325"/>
          </a:xfrm>
          <a:prstGeom prst="rect">
            <a:avLst/>
          </a:prstGeom>
          <a:noFill/>
          <a:ln w="9525">
            <a:noFill/>
            <a:miter lim="800000"/>
            <a:headEnd/>
            <a:tailEnd/>
          </a:ln>
        </p:spPr>
      </p:pic>
      <p:pic>
        <p:nvPicPr>
          <p:cNvPr id="17412" name="Picture 11" descr="Logo TMF"/>
          <p:cNvPicPr>
            <a:picLocks noChangeAspect="1" noChangeArrowheads="1"/>
          </p:cNvPicPr>
          <p:nvPr/>
        </p:nvPicPr>
        <p:blipFill>
          <a:blip r:embed="rId3"/>
          <a:srcRect/>
          <a:stretch>
            <a:fillRect/>
          </a:stretch>
        </p:blipFill>
        <p:spPr bwMode="auto">
          <a:xfrm>
            <a:off x="6300788" y="4868863"/>
            <a:ext cx="2411412" cy="968375"/>
          </a:xfrm>
          <a:prstGeom prst="rect">
            <a:avLst/>
          </a:prstGeom>
          <a:noFill/>
          <a:ln w="9525">
            <a:noFill/>
            <a:miter lim="800000"/>
            <a:headEnd/>
            <a:tailEnd/>
          </a:ln>
        </p:spPr>
      </p:pic>
      <p:pic>
        <p:nvPicPr>
          <p:cNvPr id="17413" name="Picture 12" descr="NGMN-NGMN_Logo-2009-03-06-v1_0"/>
          <p:cNvPicPr>
            <a:picLocks noChangeAspect="1" noChangeArrowheads="1"/>
          </p:cNvPicPr>
          <p:nvPr/>
        </p:nvPicPr>
        <p:blipFill>
          <a:blip r:embed="rId4"/>
          <a:srcRect/>
          <a:stretch>
            <a:fillRect/>
          </a:stretch>
        </p:blipFill>
        <p:spPr bwMode="auto">
          <a:xfrm>
            <a:off x="3708400" y="4868863"/>
            <a:ext cx="1871663" cy="1057275"/>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10"/>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1030" name="Picture 3"/>
          <p:cNvPicPr>
            <a:picLocks noChangeAspect="1" noChangeArrowheads="1"/>
          </p:cNvPicPr>
          <p:nvPr/>
        </p:nvPicPr>
        <p:blipFill>
          <a:blip r:embed="rId3"/>
          <a:srcRect/>
          <a:stretch>
            <a:fillRect/>
          </a:stretch>
        </p:blipFill>
        <p:spPr bwMode="auto">
          <a:xfrm>
            <a:off x="1597025" y="2128838"/>
            <a:ext cx="5949950" cy="2598737"/>
          </a:xfrm>
          <a:prstGeom prst="rect">
            <a:avLst/>
          </a:prstGeom>
          <a:noFill/>
          <a:ln w="9525">
            <a:noFill/>
            <a:miter lim="800000"/>
            <a:headEnd/>
            <a:tailEnd/>
          </a:ln>
        </p:spPr>
      </p:pic>
      <p:pic>
        <p:nvPicPr>
          <p:cNvPr id="105476" name="Picture 4"/>
          <p:cNvPicPr>
            <a:picLocks noChangeAspect="1" noChangeArrowheads="1"/>
          </p:cNvPicPr>
          <p:nvPr/>
        </p:nvPicPr>
        <p:blipFill>
          <a:blip r:embed="rId4"/>
          <a:srcRect/>
          <a:stretch>
            <a:fillRect/>
          </a:stretch>
        </p:blipFill>
        <p:spPr bwMode="auto">
          <a:xfrm>
            <a:off x="6372225" y="4005263"/>
            <a:ext cx="274638" cy="447675"/>
          </a:xfrm>
          <a:prstGeom prst="rect">
            <a:avLst/>
          </a:prstGeom>
          <a:noFill/>
          <a:ln w="9525">
            <a:noFill/>
            <a:miter lim="800000"/>
            <a:headEnd/>
            <a:tailEnd/>
          </a:ln>
        </p:spPr>
      </p:pic>
      <p:pic>
        <p:nvPicPr>
          <p:cNvPr id="105477" name="Picture 5"/>
          <p:cNvPicPr>
            <a:picLocks noChangeAspect="1" noChangeArrowheads="1"/>
          </p:cNvPicPr>
          <p:nvPr/>
        </p:nvPicPr>
        <p:blipFill>
          <a:blip r:embed="rId4"/>
          <a:srcRect/>
          <a:stretch>
            <a:fillRect/>
          </a:stretch>
        </p:blipFill>
        <p:spPr bwMode="auto">
          <a:xfrm>
            <a:off x="6372225" y="3141663"/>
            <a:ext cx="274638" cy="447675"/>
          </a:xfrm>
          <a:prstGeom prst="rect">
            <a:avLst/>
          </a:prstGeom>
          <a:noFill/>
          <a:ln w="9525">
            <a:noFill/>
            <a:miter lim="800000"/>
            <a:headEnd/>
            <a:tailEnd/>
          </a:ln>
        </p:spPr>
      </p:pic>
      <p:pic>
        <p:nvPicPr>
          <p:cNvPr id="105478" name="Picture 6"/>
          <p:cNvPicPr>
            <a:picLocks noChangeAspect="1" noChangeArrowheads="1"/>
          </p:cNvPicPr>
          <p:nvPr/>
        </p:nvPicPr>
        <p:blipFill>
          <a:blip r:embed="rId5"/>
          <a:srcRect/>
          <a:stretch>
            <a:fillRect/>
          </a:stretch>
        </p:blipFill>
        <p:spPr bwMode="auto">
          <a:xfrm>
            <a:off x="4441825" y="3141663"/>
            <a:ext cx="260350" cy="468312"/>
          </a:xfrm>
          <a:prstGeom prst="rect">
            <a:avLst/>
          </a:prstGeom>
          <a:noFill/>
          <a:ln w="9525">
            <a:noFill/>
            <a:miter lim="800000"/>
            <a:headEnd/>
            <a:tailEnd/>
          </a:ln>
        </p:spPr>
      </p:pic>
      <p:graphicFrame>
        <p:nvGraphicFramePr>
          <p:cNvPr id="105479" name="Object 2"/>
          <p:cNvGraphicFramePr>
            <a:graphicFrameLocks noChangeAspect="1"/>
          </p:cNvGraphicFramePr>
          <p:nvPr/>
        </p:nvGraphicFramePr>
        <p:xfrm>
          <a:off x="2655888" y="3141663"/>
          <a:ext cx="260350" cy="468312"/>
        </p:xfrm>
        <a:graphic>
          <a:graphicData uri="http://schemas.openxmlformats.org/presentationml/2006/ole">
            <p:oleObj spid="_x0000_s1026" name="Visio" r:id="rId6" imgW="261122" imgH="468928" progId="Visio.Drawing.6">
              <p:embed/>
            </p:oleObj>
          </a:graphicData>
        </a:graphic>
      </p:graphicFrame>
      <p:graphicFrame>
        <p:nvGraphicFramePr>
          <p:cNvPr id="105480" name="Object 3"/>
          <p:cNvGraphicFramePr>
            <a:graphicFrameLocks noChangeAspect="1"/>
          </p:cNvGraphicFramePr>
          <p:nvPr/>
        </p:nvGraphicFramePr>
        <p:xfrm>
          <a:off x="1692275" y="1916113"/>
          <a:ext cx="260350" cy="468312"/>
        </p:xfrm>
        <a:graphic>
          <a:graphicData uri="http://schemas.openxmlformats.org/presentationml/2006/ole">
            <p:oleObj spid="_x0000_s1027" name="Visio" r:id="rId7" imgW="261122" imgH="468928" progId="Visio.Drawing.6">
              <p:embed/>
            </p:oleObj>
          </a:graphicData>
        </a:graphic>
      </p:graphicFrame>
      <p:graphicFrame>
        <p:nvGraphicFramePr>
          <p:cNvPr id="105481" name="Object 4"/>
          <p:cNvGraphicFramePr>
            <a:graphicFrameLocks noChangeAspect="1"/>
          </p:cNvGraphicFramePr>
          <p:nvPr/>
        </p:nvGraphicFramePr>
        <p:xfrm>
          <a:off x="7235825" y="1844675"/>
          <a:ext cx="260350" cy="468313"/>
        </p:xfrm>
        <a:graphic>
          <a:graphicData uri="http://schemas.openxmlformats.org/presentationml/2006/ole">
            <p:oleObj spid="_x0000_s1028" name="Visio" r:id="rId8" imgW="261122" imgH="468928" progId="Visio.Drawing.6">
              <p:embed/>
            </p:oleObj>
          </a:graphicData>
        </a:graphic>
      </p:graphicFrame>
    </p:spTree>
  </p:cSld>
  <p:clrMapOvr>
    <a:masterClrMapping/>
  </p:clrMapOvr>
  <p:transition spd="med">
    <p:strips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547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547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547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547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54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54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pic>
        <p:nvPicPr>
          <p:cNvPr id="28674" name="Picture 3"/>
          <p:cNvPicPr>
            <a:picLocks noChangeAspect="1" noChangeArrowheads="1"/>
          </p:cNvPicPr>
          <p:nvPr/>
        </p:nvPicPr>
        <p:blipFill>
          <a:blip r:embed="rId2"/>
          <a:srcRect/>
          <a:stretch>
            <a:fillRect/>
          </a:stretch>
        </p:blipFill>
        <p:spPr bwMode="auto">
          <a:xfrm>
            <a:off x="468313" y="1412875"/>
            <a:ext cx="8105775" cy="4033838"/>
          </a:xfrm>
          <a:prstGeom prst="rect">
            <a:avLst/>
          </a:prstGeom>
          <a:noFill/>
          <a:ln w="9525">
            <a:noFill/>
            <a:miter lim="800000"/>
            <a:headEnd/>
            <a:tailEnd/>
          </a:ln>
        </p:spPr>
      </p:pic>
      <p:sp>
        <p:nvSpPr>
          <p:cNvPr id="28675" name="Rectangle 4"/>
          <p:cNvSpPr>
            <a:spLocks noGrp="1" noChangeArrowheads="1"/>
          </p:cNvSpPr>
          <p:nvPr>
            <p:ph type="title" idx="4294967295"/>
          </p:nvPr>
        </p:nvSpPr>
        <p:spPr>
          <a:xfrm>
            <a:off x="684213" y="765175"/>
            <a:ext cx="7894637" cy="503238"/>
          </a:xfrm>
        </p:spPr>
        <p:txBody>
          <a:bodyPr/>
          <a:lstStyle/>
          <a:p>
            <a:r>
              <a:rPr lang="pl-PL" smtClean="0"/>
              <a:t>3GPP – </a:t>
            </a:r>
            <a:r>
              <a:rPr lang="en-GB" smtClean="0"/>
              <a:t>initial model analysis</a:t>
            </a:r>
          </a:p>
        </p:txBody>
      </p:sp>
      <p:sp>
        <p:nvSpPr>
          <p:cNvPr id="28676" name="TextBox 5"/>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29698" name="Rectangle 4"/>
          <p:cNvSpPr>
            <a:spLocks noGrp="1" noChangeArrowheads="1"/>
          </p:cNvSpPr>
          <p:nvPr>
            <p:ph type="title" idx="4294967295"/>
          </p:nvPr>
        </p:nvSpPr>
        <p:spPr>
          <a:xfrm>
            <a:off x="684213" y="765175"/>
            <a:ext cx="7894637" cy="503238"/>
          </a:xfrm>
        </p:spPr>
        <p:txBody>
          <a:bodyPr/>
          <a:lstStyle/>
          <a:p>
            <a:r>
              <a:rPr lang="pl-PL" smtClean="0"/>
              <a:t>3GPP – </a:t>
            </a:r>
            <a:r>
              <a:rPr lang="en-GB" smtClean="0"/>
              <a:t>initial model analysis</a:t>
            </a:r>
          </a:p>
        </p:txBody>
      </p:sp>
      <p:pic>
        <p:nvPicPr>
          <p:cNvPr id="29699" name="Picture 3"/>
          <p:cNvPicPr>
            <a:picLocks noChangeAspect="1" noChangeArrowheads="1"/>
          </p:cNvPicPr>
          <p:nvPr/>
        </p:nvPicPr>
        <p:blipFill>
          <a:blip r:embed="rId2"/>
          <a:srcRect/>
          <a:stretch>
            <a:fillRect/>
          </a:stretch>
        </p:blipFill>
        <p:spPr bwMode="auto">
          <a:xfrm>
            <a:off x="1250950" y="2190750"/>
            <a:ext cx="6640513" cy="2476500"/>
          </a:xfrm>
          <a:prstGeom prst="rect">
            <a:avLst/>
          </a:prstGeom>
          <a:noFill/>
          <a:ln w="9525">
            <a:noFill/>
            <a:miter lim="800000"/>
            <a:headEnd/>
            <a:tailEnd/>
          </a:ln>
        </p:spPr>
      </p:pic>
      <p:sp>
        <p:nvSpPr>
          <p:cNvPr id="29700" name="TextBox 4"/>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0722" name="Rectangle 4"/>
          <p:cNvSpPr>
            <a:spLocks noGrp="1" noChangeArrowheads="1"/>
          </p:cNvSpPr>
          <p:nvPr>
            <p:ph type="title" idx="4294967295"/>
          </p:nvPr>
        </p:nvSpPr>
        <p:spPr>
          <a:xfrm>
            <a:off x="684213" y="765175"/>
            <a:ext cx="7894637" cy="503238"/>
          </a:xfrm>
        </p:spPr>
        <p:txBody>
          <a:bodyPr/>
          <a:lstStyle/>
          <a:p>
            <a:r>
              <a:rPr lang="pl-PL" smtClean="0"/>
              <a:t>SID – </a:t>
            </a:r>
            <a:r>
              <a:rPr lang="en-GB" smtClean="0"/>
              <a:t>initial model analysis</a:t>
            </a:r>
          </a:p>
        </p:txBody>
      </p:sp>
      <p:pic>
        <p:nvPicPr>
          <p:cNvPr id="30723" name="Picture 3"/>
          <p:cNvPicPr>
            <a:picLocks noChangeAspect="1" noChangeArrowheads="1"/>
          </p:cNvPicPr>
          <p:nvPr/>
        </p:nvPicPr>
        <p:blipFill>
          <a:blip r:embed="rId2"/>
          <a:srcRect/>
          <a:stretch>
            <a:fillRect/>
          </a:stretch>
        </p:blipFill>
        <p:spPr bwMode="auto">
          <a:xfrm>
            <a:off x="827088" y="1628775"/>
            <a:ext cx="7848600" cy="4092575"/>
          </a:xfrm>
          <a:prstGeom prst="rect">
            <a:avLst/>
          </a:prstGeom>
          <a:noFill/>
          <a:ln w="9525">
            <a:noFill/>
            <a:miter lim="800000"/>
            <a:headEnd/>
            <a:tailEnd/>
          </a:ln>
        </p:spPr>
      </p:pic>
      <p:sp>
        <p:nvSpPr>
          <p:cNvPr id="30724" name="TextBox 4"/>
          <p:cNvSpPr txBox="1">
            <a:spLocks noChangeArrowheads="1"/>
          </p:cNvSpPr>
          <p:nvPr/>
        </p:nvSpPr>
        <p:spPr bwMode="auto">
          <a:xfrm>
            <a:off x="10429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1746" name="Rectangle 4"/>
          <p:cNvSpPr>
            <a:spLocks noGrp="1" noChangeArrowheads="1"/>
          </p:cNvSpPr>
          <p:nvPr>
            <p:ph type="title" idx="4294967295"/>
          </p:nvPr>
        </p:nvSpPr>
        <p:spPr>
          <a:xfrm>
            <a:off x="684213" y="765175"/>
            <a:ext cx="7894637" cy="503238"/>
          </a:xfrm>
        </p:spPr>
        <p:txBody>
          <a:bodyPr/>
          <a:lstStyle/>
          <a:p>
            <a:r>
              <a:rPr lang="en-US" smtClean="0"/>
              <a:t>Instance diagram</a:t>
            </a:r>
          </a:p>
        </p:txBody>
      </p:sp>
      <p:pic>
        <p:nvPicPr>
          <p:cNvPr id="31747" name="Picture 3"/>
          <p:cNvPicPr>
            <a:picLocks noChangeAspect="1" noChangeArrowheads="1"/>
          </p:cNvPicPr>
          <p:nvPr/>
        </p:nvPicPr>
        <p:blipFill>
          <a:blip r:embed="rId2"/>
          <a:srcRect/>
          <a:stretch>
            <a:fillRect/>
          </a:stretch>
        </p:blipFill>
        <p:spPr bwMode="auto">
          <a:xfrm>
            <a:off x="0" y="1052513"/>
            <a:ext cx="8743950" cy="4751387"/>
          </a:xfrm>
          <a:prstGeom prst="rect">
            <a:avLst/>
          </a:prstGeom>
          <a:noFill/>
          <a:ln w="9525">
            <a:noFill/>
            <a:miter lim="800000"/>
            <a:headEnd/>
            <a:tailEnd/>
          </a:ln>
        </p:spPr>
      </p:pic>
      <p:sp>
        <p:nvSpPr>
          <p:cNvPr id="31748" name="TextBox 4"/>
          <p:cNvSpPr txBox="1">
            <a:spLocks noChangeArrowheads="1"/>
          </p:cNvSpPr>
          <p:nvPr/>
        </p:nvSpPr>
        <p:spPr bwMode="auto">
          <a:xfrm>
            <a:off x="3419475" y="5842000"/>
            <a:ext cx="5724525" cy="101600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99592" y="1268760"/>
            <a:ext cx="6984775"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
        <p:nvSpPr>
          <p:cNvPr id="32770" name="Rectangle 4"/>
          <p:cNvSpPr>
            <a:spLocks noGrp="1" noChangeArrowheads="1"/>
          </p:cNvSpPr>
          <p:nvPr>
            <p:ph type="title" idx="4294967295"/>
          </p:nvPr>
        </p:nvSpPr>
        <p:spPr>
          <a:xfrm>
            <a:off x="684213" y="765175"/>
            <a:ext cx="7894637" cy="503238"/>
          </a:xfrm>
        </p:spPr>
        <p:txBody>
          <a:bodyPr/>
          <a:lstStyle/>
          <a:p>
            <a:r>
              <a:rPr lang="en-GB" smtClean="0"/>
              <a:t>Alarms and resources </a:t>
            </a:r>
            <a:br>
              <a:rPr lang="en-GB" smtClean="0"/>
            </a:br>
            <a:r>
              <a:rPr lang="en-GB" smtClean="0"/>
              <a:t>– automatic correlation</a:t>
            </a:r>
          </a:p>
        </p:txBody>
      </p:sp>
      <p:pic>
        <p:nvPicPr>
          <p:cNvPr id="32771" name="Picture 3"/>
          <p:cNvPicPr>
            <a:picLocks noChangeAspect="1" noChangeArrowheads="1"/>
          </p:cNvPicPr>
          <p:nvPr/>
        </p:nvPicPr>
        <p:blipFill>
          <a:blip r:embed="rId2"/>
          <a:srcRect/>
          <a:stretch>
            <a:fillRect/>
          </a:stretch>
        </p:blipFill>
        <p:spPr bwMode="auto">
          <a:xfrm>
            <a:off x="468313" y="1746250"/>
            <a:ext cx="8280400" cy="4995863"/>
          </a:xfrm>
          <a:prstGeom prst="rect">
            <a:avLst/>
          </a:prstGeom>
          <a:noFill/>
          <a:ln w="9525">
            <a:noFill/>
            <a:miter lim="800000"/>
            <a:headEnd/>
            <a:tailEnd/>
          </a:ln>
        </p:spPr>
      </p:pic>
      <p:sp>
        <p:nvSpPr>
          <p:cNvPr id="5" name="TextBox 4"/>
          <p:cNvSpPr txBox="1"/>
          <p:nvPr/>
        </p:nvSpPr>
        <p:spPr>
          <a:xfrm>
            <a:off x="971550" y="6092825"/>
            <a:ext cx="4824413" cy="884238"/>
          </a:xfrm>
          <a:prstGeom prst="rect">
            <a:avLst/>
          </a:prstGeom>
          <a:noFill/>
        </p:spPr>
        <p:txBody>
          <a:bodyPr>
            <a:spAutoFit/>
          </a:bodyPr>
          <a:lstStyle/>
          <a:p>
            <a:pPr>
              <a:defRPr/>
            </a:pPr>
            <a:r>
              <a:rPr lang="en-US" sz="1050" dirty="0"/>
              <a:t>Prior to official publication necessary release of copyright use of all diagrams and screen shots will be secured from the proper parties or the information will be removed from the document. </a:t>
            </a:r>
          </a:p>
          <a:p>
            <a:pPr>
              <a:defRPr/>
            </a:pPr>
            <a:r>
              <a:rPr lang="en-US" sz="1050" dirty="0"/>
              <a:t>3GPP has been officially approached regarding the use of their material.”</a:t>
            </a:r>
            <a:endParaRPr lang="en-GB" sz="1050" dirty="0"/>
          </a:p>
          <a:p>
            <a:pPr>
              <a:defRPr/>
            </a:pPr>
            <a:endParaRPr lang="en-GB" sz="1200" dirty="0">
              <a:solidFill>
                <a:schemeClr val="accent1"/>
              </a:solidFill>
            </a:endParaRPr>
          </a:p>
        </p:txBody>
      </p:sp>
    </p:spTree>
  </p:cSld>
  <p:clrMapOvr>
    <a:masterClrMapping/>
  </p:clrMapOvr>
  <p:transition spd="med">
    <p:strips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6"/>
          <p:cNvSpPr>
            <a:spLocks noGrp="1" noChangeArrowheads="1"/>
          </p:cNvSpPr>
          <p:nvPr>
            <p:ph type="title" idx="4294967295"/>
          </p:nvPr>
        </p:nvSpPr>
        <p:spPr>
          <a:xfrm>
            <a:off x="684213" y="727075"/>
            <a:ext cx="7894637" cy="541338"/>
          </a:xfrm>
        </p:spPr>
        <p:txBody>
          <a:bodyPr/>
          <a:lstStyle/>
          <a:p>
            <a:r>
              <a:rPr lang="en-GB" smtClean="0"/>
              <a:t>UC approach – Summary</a:t>
            </a:r>
          </a:p>
        </p:txBody>
      </p:sp>
      <p:sp>
        <p:nvSpPr>
          <p:cNvPr id="33794" name="Rectangle 7"/>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Recognises importance of aligning and interrelating RAN, Radio Core and transport models for automatic alarm correlation </a:t>
            </a:r>
          </a:p>
          <a:p>
            <a:pPr marL="261938" indent="-261938">
              <a:buFontTx/>
              <a:buChar char="•"/>
              <a:tabLst/>
            </a:pPr>
            <a:r>
              <a:rPr lang="en-GB" smtClean="0"/>
              <a:t>Promotes validation and synchronisation of works carried out by separate teams (Resource model team, FM team and Inventory API team) </a:t>
            </a:r>
          </a:p>
          <a:p>
            <a:pPr marL="261938" indent="-261938">
              <a:buFontTx/>
              <a:buChar char="•"/>
              <a:tabLst/>
            </a:pPr>
            <a:r>
              <a:rPr lang="en-GB" smtClean="0"/>
              <a:t>Broader use cases:  </a:t>
            </a:r>
          </a:p>
          <a:p>
            <a:pPr marL="523875" lvl="1" indent="-260350">
              <a:buFontTx/>
              <a:buChar char="–"/>
              <a:tabLst/>
            </a:pPr>
            <a:r>
              <a:rPr lang="en-GB" smtClean="0"/>
              <a:t>Plug &amp; Play, Self-Diagnosing -&gt; Self-healing</a:t>
            </a:r>
          </a:p>
          <a:p>
            <a:pPr marL="523875" lvl="1" indent="-260350">
              <a:buFontTx/>
              <a:buChar char="–"/>
              <a:tabLst/>
            </a:pPr>
            <a:r>
              <a:rPr lang="en-GB" smtClean="0"/>
              <a:t>Planned engineering works</a:t>
            </a:r>
          </a:p>
          <a:p>
            <a:pPr marL="261938" indent="-261938">
              <a:buFontTx/>
              <a:buChar char="•"/>
              <a:tabLst/>
            </a:pPr>
            <a:r>
              <a:rPr lang="en-GB" smtClean="0"/>
              <a:t>Use case approach is about demonstrating and documenting API for the 10 Top NGMN Requirements</a:t>
            </a:r>
          </a:p>
          <a:p>
            <a:pPr marL="261938" indent="-261938">
              <a:buFontTx/>
              <a:buChar char="•"/>
              <a:tabLst/>
            </a:pPr>
            <a:endParaRPr lang="en-GB" smtClean="0"/>
          </a:p>
        </p:txBody>
      </p:sp>
    </p:spTree>
  </p:cSld>
  <p:clrMapOvr>
    <a:masterClrMapping/>
  </p:clrMapOvr>
  <p:transition spd="med">
    <p:strips dir="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4"/>
          <p:cNvSpPr>
            <a:spLocks noGrp="1" noChangeArrowheads="1"/>
          </p:cNvSpPr>
          <p:nvPr>
            <p:ph type="ctrTitle" idx="4294967295"/>
          </p:nvPr>
        </p:nvSpPr>
        <p:spPr>
          <a:xfrm>
            <a:off x="685800" y="2130425"/>
            <a:ext cx="7772400" cy="1470025"/>
          </a:xfrm>
        </p:spPr>
        <p:txBody>
          <a:bodyPr/>
          <a:lstStyle/>
          <a:p>
            <a:r>
              <a:rPr lang="en-GB" smtClean="0"/>
              <a:t>Direct model mapping approach to resource model analysis</a:t>
            </a:r>
          </a:p>
        </p:txBody>
      </p:sp>
    </p:spTree>
  </p:cSld>
  <p:clrMapOvr>
    <a:masterClrMapping/>
  </p:clrMapOvr>
  <p:transition spd="med">
    <p:strips dir="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4"/>
          <p:cNvSpPr>
            <a:spLocks noGrp="1" noChangeArrowheads="1"/>
          </p:cNvSpPr>
          <p:nvPr>
            <p:ph type="title" idx="4294967295"/>
          </p:nvPr>
        </p:nvSpPr>
        <p:spPr>
          <a:xfrm>
            <a:off x="684213" y="727075"/>
            <a:ext cx="7894637" cy="541338"/>
          </a:xfrm>
        </p:spPr>
        <p:txBody>
          <a:bodyPr/>
          <a:lstStyle/>
          <a:p>
            <a:r>
              <a:rPr lang="en-GB" smtClean="0"/>
              <a:t>Coverage</a:t>
            </a:r>
          </a:p>
        </p:txBody>
      </p:sp>
      <p:sp>
        <p:nvSpPr>
          <p:cNvPr id="35842"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TR160SID covers details of the mapping work carried out</a:t>
            </a:r>
          </a:p>
          <a:p>
            <a:pPr marL="523875" lvl="1" indent="-260350">
              <a:buFontTx/>
              <a:buChar char="–"/>
              <a:tabLst/>
            </a:pPr>
            <a:r>
              <a:rPr lang="en-GB" smtClean="0"/>
              <a:t>A key area of work was the Subnetwork model mapping (</a:t>
            </a:r>
            <a:r>
              <a:rPr lang="en-US" smtClean="0"/>
              <a:t>3GPP TS 32.622.V9.1.0 (2010-03) and SID 9.x working copy)</a:t>
            </a:r>
          </a:p>
          <a:p>
            <a:pPr marL="523875" lvl="1" indent="-260350">
              <a:buFontTx/>
              <a:buChar char="–"/>
              <a:tabLst/>
            </a:pPr>
            <a:r>
              <a:rPr lang="en-GB" smtClean="0"/>
              <a:t>Several other 3GPP documents were also considered and details of mapping of SID to </a:t>
            </a:r>
            <a:r>
              <a:rPr lang="en-US" smtClean="0"/>
              <a:t>InventoryNRM and to uTRANNRM are discussed in the document covering mappings such as eNodeBFunction to SID’s LogicalDeviceRole </a:t>
            </a:r>
            <a:endParaRPr lang="en-GB" smtClean="0"/>
          </a:p>
          <a:p>
            <a:pPr marL="261938" indent="-261938">
              <a:buFontTx/>
              <a:buChar char="•"/>
              <a:tabLst/>
            </a:pPr>
            <a:r>
              <a:rPr lang="en-GB" sz="2000" smtClean="0"/>
              <a:t>Relation between </a:t>
            </a:r>
            <a:r>
              <a:rPr lang="en-US" sz="2000" smtClean="0"/>
              <a:t>vendor-specific attributes in the 3GPP model and equivalent CharacteristicSpecification/CharacteristicValue pattern within the SID was considered. </a:t>
            </a:r>
          </a:p>
          <a:p>
            <a:pPr marL="261938" indent="-261938">
              <a:buFontTx/>
              <a:buChar char="•"/>
              <a:tabLst/>
            </a:pPr>
            <a:r>
              <a:rPr lang="en-GB" smtClean="0"/>
              <a:t>A technique of mapping XML schema was chosen and tooling applied to assist the mapping</a:t>
            </a:r>
          </a:p>
        </p:txBody>
      </p:sp>
    </p:spTree>
  </p:cSld>
  <p:clrMapOvr>
    <a:masterClrMapping/>
  </p:clrMapOvr>
  <p:transition spd="med">
    <p:strips dir="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extBox 4"/>
          <p:cNvSpPr txBox="1">
            <a:spLocks noChangeArrowheads="1"/>
          </p:cNvSpPr>
          <p:nvPr/>
        </p:nvSpPr>
        <p:spPr bwMode="auto">
          <a:xfrm>
            <a:off x="4535488" y="5657850"/>
            <a:ext cx="4608512" cy="1200150"/>
          </a:xfrm>
          <a:prstGeom prst="rect">
            <a:avLst/>
          </a:prstGeom>
          <a:noFill/>
          <a:ln w="9525">
            <a:noFill/>
            <a:miter lim="800000"/>
            <a:headEnd/>
            <a:tailEnd/>
          </a:ln>
        </p:spPr>
        <p:txBody>
          <a:bodyPr>
            <a:spAutoFit/>
          </a:bodyPr>
          <a:lstStyle/>
          <a:p>
            <a:r>
              <a:rPr lang="en-US" sz="1200"/>
              <a:t>Prior to official publication necessary release of copyright use of all diagrams and screen shots will be secured from the proper parties or the information will be removed from the document. </a:t>
            </a:r>
          </a:p>
          <a:p>
            <a:r>
              <a:rPr lang="en-US" sz="1200"/>
              <a:t>3GPP has been officially approached regarding the use of their material.”</a:t>
            </a:r>
            <a:endParaRPr lang="en-GB" sz="1200"/>
          </a:p>
          <a:p>
            <a:endParaRPr lang="en-GB" sz="1200">
              <a:solidFill>
                <a:schemeClr val="accent1"/>
              </a:solidFill>
            </a:endParaRPr>
          </a:p>
        </p:txBody>
      </p:sp>
      <p:sp>
        <p:nvSpPr>
          <p:cNvPr id="36866" name="Rectangle 4"/>
          <p:cNvSpPr>
            <a:spLocks noChangeArrowheads="1"/>
          </p:cNvSpPr>
          <p:nvPr/>
        </p:nvSpPr>
        <p:spPr bwMode="auto">
          <a:xfrm>
            <a:off x="250825" y="765175"/>
            <a:ext cx="8424863" cy="366713"/>
          </a:xfrm>
          <a:prstGeom prst="rect">
            <a:avLst/>
          </a:prstGeom>
          <a:noFill/>
          <a:ln w="9525">
            <a:noFill/>
            <a:miter lim="800000"/>
            <a:headEnd/>
            <a:tailEnd/>
          </a:ln>
        </p:spPr>
        <p:txBody>
          <a:bodyPr>
            <a:spAutoFit/>
          </a:bodyPr>
          <a:lstStyle/>
          <a:p>
            <a:pPr algn="ctr">
              <a:tabLst>
                <a:tab pos="1828800" algn="l"/>
              </a:tabLst>
            </a:pPr>
            <a:r>
              <a:rPr lang="en-US" b="1">
                <a:cs typeface="Times New Roman" pitchFamily="18" charset="0"/>
              </a:rPr>
              <a:t>TR160 Figure 5 – SID and 3GPP SubNetwork Model Mapping Example</a:t>
            </a:r>
            <a:endParaRPr lang="en-US" sz="3200"/>
          </a:p>
        </p:txBody>
      </p:sp>
      <p:pic>
        <p:nvPicPr>
          <p:cNvPr id="36867" name="Picture 1"/>
          <p:cNvPicPr>
            <a:picLocks noChangeAspect="1" noChangeArrowheads="1"/>
          </p:cNvPicPr>
          <p:nvPr/>
        </p:nvPicPr>
        <p:blipFill>
          <a:blip r:embed="rId2"/>
          <a:srcRect/>
          <a:stretch>
            <a:fillRect/>
          </a:stretch>
        </p:blipFill>
        <p:spPr bwMode="auto">
          <a:xfrm>
            <a:off x="539750" y="1196975"/>
            <a:ext cx="7943850" cy="4176713"/>
          </a:xfrm>
          <a:prstGeom prst="rect">
            <a:avLst/>
          </a:prstGeom>
          <a:noFill/>
          <a:ln w="9525">
            <a:noFill/>
            <a:miter lim="800000"/>
            <a:headEnd/>
            <a:tailEnd/>
          </a:ln>
        </p:spPr>
      </p:pic>
      <p:sp>
        <p:nvSpPr>
          <p:cNvPr id="4" name="Rectangle 3"/>
          <p:cNvSpPr/>
          <p:nvPr/>
        </p:nvSpPr>
        <p:spPr>
          <a:xfrm>
            <a:off x="1015479" y="3824635"/>
            <a:ext cx="6984776" cy="2215991"/>
          </a:xfrm>
          <a:prstGeom prst="rect">
            <a:avLst/>
          </a:prstGeom>
          <a:noFill/>
          <a:scene3d>
            <a:camera prst="isometricOffAxis1Right"/>
            <a:lightRig rig="threePt" dir="t"/>
          </a:scene3d>
        </p:spPr>
        <p:txBody>
          <a:bodyPr>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defRPr/>
            </a:pPr>
            <a:r>
              <a:rPr lang="en-GB" sz="13800" b="1" dirty="0">
                <a:ln>
                  <a:prstDash val="solid"/>
                </a:ln>
                <a:solidFill>
                  <a:schemeClr val="accent2">
                    <a:lumMod val="40000"/>
                    <a:lumOff val="60000"/>
                  </a:schemeClr>
                </a:solidFill>
                <a:effectLst>
                  <a:outerShdw blurRad="88000" dist="50800" dir="5040000" algn="tl">
                    <a:schemeClr val="accent4">
                      <a:tint val="80000"/>
                      <a:satMod val="250000"/>
                      <a:alpha val="45000"/>
                    </a:schemeClr>
                  </a:outerShdw>
                </a:effectLst>
              </a:rPr>
              <a:t>DRAFT</a:t>
            </a:r>
          </a:p>
        </p:txBody>
      </p:sp>
    </p:spTree>
  </p:cSld>
  <p:clrMapOvr>
    <a:masterClrMapping/>
  </p:clrMapOvr>
  <p:transition spd="med">
    <p:strips dir="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6"/>
          <p:cNvSpPr>
            <a:spLocks noGrp="1" noChangeArrowheads="1"/>
          </p:cNvSpPr>
          <p:nvPr>
            <p:ph type="title" idx="4294967295"/>
          </p:nvPr>
        </p:nvSpPr>
        <p:spPr>
          <a:xfrm>
            <a:off x="684213" y="727075"/>
            <a:ext cx="7894637" cy="541338"/>
          </a:xfrm>
        </p:spPr>
        <p:txBody>
          <a:bodyPr/>
          <a:lstStyle/>
          <a:p>
            <a:r>
              <a:rPr lang="en-GB" smtClean="0"/>
              <a:t>IPR</a:t>
            </a:r>
          </a:p>
        </p:txBody>
      </p:sp>
      <p:sp>
        <p:nvSpPr>
          <p:cNvPr id="18434" name="Rectangle 7"/>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There is no known IPR to declare related to the material in this pack</a:t>
            </a:r>
          </a:p>
        </p:txBody>
      </p:sp>
      <p:sp>
        <p:nvSpPr>
          <p:cNvPr id="18435" name="Rectangle 4"/>
          <p:cNvSpPr>
            <a:spLocks noChangeArrowheads="1"/>
          </p:cNvSpPr>
          <p:nvPr/>
        </p:nvSpPr>
        <p:spPr bwMode="auto">
          <a:xfrm>
            <a:off x="684213" y="2420938"/>
            <a:ext cx="7894637" cy="503237"/>
          </a:xfrm>
          <a:prstGeom prst="rect">
            <a:avLst/>
          </a:prstGeom>
          <a:noFill/>
          <a:ln w="9525">
            <a:noFill/>
            <a:miter lim="800000"/>
            <a:headEnd/>
            <a:tailEnd/>
          </a:ln>
        </p:spPr>
        <p:txBody>
          <a:bodyPr lIns="0" tIns="0"/>
          <a:lstStyle/>
          <a:p>
            <a:pPr eaLnBrk="0" hangingPunct="0">
              <a:lnSpc>
                <a:spcPts val="3800"/>
              </a:lnSpc>
            </a:pPr>
            <a:r>
              <a:rPr lang="en-GB" sz="4000"/>
              <a:t>Contributing Companies</a:t>
            </a:r>
          </a:p>
        </p:txBody>
      </p:sp>
      <p:sp>
        <p:nvSpPr>
          <p:cNvPr id="18436" name="Rectangle 5"/>
          <p:cNvSpPr>
            <a:spLocks noChangeArrowheads="1"/>
          </p:cNvSpPr>
          <p:nvPr/>
        </p:nvSpPr>
        <p:spPr bwMode="auto">
          <a:xfrm>
            <a:off x="684213" y="2924175"/>
            <a:ext cx="7894637" cy="2376488"/>
          </a:xfrm>
          <a:prstGeom prst="rect">
            <a:avLst/>
          </a:prstGeom>
          <a:noFill/>
          <a:ln w="9525">
            <a:noFill/>
            <a:miter lim="800000"/>
            <a:headEnd/>
            <a:tailEnd/>
          </a:ln>
        </p:spPr>
        <p:txBody>
          <a:bodyPr/>
          <a:lstStyle/>
          <a:p>
            <a:pPr marL="342900" indent="-342900" eaLnBrk="0" hangingPunct="0">
              <a:lnSpc>
                <a:spcPts val="2600"/>
              </a:lnSpc>
              <a:spcBef>
                <a:spcPct val="20000"/>
              </a:spcBef>
              <a:buFontTx/>
              <a:buChar char="•"/>
            </a:pPr>
            <a:r>
              <a:rPr lang="en-GB" sz="2200">
                <a:solidFill>
                  <a:schemeClr val="bg2"/>
                </a:solidFill>
              </a:rPr>
              <a:t>Ciena</a:t>
            </a:r>
          </a:p>
          <a:p>
            <a:pPr marL="342900" indent="-342900" eaLnBrk="0" hangingPunct="0">
              <a:lnSpc>
                <a:spcPts val="2600"/>
              </a:lnSpc>
              <a:spcBef>
                <a:spcPct val="20000"/>
              </a:spcBef>
              <a:buFontTx/>
              <a:buChar char="•"/>
            </a:pPr>
            <a:r>
              <a:rPr lang="en-GB" sz="2200">
                <a:solidFill>
                  <a:schemeClr val="bg2"/>
                </a:solidFill>
              </a:rPr>
              <a:t>Comarch</a:t>
            </a:r>
          </a:p>
          <a:p>
            <a:pPr marL="342900" indent="-342900" eaLnBrk="0" hangingPunct="0">
              <a:lnSpc>
                <a:spcPts val="2600"/>
              </a:lnSpc>
              <a:spcBef>
                <a:spcPct val="20000"/>
              </a:spcBef>
              <a:buFontTx/>
              <a:buChar char="•"/>
            </a:pPr>
            <a:r>
              <a:rPr lang="en-GB" sz="2200">
                <a:solidFill>
                  <a:schemeClr val="bg2"/>
                </a:solidFill>
              </a:rPr>
              <a:t>Netcracker</a:t>
            </a:r>
          </a:p>
          <a:p>
            <a:pPr marL="342900" indent="-342900" eaLnBrk="0" hangingPunct="0">
              <a:lnSpc>
                <a:spcPts val="2600"/>
              </a:lnSpc>
              <a:spcBef>
                <a:spcPct val="20000"/>
              </a:spcBef>
              <a:buFontTx/>
              <a:buChar char="•"/>
            </a:pPr>
            <a:r>
              <a:rPr lang="en-GB" sz="2200">
                <a:solidFill>
                  <a:schemeClr val="bg2"/>
                </a:solidFill>
              </a:rPr>
              <a:t>Telcordia</a:t>
            </a:r>
          </a:p>
        </p:txBody>
      </p:sp>
      <p:sp>
        <p:nvSpPr>
          <p:cNvPr id="18437" name="Rectangle 4"/>
          <p:cNvSpPr>
            <a:spLocks noChangeArrowheads="1"/>
          </p:cNvSpPr>
          <p:nvPr/>
        </p:nvSpPr>
        <p:spPr bwMode="auto">
          <a:xfrm>
            <a:off x="684213" y="4940300"/>
            <a:ext cx="7894637" cy="503238"/>
          </a:xfrm>
          <a:prstGeom prst="rect">
            <a:avLst/>
          </a:prstGeom>
          <a:noFill/>
          <a:ln w="9525">
            <a:noFill/>
            <a:miter lim="800000"/>
            <a:headEnd/>
            <a:tailEnd/>
          </a:ln>
        </p:spPr>
        <p:txBody>
          <a:bodyPr lIns="0" tIns="0"/>
          <a:lstStyle/>
          <a:p>
            <a:pPr eaLnBrk="0" hangingPunct="0">
              <a:lnSpc>
                <a:spcPts val="3800"/>
              </a:lnSpc>
            </a:pPr>
            <a:r>
              <a:rPr lang="en-GB" sz="4000"/>
              <a:t>Related documents</a:t>
            </a:r>
          </a:p>
        </p:txBody>
      </p:sp>
      <p:sp>
        <p:nvSpPr>
          <p:cNvPr id="18438" name="Rectangle 5"/>
          <p:cNvSpPr>
            <a:spLocks noChangeArrowheads="1"/>
          </p:cNvSpPr>
          <p:nvPr/>
        </p:nvSpPr>
        <p:spPr bwMode="auto">
          <a:xfrm>
            <a:off x="684213" y="5443538"/>
            <a:ext cx="7894637" cy="865187"/>
          </a:xfrm>
          <a:prstGeom prst="rect">
            <a:avLst/>
          </a:prstGeom>
          <a:noFill/>
          <a:ln w="9525">
            <a:noFill/>
            <a:miter lim="800000"/>
            <a:headEnd/>
            <a:tailEnd/>
          </a:ln>
        </p:spPr>
        <p:txBody>
          <a:bodyPr/>
          <a:lstStyle/>
          <a:p>
            <a:pPr marL="342900" indent="-342900"/>
            <a:r>
              <a:rPr lang="en-GB" sz="1600">
                <a:solidFill>
                  <a:schemeClr val="bg2"/>
                </a:solidFill>
              </a:rPr>
              <a:t>TR160 - </a:t>
            </a:r>
            <a:r>
              <a:rPr lang="en-US" sz="1600">
                <a:solidFill>
                  <a:schemeClr val="bg2"/>
                </a:solidFill>
              </a:rPr>
              <a:t>SID Wireless Network and 3GPP Mapping </a:t>
            </a:r>
            <a:r>
              <a:rPr lang="en-GB" sz="1600">
                <a:solidFill>
                  <a:schemeClr val="bg2"/>
                </a:solidFill>
              </a:rPr>
              <a:t>(S5vTMFa032/S5eTMF0057))</a:t>
            </a:r>
          </a:p>
        </p:txBody>
      </p:sp>
    </p:spTree>
  </p:cSld>
  <p:clrMapOvr>
    <a:masterClrMapping/>
  </p:clrMapOvr>
  <p:transition spd="med">
    <p:strips dir="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p:cNvPicPr>
            <a:picLocks noChangeAspect="1" noChangeArrowheads="1"/>
          </p:cNvPicPr>
          <p:nvPr/>
        </p:nvPicPr>
        <p:blipFill>
          <a:blip r:embed="rId3"/>
          <a:srcRect/>
          <a:stretch>
            <a:fillRect/>
          </a:stretch>
        </p:blipFill>
        <p:spPr bwMode="auto">
          <a:xfrm>
            <a:off x="571500" y="1000125"/>
            <a:ext cx="8286750" cy="4664075"/>
          </a:xfrm>
          <a:prstGeom prst="rect">
            <a:avLst/>
          </a:prstGeom>
          <a:noFill/>
          <a:ln w="9525">
            <a:solidFill>
              <a:srgbClr val="FF0000"/>
            </a:solidFill>
            <a:miter lim="800000"/>
            <a:headEnd/>
            <a:tailEnd/>
          </a:ln>
        </p:spPr>
      </p:pic>
      <p:sp>
        <p:nvSpPr>
          <p:cNvPr id="70659" name="Rectangle 2"/>
          <p:cNvSpPr>
            <a:spLocks noChangeArrowheads="1"/>
          </p:cNvSpPr>
          <p:nvPr/>
        </p:nvSpPr>
        <p:spPr bwMode="auto">
          <a:xfrm>
            <a:off x="7000875" y="1500188"/>
            <a:ext cx="1571625" cy="4071937"/>
          </a:xfrm>
          <a:prstGeom prst="rect">
            <a:avLst/>
          </a:prstGeom>
          <a:noFill/>
          <a:ln w="38100">
            <a:solidFill>
              <a:srgbClr val="000000"/>
            </a:solidFill>
            <a:prstDash val="dash"/>
            <a:miter lim="800000"/>
            <a:headEnd/>
            <a:tailEnd/>
          </a:ln>
        </p:spPr>
        <p:txBody>
          <a:bodyPr/>
          <a:lstStyle/>
          <a:p>
            <a:endParaRPr lang="en-US"/>
          </a:p>
        </p:txBody>
      </p:sp>
      <p:sp>
        <p:nvSpPr>
          <p:cNvPr id="70660" name="Rectangle 4"/>
          <p:cNvSpPr>
            <a:spLocks noChangeArrowheads="1"/>
          </p:cNvSpPr>
          <p:nvPr/>
        </p:nvSpPr>
        <p:spPr bwMode="auto">
          <a:xfrm>
            <a:off x="3143250" y="5857875"/>
            <a:ext cx="2941638" cy="369888"/>
          </a:xfrm>
          <a:prstGeom prst="rect">
            <a:avLst/>
          </a:prstGeom>
          <a:noFill/>
          <a:ln w="9525">
            <a:noFill/>
            <a:miter lim="800000"/>
            <a:headEnd/>
            <a:tailEnd/>
          </a:ln>
        </p:spPr>
        <p:txBody>
          <a:bodyPr wrap="none">
            <a:spAutoFit/>
          </a:bodyPr>
          <a:lstStyle/>
          <a:p>
            <a:r>
              <a:rPr lang="en-US"/>
              <a:t>Wireless Network Example</a:t>
            </a:r>
          </a:p>
        </p:txBody>
      </p:sp>
    </p:spTree>
  </p:cSld>
  <p:clrMapOvr>
    <a:masterClrMapping/>
  </p:clrMapOvr>
  <p:transition spd="med">
    <p:strips dir="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3"/>
          <p:cNvPicPr>
            <a:picLocks noChangeAspect="1" noChangeArrowheads="1"/>
          </p:cNvPicPr>
          <p:nvPr/>
        </p:nvPicPr>
        <p:blipFill>
          <a:blip r:embed="rId3"/>
          <a:srcRect/>
          <a:stretch>
            <a:fillRect/>
          </a:stretch>
        </p:blipFill>
        <p:spPr bwMode="auto">
          <a:xfrm>
            <a:off x="285750" y="1285875"/>
            <a:ext cx="8126413" cy="4000500"/>
          </a:xfrm>
          <a:prstGeom prst="rect">
            <a:avLst/>
          </a:prstGeom>
          <a:noFill/>
          <a:ln w="9525">
            <a:noFill/>
            <a:miter lim="800000"/>
            <a:headEnd/>
            <a:tailEnd/>
          </a:ln>
        </p:spPr>
      </p:pic>
      <p:sp>
        <p:nvSpPr>
          <p:cNvPr id="72707" name="Rectangle 4"/>
          <p:cNvSpPr>
            <a:spLocks noChangeArrowheads="1"/>
          </p:cNvSpPr>
          <p:nvPr/>
        </p:nvSpPr>
        <p:spPr bwMode="auto">
          <a:xfrm>
            <a:off x="2714625" y="5500688"/>
            <a:ext cx="3582988" cy="369887"/>
          </a:xfrm>
          <a:prstGeom prst="rect">
            <a:avLst/>
          </a:prstGeom>
          <a:noFill/>
          <a:ln w="9525">
            <a:noFill/>
            <a:miter lim="800000"/>
            <a:headEnd/>
            <a:tailEnd/>
          </a:ln>
        </p:spPr>
        <p:txBody>
          <a:bodyPr wrap="none">
            <a:spAutoFit/>
          </a:bodyPr>
          <a:lstStyle/>
          <a:p>
            <a:r>
              <a:rPr lang="en-US"/>
              <a:t>Cell Site Resource Specifications</a:t>
            </a:r>
          </a:p>
        </p:txBody>
      </p:sp>
    </p:spTree>
  </p:cSld>
  <p:clrMapOvr>
    <a:masterClrMapping/>
  </p:clrMapOvr>
  <p:transition spd="med">
    <p:strips dir="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a:srcRect/>
          <a:stretch>
            <a:fillRect/>
          </a:stretch>
        </p:blipFill>
        <p:spPr bwMode="auto">
          <a:xfrm>
            <a:off x="71438" y="1214438"/>
            <a:ext cx="8943975" cy="4379912"/>
          </a:xfrm>
          <a:prstGeom prst="rect">
            <a:avLst/>
          </a:prstGeom>
          <a:noFill/>
          <a:ln w="9525">
            <a:noFill/>
            <a:miter lim="800000"/>
            <a:headEnd/>
            <a:tailEnd/>
          </a:ln>
        </p:spPr>
      </p:pic>
      <p:sp>
        <p:nvSpPr>
          <p:cNvPr id="74755" name="Rectangle 3"/>
          <p:cNvSpPr>
            <a:spLocks noChangeArrowheads="1"/>
          </p:cNvSpPr>
          <p:nvPr/>
        </p:nvSpPr>
        <p:spPr bwMode="auto">
          <a:xfrm>
            <a:off x="3357563" y="5715000"/>
            <a:ext cx="2505075" cy="369888"/>
          </a:xfrm>
          <a:prstGeom prst="rect">
            <a:avLst/>
          </a:prstGeom>
          <a:noFill/>
          <a:ln w="9525">
            <a:noFill/>
            <a:miter lim="800000"/>
            <a:headEnd/>
            <a:tailEnd/>
          </a:ln>
        </p:spPr>
        <p:txBody>
          <a:bodyPr wrap="none">
            <a:spAutoFit/>
          </a:bodyPr>
          <a:lstStyle/>
          <a:p>
            <a:r>
              <a:rPr lang="en-US"/>
              <a:t>North London Cell Site</a:t>
            </a:r>
          </a:p>
        </p:txBody>
      </p:sp>
    </p:spTree>
  </p:cSld>
  <p:clrMapOvr>
    <a:masterClrMapping/>
  </p:clrMapOvr>
  <p:transition spd="med">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5"/>
          <p:cNvPicPr>
            <a:picLocks noChangeAspect="1" noChangeArrowheads="1"/>
          </p:cNvPicPr>
          <p:nvPr/>
        </p:nvPicPr>
        <p:blipFill>
          <a:blip r:embed="rId3"/>
          <a:srcRect/>
          <a:stretch>
            <a:fillRect/>
          </a:stretch>
        </p:blipFill>
        <p:spPr bwMode="auto">
          <a:xfrm>
            <a:off x="1857375" y="1214438"/>
            <a:ext cx="5503863" cy="4365625"/>
          </a:xfrm>
          <a:prstGeom prst="rect">
            <a:avLst/>
          </a:prstGeom>
          <a:noFill/>
          <a:ln w="9525">
            <a:noFill/>
            <a:miter lim="800000"/>
            <a:headEnd/>
            <a:tailEnd/>
          </a:ln>
        </p:spPr>
      </p:pic>
      <p:sp>
        <p:nvSpPr>
          <p:cNvPr id="76803" name="Rectangle 10"/>
          <p:cNvSpPr>
            <a:spLocks noChangeArrowheads="1"/>
          </p:cNvSpPr>
          <p:nvPr/>
        </p:nvSpPr>
        <p:spPr bwMode="auto">
          <a:xfrm>
            <a:off x="3286125" y="5429250"/>
            <a:ext cx="2532063" cy="369888"/>
          </a:xfrm>
          <a:prstGeom prst="rect">
            <a:avLst/>
          </a:prstGeom>
          <a:noFill/>
          <a:ln w="9525">
            <a:noFill/>
            <a:miter lim="800000"/>
            <a:headEnd/>
            <a:tailEnd/>
          </a:ln>
        </p:spPr>
        <p:txBody>
          <a:bodyPr wrap="none">
            <a:spAutoFit/>
          </a:bodyPr>
          <a:lstStyle/>
          <a:p>
            <a:r>
              <a:rPr lang="en-US"/>
              <a:t>Cell Site Explicit Model</a:t>
            </a:r>
          </a:p>
        </p:txBody>
      </p:sp>
    </p:spTree>
  </p:cSld>
  <p:clrMapOvr>
    <a:masterClrMapping/>
  </p:clrMapOvr>
  <p:transition spd="med">
    <p:strips dir="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idx="4294967295"/>
          </p:nvPr>
        </p:nvSpPr>
        <p:spPr>
          <a:xfrm>
            <a:off x="684213" y="727075"/>
            <a:ext cx="7894637" cy="541338"/>
          </a:xfrm>
        </p:spPr>
        <p:txBody>
          <a:bodyPr/>
          <a:lstStyle/>
          <a:p>
            <a:r>
              <a:rPr lang="en-GB" smtClean="0"/>
              <a:t>Some findings</a:t>
            </a:r>
          </a:p>
        </p:txBody>
      </p:sp>
      <p:sp>
        <p:nvSpPr>
          <p:cNvPr id="37890" name="Rectangle 3"/>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Some enhancements required to be made to the SID were identified during the work, for example</a:t>
            </a:r>
          </a:p>
          <a:p>
            <a:pPr marL="523875" lvl="1" indent="-260350">
              <a:buFontTx/>
              <a:buChar char="–"/>
              <a:tabLst/>
            </a:pPr>
            <a:r>
              <a:rPr lang="en-US" smtClean="0"/>
              <a:t>Changing Protocol from abstract to concrete to enable direct mapping</a:t>
            </a:r>
            <a:endParaRPr lang="en-GB" smtClean="0"/>
          </a:p>
          <a:p>
            <a:pPr marL="261938" indent="-261938">
              <a:buFontTx/>
              <a:buChar char="•"/>
              <a:tabLst/>
            </a:pPr>
            <a:r>
              <a:rPr lang="en-GB" smtClean="0"/>
              <a:t>Some key differences between the approaches to the model were identified, for example</a:t>
            </a:r>
          </a:p>
          <a:p>
            <a:pPr marL="523875" lvl="1" indent="-260350">
              <a:buFontTx/>
              <a:buChar char="–"/>
              <a:tabLst/>
            </a:pPr>
            <a:r>
              <a:rPr lang="en-US" smtClean="0"/>
              <a:t>The Link entity in the 3GPP model provides basic support for physical and logical connectivity.</a:t>
            </a:r>
          </a:p>
          <a:p>
            <a:pPr marL="523875" lvl="1" indent="-260350">
              <a:buFontTx/>
              <a:buChar char="–"/>
              <a:tabLst/>
            </a:pPr>
            <a:r>
              <a:rPr lang="en-US" smtClean="0"/>
              <a:t>The SID model has a separate entity for physical connectivity and a set of entities that represent logical connectivity.  </a:t>
            </a:r>
          </a:p>
          <a:p>
            <a:pPr marL="523875" lvl="1" indent="-260350">
              <a:buFontTx/>
              <a:buChar char="–"/>
              <a:tabLst/>
            </a:pPr>
            <a:r>
              <a:rPr lang="en-US" smtClean="0"/>
              <a:t>It was chosen to use the SID Pipe entity and related entities to map to the 3GPP Link entity.  </a:t>
            </a:r>
          </a:p>
        </p:txBody>
      </p:sp>
    </p:spTree>
  </p:cSld>
  <p:clrMapOvr>
    <a:masterClrMapping/>
  </p:clrMapOvr>
  <p:transition spd="med">
    <p:strips dir="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4"/>
          <p:cNvSpPr>
            <a:spLocks noGrp="1" noChangeArrowheads="1"/>
          </p:cNvSpPr>
          <p:nvPr>
            <p:ph type="title" idx="4294967295"/>
          </p:nvPr>
        </p:nvSpPr>
        <p:spPr>
          <a:xfrm>
            <a:off x="684213" y="727075"/>
            <a:ext cx="7894637" cy="541338"/>
          </a:xfrm>
        </p:spPr>
        <p:txBody>
          <a:bodyPr/>
          <a:lstStyle/>
          <a:p>
            <a:r>
              <a:rPr lang="en-GB" smtClean="0"/>
              <a:t>Some findings</a:t>
            </a:r>
          </a:p>
        </p:txBody>
      </p:sp>
      <p:sp>
        <p:nvSpPr>
          <p:cNvPr id="38914"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Several outstanding questions were recorded in the document that are to be resolved as the work proceeds. </a:t>
            </a:r>
          </a:p>
          <a:p>
            <a:pPr marL="261938" indent="-261938">
              <a:buFontTx/>
              <a:buChar char="•"/>
              <a:tabLst/>
            </a:pPr>
            <a:r>
              <a:rPr lang="en-GB" smtClean="0"/>
              <a:t>In some cases there is a need for 3GPP team support, for example:</a:t>
            </a:r>
          </a:p>
          <a:p>
            <a:pPr marL="523875" lvl="1" indent="-260350">
              <a:buFontTx/>
              <a:buChar char="–"/>
              <a:tabLst/>
            </a:pPr>
            <a:r>
              <a:rPr lang="en-US" smtClean="0"/>
              <a:t>“It is acknowledged that 3GPP IRPs contain more detailed entities/attributes to support connectivity. However, these are not in model form, but in interface form.  Therefore, assistance from 3GPP will be needed in order to understand the additional details and to map the content of the IRPs to the SID.</a:t>
            </a:r>
            <a:endParaRPr lang="en-GB" smtClean="0"/>
          </a:p>
        </p:txBody>
      </p:sp>
    </p:spTree>
  </p:cSld>
  <p:clrMapOvr>
    <a:masterClrMapping/>
  </p:clrMapOvr>
  <p:transition spd="med">
    <p:strips dir="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idx="4294967295"/>
          </p:nvPr>
        </p:nvSpPr>
        <p:spPr>
          <a:xfrm>
            <a:off x="684213" y="765175"/>
            <a:ext cx="7894637" cy="503238"/>
          </a:xfrm>
        </p:spPr>
        <p:txBody>
          <a:bodyPr/>
          <a:lstStyle/>
          <a:p>
            <a:r>
              <a:rPr lang="en-GB" smtClean="0"/>
              <a:t>Conclusions, discussion and next steps</a:t>
            </a:r>
          </a:p>
        </p:txBody>
      </p:sp>
      <p:sp>
        <p:nvSpPr>
          <p:cNvPr id="39938" name="Rectangle 3"/>
          <p:cNvSpPr>
            <a:spLocks noGrp="1" noChangeArrowheads="1"/>
          </p:cNvSpPr>
          <p:nvPr>
            <p:ph type="body" idx="4294967295"/>
          </p:nvPr>
        </p:nvSpPr>
        <p:spPr>
          <a:xfrm>
            <a:off x="684213" y="1700213"/>
            <a:ext cx="7894637" cy="4537075"/>
          </a:xfrm>
        </p:spPr>
        <p:txBody>
          <a:bodyPr/>
          <a:lstStyle/>
          <a:p>
            <a:pPr marL="261938" indent="-261938">
              <a:buFontTx/>
              <a:buChar char="•"/>
              <a:tabLst/>
            </a:pPr>
            <a:r>
              <a:rPr lang="en-GB" smtClean="0"/>
              <a:t>Detailed work is beginning to yield useful results</a:t>
            </a:r>
          </a:p>
          <a:p>
            <a:pPr marL="261938" indent="-261938">
              <a:buFontTx/>
              <a:buChar char="•"/>
              <a:tabLst/>
            </a:pPr>
            <a:r>
              <a:rPr lang="en-GB" smtClean="0"/>
              <a:t>The two complementary approaches will provide necessary information on mapping and interconnecting the wireless and wireline models of 3GPP and TMF</a:t>
            </a:r>
          </a:p>
          <a:p>
            <a:pPr marL="261938" indent="-261938">
              <a:buFontTx/>
              <a:buChar char="•"/>
              <a:tabLst/>
            </a:pPr>
            <a:r>
              <a:rPr lang="en-GB" smtClean="0"/>
              <a:t>Progress on the use case and mapping work would be accelerated if there was increased participation from wireless experts</a:t>
            </a:r>
          </a:p>
          <a:p>
            <a:pPr marL="261938" indent="-261938">
              <a:buFontTx/>
              <a:buChar char="•"/>
              <a:tabLst/>
            </a:pPr>
            <a:r>
              <a:rPr lang="en-GB" smtClean="0"/>
              <a:t>Prior to completion of the work we need to achieve greater understanding of the approach to ownership updating of the model (some form of combined, shared or federated model)</a:t>
            </a:r>
          </a:p>
          <a:p>
            <a:pPr marL="261938" indent="-261938">
              <a:buFontTx/>
              <a:buChar char="•"/>
              <a:tabLst/>
            </a:pPr>
            <a:endParaRPr lang="en-GB" smtClean="0"/>
          </a:p>
          <a:p>
            <a:pPr marL="261938" indent="-261938">
              <a:buFontTx/>
              <a:buChar char="•"/>
              <a:tabLst/>
            </a:pPr>
            <a:endParaRPr lang="en-GB" smtClean="0"/>
          </a:p>
        </p:txBody>
      </p:sp>
    </p:spTree>
  </p:cSld>
  <p:clrMapOvr>
    <a:masterClrMapping/>
  </p:clrMapOvr>
  <p:transition spd="med">
    <p:strips dir="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4"/>
          <p:cNvSpPr>
            <a:spLocks noGrp="1" noChangeArrowheads="1"/>
          </p:cNvSpPr>
          <p:nvPr>
            <p:ph type="title" idx="4294967295"/>
          </p:nvPr>
        </p:nvSpPr>
        <p:spPr>
          <a:xfrm>
            <a:off x="684213" y="765175"/>
            <a:ext cx="7894637" cy="503238"/>
          </a:xfrm>
        </p:spPr>
        <p:txBody>
          <a:bodyPr/>
          <a:lstStyle/>
          <a:p>
            <a:r>
              <a:rPr lang="en-GB" smtClean="0"/>
              <a:t>Connectionless Connection-Oriented Convergence </a:t>
            </a:r>
          </a:p>
        </p:txBody>
      </p:sp>
      <p:sp>
        <p:nvSpPr>
          <p:cNvPr id="40962" name="Rectangle 5"/>
          <p:cNvSpPr>
            <a:spLocks noGrp="1" noChangeArrowheads="1"/>
          </p:cNvSpPr>
          <p:nvPr>
            <p:ph type="body" idx="4294967295"/>
          </p:nvPr>
        </p:nvSpPr>
        <p:spPr>
          <a:xfrm>
            <a:off x="684213" y="1844675"/>
            <a:ext cx="7894637" cy="4392613"/>
          </a:xfrm>
        </p:spPr>
        <p:txBody>
          <a:bodyPr/>
          <a:lstStyle/>
          <a:p>
            <a:pPr marL="261938" indent="-261938">
              <a:buFontTx/>
              <a:buChar char="•"/>
              <a:tabLst/>
            </a:pPr>
            <a:r>
              <a:rPr lang="en-GB" sz="2000" smtClean="0"/>
              <a:t>Work in the Logical Resource team has continued to progress</a:t>
            </a:r>
          </a:p>
          <a:p>
            <a:pPr marL="581025" lvl="1" indent="-236538">
              <a:buFontTx/>
              <a:buChar char="–"/>
              <a:tabLst/>
            </a:pPr>
            <a:r>
              <a:rPr lang="en-GB" sz="1800" smtClean="0"/>
              <a:t>Details of the target converged classes have been developed for most classes representing connection/flow/forwarding</a:t>
            </a:r>
          </a:p>
          <a:p>
            <a:pPr marL="581025" lvl="1" indent="-236538">
              <a:buFontTx/>
              <a:buChar char="–"/>
              <a:tabLst/>
            </a:pPr>
            <a:r>
              <a:rPr lang="en-GB" sz="1800" smtClean="0"/>
              <a:t>Work is continuing to rationalise the Termination Point model</a:t>
            </a:r>
          </a:p>
          <a:p>
            <a:pPr marL="581025" lvl="1" indent="-236538">
              <a:buFontTx/>
              <a:buChar char="–"/>
              <a:tabLst/>
            </a:pPr>
            <a:r>
              <a:rPr lang="en-GB" sz="1800" smtClean="0"/>
              <a:t>The specification model has been developed to cover the soft properties (Layered Parameters)</a:t>
            </a:r>
          </a:p>
          <a:p>
            <a:pPr marL="581025" lvl="1" indent="-236538">
              <a:buFontTx/>
              <a:buChar char="–"/>
              <a:tabLst/>
            </a:pPr>
            <a:r>
              <a:rPr lang="en-GB" sz="1800" smtClean="0"/>
              <a:t>The patterns work has highlighted some capabilities lacking from the modelling language and tooling and this is to be presented at OMG</a:t>
            </a:r>
          </a:p>
          <a:p>
            <a:pPr marL="261938" indent="-261938">
              <a:buFontTx/>
              <a:buChar char="•"/>
              <a:tabLst/>
            </a:pPr>
            <a:r>
              <a:rPr lang="en-GB" sz="2000" smtClean="0"/>
              <a:t>The aim is to fully document the advancements by the end of this year and to develop migration approaches to move from existing models</a:t>
            </a:r>
          </a:p>
          <a:p>
            <a:pPr marL="581025" lvl="1" indent="-236538">
              <a:buFontTx/>
              <a:buChar char="–"/>
              <a:tabLst/>
            </a:pPr>
            <a:r>
              <a:rPr lang="en-GB" sz="1800" smtClean="0"/>
              <a:t>It is expected that the existing models will persist in the field for many years</a:t>
            </a:r>
          </a:p>
          <a:p>
            <a:pPr marL="261938" indent="-261938">
              <a:buFontTx/>
              <a:buChar char="•"/>
              <a:tabLst/>
            </a:pPr>
            <a:endParaRPr lang="en-GB" sz="2000" smtClean="0"/>
          </a:p>
        </p:txBody>
      </p:sp>
    </p:spTree>
  </p:cSld>
  <p:clrMapOvr>
    <a:masterClrMapping/>
  </p:clrMapOvr>
  <p:transition spd="med">
    <p:strips dir="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4"/>
          <p:cNvSpPr>
            <a:spLocks noGrp="1" noChangeArrowheads="1"/>
          </p:cNvSpPr>
          <p:nvPr>
            <p:ph type="title" idx="4294967295"/>
          </p:nvPr>
        </p:nvSpPr>
        <p:spPr>
          <a:xfrm>
            <a:off x="684213" y="765175"/>
            <a:ext cx="7894637" cy="503238"/>
          </a:xfrm>
        </p:spPr>
        <p:txBody>
          <a:bodyPr/>
          <a:lstStyle/>
          <a:p>
            <a:r>
              <a:rPr lang="en-GB" smtClean="0"/>
              <a:t>GPON </a:t>
            </a:r>
          </a:p>
        </p:txBody>
      </p:sp>
      <p:sp>
        <p:nvSpPr>
          <p:cNvPr id="41986" name="Rectangle 5"/>
          <p:cNvSpPr>
            <a:spLocks noGrp="1" noChangeArrowheads="1"/>
          </p:cNvSpPr>
          <p:nvPr>
            <p:ph type="body" idx="4294967295"/>
          </p:nvPr>
        </p:nvSpPr>
        <p:spPr>
          <a:xfrm>
            <a:off x="684213" y="1268413"/>
            <a:ext cx="7894637" cy="4968875"/>
          </a:xfrm>
        </p:spPr>
        <p:txBody>
          <a:bodyPr/>
          <a:lstStyle/>
          <a:p>
            <a:pPr marL="261938" indent="-261938">
              <a:buFontTx/>
              <a:buChar char="•"/>
              <a:tabLst/>
            </a:pPr>
            <a:r>
              <a:rPr lang="en-GB" smtClean="0"/>
              <a:t>Objective is to create an interface standard between the systems at the OSS and the infrastructure layers</a:t>
            </a:r>
          </a:p>
          <a:p>
            <a:pPr marL="261938" indent="-261938">
              <a:buFontTx/>
              <a:buChar char="•"/>
              <a:tabLst/>
            </a:pPr>
            <a:r>
              <a:rPr lang="en-GB" smtClean="0"/>
              <a:t>The standard will be based on existing work, it will leverage MTOSI V2.0, and it will support southbound web-services</a:t>
            </a:r>
          </a:p>
          <a:p>
            <a:pPr marL="261938" indent="-261938">
              <a:buFontTx/>
              <a:buChar char="•"/>
              <a:tabLst/>
            </a:pPr>
            <a:r>
              <a:rPr lang="en-GB" smtClean="0"/>
              <a:t>Active team members include ECI Telecom, Ericsson, DT AG, Huawei, Telcordia and ZTE</a:t>
            </a:r>
          </a:p>
          <a:p>
            <a:pPr marL="261938" indent="-261938">
              <a:buFontTx/>
              <a:buChar char="•"/>
              <a:tabLst/>
            </a:pPr>
            <a:r>
              <a:rPr lang="en-GB" smtClean="0"/>
              <a:t>Tangible results are planned for early in 2011</a:t>
            </a:r>
            <a:endParaRPr lang="en-US" smtClean="0"/>
          </a:p>
        </p:txBody>
      </p:sp>
    </p:spTree>
  </p:cSld>
  <p:clrMapOvr>
    <a:masterClrMapping/>
  </p:clrMapOvr>
  <p:transition spd="med">
    <p:strips dir="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ctrTitle" idx="4294967295"/>
          </p:nvPr>
        </p:nvSpPr>
        <p:spPr>
          <a:xfrm>
            <a:off x="685800" y="2130425"/>
            <a:ext cx="7772400" cy="1470025"/>
          </a:xfrm>
        </p:spPr>
        <p:txBody>
          <a:bodyPr/>
          <a:lstStyle/>
          <a:p>
            <a:r>
              <a:rPr lang="en-GB" smtClean="0"/>
              <a:t>Background Material</a:t>
            </a:r>
          </a:p>
        </p:txBody>
      </p:sp>
      <p:sp>
        <p:nvSpPr>
          <p:cNvPr id="43010" name="Rectangle 3"/>
          <p:cNvSpPr>
            <a:spLocks noGrp="1" noChangeArrowheads="1"/>
          </p:cNvSpPr>
          <p:nvPr>
            <p:ph type="subTitle" idx="4294967295"/>
          </p:nvPr>
        </p:nvSpPr>
        <p:spPr>
          <a:xfrm>
            <a:off x="1371600" y="3933825"/>
            <a:ext cx="6400800" cy="2136775"/>
          </a:xfrm>
        </p:spPr>
        <p:txBody>
          <a:bodyPr/>
          <a:lstStyle/>
          <a:p>
            <a:pPr marL="174625" indent="-174625">
              <a:buFontTx/>
              <a:buChar char="•"/>
              <a:tabLst/>
            </a:pPr>
            <a:r>
              <a:rPr lang="en-GB" smtClean="0"/>
              <a:t>This material provides an overview of the rationale for the work and includes some of the material discussed at previous meetings</a:t>
            </a:r>
          </a:p>
        </p:txBody>
      </p:sp>
    </p:spTree>
  </p:cSld>
  <p:clrMapOvr>
    <a:masterClrMapping/>
  </p:clrMapOvr>
  <p:transition spd="med">
    <p:strips dir="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4"/>
          <p:cNvSpPr>
            <a:spLocks noGrp="1" noChangeArrowheads="1"/>
          </p:cNvSpPr>
          <p:nvPr>
            <p:ph type="title" idx="4294967295"/>
          </p:nvPr>
        </p:nvSpPr>
        <p:spPr>
          <a:xfrm>
            <a:off x="684213" y="727075"/>
            <a:ext cx="7894637" cy="541338"/>
          </a:xfrm>
        </p:spPr>
        <p:txBody>
          <a:bodyPr/>
          <a:lstStyle/>
          <a:p>
            <a:r>
              <a:rPr lang="en-GB" smtClean="0"/>
              <a:t>TMF progress update since Bonn</a:t>
            </a:r>
          </a:p>
        </p:txBody>
      </p:sp>
      <p:sp>
        <p:nvSpPr>
          <p:cNvPr id="19458"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z="2000" smtClean="0"/>
              <a:t>Overview of Wireless-Wireline work in TMF (detail provided in TR160 (</a:t>
            </a:r>
            <a:r>
              <a:rPr lang="en-GB" smtClean="0"/>
              <a:t>S5vTMFa032</a:t>
            </a:r>
            <a:r>
              <a:rPr lang="en-GB" sz="2000" smtClean="0"/>
              <a:t>))</a:t>
            </a:r>
          </a:p>
          <a:p>
            <a:pPr marL="523875" lvl="1" indent="-260350">
              <a:buFontTx/>
              <a:buChar char="–"/>
              <a:tabLst/>
            </a:pPr>
            <a:r>
              <a:rPr lang="en-GB" sz="1800" smtClean="0"/>
              <a:t>Summary of progress</a:t>
            </a:r>
          </a:p>
          <a:p>
            <a:pPr marL="523875" lvl="1" indent="-260350">
              <a:buFontTx/>
              <a:buChar char="–"/>
              <a:tabLst/>
            </a:pPr>
            <a:r>
              <a:rPr lang="en-GB" sz="1800" smtClean="0"/>
              <a:t>Next steps</a:t>
            </a:r>
          </a:p>
          <a:p>
            <a:pPr marL="261938" indent="-261938">
              <a:buFontTx/>
              <a:buChar char="•"/>
              <a:tabLst/>
            </a:pPr>
            <a:r>
              <a:rPr lang="en-GB" sz="2000" smtClean="0"/>
              <a:t>Discussion of Wireless-Wireline from TR160</a:t>
            </a:r>
          </a:p>
          <a:p>
            <a:pPr marL="523875" lvl="1" indent="-260350">
              <a:buFontTx/>
              <a:buChar char="–"/>
              <a:tabLst/>
            </a:pPr>
            <a:r>
              <a:rPr lang="en-GB" sz="1800" smtClean="0"/>
              <a:t>Focussing on the use case approach to resource model analysis </a:t>
            </a:r>
          </a:p>
          <a:p>
            <a:pPr marL="261938" indent="-261938">
              <a:buFontTx/>
              <a:buChar char="•"/>
              <a:tabLst/>
            </a:pPr>
            <a:r>
              <a:rPr lang="en-GB" sz="2000" smtClean="0"/>
              <a:t>Conclusions and next steps</a:t>
            </a:r>
          </a:p>
          <a:p>
            <a:pPr marL="261938" indent="-261938">
              <a:buFontTx/>
              <a:buChar char="•"/>
              <a:tabLst/>
            </a:pPr>
            <a:r>
              <a:rPr lang="en-GB" sz="2000" smtClean="0"/>
              <a:t>Brief update on recent related resource model evolution work in TMF</a:t>
            </a:r>
          </a:p>
          <a:p>
            <a:pPr marL="523875" lvl="1" indent="-260350">
              <a:buFontTx/>
              <a:buChar char="–"/>
              <a:tabLst/>
            </a:pPr>
            <a:r>
              <a:rPr lang="en-GB" sz="1800" smtClean="0"/>
              <a:t>Connectionless Connection-Oriented Convergence</a:t>
            </a:r>
          </a:p>
          <a:p>
            <a:pPr marL="523875" lvl="1" indent="-260350">
              <a:buFontTx/>
              <a:buChar char="–"/>
              <a:tabLst/>
            </a:pPr>
            <a:r>
              <a:rPr lang="en-GB" sz="1800" smtClean="0"/>
              <a:t>GPON</a:t>
            </a:r>
          </a:p>
          <a:p>
            <a:pPr marL="261938" indent="-261938">
              <a:buFontTx/>
              <a:buChar char="•"/>
              <a:tabLst/>
            </a:pPr>
            <a:endParaRPr lang="en-GB" sz="2000" smtClean="0"/>
          </a:p>
          <a:p>
            <a:pPr marL="261938" indent="-261938">
              <a:buFontTx/>
              <a:buChar char="•"/>
              <a:tabLst/>
            </a:pPr>
            <a:r>
              <a:rPr lang="en-GB" sz="2000" smtClean="0"/>
              <a:t>Background material (for discussion as appropriate)</a:t>
            </a:r>
          </a:p>
          <a:p>
            <a:pPr marL="523875" lvl="1" indent="-260350">
              <a:buFontTx/>
              <a:buChar char="–"/>
              <a:tabLst/>
            </a:pPr>
            <a:r>
              <a:rPr lang="en-GB" sz="1800" smtClean="0"/>
              <a:t>Providing some rationale for the work drawn from earlier discussions</a:t>
            </a:r>
          </a:p>
        </p:txBody>
      </p:sp>
    </p:spTree>
  </p:cSld>
  <p:clrMapOvr>
    <a:masterClrMapping/>
  </p:clrMapOvr>
  <p:transition spd="med">
    <p:strips dir="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2"/>
          <p:cNvSpPr txBox="1">
            <a:spLocks noChangeArrowheads="1"/>
          </p:cNvSpPr>
          <p:nvPr/>
        </p:nvSpPr>
        <p:spPr bwMode="auto">
          <a:xfrm>
            <a:off x="395288" y="763588"/>
            <a:ext cx="2520950" cy="466725"/>
          </a:xfrm>
          <a:prstGeom prst="rect">
            <a:avLst/>
          </a:prstGeom>
          <a:solidFill>
            <a:srgbClr val="CCFFCC"/>
          </a:solidFill>
          <a:ln w="9525">
            <a:solidFill>
              <a:srgbClr val="0000FF"/>
            </a:solidFill>
            <a:miter lim="800000"/>
            <a:headEnd/>
            <a:tailEnd/>
          </a:ln>
        </p:spPr>
        <p:txBody>
          <a:bodyPr>
            <a:spAutoFit/>
          </a:bodyPr>
          <a:lstStyle/>
          <a:p>
            <a:r>
              <a:rPr lang="en-GB" sz="1200"/>
              <a:t>Information model principles, patterns, architecture</a:t>
            </a:r>
          </a:p>
        </p:txBody>
      </p:sp>
      <p:sp>
        <p:nvSpPr>
          <p:cNvPr id="44034" name="Text Box 3"/>
          <p:cNvSpPr txBox="1">
            <a:spLocks noChangeArrowheads="1"/>
          </p:cNvSpPr>
          <p:nvPr/>
        </p:nvSpPr>
        <p:spPr bwMode="auto">
          <a:xfrm>
            <a:off x="539750" y="2132013"/>
            <a:ext cx="2447925" cy="466725"/>
          </a:xfrm>
          <a:prstGeom prst="rect">
            <a:avLst/>
          </a:prstGeom>
          <a:solidFill>
            <a:srgbClr val="FFFF99"/>
          </a:solidFill>
          <a:ln w="9525">
            <a:solidFill>
              <a:srgbClr val="0000FF"/>
            </a:solidFill>
            <a:miter lim="800000"/>
            <a:headEnd/>
            <a:tailEnd/>
          </a:ln>
        </p:spPr>
        <p:txBody>
          <a:bodyPr>
            <a:spAutoFit/>
          </a:bodyPr>
          <a:lstStyle/>
          <a:p>
            <a:r>
              <a:rPr lang="en-GB" sz="1200"/>
              <a:t>Conceptual info model (network from a management perspective)</a:t>
            </a:r>
          </a:p>
        </p:txBody>
      </p:sp>
      <p:sp>
        <p:nvSpPr>
          <p:cNvPr id="44035" name="Text Box 4"/>
          <p:cNvSpPr txBox="1">
            <a:spLocks noChangeArrowheads="1"/>
          </p:cNvSpPr>
          <p:nvPr/>
        </p:nvSpPr>
        <p:spPr bwMode="auto">
          <a:xfrm>
            <a:off x="6156325" y="730250"/>
            <a:ext cx="2087563" cy="466725"/>
          </a:xfrm>
          <a:prstGeom prst="rect">
            <a:avLst/>
          </a:prstGeom>
          <a:solidFill>
            <a:srgbClr val="CCFFCC"/>
          </a:solidFill>
          <a:ln w="9525">
            <a:solidFill>
              <a:srgbClr val="0000FF"/>
            </a:solidFill>
            <a:miter lim="800000"/>
            <a:headEnd/>
            <a:tailEnd/>
          </a:ln>
        </p:spPr>
        <p:txBody>
          <a:bodyPr>
            <a:spAutoFit/>
          </a:bodyPr>
          <a:lstStyle/>
          <a:p>
            <a:r>
              <a:rPr lang="en-GB" sz="1200"/>
              <a:t>Entire Operations space inc OSS, EMS, NE</a:t>
            </a:r>
          </a:p>
        </p:txBody>
      </p:sp>
      <p:sp>
        <p:nvSpPr>
          <p:cNvPr id="44036" name="Text Box 5"/>
          <p:cNvSpPr txBox="1">
            <a:spLocks noChangeArrowheads="1"/>
          </p:cNvSpPr>
          <p:nvPr/>
        </p:nvSpPr>
        <p:spPr bwMode="auto">
          <a:xfrm>
            <a:off x="6084888" y="1771650"/>
            <a:ext cx="2087562" cy="284163"/>
          </a:xfrm>
          <a:prstGeom prst="rect">
            <a:avLst/>
          </a:prstGeom>
          <a:solidFill>
            <a:srgbClr val="FFCC99"/>
          </a:solidFill>
          <a:ln w="9525">
            <a:solidFill>
              <a:srgbClr val="0000FF"/>
            </a:solidFill>
            <a:miter lim="800000"/>
            <a:headEnd/>
            <a:tailEnd/>
          </a:ln>
        </p:spPr>
        <p:txBody>
          <a:bodyPr>
            <a:spAutoFit/>
          </a:bodyPr>
          <a:lstStyle/>
          <a:p>
            <a:r>
              <a:rPr lang="en-GB" sz="1200"/>
              <a:t>Application boundaries</a:t>
            </a:r>
          </a:p>
        </p:txBody>
      </p:sp>
      <p:sp>
        <p:nvSpPr>
          <p:cNvPr id="44037" name="Text Box 6"/>
          <p:cNvSpPr txBox="1">
            <a:spLocks noChangeArrowheads="1"/>
          </p:cNvSpPr>
          <p:nvPr/>
        </p:nvSpPr>
        <p:spPr bwMode="auto">
          <a:xfrm>
            <a:off x="3203575" y="696913"/>
            <a:ext cx="2087563" cy="284162"/>
          </a:xfrm>
          <a:prstGeom prst="rect">
            <a:avLst/>
          </a:prstGeom>
          <a:solidFill>
            <a:srgbClr val="FFFF99"/>
          </a:solidFill>
          <a:ln w="9525">
            <a:solidFill>
              <a:srgbClr val="0000FF"/>
            </a:solidFill>
            <a:miter lim="800000"/>
            <a:headEnd/>
            <a:tailEnd/>
          </a:ln>
        </p:spPr>
        <p:txBody>
          <a:bodyPr>
            <a:spAutoFit/>
          </a:bodyPr>
          <a:lstStyle/>
          <a:p>
            <a:r>
              <a:rPr lang="en-GB" sz="1200"/>
              <a:t>Evolving business need</a:t>
            </a:r>
          </a:p>
        </p:txBody>
      </p:sp>
      <p:sp>
        <p:nvSpPr>
          <p:cNvPr id="44038" name="Text Box 7"/>
          <p:cNvSpPr txBox="1">
            <a:spLocks noChangeArrowheads="1"/>
          </p:cNvSpPr>
          <p:nvPr/>
        </p:nvSpPr>
        <p:spPr bwMode="auto">
          <a:xfrm>
            <a:off x="6227763" y="2708275"/>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Interactions, activities and information</a:t>
            </a:r>
          </a:p>
        </p:txBody>
      </p:sp>
      <p:sp>
        <p:nvSpPr>
          <p:cNvPr id="44039" name="Text Box 8"/>
          <p:cNvSpPr txBox="1">
            <a:spLocks noChangeArrowheads="1"/>
          </p:cNvSpPr>
          <p:nvPr/>
        </p:nvSpPr>
        <p:spPr bwMode="auto">
          <a:xfrm>
            <a:off x="6156325" y="3897313"/>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Interface operations (verbs)</a:t>
            </a:r>
          </a:p>
        </p:txBody>
      </p:sp>
      <p:sp>
        <p:nvSpPr>
          <p:cNvPr id="44040" name="Text Box 9"/>
          <p:cNvSpPr txBox="1">
            <a:spLocks noChangeArrowheads="1"/>
          </p:cNvSpPr>
          <p:nvPr/>
        </p:nvSpPr>
        <p:spPr bwMode="auto">
          <a:xfrm>
            <a:off x="1258888" y="3619500"/>
            <a:ext cx="1873250" cy="466725"/>
          </a:xfrm>
          <a:prstGeom prst="rect">
            <a:avLst/>
          </a:prstGeom>
          <a:solidFill>
            <a:srgbClr val="FFCC99"/>
          </a:solidFill>
          <a:ln w="9525">
            <a:solidFill>
              <a:srgbClr val="0000FF"/>
            </a:solidFill>
            <a:miter lim="800000"/>
            <a:headEnd/>
            <a:tailEnd/>
          </a:ln>
        </p:spPr>
        <p:txBody>
          <a:bodyPr>
            <a:spAutoFit/>
          </a:bodyPr>
          <a:lstStyle/>
          <a:p>
            <a:r>
              <a:rPr lang="en-GB" sz="1200"/>
              <a:t>Interface information model (nouns)</a:t>
            </a:r>
          </a:p>
        </p:txBody>
      </p:sp>
      <p:sp>
        <p:nvSpPr>
          <p:cNvPr id="44041" name="Text Box 10"/>
          <p:cNvSpPr txBox="1">
            <a:spLocks noChangeArrowheads="1"/>
          </p:cNvSpPr>
          <p:nvPr/>
        </p:nvSpPr>
        <p:spPr bwMode="auto">
          <a:xfrm>
            <a:off x="5867400" y="6164263"/>
            <a:ext cx="1873250" cy="466725"/>
          </a:xfrm>
          <a:prstGeom prst="rect">
            <a:avLst/>
          </a:prstGeom>
          <a:solidFill>
            <a:srgbClr val="CCFFCC"/>
          </a:solidFill>
          <a:ln w="9525">
            <a:solidFill>
              <a:srgbClr val="0000FF"/>
            </a:solidFill>
            <a:miter lim="800000"/>
            <a:headEnd/>
            <a:tailEnd/>
          </a:ln>
        </p:spPr>
        <p:txBody>
          <a:bodyPr>
            <a:spAutoFit/>
          </a:bodyPr>
          <a:lstStyle/>
          <a:p>
            <a:r>
              <a:rPr lang="en-GB" sz="1200"/>
              <a:t>Message Exchange Patterns</a:t>
            </a:r>
          </a:p>
        </p:txBody>
      </p:sp>
      <p:sp>
        <p:nvSpPr>
          <p:cNvPr id="44042" name="Text Box 11"/>
          <p:cNvSpPr txBox="1">
            <a:spLocks noChangeArrowheads="1"/>
          </p:cNvSpPr>
          <p:nvPr/>
        </p:nvSpPr>
        <p:spPr bwMode="auto">
          <a:xfrm>
            <a:off x="3492500" y="5661025"/>
            <a:ext cx="1873250" cy="284163"/>
          </a:xfrm>
          <a:prstGeom prst="rect">
            <a:avLst/>
          </a:prstGeom>
          <a:solidFill>
            <a:srgbClr val="FFFF99"/>
          </a:solidFill>
          <a:ln w="9525">
            <a:solidFill>
              <a:srgbClr val="0000FF"/>
            </a:solidFill>
            <a:miter lim="800000"/>
            <a:headEnd/>
            <a:tailEnd/>
          </a:ln>
        </p:spPr>
        <p:txBody>
          <a:bodyPr>
            <a:spAutoFit/>
          </a:bodyPr>
          <a:lstStyle/>
          <a:p>
            <a:r>
              <a:rPr lang="en-GB" sz="1200"/>
              <a:t>Interface Grammar</a:t>
            </a:r>
          </a:p>
        </p:txBody>
      </p:sp>
      <p:sp>
        <p:nvSpPr>
          <p:cNvPr id="44043" name="Text Box 12"/>
          <p:cNvSpPr txBox="1">
            <a:spLocks noChangeArrowheads="1"/>
          </p:cNvSpPr>
          <p:nvPr/>
        </p:nvSpPr>
        <p:spPr bwMode="auto">
          <a:xfrm>
            <a:off x="3635375" y="1666875"/>
            <a:ext cx="2087563" cy="466725"/>
          </a:xfrm>
          <a:prstGeom prst="rect">
            <a:avLst/>
          </a:prstGeom>
          <a:solidFill>
            <a:srgbClr val="FFFF99"/>
          </a:solidFill>
          <a:ln w="9525">
            <a:solidFill>
              <a:srgbClr val="0000FF"/>
            </a:solidFill>
            <a:miter lim="800000"/>
            <a:headEnd/>
            <a:tailEnd/>
          </a:ln>
        </p:spPr>
        <p:txBody>
          <a:bodyPr>
            <a:spAutoFit/>
          </a:bodyPr>
          <a:lstStyle/>
          <a:p>
            <a:r>
              <a:rPr lang="en-GB" sz="1200"/>
              <a:t>Operations tasks and activities</a:t>
            </a:r>
          </a:p>
        </p:txBody>
      </p:sp>
      <p:sp>
        <p:nvSpPr>
          <p:cNvPr id="44044" name="Text Box 13"/>
          <p:cNvSpPr txBox="1">
            <a:spLocks noChangeArrowheads="1"/>
          </p:cNvSpPr>
          <p:nvPr/>
        </p:nvSpPr>
        <p:spPr bwMode="auto">
          <a:xfrm>
            <a:off x="6156325" y="5011738"/>
            <a:ext cx="1873250" cy="466725"/>
          </a:xfrm>
          <a:prstGeom prst="rect">
            <a:avLst/>
          </a:prstGeom>
          <a:solidFill>
            <a:srgbClr val="FFCC99"/>
          </a:solidFill>
          <a:ln w="9525">
            <a:solidFill>
              <a:srgbClr val="0000FF"/>
            </a:solidFill>
            <a:miter lim="800000"/>
            <a:headEnd/>
            <a:tailEnd/>
          </a:ln>
        </p:spPr>
        <p:txBody>
          <a:bodyPr>
            <a:spAutoFit/>
          </a:bodyPr>
          <a:lstStyle/>
          <a:p>
            <a:r>
              <a:rPr lang="en-GB" sz="1200"/>
              <a:t>Task/service groupings for interface definition</a:t>
            </a:r>
          </a:p>
        </p:txBody>
      </p:sp>
      <p:sp>
        <p:nvSpPr>
          <p:cNvPr id="44045" name="AutoShape 14"/>
          <p:cNvSpPr>
            <a:spLocks noChangeArrowheads="1"/>
          </p:cNvSpPr>
          <p:nvPr/>
        </p:nvSpPr>
        <p:spPr bwMode="auto">
          <a:xfrm>
            <a:off x="1331913" y="1339850"/>
            <a:ext cx="503237"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46" name="AutoShape 15"/>
          <p:cNvSpPr>
            <a:spLocks noChangeArrowheads="1"/>
          </p:cNvSpPr>
          <p:nvPr/>
        </p:nvSpPr>
        <p:spPr bwMode="auto">
          <a:xfrm rot="-856382">
            <a:off x="1619250" y="2706688"/>
            <a:ext cx="503238"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47" name="AutoShape 16"/>
          <p:cNvSpPr>
            <a:spLocks noChangeArrowheads="1"/>
          </p:cNvSpPr>
          <p:nvPr/>
        </p:nvSpPr>
        <p:spPr bwMode="auto">
          <a:xfrm rot="3889242">
            <a:off x="3024188" y="1952625"/>
            <a:ext cx="503237" cy="576263"/>
          </a:xfrm>
          <a:prstGeom prst="downArrow">
            <a:avLst>
              <a:gd name="adj1" fmla="val 51907"/>
              <a:gd name="adj2" fmla="val 40068"/>
            </a:avLst>
          </a:prstGeom>
          <a:solidFill>
            <a:srgbClr val="CCFFFF"/>
          </a:solidFill>
          <a:ln w="9525">
            <a:solidFill>
              <a:schemeClr val="tx1"/>
            </a:solidFill>
            <a:miter lim="800000"/>
            <a:headEnd/>
            <a:tailEnd/>
          </a:ln>
        </p:spPr>
        <p:txBody>
          <a:bodyPr wrap="none" anchor="ctr"/>
          <a:lstStyle/>
          <a:p>
            <a:endParaRPr lang="en-GB"/>
          </a:p>
        </p:txBody>
      </p:sp>
      <p:sp>
        <p:nvSpPr>
          <p:cNvPr id="44048" name="AutoShape 17"/>
          <p:cNvSpPr>
            <a:spLocks noChangeArrowheads="1"/>
          </p:cNvSpPr>
          <p:nvPr/>
        </p:nvSpPr>
        <p:spPr bwMode="auto">
          <a:xfrm rot="-1023019">
            <a:off x="4016375" y="1052513"/>
            <a:ext cx="503238" cy="576262"/>
          </a:xfrm>
          <a:prstGeom prst="downArrow">
            <a:avLst>
              <a:gd name="adj1" fmla="val 50000"/>
              <a:gd name="adj2" fmla="val 28628"/>
            </a:avLst>
          </a:prstGeom>
          <a:solidFill>
            <a:srgbClr val="CCFFFF"/>
          </a:solidFill>
          <a:ln w="9525">
            <a:solidFill>
              <a:schemeClr val="tx1"/>
            </a:solidFill>
            <a:miter lim="800000"/>
            <a:headEnd/>
            <a:tailEnd/>
          </a:ln>
        </p:spPr>
        <p:txBody>
          <a:bodyPr wrap="none" anchor="ctr"/>
          <a:lstStyle/>
          <a:p>
            <a:endParaRPr lang="en-GB"/>
          </a:p>
        </p:txBody>
      </p:sp>
      <p:sp>
        <p:nvSpPr>
          <p:cNvPr id="44049" name="AutoShape 18"/>
          <p:cNvSpPr>
            <a:spLocks noChangeArrowheads="1"/>
          </p:cNvSpPr>
          <p:nvPr/>
        </p:nvSpPr>
        <p:spPr bwMode="auto">
          <a:xfrm>
            <a:off x="6805613" y="1268413"/>
            <a:ext cx="503237"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0" name="AutoShape 19"/>
          <p:cNvSpPr>
            <a:spLocks noChangeArrowheads="1"/>
          </p:cNvSpPr>
          <p:nvPr/>
        </p:nvSpPr>
        <p:spPr bwMode="auto">
          <a:xfrm>
            <a:off x="6804025" y="2205038"/>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1" name="AutoShape 20"/>
          <p:cNvSpPr>
            <a:spLocks noChangeArrowheads="1"/>
          </p:cNvSpPr>
          <p:nvPr/>
        </p:nvSpPr>
        <p:spPr bwMode="auto">
          <a:xfrm>
            <a:off x="6804025" y="3343275"/>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2" name="AutoShape 21"/>
          <p:cNvSpPr>
            <a:spLocks noChangeArrowheads="1"/>
          </p:cNvSpPr>
          <p:nvPr/>
        </p:nvSpPr>
        <p:spPr bwMode="auto">
          <a:xfrm rot="4689736">
            <a:off x="4248150" y="2170113"/>
            <a:ext cx="503238" cy="2443162"/>
          </a:xfrm>
          <a:prstGeom prst="upDownArrow">
            <a:avLst>
              <a:gd name="adj1" fmla="val 54167"/>
              <a:gd name="adj2" fmla="val 59989"/>
            </a:avLst>
          </a:prstGeom>
          <a:solidFill>
            <a:srgbClr val="CCFFFF"/>
          </a:solidFill>
          <a:ln w="9525" algn="ctr">
            <a:solidFill>
              <a:schemeClr val="tx1"/>
            </a:solidFill>
            <a:miter lim="800000"/>
            <a:headEnd/>
            <a:tailEnd/>
          </a:ln>
        </p:spPr>
        <p:txBody>
          <a:bodyPr wrap="none" anchor="ctr"/>
          <a:lstStyle/>
          <a:p>
            <a:endParaRPr lang="en-GB"/>
          </a:p>
        </p:txBody>
      </p:sp>
      <p:sp>
        <p:nvSpPr>
          <p:cNvPr id="44053" name="AutoShape 22"/>
          <p:cNvSpPr>
            <a:spLocks noChangeArrowheads="1"/>
          </p:cNvSpPr>
          <p:nvPr/>
        </p:nvSpPr>
        <p:spPr bwMode="auto">
          <a:xfrm>
            <a:off x="6804025" y="4435475"/>
            <a:ext cx="503238" cy="431800"/>
          </a:xfrm>
          <a:prstGeom prst="upDownArrow">
            <a:avLst>
              <a:gd name="adj1" fmla="val 50000"/>
              <a:gd name="adj2" fmla="val 20000"/>
            </a:avLst>
          </a:prstGeom>
          <a:solidFill>
            <a:srgbClr val="CCFFFF"/>
          </a:solidFill>
          <a:ln w="9525">
            <a:solidFill>
              <a:schemeClr val="tx1"/>
            </a:solidFill>
            <a:miter lim="800000"/>
            <a:headEnd/>
            <a:tailEnd/>
          </a:ln>
        </p:spPr>
        <p:txBody>
          <a:bodyPr wrap="none" anchor="ctr"/>
          <a:lstStyle/>
          <a:p>
            <a:endParaRPr lang="en-GB"/>
          </a:p>
        </p:txBody>
      </p:sp>
      <p:sp>
        <p:nvSpPr>
          <p:cNvPr id="44054" name="AutoShape 23"/>
          <p:cNvSpPr>
            <a:spLocks noChangeArrowheads="1"/>
          </p:cNvSpPr>
          <p:nvPr/>
        </p:nvSpPr>
        <p:spPr bwMode="auto">
          <a:xfrm rot="3919524">
            <a:off x="5472907" y="5263356"/>
            <a:ext cx="503238"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
        <p:nvSpPr>
          <p:cNvPr id="44055" name="AutoShape 24"/>
          <p:cNvSpPr>
            <a:spLocks noChangeArrowheads="1"/>
          </p:cNvSpPr>
          <p:nvPr/>
        </p:nvSpPr>
        <p:spPr bwMode="auto">
          <a:xfrm rot="1800000">
            <a:off x="6659563" y="5573713"/>
            <a:ext cx="503237" cy="504825"/>
          </a:xfrm>
          <a:prstGeom prst="upDownArrow">
            <a:avLst>
              <a:gd name="adj1" fmla="val 50000"/>
              <a:gd name="adj2" fmla="val 20063"/>
            </a:avLst>
          </a:prstGeom>
          <a:solidFill>
            <a:srgbClr val="CCFFFF"/>
          </a:solidFill>
          <a:ln w="9525">
            <a:solidFill>
              <a:schemeClr val="tx1"/>
            </a:solidFill>
            <a:miter lim="800000"/>
            <a:headEnd/>
            <a:tailEnd/>
          </a:ln>
        </p:spPr>
        <p:txBody>
          <a:bodyPr wrap="none" anchor="ctr"/>
          <a:lstStyle/>
          <a:p>
            <a:endParaRPr lang="en-GB"/>
          </a:p>
        </p:txBody>
      </p:sp>
      <p:sp>
        <p:nvSpPr>
          <p:cNvPr id="44056" name="AutoShape 25"/>
          <p:cNvSpPr>
            <a:spLocks noChangeArrowheads="1"/>
          </p:cNvSpPr>
          <p:nvPr/>
        </p:nvSpPr>
        <p:spPr bwMode="auto">
          <a:xfrm rot="-2967195">
            <a:off x="5426869" y="2123282"/>
            <a:ext cx="503237" cy="1098550"/>
          </a:xfrm>
          <a:prstGeom prst="downArrow">
            <a:avLst>
              <a:gd name="adj1" fmla="val 49611"/>
              <a:gd name="adj2" fmla="val 43740"/>
            </a:avLst>
          </a:prstGeom>
          <a:solidFill>
            <a:srgbClr val="CCFFFF"/>
          </a:solidFill>
          <a:ln w="9525">
            <a:solidFill>
              <a:schemeClr val="tx1"/>
            </a:solidFill>
            <a:miter lim="800000"/>
            <a:headEnd/>
            <a:tailEnd/>
          </a:ln>
        </p:spPr>
        <p:txBody>
          <a:bodyPr wrap="none" anchor="ctr"/>
          <a:lstStyle/>
          <a:p>
            <a:endParaRPr lang="en-GB"/>
          </a:p>
        </p:txBody>
      </p:sp>
      <p:sp>
        <p:nvSpPr>
          <p:cNvPr id="44057" name="AutoShape 26"/>
          <p:cNvSpPr>
            <a:spLocks noChangeArrowheads="1"/>
          </p:cNvSpPr>
          <p:nvPr/>
        </p:nvSpPr>
        <p:spPr bwMode="auto">
          <a:xfrm rot="-4045510">
            <a:off x="4355306" y="3356769"/>
            <a:ext cx="503238" cy="2374900"/>
          </a:xfrm>
          <a:prstGeom prst="upDownArrow">
            <a:avLst>
              <a:gd name="adj1" fmla="val 47685"/>
              <a:gd name="adj2" fmla="val 48700"/>
            </a:avLst>
          </a:prstGeom>
          <a:solidFill>
            <a:srgbClr val="CCFFFF"/>
          </a:solidFill>
          <a:ln w="9525">
            <a:solidFill>
              <a:schemeClr val="tx1"/>
            </a:solidFill>
            <a:miter lim="800000"/>
            <a:headEnd/>
            <a:tailEnd/>
          </a:ln>
        </p:spPr>
        <p:txBody>
          <a:bodyPr wrap="none" anchor="ctr"/>
          <a:lstStyle/>
          <a:p>
            <a:endParaRPr lang="en-GB"/>
          </a:p>
        </p:txBody>
      </p:sp>
      <p:sp>
        <p:nvSpPr>
          <p:cNvPr id="44058" name="AutoShape 27"/>
          <p:cNvSpPr>
            <a:spLocks noChangeArrowheads="1"/>
          </p:cNvSpPr>
          <p:nvPr/>
        </p:nvSpPr>
        <p:spPr bwMode="auto">
          <a:xfrm rot="-7200000">
            <a:off x="5725319" y="1196181"/>
            <a:ext cx="503238" cy="504825"/>
          </a:xfrm>
          <a:prstGeom prst="downArrow">
            <a:avLst>
              <a:gd name="adj1" fmla="val 50000"/>
              <a:gd name="adj2" fmla="val 25079"/>
            </a:avLst>
          </a:prstGeom>
          <a:solidFill>
            <a:srgbClr val="CCFFFF"/>
          </a:solidFill>
          <a:ln w="9525">
            <a:solidFill>
              <a:schemeClr val="tx1"/>
            </a:solidFill>
            <a:miter lim="800000"/>
            <a:headEnd/>
            <a:tailEnd/>
          </a:ln>
        </p:spPr>
        <p:txBody>
          <a:bodyPr wrap="none" anchor="ctr"/>
          <a:lstStyle/>
          <a:p>
            <a:endParaRPr lang="en-GB"/>
          </a:p>
        </p:txBody>
      </p:sp>
      <p:sp>
        <p:nvSpPr>
          <p:cNvPr id="44059" name="Rectangle 28"/>
          <p:cNvSpPr>
            <a:spLocks noChangeArrowheads="1"/>
          </p:cNvSpPr>
          <p:nvPr/>
        </p:nvSpPr>
        <p:spPr bwMode="auto">
          <a:xfrm>
            <a:off x="323850" y="4581525"/>
            <a:ext cx="360363" cy="360363"/>
          </a:xfrm>
          <a:prstGeom prst="rect">
            <a:avLst/>
          </a:prstGeom>
          <a:solidFill>
            <a:srgbClr val="FFCC99"/>
          </a:solidFill>
          <a:ln w="9525" algn="ctr">
            <a:solidFill>
              <a:srgbClr val="0000FF"/>
            </a:solidFill>
            <a:miter lim="800000"/>
            <a:headEnd/>
            <a:tailEnd/>
          </a:ln>
        </p:spPr>
        <p:txBody>
          <a:bodyPr>
            <a:spAutoFit/>
          </a:bodyPr>
          <a:lstStyle/>
          <a:p>
            <a:endParaRPr lang="en-GB"/>
          </a:p>
        </p:txBody>
      </p:sp>
      <p:sp>
        <p:nvSpPr>
          <p:cNvPr id="44060" name="Rectangle 29"/>
          <p:cNvSpPr>
            <a:spLocks noChangeArrowheads="1"/>
          </p:cNvSpPr>
          <p:nvPr/>
        </p:nvSpPr>
        <p:spPr bwMode="auto">
          <a:xfrm>
            <a:off x="323850" y="5157788"/>
            <a:ext cx="360363" cy="360362"/>
          </a:xfrm>
          <a:prstGeom prst="rect">
            <a:avLst/>
          </a:prstGeom>
          <a:solidFill>
            <a:srgbClr val="FFFF99"/>
          </a:solidFill>
          <a:ln w="9525" algn="ctr">
            <a:solidFill>
              <a:srgbClr val="0000FF"/>
            </a:solidFill>
            <a:miter lim="800000"/>
            <a:headEnd/>
            <a:tailEnd/>
          </a:ln>
        </p:spPr>
        <p:txBody>
          <a:bodyPr>
            <a:spAutoFit/>
          </a:bodyPr>
          <a:lstStyle/>
          <a:p>
            <a:endParaRPr lang="en-GB"/>
          </a:p>
        </p:txBody>
      </p:sp>
      <p:sp>
        <p:nvSpPr>
          <p:cNvPr id="44061" name="Rectangle 30"/>
          <p:cNvSpPr>
            <a:spLocks noChangeArrowheads="1"/>
          </p:cNvSpPr>
          <p:nvPr/>
        </p:nvSpPr>
        <p:spPr bwMode="auto">
          <a:xfrm>
            <a:off x="323850" y="5732463"/>
            <a:ext cx="360363" cy="360362"/>
          </a:xfrm>
          <a:prstGeom prst="rect">
            <a:avLst/>
          </a:prstGeom>
          <a:solidFill>
            <a:srgbClr val="CCFFCC"/>
          </a:solidFill>
          <a:ln w="9525" algn="ctr">
            <a:solidFill>
              <a:srgbClr val="0000FF"/>
            </a:solidFill>
            <a:miter lim="800000"/>
            <a:headEnd/>
            <a:tailEnd/>
          </a:ln>
        </p:spPr>
        <p:txBody>
          <a:bodyPr>
            <a:spAutoFit/>
          </a:bodyPr>
          <a:lstStyle/>
          <a:p>
            <a:endParaRPr lang="en-GB"/>
          </a:p>
        </p:txBody>
      </p:sp>
      <p:sp>
        <p:nvSpPr>
          <p:cNvPr id="44062" name="Rectangle 31"/>
          <p:cNvSpPr>
            <a:spLocks noChangeArrowheads="1"/>
          </p:cNvSpPr>
          <p:nvPr/>
        </p:nvSpPr>
        <p:spPr bwMode="auto">
          <a:xfrm>
            <a:off x="755650" y="4652963"/>
            <a:ext cx="1576388" cy="274637"/>
          </a:xfrm>
          <a:prstGeom prst="rect">
            <a:avLst/>
          </a:prstGeom>
          <a:noFill/>
          <a:ln w="9525">
            <a:noFill/>
            <a:miter lim="800000"/>
            <a:headEnd/>
            <a:tailEnd/>
          </a:ln>
        </p:spPr>
        <p:txBody>
          <a:bodyPr wrap="none">
            <a:spAutoFit/>
          </a:bodyPr>
          <a:lstStyle/>
          <a:p>
            <a:r>
              <a:rPr lang="en-GB" sz="1200"/>
              <a:t>High pace of change</a:t>
            </a:r>
          </a:p>
        </p:txBody>
      </p:sp>
      <p:sp>
        <p:nvSpPr>
          <p:cNvPr id="44063" name="Rectangle 32"/>
          <p:cNvSpPr>
            <a:spLocks noChangeArrowheads="1"/>
          </p:cNvSpPr>
          <p:nvPr/>
        </p:nvSpPr>
        <p:spPr bwMode="auto">
          <a:xfrm>
            <a:off x="755650" y="5229225"/>
            <a:ext cx="1804988" cy="274638"/>
          </a:xfrm>
          <a:prstGeom prst="rect">
            <a:avLst/>
          </a:prstGeom>
          <a:noFill/>
          <a:ln w="9525">
            <a:noFill/>
            <a:miter lim="800000"/>
            <a:headEnd/>
            <a:tailEnd/>
          </a:ln>
        </p:spPr>
        <p:txBody>
          <a:bodyPr wrap="none">
            <a:spAutoFit/>
          </a:bodyPr>
          <a:lstStyle/>
          <a:p>
            <a:r>
              <a:rPr lang="en-GB" sz="1200"/>
              <a:t>Medium pace of change</a:t>
            </a:r>
          </a:p>
        </p:txBody>
      </p:sp>
      <p:sp>
        <p:nvSpPr>
          <p:cNvPr id="44064" name="Rectangle 33"/>
          <p:cNvSpPr>
            <a:spLocks noChangeArrowheads="1"/>
          </p:cNvSpPr>
          <p:nvPr/>
        </p:nvSpPr>
        <p:spPr bwMode="auto">
          <a:xfrm>
            <a:off x="755650" y="5805488"/>
            <a:ext cx="1543050" cy="274637"/>
          </a:xfrm>
          <a:prstGeom prst="rect">
            <a:avLst/>
          </a:prstGeom>
          <a:noFill/>
          <a:ln w="9525">
            <a:noFill/>
            <a:miter lim="800000"/>
            <a:headEnd/>
            <a:tailEnd/>
          </a:ln>
        </p:spPr>
        <p:txBody>
          <a:bodyPr wrap="none">
            <a:spAutoFit/>
          </a:bodyPr>
          <a:lstStyle/>
          <a:p>
            <a:r>
              <a:rPr lang="en-GB" sz="1200"/>
              <a:t>Low pace of change</a:t>
            </a:r>
          </a:p>
        </p:txBody>
      </p:sp>
      <p:sp>
        <p:nvSpPr>
          <p:cNvPr id="44065" name="AutoShape 34"/>
          <p:cNvSpPr>
            <a:spLocks noChangeArrowheads="1"/>
          </p:cNvSpPr>
          <p:nvPr/>
        </p:nvSpPr>
        <p:spPr bwMode="auto">
          <a:xfrm rot="-5400000">
            <a:off x="323850" y="4005263"/>
            <a:ext cx="431800" cy="431800"/>
          </a:xfrm>
          <a:prstGeom prst="downArrow">
            <a:avLst>
              <a:gd name="adj1" fmla="val 44861"/>
              <a:gd name="adj2" fmla="val 44907"/>
            </a:avLst>
          </a:prstGeom>
          <a:solidFill>
            <a:srgbClr val="CCFFFF"/>
          </a:solidFill>
          <a:ln w="9525">
            <a:solidFill>
              <a:schemeClr val="tx1"/>
            </a:solidFill>
            <a:miter lim="800000"/>
            <a:headEnd/>
            <a:tailEnd/>
          </a:ln>
        </p:spPr>
        <p:txBody>
          <a:bodyPr wrap="none" anchor="ctr"/>
          <a:lstStyle/>
          <a:p>
            <a:endParaRPr lang="en-GB"/>
          </a:p>
        </p:txBody>
      </p:sp>
      <p:sp>
        <p:nvSpPr>
          <p:cNvPr id="44066" name="Rectangle 35"/>
          <p:cNvSpPr>
            <a:spLocks noChangeArrowheads="1"/>
          </p:cNvSpPr>
          <p:nvPr/>
        </p:nvSpPr>
        <p:spPr bwMode="auto">
          <a:xfrm>
            <a:off x="755650" y="4076700"/>
            <a:ext cx="1601788" cy="274638"/>
          </a:xfrm>
          <a:prstGeom prst="rect">
            <a:avLst/>
          </a:prstGeom>
          <a:noFill/>
          <a:ln w="9525">
            <a:noFill/>
            <a:miter lim="800000"/>
            <a:headEnd/>
            <a:tailEnd/>
          </a:ln>
        </p:spPr>
        <p:txBody>
          <a:bodyPr wrap="none">
            <a:spAutoFit/>
          </a:bodyPr>
          <a:lstStyle/>
          <a:p>
            <a:r>
              <a:rPr lang="en-GB" sz="1200"/>
              <a:t>Direction of influence</a:t>
            </a:r>
          </a:p>
        </p:txBody>
      </p:sp>
      <p:sp>
        <p:nvSpPr>
          <p:cNvPr id="44067" name="Text Box 36"/>
          <p:cNvSpPr txBox="1">
            <a:spLocks noChangeArrowheads="1"/>
          </p:cNvSpPr>
          <p:nvPr/>
        </p:nvSpPr>
        <p:spPr bwMode="auto">
          <a:xfrm>
            <a:off x="2555875" y="6165850"/>
            <a:ext cx="1873250" cy="466725"/>
          </a:xfrm>
          <a:prstGeom prst="rect">
            <a:avLst/>
          </a:prstGeom>
          <a:solidFill>
            <a:srgbClr val="CCFFCC"/>
          </a:solidFill>
          <a:ln w="9525">
            <a:solidFill>
              <a:srgbClr val="0000FF"/>
            </a:solidFill>
            <a:miter lim="800000"/>
            <a:headEnd/>
            <a:tailEnd/>
          </a:ln>
        </p:spPr>
        <p:txBody>
          <a:bodyPr>
            <a:spAutoFit/>
          </a:bodyPr>
          <a:lstStyle/>
          <a:p>
            <a:r>
              <a:rPr lang="en-GB" sz="1200"/>
              <a:t>Interface infrastructure and encoding</a:t>
            </a:r>
          </a:p>
        </p:txBody>
      </p:sp>
      <p:sp>
        <p:nvSpPr>
          <p:cNvPr id="44068" name="AutoShape 37"/>
          <p:cNvSpPr>
            <a:spLocks noChangeArrowheads="1"/>
          </p:cNvSpPr>
          <p:nvPr/>
        </p:nvSpPr>
        <p:spPr bwMode="auto">
          <a:xfrm rot="5400000">
            <a:off x="4823619" y="6055519"/>
            <a:ext cx="503237" cy="720725"/>
          </a:xfrm>
          <a:prstGeom prst="upDownArrow">
            <a:avLst>
              <a:gd name="adj1" fmla="val 50000"/>
              <a:gd name="adj2" fmla="val 28644"/>
            </a:avLst>
          </a:prstGeom>
          <a:solidFill>
            <a:srgbClr val="CCFFFF"/>
          </a:solidFill>
          <a:ln w="9525">
            <a:solidFill>
              <a:schemeClr val="tx1"/>
            </a:solidFill>
            <a:miter lim="800000"/>
            <a:headEnd/>
            <a:tailEnd/>
          </a:ln>
        </p:spPr>
        <p:txBody>
          <a:bodyPr wrap="none" anchor="ctr"/>
          <a:lstStyle/>
          <a:p>
            <a:endParaRPr lang="en-GB"/>
          </a:p>
        </p:txBody>
      </p:sp>
    </p:spTree>
  </p:cSld>
  <p:clrMapOvr>
    <a:masterClrMapping/>
  </p:clrMapOvr>
  <p:transition spd="med">
    <p:strips dir="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684213" y="765175"/>
            <a:ext cx="7894637" cy="503238"/>
          </a:xfrm>
        </p:spPr>
        <p:txBody>
          <a:bodyPr/>
          <a:lstStyle/>
          <a:p>
            <a:r>
              <a:rPr lang="en-GB" sz="3600" smtClean="0"/>
              <a:t>We can separate in each key area</a:t>
            </a:r>
          </a:p>
        </p:txBody>
      </p:sp>
      <p:sp>
        <p:nvSpPr>
          <p:cNvPr id="45058" name="Rectangle 3"/>
          <p:cNvSpPr>
            <a:spLocks noGrp="1" noChangeArrowheads="1"/>
          </p:cNvSpPr>
          <p:nvPr>
            <p:ph type="body" idx="4294967295"/>
          </p:nvPr>
        </p:nvSpPr>
        <p:spPr>
          <a:xfrm>
            <a:off x="457200" y="1600200"/>
            <a:ext cx="8229600" cy="4924425"/>
          </a:xfrm>
        </p:spPr>
        <p:txBody>
          <a:bodyPr/>
          <a:lstStyle/>
          <a:p>
            <a:pPr marL="261938" indent="-261938">
              <a:lnSpc>
                <a:spcPct val="80000"/>
              </a:lnSpc>
              <a:buFontTx/>
              <a:buChar char="•"/>
              <a:tabLst/>
            </a:pPr>
            <a:r>
              <a:rPr lang="en-GB" sz="1700" smtClean="0"/>
              <a:t>Abstract models</a:t>
            </a:r>
          </a:p>
          <a:p>
            <a:pPr marL="581025" lvl="1" indent="-236538">
              <a:lnSpc>
                <a:spcPct val="80000"/>
              </a:lnSpc>
              <a:buFontTx/>
              <a:buChar char="–"/>
              <a:tabLst/>
            </a:pPr>
            <a:r>
              <a:rPr lang="en-GB" sz="1600" smtClean="0"/>
              <a:t>Principles, patterns and architecture</a:t>
            </a:r>
          </a:p>
          <a:p>
            <a:pPr marL="855663" lvl="2" indent="-273050">
              <a:lnSpc>
                <a:spcPct val="80000"/>
              </a:lnSpc>
              <a:tabLst/>
            </a:pPr>
            <a:r>
              <a:rPr lang="en-GB" sz="1400" smtClean="0"/>
              <a:t>We can ignore this for now</a:t>
            </a:r>
          </a:p>
          <a:p>
            <a:pPr marL="581025" lvl="1" indent="-236538">
              <a:lnSpc>
                <a:spcPct val="80000"/>
              </a:lnSpc>
              <a:buFontTx/>
              <a:buChar char="–"/>
              <a:tabLst/>
            </a:pPr>
            <a:r>
              <a:rPr lang="en-GB" sz="1600" smtClean="0"/>
              <a:t>Conceptual information model</a:t>
            </a:r>
          </a:p>
          <a:p>
            <a:pPr marL="855663" lvl="2" indent="-273050">
              <a:lnSpc>
                <a:spcPct val="80000"/>
              </a:lnSpc>
              <a:tabLst/>
            </a:pPr>
            <a:r>
              <a:rPr lang="en-GB" sz="1400" smtClean="0"/>
              <a:t>This is where we build the bridge between the models</a:t>
            </a:r>
          </a:p>
          <a:p>
            <a:pPr marL="261938" indent="-261938">
              <a:lnSpc>
                <a:spcPct val="80000"/>
              </a:lnSpc>
              <a:buFontTx/>
              <a:buChar char="•"/>
              <a:tabLst/>
            </a:pPr>
            <a:r>
              <a:rPr lang="en-GB" sz="1700" smtClean="0"/>
              <a:t>Application boundary interactions</a:t>
            </a:r>
          </a:p>
          <a:p>
            <a:pPr marL="581025" lvl="1" indent="-236538">
              <a:lnSpc>
                <a:spcPct val="80000"/>
              </a:lnSpc>
              <a:buFontTx/>
              <a:buChar char="–"/>
              <a:tabLst/>
            </a:pPr>
            <a:r>
              <a:rPr lang="en-GB" sz="1600" smtClean="0"/>
              <a:t>Interface information model</a:t>
            </a:r>
          </a:p>
          <a:p>
            <a:pPr marL="855663" lvl="2" indent="-273050">
              <a:lnSpc>
                <a:spcPct val="80000"/>
              </a:lnSpc>
              <a:tabLst/>
            </a:pPr>
            <a:r>
              <a:rPr lang="en-GB" sz="1400" smtClean="0"/>
              <a:t>This is a key mapping/assembly as we need to solve the specific instance naming issues etc</a:t>
            </a:r>
          </a:p>
          <a:p>
            <a:pPr marL="581025" lvl="1" indent="-236538">
              <a:lnSpc>
                <a:spcPct val="80000"/>
              </a:lnSpc>
              <a:buFontTx/>
              <a:buChar char="–"/>
              <a:tabLst/>
            </a:pPr>
            <a:r>
              <a:rPr lang="en-GB" sz="1600" smtClean="0"/>
              <a:t>Operations required over interface</a:t>
            </a:r>
          </a:p>
          <a:p>
            <a:pPr marL="855663" lvl="2" indent="-273050">
              <a:lnSpc>
                <a:spcPct val="80000"/>
              </a:lnSpc>
              <a:tabLst/>
            </a:pPr>
            <a:r>
              <a:rPr lang="en-GB" sz="1400" smtClean="0"/>
              <a:t>The 3GPP and MTOSI style are different here. This is a key area for mapping</a:t>
            </a:r>
          </a:p>
          <a:p>
            <a:pPr marL="581025" lvl="1" indent="-236538">
              <a:lnSpc>
                <a:spcPct val="80000"/>
              </a:lnSpc>
              <a:buFontTx/>
              <a:buChar char="–"/>
              <a:tabLst/>
            </a:pPr>
            <a:r>
              <a:rPr lang="en-GB" sz="1600" smtClean="0"/>
              <a:t>Tasks and Services</a:t>
            </a:r>
          </a:p>
          <a:p>
            <a:pPr marL="855663" lvl="2" indent="-273050">
              <a:lnSpc>
                <a:spcPct val="80000"/>
              </a:lnSpc>
              <a:tabLst/>
            </a:pPr>
            <a:r>
              <a:rPr lang="en-GB" sz="1400" smtClean="0"/>
              <a:t>3GPP appears to be primarily entity centric where as MTNM/MTOSI is more task centric</a:t>
            </a:r>
          </a:p>
          <a:p>
            <a:pPr marL="261938" indent="-261938">
              <a:lnSpc>
                <a:spcPct val="80000"/>
              </a:lnSpc>
              <a:buFontTx/>
              <a:buChar char="•"/>
              <a:tabLst/>
            </a:pPr>
            <a:r>
              <a:rPr lang="en-GB" sz="1700" smtClean="0"/>
              <a:t>Interface framework </a:t>
            </a:r>
          </a:p>
          <a:p>
            <a:pPr marL="581025" lvl="1" indent="-236538">
              <a:lnSpc>
                <a:spcPct val="80000"/>
              </a:lnSpc>
              <a:buFontTx/>
              <a:buChar char="–"/>
              <a:tabLst/>
            </a:pPr>
            <a:r>
              <a:rPr lang="en-GB" sz="1600" smtClean="0"/>
              <a:t>Interface grammar</a:t>
            </a:r>
          </a:p>
          <a:p>
            <a:pPr marL="855663" lvl="2" indent="-273050">
              <a:lnSpc>
                <a:spcPct val="80000"/>
              </a:lnSpc>
              <a:tabLst/>
            </a:pPr>
            <a:r>
              <a:rPr lang="en-GB" sz="1400" smtClean="0"/>
              <a:t>MTNM/MTOSI offers a level of more advanced grammar via the MART capability</a:t>
            </a:r>
          </a:p>
          <a:p>
            <a:pPr marL="581025" lvl="1" indent="-236538">
              <a:lnSpc>
                <a:spcPct val="80000"/>
              </a:lnSpc>
              <a:buFontTx/>
              <a:buChar char="–"/>
              <a:tabLst/>
            </a:pPr>
            <a:r>
              <a:rPr lang="en-GB" sz="1600" smtClean="0"/>
              <a:t>Message exchange patterns</a:t>
            </a:r>
          </a:p>
          <a:p>
            <a:pPr marL="855663" lvl="2" indent="-273050">
              <a:lnSpc>
                <a:spcPct val="80000"/>
              </a:lnSpc>
              <a:tabLst/>
            </a:pPr>
            <a:r>
              <a:rPr lang="en-GB" sz="1400" smtClean="0"/>
              <a:t>Message/response etc</a:t>
            </a:r>
          </a:p>
          <a:p>
            <a:pPr marL="581025" lvl="1" indent="-236538">
              <a:lnSpc>
                <a:spcPct val="80000"/>
              </a:lnSpc>
              <a:buFontTx/>
              <a:buChar char="–"/>
              <a:tabLst/>
            </a:pPr>
            <a:r>
              <a:rPr lang="en-GB" sz="1600" smtClean="0"/>
              <a:t>Interface infrastructure and encoding</a:t>
            </a:r>
          </a:p>
          <a:p>
            <a:pPr marL="855663" lvl="2" indent="-273050">
              <a:lnSpc>
                <a:spcPct val="80000"/>
              </a:lnSpc>
              <a:tabLst/>
            </a:pPr>
            <a:endParaRPr lang="en-GB" sz="1400" smtClean="0"/>
          </a:p>
        </p:txBody>
      </p:sp>
    </p:spTree>
  </p:cSld>
  <p:clrMapOvr>
    <a:masterClrMapping/>
  </p:clrMapOvr>
  <p:transition spd="med">
    <p:strips dir="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idx="4294967295"/>
          </p:nvPr>
        </p:nvSpPr>
        <p:spPr>
          <a:xfrm>
            <a:off x="684213" y="765175"/>
            <a:ext cx="7894637" cy="503238"/>
          </a:xfrm>
        </p:spPr>
        <p:txBody>
          <a:bodyPr/>
          <a:lstStyle/>
          <a:p>
            <a:r>
              <a:rPr lang="en-GB" smtClean="0"/>
              <a:t>A few considerations</a:t>
            </a:r>
          </a:p>
        </p:txBody>
      </p:sp>
      <p:sp>
        <p:nvSpPr>
          <p:cNvPr id="46082" name="Rectangle 3"/>
          <p:cNvSpPr>
            <a:spLocks noGrp="1" noChangeArrowheads="1"/>
          </p:cNvSpPr>
          <p:nvPr>
            <p:ph type="body" idx="4294967295"/>
          </p:nvPr>
        </p:nvSpPr>
        <p:spPr>
          <a:xfrm>
            <a:off x="457200" y="1196975"/>
            <a:ext cx="8229600" cy="4929188"/>
          </a:xfrm>
        </p:spPr>
        <p:txBody>
          <a:bodyPr/>
          <a:lstStyle/>
          <a:p>
            <a:pPr marL="261938" indent="-261938">
              <a:lnSpc>
                <a:spcPct val="80000"/>
              </a:lnSpc>
              <a:buFontTx/>
              <a:buChar char="•"/>
              <a:tabLst/>
            </a:pPr>
            <a:r>
              <a:rPr lang="en-GB" sz="1600" smtClean="0"/>
              <a:t>Positioning:</a:t>
            </a:r>
          </a:p>
          <a:p>
            <a:pPr marL="581025" lvl="1" indent="-236538">
              <a:lnSpc>
                <a:spcPct val="80000"/>
              </a:lnSpc>
              <a:buFontTx/>
              <a:buChar char="–"/>
              <a:tabLst/>
            </a:pPr>
            <a:r>
              <a:rPr lang="en-GB" sz="1400" smtClean="0"/>
              <a:t>3GPP SA5 focuses on EMS to OSS boundary and primarily utilises an entity centric approach</a:t>
            </a:r>
          </a:p>
          <a:p>
            <a:pPr marL="581025" lvl="1" indent="-236538">
              <a:lnSpc>
                <a:spcPct val="80000"/>
              </a:lnSpc>
              <a:buFontTx/>
              <a:buChar char="–"/>
              <a:tabLst/>
            </a:pPr>
            <a:r>
              <a:rPr lang="en-GB" sz="1400" smtClean="0"/>
              <a:t>TIP (MTOSI etc) considers OSS interface broadly including EMS to OSS boundary and uses a more task centric approach in some cases </a:t>
            </a:r>
          </a:p>
          <a:p>
            <a:pPr marL="261938" indent="-261938">
              <a:lnSpc>
                <a:spcPct val="80000"/>
              </a:lnSpc>
              <a:buFontTx/>
              <a:buChar char="•"/>
              <a:tabLst/>
            </a:pPr>
            <a:r>
              <a:rPr lang="en-GB" sz="1600" smtClean="0"/>
              <a:t>Information Model:</a:t>
            </a:r>
          </a:p>
          <a:p>
            <a:pPr marL="581025" lvl="1" indent="-236538">
              <a:lnSpc>
                <a:spcPct val="80000"/>
              </a:lnSpc>
              <a:buFontTx/>
              <a:buChar char="–"/>
              <a:tabLst/>
            </a:pPr>
            <a:r>
              <a:rPr lang="en-GB" sz="1400" smtClean="0"/>
              <a:t>3GPP SA5 information model covers part of the problem space</a:t>
            </a:r>
          </a:p>
          <a:p>
            <a:pPr marL="581025" lvl="1" indent="-236538">
              <a:lnSpc>
                <a:spcPct val="80000"/>
              </a:lnSpc>
              <a:buFontTx/>
              <a:buChar char="–"/>
              <a:tabLst/>
            </a:pPr>
            <a:r>
              <a:rPr lang="en-GB" sz="1400" smtClean="0"/>
              <a:t>TIP (MTOSI etc) information model (included in the SID) covers another part of the problem space </a:t>
            </a:r>
          </a:p>
          <a:p>
            <a:pPr marL="581025" lvl="1" indent="-236538">
              <a:lnSpc>
                <a:spcPct val="80000"/>
              </a:lnSpc>
              <a:buFontTx/>
              <a:buChar char="–"/>
              <a:tabLst/>
            </a:pPr>
            <a:r>
              <a:rPr lang="en-GB" sz="1400" smtClean="0"/>
              <a:t>There are clearly some overlaps</a:t>
            </a:r>
          </a:p>
          <a:p>
            <a:pPr marL="261938" indent="-261938">
              <a:lnSpc>
                <a:spcPct val="80000"/>
              </a:lnSpc>
              <a:buFontTx/>
              <a:buChar char="•"/>
              <a:tabLst/>
            </a:pPr>
            <a:r>
              <a:rPr lang="en-GB" sz="1600" smtClean="0"/>
              <a:t>Evolution: </a:t>
            </a:r>
          </a:p>
          <a:p>
            <a:pPr marL="581025" lvl="1" indent="-236538">
              <a:lnSpc>
                <a:spcPct val="80000"/>
              </a:lnSpc>
              <a:buFontTx/>
              <a:buChar char="–"/>
              <a:tabLst/>
            </a:pPr>
            <a:r>
              <a:rPr lang="en-GB" sz="1400" smtClean="0"/>
              <a:t>3GPP SA5 have moved on from CMISE to CORBA and are including XML</a:t>
            </a:r>
          </a:p>
          <a:p>
            <a:pPr marL="581025" lvl="1" indent="-236538">
              <a:lnSpc>
                <a:spcPct val="80000"/>
              </a:lnSpc>
              <a:buFontTx/>
              <a:buChar char="–"/>
              <a:tabLst/>
            </a:pPr>
            <a:r>
              <a:rPr lang="en-GB" sz="1400" smtClean="0"/>
              <a:t>TIP have moved from CORBA only to include XML and are now advancing to provide a richer SOA solution</a:t>
            </a:r>
          </a:p>
          <a:p>
            <a:pPr marL="581025" lvl="1" indent="-236538">
              <a:lnSpc>
                <a:spcPct val="80000"/>
              </a:lnSpc>
              <a:buFontTx/>
              <a:buChar char="–"/>
              <a:tabLst/>
            </a:pPr>
            <a:r>
              <a:rPr lang="en-GB" sz="1400" smtClean="0"/>
              <a:t>As the operations environment evolves there will be a need to evolve the interfaces. Evolution will be ongoing in both and as that evolution occurs it is important for us to converge</a:t>
            </a:r>
          </a:p>
          <a:p>
            <a:pPr marL="261938" indent="-261938">
              <a:lnSpc>
                <a:spcPct val="80000"/>
              </a:lnSpc>
              <a:buFontTx/>
              <a:buChar char="•"/>
              <a:tabLst/>
            </a:pPr>
            <a:r>
              <a:rPr lang="en-GB" sz="1600" smtClean="0"/>
              <a:t>Development</a:t>
            </a:r>
          </a:p>
          <a:p>
            <a:pPr marL="581025" lvl="1" indent="-236538">
              <a:lnSpc>
                <a:spcPct val="80000"/>
              </a:lnSpc>
              <a:buFontTx/>
              <a:buChar char="–"/>
              <a:tabLst/>
            </a:pPr>
            <a:r>
              <a:rPr lang="en-GB" sz="1400" smtClean="0"/>
              <a:t>TMF have recognised the benefits that can be achieved by sharing a formal model, use of tooling and working in an open source environment and as a consequence have embarked on evolution of the interfaces</a:t>
            </a:r>
          </a:p>
          <a:p>
            <a:pPr marL="261938" indent="-261938">
              <a:lnSpc>
                <a:spcPct val="80000"/>
              </a:lnSpc>
              <a:buFontTx/>
              <a:buChar char="•"/>
              <a:tabLst/>
            </a:pPr>
            <a:r>
              <a:rPr lang="en-GB" sz="1600" smtClean="0"/>
              <a:t>Deployments:</a:t>
            </a:r>
          </a:p>
          <a:p>
            <a:pPr marL="581025" lvl="1" indent="-236538">
              <a:lnSpc>
                <a:spcPct val="80000"/>
              </a:lnSpc>
              <a:buFontTx/>
              <a:buChar char="–"/>
              <a:tabLst/>
            </a:pPr>
            <a:r>
              <a:rPr lang="en-GB" sz="1400" smtClean="0"/>
              <a:t>There are many deployments of MTNM and some of MTOSI. MTNM/MTOSI require compliance to information, operations and implementation</a:t>
            </a:r>
          </a:p>
          <a:p>
            <a:pPr marL="581025" lvl="1" indent="-236538">
              <a:lnSpc>
                <a:spcPct val="80000"/>
              </a:lnSpc>
              <a:buFontTx/>
              <a:buChar char="–"/>
              <a:tabLst/>
            </a:pPr>
            <a:r>
              <a:rPr lang="en-GB" sz="1400" smtClean="0"/>
              <a:t>There are deployments of the 3GPP SA5 interfaces. It is not clear what compliance is required for 3GPP</a:t>
            </a:r>
          </a:p>
          <a:p>
            <a:pPr marL="261938" indent="-261938">
              <a:lnSpc>
                <a:spcPct val="80000"/>
              </a:lnSpc>
              <a:buFontTx/>
              <a:buChar char="•"/>
              <a:tabLst/>
            </a:pPr>
            <a:endParaRPr lang="en-GB" sz="1600" smtClean="0"/>
          </a:p>
          <a:p>
            <a:pPr marL="261938" indent="-261938">
              <a:lnSpc>
                <a:spcPct val="80000"/>
              </a:lnSpc>
              <a:buFontTx/>
              <a:buChar char="•"/>
              <a:tabLst/>
            </a:pPr>
            <a:endParaRPr lang="en-GB" sz="1600" smtClean="0"/>
          </a:p>
          <a:p>
            <a:pPr marL="261938" indent="-261938">
              <a:lnSpc>
                <a:spcPct val="80000"/>
              </a:lnSpc>
              <a:buFontTx/>
              <a:buChar char="•"/>
              <a:tabLst/>
            </a:pPr>
            <a:endParaRPr lang="en-GB" sz="1600" smtClean="0"/>
          </a:p>
        </p:txBody>
      </p:sp>
    </p:spTree>
  </p:cSld>
  <p:clrMapOvr>
    <a:masterClrMapping/>
  </p:clrMapOvr>
  <p:transition spd="med">
    <p:strips dir="ru"/>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684213" y="765175"/>
            <a:ext cx="7894637" cy="503238"/>
          </a:xfrm>
        </p:spPr>
        <p:txBody>
          <a:bodyPr/>
          <a:lstStyle/>
          <a:p>
            <a:r>
              <a:rPr lang="en-GB" smtClean="0"/>
              <a:t>General considerations</a:t>
            </a:r>
          </a:p>
        </p:txBody>
      </p:sp>
      <p:sp>
        <p:nvSpPr>
          <p:cNvPr id="47106" name="Rectangle 3"/>
          <p:cNvSpPr>
            <a:spLocks noGrp="1" noChangeArrowheads="1"/>
          </p:cNvSpPr>
          <p:nvPr>
            <p:ph type="body" idx="4294967295"/>
          </p:nvPr>
        </p:nvSpPr>
        <p:spPr>
          <a:xfrm>
            <a:off x="457200" y="1600200"/>
            <a:ext cx="8229600" cy="4852988"/>
          </a:xfrm>
        </p:spPr>
        <p:txBody>
          <a:bodyPr/>
          <a:lstStyle/>
          <a:p>
            <a:pPr marL="261938" indent="-261938">
              <a:lnSpc>
                <a:spcPct val="80000"/>
              </a:lnSpc>
              <a:buFontTx/>
              <a:buChar char="•"/>
              <a:tabLst/>
            </a:pPr>
            <a:r>
              <a:rPr lang="en-GB" sz="2000" smtClean="0"/>
              <a:t>There is a need to bring the 3GPP and TMF work together BECAUSE there are operations cases that make it necessary for the network to be seen as whole across both wireless and wireline. For example:</a:t>
            </a:r>
          </a:p>
          <a:p>
            <a:pPr marL="581025" lvl="1" indent="-236538">
              <a:lnSpc>
                <a:spcPct val="80000"/>
              </a:lnSpc>
              <a:buFontTx/>
              <a:buChar char="–"/>
              <a:tabLst/>
            </a:pPr>
            <a:r>
              <a:rPr lang="en-GB" sz="1800" smtClean="0"/>
              <a:t>Fault impact analysis</a:t>
            </a:r>
          </a:p>
          <a:p>
            <a:pPr marL="581025" lvl="1" indent="-236538">
              <a:lnSpc>
                <a:spcPct val="80000"/>
              </a:lnSpc>
              <a:buFontTx/>
              <a:buChar char="–"/>
              <a:tabLst/>
            </a:pPr>
            <a:r>
              <a:rPr lang="en-GB" sz="1800" smtClean="0"/>
              <a:t>Planned engineering works</a:t>
            </a:r>
          </a:p>
          <a:p>
            <a:pPr marL="261938" indent="-261938">
              <a:lnSpc>
                <a:spcPct val="80000"/>
              </a:lnSpc>
              <a:buFontTx/>
              <a:buChar char="•"/>
              <a:tabLst/>
            </a:pPr>
            <a:r>
              <a:rPr lang="en-GB" sz="2000" smtClean="0"/>
              <a:t>It is clear that the cost of radical change in the industry will be high and as a consequence enabling more gradual migration and convergence is proposed</a:t>
            </a:r>
          </a:p>
          <a:p>
            <a:pPr marL="581025" lvl="1" indent="-236538">
              <a:lnSpc>
                <a:spcPct val="80000"/>
              </a:lnSpc>
              <a:buFontTx/>
              <a:buChar char="–"/>
              <a:tabLst/>
            </a:pPr>
            <a:r>
              <a:rPr lang="en-GB" sz="1800" smtClean="0"/>
              <a:t>There is no benefit in assuming that any deployments will simply switch</a:t>
            </a:r>
          </a:p>
          <a:p>
            <a:pPr marL="261938" indent="-261938">
              <a:lnSpc>
                <a:spcPct val="80000"/>
              </a:lnSpc>
              <a:buFontTx/>
              <a:buChar char="•"/>
              <a:tabLst/>
            </a:pPr>
            <a:r>
              <a:rPr lang="en-GB" sz="2000" smtClean="0"/>
              <a:t>It is clear that neither the current TMF nor the current 3GPP interfaces are appropriate for the mid term future </a:t>
            </a:r>
          </a:p>
          <a:p>
            <a:pPr marL="581025" lvl="1" indent="-236538">
              <a:lnSpc>
                <a:spcPct val="80000"/>
              </a:lnSpc>
              <a:buFontTx/>
              <a:buChar char="–"/>
              <a:tabLst/>
            </a:pPr>
            <a:r>
              <a:rPr lang="en-GB" sz="1800" smtClean="0"/>
              <a:t>We are bound to need to advance both so best that we advance together</a:t>
            </a:r>
          </a:p>
        </p:txBody>
      </p:sp>
    </p:spTree>
  </p:cSld>
  <p:clrMapOvr>
    <a:masterClrMapping/>
  </p:clrMapOvr>
  <p:transition spd="med">
    <p:strips dir="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idx="4294967295"/>
          </p:nvPr>
        </p:nvSpPr>
        <p:spPr>
          <a:xfrm>
            <a:off x="684213" y="765175"/>
            <a:ext cx="7894637" cy="503238"/>
          </a:xfrm>
        </p:spPr>
        <p:txBody>
          <a:bodyPr/>
          <a:lstStyle/>
          <a:p>
            <a:r>
              <a:rPr lang="en-GB" smtClean="0"/>
              <a:t>Evolution considerations</a:t>
            </a:r>
          </a:p>
        </p:txBody>
      </p:sp>
      <p:sp>
        <p:nvSpPr>
          <p:cNvPr id="48130" name="Rectangle 3"/>
          <p:cNvSpPr>
            <a:spLocks noGrp="1" noChangeArrowheads="1"/>
          </p:cNvSpPr>
          <p:nvPr>
            <p:ph type="body" idx="4294967295"/>
          </p:nvPr>
        </p:nvSpPr>
        <p:spPr>
          <a:xfrm>
            <a:off x="684213" y="1268413"/>
            <a:ext cx="7894637" cy="4968875"/>
          </a:xfrm>
        </p:spPr>
        <p:txBody>
          <a:bodyPr/>
          <a:lstStyle/>
          <a:p>
            <a:pPr marL="261938" indent="-261938">
              <a:buFontTx/>
              <a:buChar char="•"/>
              <a:tabLst/>
            </a:pPr>
            <a:r>
              <a:rPr lang="en-GB" smtClean="0"/>
              <a:t>Take a composite of the interfaces from 3GPP and TMF appropriate for the particular operators needs</a:t>
            </a:r>
          </a:p>
          <a:p>
            <a:pPr marL="261938" indent="-261938">
              <a:buFontTx/>
              <a:buChar char="•"/>
              <a:tabLst/>
            </a:pPr>
            <a:r>
              <a:rPr lang="en-GB" smtClean="0"/>
              <a:t>Account for two major bases (many operators have deployed both)</a:t>
            </a:r>
          </a:p>
          <a:p>
            <a:pPr marL="581025" lvl="1" indent="-236538">
              <a:buFontTx/>
              <a:buChar char="–"/>
              <a:tabLst/>
            </a:pPr>
            <a:r>
              <a:rPr lang="en-GB" smtClean="0"/>
              <a:t>MTNM/MTOSI base operations: extend interfaces for wireless cases</a:t>
            </a:r>
          </a:p>
          <a:p>
            <a:pPr marL="581025" lvl="1" indent="-236538">
              <a:buFontTx/>
              <a:buChar char="–"/>
              <a:tabLst/>
            </a:pPr>
            <a:r>
              <a:rPr lang="en-GB" smtClean="0"/>
              <a:t>3GPP based operations: extended for wireline cases</a:t>
            </a:r>
          </a:p>
          <a:p>
            <a:pPr marL="261938" indent="-261938">
              <a:buFontTx/>
              <a:buChar char="•"/>
              <a:tabLst/>
            </a:pPr>
            <a:endParaRPr lang="en-GB" smtClean="0"/>
          </a:p>
        </p:txBody>
      </p:sp>
    </p:spTree>
  </p:cSld>
  <p:clrMapOvr>
    <a:masterClrMapping/>
  </p:clrMapOvr>
  <p:transition spd="med">
    <p:strips dir="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684213" y="765175"/>
            <a:ext cx="7894637" cy="503238"/>
          </a:xfrm>
        </p:spPr>
        <p:txBody>
          <a:bodyPr/>
          <a:lstStyle/>
          <a:p>
            <a:r>
              <a:rPr lang="en-GB" smtClean="0"/>
              <a:t>Extension approach</a:t>
            </a:r>
          </a:p>
        </p:txBody>
      </p:sp>
      <p:sp>
        <p:nvSpPr>
          <p:cNvPr id="49154" name="Rectangle 3"/>
          <p:cNvSpPr>
            <a:spLocks noGrp="1" noChangeArrowheads="1"/>
          </p:cNvSpPr>
          <p:nvPr>
            <p:ph type="body" idx="4294967295"/>
          </p:nvPr>
        </p:nvSpPr>
        <p:spPr>
          <a:xfrm>
            <a:off x="457200" y="1268413"/>
            <a:ext cx="8229600" cy="4857750"/>
          </a:xfrm>
        </p:spPr>
        <p:txBody>
          <a:bodyPr/>
          <a:lstStyle/>
          <a:p>
            <a:pPr marL="261938" indent="-261938">
              <a:buFontTx/>
              <a:buChar char="•"/>
              <a:tabLst/>
            </a:pPr>
            <a:r>
              <a:rPr lang="en-GB" sz="1200" smtClean="0"/>
              <a:t>Model harmonisation work: Considering both the conceptual information model and Interface information model:</a:t>
            </a:r>
          </a:p>
          <a:p>
            <a:pPr marL="581025" lvl="1" indent="-236538">
              <a:buFontTx/>
              <a:buChar char="–"/>
              <a:tabLst/>
            </a:pPr>
            <a:r>
              <a:rPr lang="en-GB" sz="1000" smtClean="0"/>
              <a:t>How to build necessary 3GPP wireless classes into TMF models</a:t>
            </a:r>
          </a:p>
          <a:p>
            <a:pPr marL="581025" lvl="1" indent="-236538">
              <a:buFontTx/>
              <a:buChar char="–"/>
              <a:tabLst/>
            </a:pPr>
            <a:r>
              <a:rPr lang="en-GB" sz="1000" smtClean="0"/>
              <a:t>How to build necessary TMF wireline classes into 3GPP models</a:t>
            </a:r>
          </a:p>
          <a:p>
            <a:pPr marL="581025" lvl="1" indent="-236538">
              <a:buFontTx/>
              <a:buChar char="–"/>
              <a:tabLst/>
            </a:pPr>
            <a:r>
              <a:rPr lang="en-GB" sz="1000" smtClean="0"/>
              <a:t>Determine depth of specialisation of classes and degree of use of specification etc</a:t>
            </a:r>
          </a:p>
          <a:p>
            <a:pPr marL="261938" indent="-261938">
              <a:buFontTx/>
              <a:buChar char="•"/>
              <a:tabLst/>
            </a:pPr>
            <a:r>
              <a:rPr lang="en-GB" sz="1200" smtClean="0"/>
              <a:t>Consider the alternative operations paradigms at key application boundaries (task v entity centric)</a:t>
            </a:r>
          </a:p>
          <a:p>
            <a:pPr marL="581025" lvl="1" indent="-236538">
              <a:buFontTx/>
              <a:buChar char="–"/>
              <a:tabLst/>
            </a:pPr>
            <a:r>
              <a:rPr lang="en-GB" sz="1000" smtClean="0"/>
              <a:t>How to configure/monitor wireless capabilities via TMF MTNM/MTOSI operation paradigm</a:t>
            </a:r>
          </a:p>
          <a:p>
            <a:pPr marL="581025" lvl="1" indent="-236538">
              <a:buFontTx/>
              <a:buChar char="–"/>
              <a:tabLst/>
            </a:pPr>
            <a:r>
              <a:rPr lang="en-GB" sz="1000" smtClean="0"/>
              <a:t>How to configure/monitor wireline capabilities via 3GPP operations paradigm</a:t>
            </a:r>
          </a:p>
          <a:p>
            <a:pPr marL="261938" indent="-261938">
              <a:buFontTx/>
              <a:buChar char="•"/>
              <a:tabLst/>
            </a:pPr>
            <a:r>
              <a:rPr lang="en-GB" sz="1200" smtClean="0"/>
              <a:t>Consider any beneficial enhancements to interface grammar and MEPs</a:t>
            </a:r>
          </a:p>
          <a:p>
            <a:pPr marL="581025" lvl="1" indent="-236538">
              <a:buFontTx/>
              <a:buChar char="–"/>
              <a:tabLst/>
            </a:pPr>
            <a:r>
              <a:rPr lang="en-GB" sz="1000" smtClean="0"/>
              <a:t>If there is a need to enhance the operational paradigm then this may benefit from an enhancement to interface grammar. It is not expected that there will be a need to change the grammar of MTNM/MTOSI. It is assumed that an entity approach as used by 3GPP will be adequate for wireline in the short term</a:t>
            </a:r>
          </a:p>
          <a:p>
            <a:pPr marL="581025" lvl="1" indent="-236538">
              <a:buFontTx/>
              <a:buChar char="–"/>
              <a:tabLst/>
            </a:pPr>
            <a:r>
              <a:rPr lang="en-GB" sz="1000" smtClean="0"/>
              <a:t>If the grammar is changed this may lead to extensions in the set of MEPs available</a:t>
            </a:r>
          </a:p>
          <a:p>
            <a:pPr marL="261938" indent="-261938">
              <a:buFontTx/>
              <a:buChar char="•"/>
              <a:tabLst/>
            </a:pPr>
            <a:r>
              <a:rPr lang="en-GB" sz="1200" smtClean="0"/>
              <a:t>Maintain existing interface infrastructures</a:t>
            </a:r>
          </a:p>
          <a:p>
            <a:pPr marL="581025" lvl="1" indent="-236538">
              <a:buFontTx/>
              <a:buChar char="–"/>
              <a:tabLst/>
            </a:pPr>
            <a:r>
              <a:rPr lang="en-GB" sz="1000" smtClean="0"/>
              <a:t>The investment in interface technology and environment and the desire for a single interface per EMS deployment would lead to the expectation that the interface infrastructure (encoding etc) would not need to change. </a:t>
            </a:r>
          </a:p>
          <a:p>
            <a:pPr marL="261938" indent="-261938">
              <a:buFontTx/>
              <a:buChar char="•"/>
              <a:tabLst/>
            </a:pPr>
            <a:endParaRPr lang="en-GB" sz="1200" smtClean="0"/>
          </a:p>
        </p:txBody>
      </p:sp>
    </p:spTree>
  </p:cSld>
  <p:clrMapOvr>
    <a:masterClrMapping/>
  </p:clrMapOvr>
  <p:transition spd="med">
    <p:strips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idx="4294967295"/>
          </p:nvPr>
        </p:nvSpPr>
        <p:spPr>
          <a:xfrm>
            <a:off x="684213" y="765175"/>
            <a:ext cx="7894637" cy="503238"/>
          </a:xfrm>
        </p:spPr>
        <p:txBody>
          <a:bodyPr/>
          <a:lstStyle/>
          <a:p>
            <a:r>
              <a:rPr lang="en-GB" sz="3200" smtClean="0"/>
              <a:t>Various management configurations</a:t>
            </a:r>
          </a:p>
        </p:txBody>
      </p:sp>
      <p:sp>
        <p:nvSpPr>
          <p:cNvPr id="50178" name="Rectangle 3"/>
          <p:cNvSpPr>
            <a:spLocks noGrp="1" noChangeArrowheads="1"/>
          </p:cNvSpPr>
          <p:nvPr>
            <p:ph type="body" idx="4294967295"/>
          </p:nvPr>
        </p:nvSpPr>
        <p:spPr>
          <a:xfrm>
            <a:off x="684213" y="1268413"/>
            <a:ext cx="7894637" cy="4968875"/>
          </a:xfrm>
        </p:spPr>
        <p:txBody>
          <a:bodyPr/>
          <a:lstStyle/>
          <a:p>
            <a:pPr marL="261938" indent="-261938">
              <a:lnSpc>
                <a:spcPct val="90000"/>
              </a:lnSpc>
              <a:buFontTx/>
              <a:buChar char="•"/>
              <a:tabLst/>
            </a:pPr>
            <a:r>
              <a:rPr lang="en-GB" sz="2000" smtClean="0"/>
              <a:t>The following slides show a number of different configurations that could be deployed</a:t>
            </a:r>
          </a:p>
          <a:p>
            <a:pPr marL="261938" indent="-261938">
              <a:lnSpc>
                <a:spcPct val="90000"/>
              </a:lnSpc>
              <a:buFontTx/>
              <a:buChar char="•"/>
              <a:tabLst/>
            </a:pPr>
            <a:r>
              <a:rPr lang="en-GB" sz="2000" smtClean="0"/>
              <a:t>The term NMS is used to cover any OSS/NMS applications</a:t>
            </a:r>
          </a:p>
          <a:p>
            <a:pPr marL="261938" indent="-261938">
              <a:lnSpc>
                <a:spcPct val="90000"/>
              </a:lnSpc>
              <a:buFontTx/>
              <a:buChar char="•"/>
              <a:tabLst/>
            </a:pPr>
            <a:r>
              <a:rPr lang="en-GB" sz="2000" smtClean="0"/>
              <a:t>The configurations have been chosen to provide coverage for the expected deployment needs of the operator</a:t>
            </a:r>
          </a:p>
          <a:p>
            <a:pPr marL="261938" indent="-261938">
              <a:lnSpc>
                <a:spcPct val="90000"/>
              </a:lnSpc>
              <a:buFontTx/>
              <a:buChar char="•"/>
              <a:tabLst/>
            </a:pPr>
            <a:r>
              <a:rPr lang="en-GB" sz="2000" smtClean="0"/>
              <a:t>These diagrams are reproductions of paper sketches that were constructed during the TAW at Lisbon 2010 with 3GPP representatives</a:t>
            </a:r>
          </a:p>
        </p:txBody>
      </p:sp>
    </p:spTree>
  </p:cSld>
  <p:clrMapOvr>
    <a:masterClrMapping/>
  </p:clrMapOvr>
  <p:transition spd="med">
    <p:strips dir="ru"/>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idx="4294967295"/>
          </p:nvPr>
        </p:nvSpPr>
        <p:spPr>
          <a:xfrm>
            <a:off x="684213" y="765175"/>
            <a:ext cx="7894637" cy="503238"/>
          </a:xfrm>
        </p:spPr>
        <p:txBody>
          <a:bodyPr/>
          <a:lstStyle/>
          <a:p>
            <a:r>
              <a:rPr lang="en-GB" sz="3200" smtClean="0"/>
              <a:t>Model Harmonisation Process Sketch</a:t>
            </a:r>
          </a:p>
        </p:txBody>
      </p:sp>
      <p:sp>
        <p:nvSpPr>
          <p:cNvPr id="2052" name="Rectangle 3"/>
          <p:cNvSpPr>
            <a:spLocks noChangeArrowheads="1"/>
          </p:cNvSpPr>
          <p:nvPr/>
        </p:nvSpPr>
        <p:spPr bwMode="auto">
          <a:xfrm>
            <a:off x="0" y="1719263"/>
            <a:ext cx="9144000" cy="0"/>
          </a:xfrm>
          <a:prstGeom prst="rect">
            <a:avLst/>
          </a:prstGeom>
          <a:noFill/>
          <a:ln w="9525">
            <a:noFill/>
            <a:miter lim="800000"/>
            <a:headEnd/>
            <a:tailEnd/>
          </a:ln>
        </p:spPr>
        <p:txBody>
          <a:bodyPr wrap="none" anchor="ctr">
            <a:spAutoFit/>
          </a:bodyPr>
          <a:lstStyle/>
          <a:p>
            <a:endParaRPr lang="en-GB"/>
          </a:p>
        </p:txBody>
      </p:sp>
      <p:graphicFrame>
        <p:nvGraphicFramePr>
          <p:cNvPr id="2050" name="Object 2"/>
          <p:cNvGraphicFramePr>
            <a:graphicFrameLocks noChangeAspect="1"/>
          </p:cNvGraphicFramePr>
          <p:nvPr/>
        </p:nvGraphicFramePr>
        <p:xfrm>
          <a:off x="900113" y="1268413"/>
          <a:ext cx="6588125" cy="4927600"/>
        </p:xfrm>
        <a:graphic>
          <a:graphicData uri="http://schemas.openxmlformats.org/presentationml/2006/ole">
            <p:oleObj spid="_x0000_s2050" name="Presentation" r:id="rId3" imgW="4571948" imgH="3428985" progId="PowerPoint.Show.8">
              <p:embed/>
            </p:oleObj>
          </a:graphicData>
        </a:graphic>
      </p:graphicFrame>
    </p:spTree>
  </p:cSld>
  <p:clrMapOvr>
    <a:masterClrMapping/>
  </p:clrMapOvr>
  <p:transition spd="med">
    <p:strips dir="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txBox="1">
            <a:spLocks noGrp="1"/>
          </p:cNvSpPr>
          <p:nvPr/>
        </p:nvSpPr>
        <p:spPr bwMode="auto">
          <a:xfrm>
            <a:off x="7086600" y="6248400"/>
            <a:ext cx="1905000" cy="457200"/>
          </a:xfrm>
          <a:prstGeom prst="rect">
            <a:avLst/>
          </a:prstGeom>
          <a:noFill/>
          <a:ln>
            <a:miter lim="800000"/>
            <a:headEnd/>
            <a:tailEnd/>
          </a:ln>
        </p:spPr>
        <p:txBody>
          <a:bodyPr/>
          <a:lstStyle/>
          <a:p>
            <a:pPr algn="r" eaLnBrk="0" hangingPunct="0">
              <a:defRPr/>
            </a:pPr>
            <a:fld id="{60250BEF-1B00-49B7-BD3D-09C20A433D6C}" type="slidenum">
              <a:rPr lang="en-US" sz="1400" b="1">
                <a:latin typeface="+mn-lt"/>
                <a:ea typeface="ＭＳ Ｐゴシック" pitchFamily="112" charset="-128"/>
                <a:cs typeface="+mn-cs"/>
              </a:rPr>
              <a:pPr algn="r" eaLnBrk="0" hangingPunct="0">
                <a:defRPr/>
              </a:pPr>
              <a:t>38</a:t>
            </a:fld>
            <a:endParaRPr lang="en-US" sz="1400" b="1" dirty="0">
              <a:ea typeface="ＭＳ Ｐゴシック" pitchFamily="112" charset="-128"/>
              <a:cs typeface="+mn-cs"/>
            </a:endParaRPr>
          </a:p>
        </p:txBody>
      </p:sp>
      <p:pic>
        <p:nvPicPr>
          <p:cNvPr id="53250" name="Picture 2"/>
          <p:cNvPicPr>
            <a:picLocks noChangeAspect="1" noChangeArrowheads="1"/>
          </p:cNvPicPr>
          <p:nvPr/>
        </p:nvPicPr>
        <p:blipFill>
          <a:blip r:embed="rId2"/>
          <a:srcRect/>
          <a:stretch>
            <a:fillRect/>
          </a:stretch>
        </p:blipFill>
        <p:spPr bwMode="auto">
          <a:xfrm>
            <a:off x="827088" y="981075"/>
            <a:ext cx="6784975" cy="5075238"/>
          </a:xfrm>
          <a:prstGeom prst="rect">
            <a:avLst/>
          </a:prstGeom>
          <a:noFill/>
          <a:ln w="9525">
            <a:noFill/>
            <a:miter lim="800000"/>
            <a:headEnd/>
            <a:tailEnd/>
          </a:ln>
        </p:spPr>
      </p:pic>
    </p:spTree>
  </p:cSld>
  <p:clrMapOvr>
    <a:masterClrMapping/>
  </p:clrMapOvr>
  <p:transition spd="med">
    <p:strips dir="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idx="4294967295"/>
          </p:nvPr>
        </p:nvSpPr>
        <p:spPr>
          <a:xfrm>
            <a:off x="684213" y="765175"/>
            <a:ext cx="7894637" cy="503238"/>
          </a:xfrm>
        </p:spPr>
        <p:txBody>
          <a:bodyPr/>
          <a:lstStyle/>
          <a:p>
            <a:r>
              <a:rPr lang="en-GB" smtClean="0"/>
              <a:t>EMS and NMS forms</a:t>
            </a:r>
          </a:p>
        </p:txBody>
      </p:sp>
      <p:sp>
        <p:nvSpPr>
          <p:cNvPr id="54274" name="Rectangle 3"/>
          <p:cNvSpPr>
            <a:spLocks noChangeArrowheads="1"/>
          </p:cNvSpPr>
          <p:nvPr/>
        </p:nvSpPr>
        <p:spPr bwMode="auto">
          <a:xfrm>
            <a:off x="61118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75" name="Rectangle 4"/>
          <p:cNvSpPr>
            <a:spLocks noChangeArrowheads="1"/>
          </p:cNvSpPr>
          <p:nvPr/>
        </p:nvSpPr>
        <p:spPr bwMode="auto">
          <a:xfrm>
            <a:off x="61118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76" name="Rectangle 5"/>
          <p:cNvSpPr>
            <a:spLocks noChangeArrowheads="1"/>
          </p:cNvSpPr>
          <p:nvPr/>
        </p:nvSpPr>
        <p:spPr bwMode="auto">
          <a:xfrm>
            <a:off x="2051050"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77" name="Rectangle 6"/>
          <p:cNvSpPr>
            <a:spLocks noChangeArrowheads="1"/>
          </p:cNvSpPr>
          <p:nvPr/>
        </p:nvSpPr>
        <p:spPr bwMode="auto">
          <a:xfrm>
            <a:off x="205105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78" name="Rectangle 7"/>
          <p:cNvSpPr>
            <a:spLocks noChangeArrowheads="1"/>
          </p:cNvSpPr>
          <p:nvPr/>
        </p:nvSpPr>
        <p:spPr bwMode="auto">
          <a:xfrm>
            <a:off x="1403350"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79" name="AutoShape 8"/>
          <p:cNvCxnSpPr>
            <a:cxnSpLocks noChangeShapeType="1"/>
            <a:stCxn id="54275" idx="0"/>
            <a:endCxn id="54274" idx="2"/>
          </p:cNvCxnSpPr>
          <p:nvPr/>
        </p:nvCxnSpPr>
        <p:spPr bwMode="auto">
          <a:xfrm flipV="1">
            <a:off x="1068388" y="4508500"/>
            <a:ext cx="0" cy="885825"/>
          </a:xfrm>
          <a:prstGeom prst="straightConnector1">
            <a:avLst/>
          </a:prstGeom>
          <a:noFill/>
          <a:ln w="9525">
            <a:solidFill>
              <a:schemeClr val="tx1"/>
            </a:solidFill>
            <a:round/>
            <a:headEnd/>
            <a:tailEnd/>
          </a:ln>
        </p:spPr>
      </p:cxnSp>
      <p:cxnSp>
        <p:nvCxnSpPr>
          <p:cNvPr id="54280" name="AutoShape 9"/>
          <p:cNvCxnSpPr>
            <a:cxnSpLocks noChangeShapeType="1"/>
            <a:stCxn id="54276" idx="2"/>
            <a:endCxn id="54277" idx="0"/>
          </p:cNvCxnSpPr>
          <p:nvPr/>
        </p:nvCxnSpPr>
        <p:spPr bwMode="auto">
          <a:xfrm>
            <a:off x="2508250" y="4508500"/>
            <a:ext cx="0" cy="885825"/>
          </a:xfrm>
          <a:prstGeom prst="straightConnector1">
            <a:avLst/>
          </a:prstGeom>
          <a:noFill/>
          <a:ln w="9525">
            <a:solidFill>
              <a:schemeClr val="tx1"/>
            </a:solidFill>
            <a:round/>
            <a:headEnd/>
            <a:tailEnd/>
          </a:ln>
        </p:spPr>
      </p:cxnSp>
      <p:cxnSp>
        <p:nvCxnSpPr>
          <p:cNvPr id="54281" name="AutoShape 10"/>
          <p:cNvCxnSpPr>
            <a:cxnSpLocks noChangeShapeType="1"/>
            <a:stCxn id="54274" idx="0"/>
            <a:endCxn id="54278" idx="2"/>
          </p:cNvCxnSpPr>
          <p:nvPr/>
        </p:nvCxnSpPr>
        <p:spPr bwMode="auto">
          <a:xfrm flipV="1">
            <a:off x="1068388" y="2687638"/>
            <a:ext cx="792162" cy="906462"/>
          </a:xfrm>
          <a:prstGeom prst="straightConnector1">
            <a:avLst/>
          </a:prstGeom>
          <a:noFill/>
          <a:ln w="9525">
            <a:solidFill>
              <a:schemeClr val="tx1"/>
            </a:solidFill>
            <a:round/>
            <a:headEnd/>
            <a:tailEnd/>
          </a:ln>
        </p:spPr>
      </p:cxnSp>
      <p:cxnSp>
        <p:nvCxnSpPr>
          <p:cNvPr id="54282" name="AutoShape 11"/>
          <p:cNvCxnSpPr>
            <a:cxnSpLocks noChangeShapeType="1"/>
            <a:stCxn id="54278" idx="2"/>
            <a:endCxn id="54276" idx="0"/>
          </p:cNvCxnSpPr>
          <p:nvPr/>
        </p:nvCxnSpPr>
        <p:spPr bwMode="auto">
          <a:xfrm>
            <a:off x="1860550" y="2687638"/>
            <a:ext cx="647700" cy="906462"/>
          </a:xfrm>
          <a:prstGeom prst="straightConnector1">
            <a:avLst/>
          </a:prstGeom>
          <a:noFill/>
          <a:ln w="9525">
            <a:solidFill>
              <a:schemeClr val="tx1"/>
            </a:solidFill>
            <a:round/>
            <a:headEnd/>
            <a:tailEnd/>
          </a:ln>
        </p:spPr>
      </p:cxnSp>
      <p:sp>
        <p:nvSpPr>
          <p:cNvPr id="54283" name="Text Box 12"/>
          <p:cNvSpPr txBox="1">
            <a:spLocks noChangeArrowheads="1"/>
          </p:cNvSpPr>
          <p:nvPr/>
        </p:nvSpPr>
        <p:spPr bwMode="auto">
          <a:xfrm>
            <a:off x="735013" y="2944813"/>
            <a:ext cx="7937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a:t>
            </a:r>
          </a:p>
        </p:txBody>
      </p:sp>
      <p:sp>
        <p:nvSpPr>
          <p:cNvPr id="54284" name="Text Box 13"/>
          <p:cNvSpPr txBox="1">
            <a:spLocks noChangeArrowheads="1"/>
          </p:cNvSpPr>
          <p:nvPr/>
        </p:nvSpPr>
        <p:spPr bwMode="auto">
          <a:xfrm>
            <a:off x="2266950" y="2944813"/>
            <a:ext cx="9080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a:t>
            </a:r>
          </a:p>
        </p:txBody>
      </p:sp>
      <p:cxnSp>
        <p:nvCxnSpPr>
          <p:cNvPr id="54285" name="AutoShape 14"/>
          <p:cNvCxnSpPr>
            <a:cxnSpLocks noChangeShapeType="1"/>
            <a:stCxn id="54275" idx="3"/>
            <a:endCxn id="54277" idx="1"/>
          </p:cNvCxnSpPr>
          <p:nvPr/>
        </p:nvCxnSpPr>
        <p:spPr bwMode="auto">
          <a:xfrm>
            <a:off x="1525588" y="5851525"/>
            <a:ext cx="525462" cy="0"/>
          </a:xfrm>
          <a:prstGeom prst="straightConnector1">
            <a:avLst/>
          </a:prstGeom>
          <a:noFill/>
          <a:ln w="9525">
            <a:solidFill>
              <a:schemeClr val="tx1"/>
            </a:solidFill>
            <a:round/>
            <a:headEnd/>
            <a:tailEnd/>
          </a:ln>
        </p:spPr>
      </p:cxnSp>
      <p:sp>
        <p:nvSpPr>
          <p:cNvPr id="54286" name="Rectangle 15"/>
          <p:cNvSpPr>
            <a:spLocks noChangeArrowheads="1"/>
          </p:cNvSpPr>
          <p:nvPr/>
        </p:nvSpPr>
        <p:spPr bwMode="auto">
          <a:xfrm>
            <a:off x="474503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4287" name="Rectangle 16"/>
          <p:cNvSpPr>
            <a:spLocks noChangeArrowheads="1"/>
          </p:cNvSpPr>
          <p:nvPr/>
        </p:nvSpPr>
        <p:spPr bwMode="auto">
          <a:xfrm>
            <a:off x="474503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88" name="Rectangle 17"/>
          <p:cNvSpPr>
            <a:spLocks noChangeArrowheads="1"/>
          </p:cNvSpPr>
          <p:nvPr/>
        </p:nvSpPr>
        <p:spPr bwMode="auto">
          <a:xfrm>
            <a:off x="618490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4289" name="Rectangle 18"/>
          <p:cNvSpPr>
            <a:spLocks noChangeArrowheads="1"/>
          </p:cNvSpPr>
          <p:nvPr/>
        </p:nvSpPr>
        <p:spPr bwMode="auto">
          <a:xfrm>
            <a:off x="4745038"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90" name="AutoShape 19"/>
          <p:cNvCxnSpPr>
            <a:cxnSpLocks noChangeShapeType="1"/>
            <a:stCxn id="54287" idx="0"/>
            <a:endCxn id="54286" idx="2"/>
          </p:cNvCxnSpPr>
          <p:nvPr/>
        </p:nvCxnSpPr>
        <p:spPr bwMode="auto">
          <a:xfrm flipV="1">
            <a:off x="5202238" y="4508500"/>
            <a:ext cx="0" cy="885825"/>
          </a:xfrm>
          <a:prstGeom prst="straightConnector1">
            <a:avLst/>
          </a:prstGeom>
          <a:noFill/>
          <a:ln w="9525">
            <a:solidFill>
              <a:schemeClr val="tx1"/>
            </a:solidFill>
            <a:round/>
            <a:headEnd/>
            <a:tailEnd/>
          </a:ln>
        </p:spPr>
      </p:cxnSp>
      <p:cxnSp>
        <p:nvCxnSpPr>
          <p:cNvPr id="54291" name="AutoShape 20"/>
          <p:cNvCxnSpPr>
            <a:cxnSpLocks noChangeShapeType="1"/>
            <a:stCxn id="54286" idx="0"/>
            <a:endCxn id="54289" idx="2"/>
          </p:cNvCxnSpPr>
          <p:nvPr/>
        </p:nvCxnSpPr>
        <p:spPr bwMode="auto">
          <a:xfrm flipV="1">
            <a:off x="5202238" y="2687638"/>
            <a:ext cx="0" cy="906462"/>
          </a:xfrm>
          <a:prstGeom prst="straightConnector1">
            <a:avLst/>
          </a:prstGeom>
          <a:noFill/>
          <a:ln w="9525">
            <a:solidFill>
              <a:schemeClr val="tx1"/>
            </a:solidFill>
            <a:round/>
            <a:headEnd/>
            <a:tailEnd/>
          </a:ln>
        </p:spPr>
      </p:cxnSp>
      <p:cxnSp>
        <p:nvCxnSpPr>
          <p:cNvPr id="54292" name="AutoShape 21"/>
          <p:cNvCxnSpPr>
            <a:cxnSpLocks noChangeShapeType="1"/>
            <a:stCxn id="54286" idx="0"/>
            <a:endCxn id="54296" idx="2"/>
          </p:cNvCxnSpPr>
          <p:nvPr/>
        </p:nvCxnSpPr>
        <p:spPr bwMode="auto">
          <a:xfrm flipV="1">
            <a:off x="5202238" y="2687638"/>
            <a:ext cx="1584325" cy="906462"/>
          </a:xfrm>
          <a:prstGeom prst="straightConnector1">
            <a:avLst/>
          </a:prstGeom>
          <a:noFill/>
          <a:ln w="9525">
            <a:solidFill>
              <a:schemeClr val="tx1"/>
            </a:solidFill>
            <a:round/>
            <a:headEnd/>
            <a:tailEnd/>
          </a:ln>
        </p:spPr>
      </p:cxnSp>
      <p:sp>
        <p:nvSpPr>
          <p:cNvPr id="54293" name="Text Box 22"/>
          <p:cNvSpPr txBox="1">
            <a:spLocks noChangeArrowheads="1"/>
          </p:cNvSpPr>
          <p:nvPr/>
        </p:nvSpPr>
        <p:spPr bwMode="auto">
          <a:xfrm>
            <a:off x="4425950" y="2852738"/>
            <a:ext cx="7937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a:t>
            </a:r>
          </a:p>
        </p:txBody>
      </p:sp>
      <p:sp>
        <p:nvSpPr>
          <p:cNvPr id="54294" name="Text Box 23"/>
          <p:cNvSpPr txBox="1">
            <a:spLocks noChangeArrowheads="1"/>
          </p:cNvSpPr>
          <p:nvPr/>
        </p:nvSpPr>
        <p:spPr bwMode="auto">
          <a:xfrm>
            <a:off x="6400800" y="2944813"/>
            <a:ext cx="908050" cy="366712"/>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a:t>
            </a:r>
          </a:p>
        </p:txBody>
      </p:sp>
      <p:cxnSp>
        <p:nvCxnSpPr>
          <p:cNvPr id="54295" name="AutoShape 24"/>
          <p:cNvCxnSpPr>
            <a:cxnSpLocks noChangeShapeType="1"/>
            <a:stCxn id="54287" idx="3"/>
            <a:endCxn id="54288" idx="1"/>
          </p:cNvCxnSpPr>
          <p:nvPr/>
        </p:nvCxnSpPr>
        <p:spPr bwMode="auto">
          <a:xfrm>
            <a:off x="5659438" y="5851525"/>
            <a:ext cx="525462" cy="0"/>
          </a:xfrm>
          <a:prstGeom prst="straightConnector1">
            <a:avLst/>
          </a:prstGeom>
          <a:noFill/>
          <a:ln w="9525">
            <a:solidFill>
              <a:schemeClr val="tx1"/>
            </a:solidFill>
            <a:round/>
            <a:headEnd/>
            <a:tailEnd/>
          </a:ln>
        </p:spPr>
      </p:cxnSp>
      <p:sp>
        <p:nvSpPr>
          <p:cNvPr id="54296" name="Rectangle 25"/>
          <p:cNvSpPr>
            <a:spLocks noChangeArrowheads="1"/>
          </p:cNvSpPr>
          <p:nvPr/>
        </p:nvSpPr>
        <p:spPr bwMode="auto">
          <a:xfrm>
            <a:off x="6329363"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4297" name="AutoShape 26"/>
          <p:cNvCxnSpPr>
            <a:cxnSpLocks noChangeShapeType="1"/>
            <a:stCxn id="54286" idx="2"/>
            <a:endCxn id="54288" idx="0"/>
          </p:cNvCxnSpPr>
          <p:nvPr/>
        </p:nvCxnSpPr>
        <p:spPr bwMode="auto">
          <a:xfrm>
            <a:off x="5202238" y="4508500"/>
            <a:ext cx="1439862" cy="885825"/>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4"/>
          <p:cNvSpPr>
            <a:spLocks noGrp="1" noChangeArrowheads="1"/>
          </p:cNvSpPr>
          <p:nvPr>
            <p:ph type="title" idx="4294967295"/>
          </p:nvPr>
        </p:nvSpPr>
        <p:spPr>
          <a:xfrm>
            <a:off x="684213" y="727075"/>
            <a:ext cx="7894637" cy="541338"/>
          </a:xfrm>
        </p:spPr>
        <p:txBody>
          <a:bodyPr/>
          <a:lstStyle/>
          <a:p>
            <a:r>
              <a:rPr lang="en-GB" smtClean="0"/>
              <a:t>Background and overview</a:t>
            </a:r>
          </a:p>
        </p:txBody>
      </p:sp>
      <p:sp>
        <p:nvSpPr>
          <p:cNvPr id="20482"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Recognising need to get into detail:</a:t>
            </a:r>
          </a:p>
          <a:p>
            <a:pPr marL="523875" lvl="1" indent="-260350">
              <a:buFontTx/>
              <a:buChar char="–"/>
              <a:tabLst/>
            </a:pPr>
            <a:r>
              <a:rPr lang="en-GB" smtClean="0"/>
              <a:t>Ad-hoc team of members established in TM Forum via open call</a:t>
            </a:r>
          </a:p>
          <a:p>
            <a:pPr marL="523875" lvl="1" indent="-260350">
              <a:buFontTx/>
              <a:buChar char="–"/>
              <a:tabLst/>
            </a:pPr>
            <a:r>
              <a:rPr lang="en-GB" smtClean="0"/>
              <a:t>Meetings held to progress work and review advancements</a:t>
            </a:r>
          </a:p>
          <a:p>
            <a:pPr marL="523875" lvl="1" indent="-260350">
              <a:buFontTx/>
              <a:buChar char="–"/>
              <a:tabLst/>
            </a:pPr>
            <a:r>
              <a:rPr lang="en-GB" smtClean="0"/>
              <a:t>TMF staff support applied to activity</a:t>
            </a:r>
          </a:p>
          <a:p>
            <a:pPr marL="261938" indent="-261938">
              <a:buFontTx/>
              <a:buChar char="•"/>
              <a:tabLst/>
            </a:pPr>
            <a:r>
              <a:rPr lang="en-GB" smtClean="0"/>
              <a:t>Team running two specific complementary approaches:</a:t>
            </a:r>
          </a:p>
          <a:p>
            <a:pPr marL="523875" lvl="1" indent="-260350">
              <a:buFontTx/>
              <a:buChar char="–"/>
              <a:tabLst/>
            </a:pPr>
            <a:r>
              <a:rPr lang="en-GB" smtClean="0"/>
              <a:t>Use Case analysis: Comarch/Ciena</a:t>
            </a:r>
          </a:p>
          <a:p>
            <a:pPr marL="784225" lvl="2" indent="-258763">
              <a:tabLst/>
            </a:pPr>
            <a:r>
              <a:rPr lang="en-GB" smtClean="0"/>
              <a:t>Focussed on supporting critical operator process</a:t>
            </a:r>
          </a:p>
          <a:p>
            <a:pPr marL="523875" lvl="1" indent="-260350">
              <a:buFontTx/>
              <a:buChar char="–"/>
              <a:tabLst/>
            </a:pPr>
            <a:r>
              <a:rPr lang="en-GB" smtClean="0"/>
              <a:t>Direct model mapping: Netcracker</a:t>
            </a:r>
          </a:p>
          <a:p>
            <a:pPr marL="784225" lvl="2" indent="-258763">
              <a:tabLst/>
            </a:pPr>
            <a:r>
              <a:rPr lang="en-GB" smtClean="0"/>
              <a:t>Focussed on mapping of information models across a relatively broad area </a:t>
            </a:r>
          </a:p>
          <a:p>
            <a:pPr marL="523875" lvl="1" indent="-260350">
              <a:buFontTx/>
              <a:buChar char="–"/>
              <a:tabLst/>
            </a:pPr>
            <a:r>
              <a:rPr lang="en-GB" smtClean="0"/>
              <a:t>Aim is to blend the two activities together as they mature</a:t>
            </a:r>
          </a:p>
          <a:p>
            <a:pPr marL="784225" lvl="2" indent="-258763">
              <a:tabLst/>
            </a:pPr>
            <a:r>
              <a:rPr lang="en-GB" smtClean="0"/>
              <a:t>Need to strengthen engagement of wireless expertise</a:t>
            </a:r>
          </a:p>
          <a:p>
            <a:pPr marL="261938" indent="-261938">
              <a:buFontTx/>
              <a:buChar char="•"/>
              <a:tabLst/>
            </a:pPr>
            <a:r>
              <a:rPr lang="en-GB" smtClean="0"/>
              <a:t>The current status is documented in TR160 (input to the meeting)</a:t>
            </a:r>
          </a:p>
          <a:p>
            <a:pPr marL="523875" lvl="1" indent="-260350">
              <a:buFontTx/>
              <a:buChar char="–"/>
              <a:tabLst/>
            </a:pPr>
            <a:r>
              <a:rPr lang="en-GB" smtClean="0"/>
              <a:t>Documentation will be updated as the work progresses</a:t>
            </a:r>
          </a:p>
        </p:txBody>
      </p:sp>
    </p:spTree>
  </p:cSld>
  <p:clrMapOvr>
    <a:masterClrMapping/>
  </p:clrMapOvr>
  <p:transition spd="med">
    <p:strips dir="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684213" y="765175"/>
            <a:ext cx="7894637" cy="503238"/>
          </a:xfrm>
        </p:spPr>
        <p:txBody>
          <a:bodyPr/>
          <a:lstStyle/>
          <a:p>
            <a:r>
              <a:rPr lang="en-GB" smtClean="0"/>
              <a:t>EMS and NMS forms</a:t>
            </a:r>
          </a:p>
        </p:txBody>
      </p:sp>
      <p:sp>
        <p:nvSpPr>
          <p:cNvPr id="55298" name="Rectangle 3"/>
          <p:cNvSpPr>
            <a:spLocks noChangeArrowheads="1"/>
          </p:cNvSpPr>
          <p:nvPr/>
        </p:nvSpPr>
        <p:spPr bwMode="auto">
          <a:xfrm>
            <a:off x="4745038"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5299" name="Rectangle 4"/>
          <p:cNvSpPr>
            <a:spLocks noChangeArrowheads="1"/>
          </p:cNvSpPr>
          <p:nvPr/>
        </p:nvSpPr>
        <p:spPr bwMode="auto">
          <a:xfrm>
            <a:off x="4745038"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0" name="Rectangle 5"/>
          <p:cNvSpPr>
            <a:spLocks noChangeArrowheads="1"/>
          </p:cNvSpPr>
          <p:nvPr/>
        </p:nvSpPr>
        <p:spPr bwMode="auto">
          <a:xfrm>
            <a:off x="6184900"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1" name="Rectangle 6"/>
          <p:cNvSpPr>
            <a:spLocks noChangeArrowheads="1"/>
          </p:cNvSpPr>
          <p:nvPr/>
        </p:nvSpPr>
        <p:spPr bwMode="auto">
          <a:xfrm>
            <a:off x="4745038"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5302" name="AutoShape 7"/>
          <p:cNvCxnSpPr>
            <a:cxnSpLocks noChangeShapeType="1"/>
            <a:stCxn id="55299" idx="0"/>
            <a:endCxn id="55298" idx="2"/>
          </p:cNvCxnSpPr>
          <p:nvPr/>
        </p:nvCxnSpPr>
        <p:spPr bwMode="auto">
          <a:xfrm flipV="1">
            <a:off x="5202238" y="4508500"/>
            <a:ext cx="0" cy="885825"/>
          </a:xfrm>
          <a:prstGeom prst="straightConnector1">
            <a:avLst/>
          </a:prstGeom>
          <a:noFill/>
          <a:ln w="9525">
            <a:solidFill>
              <a:schemeClr val="tx1"/>
            </a:solidFill>
            <a:round/>
            <a:headEnd/>
            <a:tailEnd/>
          </a:ln>
        </p:spPr>
      </p:cxnSp>
      <p:cxnSp>
        <p:nvCxnSpPr>
          <p:cNvPr id="55303" name="AutoShape 8"/>
          <p:cNvCxnSpPr>
            <a:cxnSpLocks noChangeShapeType="1"/>
            <a:stCxn id="55298" idx="0"/>
            <a:endCxn id="55301" idx="2"/>
          </p:cNvCxnSpPr>
          <p:nvPr/>
        </p:nvCxnSpPr>
        <p:spPr bwMode="auto">
          <a:xfrm flipV="1">
            <a:off x="5202238" y="2687638"/>
            <a:ext cx="0" cy="906462"/>
          </a:xfrm>
          <a:prstGeom prst="straightConnector1">
            <a:avLst/>
          </a:prstGeom>
          <a:noFill/>
          <a:ln w="9525">
            <a:solidFill>
              <a:schemeClr val="tx1"/>
            </a:solidFill>
            <a:round/>
            <a:headEnd/>
            <a:tailEnd/>
          </a:ln>
        </p:spPr>
      </p:cxnSp>
      <p:sp>
        <p:nvSpPr>
          <p:cNvPr id="55304" name="Text Box 9"/>
          <p:cNvSpPr txBox="1">
            <a:spLocks noChangeArrowheads="1"/>
          </p:cNvSpPr>
          <p:nvPr/>
        </p:nvSpPr>
        <p:spPr bwMode="auto">
          <a:xfrm>
            <a:off x="5219700" y="2997200"/>
            <a:ext cx="3600450" cy="366713"/>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MTOSI object in 3GPP interface</a:t>
            </a:r>
          </a:p>
        </p:txBody>
      </p:sp>
      <p:cxnSp>
        <p:nvCxnSpPr>
          <p:cNvPr id="55305" name="AutoShape 10"/>
          <p:cNvCxnSpPr>
            <a:cxnSpLocks noChangeShapeType="1"/>
            <a:stCxn id="55299" idx="3"/>
            <a:endCxn id="55300" idx="1"/>
          </p:cNvCxnSpPr>
          <p:nvPr/>
        </p:nvCxnSpPr>
        <p:spPr bwMode="auto">
          <a:xfrm>
            <a:off x="5659438" y="5851525"/>
            <a:ext cx="525462" cy="0"/>
          </a:xfrm>
          <a:prstGeom prst="straightConnector1">
            <a:avLst/>
          </a:prstGeom>
          <a:noFill/>
          <a:ln w="9525">
            <a:solidFill>
              <a:schemeClr val="tx1"/>
            </a:solidFill>
            <a:round/>
            <a:headEnd/>
            <a:tailEnd/>
          </a:ln>
        </p:spPr>
      </p:cxnSp>
      <p:cxnSp>
        <p:nvCxnSpPr>
          <p:cNvPr id="55306" name="AutoShape 11"/>
          <p:cNvCxnSpPr>
            <a:cxnSpLocks noChangeShapeType="1"/>
            <a:stCxn id="55298" idx="2"/>
            <a:endCxn id="55300" idx="0"/>
          </p:cNvCxnSpPr>
          <p:nvPr/>
        </p:nvCxnSpPr>
        <p:spPr bwMode="auto">
          <a:xfrm>
            <a:off x="5202238" y="4508500"/>
            <a:ext cx="1439862" cy="885825"/>
          </a:xfrm>
          <a:prstGeom prst="straightConnector1">
            <a:avLst/>
          </a:prstGeom>
          <a:noFill/>
          <a:ln w="9525">
            <a:solidFill>
              <a:schemeClr val="tx1"/>
            </a:solidFill>
            <a:round/>
            <a:headEnd/>
            <a:tailEnd/>
          </a:ln>
        </p:spPr>
      </p:cxnSp>
      <p:sp>
        <p:nvSpPr>
          <p:cNvPr id="55307" name="Rectangle 12"/>
          <p:cNvSpPr>
            <a:spLocks noChangeArrowheads="1"/>
          </p:cNvSpPr>
          <p:nvPr/>
        </p:nvSpPr>
        <p:spPr bwMode="auto">
          <a:xfrm>
            <a:off x="684213" y="3594100"/>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EMS</a:t>
            </a:r>
          </a:p>
        </p:txBody>
      </p:sp>
      <p:sp>
        <p:nvSpPr>
          <p:cNvPr id="55308" name="Rectangle 13"/>
          <p:cNvSpPr>
            <a:spLocks noChangeArrowheads="1"/>
          </p:cNvSpPr>
          <p:nvPr/>
        </p:nvSpPr>
        <p:spPr bwMode="auto">
          <a:xfrm>
            <a:off x="684213"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09" name="Rectangle 14"/>
          <p:cNvSpPr>
            <a:spLocks noChangeArrowheads="1"/>
          </p:cNvSpPr>
          <p:nvPr/>
        </p:nvSpPr>
        <p:spPr bwMode="auto">
          <a:xfrm>
            <a:off x="2124075" y="5394325"/>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NE</a:t>
            </a:r>
          </a:p>
        </p:txBody>
      </p:sp>
      <p:sp>
        <p:nvSpPr>
          <p:cNvPr id="55310" name="Rectangle 15"/>
          <p:cNvSpPr>
            <a:spLocks noChangeArrowheads="1"/>
          </p:cNvSpPr>
          <p:nvPr/>
        </p:nvSpPr>
        <p:spPr bwMode="auto">
          <a:xfrm>
            <a:off x="684213" y="1773238"/>
            <a:ext cx="914400" cy="914400"/>
          </a:xfrm>
          <a:prstGeom prst="rect">
            <a:avLst/>
          </a:prstGeom>
          <a:solidFill>
            <a:srgbClr val="CCFF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NMS</a:t>
            </a:r>
          </a:p>
        </p:txBody>
      </p:sp>
      <p:cxnSp>
        <p:nvCxnSpPr>
          <p:cNvPr id="55311" name="AutoShape 16"/>
          <p:cNvCxnSpPr>
            <a:cxnSpLocks noChangeShapeType="1"/>
            <a:stCxn id="55308" idx="0"/>
            <a:endCxn id="55307" idx="2"/>
          </p:cNvCxnSpPr>
          <p:nvPr/>
        </p:nvCxnSpPr>
        <p:spPr bwMode="auto">
          <a:xfrm flipV="1">
            <a:off x="1141413" y="4508500"/>
            <a:ext cx="0" cy="885825"/>
          </a:xfrm>
          <a:prstGeom prst="straightConnector1">
            <a:avLst/>
          </a:prstGeom>
          <a:noFill/>
          <a:ln w="9525">
            <a:solidFill>
              <a:schemeClr val="tx1"/>
            </a:solidFill>
            <a:round/>
            <a:headEnd/>
            <a:tailEnd/>
          </a:ln>
        </p:spPr>
      </p:cxnSp>
      <p:cxnSp>
        <p:nvCxnSpPr>
          <p:cNvPr id="55312" name="AutoShape 17"/>
          <p:cNvCxnSpPr>
            <a:cxnSpLocks noChangeShapeType="1"/>
            <a:stCxn id="55307" idx="0"/>
            <a:endCxn id="55310" idx="2"/>
          </p:cNvCxnSpPr>
          <p:nvPr/>
        </p:nvCxnSpPr>
        <p:spPr bwMode="auto">
          <a:xfrm flipV="1">
            <a:off x="1141413" y="2687638"/>
            <a:ext cx="0" cy="906462"/>
          </a:xfrm>
          <a:prstGeom prst="straightConnector1">
            <a:avLst/>
          </a:prstGeom>
          <a:noFill/>
          <a:ln w="9525">
            <a:solidFill>
              <a:schemeClr val="tx1"/>
            </a:solidFill>
            <a:round/>
            <a:headEnd/>
            <a:tailEnd/>
          </a:ln>
        </p:spPr>
      </p:cxnSp>
      <p:sp>
        <p:nvSpPr>
          <p:cNvPr id="55313" name="Text Box 18"/>
          <p:cNvSpPr txBox="1">
            <a:spLocks noChangeArrowheads="1"/>
          </p:cNvSpPr>
          <p:nvPr/>
        </p:nvSpPr>
        <p:spPr bwMode="auto">
          <a:xfrm>
            <a:off x="1158875" y="2997200"/>
            <a:ext cx="3600450" cy="366713"/>
          </a:xfrm>
          <a:prstGeom prst="rect">
            <a:avLst/>
          </a:prstGeom>
          <a:noFill/>
          <a:ln w="9525">
            <a:noFill/>
            <a:miter lim="800000"/>
            <a:headEnd/>
            <a:tailEnd/>
          </a:ln>
        </p:spPr>
        <p:txBody>
          <a:bodyPr wrap="none">
            <a:spAutoFit/>
          </a:bodyPr>
          <a:lstStyle/>
          <a:p>
            <a:r>
              <a:rPr lang="en-GB" b="1">
                <a:latin typeface="Helvetica"/>
                <a:ea typeface="ＭＳ Ｐゴシック" pitchFamily="34" charset="-128"/>
              </a:rPr>
              <a:t>3GPP object in MTOSI interface</a:t>
            </a:r>
          </a:p>
        </p:txBody>
      </p:sp>
      <p:cxnSp>
        <p:nvCxnSpPr>
          <p:cNvPr id="55314" name="AutoShape 19"/>
          <p:cNvCxnSpPr>
            <a:cxnSpLocks noChangeShapeType="1"/>
            <a:stCxn id="55308" idx="3"/>
            <a:endCxn id="55309" idx="1"/>
          </p:cNvCxnSpPr>
          <p:nvPr/>
        </p:nvCxnSpPr>
        <p:spPr bwMode="auto">
          <a:xfrm>
            <a:off x="1598613" y="5851525"/>
            <a:ext cx="525462" cy="0"/>
          </a:xfrm>
          <a:prstGeom prst="straightConnector1">
            <a:avLst/>
          </a:prstGeom>
          <a:noFill/>
          <a:ln w="9525">
            <a:solidFill>
              <a:schemeClr val="tx1"/>
            </a:solidFill>
            <a:round/>
            <a:headEnd/>
            <a:tailEnd/>
          </a:ln>
        </p:spPr>
      </p:cxnSp>
      <p:cxnSp>
        <p:nvCxnSpPr>
          <p:cNvPr id="55315" name="AutoShape 20"/>
          <p:cNvCxnSpPr>
            <a:cxnSpLocks noChangeShapeType="1"/>
            <a:stCxn id="55307" idx="2"/>
            <a:endCxn id="55309" idx="0"/>
          </p:cNvCxnSpPr>
          <p:nvPr/>
        </p:nvCxnSpPr>
        <p:spPr bwMode="auto">
          <a:xfrm>
            <a:off x="1141413" y="4508500"/>
            <a:ext cx="1439862" cy="885825"/>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idx="4294967295"/>
          </p:nvPr>
        </p:nvSpPr>
        <p:spPr>
          <a:xfrm>
            <a:off x="684213" y="765175"/>
            <a:ext cx="7894637" cy="503238"/>
          </a:xfrm>
        </p:spPr>
        <p:txBody>
          <a:bodyPr/>
          <a:lstStyle/>
          <a:p>
            <a:r>
              <a:rPr lang="en-GB" smtClean="0"/>
              <a:t>Managed Element &amp; Port models</a:t>
            </a:r>
          </a:p>
        </p:txBody>
      </p:sp>
      <p:sp>
        <p:nvSpPr>
          <p:cNvPr id="56322" name="Rectangle 3"/>
          <p:cNvSpPr>
            <a:spLocks noChangeArrowheads="1"/>
          </p:cNvSpPr>
          <p:nvPr/>
        </p:nvSpPr>
        <p:spPr bwMode="auto">
          <a:xfrm>
            <a:off x="1258888" y="4437063"/>
            <a:ext cx="1441450" cy="1512887"/>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23" name="Rectangle 4"/>
          <p:cNvSpPr>
            <a:spLocks noChangeArrowheads="1"/>
          </p:cNvSpPr>
          <p:nvPr/>
        </p:nvSpPr>
        <p:spPr bwMode="auto">
          <a:xfrm>
            <a:off x="5003800" y="4437063"/>
            <a:ext cx="1441450" cy="1512887"/>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24" name="Rectangle 5"/>
          <p:cNvSpPr>
            <a:spLocks noChangeArrowheads="1"/>
          </p:cNvSpPr>
          <p:nvPr/>
        </p:nvSpPr>
        <p:spPr bwMode="auto">
          <a:xfrm>
            <a:off x="2411413" y="4868863"/>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M</a:t>
            </a:r>
          </a:p>
        </p:txBody>
      </p:sp>
      <p:sp>
        <p:nvSpPr>
          <p:cNvPr id="56325" name="Rectangle 6"/>
          <p:cNvSpPr>
            <a:spLocks noChangeArrowheads="1"/>
          </p:cNvSpPr>
          <p:nvPr/>
        </p:nvSpPr>
        <p:spPr bwMode="auto">
          <a:xfrm>
            <a:off x="4787900" y="4868863"/>
            <a:ext cx="431800" cy="288925"/>
          </a:xfrm>
          <a:prstGeom prst="rect">
            <a:avLst/>
          </a:prstGeom>
          <a:solidFill>
            <a:srgbClr val="CC99FF"/>
          </a:solidFill>
          <a:ln w="9525">
            <a:solidFill>
              <a:schemeClr val="tx1"/>
            </a:solidFill>
            <a:miter lim="800000"/>
            <a:headEnd/>
            <a:tailEnd/>
          </a:ln>
        </p:spPr>
        <p:txBody>
          <a:bodyPr wrap="none" anchor="ctr"/>
          <a:lstStyle/>
          <a:p>
            <a:endParaRPr lang="en-GB"/>
          </a:p>
        </p:txBody>
      </p:sp>
      <p:cxnSp>
        <p:nvCxnSpPr>
          <p:cNvPr id="56326" name="AutoShape 7"/>
          <p:cNvCxnSpPr>
            <a:cxnSpLocks noChangeShapeType="1"/>
            <a:stCxn id="56324" idx="3"/>
            <a:endCxn id="56325" idx="1"/>
          </p:cNvCxnSpPr>
          <p:nvPr/>
        </p:nvCxnSpPr>
        <p:spPr bwMode="auto">
          <a:xfrm>
            <a:off x="2843213" y="5013325"/>
            <a:ext cx="1944687" cy="0"/>
          </a:xfrm>
          <a:prstGeom prst="straightConnector1">
            <a:avLst/>
          </a:prstGeom>
          <a:noFill/>
          <a:ln w="9525">
            <a:solidFill>
              <a:schemeClr val="tx1"/>
            </a:solidFill>
            <a:round/>
            <a:headEnd/>
            <a:tailEnd/>
          </a:ln>
        </p:spPr>
      </p:cxnSp>
      <p:sp>
        <p:nvSpPr>
          <p:cNvPr id="56327" name="Oval 8"/>
          <p:cNvSpPr>
            <a:spLocks noChangeArrowheads="1"/>
          </p:cNvSpPr>
          <p:nvPr/>
        </p:nvSpPr>
        <p:spPr bwMode="auto">
          <a:xfrm>
            <a:off x="1331913" y="4868863"/>
            <a:ext cx="647700" cy="504825"/>
          </a:xfrm>
          <a:prstGeom prst="ellipse">
            <a:avLst/>
          </a:prstGeom>
          <a:solidFill>
            <a:srgbClr val="99CCFF"/>
          </a:solidFill>
          <a:ln w="9525">
            <a:solidFill>
              <a:schemeClr val="tx1"/>
            </a:solidFill>
            <a:round/>
            <a:headEnd/>
            <a:tailEnd/>
          </a:ln>
        </p:spPr>
        <p:txBody>
          <a:bodyPr wrap="none" anchor="ctr"/>
          <a:lstStyle/>
          <a:p>
            <a:pPr algn="ctr"/>
            <a:r>
              <a:rPr lang="en-GB" b="1">
                <a:latin typeface="Helvetica"/>
                <a:ea typeface="ＭＳ Ｐゴシック" pitchFamily="34" charset="-128"/>
              </a:rPr>
              <a:t>3</a:t>
            </a:r>
          </a:p>
        </p:txBody>
      </p:sp>
      <p:cxnSp>
        <p:nvCxnSpPr>
          <p:cNvPr id="56328" name="AutoShape 9"/>
          <p:cNvCxnSpPr>
            <a:cxnSpLocks noChangeShapeType="1"/>
            <a:stCxn id="56327" idx="6"/>
            <a:endCxn id="56324" idx="1"/>
          </p:cNvCxnSpPr>
          <p:nvPr/>
        </p:nvCxnSpPr>
        <p:spPr bwMode="auto">
          <a:xfrm flipV="1">
            <a:off x="1979613" y="5013325"/>
            <a:ext cx="431800" cy="107950"/>
          </a:xfrm>
          <a:prstGeom prst="straightConnector1">
            <a:avLst/>
          </a:prstGeom>
          <a:noFill/>
          <a:ln w="9525">
            <a:solidFill>
              <a:schemeClr val="tx1"/>
            </a:solidFill>
            <a:round/>
            <a:headEnd/>
            <a:tailEnd/>
          </a:ln>
        </p:spPr>
      </p:cxnSp>
      <p:sp>
        <p:nvSpPr>
          <p:cNvPr id="56329" name="Rectangle 10"/>
          <p:cNvSpPr>
            <a:spLocks noChangeArrowheads="1"/>
          </p:cNvSpPr>
          <p:nvPr/>
        </p:nvSpPr>
        <p:spPr bwMode="auto">
          <a:xfrm>
            <a:off x="1258888" y="1628775"/>
            <a:ext cx="1441450" cy="1512888"/>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30" name="Rectangle 11"/>
          <p:cNvSpPr>
            <a:spLocks noChangeArrowheads="1"/>
          </p:cNvSpPr>
          <p:nvPr/>
        </p:nvSpPr>
        <p:spPr bwMode="auto">
          <a:xfrm>
            <a:off x="5003800" y="1628775"/>
            <a:ext cx="1441450" cy="1512888"/>
          </a:xfrm>
          <a:prstGeom prst="rect">
            <a:avLst/>
          </a:prstGeom>
          <a:solidFill>
            <a:srgbClr val="CCFFFF"/>
          </a:solidFill>
          <a:ln w="9525">
            <a:solidFill>
              <a:schemeClr val="tx1"/>
            </a:solidFill>
            <a:miter lim="800000"/>
            <a:headEnd/>
            <a:tailEnd/>
          </a:ln>
        </p:spPr>
        <p:txBody>
          <a:bodyPr wrap="none" anchor="ctr"/>
          <a:lstStyle/>
          <a:p>
            <a:endParaRPr lang="en-GB"/>
          </a:p>
        </p:txBody>
      </p:sp>
      <p:sp>
        <p:nvSpPr>
          <p:cNvPr id="56331" name="Rectangle 12"/>
          <p:cNvSpPr>
            <a:spLocks noChangeArrowheads="1"/>
          </p:cNvSpPr>
          <p:nvPr/>
        </p:nvSpPr>
        <p:spPr bwMode="auto">
          <a:xfrm>
            <a:off x="2411413" y="2060575"/>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3</a:t>
            </a:r>
          </a:p>
        </p:txBody>
      </p:sp>
      <p:sp>
        <p:nvSpPr>
          <p:cNvPr id="56332" name="Rectangle 13"/>
          <p:cNvSpPr>
            <a:spLocks noChangeArrowheads="1"/>
          </p:cNvSpPr>
          <p:nvPr/>
        </p:nvSpPr>
        <p:spPr bwMode="auto">
          <a:xfrm>
            <a:off x="4787900" y="2060575"/>
            <a:ext cx="431800" cy="288925"/>
          </a:xfrm>
          <a:prstGeom prst="rect">
            <a:avLst/>
          </a:prstGeom>
          <a:solidFill>
            <a:srgbClr val="CC99FF"/>
          </a:solidFill>
          <a:ln w="9525">
            <a:solidFill>
              <a:schemeClr val="tx1"/>
            </a:solidFill>
            <a:miter lim="800000"/>
            <a:headEnd/>
            <a:tailEnd/>
          </a:ln>
        </p:spPr>
        <p:txBody>
          <a:bodyPr wrap="none" anchor="ctr"/>
          <a:lstStyle/>
          <a:p>
            <a:pPr algn="ctr"/>
            <a:r>
              <a:rPr lang="en-GB" b="1">
                <a:latin typeface="Helvetica"/>
                <a:ea typeface="ＭＳ Ｐゴシック" pitchFamily="34" charset="-128"/>
              </a:rPr>
              <a:t>M</a:t>
            </a:r>
          </a:p>
        </p:txBody>
      </p:sp>
      <p:cxnSp>
        <p:nvCxnSpPr>
          <p:cNvPr id="56333" name="AutoShape 14"/>
          <p:cNvCxnSpPr>
            <a:cxnSpLocks noChangeShapeType="1"/>
            <a:stCxn id="56331" idx="3"/>
            <a:endCxn id="56332" idx="1"/>
          </p:cNvCxnSpPr>
          <p:nvPr/>
        </p:nvCxnSpPr>
        <p:spPr bwMode="auto">
          <a:xfrm>
            <a:off x="2843213" y="2205038"/>
            <a:ext cx="1944687" cy="0"/>
          </a:xfrm>
          <a:prstGeom prst="straightConnector1">
            <a:avLst/>
          </a:prstGeom>
          <a:noFill/>
          <a:ln w="9525">
            <a:solidFill>
              <a:schemeClr val="tx1"/>
            </a:solidFill>
            <a:round/>
            <a:headEnd/>
            <a:tailEnd/>
          </a:ln>
        </p:spPr>
      </p:cxnSp>
      <p:sp>
        <p:nvSpPr>
          <p:cNvPr id="56334" name="Oval 15"/>
          <p:cNvSpPr>
            <a:spLocks noChangeArrowheads="1"/>
          </p:cNvSpPr>
          <p:nvPr/>
        </p:nvSpPr>
        <p:spPr bwMode="auto">
          <a:xfrm>
            <a:off x="1331913" y="2060575"/>
            <a:ext cx="647700" cy="504825"/>
          </a:xfrm>
          <a:prstGeom prst="ellipse">
            <a:avLst/>
          </a:prstGeom>
          <a:solidFill>
            <a:srgbClr val="99CCFF"/>
          </a:solidFill>
          <a:ln w="9525">
            <a:solidFill>
              <a:schemeClr val="tx1"/>
            </a:solidFill>
            <a:round/>
            <a:headEnd/>
            <a:tailEnd/>
          </a:ln>
        </p:spPr>
        <p:txBody>
          <a:bodyPr wrap="none" anchor="ctr"/>
          <a:lstStyle/>
          <a:p>
            <a:pPr algn="ctr"/>
            <a:r>
              <a:rPr lang="en-GB" b="1">
                <a:latin typeface="Helvetica"/>
                <a:ea typeface="ＭＳ Ｐゴシック" pitchFamily="34" charset="-128"/>
              </a:rPr>
              <a:t>3</a:t>
            </a:r>
          </a:p>
        </p:txBody>
      </p:sp>
      <p:cxnSp>
        <p:nvCxnSpPr>
          <p:cNvPr id="56335" name="AutoShape 16"/>
          <p:cNvCxnSpPr>
            <a:cxnSpLocks noChangeShapeType="1"/>
            <a:stCxn id="56334" idx="6"/>
            <a:endCxn id="56331" idx="1"/>
          </p:cNvCxnSpPr>
          <p:nvPr/>
        </p:nvCxnSpPr>
        <p:spPr bwMode="auto">
          <a:xfrm flipV="1">
            <a:off x="1979613" y="2205038"/>
            <a:ext cx="431800" cy="107950"/>
          </a:xfrm>
          <a:prstGeom prst="straightConnector1">
            <a:avLst/>
          </a:prstGeom>
          <a:noFill/>
          <a:ln w="9525">
            <a:solidFill>
              <a:schemeClr val="tx1"/>
            </a:solidFill>
            <a:round/>
            <a:headEnd/>
            <a:tailEnd/>
          </a:ln>
        </p:spPr>
      </p:cxnSp>
    </p:spTree>
  </p:cSld>
  <p:clrMapOvr>
    <a:masterClrMapping/>
  </p:clrMapOvr>
  <p:transition spd="med">
    <p:strips dir="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6"/>
          <p:cNvSpPr>
            <a:spLocks noGrp="1" noChangeArrowheads="1"/>
          </p:cNvSpPr>
          <p:nvPr>
            <p:ph type="title" idx="4294967295"/>
          </p:nvPr>
        </p:nvSpPr>
        <p:spPr>
          <a:xfrm>
            <a:off x="684213" y="727075"/>
            <a:ext cx="7894637" cy="541338"/>
          </a:xfrm>
        </p:spPr>
        <p:txBody>
          <a:bodyPr/>
          <a:lstStyle/>
          <a:p>
            <a:r>
              <a:rPr lang="en-GB" smtClean="0"/>
              <a:t>Progress &amp; proposed next steps</a:t>
            </a:r>
            <a:br>
              <a:rPr lang="en-GB" smtClean="0"/>
            </a:br>
            <a:endParaRPr lang="en-GB" smtClean="0"/>
          </a:p>
        </p:txBody>
      </p:sp>
      <p:sp>
        <p:nvSpPr>
          <p:cNvPr id="21506" name="Rectangle 7"/>
          <p:cNvSpPr>
            <a:spLocks noGrp="1" noChangeArrowheads="1"/>
          </p:cNvSpPr>
          <p:nvPr>
            <p:ph type="body" idx="4294967295"/>
          </p:nvPr>
        </p:nvSpPr>
        <p:spPr>
          <a:xfrm>
            <a:off x="684213" y="1268413"/>
            <a:ext cx="7894637" cy="5040312"/>
          </a:xfrm>
        </p:spPr>
        <p:txBody>
          <a:bodyPr/>
          <a:lstStyle/>
          <a:p>
            <a:pPr marL="261938" indent="-261938">
              <a:spcBef>
                <a:spcPct val="0"/>
              </a:spcBef>
              <a:buFontTx/>
              <a:buChar char="•"/>
              <a:tabLst/>
            </a:pPr>
            <a:r>
              <a:rPr lang="en-GB" sz="1600" b="1" smtClean="0"/>
              <a:t>Use Case analysis:</a:t>
            </a:r>
            <a:endParaRPr lang="en-GB" sz="1600" smtClean="0"/>
          </a:p>
          <a:p>
            <a:pPr marL="581025" lvl="1" indent="-236538">
              <a:spcBef>
                <a:spcPct val="0"/>
              </a:spcBef>
              <a:buFontTx/>
              <a:buChar char="–"/>
              <a:tabLst/>
            </a:pPr>
            <a:r>
              <a:rPr lang="en-GB" sz="1400" smtClean="0"/>
              <a:t>Took TAW Jan 2010 proposal that was discussed in Montreal May 2010 and validated TAW July 2010 (further described in </a:t>
            </a:r>
            <a:r>
              <a:rPr lang="en-GB" sz="1400" smtClean="0">
                <a:hlinkClick r:id="rId2"/>
              </a:rPr>
              <a:t>S5vTMFa018</a:t>
            </a:r>
            <a:r>
              <a:rPr lang="en-GB" sz="1400" smtClean="0"/>
              <a:t>)</a:t>
            </a:r>
          </a:p>
          <a:p>
            <a:pPr marL="581025" lvl="1" indent="-236538">
              <a:spcBef>
                <a:spcPct val="0"/>
              </a:spcBef>
              <a:buFontTx/>
              <a:buChar char="–"/>
              <a:tabLst/>
            </a:pPr>
            <a:r>
              <a:rPr lang="en-GB" sz="1400" smtClean="0"/>
              <a:t>Focussed on Fault Location use case and developed network scenarios to exercise case</a:t>
            </a:r>
          </a:p>
          <a:p>
            <a:pPr marL="581025" lvl="1" indent="-236538">
              <a:spcBef>
                <a:spcPct val="0"/>
              </a:spcBef>
              <a:buFontTx/>
              <a:buChar char="–"/>
              <a:tabLst/>
            </a:pPr>
            <a:r>
              <a:rPr lang="en-GB" sz="1400" smtClean="0"/>
              <a:t>Identified 3GPP documents that appeared to contain entities relevant to case</a:t>
            </a:r>
          </a:p>
          <a:p>
            <a:pPr marL="581025" lvl="1" indent="-236538">
              <a:spcBef>
                <a:spcPct val="0"/>
              </a:spcBef>
              <a:buFontTx/>
              <a:buChar char="–"/>
              <a:tabLst/>
            </a:pPr>
            <a:r>
              <a:rPr lang="en-GB" sz="1400" smtClean="0"/>
              <a:t>Extracted model fragments from those documents by hand and constructed UML diagrams</a:t>
            </a:r>
          </a:p>
          <a:p>
            <a:pPr marL="581025" lvl="1" indent="-236538">
              <a:spcBef>
                <a:spcPct val="0"/>
              </a:spcBef>
              <a:buFontTx/>
              <a:buChar char="–"/>
              <a:tabLst/>
            </a:pPr>
            <a:r>
              <a:rPr lang="en-GB" sz="1400" smtClean="0"/>
              <a:t>Did a first rough pass of joining the model using available tooling to show the necessary touch points for case to be supported (see details later)</a:t>
            </a:r>
          </a:p>
          <a:p>
            <a:pPr marL="581025" lvl="1" indent="-236538">
              <a:spcBef>
                <a:spcPct val="0"/>
              </a:spcBef>
              <a:buFontTx/>
              <a:buChar char="–"/>
              <a:tabLst/>
            </a:pPr>
            <a:r>
              <a:rPr lang="en-GB" sz="1400" b="1" smtClean="0"/>
              <a:t>Proposed next steps:</a:t>
            </a:r>
            <a:r>
              <a:rPr lang="en-GB" sz="1400" smtClean="0"/>
              <a:t> Develop case detail and complete model analysis. Run further cases to broaden analysis</a:t>
            </a:r>
          </a:p>
          <a:p>
            <a:pPr marL="261938" indent="-261938">
              <a:spcBef>
                <a:spcPct val="0"/>
              </a:spcBef>
              <a:buFontTx/>
              <a:buChar char="•"/>
              <a:tabLst/>
            </a:pPr>
            <a:r>
              <a:rPr lang="en-GB" sz="1600" b="1" smtClean="0"/>
              <a:t>Direct model mapping: Netcracker</a:t>
            </a:r>
          </a:p>
          <a:p>
            <a:pPr marL="581025" lvl="1" indent="-236538">
              <a:spcBef>
                <a:spcPct val="0"/>
              </a:spcBef>
              <a:buFontTx/>
              <a:buChar char="–"/>
              <a:tabLst/>
            </a:pPr>
            <a:r>
              <a:rPr lang="en-GB" sz="1400" smtClean="0"/>
              <a:t>Consider a number of wireless network structures as a basis for the work</a:t>
            </a:r>
          </a:p>
          <a:p>
            <a:pPr marL="581025" lvl="1" indent="-236538">
              <a:spcBef>
                <a:spcPct val="0"/>
              </a:spcBef>
              <a:buFontTx/>
              <a:buChar char="–"/>
              <a:tabLst/>
            </a:pPr>
            <a:r>
              <a:rPr lang="en-GB" sz="1400" smtClean="0"/>
              <a:t>Identified 3GPP documents that contained relevant information and extracted model</a:t>
            </a:r>
          </a:p>
          <a:p>
            <a:pPr marL="581025" lvl="1" indent="-236538">
              <a:spcBef>
                <a:spcPct val="0"/>
              </a:spcBef>
              <a:buFontTx/>
              <a:buChar char="–"/>
              <a:tabLst/>
            </a:pPr>
            <a:r>
              <a:rPr lang="en-GB" sz="1400" smtClean="0"/>
              <a:t>Used available tooling to interrelate model attributes and identify model challenges/refinements</a:t>
            </a:r>
          </a:p>
          <a:p>
            <a:pPr marL="581025" lvl="1" indent="-236538">
              <a:spcBef>
                <a:spcPct val="0"/>
              </a:spcBef>
              <a:buFontTx/>
              <a:buChar char="–"/>
              <a:tabLst/>
            </a:pPr>
            <a:r>
              <a:rPr lang="en-GB" sz="1400" b="1" smtClean="0"/>
              <a:t>Proposed next steps: </a:t>
            </a:r>
            <a:r>
              <a:rPr lang="en-GB" sz="1400" smtClean="0"/>
              <a:t>Continue model mapping to suitable completion. Run some use cases across the model to exercise the mappings</a:t>
            </a:r>
          </a:p>
        </p:txBody>
      </p:sp>
    </p:spTree>
  </p:cSld>
  <p:clrMapOvr>
    <a:masterClrMapping/>
  </p:clrMapOvr>
  <p:transition spd="med">
    <p:strips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4"/>
          <p:cNvSpPr>
            <a:spLocks noGrp="1" noChangeArrowheads="1"/>
          </p:cNvSpPr>
          <p:nvPr>
            <p:ph type="ctrTitle" idx="4294967295"/>
          </p:nvPr>
        </p:nvSpPr>
        <p:spPr>
          <a:xfrm>
            <a:off x="685800" y="2130425"/>
            <a:ext cx="7772400" cy="1470025"/>
          </a:xfrm>
        </p:spPr>
        <p:txBody>
          <a:bodyPr/>
          <a:lstStyle/>
          <a:p>
            <a:r>
              <a:rPr lang="en-GB" smtClean="0"/>
              <a:t>Use case approach to resource model analysis</a:t>
            </a:r>
            <a:br>
              <a:rPr lang="en-GB" smtClean="0"/>
            </a:br>
            <a:r>
              <a:rPr lang="en-GB" smtClean="0"/>
              <a:t/>
            </a:r>
            <a:br>
              <a:rPr lang="en-GB" smtClean="0"/>
            </a:br>
            <a:r>
              <a:rPr lang="en-GB" smtClean="0"/>
              <a:t>Alarm correlation use case</a:t>
            </a:r>
          </a:p>
        </p:txBody>
      </p:sp>
    </p:spTree>
  </p:cSld>
  <p:clrMapOvr>
    <a:masterClrMapping/>
  </p:clrMapOvr>
  <p:transition spd="med">
    <p:strips dir="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idx="4294967295"/>
          </p:nvPr>
        </p:nvSpPr>
        <p:spPr>
          <a:xfrm>
            <a:off x="684213" y="727075"/>
            <a:ext cx="7894637" cy="541338"/>
          </a:xfrm>
        </p:spPr>
        <p:txBody>
          <a:bodyPr/>
          <a:lstStyle/>
          <a:p>
            <a:r>
              <a:rPr lang="en-US" smtClean="0"/>
              <a:t>Use case approach – the idea</a:t>
            </a:r>
          </a:p>
        </p:txBody>
      </p:sp>
      <p:sp>
        <p:nvSpPr>
          <p:cNvPr id="23554" name="Rectangle 5"/>
          <p:cNvSpPr>
            <a:spLocks noGrp="1" noChangeArrowheads="1"/>
          </p:cNvSpPr>
          <p:nvPr>
            <p:ph type="body" idx="4294967295"/>
          </p:nvPr>
        </p:nvSpPr>
        <p:spPr>
          <a:xfrm>
            <a:off x="684213" y="1268413"/>
            <a:ext cx="7894637" cy="5040312"/>
          </a:xfrm>
        </p:spPr>
        <p:txBody>
          <a:bodyPr/>
          <a:lstStyle/>
          <a:p>
            <a:pPr marL="261938" indent="-261938">
              <a:buFontTx/>
              <a:buChar char="•"/>
              <a:tabLst/>
            </a:pPr>
            <a:r>
              <a:rPr lang="en-GB" smtClean="0"/>
              <a:t>Concentration on the part of the model which serves real use cases </a:t>
            </a:r>
          </a:p>
          <a:p>
            <a:pPr marL="261938" indent="-261938">
              <a:buFontTx/>
              <a:buChar char="•"/>
              <a:tabLst/>
            </a:pPr>
            <a:r>
              <a:rPr lang="en-GB" smtClean="0"/>
              <a:t>Easy location of gaps in the model (models) </a:t>
            </a:r>
          </a:p>
          <a:p>
            <a:pPr marL="261938" indent="-261938">
              <a:buFontTx/>
              <a:buChar char="•"/>
              <a:tabLst/>
            </a:pPr>
            <a:r>
              <a:rPr lang="en-GB" smtClean="0"/>
              <a:t>Enables avoiding going into too much detail </a:t>
            </a:r>
          </a:p>
          <a:p>
            <a:pPr marL="261938" indent="-261938">
              <a:buFontTx/>
              <a:buChar char="•"/>
              <a:tabLst/>
            </a:pPr>
            <a:r>
              <a:rPr lang="en-GB" smtClean="0"/>
              <a:t>Easier to justify standard amendments when benefits can be demonstrated </a:t>
            </a:r>
          </a:p>
          <a:p>
            <a:pPr marL="261938" indent="-261938">
              <a:buFontTx/>
              <a:buChar char="•"/>
              <a:tabLst/>
            </a:pPr>
            <a:r>
              <a:rPr lang="en-GB" smtClean="0"/>
              <a:t>Starting from Fault Management use case – enables coordinating work with FM Harmonisation team </a:t>
            </a:r>
          </a:p>
          <a:p>
            <a:pPr marL="261938" indent="-261938">
              <a:buFontTx/>
              <a:buChar char="•"/>
              <a:tabLst/>
            </a:pPr>
            <a:r>
              <a:rPr lang="en-GB" smtClean="0"/>
              <a:t>Alarm Correlation FM use case – refers to the top 10 NGMN requirements</a:t>
            </a:r>
          </a:p>
          <a:p>
            <a:pPr marL="261938" indent="-261938">
              <a:buFontTx/>
              <a:buChar char="•"/>
              <a:tabLst/>
            </a:pPr>
            <a:r>
              <a:rPr lang="en-GB" smtClean="0"/>
              <a:t>If this approach works for FM use case, it should be extended for the other top 10 NGMN requirements</a:t>
            </a:r>
          </a:p>
          <a:p>
            <a:pPr marL="261938" indent="-261938">
              <a:buFontTx/>
              <a:buChar char="•"/>
              <a:tabLst/>
            </a:pPr>
            <a:endParaRPr lang="en-GB" smtClean="0"/>
          </a:p>
        </p:txBody>
      </p:sp>
    </p:spTree>
  </p:cSld>
  <p:clrMapOvr>
    <a:masterClrMapping/>
  </p:clrMapOvr>
  <p:transition spd="med">
    <p:strips dir="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4"/>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24578" name="Picture 3"/>
          <p:cNvPicPr>
            <a:picLocks noChangeAspect="1" noChangeArrowheads="1"/>
          </p:cNvPicPr>
          <p:nvPr/>
        </p:nvPicPr>
        <p:blipFill>
          <a:blip r:embed="rId2"/>
          <a:srcRect/>
          <a:stretch>
            <a:fillRect/>
          </a:stretch>
        </p:blipFill>
        <p:spPr bwMode="auto">
          <a:xfrm>
            <a:off x="1835150" y="1870075"/>
            <a:ext cx="5083175" cy="4654550"/>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4"/>
          <p:cNvSpPr>
            <a:spLocks noGrp="1" noChangeArrowheads="1"/>
          </p:cNvSpPr>
          <p:nvPr>
            <p:ph type="title" idx="4294967295"/>
          </p:nvPr>
        </p:nvSpPr>
        <p:spPr>
          <a:xfrm>
            <a:off x="684213" y="765175"/>
            <a:ext cx="7894637" cy="503238"/>
          </a:xfrm>
        </p:spPr>
        <p:txBody>
          <a:bodyPr/>
          <a:lstStyle/>
          <a:p>
            <a:r>
              <a:rPr lang="en-GB" smtClean="0"/>
              <a:t>Alarm correlation </a:t>
            </a:r>
            <a:br>
              <a:rPr lang="en-GB" smtClean="0"/>
            </a:br>
            <a:r>
              <a:rPr lang="en-GB" smtClean="0"/>
              <a:t>– the simplified view</a:t>
            </a:r>
          </a:p>
        </p:txBody>
      </p:sp>
      <p:pic>
        <p:nvPicPr>
          <p:cNvPr id="25602" name="Picture 3"/>
          <p:cNvPicPr>
            <a:picLocks noChangeAspect="1" noChangeArrowheads="1"/>
          </p:cNvPicPr>
          <p:nvPr/>
        </p:nvPicPr>
        <p:blipFill>
          <a:blip r:embed="rId2"/>
          <a:srcRect/>
          <a:stretch>
            <a:fillRect/>
          </a:stretch>
        </p:blipFill>
        <p:spPr bwMode="auto">
          <a:xfrm>
            <a:off x="1054100" y="2036763"/>
            <a:ext cx="7034213" cy="4271962"/>
          </a:xfrm>
          <a:prstGeom prst="rect">
            <a:avLst/>
          </a:prstGeom>
          <a:noFill/>
          <a:ln w="9525">
            <a:noFill/>
            <a:miter lim="800000"/>
            <a:headEnd/>
            <a:tailEnd/>
          </a:ln>
        </p:spPr>
      </p:pic>
    </p:spTree>
  </p:cSld>
  <p:clrMapOvr>
    <a:masterClrMapping/>
  </p:clrMapOvr>
  <p:transition spd="med">
    <p:strips dir="ru"/>
  </p:transition>
  <p:timing>
    <p:tnLst>
      <p:par>
        <p:cTn id="1" dur="indefinite" restart="never" nodeType="tmRoot"/>
      </p:par>
    </p:tnLst>
  </p:timing>
</p:sld>
</file>

<file path=ppt/theme/theme1.xml><?xml version="1.0" encoding="utf-8"?>
<a:theme xmlns:a="http://schemas.openxmlformats.org/drawingml/2006/main" name="14_MarketOffreMobileSOF3">
  <a:themeElements>
    <a:clrScheme name="">
      <a:dk1>
        <a:srgbClr val="FF6600"/>
      </a:dk1>
      <a:lt1>
        <a:srgbClr val="FFFFFF"/>
      </a:lt1>
      <a:dk2>
        <a:srgbClr val="000000"/>
      </a:dk2>
      <a:lt2>
        <a:srgbClr val="424A52"/>
      </a:lt2>
      <a:accent1>
        <a:srgbClr val="332B24"/>
      </a:accent1>
      <a:accent2>
        <a:srgbClr val="C2BFB8"/>
      </a:accent2>
      <a:accent3>
        <a:srgbClr val="FFFFFF"/>
      </a:accent3>
      <a:accent4>
        <a:srgbClr val="DA5600"/>
      </a:accent4>
      <a:accent5>
        <a:srgbClr val="ADACAC"/>
      </a:accent5>
      <a:accent6>
        <a:srgbClr val="B0ADA6"/>
      </a:accent6>
      <a:hlink>
        <a:srgbClr val="CFC4B8"/>
      </a:hlink>
      <a:folHlink>
        <a:srgbClr val="FFFFFF"/>
      </a:folHlink>
    </a:clrScheme>
    <a:fontScheme name="14_MarketOffreMobileSOF3">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1905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19050" cap="flat" cmpd="sng" algn="ctr">
          <a:solidFill>
            <a:schemeClr val="accent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txDef>
      <a:spPr>
        <a:noFill/>
      </a:spPr>
      <a:bodyPr wrap="none" rtlCol="0">
        <a:spAutoFit/>
      </a:bodyPr>
      <a:lstStyle>
        <a:defPPr>
          <a:defRPr sz="1200" dirty="0" smtClean="0">
            <a:solidFill>
              <a:schemeClr val="accent1"/>
            </a:solidFill>
          </a:defRPr>
        </a:defPPr>
      </a:lstStyle>
    </a:txDef>
  </a:objectDefaults>
  <a:extraClrSchemeLst>
    <a:extraClrScheme>
      <a:clrScheme name="MarketOffreMobileSOF3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rketOffreMobileSOF3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arketOffreMobileSOF3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arketOffreMobileSOF3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arketOffreMobileSOF3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arketOffreMobileSOF3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arketOffreMobileSOF3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arketOffreMobileSOF3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arketOffreMobileSOF3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arketOffreMobileSOF3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arketOffreMobileSOF3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arketOffreMobileSOF3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MarketOffreMobileSOF3 13">
        <a:dk1>
          <a:srgbClr val="FF5900"/>
        </a:dk1>
        <a:lt1>
          <a:srgbClr val="FFFFFF"/>
        </a:lt1>
        <a:dk2>
          <a:srgbClr val="000000"/>
        </a:dk2>
        <a:lt2>
          <a:srgbClr val="636B70"/>
        </a:lt2>
        <a:accent1>
          <a:srgbClr val="BBE0E3"/>
        </a:accent1>
        <a:accent2>
          <a:srgbClr val="333399"/>
        </a:accent2>
        <a:accent3>
          <a:srgbClr val="FFFFFF"/>
        </a:accent3>
        <a:accent4>
          <a:srgbClr val="DA4B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arketOffreMobileSOF3 14">
        <a:dk1>
          <a:srgbClr val="FF5900"/>
        </a:dk1>
        <a:lt1>
          <a:srgbClr val="FFFFFF"/>
        </a:lt1>
        <a:dk2>
          <a:srgbClr val="F7D117"/>
        </a:dk2>
        <a:lt2>
          <a:srgbClr val="636B70"/>
        </a:lt2>
        <a:accent1>
          <a:srgbClr val="000000"/>
        </a:accent1>
        <a:accent2>
          <a:srgbClr val="C2BFB8"/>
        </a:accent2>
        <a:accent3>
          <a:srgbClr val="FFFFFF"/>
        </a:accent3>
        <a:accent4>
          <a:srgbClr val="DA4B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
      <a:clrScheme name="MarketOffreMobileSOF3 15">
        <a:dk1>
          <a:srgbClr val="FF5900"/>
        </a:dk1>
        <a:lt1>
          <a:srgbClr val="FFFFFF"/>
        </a:lt1>
        <a:dk2>
          <a:srgbClr val="403B33"/>
        </a:dk2>
        <a:lt2>
          <a:srgbClr val="636B70"/>
        </a:lt2>
        <a:accent1>
          <a:srgbClr val="000000"/>
        </a:accent1>
        <a:accent2>
          <a:srgbClr val="C2BFB8"/>
        </a:accent2>
        <a:accent3>
          <a:srgbClr val="FFFFFF"/>
        </a:accent3>
        <a:accent4>
          <a:srgbClr val="DA4B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
      <a:clrScheme name="MarketOffreMobileSOF3 16">
        <a:dk1>
          <a:srgbClr val="FF6600"/>
        </a:dk1>
        <a:lt1>
          <a:srgbClr val="FFFFFF"/>
        </a:lt1>
        <a:dk2>
          <a:srgbClr val="F7D117"/>
        </a:dk2>
        <a:lt2>
          <a:srgbClr val="636B70"/>
        </a:lt2>
        <a:accent1>
          <a:srgbClr val="000000"/>
        </a:accent1>
        <a:accent2>
          <a:srgbClr val="C2BFB8"/>
        </a:accent2>
        <a:accent3>
          <a:srgbClr val="FFFFFF"/>
        </a:accent3>
        <a:accent4>
          <a:srgbClr val="DA5600"/>
        </a:accent4>
        <a:accent5>
          <a:srgbClr val="AAAAAA"/>
        </a:accent5>
        <a:accent6>
          <a:srgbClr val="B0ADA6"/>
        </a:accent6>
        <a:hlink>
          <a:srgbClr val="FCC917"/>
        </a:hlink>
        <a:folHlink>
          <a:srgbClr val="CFC4B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57550</TotalTime>
  <Words>2280</Words>
  <Application>Microsoft Office PowerPoint</Application>
  <PresentationFormat>On-screen Show (4:3)</PresentationFormat>
  <Paragraphs>254</Paragraphs>
  <Slides>41</Slides>
  <Notes>4</Notes>
  <HiddenSlides>0</HiddenSlides>
  <MMClips>0</MMClips>
  <ScaleCrop>false</ScaleCrop>
  <HeadingPairs>
    <vt:vector size="8" baseType="variant">
      <vt:variant>
        <vt:lpstr>Fonts Used</vt:lpstr>
      </vt:variant>
      <vt:variant>
        <vt:i4>7</vt:i4>
      </vt:variant>
      <vt:variant>
        <vt:lpstr>Design Template</vt:lpstr>
      </vt:variant>
      <vt:variant>
        <vt:i4>14</vt:i4>
      </vt:variant>
      <vt:variant>
        <vt:lpstr>Embedded OLE Servers</vt:lpstr>
      </vt:variant>
      <vt:variant>
        <vt:i4>2</vt:i4>
      </vt:variant>
      <vt:variant>
        <vt:lpstr>Slide Titles</vt:lpstr>
      </vt:variant>
      <vt:variant>
        <vt:i4>41</vt:i4>
      </vt:variant>
    </vt:vector>
  </HeadingPairs>
  <TitlesOfParts>
    <vt:vector size="64" baseType="lpstr">
      <vt:lpstr>Arial</vt:lpstr>
      <vt:lpstr>Calibri</vt:lpstr>
      <vt:lpstr>Times New Roman</vt:lpstr>
      <vt:lpstr>Arial Unicode MS</vt:lpstr>
      <vt:lpstr>Helvetica</vt:lpstr>
      <vt:lpstr>Helvetica 45 Light</vt:lpstr>
      <vt:lpstr>ＭＳ Ｐゴシック</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14_MarketOffreMobileSOF3</vt:lpstr>
      <vt:lpstr>Visio</vt:lpstr>
      <vt:lpstr>Presentation</vt:lpstr>
      <vt:lpstr>3GPP/TMF Joint Working Team Resource Management Harmonization</vt:lpstr>
      <vt:lpstr>IPR</vt:lpstr>
      <vt:lpstr>TMF progress update since Bonn</vt:lpstr>
      <vt:lpstr>Background and overview</vt:lpstr>
      <vt:lpstr>Progress &amp; proposed next steps </vt:lpstr>
      <vt:lpstr>Use case approach to resource model analysis  Alarm correlation use case</vt:lpstr>
      <vt:lpstr>Use case approach – the idea</vt:lpstr>
      <vt:lpstr>Alarm correlation  – the simplified view</vt:lpstr>
      <vt:lpstr>Alarm correlation  – the simplified view</vt:lpstr>
      <vt:lpstr>Alarm correlation  – the simplified view</vt:lpstr>
      <vt:lpstr>3GPP – initial model analysis</vt:lpstr>
      <vt:lpstr>3GPP – initial model analysis</vt:lpstr>
      <vt:lpstr>SID – initial model analysis</vt:lpstr>
      <vt:lpstr>Instance diagram</vt:lpstr>
      <vt:lpstr>Alarms and resources  – automatic correlation</vt:lpstr>
      <vt:lpstr>UC approach – Summary</vt:lpstr>
      <vt:lpstr>Direct model mapping approach to resource model analysis</vt:lpstr>
      <vt:lpstr>Coverage</vt:lpstr>
      <vt:lpstr>Slide 19</vt:lpstr>
      <vt:lpstr>Slide 20</vt:lpstr>
      <vt:lpstr>Slide 21</vt:lpstr>
      <vt:lpstr>Slide 22</vt:lpstr>
      <vt:lpstr>Slide 23</vt:lpstr>
      <vt:lpstr>Some findings</vt:lpstr>
      <vt:lpstr>Some findings</vt:lpstr>
      <vt:lpstr>Conclusions, discussion and next steps</vt:lpstr>
      <vt:lpstr>Connectionless Connection-Oriented Convergence </vt:lpstr>
      <vt:lpstr>GPON </vt:lpstr>
      <vt:lpstr>Background Material</vt:lpstr>
      <vt:lpstr>Slide 30</vt:lpstr>
      <vt:lpstr>We can separate in each key area</vt:lpstr>
      <vt:lpstr>A few considerations</vt:lpstr>
      <vt:lpstr>General considerations</vt:lpstr>
      <vt:lpstr>Evolution considerations</vt:lpstr>
      <vt:lpstr>Extension approach</vt:lpstr>
      <vt:lpstr>Various management configurations</vt:lpstr>
      <vt:lpstr>Model Harmonisation Process Sketch</vt:lpstr>
      <vt:lpstr>Slide 38</vt:lpstr>
      <vt:lpstr>EMS and NMS forms</vt:lpstr>
      <vt:lpstr>EMS and NMS forms</vt:lpstr>
      <vt:lpstr>Managed Element &amp; Port models</vt:lpstr>
    </vt:vector>
  </TitlesOfParts>
  <Manager>Jean-Michel Cornily</Manager>
  <Company>FRANCE TELECOM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Orange Labs</dc:creator>
  <cp:lastModifiedBy>NIGELD</cp:lastModifiedBy>
  <cp:revision>469</cp:revision>
  <dcterms:created xsi:type="dcterms:W3CDTF">2009-10-08T08:11:43Z</dcterms:created>
  <dcterms:modified xsi:type="dcterms:W3CDTF">2010-10-07T00:20:14Z</dcterms:modified>
</cp:coreProperties>
</file>