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66" r:id="rId4"/>
    <p:sldId id="277" r:id="rId5"/>
    <p:sldId id="280" r:id="rId6"/>
    <p:sldId id="281" r:id="rId7"/>
    <p:sldId id="282" r:id="rId8"/>
    <p:sldId id="278" r:id="rId9"/>
    <p:sldId id="279"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 Flauw" initials="MF" lastIdx="4"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7" d="100"/>
          <a:sy n="57" d="100"/>
        </p:scale>
        <p:origin x="-1428" y="-108"/>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8879AF-1DF1-437E-BB9D-605FEEDA4E74}" type="datetimeFigureOut">
              <a:rPr lang="en-US" smtClean="0"/>
              <a:pPr/>
              <a:t>2/22/2013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8D7BBB-DE50-42A6-9EEC-B349B811440A}" type="slidenum">
              <a:rPr lang="en-US" smtClean="0"/>
              <a:pPr/>
              <a:t>‹#›</a:t>
            </a:fld>
            <a:endParaRPr lang="en-US" dirty="0"/>
          </a:p>
        </p:txBody>
      </p:sp>
    </p:spTree>
    <p:extLst>
      <p:ext uri="{BB962C8B-B14F-4D97-AF65-F5344CB8AC3E}">
        <p14:creationId xmlns:p14="http://schemas.microsoft.com/office/powerpoint/2010/main" xmlns="" val="931132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F8D7BBB-DE50-42A6-9EEC-B349B811440A}" type="slidenum">
              <a:rPr lang="en-US" smtClean="0"/>
              <a:pPr/>
              <a:t>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Default Slide with Subtitle">
    <p:spTree>
      <p:nvGrpSpPr>
        <p:cNvPr id="1" name=""/>
        <p:cNvGrpSpPr/>
        <p:nvPr/>
      </p:nvGrpSpPr>
      <p:grpSpPr>
        <a:xfrm>
          <a:off x="0" y="0"/>
          <a:ext cx="0" cy="0"/>
          <a:chOff x="0" y="0"/>
          <a:chExt cx="0" cy="0"/>
        </a:xfrm>
      </p:grpSpPr>
      <p:sp>
        <p:nvSpPr>
          <p:cNvPr id="16" name="Text Placeholder 11"/>
          <p:cNvSpPr>
            <a:spLocks noGrp="1"/>
          </p:cNvSpPr>
          <p:nvPr>
            <p:ph type="body" sz="quarter" idx="10"/>
          </p:nvPr>
        </p:nvSpPr>
        <p:spPr>
          <a:xfrm>
            <a:off x="283028" y="835251"/>
            <a:ext cx="8645071" cy="402553"/>
          </a:xfrm>
        </p:spPr>
        <p:txBody>
          <a:bodyPr tIns="0" bIns="0" anchor="ctr">
            <a:noAutofit/>
          </a:bodyPr>
          <a:lstStyle>
            <a:lvl1pPr algn="r">
              <a:buNone/>
              <a:defRPr sz="2000" b="1" i="1">
                <a:solidFill>
                  <a:schemeClr val="accent2"/>
                </a:solidFill>
                <a:effectLst/>
              </a:defRPr>
            </a:lvl1pPr>
          </a:lstStyle>
          <a:p>
            <a:pPr lvl="0"/>
            <a:r>
              <a:rPr lang="en-US" smtClean="0"/>
              <a:t>Click to edit Master text styles</a:t>
            </a:r>
          </a:p>
        </p:txBody>
      </p:sp>
      <p:sp>
        <p:nvSpPr>
          <p:cNvPr id="2" name="Title 1"/>
          <p:cNvSpPr>
            <a:spLocks noGrp="1"/>
          </p:cNvSpPr>
          <p:nvPr>
            <p:ph type="title"/>
          </p:nvPr>
        </p:nvSpPr>
        <p:spPr>
          <a:xfrm>
            <a:off x="2183312" y="94895"/>
            <a:ext cx="6738257" cy="743461"/>
          </a:xfrm>
        </p:spPr>
        <p:txBody>
          <a:bodyPr/>
          <a:lstStyle>
            <a:lvl1pPr>
              <a:defRPr>
                <a:solidFill>
                  <a:schemeClr val="tx2"/>
                </a:solidFill>
              </a:defRPr>
            </a:lvl1pPr>
          </a:lstStyle>
          <a:p>
            <a:r>
              <a:rPr lang="en-US" smtClean="0"/>
              <a:t>Click to edit Master 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fault Layout, No Orb">
    <p:spTree>
      <p:nvGrpSpPr>
        <p:cNvPr id="1" name=""/>
        <p:cNvGrpSpPr/>
        <p:nvPr/>
      </p:nvGrpSpPr>
      <p:grpSpPr>
        <a:xfrm>
          <a:off x="0" y="0"/>
          <a:ext cx="0" cy="0"/>
          <a:chOff x="0" y="0"/>
          <a:chExt cx="0" cy="0"/>
        </a:xfrm>
      </p:grpSpPr>
      <p:sp>
        <p:nvSpPr>
          <p:cNvPr id="5" name="Rectangle 4"/>
          <p:cNvSpPr/>
          <p:nvPr/>
        </p:nvSpPr>
        <p:spPr bwMode="white">
          <a:xfrm>
            <a:off x="0" y="5410200"/>
            <a:ext cx="9144000" cy="1447800"/>
          </a:xfrm>
          <a:prstGeom prst="rect">
            <a:avLst/>
          </a:prstGeom>
          <a:solidFill>
            <a:schemeClr val="bg1"/>
          </a:solidFill>
          <a:ln>
            <a:noFill/>
          </a:ln>
          <a:effectLst>
            <a:outerShdw blurRad="88900" dist="50800" dir="2700000" algn="tl" rotWithShape="0">
              <a:prstClr val="black">
                <a:alpha val="22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smtClean="0">
              <a:effectLst>
                <a:outerShdw blurRad="38100" dist="38100" dir="2700000" algn="tl">
                  <a:srgbClr val="000000">
                    <a:alpha val="43137"/>
                  </a:srgbClr>
                </a:outerShdw>
              </a:effectLst>
            </a:endParaRPr>
          </a:p>
        </p:txBody>
      </p:sp>
      <p:sp>
        <p:nvSpPr>
          <p:cNvPr id="7" name="Rectangle 6"/>
          <p:cNvSpPr/>
          <p:nvPr/>
        </p:nvSpPr>
        <p:spPr>
          <a:xfrm>
            <a:off x="220717" y="6479659"/>
            <a:ext cx="5044966" cy="415498"/>
          </a:xfrm>
          <a:prstGeom prst="rect">
            <a:avLst/>
          </a:prstGeom>
        </p:spPr>
        <p:txBody>
          <a:bodyPr wrap="squar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7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700" kern="1200" dirty="0" smtClean="0">
                <a:solidFill>
                  <a:schemeClr val="tx1"/>
                </a:solidFill>
                <a:latin typeface="+mn-lt"/>
                <a:ea typeface="+mn-ea"/>
                <a:cs typeface="+mn-cs"/>
              </a:rPr>
              <a:t>Copyright © 2011 TeleManagement Forum, All Rights Reserved.   |   </a:t>
            </a:r>
            <a:fld id="{BCE395A0-52DA-44FA-938D-312C31F3009D}" type="slidenum">
              <a:rPr lang="en-US" sz="700" smtClean="0"/>
              <a:pPr marL="0" marR="0" indent="0" algn="l" defTabSz="457200" rtl="0" eaLnBrk="1" fontAlgn="auto" latinLnBrk="0" hangingPunct="1">
                <a:lnSpc>
                  <a:spcPct val="100000"/>
                </a:lnSpc>
                <a:spcBef>
                  <a:spcPts val="0"/>
                </a:spcBef>
                <a:spcAft>
                  <a:spcPts val="0"/>
                </a:spcAft>
                <a:buClrTx/>
                <a:buSzTx/>
                <a:buFontTx/>
                <a:buNone/>
                <a:tabLst/>
                <a:defRPr/>
              </a:pPr>
              <a:t>‹#›</a:t>
            </a:fld>
            <a:endParaRPr lang="en-US" sz="700" dirty="0" smtClean="0"/>
          </a:p>
          <a:p>
            <a:endParaRPr lang="en-US" sz="700" dirty="0"/>
          </a:p>
        </p:txBody>
      </p:sp>
      <p:sp>
        <p:nvSpPr>
          <p:cNvPr id="8" name="Title 1"/>
          <p:cNvSpPr>
            <a:spLocks noGrp="1"/>
          </p:cNvSpPr>
          <p:nvPr>
            <p:ph type="title"/>
          </p:nvPr>
        </p:nvSpPr>
        <p:spPr>
          <a:xfrm>
            <a:off x="2183312" y="-22301"/>
            <a:ext cx="6738257" cy="972796"/>
          </a:xfrm>
        </p:spPr>
        <p:txBody>
          <a:bodyPr/>
          <a:lstStyle>
            <a:lvl1pPr>
              <a:defRPr>
                <a:solidFill>
                  <a:schemeClr val="tx2"/>
                </a:solidFill>
              </a:defRPr>
            </a:lvl1pPr>
          </a:lstStyle>
          <a:p>
            <a:r>
              <a:rPr lang="en-US" smtClean="0"/>
              <a:t>Click to edit Master title style</a:t>
            </a:r>
            <a:endParaRPr lang="en-US" dirty="0"/>
          </a:p>
        </p:txBody>
      </p:sp>
      <p:sp>
        <p:nvSpPr>
          <p:cNvPr id="6" name="TextBox 5"/>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efault Layout with Subtitle, No Orb">
    <p:spTree>
      <p:nvGrpSpPr>
        <p:cNvPr id="1" name=""/>
        <p:cNvGrpSpPr/>
        <p:nvPr/>
      </p:nvGrpSpPr>
      <p:grpSpPr>
        <a:xfrm>
          <a:off x="0" y="0"/>
          <a:ext cx="0" cy="0"/>
          <a:chOff x="0" y="0"/>
          <a:chExt cx="0" cy="0"/>
        </a:xfrm>
      </p:grpSpPr>
      <p:sp>
        <p:nvSpPr>
          <p:cNvPr id="15" name="Rectangle 14"/>
          <p:cNvSpPr/>
          <p:nvPr/>
        </p:nvSpPr>
        <p:spPr bwMode="white">
          <a:xfrm>
            <a:off x="0" y="5410200"/>
            <a:ext cx="9144000" cy="1447800"/>
          </a:xfrm>
          <a:prstGeom prst="rect">
            <a:avLst/>
          </a:prstGeom>
          <a:solidFill>
            <a:schemeClr val="bg1"/>
          </a:solidFill>
          <a:ln>
            <a:noFill/>
          </a:ln>
          <a:effectLst>
            <a:outerShdw blurRad="88900" dist="50800" dir="2700000" algn="tl" rotWithShape="0">
              <a:prstClr val="black">
                <a:alpha val="22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600" dirty="0" smtClean="0">
              <a:effectLst>
                <a:outerShdw blurRad="38100" dist="38100" dir="2700000" algn="tl">
                  <a:srgbClr val="000000">
                    <a:alpha val="43137"/>
                  </a:srgbClr>
                </a:outerShdw>
              </a:effectLst>
            </a:endParaRPr>
          </a:p>
        </p:txBody>
      </p:sp>
      <p:sp>
        <p:nvSpPr>
          <p:cNvPr id="7" name="Rectangle 6"/>
          <p:cNvSpPr/>
          <p:nvPr/>
        </p:nvSpPr>
        <p:spPr>
          <a:xfrm>
            <a:off x="220717" y="6479659"/>
            <a:ext cx="5044966" cy="461665"/>
          </a:xfrm>
          <a:prstGeom prst="rect">
            <a:avLst/>
          </a:prstGeom>
        </p:spPr>
        <p:txBody>
          <a:bodyPr wrap="squar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700" kern="1200" dirty="0" smtClean="0">
                <a:solidFill>
                  <a:schemeClr val="tx1"/>
                </a:solidFill>
                <a:latin typeface="+mn-lt"/>
                <a:ea typeface="+mn-ea"/>
                <a:cs typeface="+mn-cs"/>
              </a:rPr>
              <a:t/>
            </a:r>
            <a:br>
              <a:rPr lang="en-US" sz="700" kern="1200" dirty="0" smtClean="0">
                <a:solidFill>
                  <a:schemeClr val="tx1"/>
                </a:solidFill>
                <a:latin typeface="+mn-lt"/>
                <a:ea typeface="+mn-ea"/>
                <a:cs typeface="+mn-cs"/>
              </a:rPr>
            </a:br>
            <a:r>
              <a:rPr lang="en-US" sz="700" kern="1200" dirty="0" smtClean="0">
                <a:solidFill>
                  <a:schemeClr val="tx1"/>
                </a:solidFill>
                <a:latin typeface="+mn-lt"/>
                <a:ea typeface="+mn-ea"/>
                <a:cs typeface="+mn-cs"/>
              </a:rPr>
              <a:t>Copyright © 2011 TeleManagement Forum, All Rights Reserved.   |   </a:t>
            </a:r>
            <a:fld id="{BCE395A0-52DA-44FA-938D-312C31F3009D}" type="slidenum">
              <a:rPr lang="en-US" sz="700" smtClean="0"/>
              <a:pPr marL="0" marR="0" indent="0" algn="l" defTabSz="457200" rtl="0" eaLnBrk="1" fontAlgn="auto" latinLnBrk="0" hangingPunct="1">
                <a:lnSpc>
                  <a:spcPct val="100000"/>
                </a:lnSpc>
                <a:spcBef>
                  <a:spcPts val="0"/>
                </a:spcBef>
                <a:spcAft>
                  <a:spcPts val="0"/>
                </a:spcAft>
                <a:buClrTx/>
                <a:buSzTx/>
                <a:buFontTx/>
                <a:buNone/>
                <a:tabLst/>
                <a:defRPr/>
              </a:pPr>
              <a:t>‹#›</a:t>
            </a:fld>
            <a:endParaRPr lang="en-US" sz="700" dirty="0" smtClean="0"/>
          </a:p>
          <a:p>
            <a:endParaRPr lang="en-US" sz="1000" dirty="0"/>
          </a:p>
        </p:txBody>
      </p:sp>
      <p:sp>
        <p:nvSpPr>
          <p:cNvPr id="10" name="Text Placeholder 11"/>
          <p:cNvSpPr>
            <a:spLocks noGrp="1"/>
          </p:cNvSpPr>
          <p:nvPr>
            <p:ph type="body" sz="quarter" idx="10"/>
          </p:nvPr>
        </p:nvSpPr>
        <p:spPr>
          <a:xfrm>
            <a:off x="283028" y="835251"/>
            <a:ext cx="8645071" cy="402553"/>
          </a:xfrm>
        </p:spPr>
        <p:txBody>
          <a:bodyPr tIns="0" bIns="0" anchor="ctr">
            <a:noAutofit/>
          </a:bodyPr>
          <a:lstStyle>
            <a:lvl1pPr algn="r">
              <a:buNone/>
              <a:defRPr sz="2000" b="1" i="1">
                <a:solidFill>
                  <a:schemeClr val="accent2"/>
                </a:solidFill>
                <a:effectLst/>
              </a:defRPr>
            </a:lvl1pPr>
          </a:lstStyle>
          <a:p>
            <a:pPr lvl="0"/>
            <a:r>
              <a:rPr lang="en-US" smtClean="0"/>
              <a:t>Click to edit Master text styles</a:t>
            </a:r>
          </a:p>
        </p:txBody>
      </p:sp>
      <p:sp>
        <p:nvSpPr>
          <p:cNvPr id="11" name="Title 1"/>
          <p:cNvSpPr>
            <a:spLocks noGrp="1"/>
          </p:cNvSpPr>
          <p:nvPr>
            <p:ph type="title"/>
          </p:nvPr>
        </p:nvSpPr>
        <p:spPr>
          <a:xfrm>
            <a:off x="2183312" y="94895"/>
            <a:ext cx="6738257" cy="743461"/>
          </a:xfrm>
        </p:spPr>
        <p:txBody>
          <a:bodyPr/>
          <a:lstStyle>
            <a:lvl1pPr>
              <a:defRPr>
                <a:solidFill>
                  <a:schemeClr val="tx2"/>
                </a:solidFill>
              </a:defRPr>
            </a:lvl1pPr>
          </a:lstStyle>
          <a:p>
            <a:r>
              <a:rPr lang="en-US" smtClean="0"/>
              <a:t>Click to edit Master title style</a:t>
            </a:r>
            <a:endParaRPr lang="en-US" dirty="0"/>
          </a:p>
        </p:txBody>
      </p:sp>
      <p:sp>
        <p:nvSpPr>
          <p:cNvPr id="6" name="TextBox 5"/>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Cogs">
    <p:spTree>
      <p:nvGrpSpPr>
        <p:cNvPr id="1" name=""/>
        <p:cNvGrpSpPr/>
        <p:nvPr/>
      </p:nvGrpSpPr>
      <p:grpSpPr>
        <a:xfrm>
          <a:off x="0" y="0"/>
          <a:ext cx="0" cy="0"/>
          <a:chOff x="0" y="0"/>
          <a:chExt cx="0" cy="0"/>
        </a:xfrm>
      </p:grpSpPr>
      <p:pic>
        <p:nvPicPr>
          <p:cNvPr id="7" name="Picture 6" descr="white-3-cover.jpg"/>
          <p:cNvPicPr>
            <a:picLocks noChangeAspect="1"/>
          </p:cNvPicPr>
          <p:nvPr/>
        </p:nvPicPr>
        <p:blipFill>
          <a:blip r:embed="rId2" cstate="email"/>
          <a:stretch>
            <a:fillRect/>
          </a:stretch>
        </p:blipFill>
        <p:spPr>
          <a:xfrm>
            <a:off x="0" y="0"/>
            <a:ext cx="9144000" cy="6858000"/>
          </a:xfrm>
          <a:prstGeom prst="rect">
            <a:avLst/>
          </a:prstGeom>
        </p:spPr>
      </p:pic>
      <p:sp>
        <p:nvSpPr>
          <p:cNvPr id="2" name="Title 1"/>
          <p:cNvSpPr>
            <a:spLocks noGrp="1"/>
          </p:cNvSpPr>
          <p:nvPr>
            <p:ph type="ctrTitle"/>
          </p:nvPr>
        </p:nvSpPr>
        <p:spPr>
          <a:xfrm>
            <a:off x="3482790" y="1386589"/>
            <a:ext cx="5342965" cy="1305062"/>
          </a:xfrm>
          <a:effectLst/>
        </p:spPr>
        <p:txBody>
          <a:bodyPr anchor="ctr" anchorCtr="0">
            <a:noAutofit/>
          </a:bodyPr>
          <a:lstStyle>
            <a:lvl1pPr algn="r">
              <a:defRPr sz="4400" b="0">
                <a:effectLst/>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128249" y="5718128"/>
            <a:ext cx="4739137" cy="801772"/>
          </a:xfrm>
          <a:effectLst/>
        </p:spPr>
        <p:txBody>
          <a:bodyPr vert="horz" lIns="91440" tIns="45720" rIns="91440" bIns="45720" rtlCol="0" anchor="ctr" anchorCtr="0">
            <a:normAutofit/>
          </a:bodyPr>
          <a:lstStyle>
            <a:lvl1pPr marL="0" indent="0" algn="r" defTabSz="457200" rtl="0" eaLnBrk="1" latinLnBrk="0" hangingPunct="1">
              <a:spcBef>
                <a:spcPts val="0"/>
              </a:spcBef>
              <a:buClr>
                <a:schemeClr val="accent2"/>
              </a:buClr>
              <a:buFont typeface="Arial" pitchFamily="34" charset="0"/>
              <a:buNone/>
              <a:defRPr lang="en-US" sz="2400" kern="1200" dirty="0">
                <a:solidFill>
                  <a:schemeClr val="tx1"/>
                </a:solidFill>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grpSp>
        <p:nvGrpSpPr>
          <p:cNvPr id="8" name="Group 7"/>
          <p:cNvGrpSpPr/>
          <p:nvPr/>
        </p:nvGrpSpPr>
        <p:grpSpPr>
          <a:xfrm>
            <a:off x="3830127" y="80180"/>
            <a:ext cx="5201729" cy="1213361"/>
            <a:chOff x="3830127" y="80180"/>
            <a:chExt cx="5201729" cy="1213361"/>
          </a:xfrm>
        </p:grpSpPr>
        <p:sp>
          <p:nvSpPr>
            <p:cNvPr id="5" name="Rectangle 4"/>
            <p:cNvSpPr/>
            <p:nvPr userDrawn="1"/>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sp>
          <p:nvSpPr>
            <p:cNvPr id="4" name="Rectangle 3"/>
            <p:cNvSpPr/>
            <p:nvPr userDrawn="1"/>
          </p:nvSpPr>
          <p:spPr>
            <a:xfrm>
              <a:off x="3830127" y="80180"/>
              <a:ext cx="5201729" cy="1199833"/>
            </a:xfrm>
            <a:prstGeom prst="rect">
              <a:avLst/>
            </a:prstGeom>
            <a:solidFill>
              <a:schemeClr val="bg1"/>
            </a:solidFill>
            <a:ln>
              <a:no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sz="2400" dirty="0" smtClean="0">
                <a:effectLst>
                  <a:outerShdw blurRad="38100" dist="38100" dir="2700000" algn="tl">
                    <a:srgbClr val="000000">
                      <a:alpha val="43137"/>
                    </a:srgbClr>
                  </a:outerShdw>
                </a:effectLst>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52365" y="301164"/>
              <a:ext cx="4197096" cy="940621"/>
            </a:xfrm>
            <a:prstGeom prst="rect">
              <a:avLst/>
            </a:prstGeom>
          </p:spPr>
        </p:pic>
      </p:grpSp>
      <p:sp>
        <p:nvSpPr>
          <p:cNvPr id="11" name="TextBox 10"/>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Simplicity">
    <p:spTree>
      <p:nvGrpSpPr>
        <p:cNvPr id="1" name=""/>
        <p:cNvGrpSpPr/>
        <p:nvPr/>
      </p:nvGrpSpPr>
      <p:grpSpPr>
        <a:xfrm>
          <a:off x="0" y="0"/>
          <a:ext cx="0" cy="0"/>
          <a:chOff x="0" y="0"/>
          <a:chExt cx="0" cy="0"/>
        </a:xfrm>
      </p:grpSpPr>
      <p:pic>
        <p:nvPicPr>
          <p:cNvPr id="5" name="Picture 4" descr="white-3-cover.jpg"/>
          <p:cNvPicPr>
            <a:picLocks noChangeAspect="1"/>
          </p:cNvPicPr>
          <p:nvPr/>
        </p:nvPicPr>
        <p:blipFill>
          <a:blip r:embed="rId2" cstate="email"/>
          <a:stretch>
            <a:fillRect/>
          </a:stretch>
        </p:blipFill>
        <p:spPr>
          <a:xfrm>
            <a:off x="0" y="0"/>
            <a:ext cx="9144000" cy="6858000"/>
          </a:xfrm>
          <a:prstGeom prst="rect">
            <a:avLst/>
          </a:prstGeom>
        </p:spPr>
      </p:pic>
      <p:sp>
        <p:nvSpPr>
          <p:cNvPr id="2" name="Title 1"/>
          <p:cNvSpPr>
            <a:spLocks noGrp="1"/>
          </p:cNvSpPr>
          <p:nvPr>
            <p:ph type="ctrTitle"/>
          </p:nvPr>
        </p:nvSpPr>
        <p:spPr>
          <a:xfrm>
            <a:off x="3482790" y="1386589"/>
            <a:ext cx="5342965" cy="1305062"/>
          </a:xfrm>
          <a:effectLst/>
        </p:spPr>
        <p:txBody>
          <a:bodyPr anchor="ctr" anchorCtr="0">
            <a:noAutofit/>
          </a:bodyPr>
          <a:lstStyle>
            <a:lvl1pPr algn="r">
              <a:defRPr sz="4400" b="0">
                <a:effectLst/>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128249" y="5718128"/>
            <a:ext cx="4739137" cy="801772"/>
          </a:xfrm>
          <a:effectLst/>
        </p:spPr>
        <p:txBody>
          <a:bodyPr vert="horz" lIns="91440" tIns="45720" rIns="91440" bIns="45720" rtlCol="0" anchor="ctr" anchorCtr="0">
            <a:normAutofit/>
          </a:bodyPr>
          <a:lstStyle>
            <a:lvl1pPr marL="0" indent="0" algn="r" defTabSz="457200" rtl="0" eaLnBrk="1" latinLnBrk="0" hangingPunct="1">
              <a:spcBef>
                <a:spcPts val="0"/>
              </a:spcBef>
              <a:buClr>
                <a:schemeClr val="accent2"/>
              </a:buClr>
              <a:buFont typeface="Arial" pitchFamily="34" charset="0"/>
              <a:buNone/>
              <a:defRPr lang="en-US" sz="2400" kern="1200" dirty="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6" name="Picture 5" descr="grn-room.jpg"/>
          <p:cNvPicPr>
            <a:picLocks noChangeAspect="1"/>
          </p:cNvPicPr>
          <p:nvPr/>
        </p:nvPicPr>
        <p:blipFill>
          <a:blip r:embed="rId3" cstate="email"/>
          <a:stretch>
            <a:fillRect/>
          </a:stretch>
        </p:blipFill>
        <p:spPr>
          <a:xfrm>
            <a:off x="0" y="3054974"/>
            <a:ext cx="9144000" cy="2340864"/>
          </a:xfrm>
          <a:prstGeom prst="rect">
            <a:avLst/>
          </a:prstGeom>
        </p:spPr>
      </p:pic>
      <p:sp>
        <p:nvSpPr>
          <p:cNvPr id="7" name="Rectangle 6"/>
          <p:cNvSpPr/>
          <p:nvPr/>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grpSp>
        <p:nvGrpSpPr>
          <p:cNvPr id="8" name="Group 7"/>
          <p:cNvGrpSpPr/>
          <p:nvPr/>
        </p:nvGrpSpPr>
        <p:grpSpPr>
          <a:xfrm>
            <a:off x="3830127" y="80180"/>
            <a:ext cx="5201729" cy="1213361"/>
            <a:chOff x="3830127" y="80180"/>
            <a:chExt cx="5201729" cy="1213361"/>
          </a:xfrm>
        </p:grpSpPr>
        <p:sp>
          <p:nvSpPr>
            <p:cNvPr id="9" name="Rectangle 8"/>
            <p:cNvSpPr/>
            <p:nvPr userDrawn="1"/>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sp>
          <p:nvSpPr>
            <p:cNvPr id="11" name="Rectangle 10"/>
            <p:cNvSpPr/>
            <p:nvPr userDrawn="1"/>
          </p:nvSpPr>
          <p:spPr>
            <a:xfrm>
              <a:off x="3830127" y="80180"/>
              <a:ext cx="5201729" cy="1199833"/>
            </a:xfrm>
            <a:prstGeom prst="rect">
              <a:avLst/>
            </a:prstGeom>
            <a:solidFill>
              <a:schemeClr val="bg1"/>
            </a:solidFill>
            <a:ln>
              <a:no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sz="2400" dirty="0" smtClean="0">
                <a:effectLst>
                  <a:outerShdw blurRad="38100" dist="38100" dir="2700000" algn="tl">
                    <a:srgbClr val="000000">
                      <a:alpha val="43137"/>
                    </a:srgbClr>
                  </a:outerShdw>
                </a:effectLst>
              </a:endParaRPr>
            </a:p>
          </p:txBody>
        </p:sp>
        <p:pic>
          <p:nvPicPr>
            <p:cNvPr id="12" name="Picture 11"/>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52365" y="301164"/>
              <a:ext cx="4197096" cy="940621"/>
            </a:xfrm>
            <a:prstGeom prst="rect">
              <a:avLst/>
            </a:prstGeom>
          </p:spPr>
        </p:pic>
      </p:grpSp>
      <p:sp>
        <p:nvSpPr>
          <p:cNvPr id="13" name="TextBox 12"/>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Vault">
    <p:spTree>
      <p:nvGrpSpPr>
        <p:cNvPr id="1" name=""/>
        <p:cNvGrpSpPr/>
        <p:nvPr/>
      </p:nvGrpSpPr>
      <p:grpSpPr>
        <a:xfrm>
          <a:off x="0" y="0"/>
          <a:ext cx="0" cy="0"/>
          <a:chOff x="0" y="0"/>
          <a:chExt cx="0" cy="0"/>
        </a:xfrm>
      </p:grpSpPr>
      <p:pic>
        <p:nvPicPr>
          <p:cNvPr id="5" name="Picture 4" descr="white-3-cover.jpg"/>
          <p:cNvPicPr>
            <a:picLocks noChangeAspect="1"/>
          </p:cNvPicPr>
          <p:nvPr/>
        </p:nvPicPr>
        <p:blipFill>
          <a:blip r:embed="rId2" cstate="email"/>
          <a:stretch>
            <a:fillRect/>
          </a:stretch>
        </p:blipFill>
        <p:spPr>
          <a:xfrm>
            <a:off x="0" y="0"/>
            <a:ext cx="9144000" cy="6858000"/>
          </a:xfrm>
          <a:prstGeom prst="rect">
            <a:avLst/>
          </a:prstGeom>
        </p:spPr>
      </p:pic>
      <p:sp>
        <p:nvSpPr>
          <p:cNvPr id="2" name="Title 1"/>
          <p:cNvSpPr>
            <a:spLocks noGrp="1"/>
          </p:cNvSpPr>
          <p:nvPr>
            <p:ph type="ctrTitle"/>
          </p:nvPr>
        </p:nvSpPr>
        <p:spPr>
          <a:xfrm>
            <a:off x="3482790" y="1386589"/>
            <a:ext cx="5342965" cy="1305062"/>
          </a:xfrm>
          <a:effectLst/>
        </p:spPr>
        <p:txBody>
          <a:bodyPr anchor="ctr" anchorCtr="0">
            <a:noAutofit/>
          </a:bodyPr>
          <a:lstStyle>
            <a:lvl1pPr algn="r">
              <a:defRPr sz="4400" b="0">
                <a:effectLst/>
                <a:latin typeface="Arial" pitchFamily="34" charset="0"/>
                <a:cs typeface="Arial"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4128249" y="5718128"/>
            <a:ext cx="4739137" cy="801772"/>
          </a:xfrm>
          <a:effectLst/>
        </p:spPr>
        <p:txBody>
          <a:bodyPr vert="horz" lIns="91440" tIns="45720" rIns="91440" bIns="45720" rtlCol="0" anchor="ctr" anchorCtr="0">
            <a:normAutofit/>
          </a:bodyPr>
          <a:lstStyle>
            <a:lvl1pPr marL="0" indent="0" algn="r" defTabSz="457200" rtl="0" eaLnBrk="1" latinLnBrk="0" hangingPunct="1">
              <a:spcBef>
                <a:spcPts val="0"/>
              </a:spcBef>
              <a:buClr>
                <a:schemeClr val="accent2"/>
              </a:buClr>
              <a:buFont typeface="Arial" pitchFamily="34" charset="0"/>
              <a:buNone/>
              <a:defRPr lang="en-US" sz="2400" kern="1200" dirty="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0" name="Picture 9" descr="vault.jpg"/>
          <p:cNvPicPr>
            <a:picLocks noChangeAspect="1"/>
          </p:cNvPicPr>
          <p:nvPr/>
        </p:nvPicPr>
        <p:blipFill>
          <a:blip r:embed="rId3" cstate="email"/>
          <a:stretch>
            <a:fillRect/>
          </a:stretch>
        </p:blipFill>
        <p:spPr>
          <a:xfrm>
            <a:off x="0" y="3054974"/>
            <a:ext cx="9144000" cy="2340864"/>
          </a:xfrm>
          <a:prstGeom prst="rect">
            <a:avLst/>
          </a:prstGeom>
        </p:spPr>
      </p:pic>
      <p:sp>
        <p:nvSpPr>
          <p:cNvPr id="6" name="Rectangle 5"/>
          <p:cNvSpPr/>
          <p:nvPr/>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grpSp>
        <p:nvGrpSpPr>
          <p:cNvPr id="9" name="Group 8"/>
          <p:cNvGrpSpPr/>
          <p:nvPr/>
        </p:nvGrpSpPr>
        <p:grpSpPr>
          <a:xfrm>
            <a:off x="3830127" y="80180"/>
            <a:ext cx="5201729" cy="1213361"/>
            <a:chOff x="3830127" y="80180"/>
            <a:chExt cx="5201729" cy="1213361"/>
          </a:xfrm>
        </p:grpSpPr>
        <p:sp>
          <p:nvSpPr>
            <p:cNvPr id="11" name="Rectangle 10"/>
            <p:cNvSpPr/>
            <p:nvPr userDrawn="1"/>
          </p:nvSpPr>
          <p:spPr>
            <a:xfrm>
              <a:off x="6880303" y="992458"/>
              <a:ext cx="1929160" cy="30108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sp>
          <p:nvSpPr>
            <p:cNvPr id="12" name="Rectangle 11"/>
            <p:cNvSpPr/>
            <p:nvPr userDrawn="1"/>
          </p:nvSpPr>
          <p:spPr>
            <a:xfrm>
              <a:off x="3830127" y="80180"/>
              <a:ext cx="5201729" cy="1199833"/>
            </a:xfrm>
            <a:prstGeom prst="rect">
              <a:avLst/>
            </a:prstGeom>
            <a:solidFill>
              <a:schemeClr val="bg1"/>
            </a:solidFill>
            <a:ln>
              <a:noFill/>
            </a:ln>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sz="2400" dirty="0" smtClean="0">
                <a:effectLst>
                  <a:outerShdw blurRad="38100" dist="38100" dir="2700000" algn="tl">
                    <a:srgbClr val="000000">
                      <a:alpha val="43137"/>
                    </a:srgbClr>
                  </a:outerShdw>
                </a:effectLst>
              </a:endParaRPr>
            </a:p>
          </p:txBody>
        </p:sp>
        <p:pic>
          <p:nvPicPr>
            <p:cNvPr id="13" name="Picture 12"/>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4652365" y="301164"/>
              <a:ext cx="4197096" cy="940621"/>
            </a:xfrm>
            <a:prstGeom prst="rect">
              <a:avLst/>
            </a:prstGeom>
          </p:spPr>
        </p:pic>
      </p:grpSp>
      <p:sp>
        <p:nvSpPr>
          <p:cNvPr id="14" name="TextBox 13"/>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04603D4-768D-41D8-A957-B9A4F64828EA}" type="datetimeFigureOut">
              <a:rPr lang="en-US" smtClean="0"/>
              <a:pPr/>
              <a:t>2/22/2013</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807C6CC-0E85-481D-B4B7-97137EA8C915}" type="slidenum">
              <a:rPr lang="en-US" smtClean="0"/>
              <a:pPr/>
              <a:t>‹#›</a:t>
            </a:fld>
            <a:endParaRPr lang="en-US" dirty="0"/>
          </a:p>
        </p:txBody>
      </p:sp>
    </p:spTree>
    <p:extLst>
      <p:ext uri="{BB962C8B-B14F-4D97-AF65-F5344CB8AC3E}">
        <p14:creationId xmlns:p14="http://schemas.microsoft.com/office/powerpoint/2010/main" xmlns="" val="82254432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11" name="Picture 10" descr="white3inside2.jpg"/>
          <p:cNvPicPr>
            <a:picLocks noChangeAspect="1"/>
          </p:cNvPicPr>
          <p:nvPr/>
        </p:nvPicPr>
        <p:blipFill>
          <a:blip r:embed="rId10" cstate="print"/>
          <a:stretch>
            <a:fillRect/>
          </a:stretch>
        </p:blipFill>
        <p:spPr>
          <a:xfrm>
            <a:off x="0" y="0"/>
            <a:ext cx="9144000" cy="6858000"/>
          </a:xfrm>
          <a:prstGeom prst="rect">
            <a:avLst/>
          </a:prstGeom>
        </p:spPr>
      </p:pic>
      <p:sp>
        <p:nvSpPr>
          <p:cNvPr id="3" name="Text Placeholder 2"/>
          <p:cNvSpPr>
            <a:spLocks noGrp="1"/>
          </p:cNvSpPr>
          <p:nvPr>
            <p:ph type="body" idx="1"/>
          </p:nvPr>
        </p:nvSpPr>
        <p:spPr>
          <a:xfrm>
            <a:off x="283028" y="1469204"/>
            <a:ext cx="8638541" cy="4643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2183312" y="-22301"/>
            <a:ext cx="6738257" cy="97279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6" name="Rectangle 5"/>
          <p:cNvSpPr/>
          <p:nvPr/>
        </p:nvSpPr>
        <p:spPr>
          <a:xfrm>
            <a:off x="220717" y="6479659"/>
            <a:ext cx="5044966" cy="415498"/>
          </a:xfrm>
          <a:prstGeom prst="rect">
            <a:avLst/>
          </a:prstGeom>
        </p:spPr>
        <p:txBody>
          <a:bodyPr wrap="squar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7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700" kern="1200" dirty="0" smtClean="0">
                <a:solidFill>
                  <a:schemeClr val="tx1"/>
                </a:solidFill>
                <a:latin typeface="+mn-lt"/>
                <a:ea typeface="+mn-ea"/>
                <a:cs typeface="+mn-cs"/>
              </a:rPr>
              <a:t>© 2011 TeleManagement Forum   |   </a:t>
            </a:r>
            <a:fld id="{BCE395A0-52DA-44FA-938D-312C31F3009D}" type="slidenum">
              <a:rPr lang="en-US" sz="700" smtClean="0"/>
              <a:pPr marL="0" marR="0" indent="0" algn="l" defTabSz="457200" rtl="0" eaLnBrk="1" fontAlgn="auto" latinLnBrk="0" hangingPunct="1">
                <a:lnSpc>
                  <a:spcPct val="100000"/>
                </a:lnSpc>
                <a:spcBef>
                  <a:spcPts val="0"/>
                </a:spcBef>
                <a:spcAft>
                  <a:spcPts val="0"/>
                </a:spcAft>
                <a:buClrTx/>
                <a:buSzTx/>
                <a:buFontTx/>
                <a:buNone/>
                <a:tabLst/>
                <a:defRPr/>
              </a:pPr>
              <a:t>‹#›</a:t>
            </a:fld>
            <a:r>
              <a:rPr lang="en-US" sz="700" dirty="0" smtClean="0"/>
              <a:t/>
            </a:r>
            <a:br>
              <a:rPr lang="en-US" sz="700" dirty="0" smtClean="0"/>
            </a:br>
            <a:endParaRPr lang="en-US" sz="700" dirty="0"/>
          </a:p>
        </p:txBody>
      </p:sp>
      <p:sp>
        <p:nvSpPr>
          <p:cNvPr id="4" name="Rectangle 3"/>
          <p:cNvSpPr/>
          <p:nvPr/>
        </p:nvSpPr>
        <p:spPr>
          <a:xfrm>
            <a:off x="1248937" y="624468"/>
            <a:ext cx="847492" cy="1895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3600" dirty="0" smtClean="0">
              <a:effectLst>
                <a:outerShdw blurRad="38100" dist="38100" dir="2700000" algn="tl">
                  <a:srgbClr val="000000">
                    <a:alpha val="43137"/>
                  </a:srgbClr>
                </a:outerShdw>
              </a:effectLst>
            </a:endParaRPr>
          </a:p>
        </p:txBody>
      </p:sp>
      <p:sp>
        <p:nvSpPr>
          <p:cNvPr id="7" name="TextBox 6"/>
          <p:cNvSpPr txBox="1"/>
          <p:nvPr/>
        </p:nvSpPr>
        <p:spPr>
          <a:xfrm>
            <a:off x="6315075" y="6538436"/>
            <a:ext cx="1498231" cy="276999"/>
          </a:xfrm>
          <a:prstGeom prst="rect">
            <a:avLst/>
          </a:prstGeom>
          <a:noFill/>
        </p:spPr>
        <p:txBody>
          <a:bodyPr wrap="none" rtlCol="0">
            <a:spAutoFit/>
          </a:bodyPr>
          <a:lstStyle/>
          <a:p>
            <a:r>
              <a:rPr lang="en-GB" sz="1200" b="1" dirty="0" smtClean="0">
                <a:solidFill>
                  <a:schemeClr val="bg1">
                    <a:lumMod val="50000"/>
                  </a:schemeClr>
                </a:solidFill>
                <a:latin typeface="+mn-lt"/>
              </a:rPr>
              <a:t>www.tmforum.org</a:t>
            </a:r>
            <a:endParaRPr lang="en-GB" sz="1200" b="1" dirty="0">
              <a:solidFill>
                <a:schemeClr val="bg1">
                  <a:lumMod val="50000"/>
                </a:schemeClr>
              </a:solidFill>
              <a:latin typeface="+mn-lt"/>
            </a:endParaRPr>
          </a:p>
        </p:txBody>
      </p:sp>
      <p:sp>
        <p:nvSpPr>
          <p:cNvPr id="5" name="TextBox 4"/>
          <p:cNvSpPr txBox="1"/>
          <p:nvPr/>
        </p:nvSpPr>
        <p:spPr>
          <a:xfrm>
            <a:off x="-69314" y="6716339"/>
            <a:ext cx="369012" cy="215444"/>
          </a:xfrm>
          <a:prstGeom prst="rect">
            <a:avLst/>
          </a:prstGeom>
          <a:noFill/>
        </p:spPr>
        <p:txBody>
          <a:bodyPr wrap="none" rtlCol="0">
            <a:spAutoFit/>
          </a:bodyPr>
          <a:lstStyle/>
          <a:p>
            <a:pPr marL="0" marR="0" indent="0" algn="l" defTabSz="457200" rtl="0" eaLnBrk="1" fontAlgn="auto" latinLnBrk="0" hangingPunct="1">
              <a:lnSpc>
                <a:spcPct val="100000"/>
              </a:lnSpc>
              <a:spcBef>
                <a:spcPts val="0"/>
              </a:spcBef>
              <a:spcAft>
                <a:spcPts val="0"/>
              </a:spcAft>
              <a:buClr>
                <a:schemeClr val="accent2"/>
              </a:buClr>
              <a:buSzPct val="125000"/>
              <a:buFont typeface="Wingdings" pitchFamily="2" charset="2"/>
              <a:buNone/>
              <a:tabLst/>
              <a:defRPr/>
            </a:pPr>
            <a:r>
              <a:rPr lang="en-US" sz="400" dirty="0" smtClean="0"/>
              <a:t>v2011.1</a:t>
            </a:r>
          </a:p>
          <a:p>
            <a:pPr marL="0" indent="0">
              <a:buClr>
                <a:schemeClr val="accent2"/>
              </a:buClr>
              <a:buSzPct val="125000"/>
              <a:buFont typeface="Wingdings" pitchFamily="2" charset="2"/>
              <a:buNone/>
            </a:pPr>
            <a:endParaRPr lang="en-GB" sz="400" dirty="0" smtClean="0">
              <a:solidFill>
                <a:schemeClr val="tx2"/>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ransition>
    <p:fade/>
  </p:transition>
  <p:timing>
    <p:tnLst>
      <p:par>
        <p:cTn id="1" dur="indefinite" restart="never" nodeType="tmRoot"/>
      </p:par>
    </p:tnLst>
  </p:timing>
  <p:txStyles>
    <p:titleStyle>
      <a:lvl1pPr algn="r" defTabSz="457200" rtl="0" eaLnBrk="1" latinLnBrk="0" hangingPunct="1">
        <a:spcBef>
          <a:spcPct val="0"/>
        </a:spcBef>
        <a:buNone/>
        <a:defRPr lang="en-US" sz="3200" b="1" kern="1200" dirty="0">
          <a:solidFill>
            <a:schemeClr val="tx2"/>
          </a:solidFill>
          <a:latin typeface="Arial Narrow" pitchFamily="34" charset="0"/>
          <a:ea typeface="+mj-ea"/>
          <a:cs typeface="+mj-cs"/>
        </a:defRPr>
      </a:lvl1pPr>
    </p:titleStyle>
    <p:bodyStyle>
      <a:lvl1pPr marL="228600" indent="-228600" algn="l" defTabSz="457200" rtl="0" eaLnBrk="1" latinLnBrk="0" hangingPunct="1">
        <a:spcBef>
          <a:spcPts val="1200"/>
        </a:spcBef>
        <a:buClr>
          <a:schemeClr val="accent2"/>
        </a:buClr>
        <a:buSzPct val="115000"/>
        <a:buFont typeface="Wingdings" pitchFamily="2" charset="2"/>
        <a:buChar char="§"/>
        <a:defRPr sz="2400" kern="1200">
          <a:solidFill>
            <a:schemeClr val="tx1">
              <a:lumMod val="85000"/>
              <a:lumOff val="15000"/>
            </a:schemeClr>
          </a:solidFill>
          <a:latin typeface="+mn-lt"/>
          <a:ea typeface="+mn-ea"/>
          <a:cs typeface="+mn-cs"/>
        </a:defRPr>
      </a:lvl1pPr>
      <a:lvl2pPr marL="511175" indent="-228600" algn="l" defTabSz="457200" rtl="0" eaLnBrk="1" latinLnBrk="0" hangingPunct="1">
        <a:spcBef>
          <a:spcPts val="1200"/>
        </a:spcBef>
        <a:buClr>
          <a:schemeClr val="accent2"/>
        </a:buClr>
        <a:buSzPct val="65000"/>
        <a:buFont typeface="Wingdings" pitchFamily="2" charset="2"/>
        <a:buChar char="q"/>
        <a:defRPr sz="2000" kern="1200">
          <a:solidFill>
            <a:schemeClr val="tx1">
              <a:lumMod val="85000"/>
              <a:lumOff val="15000"/>
            </a:schemeClr>
          </a:solidFill>
          <a:latin typeface="+mn-lt"/>
          <a:ea typeface="+mn-ea"/>
          <a:cs typeface="+mn-cs"/>
        </a:defRPr>
      </a:lvl2pPr>
      <a:lvl3pPr marL="739775" indent="-163513" algn="l" defTabSz="457200" rtl="0" eaLnBrk="1" latinLnBrk="0" hangingPunct="1">
        <a:spcBef>
          <a:spcPts val="1200"/>
        </a:spcBef>
        <a:buClr>
          <a:schemeClr val="accent2"/>
        </a:buClr>
        <a:buFont typeface="Wingdings" pitchFamily="2" charset="2"/>
        <a:buChar char="§"/>
        <a:defRPr sz="1800" kern="1200">
          <a:solidFill>
            <a:schemeClr val="tx1">
              <a:lumMod val="85000"/>
              <a:lumOff val="15000"/>
            </a:schemeClr>
          </a:solidFill>
          <a:latin typeface="+mn-lt"/>
          <a:ea typeface="+mn-ea"/>
          <a:cs typeface="+mn-cs"/>
        </a:defRPr>
      </a:lvl3pPr>
      <a:lvl4pPr marL="1033463" indent="-228600" algn="l" defTabSz="457200" rtl="0" eaLnBrk="1" latinLnBrk="0" hangingPunct="1">
        <a:spcBef>
          <a:spcPts val="1200"/>
        </a:spcBef>
        <a:buClr>
          <a:schemeClr val="accent2"/>
        </a:buClr>
        <a:buFont typeface="Courier New" pitchFamily="49" charset="0"/>
        <a:buChar char="o"/>
        <a:defRPr sz="1600" kern="1200">
          <a:solidFill>
            <a:schemeClr val="tx1">
              <a:lumMod val="85000"/>
              <a:lumOff val="15000"/>
            </a:schemeClr>
          </a:solidFill>
          <a:latin typeface="+mn-lt"/>
          <a:ea typeface="+mn-ea"/>
          <a:cs typeface="+mn-cs"/>
        </a:defRPr>
      </a:lvl4pPr>
      <a:lvl5pPr marL="1371600" indent="-282575" algn="l" defTabSz="457200" rtl="0" eaLnBrk="1" latinLnBrk="0" hangingPunct="1">
        <a:spcBef>
          <a:spcPts val="1200"/>
        </a:spcBef>
        <a:buClr>
          <a:schemeClr val="accent2"/>
        </a:buClr>
        <a:buFont typeface="Wingdings" pitchFamily="2" charset="2"/>
        <a:buChar char="Ø"/>
        <a:defRPr sz="1600" kern="1200">
          <a:solidFill>
            <a:schemeClr val="tx1">
              <a:lumMod val="85000"/>
              <a:lumOff val="1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386589"/>
            <a:ext cx="7301755" cy="1305062"/>
          </a:xfrm>
        </p:spPr>
        <p:txBody>
          <a:bodyPr/>
          <a:lstStyle/>
          <a:p>
            <a:pPr algn="l"/>
            <a:r>
              <a:rPr lang="en-US" dirty="0" smtClean="0"/>
              <a:t>TM Forum </a:t>
            </a:r>
            <a:br>
              <a:rPr lang="en-US" dirty="0" smtClean="0"/>
            </a:br>
            <a:r>
              <a:rPr lang="en-US" dirty="0" smtClean="0"/>
              <a:t>Performance  Management</a:t>
            </a:r>
            <a:br>
              <a:rPr lang="en-US" dirty="0" smtClean="0"/>
            </a:br>
            <a:r>
              <a:rPr lang="en-US" dirty="0" smtClean="0"/>
              <a:t>Interface </a:t>
            </a:r>
            <a:br>
              <a:rPr lang="en-US" dirty="0" smtClean="0"/>
            </a:br>
            <a:endParaRPr lang="en-US" dirty="0"/>
          </a:p>
        </p:txBody>
      </p:sp>
      <p:sp>
        <p:nvSpPr>
          <p:cNvPr id="3" name="Subtitle 2"/>
          <p:cNvSpPr>
            <a:spLocks noGrp="1"/>
          </p:cNvSpPr>
          <p:nvPr>
            <p:ph type="subTitle" idx="1"/>
          </p:nvPr>
        </p:nvSpPr>
        <p:spPr/>
        <p:txBody>
          <a:bodyPr>
            <a:normAutofit/>
          </a:bodyPr>
          <a:lstStyle/>
          <a:p>
            <a:r>
              <a:rPr lang="en-US" dirty="0" smtClean="0"/>
              <a:t>February, 2013</a:t>
            </a:r>
            <a:endParaRPr lang="en-US" dirty="0"/>
          </a:p>
        </p:txBody>
      </p:sp>
    </p:spTree>
    <p:extLst>
      <p:ext uri="{BB962C8B-B14F-4D97-AF65-F5344CB8AC3E}">
        <p14:creationId xmlns:p14="http://schemas.microsoft.com/office/powerpoint/2010/main" xmlns="" val="254990187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a:t>
            </a:r>
            <a:endParaRPr lang="en-US" dirty="0"/>
          </a:p>
        </p:txBody>
      </p:sp>
      <p:sp>
        <p:nvSpPr>
          <p:cNvPr id="5" name="Content Placeholder 2"/>
          <p:cNvSpPr>
            <a:spLocks noGrp="1"/>
          </p:cNvSpPr>
          <p:nvPr>
            <p:ph idx="1"/>
          </p:nvPr>
        </p:nvSpPr>
        <p:spPr>
          <a:xfrm>
            <a:off x="283028" y="1469204"/>
            <a:ext cx="8638541" cy="4643920"/>
          </a:xfrm>
        </p:spPr>
        <p:txBody>
          <a:bodyPr>
            <a:normAutofit/>
          </a:bodyPr>
          <a:lstStyle/>
          <a:p>
            <a:pPr lvl="1"/>
            <a:r>
              <a:rPr lang="en-US" sz="2800" dirty="0" smtClean="0"/>
              <a:t>Comparing 3GPP &amp; RSA-PM Measurement Job Mechanisms</a:t>
            </a:r>
          </a:p>
          <a:p>
            <a:pPr lvl="2"/>
            <a:r>
              <a:rPr lang="en-US" sz="2000" dirty="0" smtClean="0"/>
              <a:t>PM  Measurement Job of 3GPP –our understanding</a:t>
            </a:r>
          </a:p>
          <a:p>
            <a:pPr lvl="2"/>
            <a:r>
              <a:rPr lang="en-US" sz="2000" dirty="0" smtClean="0"/>
              <a:t>RSA –PM jobs &amp; Query mechanism</a:t>
            </a:r>
          </a:p>
          <a:p>
            <a:pPr lvl="1"/>
            <a:r>
              <a:rPr lang="en-US" sz="2800" dirty="0" smtClean="0"/>
              <a:t>Some implications of RSA-PM interface</a:t>
            </a:r>
          </a:p>
          <a:p>
            <a:pPr lvl="1"/>
            <a:r>
              <a:rPr lang="en-US" sz="2800" dirty="0" err="1" smtClean="0"/>
              <a:t>Adhoc</a:t>
            </a:r>
            <a:r>
              <a:rPr lang="en-US" sz="2800" dirty="0" smtClean="0"/>
              <a:t> - Query </a:t>
            </a:r>
          </a:p>
        </p:txBody>
      </p:sp>
    </p:spTree>
    <p:extLst>
      <p:ext uri="{BB962C8B-B14F-4D97-AF65-F5344CB8AC3E}">
        <p14:creationId xmlns:p14="http://schemas.microsoft.com/office/powerpoint/2010/main" xmlns="" val="3279552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3GPP Production &amp; Collection</a:t>
            </a:r>
            <a:endParaRPr lang="en-US" dirty="0"/>
          </a:p>
        </p:txBody>
      </p:sp>
      <p:grpSp>
        <p:nvGrpSpPr>
          <p:cNvPr id="72" name="Group 71"/>
          <p:cNvGrpSpPr/>
          <p:nvPr/>
        </p:nvGrpSpPr>
        <p:grpSpPr>
          <a:xfrm>
            <a:off x="410028" y="1219200"/>
            <a:ext cx="8733972" cy="4572000"/>
            <a:chOff x="410028" y="1219200"/>
            <a:chExt cx="8733972" cy="5334000"/>
          </a:xfrm>
        </p:grpSpPr>
        <p:sp>
          <p:nvSpPr>
            <p:cNvPr id="73" name="Rectangle 72"/>
            <p:cNvSpPr/>
            <p:nvPr/>
          </p:nvSpPr>
          <p:spPr>
            <a:xfrm>
              <a:off x="2362200" y="1676400"/>
              <a:ext cx="3962400" cy="4876800"/>
            </a:xfrm>
            <a:prstGeom prst="rect">
              <a:avLst/>
            </a:prstGeom>
            <a:solidFill>
              <a:srgbClr val="D9E8FF"/>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74" name="Straight Connector 73"/>
            <p:cNvCxnSpPr/>
            <p:nvPr/>
          </p:nvCxnSpPr>
          <p:spPr>
            <a:xfrm>
              <a:off x="2286000" y="4114800"/>
              <a:ext cx="4419600" cy="0"/>
            </a:xfrm>
            <a:prstGeom prst="line">
              <a:avLst/>
            </a:prstGeom>
            <a:noFill/>
            <a:ln w="50800" cap="flat" cmpd="dbl" algn="ctr">
              <a:solidFill>
                <a:sysClr val="windowText" lastClr="000000"/>
              </a:solidFill>
              <a:prstDash val="solid"/>
            </a:ln>
            <a:effectLst/>
          </p:spPr>
        </p:cxnSp>
        <p:cxnSp>
          <p:nvCxnSpPr>
            <p:cNvPr id="75" name="Straight Connector 74"/>
            <p:cNvCxnSpPr/>
            <p:nvPr/>
          </p:nvCxnSpPr>
          <p:spPr>
            <a:xfrm rot="5400000">
              <a:off x="-114300" y="4152900"/>
              <a:ext cx="4800600" cy="0"/>
            </a:xfrm>
            <a:prstGeom prst="line">
              <a:avLst/>
            </a:prstGeom>
            <a:noFill/>
            <a:ln w="25400" cap="flat" cmpd="sng" algn="ctr">
              <a:solidFill>
                <a:srgbClr val="FF0000"/>
              </a:solidFill>
              <a:prstDash val="solid"/>
            </a:ln>
            <a:effectLst/>
          </p:spPr>
        </p:cxnSp>
        <p:sp>
          <p:nvSpPr>
            <p:cNvPr id="76" name="TextBox 75"/>
            <p:cNvSpPr txBox="1"/>
            <p:nvPr/>
          </p:nvSpPr>
          <p:spPr bwMode="auto">
            <a:xfrm>
              <a:off x="838338" y="1219200"/>
              <a:ext cx="60946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Past</a:t>
              </a:r>
            </a:p>
          </p:txBody>
        </p:sp>
        <p:sp>
          <p:nvSpPr>
            <p:cNvPr id="77" name="TextBox 76"/>
            <p:cNvSpPr txBox="1"/>
            <p:nvPr/>
          </p:nvSpPr>
          <p:spPr bwMode="auto">
            <a:xfrm>
              <a:off x="1804438" y="1237344"/>
              <a:ext cx="971420" cy="400110"/>
            </a:xfrm>
            <a:prstGeom prst="rect">
              <a:avLst/>
            </a:prstGeom>
            <a:solidFill>
              <a:srgbClr val="FF98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Present</a:t>
              </a:r>
            </a:p>
          </p:txBody>
        </p:sp>
        <p:sp>
          <p:nvSpPr>
            <p:cNvPr id="78" name="TextBox 77"/>
            <p:cNvSpPr txBox="1"/>
            <p:nvPr/>
          </p:nvSpPr>
          <p:spPr bwMode="auto">
            <a:xfrm>
              <a:off x="4011178" y="1219200"/>
              <a:ext cx="86562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0" cap="none" spc="0" normalizeH="0" baseline="0" noProof="0" dirty="0" smtClean="0">
                  <a:ln>
                    <a:noFill/>
                  </a:ln>
                  <a:solidFill>
                    <a:sysClr val="windowText" lastClr="000000"/>
                  </a:solidFill>
                  <a:effectLst/>
                  <a:uLnTx/>
                  <a:uFillTx/>
                  <a:latin typeface="Gill Sans MT" pitchFamily="34" charset="0"/>
                </a:rPr>
                <a:t>Future</a:t>
              </a:r>
              <a:endPar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cxnSp>
          <p:nvCxnSpPr>
            <p:cNvPr id="79" name="Straight Connector 78"/>
            <p:cNvCxnSpPr/>
            <p:nvPr/>
          </p:nvCxnSpPr>
          <p:spPr>
            <a:xfrm rot="5400000">
              <a:off x="2095500" y="4076700"/>
              <a:ext cx="1295400" cy="0"/>
            </a:xfrm>
            <a:prstGeom prst="line">
              <a:avLst/>
            </a:prstGeom>
            <a:noFill/>
            <a:ln w="25400" cap="flat" cmpd="sng" algn="ctr">
              <a:solidFill>
                <a:srgbClr val="C00000"/>
              </a:solidFill>
              <a:prstDash val="sysDash"/>
            </a:ln>
            <a:effectLst/>
          </p:spPr>
        </p:cxnSp>
        <p:sp>
          <p:nvSpPr>
            <p:cNvPr id="80" name="TextBox 79"/>
            <p:cNvSpPr txBox="1"/>
            <p:nvPr/>
          </p:nvSpPr>
          <p:spPr bwMode="auto">
            <a:xfrm>
              <a:off x="2366941" y="4800600"/>
              <a:ext cx="757259" cy="400110"/>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Start </a:t>
              </a:r>
            </a:p>
          </p:txBody>
        </p:sp>
        <p:cxnSp>
          <p:nvCxnSpPr>
            <p:cNvPr id="81" name="Straight Arrow Connector 80"/>
            <p:cNvCxnSpPr/>
            <p:nvPr/>
          </p:nvCxnSpPr>
          <p:spPr>
            <a:xfrm rot="5400000" flipH="1" flipV="1">
              <a:off x="3123405" y="2971006"/>
              <a:ext cx="914400" cy="1588"/>
            </a:xfrm>
            <a:prstGeom prst="straightConnector1">
              <a:avLst/>
            </a:prstGeom>
            <a:noFill/>
            <a:ln w="25400" cap="flat" cmpd="sng" algn="ctr">
              <a:solidFill>
                <a:srgbClr val="9AC2FF">
                  <a:lumMod val="50000"/>
                </a:srgbClr>
              </a:solidFill>
              <a:prstDash val="solid"/>
              <a:tailEnd type="arrow"/>
            </a:ln>
            <a:effectLst/>
          </p:spPr>
        </p:cxnSp>
        <p:cxnSp>
          <p:nvCxnSpPr>
            <p:cNvPr id="82" name="Straight Connector 81"/>
            <p:cNvCxnSpPr/>
            <p:nvPr/>
          </p:nvCxnSpPr>
          <p:spPr>
            <a:xfrm>
              <a:off x="2819400" y="3962400"/>
              <a:ext cx="762000" cy="0"/>
            </a:xfrm>
            <a:prstGeom prst="line">
              <a:avLst/>
            </a:prstGeom>
            <a:noFill/>
            <a:ln w="95250" cap="flat" cmpd="sng" algn="ctr">
              <a:solidFill>
                <a:srgbClr val="ADEBAC">
                  <a:lumMod val="50000"/>
                </a:srgbClr>
              </a:solidFill>
              <a:prstDash val="solid"/>
            </a:ln>
            <a:effectLst/>
          </p:spPr>
        </p:cxnSp>
        <p:sp>
          <p:nvSpPr>
            <p:cNvPr id="83" name="Flowchart: Document 82"/>
            <p:cNvSpPr/>
            <p:nvPr/>
          </p:nvSpPr>
          <p:spPr>
            <a:xfrm>
              <a:off x="3276600" y="3657600"/>
              <a:ext cx="304800" cy="2286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84" name="Flowchart: Document 83"/>
            <p:cNvSpPr/>
            <p:nvPr/>
          </p:nvSpPr>
          <p:spPr>
            <a:xfrm>
              <a:off x="3646716" y="2670630"/>
              <a:ext cx="304800" cy="2286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85" name="Straight Connector 84"/>
            <p:cNvCxnSpPr/>
            <p:nvPr/>
          </p:nvCxnSpPr>
          <p:spPr>
            <a:xfrm rot="5400000" flipH="1" flipV="1">
              <a:off x="2757714" y="4038600"/>
              <a:ext cx="152400" cy="0"/>
            </a:xfrm>
            <a:prstGeom prst="line">
              <a:avLst/>
            </a:prstGeom>
            <a:noFill/>
            <a:ln w="50800" cap="flat" cmpd="dbl" algn="ctr">
              <a:solidFill>
                <a:sysClr val="windowText" lastClr="000000"/>
              </a:solidFill>
              <a:prstDash val="solid"/>
            </a:ln>
            <a:effectLst/>
          </p:spPr>
        </p:cxnSp>
        <p:cxnSp>
          <p:nvCxnSpPr>
            <p:cNvPr id="86" name="Straight Arrow Connector 85"/>
            <p:cNvCxnSpPr/>
            <p:nvPr/>
          </p:nvCxnSpPr>
          <p:spPr>
            <a:xfrm rot="5400000" flipH="1" flipV="1">
              <a:off x="3896289" y="2971006"/>
              <a:ext cx="914400" cy="1588"/>
            </a:xfrm>
            <a:prstGeom prst="straightConnector1">
              <a:avLst/>
            </a:prstGeom>
            <a:noFill/>
            <a:ln w="25400" cap="flat" cmpd="sng" algn="ctr">
              <a:solidFill>
                <a:srgbClr val="9AC2FF">
                  <a:lumMod val="50000"/>
                </a:srgbClr>
              </a:solidFill>
              <a:prstDash val="solid"/>
              <a:tailEnd type="arrow"/>
            </a:ln>
            <a:effectLst/>
          </p:spPr>
        </p:cxnSp>
        <p:cxnSp>
          <p:nvCxnSpPr>
            <p:cNvPr id="87" name="Straight Connector 86"/>
            <p:cNvCxnSpPr/>
            <p:nvPr/>
          </p:nvCxnSpPr>
          <p:spPr>
            <a:xfrm>
              <a:off x="3592284" y="3962400"/>
              <a:ext cx="762000" cy="0"/>
            </a:xfrm>
            <a:prstGeom prst="line">
              <a:avLst/>
            </a:prstGeom>
            <a:noFill/>
            <a:ln w="95250" cap="flat" cmpd="sng" algn="ctr">
              <a:solidFill>
                <a:srgbClr val="ADEBAC">
                  <a:lumMod val="50000"/>
                </a:srgbClr>
              </a:solidFill>
              <a:prstDash val="solid"/>
            </a:ln>
            <a:effectLst/>
          </p:spPr>
        </p:cxnSp>
        <p:sp>
          <p:nvSpPr>
            <p:cNvPr id="88" name="Flowchart: Document 87"/>
            <p:cNvSpPr/>
            <p:nvPr/>
          </p:nvSpPr>
          <p:spPr>
            <a:xfrm>
              <a:off x="4049484" y="3657600"/>
              <a:ext cx="304800" cy="2286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89" name="Flowchart: Document 88"/>
            <p:cNvSpPr/>
            <p:nvPr/>
          </p:nvSpPr>
          <p:spPr>
            <a:xfrm>
              <a:off x="4419600" y="2670630"/>
              <a:ext cx="304800" cy="2286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90" name="Straight Connector 89"/>
            <p:cNvCxnSpPr/>
            <p:nvPr/>
          </p:nvCxnSpPr>
          <p:spPr>
            <a:xfrm rot="5400000" flipH="1" flipV="1">
              <a:off x="3530598" y="4038600"/>
              <a:ext cx="152400" cy="0"/>
            </a:xfrm>
            <a:prstGeom prst="line">
              <a:avLst/>
            </a:prstGeom>
            <a:noFill/>
            <a:ln w="50800" cap="flat" cmpd="dbl" algn="ctr">
              <a:solidFill>
                <a:sysClr val="windowText" lastClr="000000"/>
              </a:solidFill>
              <a:prstDash val="solid"/>
            </a:ln>
            <a:effectLst/>
          </p:spPr>
        </p:cxnSp>
        <p:cxnSp>
          <p:nvCxnSpPr>
            <p:cNvPr id="91" name="Straight Arrow Connector 90"/>
            <p:cNvCxnSpPr/>
            <p:nvPr/>
          </p:nvCxnSpPr>
          <p:spPr>
            <a:xfrm rot="5400000" flipH="1" flipV="1">
              <a:off x="4647405" y="2971006"/>
              <a:ext cx="914400" cy="1588"/>
            </a:xfrm>
            <a:prstGeom prst="straightConnector1">
              <a:avLst/>
            </a:prstGeom>
            <a:noFill/>
            <a:ln w="25400" cap="flat" cmpd="sng" algn="ctr">
              <a:solidFill>
                <a:srgbClr val="9AC2FF">
                  <a:lumMod val="50000"/>
                </a:srgbClr>
              </a:solidFill>
              <a:prstDash val="solid"/>
              <a:tailEnd type="arrow"/>
            </a:ln>
            <a:effectLst/>
          </p:spPr>
        </p:cxnSp>
        <p:cxnSp>
          <p:nvCxnSpPr>
            <p:cNvPr id="92" name="Straight Connector 91"/>
            <p:cNvCxnSpPr/>
            <p:nvPr/>
          </p:nvCxnSpPr>
          <p:spPr>
            <a:xfrm>
              <a:off x="4343400" y="3962400"/>
              <a:ext cx="762000" cy="0"/>
            </a:xfrm>
            <a:prstGeom prst="line">
              <a:avLst/>
            </a:prstGeom>
            <a:noFill/>
            <a:ln w="95250" cap="flat" cmpd="sng" algn="ctr">
              <a:solidFill>
                <a:srgbClr val="ADEBAC">
                  <a:lumMod val="50000"/>
                </a:srgbClr>
              </a:solidFill>
              <a:prstDash val="solid"/>
            </a:ln>
            <a:effectLst/>
          </p:spPr>
        </p:cxnSp>
        <p:sp>
          <p:nvSpPr>
            <p:cNvPr id="93" name="Flowchart: Document 92"/>
            <p:cNvSpPr/>
            <p:nvPr/>
          </p:nvSpPr>
          <p:spPr>
            <a:xfrm>
              <a:off x="4800600" y="3657600"/>
              <a:ext cx="304800" cy="2286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94" name="Flowchart: Document 93"/>
            <p:cNvSpPr/>
            <p:nvPr/>
          </p:nvSpPr>
          <p:spPr>
            <a:xfrm>
              <a:off x="5170716" y="2670630"/>
              <a:ext cx="304800" cy="2286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95" name="Straight Connector 94"/>
            <p:cNvCxnSpPr/>
            <p:nvPr/>
          </p:nvCxnSpPr>
          <p:spPr>
            <a:xfrm rot="5400000" flipH="1" flipV="1">
              <a:off x="4281714" y="4038600"/>
              <a:ext cx="152400" cy="0"/>
            </a:xfrm>
            <a:prstGeom prst="line">
              <a:avLst/>
            </a:prstGeom>
            <a:noFill/>
            <a:ln w="50800" cap="flat" cmpd="dbl" algn="ctr">
              <a:solidFill>
                <a:sysClr val="windowText" lastClr="000000"/>
              </a:solidFill>
              <a:prstDash val="solid"/>
            </a:ln>
            <a:effectLst/>
          </p:spPr>
        </p:cxnSp>
        <p:cxnSp>
          <p:nvCxnSpPr>
            <p:cNvPr id="96" name="Straight Arrow Connector 95"/>
            <p:cNvCxnSpPr/>
            <p:nvPr/>
          </p:nvCxnSpPr>
          <p:spPr>
            <a:xfrm rot="5400000" flipH="1" flipV="1">
              <a:off x="5409405" y="2971006"/>
              <a:ext cx="914400" cy="1588"/>
            </a:xfrm>
            <a:prstGeom prst="straightConnector1">
              <a:avLst/>
            </a:prstGeom>
            <a:noFill/>
            <a:ln w="25400" cap="flat" cmpd="sng" algn="ctr">
              <a:solidFill>
                <a:srgbClr val="9AC2FF">
                  <a:lumMod val="50000"/>
                </a:srgbClr>
              </a:solidFill>
              <a:prstDash val="solid"/>
              <a:tailEnd type="arrow"/>
            </a:ln>
            <a:effectLst/>
          </p:spPr>
        </p:cxnSp>
        <p:cxnSp>
          <p:nvCxnSpPr>
            <p:cNvPr id="97" name="Straight Connector 96"/>
            <p:cNvCxnSpPr/>
            <p:nvPr/>
          </p:nvCxnSpPr>
          <p:spPr>
            <a:xfrm>
              <a:off x="5105400" y="3962400"/>
              <a:ext cx="762000" cy="0"/>
            </a:xfrm>
            <a:prstGeom prst="line">
              <a:avLst/>
            </a:prstGeom>
            <a:noFill/>
            <a:ln w="95250" cap="flat" cmpd="sng" algn="ctr">
              <a:solidFill>
                <a:srgbClr val="ADEBAC">
                  <a:lumMod val="50000"/>
                </a:srgbClr>
              </a:solidFill>
              <a:prstDash val="solid"/>
            </a:ln>
            <a:effectLst/>
          </p:spPr>
        </p:cxnSp>
        <p:sp>
          <p:nvSpPr>
            <p:cNvPr id="98" name="Flowchart: Document 97"/>
            <p:cNvSpPr/>
            <p:nvPr/>
          </p:nvSpPr>
          <p:spPr>
            <a:xfrm>
              <a:off x="5562600" y="3657600"/>
              <a:ext cx="304800" cy="2286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99" name="Flowchart: Document 98"/>
            <p:cNvSpPr/>
            <p:nvPr/>
          </p:nvSpPr>
          <p:spPr>
            <a:xfrm>
              <a:off x="5932716" y="2670630"/>
              <a:ext cx="304800" cy="2286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00" name="Straight Connector 99"/>
            <p:cNvCxnSpPr/>
            <p:nvPr/>
          </p:nvCxnSpPr>
          <p:spPr>
            <a:xfrm rot="5400000" flipH="1" flipV="1">
              <a:off x="5043714" y="4038600"/>
              <a:ext cx="152400" cy="0"/>
            </a:xfrm>
            <a:prstGeom prst="line">
              <a:avLst/>
            </a:prstGeom>
            <a:noFill/>
            <a:ln w="50800" cap="flat" cmpd="dbl" algn="ctr">
              <a:solidFill>
                <a:sysClr val="windowText" lastClr="000000"/>
              </a:solidFill>
              <a:prstDash val="solid"/>
            </a:ln>
            <a:effectLst/>
          </p:spPr>
        </p:cxnSp>
        <p:sp>
          <p:nvSpPr>
            <p:cNvPr id="102" name="TextBox 101"/>
            <p:cNvSpPr txBox="1"/>
            <p:nvPr/>
          </p:nvSpPr>
          <p:spPr bwMode="auto">
            <a:xfrm>
              <a:off x="7592293" y="3867090"/>
              <a:ext cx="1551707" cy="400110"/>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0" cap="none" spc="0" normalizeH="0" baseline="0" noProof="0" dirty="0" smtClean="0">
                  <a:ln>
                    <a:noFill/>
                  </a:ln>
                  <a:solidFill>
                    <a:sysClr val="windowText" lastClr="000000"/>
                  </a:solidFill>
                  <a:effectLst/>
                  <a:uLnTx/>
                  <a:uFillTx/>
                  <a:latin typeface="Gill Sans MT" pitchFamily="34" charset="0"/>
                </a:rPr>
                <a:t>Job Control </a:t>
              </a: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 </a:t>
              </a:r>
            </a:p>
          </p:txBody>
        </p:sp>
        <p:sp>
          <p:nvSpPr>
            <p:cNvPr id="103" name="TextBox 102"/>
            <p:cNvSpPr txBox="1"/>
            <p:nvPr/>
          </p:nvSpPr>
          <p:spPr bwMode="auto">
            <a:xfrm>
              <a:off x="6396932" y="2209800"/>
              <a:ext cx="1680268" cy="1357294"/>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lang="en-US" sz="1200" kern="0" dirty="0" smtClean="0">
                  <a:solidFill>
                    <a:sysClr val="windowText" lastClr="000000"/>
                  </a:solidFill>
                  <a:latin typeface="Gill Sans MT" pitchFamily="34" charset="0"/>
                </a:rPr>
                <a:t>S</a:t>
              </a:r>
              <a:r>
                <a:rPr kumimoji="0" lang="en-US" sz="1200" b="0" i="0" u="none" strike="noStrike" kern="0" cap="none" spc="0" normalizeH="0" baseline="0" noProof="0" dirty="0" err="1" smtClean="0">
                  <a:ln>
                    <a:noFill/>
                  </a:ln>
                  <a:solidFill>
                    <a:sysClr val="windowText" lastClr="000000"/>
                  </a:solidFill>
                  <a:effectLst/>
                  <a:uLnTx/>
                  <a:uFillTx/>
                  <a:latin typeface="Gill Sans MT" pitchFamily="34" charset="0"/>
                </a:rPr>
                <a:t>ynchronized</a:t>
              </a:r>
              <a:endParaRPr kumimoji="0" lang="en-US" sz="1200" b="0" i="0" u="none" strike="noStrike" kern="0" cap="none" spc="0" normalizeH="0" baseline="0" noProof="0" dirty="0" smtClean="0">
                <a:ln>
                  <a:noFill/>
                </a:ln>
                <a:solidFill>
                  <a:sysClr val="windowText" lastClr="000000"/>
                </a:solidFill>
                <a:effectLst/>
                <a:uLnTx/>
                <a:uFillTx/>
                <a:latin typeface="Gill Sans MT" pitchFamily="34" charset="0"/>
              </a:endParaRP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 Collection</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lang="en-US" sz="1200" kern="0" dirty="0" smtClean="0">
                  <a:solidFill>
                    <a:sysClr val="windowText" lastClr="000000"/>
                  </a:solidFill>
                  <a:latin typeface="Gill Sans MT" pitchFamily="34" charset="0"/>
                </a:rPr>
                <a:t>with PM Production Job</a:t>
              </a:r>
              <a:endParaRPr kumimoji="0" lang="en-US" sz="1200" b="0" i="0" u="none" strike="noStrike" kern="0" cap="none" spc="0" normalizeH="0" baseline="0" noProof="0" dirty="0" smtClean="0">
                <a:ln>
                  <a:noFill/>
                </a:ln>
                <a:solidFill>
                  <a:sysClr val="windowText" lastClr="000000"/>
                </a:solidFill>
                <a:effectLst/>
                <a:uLnTx/>
                <a:uFillTx/>
                <a:latin typeface="Gill Sans MT" pitchFamily="34" charset="0"/>
              </a:endParaRP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 controlled </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through PM Job</a:t>
              </a:r>
              <a:endPar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sp>
          <p:nvSpPr>
            <p:cNvPr id="104" name="TextBox 103"/>
            <p:cNvSpPr txBox="1"/>
            <p:nvPr/>
          </p:nvSpPr>
          <p:spPr bwMode="auto">
            <a:xfrm>
              <a:off x="6309795" y="4316004"/>
              <a:ext cx="1386405" cy="720197"/>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Measurement </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Production</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Controlled as a</a:t>
              </a:r>
              <a:r>
                <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 Job</a:t>
              </a:r>
            </a:p>
          </p:txBody>
        </p:sp>
        <p:sp>
          <p:nvSpPr>
            <p:cNvPr id="105" name="Rectangle 104"/>
            <p:cNvSpPr/>
            <p:nvPr/>
          </p:nvSpPr>
          <p:spPr>
            <a:xfrm>
              <a:off x="410028" y="1676400"/>
              <a:ext cx="1828800" cy="4876800"/>
            </a:xfrm>
            <a:prstGeom prst="rect">
              <a:avLst/>
            </a:prstGeom>
            <a:solidFill>
              <a:srgbClr val="FCD874"/>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grpSp>
      <p:sp>
        <p:nvSpPr>
          <p:cNvPr id="37" name="Flowchart: Summing Junction 36"/>
          <p:cNvSpPr/>
          <p:nvPr/>
        </p:nvSpPr>
        <p:spPr>
          <a:xfrm>
            <a:off x="7038974" y="3429000"/>
            <a:ext cx="504826" cy="438090"/>
          </a:xfrm>
          <a:prstGeom prst="flowChartSummingJunction">
            <a:avLst/>
          </a:prstGeom>
          <a:gradFill>
            <a:gsLst>
              <a:gs pos="43000">
                <a:schemeClr val="accent1"/>
              </a:gs>
              <a:gs pos="33000">
                <a:schemeClr val="accent5">
                  <a:lumMod val="60000"/>
                  <a:lumOff val="40000"/>
                </a:schemeClr>
              </a:gs>
              <a:gs pos="43000">
                <a:schemeClr val="accent5"/>
              </a:gs>
              <a:gs pos="50000">
                <a:schemeClr val="accent1">
                  <a:tint val="44500"/>
                  <a:satMod val="160000"/>
                </a:schemeClr>
              </a:gs>
              <a:gs pos="100000">
                <a:schemeClr val="accent1">
                  <a:tint val="23500"/>
                  <a:satMod val="160000"/>
                </a:schemeClr>
              </a:gs>
            </a:gsLst>
            <a:lin ang="5400000" scaled="0"/>
          </a:gra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38" name="Rectangle 37"/>
          <p:cNvSpPr/>
          <p:nvPr/>
        </p:nvSpPr>
        <p:spPr>
          <a:xfrm>
            <a:off x="381000" y="5867400"/>
            <a:ext cx="6858000" cy="609600"/>
          </a:xfrm>
          <a:prstGeom prst="rect">
            <a:avLst/>
          </a:prstGeom>
          <a:solidFill>
            <a:srgbClr val="FFFF00"/>
          </a:soli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r>
              <a:rPr lang="en-US" sz="1100" dirty="0" smtClean="0">
                <a:solidFill>
                  <a:schemeClr val="tx1"/>
                </a:solidFill>
                <a:effectLst>
                  <a:outerShdw blurRad="38100" dist="38100" dir="2700000" algn="tl">
                    <a:srgbClr val="000000">
                      <a:alpha val="43137"/>
                    </a:srgbClr>
                  </a:outerShdw>
                </a:effectLst>
              </a:rPr>
              <a:t>Note : Actual time of transfer of PM data file is an implementation issue. The role of collection job  is demarcated at the point in time when the data file is produced with the expected data , and information about its availability for transfer is published ( explicitly or implicitly)  </a:t>
            </a:r>
          </a:p>
        </p:txBody>
      </p:sp>
    </p:spTree>
    <p:extLst>
      <p:ext uri="{BB962C8B-B14F-4D97-AF65-F5344CB8AC3E}">
        <p14:creationId xmlns:p14="http://schemas.microsoft.com/office/powerpoint/2010/main" xmlns="" val="32795526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RSA-PM  Production + Collection Job</a:t>
            </a:r>
            <a:endParaRPr lang="en-US" dirty="0"/>
          </a:p>
        </p:txBody>
      </p:sp>
      <p:sp>
        <p:nvSpPr>
          <p:cNvPr id="98" name="Rectangle 97"/>
          <p:cNvSpPr/>
          <p:nvPr/>
        </p:nvSpPr>
        <p:spPr>
          <a:xfrm>
            <a:off x="2362200" y="1600200"/>
            <a:ext cx="4572000" cy="4114800"/>
          </a:xfrm>
          <a:prstGeom prst="rect">
            <a:avLst/>
          </a:prstGeom>
          <a:solidFill>
            <a:srgbClr val="D9E8FF"/>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99" name="Straight Connector 98"/>
          <p:cNvCxnSpPr/>
          <p:nvPr/>
        </p:nvCxnSpPr>
        <p:spPr>
          <a:xfrm>
            <a:off x="2286000" y="4313418"/>
            <a:ext cx="4419600" cy="0"/>
          </a:xfrm>
          <a:prstGeom prst="line">
            <a:avLst/>
          </a:prstGeom>
          <a:noFill/>
          <a:ln w="50800" cap="flat" cmpd="dbl" algn="ctr">
            <a:solidFill>
              <a:sysClr val="windowText" lastClr="000000"/>
            </a:solidFill>
            <a:prstDash val="solid"/>
          </a:ln>
          <a:effectLst/>
        </p:spPr>
      </p:cxnSp>
      <p:cxnSp>
        <p:nvCxnSpPr>
          <p:cNvPr id="100" name="Straight Connector 99"/>
          <p:cNvCxnSpPr/>
          <p:nvPr/>
        </p:nvCxnSpPr>
        <p:spPr>
          <a:xfrm rot="5400000">
            <a:off x="76200" y="3505200"/>
            <a:ext cx="4419600" cy="0"/>
          </a:xfrm>
          <a:prstGeom prst="line">
            <a:avLst/>
          </a:prstGeom>
          <a:noFill/>
          <a:ln w="25400" cap="flat" cmpd="sng" algn="ctr">
            <a:solidFill>
              <a:srgbClr val="FF0000"/>
            </a:solidFill>
            <a:prstDash val="solid"/>
          </a:ln>
          <a:effectLst/>
        </p:spPr>
      </p:cxnSp>
      <p:sp>
        <p:nvSpPr>
          <p:cNvPr id="101" name="TextBox 100"/>
          <p:cNvSpPr txBox="1"/>
          <p:nvPr/>
        </p:nvSpPr>
        <p:spPr bwMode="auto">
          <a:xfrm>
            <a:off x="1112658" y="1158240"/>
            <a:ext cx="60946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Past</a:t>
            </a:r>
          </a:p>
        </p:txBody>
      </p:sp>
      <p:sp>
        <p:nvSpPr>
          <p:cNvPr id="102" name="TextBox 101"/>
          <p:cNvSpPr txBox="1"/>
          <p:nvPr/>
        </p:nvSpPr>
        <p:spPr bwMode="auto">
          <a:xfrm>
            <a:off x="1804438" y="1161144"/>
            <a:ext cx="971420" cy="400110"/>
          </a:xfrm>
          <a:prstGeom prst="rect">
            <a:avLst/>
          </a:prstGeom>
          <a:solidFill>
            <a:srgbClr val="FF98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Present</a:t>
            </a:r>
          </a:p>
        </p:txBody>
      </p:sp>
      <p:sp>
        <p:nvSpPr>
          <p:cNvPr id="103" name="TextBox 102"/>
          <p:cNvSpPr txBox="1"/>
          <p:nvPr/>
        </p:nvSpPr>
        <p:spPr bwMode="auto">
          <a:xfrm>
            <a:off x="4011178" y="1127760"/>
            <a:ext cx="86562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0" cap="none" spc="0" normalizeH="0" baseline="0" noProof="0" dirty="0" smtClean="0">
                <a:ln>
                  <a:noFill/>
                </a:ln>
                <a:solidFill>
                  <a:sysClr val="windowText" lastClr="000000"/>
                </a:solidFill>
                <a:effectLst/>
                <a:uLnTx/>
                <a:uFillTx/>
                <a:latin typeface="Gill Sans MT" pitchFamily="34" charset="0"/>
              </a:rPr>
              <a:t>Future</a:t>
            </a:r>
            <a:endPar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cxnSp>
        <p:nvCxnSpPr>
          <p:cNvPr id="105" name="Straight Connector 104"/>
          <p:cNvCxnSpPr/>
          <p:nvPr/>
        </p:nvCxnSpPr>
        <p:spPr>
          <a:xfrm rot="5400000">
            <a:off x="2385848" y="4271738"/>
            <a:ext cx="714703" cy="0"/>
          </a:xfrm>
          <a:prstGeom prst="line">
            <a:avLst/>
          </a:prstGeom>
          <a:noFill/>
          <a:ln w="25400" cap="flat" cmpd="sng" algn="ctr">
            <a:solidFill>
              <a:srgbClr val="C00000"/>
            </a:solidFill>
            <a:prstDash val="sysDash"/>
          </a:ln>
          <a:effectLst/>
        </p:spPr>
      </p:cxnSp>
      <p:cxnSp>
        <p:nvCxnSpPr>
          <p:cNvPr id="107" name="Straight Connector 106"/>
          <p:cNvCxnSpPr/>
          <p:nvPr/>
        </p:nvCxnSpPr>
        <p:spPr>
          <a:xfrm>
            <a:off x="2819400" y="4208676"/>
            <a:ext cx="762000" cy="0"/>
          </a:xfrm>
          <a:prstGeom prst="line">
            <a:avLst/>
          </a:prstGeom>
          <a:noFill/>
          <a:ln w="95250" cap="flat" cmpd="sng" algn="ctr">
            <a:solidFill>
              <a:srgbClr val="ADEBAC">
                <a:lumMod val="50000"/>
              </a:srgbClr>
            </a:solidFill>
            <a:prstDash val="solid"/>
          </a:ln>
          <a:effectLst/>
        </p:spPr>
      </p:cxnSp>
      <p:sp>
        <p:nvSpPr>
          <p:cNvPr id="108" name="Flowchart: Document 107"/>
          <p:cNvSpPr/>
          <p:nvPr/>
        </p:nvSpPr>
        <p:spPr>
          <a:xfrm>
            <a:off x="3276600" y="4012801"/>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09" name="Flowchart: Document 108"/>
          <p:cNvSpPr/>
          <p:nvPr/>
        </p:nvSpPr>
        <p:spPr>
          <a:xfrm>
            <a:off x="3733800" y="2971800"/>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10" name="Straight Connector 109"/>
          <p:cNvCxnSpPr/>
          <p:nvPr/>
        </p:nvCxnSpPr>
        <p:spPr>
          <a:xfrm rot="5400000" flipH="1" flipV="1">
            <a:off x="2791873" y="4250718"/>
            <a:ext cx="84083" cy="0"/>
          </a:xfrm>
          <a:prstGeom prst="line">
            <a:avLst/>
          </a:prstGeom>
          <a:noFill/>
          <a:ln w="50800" cap="flat" cmpd="dbl" algn="ctr">
            <a:solidFill>
              <a:sysClr val="windowText" lastClr="000000"/>
            </a:solidFill>
            <a:prstDash val="solid"/>
          </a:ln>
          <a:effectLst/>
        </p:spPr>
      </p:cxnSp>
      <p:cxnSp>
        <p:nvCxnSpPr>
          <p:cNvPr id="112" name="Straight Connector 111"/>
          <p:cNvCxnSpPr/>
          <p:nvPr/>
        </p:nvCxnSpPr>
        <p:spPr>
          <a:xfrm>
            <a:off x="3592284" y="4208676"/>
            <a:ext cx="762000" cy="0"/>
          </a:xfrm>
          <a:prstGeom prst="line">
            <a:avLst/>
          </a:prstGeom>
          <a:noFill/>
          <a:ln w="95250" cap="flat" cmpd="sng" algn="ctr">
            <a:solidFill>
              <a:srgbClr val="ADEBAC">
                <a:lumMod val="50000"/>
              </a:srgbClr>
            </a:solidFill>
            <a:prstDash val="solid"/>
          </a:ln>
          <a:effectLst/>
        </p:spPr>
      </p:cxnSp>
      <p:sp>
        <p:nvSpPr>
          <p:cNvPr id="113" name="Flowchart: Document 112"/>
          <p:cNvSpPr/>
          <p:nvPr/>
        </p:nvSpPr>
        <p:spPr>
          <a:xfrm>
            <a:off x="4049484" y="4001717"/>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14" name="Flowchart: Document 113"/>
          <p:cNvSpPr/>
          <p:nvPr/>
        </p:nvSpPr>
        <p:spPr>
          <a:xfrm>
            <a:off x="4506684" y="2971800"/>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15" name="Straight Connector 114"/>
          <p:cNvCxnSpPr/>
          <p:nvPr/>
        </p:nvCxnSpPr>
        <p:spPr>
          <a:xfrm rot="5400000" flipH="1" flipV="1">
            <a:off x="3564757" y="4250718"/>
            <a:ext cx="84083" cy="0"/>
          </a:xfrm>
          <a:prstGeom prst="line">
            <a:avLst/>
          </a:prstGeom>
          <a:noFill/>
          <a:ln w="50800" cap="flat" cmpd="dbl" algn="ctr">
            <a:solidFill>
              <a:sysClr val="windowText" lastClr="000000"/>
            </a:solidFill>
            <a:prstDash val="solid"/>
          </a:ln>
          <a:effectLst/>
        </p:spPr>
      </p:cxnSp>
      <p:cxnSp>
        <p:nvCxnSpPr>
          <p:cNvPr id="117" name="Straight Connector 116"/>
          <p:cNvCxnSpPr/>
          <p:nvPr/>
        </p:nvCxnSpPr>
        <p:spPr>
          <a:xfrm>
            <a:off x="4343400" y="4208676"/>
            <a:ext cx="762000" cy="0"/>
          </a:xfrm>
          <a:prstGeom prst="line">
            <a:avLst/>
          </a:prstGeom>
          <a:noFill/>
          <a:ln w="95250" cap="flat" cmpd="sng" algn="ctr">
            <a:solidFill>
              <a:srgbClr val="ADEBAC">
                <a:lumMod val="50000"/>
              </a:srgbClr>
            </a:solidFill>
            <a:prstDash val="solid"/>
          </a:ln>
          <a:effectLst/>
        </p:spPr>
      </p:cxnSp>
      <p:sp>
        <p:nvSpPr>
          <p:cNvPr id="118" name="Flowchart: Document 117"/>
          <p:cNvSpPr/>
          <p:nvPr/>
        </p:nvSpPr>
        <p:spPr>
          <a:xfrm>
            <a:off x="4800600" y="4001717"/>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19" name="Flowchart: Document 118"/>
          <p:cNvSpPr/>
          <p:nvPr/>
        </p:nvSpPr>
        <p:spPr>
          <a:xfrm>
            <a:off x="5257800" y="2971800"/>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20" name="Straight Connector 119"/>
          <p:cNvCxnSpPr/>
          <p:nvPr/>
        </p:nvCxnSpPr>
        <p:spPr>
          <a:xfrm rot="5400000" flipH="1" flipV="1">
            <a:off x="4315873" y="4250718"/>
            <a:ext cx="84083" cy="0"/>
          </a:xfrm>
          <a:prstGeom prst="line">
            <a:avLst/>
          </a:prstGeom>
          <a:noFill/>
          <a:ln w="50800" cap="flat" cmpd="dbl" algn="ctr">
            <a:solidFill>
              <a:sysClr val="windowText" lastClr="000000"/>
            </a:solidFill>
            <a:prstDash val="solid"/>
          </a:ln>
          <a:effectLst/>
        </p:spPr>
      </p:cxnSp>
      <p:grpSp>
        <p:nvGrpSpPr>
          <p:cNvPr id="190" name="Group 189"/>
          <p:cNvGrpSpPr/>
          <p:nvPr/>
        </p:nvGrpSpPr>
        <p:grpSpPr>
          <a:xfrm>
            <a:off x="3579812" y="3048001"/>
            <a:ext cx="2287588" cy="866386"/>
            <a:chOff x="3579812" y="3409889"/>
            <a:chExt cx="2287588" cy="504497"/>
          </a:xfrm>
        </p:grpSpPr>
        <p:cxnSp>
          <p:nvCxnSpPr>
            <p:cNvPr id="106" name="Straight Arrow Connector 105"/>
            <p:cNvCxnSpPr/>
            <p:nvPr/>
          </p:nvCxnSpPr>
          <p:spPr>
            <a:xfrm rot="5400000" flipH="1" flipV="1">
              <a:off x="3328357" y="3661344"/>
              <a:ext cx="504497" cy="1588"/>
            </a:xfrm>
            <a:prstGeom prst="straightConnector1">
              <a:avLst/>
            </a:prstGeom>
            <a:noFill/>
            <a:ln w="25400" cap="flat" cmpd="sng" algn="ctr">
              <a:solidFill>
                <a:srgbClr val="9AC2FF">
                  <a:lumMod val="50000"/>
                </a:srgbClr>
              </a:solidFill>
              <a:prstDash val="solid"/>
              <a:tailEnd type="arrow"/>
            </a:ln>
            <a:effectLst/>
          </p:spPr>
        </p:cxnSp>
        <p:cxnSp>
          <p:nvCxnSpPr>
            <p:cNvPr id="111" name="Straight Arrow Connector 110"/>
            <p:cNvCxnSpPr/>
            <p:nvPr/>
          </p:nvCxnSpPr>
          <p:spPr>
            <a:xfrm rot="5400000" flipH="1" flipV="1">
              <a:off x="4101241" y="3661344"/>
              <a:ext cx="504497" cy="1588"/>
            </a:xfrm>
            <a:prstGeom prst="straightConnector1">
              <a:avLst/>
            </a:prstGeom>
            <a:noFill/>
            <a:ln w="25400" cap="flat" cmpd="sng" algn="ctr">
              <a:solidFill>
                <a:srgbClr val="9AC2FF">
                  <a:lumMod val="50000"/>
                </a:srgbClr>
              </a:solidFill>
              <a:prstDash val="solid"/>
              <a:tailEnd type="arrow"/>
            </a:ln>
            <a:effectLst/>
          </p:spPr>
        </p:cxnSp>
        <p:cxnSp>
          <p:nvCxnSpPr>
            <p:cNvPr id="116" name="Straight Arrow Connector 115"/>
            <p:cNvCxnSpPr/>
            <p:nvPr/>
          </p:nvCxnSpPr>
          <p:spPr>
            <a:xfrm rot="5400000" flipH="1" flipV="1">
              <a:off x="4852357" y="3661344"/>
              <a:ext cx="504497" cy="1588"/>
            </a:xfrm>
            <a:prstGeom prst="straightConnector1">
              <a:avLst/>
            </a:prstGeom>
            <a:noFill/>
            <a:ln w="25400" cap="flat" cmpd="sng" algn="ctr">
              <a:solidFill>
                <a:srgbClr val="9AC2FF">
                  <a:lumMod val="50000"/>
                </a:srgbClr>
              </a:solidFill>
              <a:prstDash val="solid"/>
              <a:tailEnd type="arrow"/>
            </a:ln>
            <a:effectLst/>
          </p:spPr>
        </p:cxnSp>
        <p:cxnSp>
          <p:nvCxnSpPr>
            <p:cNvPr id="121" name="Straight Arrow Connector 120"/>
            <p:cNvCxnSpPr/>
            <p:nvPr/>
          </p:nvCxnSpPr>
          <p:spPr>
            <a:xfrm rot="5400000" flipH="1" flipV="1">
              <a:off x="5614357" y="3661344"/>
              <a:ext cx="504497" cy="1588"/>
            </a:xfrm>
            <a:prstGeom prst="straightConnector1">
              <a:avLst/>
            </a:prstGeom>
            <a:noFill/>
            <a:ln w="25400" cap="flat" cmpd="sng" algn="ctr">
              <a:solidFill>
                <a:srgbClr val="9AC2FF">
                  <a:lumMod val="50000"/>
                </a:srgbClr>
              </a:solidFill>
              <a:prstDash val="solid"/>
              <a:tailEnd type="arrow"/>
            </a:ln>
            <a:effectLst/>
          </p:spPr>
        </p:cxnSp>
      </p:grpSp>
      <p:cxnSp>
        <p:nvCxnSpPr>
          <p:cNvPr id="122" name="Straight Connector 121"/>
          <p:cNvCxnSpPr/>
          <p:nvPr/>
        </p:nvCxnSpPr>
        <p:spPr>
          <a:xfrm>
            <a:off x="5105400" y="4208676"/>
            <a:ext cx="762000" cy="0"/>
          </a:xfrm>
          <a:prstGeom prst="line">
            <a:avLst/>
          </a:prstGeom>
          <a:noFill/>
          <a:ln w="95250" cap="flat" cmpd="sng" algn="ctr">
            <a:solidFill>
              <a:srgbClr val="ADEBAC">
                <a:lumMod val="50000"/>
              </a:srgbClr>
            </a:solidFill>
            <a:prstDash val="solid"/>
          </a:ln>
          <a:effectLst/>
        </p:spPr>
      </p:cxnSp>
      <p:sp>
        <p:nvSpPr>
          <p:cNvPr id="123" name="Flowchart: Document 122"/>
          <p:cNvSpPr/>
          <p:nvPr/>
        </p:nvSpPr>
        <p:spPr>
          <a:xfrm>
            <a:off x="5562600" y="4001717"/>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24" name="Flowchart: Document 123"/>
          <p:cNvSpPr/>
          <p:nvPr/>
        </p:nvSpPr>
        <p:spPr>
          <a:xfrm>
            <a:off x="6019800" y="2971800"/>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25" name="Straight Connector 124"/>
          <p:cNvCxnSpPr/>
          <p:nvPr/>
        </p:nvCxnSpPr>
        <p:spPr>
          <a:xfrm rot="5400000" flipH="1" flipV="1">
            <a:off x="5077873" y="4250718"/>
            <a:ext cx="84083" cy="0"/>
          </a:xfrm>
          <a:prstGeom prst="line">
            <a:avLst/>
          </a:prstGeom>
          <a:noFill/>
          <a:ln w="50800" cap="flat" cmpd="dbl" algn="ctr">
            <a:solidFill>
              <a:sysClr val="windowText" lastClr="000000"/>
            </a:solidFill>
            <a:prstDash val="solid"/>
          </a:ln>
          <a:effectLst/>
        </p:spPr>
      </p:cxnSp>
      <p:sp>
        <p:nvSpPr>
          <p:cNvPr id="126" name="TextBox 125"/>
          <p:cNvSpPr txBox="1"/>
          <p:nvPr/>
        </p:nvSpPr>
        <p:spPr bwMode="auto">
          <a:xfrm>
            <a:off x="7688539" y="3727204"/>
            <a:ext cx="1150661" cy="99719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4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RSA-PM Production+</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400" b="0" i="0" u="none" strike="noStrike" kern="0" cap="none" spc="0" normalizeH="0" baseline="0" noProof="0" dirty="0" smtClean="0">
                <a:ln>
                  <a:noFill/>
                </a:ln>
                <a:solidFill>
                  <a:sysClr val="windowText" lastClr="000000"/>
                </a:solidFill>
                <a:effectLst/>
                <a:uLnTx/>
                <a:uFillTx/>
                <a:latin typeface="Gill Sans MT" pitchFamily="34" charset="0"/>
              </a:rPr>
              <a:t>Collection Job</a:t>
            </a:r>
            <a:endParaRPr kumimoji="0" lang="en-US" sz="14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sp>
        <p:nvSpPr>
          <p:cNvPr id="127" name="Rectangle 126"/>
          <p:cNvSpPr/>
          <p:nvPr/>
        </p:nvSpPr>
        <p:spPr>
          <a:xfrm>
            <a:off x="1143000" y="1615440"/>
            <a:ext cx="1066800" cy="4099560"/>
          </a:xfrm>
          <a:prstGeom prst="rect">
            <a:avLst/>
          </a:prstGeom>
          <a:solidFill>
            <a:srgbClr val="FCD874"/>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28" name="Flowchart: Summing Junction 127"/>
          <p:cNvSpPr/>
          <p:nvPr/>
        </p:nvSpPr>
        <p:spPr>
          <a:xfrm>
            <a:off x="7038974" y="3886200"/>
            <a:ext cx="504826" cy="438090"/>
          </a:xfrm>
          <a:prstGeom prst="flowChartSummingJunction">
            <a:avLst/>
          </a:prstGeom>
          <a:gradFill>
            <a:gsLst>
              <a:gs pos="43000">
                <a:schemeClr val="accent1"/>
              </a:gs>
              <a:gs pos="33000">
                <a:schemeClr val="accent5">
                  <a:lumMod val="60000"/>
                  <a:lumOff val="40000"/>
                </a:schemeClr>
              </a:gs>
              <a:gs pos="43000">
                <a:schemeClr val="accent5"/>
              </a:gs>
              <a:gs pos="50000">
                <a:schemeClr val="accent1">
                  <a:tint val="44500"/>
                  <a:satMod val="160000"/>
                </a:schemeClr>
              </a:gs>
              <a:gs pos="100000">
                <a:schemeClr val="accent1">
                  <a:tint val="23500"/>
                  <a:satMod val="160000"/>
                </a:schemeClr>
              </a:gs>
            </a:gsLst>
            <a:lin ang="5400000" scaled="0"/>
          </a:gra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45" name="TextBox 144"/>
          <p:cNvSpPr txBox="1"/>
          <p:nvPr/>
        </p:nvSpPr>
        <p:spPr bwMode="auto">
          <a:xfrm>
            <a:off x="2747941" y="4324290"/>
            <a:ext cx="757259" cy="400110"/>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Start </a:t>
            </a:r>
          </a:p>
        </p:txBody>
      </p:sp>
      <p:sp>
        <p:nvSpPr>
          <p:cNvPr id="187" name="Rectangle 186"/>
          <p:cNvSpPr/>
          <p:nvPr/>
        </p:nvSpPr>
        <p:spPr>
          <a:xfrm>
            <a:off x="2209800" y="2438400"/>
            <a:ext cx="6705600" cy="2266890"/>
          </a:xfrm>
          <a:prstGeom prst="rect">
            <a:avLst/>
          </a:prstGeom>
          <a:noFill/>
          <a:ln w="25400" cap="flat" cmpd="sng" algn="ctr">
            <a:solidFill>
              <a:srgbClr val="9AC2FF">
                <a:lumMod val="50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91" name="TextBox 190"/>
          <p:cNvSpPr txBox="1"/>
          <p:nvPr/>
        </p:nvSpPr>
        <p:spPr bwMode="auto">
          <a:xfrm>
            <a:off x="7391400" y="2411004"/>
            <a:ext cx="1438214" cy="1163395"/>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lang="en-US" sz="1200" kern="0" dirty="0" smtClean="0">
                <a:solidFill>
                  <a:sysClr val="windowText" lastClr="000000"/>
                </a:solidFill>
                <a:latin typeface="Gill Sans MT" pitchFamily="34" charset="0"/>
              </a:rPr>
              <a:t>S</a:t>
            </a:r>
            <a:r>
              <a:rPr kumimoji="0" lang="en-US" sz="1200" b="0" i="0" u="none" strike="noStrike" kern="0" cap="none" spc="0" normalizeH="0" baseline="0" noProof="0" dirty="0" err="1" smtClean="0">
                <a:ln>
                  <a:noFill/>
                </a:ln>
                <a:solidFill>
                  <a:sysClr val="windowText" lastClr="000000"/>
                </a:solidFill>
                <a:effectLst/>
                <a:uLnTx/>
                <a:uFillTx/>
                <a:latin typeface="Gill Sans MT" pitchFamily="34" charset="0"/>
              </a:rPr>
              <a:t>ynchronized</a:t>
            </a:r>
            <a:endParaRPr kumimoji="0" lang="en-US" sz="1200" b="0" i="0" u="none" strike="noStrike" kern="0" cap="none" spc="0" normalizeH="0" baseline="0" noProof="0" dirty="0" smtClean="0">
              <a:ln>
                <a:noFill/>
              </a:ln>
              <a:solidFill>
                <a:sysClr val="windowText" lastClr="000000"/>
              </a:solidFill>
              <a:effectLst/>
              <a:uLnTx/>
              <a:uFillTx/>
              <a:latin typeface="Gill Sans MT" pitchFamily="34" charset="0"/>
            </a:endParaRP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 Collection</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lang="en-US" sz="1200" kern="0" dirty="0" smtClean="0">
                <a:solidFill>
                  <a:sysClr val="windowText" lastClr="000000"/>
                </a:solidFill>
                <a:latin typeface="Gill Sans MT" pitchFamily="34" charset="0"/>
              </a:rPr>
              <a:t>with Production Job</a:t>
            </a:r>
            <a:endParaRPr kumimoji="0" lang="en-US" sz="1200" b="0" i="0" u="none" strike="noStrike" kern="0" cap="none" spc="0" normalizeH="0" baseline="0" noProof="0" dirty="0" smtClean="0">
              <a:ln>
                <a:noFill/>
              </a:ln>
              <a:solidFill>
                <a:sysClr val="windowText" lastClr="000000"/>
              </a:solidFill>
              <a:effectLst/>
              <a:uLnTx/>
              <a:uFillTx/>
              <a:latin typeface="Gill Sans MT" pitchFamily="34" charset="0"/>
            </a:endParaRP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 controlled </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through PM Job</a:t>
            </a:r>
            <a:endPar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sp>
        <p:nvSpPr>
          <p:cNvPr id="192" name="Rectangle 191"/>
          <p:cNvSpPr/>
          <p:nvPr/>
        </p:nvSpPr>
        <p:spPr>
          <a:xfrm>
            <a:off x="1066800" y="5867400"/>
            <a:ext cx="6858000" cy="609600"/>
          </a:xfrm>
          <a:prstGeom prst="rect">
            <a:avLst/>
          </a:prstGeom>
          <a:solidFill>
            <a:srgbClr val="FFFF00"/>
          </a:soli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r>
              <a:rPr lang="en-US" sz="1100" dirty="0" smtClean="0">
                <a:solidFill>
                  <a:schemeClr val="tx1"/>
                </a:solidFill>
                <a:effectLst>
                  <a:outerShdw blurRad="38100" dist="38100" dir="2700000" algn="tl">
                    <a:srgbClr val="000000">
                      <a:alpha val="43137"/>
                    </a:srgbClr>
                  </a:outerShdw>
                </a:effectLst>
              </a:rPr>
              <a:t>Note : Actual time of transfer of PM data file is an implementation issue. The role of collection job  is demarcated at the point in time when the data file is produced with the expected data , and information about its availability for transfer is published ( explicitly or implicitly)  </a:t>
            </a:r>
          </a:p>
        </p:txBody>
      </p:sp>
    </p:spTree>
    <p:extLst>
      <p:ext uri="{BB962C8B-B14F-4D97-AF65-F5344CB8AC3E}">
        <p14:creationId xmlns:p14="http://schemas.microsoft.com/office/powerpoint/2010/main" xmlns="" val="32795526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RSA-PM  Production &amp; Collection Job</a:t>
            </a:r>
            <a:endParaRPr lang="en-US" dirty="0"/>
          </a:p>
        </p:txBody>
      </p:sp>
      <p:sp>
        <p:nvSpPr>
          <p:cNvPr id="98" name="Rectangle 97"/>
          <p:cNvSpPr/>
          <p:nvPr/>
        </p:nvSpPr>
        <p:spPr>
          <a:xfrm>
            <a:off x="2362200" y="1600200"/>
            <a:ext cx="4572000" cy="4267200"/>
          </a:xfrm>
          <a:prstGeom prst="rect">
            <a:avLst/>
          </a:prstGeom>
          <a:solidFill>
            <a:srgbClr val="D9E8FF"/>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00" name="Straight Connector 99"/>
          <p:cNvCxnSpPr/>
          <p:nvPr/>
        </p:nvCxnSpPr>
        <p:spPr>
          <a:xfrm rot="5400000">
            <a:off x="228600" y="3810000"/>
            <a:ext cx="4114800" cy="0"/>
          </a:xfrm>
          <a:prstGeom prst="line">
            <a:avLst/>
          </a:prstGeom>
          <a:noFill/>
          <a:ln w="25400" cap="flat" cmpd="sng" algn="ctr">
            <a:solidFill>
              <a:srgbClr val="FF0000"/>
            </a:solidFill>
            <a:prstDash val="solid"/>
          </a:ln>
          <a:effectLst/>
        </p:spPr>
      </p:cxnSp>
      <p:sp>
        <p:nvSpPr>
          <p:cNvPr id="101" name="TextBox 100"/>
          <p:cNvSpPr txBox="1"/>
          <p:nvPr/>
        </p:nvSpPr>
        <p:spPr bwMode="auto">
          <a:xfrm>
            <a:off x="1112658" y="1158240"/>
            <a:ext cx="60946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Past</a:t>
            </a:r>
          </a:p>
        </p:txBody>
      </p:sp>
      <p:sp>
        <p:nvSpPr>
          <p:cNvPr id="102" name="TextBox 101"/>
          <p:cNvSpPr txBox="1"/>
          <p:nvPr/>
        </p:nvSpPr>
        <p:spPr bwMode="auto">
          <a:xfrm>
            <a:off x="1804438" y="1161144"/>
            <a:ext cx="971420" cy="400110"/>
          </a:xfrm>
          <a:prstGeom prst="rect">
            <a:avLst/>
          </a:prstGeom>
          <a:solidFill>
            <a:srgbClr val="FF98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Present</a:t>
            </a:r>
          </a:p>
        </p:txBody>
      </p:sp>
      <p:sp>
        <p:nvSpPr>
          <p:cNvPr id="103" name="TextBox 102"/>
          <p:cNvSpPr txBox="1"/>
          <p:nvPr/>
        </p:nvSpPr>
        <p:spPr bwMode="auto">
          <a:xfrm>
            <a:off x="4011178" y="1127760"/>
            <a:ext cx="86562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0" cap="none" spc="0" normalizeH="0" baseline="0" noProof="0" dirty="0" smtClean="0">
                <a:ln>
                  <a:noFill/>
                </a:ln>
                <a:solidFill>
                  <a:sysClr val="windowText" lastClr="000000"/>
                </a:solidFill>
                <a:effectLst/>
                <a:uLnTx/>
                <a:uFillTx/>
                <a:latin typeface="Gill Sans MT" pitchFamily="34" charset="0"/>
              </a:rPr>
              <a:t>Future</a:t>
            </a:r>
            <a:endPar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sp>
        <p:nvSpPr>
          <p:cNvPr id="104" name="TextBox 103"/>
          <p:cNvSpPr txBox="1"/>
          <p:nvPr/>
        </p:nvSpPr>
        <p:spPr bwMode="auto">
          <a:xfrm>
            <a:off x="2747941" y="4724400"/>
            <a:ext cx="757259" cy="400110"/>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Start </a:t>
            </a:r>
          </a:p>
        </p:txBody>
      </p:sp>
      <p:sp>
        <p:nvSpPr>
          <p:cNvPr id="127" name="Rectangle 126"/>
          <p:cNvSpPr/>
          <p:nvPr/>
        </p:nvSpPr>
        <p:spPr>
          <a:xfrm>
            <a:off x="1143000" y="1615440"/>
            <a:ext cx="1066800" cy="4267200"/>
          </a:xfrm>
          <a:prstGeom prst="rect">
            <a:avLst/>
          </a:prstGeom>
          <a:solidFill>
            <a:srgbClr val="FCD874"/>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29" name="Straight Connector 128"/>
          <p:cNvCxnSpPr/>
          <p:nvPr/>
        </p:nvCxnSpPr>
        <p:spPr>
          <a:xfrm>
            <a:off x="2286000" y="4751628"/>
            <a:ext cx="4419600" cy="0"/>
          </a:xfrm>
          <a:prstGeom prst="line">
            <a:avLst/>
          </a:prstGeom>
          <a:noFill/>
          <a:ln w="50800" cap="flat" cmpd="dbl" algn="ctr">
            <a:solidFill>
              <a:sysClr val="windowText" lastClr="000000"/>
            </a:solidFill>
            <a:prstDash val="solid"/>
          </a:ln>
          <a:effectLst/>
        </p:spPr>
      </p:cxnSp>
      <p:cxnSp>
        <p:nvCxnSpPr>
          <p:cNvPr id="130" name="Straight Connector 129"/>
          <p:cNvCxnSpPr/>
          <p:nvPr/>
        </p:nvCxnSpPr>
        <p:spPr>
          <a:xfrm rot="5400000">
            <a:off x="2385848" y="4709948"/>
            <a:ext cx="714703" cy="0"/>
          </a:xfrm>
          <a:prstGeom prst="line">
            <a:avLst/>
          </a:prstGeom>
          <a:noFill/>
          <a:ln w="25400" cap="flat" cmpd="sng" algn="ctr">
            <a:solidFill>
              <a:srgbClr val="C00000"/>
            </a:solidFill>
            <a:prstDash val="sysDash"/>
          </a:ln>
          <a:effectLst/>
        </p:spPr>
      </p:cxnSp>
      <p:cxnSp>
        <p:nvCxnSpPr>
          <p:cNvPr id="131" name="Straight Connector 130"/>
          <p:cNvCxnSpPr/>
          <p:nvPr/>
        </p:nvCxnSpPr>
        <p:spPr>
          <a:xfrm>
            <a:off x="2819400" y="4646886"/>
            <a:ext cx="762000" cy="0"/>
          </a:xfrm>
          <a:prstGeom prst="line">
            <a:avLst/>
          </a:prstGeom>
          <a:noFill/>
          <a:ln w="95250" cap="flat" cmpd="sng" algn="ctr">
            <a:solidFill>
              <a:srgbClr val="ADEBAC">
                <a:lumMod val="50000"/>
              </a:srgbClr>
            </a:solidFill>
            <a:prstDash val="solid"/>
          </a:ln>
          <a:effectLst/>
        </p:spPr>
      </p:cxnSp>
      <p:sp>
        <p:nvSpPr>
          <p:cNvPr id="132" name="Flowchart: Document 131"/>
          <p:cNvSpPr/>
          <p:nvPr/>
        </p:nvSpPr>
        <p:spPr>
          <a:xfrm>
            <a:off x="3276600" y="4451011"/>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33" name="Straight Connector 132"/>
          <p:cNvCxnSpPr/>
          <p:nvPr/>
        </p:nvCxnSpPr>
        <p:spPr>
          <a:xfrm rot="5400000" flipH="1" flipV="1">
            <a:off x="2791873" y="4688928"/>
            <a:ext cx="84083" cy="0"/>
          </a:xfrm>
          <a:prstGeom prst="line">
            <a:avLst/>
          </a:prstGeom>
          <a:noFill/>
          <a:ln w="50800" cap="flat" cmpd="dbl" algn="ctr">
            <a:solidFill>
              <a:sysClr val="windowText" lastClr="000000"/>
            </a:solidFill>
            <a:prstDash val="solid"/>
          </a:ln>
          <a:effectLst/>
        </p:spPr>
      </p:cxnSp>
      <p:cxnSp>
        <p:nvCxnSpPr>
          <p:cNvPr id="134" name="Straight Connector 133"/>
          <p:cNvCxnSpPr/>
          <p:nvPr/>
        </p:nvCxnSpPr>
        <p:spPr>
          <a:xfrm>
            <a:off x="3592284" y="4646886"/>
            <a:ext cx="762000" cy="0"/>
          </a:xfrm>
          <a:prstGeom prst="line">
            <a:avLst/>
          </a:prstGeom>
          <a:noFill/>
          <a:ln w="95250" cap="flat" cmpd="sng" algn="ctr">
            <a:solidFill>
              <a:srgbClr val="ADEBAC">
                <a:lumMod val="50000"/>
              </a:srgbClr>
            </a:solidFill>
            <a:prstDash val="solid"/>
          </a:ln>
          <a:effectLst/>
        </p:spPr>
      </p:cxnSp>
      <p:sp>
        <p:nvSpPr>
          <p:cNvPr id="135" name="Flowchart: Document 134"/>
          <p:cNvSpPr/>
          <p:nvPr/>
        </p:nvSpPr>
        <p:spPr>
          <a:xfrm>
            <a:off x="4049484" y="4439927"/>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36" name="Straight Connector 135"/>
          <p:cNvCxnSpPr/>
          <p:nvPr/>
        </p:nvCxnSpPr>
        <p:spPr>
          <a:xfrm rot="5400000" flipH="1" flipV="1">
            <a:off x="3564757" y="4688928"/>
            <a:ext cx="84083" cy="0"/>
          </a:xfrm>
          <a:prstGeom prst="line">
            <a:avLst/>
          </a:prstGeom>
          <a:noFill/>
          <a:ln w="50800" cap="flat" cmpd="dbl" algn="ctr">
            <a:solidFill>
              <a:sysClr val="windowText" lastClr="000000"/>
            </a:solidFill>
            <a:prstDash val="solid"/>
          </a:ln>
          <a:effectLst/>
        </p:spPr>
      </p:cxnSp>
      <p:cxnSp>
        <p:nvCxnSpPr>
          <p:cNvPr id="137" name="Straight Connector 136"/>
          <p:cNvCxnSpPr/>
          <p:nvPr/>
        </p:nvCxnSpPr>
        <p:spPr>
          <a:xfrm>
            <a:off x="4343400" y="4646886"/>
            <a:ext cx="762000" cy="0"/>
          </a:xfrm>
          <a:prstGeom prst="line">
            <a:avLst/>
          </a:prstGeom>
          <a:noFill/>
          <a:ln w="95250" cap="flat" cmpd="sng" algn="ctr">
            <a:solidFill>
              <a:srgbClr val="ADEBAC">
                <a:lumMod val="50000"/>
              </a:srgbClr>
            </a:solidFill>
            <a:prstDash val="solid"/>
          </a:ln>
          <a:effectLst/>
        </p:spPr>
      </p:cxnSp>
      <p:sp>
        <p:nvSpPr>
          <p:cNvPr id="138" name="Flowchart: Document 137"/>
          <p:cNvSpPr/>
          <p:nvPr/>
        </p:nvSpPr>
        <p:spPr>
          <a:xfrm>
            <a:off x="4800600" y="4439927"/>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39" name="Straight Connector 138"/>
          <p:cNvCxnSpPr/>
          <p:nvPr/>
        </p:nvCxnSpPr>
        <p:spPr>
          <a:xfrm rot="5400000" flipH="1" flipV="1">
            <a:off x="4315873" y="4688928"/>
            <a:ext cx="84083" cy="0"/>
          </a:xfrm>
          <a:prstGeom prst="line">
            <a:avLst/>
          </a:prstGeom>
          <a:noFill/>
          <a:ln w="50800" cap="flat" cmpd="dbl" algn="ctr">
            <a:solidFill>
              <a:sysClr val="windowText" lastClr="000000"/>
            </a:solidFill>
            <a:prstDash val="solid"/>
          </a:ln>
          <a:effectLst/>
        </p:spPr>
      </p:cxnSp>
      <p:cxnSp>
        <p:nvCxnSpPr>
          <p:cNvPr id="140" name="Straight Connector 139"/>
          <p:cNvCxnSpPr/>
          <p:nvPr/>
        </p:nvCxnSpPr>
        <p:spPr>
          <a:xfrm>
            <a:off x="5105400" y="4646886"/>
            <a:ext cx="762000" cy="0"/>
          </a:xfrm>
          <a:prstGeom prst="line">
            <a:avLst/>
          </a:prstGeom>
          <a:noFill/>
          <a:ln w="95250" cap="flat" cmpd="sng" algn="ctr">
            <a:solidFill>
              <a:srgbClr val="ADEBAC">
                <a:lumMod val="50000"/>
              </a:srgbClr>
            </a:solidFill>
            <a:prstDash val="solid"/>
          </a:ln>
          <a:effectLst/>
        </p:spPr>
      </p:cxnSp>
      <p:sp>
        <p:nvSpPr>
          <p:cNvPr id="141" name="Flowchart: Document 140"/>
          <p:cNvSpPr/>
          <p:nvPr/>
        </p:nvSpPr>
        <p:spPr>
          <a:xfrm>
            <a:off x="5562600" y="4439927"/>
            <a:ext cx="304800" cy="126124"/>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42" name="Straight Connector 141"/>
          <p:cNvCxnSpPr/>
          <p:nvPr/>
        </p:nvCxnSpPr>
        <p:spPr>
          <a:xfrm rot="5400000" flipH="1" flipV="1">
            <a:off x="5077873" y="4688928"/>
            <a:ext cx="84083" cy="0"/>
          </a:xfrm>
          <a:prstGeom prst="line">
            <a:avLst/>
          </a:prstGeom>
          <a:noFill/>
          <a:ln w="50800" cap="flat" cmpd="dbl" algn="ctr">
            <a:solidFill>
              <a:sysClr val="windowText" lastClr="000000"/>
            </a:solidFill>
            <a:prstDash val="solid"/>
          </a:ln>
          <a:effectLst/>
        </p:spPr>
      </p:cxnSp>
      <p:sp>
        <p:nvSpPr>
          <p:cNvPr id="143" name="Flowchart: Summing Junction 142"/>
          <p:cNvSpPr/>
          <p:nvPr/>
        </p:nvSpPr>
        <p:spPr>
          <a:xfrm>
            <a:off x="7086600" y="4641199"/>
            <a:ext cx="228600" cy="228600"/>
          </a:xfrm>
          <a:prstGeom prst="flowChartSummingJunction">
            <a:avLst/>
          </a:prstGeom>
          <a:solidFill>
            <a:schemeClr val="accent1"/>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44" name="TextBox 143"/>
          <p:cNvSpPr txBox="1"/>
          <p:nvPr/>
        </p:nvSpPr>
        <p:spPr bwMode="auto">
          <a:xfrm>
            <a:off x="7371799" y="4378202"/>
            <a:ext cx="1238801" cy="498598"/>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 RSA-PM</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Production</a:t>
            </a: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 Job 1</a:t>
            </a:r>
            <a:endPar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sp>
        <p:nvSpPr>
          <p:cNvPr id="146" name="TextBox 145"/>
          <p:cNvSpPr txBox="1"/>
          <p:nvPr/>
        </p:nvSpPr>
        <p:spPr bwMode="auto">
          <a:xfrm>
            <a:off x="2976541" y="5238690"/>
            <a:ext cx="757259" cy="400110"/>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Start </a:t>
            </a:r>
          </a:p>
        </p:txBody>
      </p:sp>
      <p:cxnSp>
        <p:nvCxnSpPr>
          <p:cNvPr id="147" name="Straight Connector 146"/>
          <p:cNvCxnSpPr/>
          <p:nvPr/>
        </p:nvCxnSpPr>
        <p:spPr>
          <a:xfrm>
            <a:off x="2286000" y="5257800"/>
            <a:ext cx="4648200" cy="0"/>
          </a:xfrm>
          <a:prstGeom prst="line">
            <a:avLst/>
          </a:prstGeom>
          <a:noFill/>
          <a:ln w="50800" cap="flat" cmpd="dbl" algn="ctr">
            <a:solidFill>
              <a:sysClr val="windowText" lastClr="000000"/>
            </a:solidFill>
            <a:prstDash val="solid"/>
          </a:ln>
          <a:effectLst/>
        </p:spPr>
      </p:cxnSp>
      <p:cxnSp>
        <p:nvCxnSpPr>
          <p:cNvPr id="148" name="Straight Connector 147"/>
          <p:cNvCxnSpPr/>
          <p:nvPr/>
        </p:nvCxnSpPr>
        <p:spPr>
          <a:xfrm rot="5400000">
            <a:off x="2733707" y="5343495"/>
            <a:ext cx="476187" cy="0"/>
          </a:xfrm>
          <a:prstGeom prst="line">
            <a:avLst/>
          </a:prstGeom>
          <a:noFill/>
          <a:ln w="25400" cap="flat" cmpd="sng" algn="ctr">
            <a:solidFill>
              <a:srgbClr val="C00000"/>
            </a:solidFill>
            <a:prstDash val="sysDash"/>
          </a:ln>
          <a:effectLst/>
        </p:spPr>
      </p:cxnSp>
      <p:cxnSp>
        <p:nvCxnSpPr>
          <p:cNvPr id="149" name="Straight Connector 148"/>
          <p:cNvCxnSpPr/>
          <p:nvPr/>
        </p:nvCxnSpPr>
        <p:spPr>
          <a:xfrm>
            <a:off x="3048000" y="5161176"/>
            <a:ext cx="762000" cy="0"/>
          </a:xfrm>
          <a:prstGeom prst="line">
            <a:avLst/>
          </a:prstGeom>
          <a:noFill/>
          <a:ln w="95250" cap="flat" cmpd="sng" algn="ctr">
            <a:solidFill>
              <a:srgbClr val="ADEBAC">
                <a:lumMod val="50000"/>
              </a:srgbClr>
            </a:solidFill>
            <a:prstDash val="solid"/>
          </a:ln>
          <a:effectLst/>
        </p:spPr>
      </p:cxnSp>
      <p:sp>
        <p:nvSpPr>
          <p:cNvPr id="150" name="Flowchart: Document 149"/>
          <p:cNvSpPr/>
          <p:nvPr/>
        </p:nvSpPr>
        <p:spPr>
          <a:xfrm>
            <a:off x="3505200" y="4965301"/>
            <a:ext cx="304800" cy="126124"/>
          </a:xfrm>
          <a:prstGeom prst="flowChartDocument">
            <a:avLst/>
          </a:prstGeom>
          <a:solidFill>
            <a:srgbClr val="FEFF99">
              <a:lumMod val="75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51" name="Straight Connector 150"/>
          <p:cNvCxnSpPr/>
          <p:nvPr/>
        </p:nvCxnSpPr>
        <p:spPr>
          <a:xfrm rot="5400000" flipH="1" flipV="1">
            <a:off x="3020473" y="5203218"/>
            <a:ext cx="84083" cy="0"/>
          </a:xfrm>
          <a:prstGeom prst="line">
            <a:avLst/>
          </a:prstGeom>
          <a:noFill/>
          <a:ln w="50800" cap="flat" cmpd="dbl" algn="ctr">
            <a:solidFill>
              <a:sysClr val="windowText" lastClr="000000"/>
            </a:solidFill>
            <a:prstDash val="solid"/>
          </a:ln>
          <a:effectLst/>
        </p:spPr>
      </p:cxnSp>
      <p:cxnSp>
        <p:nvCxnSpPr>
          <p:cNvPr id="152" name="Straight Connector 151"/>
          <p:cNvCxnSpPr/>
          <p:nvPr/>
        </p:nvCxnSpPr>
        <p:spPr>
          <a:xfrm>
            <a:off x="3820884" y="5161176"/>
            <a:ext cx="762000" cy="0"/>
          </a:xfrm>
          <a:prstGeom prst="line">
            <a:avLst/>
          </a:prstGeom>
          <a:noFill/>
          <a:ln w="95250" cap="flat" cmpd="sng" algn="ctr">
            <a:solidFill>
              <a:srgbClr val="ADEBAC">
                <a:lumMod val="50000"/>
              </a:srgbClr>
            </a:solidFill>
            <a:prstDash val="solid"/>
          </a:ln>
          <a:effectLst/>
        </p:spPr>
      </p:cxnSp>
      <p:sp>
        <p:nvSpPr>
          <p:cNvPr id="153" name="Flowchart: Document 152"/>
          <p:cNvSpPr/>
          <p:nvPr/>
        </p:nvSpPr>
        <p:spPr>
          <a:xfrm>
            <a:off x="4278084" y="4954217"/>
            <a:ext cx="304800" cy="126124"/>
          </a:xfrm>
          <a:prstGeom prst="flowChartDocument">
            <a:avLst/>
          </a:prstGeom>
          <a:solidFill>
            <a:srgbClr val="FEFF99">
              <a:lumMod val="75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54" name="Straight Connector 153"/>
          <p:cNvCxnSpPr/>
          <p:nvPr/>
        </p:nvCxnSpPr>
        <p:spPr>
          <a:xfrm rot="5400000" flipH="1" flipV="1">
            <a:off x="3793357" y="5203218"/>
            <a:ext cx="84083" cy="0"/>
          </a:xfrm>
          <a:prstGeom prst="line">
            <a:avLst/>
          </a:prstGeom>
          <a:noFill/>
          <a:ln w="50800" cap="flat" cmpd="dbl" algn="ctr">
            <a:solidFill>
              <a:sysClr val="windowText" lastClr="000000"/>
            </a:solidFill>
            <a:prstDash val="solid"/>
          </a:ln>
          <a:effectLst/>
        </p:spPr>
      </p:cxnSp>
      <p:cxnSp>
        <p:nvCxnSpPr>
          <p:cNvPr id="155" name="Straight Connector 154"/>
          <p:cNvCxnSpPr/>
          <p:nvPr/>
        </p:nvCxnSpPr>
        <p:spPr>
          <a:xfrm>
            <a:off x="4572000" y="5161176"/>
            <a:ext cx="762000" cy="0"/>
          </a:xfrm>
          <a:prstGeom prst="line">
            <a:avLst/>
          </a:prstGeom>
          <a:noFill/>
          <a:ln w="95250" cap="flat" cmpd="sng" algn="ctr">
            <a:solidFill>
              <a:srgbClr val="ADEBAC">
                <a:lumMod val="50000"/>
              </a:srgbClr>
            </a:solidFill>
            <a:prstDash val="solid"/>
          </a:ln>
          <a:effectLst/>
        </p:spPr>
      </p:cxnSp>
      <p:sp>
        <p:nvSpPr>
          <p:cNvPr id="156" name="Flowchart: Document 155"/>
          <p:cNvSpPr/>
          <p:nvPr/>
        </p:nvSpPr>
        <p:spPr>
          <a:xfrm>
            <a:off x="5029200" y="4954217"/>
            <a:ext cx="304800" cy="126124"/>
          </a:xfrm>
          <a:prstGeom prst="flowChartDocument">
            <a:avLst/>
          </a:prstGeom>
          <a:solidFill>
            <a:srgbClr val="FEFF99">
              <a:lumMod val="75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57" name="Straight Connector 156"/>
          <p:cNvCxnSpPr/>
          <p:nvPr/>
        </p:nvCxnSpPr>
        <p:spPr>
          <a:xfrm rot="5400000" flipH="1" flipV="1">
            <a:off x="4544473" y="5203218"/>
            <a:ext cx="84083" cy="0"/>
          </a:xfrm>
          <a:prstGeom prst="line">
            <a:avLst/>
          </a:prstGeom>
          <a:noFill/>
          <a:ln w="50800" cap="flat" cmpd="dbl" algn="ctr">
            <a:solidFill>
              <a:sysClr val="windowText" lastClr="000000"/>
            </a:solidFill>
            <a:prstDash val="solid"/>
          </a:ln>
          <a:effectLst/>
        </p:spPr>
      </p:cxnSp>
      <p:cxnSp>
        <p:nvCxnSpPr>
          <p:cNvPr id="158" name="Straight Connector 157"/>
          <p:cNvCxnSpPr/>
          <p:nvPr/>
        </p:nvCxnSpPr>
        <p:spPr>
          <a:xfrm>
            <a:off x="5334000" y="5161176"/>
            <a:ext cx="762000" cy="0"/>
          </a:xfrm>
          <a:prstGeom prst="line">
            <a:avLst/>
          </a:prstGeom>
          <a:noFill/>
          <a:ln w="95250" cap="flat" cmpd="sng" algn="ctr">
            <a:solidFill>
              <a:srgbClr val="ADEBAC">
                <a:lumMod val="50000"/>
              </a:srgbClr>
            </a:solidFill>
            <a:prstDash val="solid"/>
          </a:ln>
          <a:effectLst/>
        </p:spPr>
      </p:cxnSp>
      <p:sp>
        <p:nvSpPr>
          <p:cNvPr id="159" name="Flowchart: Document 158"/>
          <p:cNvSpPr/>
          <p:nvPr/>
        </p:nvSpPr>
        <p:spPr>
          <a:xfrm>
            <a:off x="5791200" y="4954217"/>
            <a:ext cx="304800" cy="126124"/>
          </a:xfrm>
          <a:prstGeom prst="flowChartDocument">
            <a:avLst/>
          </a:prstGeom>
          <a:solidFill>
            <a:srgbClr val="FEFF99">
              <a:lumMod val="75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60" name="Straight Connector 159"/>
          <p:cNvCxnSpPr/>
          <p:nvPr/>
        </p:nvCxnSpPr>
        <p:spPr>
          <a:xfrm rot="5400000" flipH="1" flipV="1">
            <a:off x="5306473" y="5203218"/>
            <a:ext cx="84083" cy="0"/>
          </a:xfrm>
          <a:prstGeom prst="line">
            <a:avLst/>
          </a:prstGeom>
          <a:noFill/>
          <a:ln w="50800" cap="flat" cmpd="dbl" algn="ctr">
            <a:solidFill>
              <a:sysClr val="windowText" lastClr="000000"/>
            </a:solidFill>
            <a:prstDash val="solid"/>
          </a:ln>
          <a:effectLst/>
        </p:spPr>
      </p:cxnSp>
      <p:sp>
        <p:nvSpPr>
          <p:cNvPr id="161" name="Flowchart: Summing Junction 160"/>
          <p:cNvSpPr/>
          <p:nvPr/>
        </p:nvSpPr>
        <p:spPr>
          <a:xfrm>
            <a:off x="7086600" y="5098399"/>
            <a:ext cx="228600" cy="228600"/>
          </a:xfrm>
          <a:prstGeom prst="flowChartSummingJunction">
            <a:avLst/>
          </a:prstGeom>
          <a:solidFill>
            <a:schemeClr val="accent1"/>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62" name="TextBox 161"/>
          <p:cNvSpPr txBox="1"/>
          <p:nvPr/>
        </p:nvSpPr>
        <p:spPr bwMode="auto">
          <a:xfrm>
            <a:off x="7371799" y="4835402"/>
            <a:ext cx="1238801" cy="498598"/>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RSA-PM </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Production</a:t>
            </a: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 Job 2</a:t>
            </a:r>
            <a:endPar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sp>
        <p:nvSpPr>
          <p:cNvPr id="163" name="TextBox 162"/>
          <p:cNvSpPr txBox="1"/>
          <p:nvPr/>
        </p:nvSpPr>
        <p:spPr bwMode="auto">
          <a:xfrm>
            <a:off x="3205141" y="3105090"/>
            <a:ext cx="757259" cy="400110"/>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Start </a:t>
            </a:r>
          </a:p>
        </p:txBody>
      </p:sp>
      <p:cxnSp>
        <p:nvCxnSpPr>
          <p:cNvPr id="164" name="Straight Connector 163"/>
          <p:cNvCxnSpPr/>
          <p:nvPr/>
        </p:nvCxnSpPr>
        <p:spPr>
          <a:xfrm>
            <a:off x="2286000" y="3048000"/>
            <a:ext cx="4648200" cy="0"/>
          </a:xfrm>
          <a:prstGeom prst="line">
            <a:avLst/>
          </a:prstGeom>
          <a:noFill/>
          <a:ln w="50800" cap="flat" cmpd="dbl" algn="ctr">
            <a:solidFill>
              <a:sysClr val="windowText" lastClr="000000"/>
            </a:solidFill>
            <a:prstDash val="solid"/>
          </a:ln>
          <a:effectLst/>
        </p:spPr>
      </p:cxnSp>
      <p:cxnSp>
        <p:nvCxnSpPr>
          <p:cNvPr id="165" name="Straight Connector 164"/>
          <p:cNvCxnSpPr/>
          <p:nvPr/>
        </p:nvCxnSpPr>
        <p:spPr>
          <a:xfrm rot="5400000">
            <a:off x="2909723" y="3090638"/>
            <a:ext cx="714703" cy="0"/>
          </a:xfrm>
          <a:prstGeom prst="line">
            <a:avLst/>
          </a:prstGeom>
          <a:noFill/>
          <a:ln w="25400" cap="flat" cmpd="sng" algn="ctr">
            <a:solidFill>
              <a:srgbClr val="C00000"/>
            </a:solidFill>
            <a:prstDash val="sysDash"/>
          </a:ln>
          <a:effectLst/>
        </p:spPr>
      </p:cxnSp>
      <p:sp>
        <p:nvSpPr>
          <p:cNvPr id="166" name="Flowchart: Summing Junction 165"/>
          <p:cNvSpPr/>
          <p:nvPr/>
        </p:nvSpPr>
        <p:spPr>
          <a:xfrm>
            <a:off x="7086600" y="2914590"/>
            <a:ext cx="228600" cy="228600"/>
          </a:xfrm>
          <a:prstGeom prst="flowChartSummingJunction">
            <a:avLst/>
          </a:prstGeom>
          <a:solidFill>
            <a:schemeClr val="accent5">
              <a:lumMod val="60000"/>
              <a:lumOff val="40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67" name="TextBox 166"/>
          <p:cNvSpPr txBox="1"/>
          <p:nvPr/>
        </p:nvSpPr>
        <p:spPr bwMode="auto">
          <a:xfrm>
            <a:off x="7337380" y="2667000"/>
            <a:ext cx="1120820" cy="1163395"/>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Asynchronous</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RSA-PM</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Collection  Job</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lang="en-US" sz="1200" kern="0" dirty="0" smtClean="0">
                <a:solidFill>
                  <a:sysClr val="windowText" lastClr="000000"/>
                </a:solidFill>
                <a:latin typeface="Gill Sans MT" pitchFamily="34" charset="0"/>
              </a:rPr>
              <a:t>(Independently</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lang="en-US" sz="1200" kern="0" dirty="0" smtClean="0">
                <a:solidFill>
                  <a:sysClr val="windowText" lastClr="000000"/>
                </a:solidFill>
                <a:latin typeface="Gill Sans MT" pitchFamily="34" charset="0"/>
              </a:rPr>
              <a:t>  controlled)</a:t>
            </a: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 </a:t>
            </a:r>
            <a:endPar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cxnSp>
        <p:nvCxnSpPr>
          <p:cNvPr id="168" name="Straight Arrow Connector 167"/>
          <p:cNvCxnSpPr/>
          <p:nvPr/>
        </p:nvCxnSpPr>
        <p:spPr>
          <a:xfrm rot="5400000" flipH="1" flipV="1">
            <a:off x="3796441" y="2718757"/>
            <a:ext cx="504497" cy="1588"/>
          </a:xfrm>
          <a:prstGeom prst="straightConnector1">
            <a:avLst/>
          </a:prstGeom>
          <a:noFill/>
          <a:ln w="25400" cap="flat" cmpd="sng" algn="ctr">
            <a:solidFill>
              <a:srgbClr val="9AC2FF">
                <a:lumMod val="50000"/>
              </a:srgbClr>
            </a:solidFill>
            <a:prstDash val="solid"/>
            <a:tailEnd type="arrow"/>
          </a:ln>
          <a:effectLst/>
        </p:spPr>
      </p:cxnSp>
      <p:sp>
        <p:nvSpPr>
          <p:cNvPr id="169" name="Flowchart: Document 168"/>
          <p:cNvSpPr/>
          <p:nvPr/>
        </p:nvSpPr>
        <p:spPr>
          <a:xfrm>
            <a:off x="4114800" y="2362200"/>
            <a:ext cx="304800" cy="241113"/>
          </a:xfrm>
          <a:prstGeom prst="flowChartDocument">
            <a:avLst/>
          </a:prstGeom>
          <a:gradFill>
            <a:gsLst>
              <a:gs pos="29000">
                <a:srgbClr val="C299C3">
                  <a:lumMod val="75000"/>
                </a:srgbClr>
              </a:gs>
              <a:gs pos="100000">
                <a:srgbClr val="FEFF99">
                  <a:lumMod val="75000"/>
                </a:srgbClr>
              </a:gs>
              <a:gs pos="29000">
                <a:srgbClr val="FFFF00"/>
              </a:gs>
              <a:gs pos="50000">
                <a:srgbClr val="ADEBAC">
                  <a:tint val="44500"/>
                  <a:satMod val="160000"/>
                </a:srgbClr>
              </a:gs>
              <a:gs pos="100000">
                <a:srgbClr val="ADEBAC">
                  <a:tint val="23500"/>
                  <a:satMod val="160000"/>
                </a:srgbClr>
              </a:gs>
            </a:gsLst>
            <a:lin ang="5400000" scaled="0"/>
          </a:gra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70" name="Straight Arrow Connector 169"/>
          <p:cNvCxnSpPr/>
          <p:nvPr/>
        </p:nvCxnSpPr>
        <p:spPr>
          <a:xfrm rot="5400000" flipH="1" flipV="1">
            <a:off x="4569325" y="2718757"/>
            <a:ext cx="504497" cy="1588"/>
          </a:xfrm>
          <a:prstGeom prst="straightConnector1">
            <a:avLst/>
          </a:prstGeom>
          <a:noFill/>
          <a:ln w="25400" cap="flat" cmpd="sng" algn="ctr">
            <a:solidFill>
              <a:srgbClr val="9AC2FF">
                <a:lumMod val="50000"/>
              </a:srgbClr>
            </a:solidFill>
            <a:prstDash val="solid"/>
            <a:tailEnd type="arrow"/>
          </a:ln>
          <a:effectLst/>
        </p:spPr>
      </p:cxnSp>
      <p:cxnSp>
        <p:nvCxnSpPr>
          <p:cNvPr id="171" name="Straight Arrow Connector 170"/>
          <p:cNvCxnSpPr/>
          <p:nvPr/>
        </p:nvCxnSpPr>
        <p:spPr>
          <a:xfrm rot="5400000" flipH="1" flipV="1">
            <a:off x="5396641" y="2718757"/>
            <a:ext cx="504497" cy="1588"/>
          </a:xfrm>
          <a:prstGeom prst="straightConnector1">
            <a:avLst/>
          </a:prstGeom>
          <a:noFill/>
          <a:ln w="25400" cap="flat" cmpd="sng" algn="ctr">
            <a:solidFill>
              <a:srgbClr val="9AC2FF">
                <a:lumMod val="50000"/>
              </a:srgbClr>
            </a:solidFill>
            <a:prstDash val="solid"/>
            <a:tailEnd type="arrow"/>
          </a:ln>
          <a:effectLst/>
        </p:spPr>
      </p:cxnSp>
      <p:cxnSp>
        <p:nvCxnSpPr>
          <p:cNvPr id="172" name="Straight Arrow Connector 171"/>
          <p:cNvCxnSpPr/>
          <p:nvPr/>
        </p:nvCxnSpPr>
        <p:spPr>
          <a:xfrm rot="5400000" flipH="1" flipV="1">
            <a:off x="6082441" y="2718757"/>
            <a:ext cx="504497" cy="1588"/>
          </a:xfrm>
          <a:prstGeom prst="straightConnector1">
            <a:avLst/>
          </a:prstGeom>
          <a:noFill/>
          <a:ln w="25400" cap="flat" cmpd="sng" algn="ctr">
            <a:solidFill>
              <a:srgbClr val="9AC2FF">
                <a:lumMod val="50000"/>
              </a:srgbClr>
            </a:solidFill>
            <a:prstDash val="solid"/>
            <a:tailEnd type="arrow"/>
          </a:ln>
          <a:effectLst/>
        </p:spPr>
      </p:cxnSp>
      <p:sp>
        <p:nvSpPr>
          <p:cNvPr id="173" name="Flowchart: Document 172"/>
          <p:cNvSpPr/>
          <p:nvPr/>
        </p:nvSpPr>
        <p:spPr>
          <a:xfrm>
            <a:off x="4953000" y="2362200"/>
            <a:ext cx="304800" cy="241113"/>
          </a:xfrm>
          <a:prstGeom prst="flowChartDocument">
            <a:avLst/>
          </a:prstGeom>
          <a:gradFill>
            <a:gsLst>
              <a:gs pos="29000">
                <a:srgbClr val="C299C3">
                  <a:lumMod val="75000"/>
                </a:srgbClr>
              </a:gs>
              <a:gs pos="100000">
                <a:srgbClr val="FEFF99">
                  <a:lumMod val="75000"/>
                </a:srgbClr>
              </a:gs>
              <a:gs pos="29000">
                <a:srgbClr val="FFFF00"/>
              </a:gs>
              <a:gs pos="50000">
                <a:srgbClr val="ADEBAC">
                  <a:tint val="44500"/>
                  <a:satMod val="160000"/>
                </a:srgbClr>
              </a:gs>
              <a:gs pos="100000">
                <a:srgbClr val="ADEBAC">
                  <a:tint val="23500"/>
                  <a:satMod val="160000"/>
                </a:srgbClr>
              </a:gs>
            </a:gsLst>
            <a:lin ang="5400000" scaled="0"/>
          </a:gra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74" name="Flowchart: Document 173"/>
          <p:cNvSpPr/>
          <p:nvPr/>
        </p:nvSpPr>
        <p:spPr>
          <a:xfrm>
            <a:off x="5867400" y="2362200"/>
            <a:ext cx="304800" cy="241113"/>
          </a:xfrm>
          <a:prstGeom prst="flowChartDocument">
            <a:avLst/>
          </a:prstGeom>
          <a:gradFill>
            <a:gsLst>
              <a:gs pos="29000">
                <a:srgbClr val="C299C3">
                  <a:lumMod val="75000"/>
                </a:srgbClr>
              </a:gs>
              <a:gs pos="100000">
                <a:srgbClr val="FEFF99">
                  <a:lumMod val="75000"/>
                </a:srgbClr>
              </a:gs>
              <a:gs pos="29000">
                <a:srgbClr val="FFFF00"/>
              </a:gs>
              <a:gs pos="50000">
                <a:srgbClr val="ADEBAC">
                  <a:tint val="44500"/>
                  <a:satMod val="160000"/>
                </a:srgbClr>
              </a:gs>
              <a:gs pos="100000">
                <a:srgbClr val="ADEBAC">
                  <a:tint val="23500"/>
                  <a:satMod val="160000"/>
                </a:srgbClr>
              </a:gs>
            </a:gsLst>
            <a:lin ang="5400000" scaled="0"/>
          </a:gra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75" name="Flowchart: Document 174"/>
          <p:cNvSpPr/>
          <p:nvPr/>
        </p:nvSpPr>
        <p:spPr>
          <a:xfrm>
            <a:off x="6477000" y="2362200"/>
            <a:ext cx="304800" cy="241113"/>
          </a:xfrm>
          <a:prstGeom prst="flowChartDocument">
            <a:avLst/>
          </a:prstGeom>
          <a:gradFill>
            <a:gsLst>
              <a:gs pos="29000">
                <a:srgbClr val="C299C3">
                  <a:lumMod val="75000"/>
                </a:srgbClr>
              </a:gs>
              <a:gs pos="100000">
                <a:srgbClr val="FEFF99">
                  <a:lumMod val="75000"/>
                </a:srgbClr>
              </a:gs>
              <a:gs pos="29000">
                <a:srgbClr val="FFFF00"/>
              </a:gs>
              <a:gs pos="50000">
                <a:srgbClr val="ADEBAC">
                  <a:tint val="44500"/>
                  <a:satMod val="160000"/>
                </a:srgbClr>
              </a:gs>
              <a:gs pos="100000">
                <a:srgbClr val="ADEBAC">
                  <a:tint val="23500"/>
                  <a:satMod val="160000"/>
                </a:srgbClr>
              </a:gs>
            </a:gsLst>
            <a:lin ang="5400000" scaled="0"/>
          </a:gra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76" name="Elbow Connector 175"/>
          <p:cNvCxnSpPr/>
          <p:nvPr/>
        </p:nvCxnSpPr>
        <p:spPr>
          <a:xfrm rot="5400000" flipH="1" flipV="1">
            <a:off x="3886200" y="2895600"/>
            <a:ext cx="152400" cy="152400"/>
          </a:xfrm>
          <a:prstGeom prst="bentConnector3">
            <a:avLst>
              <a:gd name="adj1" fmla="val 50000"/>
            </a:avLst>
          </a:prstGeom>
          <a:noFill/>
          <a:ln w="50800" cap="flat" cmpd="dbl" algn="ctr">
            <a:solidFill>
              <a:sysClr val="windowText" lastClr="000000"/>
            </a:solidFill>
            <a:prstDash val="solid"/>
          </a:ln>
          <a:effectLst/>
        </p:spPr>
      </p:cxnSp>
      <p:cxnSp>
        <p:nvCxnSpPr>
          <p:cNvPr id="177" name="Elbow Connector 176"/>
          <p:cNvCxnSpPr/>
          <p:nvPr/>
        </p:nvCxnSpPr>
        <p:spPr>
          <a:xfrm rot="5400000" flipH="1" flipV="1">
            <a:off x="4657725" y="2895600"/>
            <a:ext cx="152400" cy="152400"/>
          </a:xfrm>
          <a:prstGeom prst="bentConnector3">
            <a:avLst>
              <a:gd name="adj1" fmla="val 50000"/>
            </a:avLst>
          </a:prstGeom>
          <a:noFill/>
          <a:ln w="50800" cap="flat" cmpd="dbl" algn="ctr">
            <a:solidFill>
              <a:sysClr val="windowText" lastClr="000000"/>
            </a:solidFill>
            <a:prstDash val="solid"/>
          </a:ln>
          <a:effectLst/>
        </p:spPr>
      </p:cxnSp>
      <p:cxnSp>
        <p:nvCxnSpPr>
          <p:cNvPr id="178" name="Elbow Connector 177"/>
          <p:cNvCxnSpPr/>
          <p:nvPr/>
        </p:nvCxnSpPr>
        <p:spPr>
          <a:xfrm rot="5400000" flipH="1" flipV="1">
            <a:off x="5486400" y="2895600"/>
            <a:ext cx="152400" cy="152400"/>
          </a:xfrm>
          <a:prstGeom prst="bentConnector3">
            <a:avLst>
              <a:gd name="adj1" fmla="val 50000"/>
            </a:avLst>
          </a:prstGeom>
          <a:noFill/>
          <a:ln w="50800" cap="flat" cmpd="dbl" algn="ctr">
            <a:solidFill>
              <a:sysClr val="windowText" lastClr="000000"/>
            </a:solidFill>
            <a:prstDash val="solid"/>
          </a:ln>
          <a:effectLst/>
        </p:spPr>
      </p:cxnSp>
      <p:cxnSp>
        <p:nvCxnSpPr>
          <p:cNvPr id="179" name="Elbow Connector 178"/>
          <p:cNvCxnSpPr/>
          <p:nvPr/>
        </p:nvCxnSpPr>
        <p:spPr>
          <a:xfrm rot="5400000" flipH="1" flipV="1">
            <a:off x="6172200" y="2895600"/>
            <a:ext cx="152400" cy="152400"/>
          </a:xfrm>
          <a:prstGeom prst="bentConnector3">
            <a:avLst>
              <a:gd name="adj1" fmla="val 50000"/>
            </a:avLst>
          </a:prstGeom>
          <a:noFill/>
          <a:ln w="50800" cap="flat" cmpd="dbl" algn="ctr">
            <a:solidFill>
              <a:sysClr val="windowText" lastClr="000000"/>
            </a:solidFill>
            <a:prstDash val="solid"/>
          </a:ln>
          <a:effectLst/>
        </p:spPr>
      </p:cxnSp>
      <p:sp>
        <p:nvSpPr>
          <p:cNvPr id="188" name="Rectangle 187"/>
          <p:cNvSpPr/>
          <p:nvPr/>
        </p:nvSpPr>
        <p:spPr>
          <a:xfrm>
            <a:off x="2362200" y="4343400"/>
            <a:ext cx="6477000" cy="1219200"/>
          </a:xfrm>
          <a:prstGeom prst="rect">
            <a:avLst/>
          </a:prstGeom>
          <a:noFill/>
          <a:ln w="25400" cap="flat" cmpd="sng" algn="ctr">
            <a:solidFill>
              <a:srgbClr val="ADEBAC">
                <a:lumMod val="75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96" name="Rectangle 95"/>
          <p:cNvSpPr/>
          <p:nvPr/>
        </p:nvSpPr>
        <p:spPr>
          <a:xfrm>
            <a:off x="2362200" y="2057400"/>
            <a:ext cx="6248400" cy="1828800"/>
          </a:xfrm>
          <a:prstGeom prst="rect">
            <a:avLst/>
          </a:prstGeom>
          <a:noFill/>
          <a:ln w="25400" cap="flat" cmpd="sng" algn="ctr">
            <a:solidFill>
              <a:srgbClr val="ADEBAC">
                <a:lumMod val="75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90" name="Rectangle 189"/>
          <p:cNvSpPr/>
          <p:nvPr/>
        </p:nvSpPr>
        <p:spPr>
          <a:xfrm>
            <a:off x="1143000" y="5943600"/>
            <a:ext cx="6858000" cy="609600"/>
          </a:xfrm>
          <a:prstGeom prst="rect">
            <a:avLst/>
          </a:prstGeom>
          <a:solidFill>
            <a:srgbClr val="FFFF00"/>
          </a:soli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r>
              <a:rPr lang="en-US" sz="1100" dirty="0" smtClean="0">
                <a:solidFill>
                  <a:schemeClr val="tx1"/>
                </a:solidFill>
                <a:effectLst>
                  <a:outerShdw blurRad="38100" dist="38100" dir="2700000" algn="tl">
                    <a:srgbClr val="000000">
                      <a:alpha val="43137"/>
                    </a:srgbClr>
                  </a:outerShdw>
                </a:effectLst>
              </a:rPr>
              <a:t>Note : Actual time of transfer of PM data file is an implementation issue. The role of collection job  is demarcated at the point in time when the data file is produced with the expected data , and information about its availability for transfer is published ( explicitly or implicitly)  </a:t>
            </a:r>
          </a:p>
        </p:txBody>
      </p:sp>
    </p:spTree>
    <p:extLst>
      <p:ext uri="{BB962C8B-B14F-4D97-AF65-F5344CB8AC3E}">
        <p14:creationId xmlns:p14="http://schemas.microsoft.com/office/powerpoint/2010/main" xmlns="" val="32795526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RSA-PM  Collection Job </a:t>
            </a:r>
            <a:r>
              <a:rPr lang="en-US" dirty="0" smtClean="0"/>
              <a:t>handling non-TIP generated  PM files  </a:t>
            </a:r>
            <a:endParaRPr lang="en-US" dirty="0"/>
          </a:p>
        </p:txBody>
      </p:sp>
      <p:sp>
        <p:nvSpPr>
          <p:cNvPr id="98" name="Rectangle 97"/>
          <p:cNvSpPr/>
          <p:nvPr/>
        </p:nvSpPr>
        <p:spPr>
          <a:xfrm>
            <a:off x="2362200" y="1600200"/>
            <a:ext cx="4648200" cy="3886200"/>
          </a:xfrm>
          <a:prstGeom prst="rect">
            <a:avLst/>
          </a:prstGeom>
          <a:solidFill>
            <a:srgbClr val="D9E8FF"/>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00" name="Straight Connector 99"/>
          <p:cNvCxnSpPr/>
          <p:nvPr/>
        </p:nvCxnSpPr>
        <p:spPr>
          <a:xfrm rot="5400000">
            <a:off x="419100" y="3619500"/>
            <a:ext cx="3733800" cy="0"/>
          </a:xfrm>
          <a:prstGeom prst="line">
            <a:avLst/>
          </a:prstGeom>
          <a:noFill/>
          <a:ln w="25400" cap="flat" cmpd="sng" algn="ctr">
            <a:solidFill>
              <a:srgbClr val="FF0000"/>
            </a:solidFill>
            <a:prstDash val="solid"/>
          </a:ln>
          <a:effectLst/>
        </p:spPr>
      </p:cxnSp>
      <p:sp>
        <p:nvSpPr>
          <p:cNvPr id="101" name="TextBox 100"/>
          <p:cNvSpPr txBox="1"/>
          <p:nvPr/>
        </p:nvSpPr>
        <p:spPr bwMode="auto">
          <a:xfrm>
            <a:off x="1112658" y="1158240"/>
            <a:ext cx="60946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Past</a:t>
            </a:r>
          </a:p>
        </p:txBody>
      </p:sp>
      <p:sp>
        <p:nvSpPr>
          <p:cNvPr id="102" name="TextBox 101"/>
          <p:cNvSpPr txBox="1"/>
          <p:nvPr/>
        </p:nvSpPr>
        <p:spPr bwMode="auto">
          <a:xfrm>
            <a:off x="1804438" y="1161144"/>
            <a:ext cx="971420" cy="400110"/>
          </a:xfrm>
          <a:prstGeom prst="rect">
            <a:avLst/>
          </a:prstGeom>
          <a:solidFill>
            <a:srgbClr val="FF98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Present</a:t>
            </a:r>
          </a:p>
        </p:txBody>
      </p:sp>
      <p:sp>
        <p:nvSpPr>
          <p:cNvPr id="103" name="TextBox 102"/>
          <p:cNvSpPr txBox="1"/>
          <p:nvPr/>
        </p:nvSpPr>
        <p:spPr bwMode="auto">
          <a:xfrm>
            <a:off x="4011178" y="1127760"/>
            <a:ext cx="86562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0" cap="none" spc="0" normalizeH="0" baseline="0" noProof="0" dirty="0" smtClean="0">
                <a:ln>
                  <a:noFill/>
                </a:ln>
                <a:solidFill>
                  <a:sysClr val="windowText" lastClr="000000"/>
                </a:solidFill>
                <a:effectLst/>
                <a:uLnTx/>
                <a:uFillTx/>
                <a:latin typeface="Gill Sans MT" pitchFamily="34" charset="0"/>
              </a:rPr>
              <a:t>Future</a:t>
            </a:r>
            <a:endPar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sp>
        <p:nvSpPr>
          <p:cNvPr id="104" name="TextBox 103"/>
          <p:cNvSpPr txBox="1"/>
          <p:nvPr/>
        </p:nvSpPr>
        <p:spPr bwMode="auto">
          <a:xfrm>
            <a:off x="2747941" y="4705290"/>
            <a:ext cx="757259" cy="400110"/>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Start </a:t>
            </a:r>
          </a:p>
        </p:txBody>
      </p:sp>
      <p:sp>
        <p:nvSpPr>
          <p:cNvPr id="127" name="Rectangle 126"/>
          <p:cNvSpPr/>
          <p:nvPr/>
        </p:nvSpPr>
        <p:spPr>
          <a:xfrm>
            <a:off x="1143000" y="1615440"/>
            <a:ext cx="1066800" cy="3886200"/>
          </a:xfrm>
          <a:prstGeom prst="rect">
            <a:avLst/>
          </a:prstGeom>
          <a:solidFill>
            <a:srgbClr val="FCD874"/>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29" name="Straight Connector 128"/>
          <p:cNvCxnSpPr/>
          <p:nvPr/>
        </p:nvCxnSpPr>
        <p:spPr>
          <a:xfrm>
            <a:off x="2286000" y="4751628"/>
            <a:ext cx="4419600" cy="0"/>
          </a:xfrm>
          <a:prstGeom prst="line">
            <a:avLst/>
          </a:prstGeom>
          <a:noFill/>
          <a:ln w="50800" cap="flat" cmpd="dbl" algn="ctr">
            <a:solidFill>
              <a:sysClr val="windowText" lastClr="000000"/>
            </a:solidFill>
            <a:prstDash val="solid"/>
          </a:ln>
          <a:effectLst/>
        </p:spPr>
      </p:cxnSp>
      <p:cxnSp>
        <p:nvCxnSpPr>
          <p:cNvPr id="130" name="Straight Connector 129"/>
          <p:cNvCxnSpPr/>
          <p:nvPr/>
        </p:nvCxnSpPr>
        <p:spPr>
          <a:xfrm rot="5400000">
            <a:off x="2385848" y="4690838"/>
            <a:ext cx="714703" cy="0"/>
          </a:xfrm>
          <a:prstGeom prst="line">
            <a:avLst/>
          </a:prstGeom>
          <a:noFill/>
          <a:ln w="25400" cap="flat" cmpd="sng" algn="ctr">
            <a:solidFill>
              <a:srgbClr val="C00000"/>
            </a:solidFill>
            <a:prstDash val="sysDash"/>
          </a:ln>
          <a:effectLst/>
        </p:spPr>
      </p:cxnSp>
      <p:cxnSp>
        <p:nvCxnSpPr>
          <p:cNvPr id="131" name="Straight Connector 130"/>
          <p:cNvCxnSpPr/>
          <p:nvPr/>
        </p:nvCxnSpPr>
        <p:spPr>
          <a:xfrm>
            <a:off x="2819400" y="4646886"/>
            <a:ext cx="762000" cy="0"/>
          </a:xfrm>
          <a:prstGeom prst="line">
            <a:avLst/>
          </a:prstGeom>
          <a:noFill/>
          <a:ln w="95250" cap="flat" cmpd="sng" algn="ctr">
            <a:solidFill>
              <a:srgbClr val="ADEBAC">
                <a:lumMod val="50000"/>
              </a:srgbClr>
            </a:solidFill>
            <a:prstDash val="solid"/>
          </a:ln>
          <a:effectLst/>
        </p:spPr>
      </p:cxnSp>
      <p:cxnSp>
        <p:nvCxnSpPr>
          <p:cNvPr id="133" name="Straight Connector 132"/>
          <p:cNvCxnSpPr/>
          <p:nvPr/>
        </p:nvCxnSpPr>
        <p:spPr>
          <a:xfrm rot="5400000" flipH="1" flipV="1">
            <a:off x="2791873" y="4688928"/>
            <a:ext cx="84083" cy="0"/>
          </a:xfrm>
          <a:prstGeom prst="line">
            <a:avLst/>
          </a:prstGeom>
          <a:noFill/>
          <a:ln w="50800" cap="flat" cmpd="dbl" algn="ctr">
            <a:solidFill>
              <a:sysClr val="windowText" lastClr="000000"/>
            </a:solidFill>
            <a:prstDash val="solid"/>
          </a:ln>
          <a:effectLst/>
        </p:spPr>
      </p:cxnSp>
      <p:cxnSp>
        <p:nvCxnSpPr>
          <p:cNvPr id="134" name="Straight Connector 133"/>
          <p:cNvCxnSpPr/>
          <p:nvPr/>
        </p:nvCxnSpPr>
        <p:spPr>
          <a:xfrm>
            <a:off x="3592284" y="4646886"/>
            <a:ext cx="762000" cy="0"/>
          </a:xfrm>
          <a:prstGeom prst="line">
            <a:avLst/>
          </a:prstGeom>
          <a:noFill/>
          <a:ln w="95250" cap="flat" cmpd="sng" algn="ctr">
            <a:solidFill>
              <a:srgbClr val="ADEBAC">
                <a:lumMod val="50000"/>
              </a:srgbClr>
            </a:solidFill>
            <a:prstDash val="solid"/>
          </a:ln>
          <a:effectLst/>
        </p:spPr>
      </p:cxnSp>
      <p:cxnSp>
        <p:nvCxnSpPr>
          <p:cNvPr id="136" name="Straight Connector 135"/>
          <p:cNvCxnSpPr/>
          <p:nvPr/>
        </p:nvCxnSpPr>
        <p:spPr>
          <a:xfrm rot="5400000" flipH="1" flipV="1">
            <a:off x="3564757" y="4688928"/>
            <a:ext cx="84083" cy="0"/>
          </a:xfrm>
          <a:prstGeom prst="line">
            <a:avLst/>
          </a:prstGeom>
          <a:noFill/>
          <a:ln w="50800" cap="flat" cmpd="dbl" algn="ctr">
            <a:solidFill>
              <a:sysClr val="windowText" lastClr="000000"/>
            </a:solidFill>
            <a:prstDash val="solid"/>
          </a:ln>
          <a:effectLst/>
        </p:spPr>
      </p:cxnSp>
      <p:cxnSp>
        <p:nvCxnSpPr>
          <p:cNvPr id="137" name="Straight Connector 136"/>
          <p:cNvCxnSpPr/>
          <p:nvPr/>
        </p:nvCxnSpPr>
        <p:spPr>
          <a:xfrm>
            <a:off x="4343400" y="4646886"/>
            <a:ext cx="762000" cy="0"/>
          </a:xfrm>
          <a:prstGeom prst="line">
            <a:avLst/>
          </a:prstGeom>
          <a:noFill/>
          <a:ln w="95250" cap="flat" cmpd="sng" algn="ctr">
            <a:solidFill>
              <a:srgbClr val="ADEBAC">
                <a:lumMod val="50000"/>
              </a:srgbClr>
            </a:solidFill>
            <a:prstDash val="solid"/>
          </a:ln>
          <a:effectLst/>
        </p:spPr>
      </p:cxnSp>
      <p:cxnSp>
        <p:nvCxnSpPr>
          <p:cNvPr id="139" name="Straight Connector 138"/>
          <p:cNvCxnSpPr/>
          <p:nvPr/>
        </p:nvCxnSpPr>
        <p:spPr>
          <a:xfrm rot="5400000" flipH="1" flipV="1">
            <a:off x="4315873" y="4688928"/>
            <a:ext cx="84083" cy="0"/>
          </a:xfrm>
          <a:prstGeom prst="line">
            <a:avLst/>
          </a:prstGeom>
          <a:noFill/>
          <a:ln w="50800" cap="flat" cmpd="dbl" algn="ctr">
            <a:solidFill>
              <a:sysClr val="windowText" lastClr="000000"/>
            </a:solidFill>
            <a:prstDash val="solid"/>
          </a:ln>
          <a:effectLst/>
        </p:spPr>
      </p:cxnSp>
      <p:cxnSp>
        <p:nvCxnSpPr>
          <p:cNvPr id="140" name="Straight Connector 139"/>
          <p:cNvCxnSpPr/>
          <p:nvPr/>
        </p:nvCxnSpPr>
        <p:spPr>
          <a:xfrm>
            <a:off x="5105400" y="4646886"/>
            <a:ext cx="762000" cy="0"/>
          </a:xfrm>
          <a:prstGeom prst="line">
            <a:avLst/>
          </a:prstGeom>
          <a:noFill/>
          <a:ln w="95250" cap="flat" cmpd="sng" algn="ctr">
            <a:solidFill>
              <a:srgbClr val="ADEBAC">
                <a:lumMod val="50000"/>
              </a:srgbClr>
            </a:solidFill>
            <a:prstDash val="solid"/>
          </a:ln>
          <a:effectLst/>
        </p:spPr>
      </p:cxnSp>
      <p:cxnSp>
        <p:nvCxnSpPr>
          <p:cNvPr id="142" name="Straight Connector 141"/>
          <p:cNvCxnSpPr/>
          <p:nvPr/>
        </p:nvCxnSpPr>
        <p:spPr>
          <a:xfrm rot="5400000" flipH="1" flipV="1">
            <a:off x="5077873" y="4688928"/>
            <a:ext cx="84083" cy="0"/>
          </a:xfrm>
          <a:prstGeom prst="line">
            <a:avLst/>
          </a:prstGeom>
          <a:noFill/>
          <a:ln w="50800" cap="flat" cmpd="dbl" algn="ctr">
            <a:solidFill>
              <a:sysClr val="windowText" lastClr="000000"/>
            </a:solidFill>
            <a:prstDash val="solid"/>
          </a:ln>
          <a:effectLst/>
        </p:spPr>
      </p:cxnSp>
      <p:sp>
        <p:nvSpPr>
          <p:cNvPr id="143" name="Flowchart: Summing Junction 142"/>
          <p:cNvSpPr/>
          <p:nvPr/>
        </p:nvSpPr>
        <p:spPr>
          <a:xfrm>
            <a:off x="7086600" y="4641199"/>
            <a:ext cx="228600" cy="228600"/>
          </a:xfrm>
          <a:prstGeom prst="flowChartSummingJunction">
            <a:avLst/>
          </a:prstGeom>
          <a:solidFill>
            <a:srgbClr val="FFFF00"/>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44" name="TextBox 143"/>
          <p:cNvSpPr txBox="1"/>
          <p:nvPr/>
        </p:nvSpPr>
        <p:spPr bwMode="auto">
          <a:xfrm>
            <a:off x="7239000" y="3978938"/>
            <a:ext cx="1447800" cy="1126462"/>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Proprietary/ other </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standard (</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 3GPP/MTOSI etc. )</a:t>
            </a:r>
            <a:r>
              <a:rPr kumimoji="0" lang="en-US" sz="1200" b="0" i="0" u="none" strike="noStrike" kern="1200" cap="none" spc="0" normalizeH="0" noProof="0" dirty="0" smtClean="0">
                <a:ln>
                  <a:noFill/>
                </a:ln>
                <a:solidFill>
                  <a:sysClr val="windowText" lastClr="000000"/>
                </a:solidFill>
                <a:effectLst/>
                <a:uLnTx/>
                <a:uFillTx/>
                <a:latin typeface="Gill Sans MT" pitchFamily="34" charset="0"/>
                <a:ea typeface="+mn-ea"/>
                <a:cs typeface="+mn-cs"/>
              </a:rPr>
              <a:t> </a:t>
            </a:r>
            <a:r>
              <a:rPr kumimoji="0" lang="en-US" sz="1200" b="0" i="0" u="none" strike="noStrike" kern="1200" cap="none" spc="0" normalizeH="0" noProof="0" dirty="0" smtClean="0">
                <a:ln>
                  <a:noFill/>
                </a:ln>
                <a:solidFill>
                  <a:sysClr val="windowText" lastClr="000000"/>
                </a:solidFill>
                <a:effectLst/>
                <a:uLnTx/>
                <a:uFillTx/>
                <a:latin typeface="Gill Sans MT" pitchFamily="34" charset="0"/>
                <a:ea typeface="+mn-ea"/>
                <a:cs typeface="+mn-cs"/>
              </a:rPr>
              <a:t>File  </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1200" cap="none" spc="0" normalizeH="0" noProof="0" dirty="0" smtClean="0">
                <a:ln>
                  <a:noFill/>
                </a:ln>
                <a:solidFill>
                  <a:sysClr val="windowText" lastClr="000000"/>
                </a:solidFill>
                <a:effectLst/>
                <a:uLnTx/>
                <a:uFillTx/>
                <a:latin typeface="Gill Sans MT" pitchFamily="34" charset="0"/>
                <a:ea typeface="+mn-ea"/>
                <a:cs typeface="+mn-cs"/>
              </a:rPr>
              <a:t>generation</a:t>
            </a:r>
            <a:endPar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sp>
        <p:nvSpPr>
          <p:cNvPr id="163" name="TextBox 162"/>
          <p:cNvSpPr txBox="1"/>
          <p:nvPr/>
        </p:nvSpPr>
        <p:spPr bwMode="auto">
          <a:xfrm>
            <a:off x="3205141" y="3181290"/>
            <a:ext cx="757259" cy="400110"/>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Start </a:t>
            </a:r>
          </a:p>
        </p:txBody>
      </p:sp>
      <p:cxnSp>
        <p:nvCxnSpPr>
          <p:cNvPr id="164" name="Straight Connector 163"/>
          <p:cNvCxnSpPr/>
          <p:nvPr/>
        </p:nvCxnSpPr>
        <p:spPr>
          <a:xfrm>
            <a:off x="2286000" y="3124200"/>
            <a:ext cx="4648200" cy="0"/>
          </a:xfrm>
          <a:prstGeom prst="line">
            <a:avLst/>
          </a:prstGeom>
          <a:noFill/>
          <a:ln w="50800" cap="flat" cmpd="dbl" algn="ctr">
            <a:solidFill>
              <a:sysClr val="windowText" lastClr="000000"/>
            </a:solidFill>
            <a:prstDash val="solid"/>
          </a:ln>
          <a:effectLst/>
        </p:spPr>
      </p:cxnSp>
      <p:cxnSp>
        <p:nvCxnSpPr>
          <p:cNvPr id="165" name="Straight Connector 164"/>
          <p:cNvCxnSpPr/>
          <p:nvPr/>
        </p:nvCxnSpPr>
        <p:spPr>
          <a:xfrm rot="5400000">
            <a:off x="2909723" y="3166838"/>
            <a:ext cx="714703" cy="0"/>
          </a:xfrm>
          <a:prstGeom prst="line">
            <a:avLst/>
          </a:prstGeom>
          <a:noFill/>
          <a:ln w="25400" cap="flat" cmpd="sng" algn="ctr">
            <a:solidFill>
              <a:srgbClr val="C00000"/>
            </a:solidFill>
            <a:prstDash val="sysDash"/>
          </a:ln>
          <a:effectLst/>
        </p:spPr>
      </p:cxnSp>
      <p:sp>
        <p:nvSpPr>
          <p:cNvPr id="166" name="Flowchart: Summing Junction 165"/>
          <p:cNvSpPr/>
          <p:nvPr/>
        </p:nvSpPr>
        <p:spPr>
          <a:xfrm>
            <a:off x="7086600" y="2990790"/>
            <a:ext cx="228600" cy="228600"/>
          </a:xfrm>
          <a:prstGeom prst="flowChartSummingJunction">
            <a:avLst/>
          </a:prstGeom>
          <a:solidFill>
            <a:schemeClr val="accent5">
              <a:lumMod val="60000"/>
              <a:lumOff val="40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67" name="TextBox 166"/>
          <p:cNvSpPr txBox="1"/>
          <p:nvPr/>
        </p:nvSpPr>
        <p:spPr bwMode="auto">
          <a:xfrm>
            <a:off x="7337380" y="2778002"/>
            <a:ext cx="1120820" cy="720197"/>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RSA-PM</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Collection  Job</a:t>
            </a: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lang="en-US" sz="1200" kern="0" dirty="0" smtClean="0">
                <a:solidFill>
                  <a:sysClr val="windowText" lastClr="000000"/>
                </a:solidFill>
                <a:latin typeface="Gill Sans MT" pitchFamily="34" charset="0"/>
              </a:rPr>
              <a:t>(Controlled)</a:t>
            </a:r>
            <a:r>
              <a:rPr kumimoji="0" lang="en-US" sz="1200" b="0" i="0" u="none" strike="noStrike" kern="0" cap="none" spc="0" normalizeH="0" baseline="0" noProof="0" dirty="0" smtClean="0">
                <a:ln>
                  <a:noFill/>
                </a:ln>
                <a:solidFill>
                  <a:sysClr val="windowText" lastClr="000000"/>
                </a:solidFill>
                <a:effectLst/>
                <a:uLnTx/>
                <a:uFillTx/>
                <a:latin typeface="Gill Sans MT" pitchFamily="34" charset="0"/>
              </a:rPr>
              <a:t> </a:t>
            </a:r>
            <a:endParaRPr kumimoji="0" lang="en-US" sz="12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cxnSp>
        <p:nvCxnSpPr>
          <p:cNvPr id="170" name="Straight Arrow Connector 169"/>
          <p:cNvCxnSpPr/>
          <p:nvPr/>
        </p:nvCxnSpPr>
        <p:spPr>
          <a:xfrm rot="5400000" flipH="1" flipV="1">
            <a:off x="4569325" y="2794957"/>
            <a:ext cx="504497" cy="1588"/>
          </a:xfrm>
          <a:prstGeom prst="straightConnector1">
            <a:avLst/>
          </a:prstGeom>
          <a:noFill/>
          <a:ln w="25400" cap="flat" cmpd="sng" algn="ctr">
            <a:solidFill>
              <a:srgbClr val="9AC2FF">
                <a:lumMod val="50000"/>
              </a:srgbClr>
            </a:solidFill>
            <a:prstDash val="solid"/>
            <a:tailEnd type="arrow"/>
          </a:ln>
          <a:effectLst/>
        </p:spPr>
      </p:cxnSp>
      <p:cxnSp>
        <p:nvCxnSpPr>
          <p:cNvPr id="172" name="Straight Arrow Connector 171"/>
          <p:cNvCxnSpPr/>
          <p:nvPr/>
        </p:nvCxnSpPr>
        <p:spPr>
          <a:xfrm rot="5400000" flipH="1" flipV="1">
            <a:off x="6082441" y="2794957"/>
            <a:ext cx="504497" cy="1588"/>
          </a:xfrm>
          <a:prstGeom prst="straightConnector1">
            <a:avLst/>
          </a:prstGeom>
          <a:noFill/>
          <a:ln w="25400" cap="flat" cmpd="sng" algn="ctr">
            <a:solidFill>
              <a:srgbClr val="9AC2FF">
                <a:lumMod val="50000"/>
              </a:srgbClr>
            </a:solidFill>
            <a:prstDash val="solid"/>
            <a:tailEnd type="arrow"/>
          </a:ln>
          <a:effectLst/>
        </p:spPr>
      </p:cxnSp>
      <p:sp>
        <p:nvSpPr>
          <p:cNvPr id="173" name="Flowchart: Document 172"/>
          <p:cNvSpPr/>
          <p:nvPr/>
        </p:nvSpPr>
        <p:spPr>
          <a:xfrm>
            <a:off x="4953000" y="2438400"/>
            <a:ext cx="304800" cy="241113"/>
          </a:xfrm>
          <a:prstGeom prst="flowChartDocument">
            <a:avLst/>
          </a:prstGeom>
          <a:solidFill>
            <a:schemeClr val="bg1">
              <a:lumMod val="85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75" name="Flowchart: Document 174"/>
          <p:cNvSpPr/>
          <p:nvPr/>
        </p:nvSpPr>
        <p:spPr>
          <a:xfrm>
            <a:off x="6477000" y="2438400"/>
            <a:ext cx="304800" cy="241113"/>
          </a:xfrm>
          <a:prstGeom prst="flowChartDocument">
            <a:avLst/>
          </a:prstGeom>
          <a:solidFill>
            <a:schemeClr val="bg1">
              <a:lumMod val="85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177" name="Elbow Connector 176"/>
          <p:cNvCxnSpPr/>
          <p:nvPr/>
        </p:nvCxnSpPr>
        <p:spPr>
          <a:xfrm rot="5400000" flipH="1" flipV="1">
            <a:off x="4657725" y="2971800"/>
            <a:ext cx="152400" cy="152400"/>
          </a:xfrm>
          <a:prstGeom prst="bentConnector3">
            <a:avLst>
              <a:gd name="adj1" fmla="val 50000"/>
            </a:avLst>
          </a:prstGeom>
          <a:noFill/>
          <a:ln w="50800" cap="flat" cmpd="dbl" algn="ctr">
            <a:solidFill>
              <a:sysClr val="windowText" lastClr="000000"/>
            </a:solidFill>
            <a:prstDash val="solid"/>
          </a:ln>
          <a:effectLst/>
        </p:spPr>
      </p:cxnSp>
      <p:cxnSp>
        <p:nvCxnSpPr>
          <p:cNvPr id="179" name="Elbow Connector 178"/>
          <p:cNvCxnSpPr/>
          <p:nvPr/>
        </p:nvCxnSpPr>
        <p:spPr>
          <a:xfrm rot="5400000" flipH="1" flipV="1">
            <a:off x="6172200" y="2971800"/>
            <a:ext cx="152400" cy="152400"/>
          </a:xfrm>
          <a:prstGeom prst="bentConnector3">
            <a:avLst>
              <a:gd name="adj1" fmla="val 50000"/>
            </a:avLst>
          </a:prstGeom>
          <a:noFill/>
          <a:ln w="50800" cap="flat" cmpd="dbl" algn="ctr">
            <a:solidFill>
              <a:sysClr val="windowText" lastClr="000000"/>
            </a:solidFill>
            <a:prstDash val="solid"/>
          </a:ln>
          <a:effectLst/>
        </p:spPr>
      </p:cxnSp>
      <p:sp>
        <p:nvSpPr>
          <p:cNvPr id="96" name="Rectangle 95"/>
          <p:cNvSpPr/>
          <p:nvPr/>
        </p:nvSpPr>
        <p:spPr>
          <a:xfrm>
            <a:off x="2362200" y="2057400"/>
            <a:ext cx="6248400" cy="1524000"/>
          </a:xfrm>
          <a:prstGeom prst="rect">
            <a:avLst/>
          </a:prstGeom>
          <a:noFill/>
          <a:ln w="25400" cap="flat" cmpd="sng" algn="ctr">
            <a:solidFill>
              <a:srgbClr val="ADEBAC">
                <a:lumMod val="75000"/>
              </a:srgbClr>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97" name="Flowchart: Document 96"/>
          <p:cNvSpPr/>
          <p:nvPr/>
        </p:nvSpPr>
        <p:spPr>
          <a:xfrm>
            <a:off x="3200400" y="4254687"/>
            <a:ext cx="304800" cy="241113"/>
          </a:xfrm>
          <a:prstGeom prst="flowChartDocument">
            <a:avLst/>
          </a:prstGeom>
          <a:solidFill>
            <a:schemeClr val="bg1">
              <a:lumMod val="85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90" name="Flowchart: Document 189"/>
          <p:cNvSpPr/>
          <p:nvPr/>
        </p:nvSpPr>
        <p:spPr>
          <a:xfrm>
            <a:off x="4038600" y="4254687"/>
            <a:ext cx="304800" cy="241113"/>
          </a:xfrm>
          <a:prstGeom prst="flowChartDocument">
            <a:avLst/>
          </a:prstGeom>
          <a:solidFill>
            <a:schemeClr val="bg1">
              <a:lumMod val="85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91" name="Flowchart: Document 190"/>
          <p:cNvSpPr/>
          <p:nvPr/>
        </p:nvSpPr>
        <p:spPr>
          <a:xfrm>
            <a:off x="4724400" y="4254687"/>
            <a:ext cx="304800" cy="241113"/>
          </a:xfrm>
          <a:prstGeom prst="flowChartDocument">
            <a:avLst/>
          </a:prstGeom>
          <a:solidFill>
            <a:schemeClr val="bg1">
              <a:lumMod val="85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92" name="Flowchart: Document 191"/>
          <p:cNvSpPr/>
          <p:nvPr/>
        </p:nvSpPr>
        <p:spPr>
          <a:xfrm>
            <a:off x="5562600" y="4254687"/>
            <a:ext cx="304800" cy="241113"/>
          </a:xfrm>
          <a:prstGeom prst="flowChartDocument">
            <a:avLst/>
          </a:prstGeom>
          <a:solidFill>
            <a:schemeClr val="bg1">
              <a:lumMod val="85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93" name="Flowchart: Document 192"/>
          <p:cNvSpPr/>
          <p:nvPr/>
        </p:nvSpPr>
        <p:spPr>
          <a:xfrm>
            <a:off x="5105400" y="2349687"/>
            <a:ext cx="304800" cy="241113"/>
          </a:xfrm>
          <a:prstGeom prst="flowChartDocument">
            <a:avLst/>
          </a:prstGeom>
          <a:solidFill>
            <a:schemeClr val="bg1">
              <a:lumMod val="85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74" name="Flowchart: Document 173"/>
          <p:cNvSpPr/>
          <p:nvPr/>
        </p:nvSpPr>
        <p:spPr>
          <a:xfrm>
            <a:off x="6629400" y="2286000"/>
            <a:ext cx="304800" cy="241113"/>
          </a:xfrm>
          <a:prstGeom prst="flowChartDocument">
            <a:avLst/>
          </a:prstGeom>
          <a:solidFill>
            <a:schemeClr val="bg1">
              <a:lumMod val="85000"/>
            </a:scheme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95" name="Rectangle 194"/>
          <p:cNvSpPr/>
          <p:nvPr/>
        </p:nvSpPr>
        <p:spPr>
          <a:xfrm>
            <a:off x="1143000" y="5638800"/>
            <a:ext cx="6858000" cy="609600"/>
          </a:xfrm>
          <a:prstGeom prst="rect">
            <a:avLst/>
          </a:prstGeom>
          <a:solidFill>
            <a:srgbClr val="FFFF00"/>
          </a:soli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r>
              <a:rPr lang="en-US" sz="1100" dirty="0" smtClean="0">
                <a:solidFill>
                  <a:schemeClr val="tx1"/>
                </a:solidFill>
                <a:effectLst>
                  <a:outerShdw blurRad="38100" dist="38100" dir="2700000" algn="tl">
                    <a:srgbClr val="000000">
                      <a:alpha val="43137"/>
                    </a:srgbClr>
                  </a:outerShdw>
                </a:effectLst>
              </a:rPr>
              <a:t>Note : Actual time of transfer of PM data file is an implementation issue. The role of collection job  is demarcated at the point in time when the data file is produced with the expected data , and information about its availability for transfer is published ( explicitly or implicitly)  </a:t>
            </a:r>
          </a:p>
        </p:txBody>
      </p:sp>
    </p:spTree>
    <p:extLst>
      <p:ext uri="{BB962C8B-B14F-4D97-AF65-F5344CB8AC3E}">
        <p14:creationId xmlns:p14="http://schemas.microsoft.com/office/powerpoint/2010/main" xmlns="" val="32795526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p:cNvSpPr/>
          <p:nvPr/>
        </p:nvSpPr>
        <p:spPr>
          <a:xfrm>
            <a:off x="5029200" y="1752600"/>
            <a:ext cx="381000" cy="3733800"/>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0" scaled="1"/>
            <a:tileRect/>
          </a:gra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2400" dirty="0" smtClean="0">
              <a:effectLst>
                <a:outerShdw blurRad="38100" dist="38100" dir="2700000" algn="tl">
                  <a:srgbClr val="000000">
                    <a:alpha val="43137"/>
                  </a:srgbClr>
                </a:outerShdw>
              </a:effectLst>
            </a:endParaRPr>
          </a:p>
        </p:txBody>
      </p:sp>
      <p:sp>
        <p:nvSpPr>
          <p:cNvPr id="2" name="Title 1"/>
          <p:cNvSpPr>
            <a:spLocks noGrp="1"/>
          </p:cNvSpPr>
          <p:nvPr>
            <p:ph type="title"/>
          </p:nvPr>
        </p:nvSpPr>
        <p:spPr/>
        <p:txBody>
          <a:bodyPr>
            <a:normAutofit/>
          </a:bodyPr>
          <a:lstStyle/>
          <a:p>
            <a:r>
              <a:rPr lang="en-US" dirty="0" smtClean="0"/>
              <a:t>RSA-PM  </a:t>
            </a:r>
            <a:r>
              <a:rPr lang="en-US" dirty="0" err="1" smtClean="0"/>
              <a:t>Adhoc</a:t>
            </a:r>
            <a:r>
              <a:rPr lang="en-US" dirty="0" smtClean="0"/>
              <a:t> Query</a:t>
            </a:r>
            <a:endParaRPr lang="en-US" dirty="0"/>
          </a:p>
        </p:txBody>
      </p:sp>
      <p:sp>
        <p:nvSpPr>
          <p:cNvPr id="98" name="Rectangle 97"/>
          <p:cNvSpPr/>
          <p:nvPr/>
        </p:nvSpPr>
        <p:spPr>
          <a:xfrm>
            <a:off x="5486400" y="1600200"/>
            <a:ext cx="1524000" cy="3886200"/>
          </a:xfrm>
          <a:prstGeom prst="rect">
            <a:avLst/>
          </a:prstGeom>
          <a:solidFill>
            <a:srgbClr val="D9E8FF"/>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01" name="TextBox 100"/>
          <p:cNvSpPr txBox="1"/>
          <p:nvPr/>
        </p:nvSpPr>
        <p:spPr bwMode="auto">
          <a:xfrm>
            <a:off x="1112658" y="1158240"/>
            <a:ext cx="60946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Past</a:t>
            </a:r>
          </a:p>
        </p:txBody>
      </p:sp>
      <p:sp>
        <p:nvSpPr>
          <p:cNvPr id="102" name="TextBox 101"/>
          <p:cNvSpPr txBox="1"/>
          <p:nvPr/>
        </p:nvSpPr>
        <p:spPr bwMode="auto">
          <a:xfrm>
            <a:off x="4591180" y="1161144"/>
            <a:ext cx="971420" cy="400110"/>
          </a:xfrm>
          <a:prstGeom prst="rect">
            <a:avLst/>
          </a:prstGeom>
          <a:solidFill>
            <a:srgbClr val="FF98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rPr>
              <a:t>Present</a:t>
            </a:r>
          </a:p>
        </p:txBody>
      </p:sp>
      <p:sp>
        <p:nvSpPr>
          <p:cNvPr id="103" name="TextBox 102"/>
          <p:cNvSpPr txBox="1"/>
          <p:nvPr/>
        </p:nvSpPr>
        <p:spPr bwMode="auto">
          <a:xfrm>
            <a:off x="5839978" y="1127760"/>
            <a:ext cx="865622" cy="400110"/>
          </a:xfrm>
          <a:prstGeom prst="rect">
            <a:avLst/>
          </a:prstGeom>
          <a:solidFill>
            <a:srgbClr val="FEFF99">
              <a:lumMod val="75000"/>
            </a:srgbClr>
          </a:solidFill>
          <a:ln w="9525">
            <a:solidFill>
              <a:sysClr val="windowText" lastClr="000000"/>
            </a:solid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0" cap="none" spc="0" normalizeH="0" baseline="0" noProof="0" dirty="0" smtClean="0">
                <a:ln>
                  <a:noFill/>
                </a:ln>
                <a:solidFill>
                  <a:sysClr val="windowText" lastClr="000000"/>
                </a:solidFill>
                <a:effectLst/>
                <a:uLnTx/>
                <a:uFillTx/>
                <a:latin typeface="Gill Sans MT" pitchFamily="34" charset="0"/>
              </a:rPr>
              <a:t>Future</a:t>
            </a:r>
            <a:endParaRPr kumimoji="0" lang="en-US" sz="2000" b="0" i="0" u="none" strike="noStrike" kern="1200" cap="none" spc="0" normalizeH="0" baseline="0" noProof="0" dirty="0" smtClean="0">
              <a:ln>
                <a:noFill/>
              </a:ln>
              <a:solidFill>
                <a:sysClr val="windowText" lastClr="000000"/>
              </a:solidFill>
              <a:effectLst/>
              <a:uLnTx/>
              <a:uFillTx/>
              <a:latin typeface="Gill Sans MT" pitchFamily="34" charset="0"/>
              <a:ea typeface="+mn-ea"/>
              <a:cs typeface="+mn-cs"/>
            </a:endParaRPr>
          </a:p>
        </p:txBody>
      </p:sp>
      <p:sp>
        <p:nvSpPr>
          <p:cNvPr id="127" name="Rectangle 126"/>
          <p:cNvSpPr/>
          <p:nvPr/>
        </p:nvSpPr>
        <p:spPr>
          <a:xfrm>
            <a:off x="1143000" y="1615440"/>
            <a:ext cx="3810000" cy="3870960"/>
          </a:xfrm>
          <a:prstGeom prst="rect">
            <a:avLst/>
          </a:prstGeom>
          <a:solidFill>
            <a:srgbClr val="FCD874"/>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195" name="Rectangle 194"/>
          <p:cNvSpPr/>
          <p:nvPr/>
        </p:nvSpPr>
        <p:spPr>
          <a:xfrm>
            <a:off x="1143000" y="5638800"/>
            <a:ext cx="6858000" cy="609600"/>
          </a:xfrm>
          <a:prstGeom prst="rect">
            <a:avLst/>
          </a:prstGeom>
          <a:solidFill>
            <a:srgbClr val="FFFF00"/>
          </a:soli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r>
              <a:rPr lang="en-US" sz="1100" dirty="0" smtClean="0">
                <a:solidFill>
                  <a:schemeClr val="tx1"/>
                </a:solidFill>
                <a:effectLst>
                  <a:outerShdw blurRad="38100" dist="38100" dir="2700000" algn="tl">
                    <a:srgbClr val="000000">
                      <a:alpha val="43137"/>
                    </a:srgbClr>
                  </a:outerShdw>
                </a:effectLst>
              </a:rPr>
              <a:t>Note : Actual time of transfer of PM data file is an implementation issue. The role of collection job  is demarcated at the point in time when the data file is produced with the expected data , and information about its availability for transfer is published ( explicitly or implicitly)  </a:t>
            </a:r>
          </a:p>
        </p:txBody>
      </p:sp>
      <p:sp>
        <p:nvSpPr>
          <p:cNvPr id="42" name="Flowchart: Document 41"/>
          <p:cNvSpPr/>
          <p:nvPr/>
        </p:nvSpPr>
        <p:spPr>
          <a:xfrm>
            <a:off x="4953000" y="2895600"/>
            <a:ext cx="152400" cy="1524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43" name="Straight Connector 42"/>
          <p:cNvCxnSpPr/>
          <p:nvPr/>
        </p:nvCxnSpPr>
        <p:spPr>
          <a:xfrm rot="10800000" flipV="1">
            <a:off x="5172075" y="3429000"/>
            <a:ext cx="76200" cy="0"/>
          </a:xfrm>
          <a:prstGeom prst="line">
            <a:avLst/>
          </a:prstGeom>
          <a:noFill/>
          <a:ln w="50800" cap="flat" cmpd="sng" algn="ctr">
            <a:solidFill>
              <a:sysClr val="windowText" lastClr="000000"/>
            </a:solidFill>
            <a:prstDash val="solid"/>
            <a:headEnd type="none"/>
            <a:tailEnd type="triangle"/>
          </a:ln>
          <a:effectLst/>
        </p:spPr>
      </p:cxnSp>
      <p:cxnSp>
        <p:nvCxnSpPr>
          <p:cNvPr id="44" name="Straight Arrow Connector 43"/>
          <p:cNvCxnSpPr/>
          <p:nvPr/>
        </p:nvCxnSpPr>
        <p:spPr>
          <a:xfrm flipV="1">
            <a:off x="5440680" y="3886200"/>
            <a:ext cx="121920" cy="0"/>
          </a:xfrm>
          <a:prstGeom prst="straightConnector1">
            <a:avLst/>
          </a:prstGeom>
          <a:noFill/>
          <a:ln w="63500" cap="flat" cmpd="sng" algn="ctr">
            <a:solidFill>
              <a:srgbClr val="9AC2FF">
                <a:lumMod val="50000"/>
              </a:srgbClr>
            </a:solidFill>
            <a:prstDash val="solid"/>
            <a:tailEnd type="triangle"/>
          </a:ln>
          <a:effectLst/>
        </p:spPr>
      </p:cxnSp>
      <p:sp>
        <p:nvSpPr>
          <p:cNvPr id="46" name="TextBox 45"/>
          <p:cNvSpPr txBox="1"/>
          <p:nvPr/>
        </p:nvSpPr>
        <p:spPr bwMode="auto">
          <a:xfrm>
            <a:off x="197652" y="3200400"/>
            <a:ext cx="869148" cy="769441"/>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i="0" u="none" strike="noStrike" kern="1200" cap="none" spc="0" normalizeH="0" baseline="0" noProof="0" dirty="0" err="1" smtClean="0">
                <a:ln>
                  <a:noFill/>
                </a:ln>
                <a:effectLst/>
                <a:uLnTx/>
                <a:uFillTx/>
                <a:latin typeface="Gill Sans MT" pitchFamily="34" charset="0"/>
                <a:ea typeface="+mn-ea"/>
                <a:cs typeface="+mn-cs"/>
              </a:rPr>
              <a:t>Adhoc</a:t>
            </a:r>
            <a:endParaRPr kumimoji="0" lang="en-US" sz="2000" i="0" u="none" strike="noStrike" kern="1200" cap="none" spc="0" normalizeH="0" baseline="0" noProof="0" dirty="0" smtClean="0">
              <a:ln>
                <a:noFill/>
              </a:ln>
              <a:effectLst/>
              <a:uLnTx/>
              <a:uFillTx/>
              <a:latin typeface="Gill Sans MT" pitchFamily="34" charset="0"/>
              <a:ea typeface="+mn-ea"/>
              <a:cs typeface="+mn-cs"/>
            </a:endParaRPr>
          </a:p>
          <a:p>
            <a:pPr marL="0" marR="0" lvl="0" indent="0" algn="r" defTabSz="914400" rtl="0" eaLnBrk="0" fontAlgn="base" latinLnBrk="0" hangingPunct="0">
              <a:lnSpc>
                <a:spcPct val="100000"/>
              </a:lnSpc>
              <a:spcBef>
                <a:spcPct val="20000"/>
              </a:spcBef>
              <a:spcAft>
                <a:spcPct val="0"/>
              </a:spcAft>
              <a:buClrTx/>
              <a:buSzTx/>
              <a:buFont typeface="Arial" charset="0"/>
              <a:buNone/>
              <a:tabLst/>
              <a:defRPr/>
            </a:pPr>
            <a:r>
              <a:rPr kumimoji="0" lang="en-US" sz="2000" i="0" u="none" strike="noStrike" kern="0" cap="none" spc="0" normalizeH="0" baseline="0" noProof="0" dirty="0" smtClean="0">
                <a:ln>
                  <a:noFill/>
                </a:ln>
                <a:effectLst/>
                <a:uLnTx/>
                <a:uFillTx/>
                <a:latin typeface="Gill Sans MT" pitchFamily="34" charset="0"/>
              </a:rPr>
              <a:t>Query</a:t>
            </a:r>
            <a:endParaRPr kumimoji="0" lang="en-US" sz="2000" i="0" u="none" strike="noStrike" kern="1200" cap="none" spc="0" normalizeH="0" baseline="0" noProof="0" dirty="0" smtClean="0">
              <a:ln>
                <a:noFill/>
              </a:ln>
              <a:effectLst/>
              <a:uLnTx/>
              <a:uFillTx/>
              <a:latin typeface="Gill Sans MT" pitchFamily="34" charset="0"/>
              <a:ea typeface="+mn-ea"/>
              <a:cs typeface="+mn-cs"/>
            </a:endParaRPr>
          </a:p>
        </p:txBody>
      </p:sp>
      <p:sp>
        <p:nvSpPr>
          <p:cNvPr id="48" name="Flowchart: Document 47"/>
          <p:cNvSpPr/>
          <p:nvPr/>
        </p:nvSpPr>
        <p:spPr>
          <a:xfrm>
            <a:off x="5610225" y="3886200"/>
            <a:ext cx="152400" cy="1524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49" name="Rectangle 48"/>
          <p:cNvSpPr/>
          <p:nvPr/>
        </p:nvSpPr>
        <p:spPr>
          <a:xfrm>
            <a:off x="1066800" y="2819400"/>
            <a:ext cx="5029200" cy="1455241"/>
          </a:xfrm>
          <a:prstGeom prst="rect">
            <a:avLst/>
          </a:prstGeom>
          <a:noFill/>
          <a:ln w="25400" cap="flat" cmpd="sng" algn="ctr">
            <a:solidFill>
              <a:schemeClr val="accent5"/>
            </a:solidFill>
            <a:prstDash val="sysDash"/>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51" name="Flowchart: Document 50"/>
          <p:cNvSpPr/>
          <p:nvPr/>
        </p:nvSpPr>
        <p:spPr>
          <a:xfrm>
            <a:off x="5686425" y="3962400"/>
            <a:ext cx="152400" cy="1524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52" name="Flowchart: Document 51"/>
          <p:cNvSpPr/>
          <p:nvPr/>
        </p:nvSpPr>
        <p:spPr>
          <a:xfrm>
            <a:off x="5762625" y="4038600"/>
            <a:ext cx="152400" cy="1524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cxnSp>
        <p:nvCxnSpPr>
          <p:cNvPr id="54" name="Straight Arrow Connector 53"/>
          <p:cNvCxnSpPr/>
          <p:nvPr/>
        </p:nvCxnSpPr>
        <p:spPr>
          <a:xfrm rot="5400000" flipH="1" flipV="1">
            <a:off x="5690557" y="3556957"/>
            <a:ext cx="504497" cy="1588"/>
          </a:xfrm>
          <a:prstGeom prst="straightConnector1">
            <a:avLst/>
          </a:prstGeom>
          <a:noFill/>
          <a:ln w="25400" cap="flat" cmpd="sng" algn="ctr">
            <a:solidFill>
              <a:srgbClr val="9AC2FF">
                <a:lumMod val="50000"/>
              </a:srgbClr>
            </a:solidFill>
            <a:prstDash val="solid"/>
            <a:tailEnd type="arrow"/>
          </a:ln>
          <a:effectLst/>
        </p:spPr>
      </p:cxnSp>
      <p:sp>
        <p:nvSpPr>
          <p:cNvPr id="55" name="Flowchart: Document 54"/>
          <p:cNvSpPr/>
          <p:nvPr/>
        </p:nvSpPr>
        <p:spPr>
          <a:xfrm>
            <a:off x="5105400" y="3048000"/>
            <a:ext cx="152400" cy="1524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56" name="Flowchart: Document 55"/>
          <p:cNvSpPr/>
          <p:nvPr/>
        </p:nvSpPr>
        <p:spPr>
          <a:xfrm>
            <a:off x="5257800" y="3200400"/>
            <a:ext cx="152400" cy="152400"/>
          </a:xfrm>
          <a:prstGeom prst="flowChartDocument">
            <a:avLst/>
          </a:prstGeom>
          <a:solidFill>
            <a:srgbClr val="C299C3">
              <a:lumMod val="60000"/>
              <a:lumOff val="40000"/>
            </a:srgbClr>
          </a:solidFill>
          <a:ln w="25400" cap="flat" cmpd="sng" algn="ctr">
            <a:solidFill>
              <a:srgbClr val="ADEBAC">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Lucida Sans Unicode"/>
              <a:ea typeface="+mn-ea"/>
              <a:cs typeface="+mn-cs"/>
            </a:endParaRPr>
          </a:p>
        </p:txBody>
      </p:sp>
      <p:sp>
        <p:nvSpPr>
          <p:cNvPr id="58" name="Rectangle 57"/>
          <p:cNvSpPr/>
          <p:nvPr/>
        </p:nvSpPr>
        <p:spPr>
          <a:xfrm>
            <a:off x="3352800" y="3505200"/>
            <a:ext cx="228600" cy="152400"/>
          </a:xfrm>
          <a:prstGeom prst="rect">
            <a:avLst/>
          </a:prstGeom>
          <a:solidFill>
            <a:schemeClr val="bg1">
              <a:lumMod val="75000"/>
            </a:schemeClr>
          </a:soli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2400" dirty="0" smtClean="0">
              <a:effectLst>
                <a:outerShdw blurRad="38100" dist="38100" dir="2700000" algn="tl">
                  <a:srgbClr val="000000">
                    <a:alpha val="43137"/>
                  </a:srgbClr>
                </a:outerShdw>
              </a:effectLst>
            </a:endParaRPr>
          </a:p>
        </p:txBody>
      </p:sp>
      <p:sp>
        <p:nvSpPr>
          <p:cNvPr id="59" name="Rectangle 58"/>
          <p:cNvSpPr/>
          <p:nvPr/>
        </p:nvSpPr>
        <p:spPr>
          <a:xfrm>
            <a:off x="2667000" y="3505200"/>
            <a:ext cx="228600" cy="152400"/>
          </a:xfrm>
          <a:prstGeom prst="rect">
            <a:avLst/>
          </a:prstGeom>
          <a:solidFill>
            <a:schemeClr val="bg1">
              <a:lumMod val="75000"/>
            </a:schemeClr>
          </a:soli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2400" dirty="0" smtClean="0">
              <a:effectLst>
                <a:outerShdw blurRad="38100" dist="38100" dir="2700000" algn="tl">
                  <a:srgbClr val="000000">
                    <a:alpha val="43137"/>
                  </a:srgbClr>
                </a:outerShdw>
              </a:effectLst>
            </a:endParaRPr>
          </a:p>
        </p:txBody>
      </p:sp>
      <p:sp>
        <p:nvSpPr>
          <p:cNvPr id="60" name="Rectangle 59"/>
          <p:cNvSpPr/>
          <p:nvPr/>
        </p:nvSpPr>
        <p:spPr>
          <a:xfrm>
            <a:off x="1981200" y="3505200"/>
            <a:ext cx="228600" cy="152400"/>
          </a:xfrm>
          <a:prstGeom prst="rect">
            <a:avLst/>
          </a:prstGeom>
          <a:solidFill>
            <a:schemeClr val="bg1">
              <a:lumMod val="75000"/>
            </a:schemeClr>
          </a:soli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2400" dirty="0" smtClean="0">
              <a:effectLst>
                <a:outerShdw blurRad="38100" dist="38100" dir="2700000" algn="tl">
                  <a:srgbClr val="000000">
                    <a:alpha val="43137"/>
                  </a:srgbClr>
                </a:outerShdw>
              </a:effectLst>
            </a:endParaRPr>
          </a:p>
        </p:txBody>
      </p:sp>
      <p:sp>
        <p:nvSpPr>
          <p:cNvPr id="65" name="Rectangle 64"/>
          <p:cNvSpPr/>
          <p:nvPr/>
        </p:nvSpPr>
        <p:spPr>
          <a:xfrm>
            <a:off x="5181600" y="3505200"/>
            <a:ext cx="152400" cy="381000"/>
          </a:xfrm>
          <a:prstGeom prst="rect">
            <a:avLst/>
          </a:prstGeom>
          <a:solidFill>
            <a:schemeClr val="accent5"/>
          </a:solidFill>
          <a:ln>
            <a:noFill/>
          </a:ln>
          <a:effectLst/>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2400" dirty="0" smtClean="0">
              <a:effectLst>
                <a:outerShdw blurRad="38100" dist="38100" dir="2700000" algn="tl">
                  <a:srgbClr val="000000">
                    <a:alpha val="43137"/>
                  </a:srgbClr>
                </a:outerShdw>
              </a:effectLst>
            </a:endParaRPr>
          </a:p>
        </p:txBody>
      </p:sp>
      <p:cxnSp>
        <p:nvCxnSpPr>
          <p:cNvPr id="71" name="Elbow Connector 70"/>
          <p:cNvCxnSpPr>
            <a:stCxn id="65" idx="1"/>
            <a:endCxn id="60" idx="3"/>
          </p:cNvCxnSpPr>
          <p:nvPr/>
        </p:nvCxnSpPr>
        <p:spPr>
          <a:xfrm rot="10800000">
            <a:off x="2209800" y="3581400"/>
            <a:ext cx="2971800" cy="114300"/>
          </a:xfrm>
          <a:prstGeom prst="bentConnector3">
            <a:avLst>
              <a:gd name="adj1" fmla="val 50000"/>
            </a:avLst>
          </a:prstGeom>
          <a:ln w="9525">
            <a:solidFill>
              <a:schemeClr val="accent5"/>
            </a:solidFill>
            <a:headEnd type="triangle"/>
            <a:tailEnd type="none"/>
          </a:ln>
        </p:spPr>
        <p:style>
          <a:lnRef idx="2">
            <a:schemeClr val="accent1"/>
          </a:lnRef>
          <a:fillRef idx="0">
            <a:schemeClr val="accent1"/>
          </a:fillRef>
          <a:effectRef idx="1">
            <a:schemeClr val="accent1"/>
          </a:effectRef>
          <a:fontRef idx="minor">
            <a:schemeClr val="tx1"/>
          </a:fontRef>
        </p:style>
      </p:cxnSp>
      <p:cxnSp>
        <p:nvCxnSpPr>
          <p:cNvPr id="72" name="Elbow Connector 71"/>
          <p:cNvCxnSpPr>
            <a:endCxn id="58" idx="3"/>
          </p:cNvCxnSpPr>
          <p:nvPr/>
        </p:nvCxnSpPr>
        <p:spPr>
          <a:xfrm rot="10800000">
            <a:off x="3581400" y="3581400"/>
            <a:ext cx="1600200" cy="114300"/>
          </a:xfrm>
          <a:prstGeom prst="bentConnector3">
            <a:avLst>
              <a:gd name="adj1" fmla="val 50000"/>
            </a:avLst>
          </a:prstGeom>
          <a:ln w="9525">
            <a:solidFill>
              <a:schemeClr val="accent5"/>
            </a:solidFill>
            <a:headEnd type="triangle"/>
            <a:tailEnd type="none"/>
          </a:ln>
        </p:spPr>
        <p:style>
          <a:lnRef idx="2">
            <a:schemeClr val="accent1"/>
          </a:lnRef>
          <a:fillRef idx="0">
            <a:schemeClr val="accent1"/>
          </a:fillRef>
          <a:effectRef idx="1">
            <a:schemeClr val="accent1"/>
          </a:effectRef>
          <a:fontRef idx="minor">
            <a:schemeClr val="tx1"/>
          </a:fontRef>
        </p:style>
      </p:cxnSp>
      <p:cxnSp>
        <p:nvCxnSpPr>
          <p:cNvPr id="74" name="Elbow Connector 73"/>
          <p:cNvCxnSpPr>
            <a:stCxn id="65" idx="1"/>
            <a:endCxn id="59" idx="3"/>
          </p:cNvCxnSpPr>
          <p:nvPr/>
        </p:nvCxnSpPr>
        <p:spPr>
          <a:xfrm rot="10800000">
            <a:off x="2895600" y="3581400"/>
            <a:ext cx="2286000" cy="114300"/>
          </a:xfrm>
          <a:prstGeom prst="bentConnector3">
            <a:avLst>
              <a:gd name="adj1" fmla="val 50000"/>
            </a:avLst>
          </a:prstGeom>
          <a:ln w="9525">
            <a:solidFill>
              <a:schemeClr val="accent5"/>
            </a:solidFill>
            <a:headEnd type="triangle"/>
            <a:tailEnd type="non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2795526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Some </a:t>
            </a:r>
            <a:r>
              <a:rPr lang="en-US" dirty="0" smtClean="0"/>
              <a:t>Implications &amp; Benefits of </a:t>
            </a:r>
            <a:r>
              <a:rPr lang="en-US" dirty="0" smtClean="0"/>
              <a:t>independent Production &amp; Control Jobs</a:t>
            </a:r>
            <a:endParaRPr lang="en-US" dirty="0"/>
          </a:p>
        </p:txBody>
      </p:sp>
      <p:graphicFrame>
        <p:nvGraphicFramePr>
          <p:cNvPr id="6" name="Table 5"/>
          <p:cNvGraphicFramePr>
            <a:graphicFrameLocks noGrp="1"/>
          </p:cNvGraphicFramePr>
          <p:nvPr/>
        </p:nvGraphicFramePr>
        <p:xfrm>
          <a:off x="381000" y="1066800"/>
          <a:ext cx="8534400" cy="5187487"/>
        </p:xfrm>
        <a:graphic>
          <a:graphicData uri="http://schemas.openxmlformats.org/drawingml/2006/table">
            <a:tbl>
              <a:tblPr/>
              <a:tblGrid>
                <a:gridCol w="437247"/>
                <a:gridCol w="3906153"/>
                <a:gridCol w="4191000"/>
              </a:tblGrid>
              <a:tr h="302011">
                <a:tc>
                  <a:txBody>
                    <a:bodyPr/>
                    <a:lstStyle/>
                    <a:p>
                      <a:pPr algn="ctr" fontAlgn="t"/>
                      <a:r>
                        <a:rPr lang="en-US" sz="1600" b="0" i="0" u="none" strike="noStrike" dirty="0" err="1">
                          <a:solidFill>
                            <a:srgbClr val="000000"/>
                          </a:solidFill>
                          <a:latin typeface="Calibri"/>
                        </a:rPr>
                        <a:t>S.No</a:t>
                      </a:r>
                      <a:endParaRPr lang="en-US" sz="1600" b="0" i="0" u="none" strike="noStrike" dirty="0">
                        <a:solidFill>
                          <a:srgbClr val="000000"/>
                        </a:solidFill>
                        <a:latin typeface="Calibri"/>
                      </a:endParaRP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t"/>
                      <a:r>
                        <a:rPr lang="en-US" sz="1600" b="0" i="0" u="none" strike="noStrike" dirty="0">
                          <a:solidFill>
                            <a:srgbClr val="000000"/>
                          </a:solidFill>
                          <a:latin typeface="Calibri"/>
                        </a:rPr>
                        <a:t>Implications </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t"/>
                      <a:r>
                        <a:rPr lang="en-US" sz="1600" b="0" i="0" u="none" strike="noStrike">
                          <a:solidFill>
                            <a:srgbClr val="000000"/>
                          </a:solidFill>
                          <a:latin typeface="Calibri"/>
                        </a:rPr>
                        <a:t>Benefits</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r>
              <a:tr h="604025">
                <a:tc>
                  <a:txBody>
                    <a:bodyPr/>
                    <a:lstStyle/>
                    <a:p>
                      <a:pPr algn="r" fontAlgn="t"/>
                      <a:r>
                        <a:rPr lang="en-US" sz="1600" b="0" i="0" u="none" strike="noStrike">
                          <a:solidFill>
                            <a:srgbClr val="000000"/>
                          </a:solidFill>
                          <a:latin typeface="Calibri"/>
                        </a:rPr>
                        <a:t>1</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600" b="0" i="0" u="none" strike="noStrike" dirty="0">
                          <a:solidFill>
                            <a:srgbClr val="000000"/>
                          </a:solidFill>
                          <a:latin typeface="Calibri"/>
                        </a:rPr>
                        <a:t>There can be M Production Jobs &amp; N Collection jobs </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5">
                  <a:txBody>
                    <a:bodyPr/>
                    <a:lstStyle/>
                    <a:p>
                      <a:pPr algn="l" fontAlgn="t"/>
                      <a:r>
                        <a:rPr lang="en-US" sz="1600" b="0" i="0" u="none" strike="noStrike" dirty="0">
                          <a:solidFill>
                            <a:srgbClr val="000000"/>
                          </a:solidFill>
                          <a:latin typeface="Calibri"/>
                        </a:rPr>
                        <a:t>Major benefits from </a:t>
                      </a:r>
                      <a:r>
                        <a:rPr lang="en-US" sz="1600" b="0" i="0" u="none" strike="noStrike" dirty="0" smtClean="0">
                          <a:solidFill>
                            <a:srgbClr val="000000"/>
                          </a:solidFill>
                          <a:latin typeface="Calibri"/>
                        </a:rPr>
                        <a:t>separation </a:t>
                      </a:r>
                      <a:r>
                        <a:rPr lang="en-US" sz="1600" b="0" i="0" u="none" strike="noStrike" dirty="0">
                          <a:solidFill>
                            <a:srgbClr val="000000"/>
                          </a:solidFill>
                          <a:latin typeface="Calibri"/>
                        </a:rPr>
                        <a:t>of Production and Collection Job are visible in situation where multiple Consumer with different needs use PM data form a producer</a:t>
                      </a:r>
                      <a:r>
                        <a:rPr lang="en-US" sz="1600" b="0" i="0" u="none" strike="noStrike" dirty="0" smtClean="0">
                          <a:solidFill>
                            <a:srgbClr val="000000"/>
                          </a:solidFill>
                          <a:latin typeface="Calibri"/>
                        </a:rPr>
                        <a:t>.</a:t>
                      </a:r>
                    </a:p>
                    <a:p>
                      <a:pPr algn="l" fontAlgn="t">
                        <a:buFont typeface="Arial" pitchFamily="34" charset="0"/>
                        <a:buNone/>
                      </a:pPr>
                      <a:endParaRPr lang="en-US" sz="1600" b="0" i="0" u="none" strike="noStrike" baseline="0" dirty="0" smtClean="0">
                        <a:solidFill>
                          <a:srgbClr val="000000"/>
                        </a:solidFill>
                        <a:latin typeface="Calibri"/>
                      </a:endParaRPr>
                    </a:p>
                    <a:p>
                      <a:pPr algn="l" fontAlgn="t">
                        <a:buFont typeface="Arial" pitchFamily="34" charset="0"/>
                        <a:buNone/>
                      </a:pPr>
                      <a:r>
                        <a:rPr lang="en-US" sz="1600" b="0" i="0" u="none" strike="noStrike" dirty="0" smtClean="0">
                          <a:solidFill>
                            <a:srgbClr val="000000"/>
                          </a:solidFill>
                          <a:latin typeface="Calibri"/>
                        </a:rPr>
                        <a:t>Multiple consumers of PM data can extract exactly the information that they need .</a:t>
                      </a:r>
                      <a:br>
                        <a:rPr lang="en-US" sz="1600" b="0" i="0" u="none" strike="noStrike" dirty="0" smtClean="0">
                          <a:solidFill>
                            <a:srgbClr val="000000"/>
                          </a:solidFill>
                          <a:latin typeface="Calibri"/>
                        </a:rPr>
                      </a:br>
                      <a:r>
                        <a:rPr lang="en-US" sz="1600" b="0" i="0" u="none" strike="noStrike" dirty="0" smtClean="0">
                          <a:solidFill>
                            <a:srgbClr val="000000"/>
                          </a:solidFill>
                          <a:latin typeface="Calibri"/>
                        </a:rPr>
                        <a:t>PM data files produced by any means ( whether RSA-PM standard or any other standard ) can be collected in a standard way . </a:t>
                      </a:r>
                      <a:br>
                        <a:rPr lang="en-US" sz="1600" b="0" i="0" u="none" strike="noStrike" dirty="0" smtClean="0">
                          <a:solidFill>
                            <a:srgbClr val="000000"/>
                          </a:solidFill>
                          <a:latin typeface="Calibri"/>
                        </a:rPr>
                      </a:br>
                      <a:r>
                        <a:rPr lang="en-US" sz="1600" b="0" i="0" u="none" strike="noStrike" dirty="0" smtClean="0">
                          <a:solidFill>
                            <a:srgbClr val="000000"/>
                          </a:solidFill>
                          <a:latin typeface="Calibri"/>
                        </a:rPr>
                        <a:t>A consuming entity can suspend collection of data during Busy time , without effecting other consuming entities who are consuming the same data.</a:t>
                      </a:r>
                      <a:br>
                        <a:rPr lang="en-US" sz="1600" b="0" i="0" u="none" strike="noStrike" dirty="0" smtClean="0">
                          <a:solidFill>
                            <a:srgbClr val="000000"/>
                          </a:solidFill>
                          <a:latin typeface="Calibri"/>
                        </a:rPr>
                      </a:br>
                      <a:r>
                        <a:rPr lang="en-US" sz="1600" b="0" i="0" u="none" strike="noStrike" dirty="0" smtClean="0">
                          <a:solidFill>
                            <a:srgbClr val="000000"/>
                          </a:solidFill>
                          <a:latin typeface="Calibri"/>
                        </a:rPr>
                        <a:t>Request for PM data will not need creation of PM production job if the data is already being generated by a combination of one or more PM jobs or in any other way.</a:t>
                      </a:r>
                      <a:br>
                        <a:rPr lang="en-US" sz="1600" b="0" i="0" u="none" strike="noStrike" dirty="0" smtClean="0">
                          <a:solidFill>
                            <a:srgbClr val="000000"/>
                          </a:solidFill>
                          <a:latin typeface="Calibri"/>
                        </a:rPr>
                      </a:br>
                      <a:r>
                        <a:rPr lang="en-US" sz="1600" b="0" i="0" u="none" strike="noStrike" dirty="0">
                          <a:solidFill>
                            <a:srgbClr val="000000"/>
                          </a:solidFill>
                          <a:latin typeface="Calibri"/>
                        </a:rPr>
                        <a:t/>
                      </a:r>
                      <a:br>
                        <a:rPr lang="en-US" sz="1600" b="0" i="0" u="none" strike="noStrike" dirty="0">
                          <a:solidFill>
                            <a:srgbClr val="000000"/>
                          </a:solidFill>
                          <a:latin typeface="Calibri"/>
                        </a:rPr>
                      </a:br>
                      <a:endParaRPr lang="en-US" sz="1600" b="0" i="0" u="none" strike="noStrike" dirty="0">
                        <a:solidFill>
                          <a:srgbClr val="000000"/>
                        </a:solidFill>
                        <a:latin typeface="Calibri"/>
                      </a:endParaRP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04025">
                <a:tc>
                  <a:txBody>
                    <a:bodyPr/>
                    <a:lstStyle/>
                    <a:p>
                      <a:pPr algn="r" fontAlgn="t"/>
                      <a:r>
                        <a:rPr lang="en-US" sz="1600" b="0" i="0" u="none" strike="noStrike">
                          <a:solidFill>
                            <a:srgbClr val="000000"/>
                          </a:solidFill>
                          <a:latin typeface="Calibri"/>
                        </a:rPr>
                        <a:t>2</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600" b="0" i="0" u="none" strike="noStrike" dirty="0">
                          <a:solidFill>
                            <a:srgbClr val="000000"/>
                          </a:solidFill>
                          <a:latin typeface="Calibri"/>
                        </a:rPr>
                        <a:t>Life cycles of Collection jobs are independent of Production job .</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r>
              <a:tr h="1147646">
                <a:tc>
                  <a:txBody>
                    <a:bodyPr/>
                    <a:lstStyle/>
                    <a:p>
                      <a:pPr algn="r" fontAlgn="t"/>
                      <a:r>
                        <a:rPr lang="en-US" sz="1600" b="0" i="0" u="none" strike="noStrike">
                          <a:solidFill>
                            <a:srgbClr val="000000"/>
                          </a:solidFill>
                          <a:latin typeface="Calibri"/>
                        </a:rPr>
                        <a:t>3</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600" b="0" i="0" u="none" strike="noStrike" dirty="0">
                          <a:solidFill>
                            <a:srgbClr val="474747"/>
                          </a:solidFill>
                          <a:latin typeface="Arial"/>
                        </a:rPr>
                        <a:t>Part of output of one or more Production Jobs may be used to put together data for a collection job. Output of One Production Job can be used by multiple Collection Jobs.</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r>
              <a:tr h="1434558">
                <a:tc>
                  <a:txBody>
                    <a:bodyPr/>
                    <a:lstStyle/>
                    <a:p>
                      <a:pPr algn="r" fontAlgn="t"/>
                      <a:r>
                        <a:rPr lang="en-US" sz="1600" b="0" i="0" u="none" strike="noStrike">
                          <a:solidFill>
                            <a:srgbClr val="000000"/>
                          </a:solidFill>
                          <a:latin typeface="Calibri"/>
                        </a:rPr>
                        <a:t>4</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600" b="0" i="0" u="none" strike="noStrike" dirty="0">
                          <a:solidFill>
                            <a:srgbClr val="474747"/>
                          </a:solidFill>
                          <a:latin typeface="Arial"/>
                        </a:rPr>
                        <a:t>The output of PM job might be collected to by two jobs with different File interval. Ex- 1 minute granularity is collected  every 5 minutes by one Collection job and once every 15mins by another  Collection Job</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r>
              <a:tr h="860735">
                <a:tc>
                  <a:txBody>
                    <a:bodyPr/>
                    <a:lstStyle/>
                    <a:p>
                      <a:pPr algn="r" fontAlgn="t"/>
                      <a:r>
                        <a:rPr lang="en-US" sz="1600" b="0" i="0" u="none" strike="noStrike">
                          <a:solidFill>
                            <a:srgbClr val="000000"/>
                          </a:solidFill>
                          <a:latin typeface="Calibri"/>
                        </a:rPr>
                        <a:t>5</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600" b="0" i="0" u="none" strike="noStrike" dirty="0">
                          <a:solidFill>
                            <a:srgbClr val="474747"/>
                          </a:solidFill>
                          <a:latin typeface="Arial"/>
                        </a:rPr>
                        <a:t>A collection Job can be independently suspended while the production job(s)  might continue to run.</a:t>
                      </a:r>
                    </a:p>
                  </a:txBody>
                  <a:tcPr marL="8676" marR="8676" marT="8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Adhoc</a:t>
            </a:r>
            <a:r>
              <a:rPr lang="en-US" dirty="0" smtClean="0"/>
              <a:t> – Query </a:t>
            </a:r>
            <a:endParaRPr lang="en-US" dirty="0"/>
          </a:p>
        </p:txBody>
      </p:sp>
      <p:sp>
        <p:nvSpPr>
          <p:cNvPr id="3" name="Content Placeholder 2"/>
          <p:cNvSpPr>
            <a:spLocks noGrp="1"/>
          </p:cNvSpPr>
          <p:nvPr>
            <p:ph idx="1"/>
          </p:nvPr>
        </p:nvSpPr>
        <p:spPr/>
        <p:txBody>
          <a:bodyPr>
            <a:normAutofit/>
          </a:bodyPr>
          <a:lstStyle/>
          <a:p>
            <a:r>
              <a:rPr lang="en-US" dirty="0" smtClean="0"/>
              <a:t>This is very much like RSA-PM Production &amp; Control job , which is similar to 3GPP Measurement Job</a:t>
            </a:r>
          </a:p>
          <a:p>
            <a:r>
              <a:rPr lang="en-US" dirty="0" smtClean="0"/>
              <a:t>The Difference</a:t>
            </a:r>
          </a:p>
          <a:p>
            <a:pPr lvl="1"/>
            <a:r>
              <a:rPr lang="en-US" dirty="0" smtClean="0"/>
              <a:t>It ‘s purpose is to extract data which may be already present in the Production side </a:t>
            </a:r>
          </a:p>
          <a:p>
            <a:pPr lvl="1"/>
            <a:r>
              <a:rPr lang="en-US" dirty="0" smtClean="0"/>
              <a:t>It is a one shot request –however data for multiple durations can be requested</a:t>
            </a:r>
          </a:p>
          <a:p>
            <a:pPr lvl="1"/>
            <a:r>
              <a:rPr lang="en-US" dirty="0" smtClean="0"/>
              <a:t>The result is best effort – even if some of the data is not available, whatever data available is made available in the result file</a:t>
            </a:r>
          </a:p>
          <a:p>
            <a:pPr lvl="1"/>
            <a:r>
              <a:rPr lang="en-US" dirty="0" smtClean="0"/>
              <a:t>It cannot be controlled – cannot be suspended/resumed or deleted.</a:t>
            </a:r>
          </a:p>
        </p:txBody>
      </p:sp>
    </p:spTree>
  </p:cSld>
  <p:clrMapOvr>
    <a:masterClrMapping/>
  </p:clrMapOvr>
</p:sld>
</file>

<file path=ppt/theme/theme1.xml><?xml version="1.0" encoding="utf-8"?>
<a:theme xmlns:a="http://schemas.openxmlformats.org/drawingml/2006/main" name="TM Forum Theme 2011">
  <a:themeElements>
    <a:clrScheme name="TM Forum">
      <a:dk1>
        <a:srgbClr val="262626"/>
      </a:dk1>
      <a:lt1>
        <a:srgbClr val="FFFFFF"/>
      </a:lt1>
      <a:dk2>
        <a:srgbClr val="172E7D"/>
      </a:dk2>
      <a:lt2>
        <a:srgbClr val="F2F2F2"/>
      </a:lt2>
      <a:accent1>
        <a:srgbClr val="FF6600"/>
      </a:accent1>
      <a:accent2>
        <a:srgbClr val="FF8B00"/>
      </a:accent2>
      <a:accent3>
        <a:srgbClr val="000080"/>
      </a:accent3>
      <a:accent4>
        <a:srgbClr val="6666CC"/>
      </a:accent4>
      <a:accent5>
        <a:srgbClr val="66CC00"/>
      </a:accent5>
      <a:accent6>
        <a:srgbClr val="339966"/>
      </a:accent6>
      <a:hlink>
        <a:srgbClr val="00B0F0"/>
      </a:hlink>
      <a:folHlink>
        <a:srgbClr val="00B0F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a:gsLst>
            <a:gs pos="0">
              <a:schemeClr val="accent2"/>
            </a:gs>
            <a:gs pos="100000">
              <a:schemeClr val="accent1"/>
            </a:gs>
          </a:gsLst>
          <a:lin ang="5400000" scaled="0"/>
        </a:gradFill>
        <a:ln>
          <a:noFill/>
        </a:ln>
        <a:effectLst/>
      </a:spPr>
      <a:bodyPr rtlCol="0" anchor="ctr"/>
      <a:lstStyle>
        <a:defPPr algn="ctr">
          <a:defRPr sz="2400" dirty="0" smtClean="0">
            <a:effectLst>
              <a:outerShdw blurRad="38100" dist="38100" dir="2700000" algn="tl">
                <a:srgbClr val="000000">
                  <a:alpha val="43137"/>
                </a:srgbClr>
              </a:outerShdw>
            </a:effectLst>
          </a:defRPr>
        </a:defPPr>
      </a:lstStyle>
      <a:style>
        <a:lnRef idx="0">
          <a:schemeClr val="accent6"/>
        </a:lnRef>
        <a:fillRef idx="3">
          <a:schemeClr val="accent6"/>
        </a:fillRef>
        <a:effectRef idx="3">
          <a:schemeClr val="accent6"/>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indent="0">
          <a:buClr>
            <a:schemeClr val="accent2"/>
          </a:buClr>
          <a:buSzPct val="125000"/>
          <a:buFont typeface="Wingdings" pitchFamily="2" charset="2"/>
          <a:buNone/>
          <a:defRPr sz="2400" dirty="0" err="1" smtClean="0">
            <a:solidFill>
              <a:schemeClr val="tx2"/>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TM_Forum_Slide_Template_2011.1</Template>
  <TotalTime>5152</TotalTime>
  <Words>678</Words>
  <Application>Microsoft Office PowerPoint</Application>
  <PresentationFormat>On-screen Show (4:3)</PresentationFormat>
  <Paragraphs>99</Paragraphs>
  <Slides>9</Slides>
  <Notes>1</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TM Forum Theme 2011</vt:lpstr>
      <vt:lpstr>TM Forum  Performance  Management Interface  </vt:lpstr>
      <vt:lpstr>Agenda </vt:lpstr>
      <vt:lpstr>3GPP Production &amp; Collection</vt:lpstr>
      <vt:lpstr>RSA-PM  Production + Collection Job</vt:lpstr>
      <vt:lpstr>RSA-PM  Production &amp; Collection Job</vt:lpstr>
      <vt:lpstr>RSA-PM  Collection Job handling non-TIP generated  PM files  </vt:lpstr>
      <vt:lpstr>RSA-PM  Adhoc Query</vt:lpstr>
      <vt:lpstr>Some Implications &amp; Benefits of independent Production &amp; Control Jobs</vt:lpstr>
      <vt:lpstr>Adhoc – Query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TMF PM Interface Background</dc:title>
  <dc:creator>Yuval.Stein@teoco.com</dc:creator>
  <cp:lastModifiedBy>vinay</cp:lastModifiedBy>
  <cp:revision>118</cp:revision>
  <dcterms:created xsi:type="dcterms:W3CDTF">2012-01-10T08:14:59Z</dcterms:created>
  <dcterms:modified xsi:type="dcterms:W3CDTF">2013-02-22T10:55:21Z</dcterms:modified>
</cp:coreProperties>
</file>