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73" r:id="rId4"/>
    <p:sldId id="269" r:id="rId5"/>
    <p:sldId id="27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c Flauw" initials="MF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879AF-1DF1-437E-BB9D-605FEEDA4E74}" type="datetimeFigureOut">
              <a:rPr lang="en-US" smtClean="0"/>
              <a:t>12/17/2012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8D7BBB-DE50-42A6-9EEC-B349B81144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132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 Slide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83028" y="835251"/>
            <a:ext cx="8645071" cy="402553"/>
          </a:xfrm>
        </p:spPr>
        <p:txBody>
          <a:bodyPr tIns="0" bIns="0" anchor="ctr">
            <a:noAutofit/>
          </a:bodyPr>
          <a:lstStyle>
            <a:lvl1pPr algn="r">
              <a:buNone/>
              <a:defRPr sz="2000" b="1" i="1">
                <a:solidFill>
                  <a:schemeClr val="accent2"/>
                </a:solidFill>
                <a:effectLst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3312" y="94895"/>
            <a:ext cx="6738257" cy="74346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 Layout, No Or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0" y="5410200"/>
            <a:ext cx="91440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50800" dir="27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0717" y="6479659"/>
            <a:ext cx="504496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Copyright © 2011 TeleManagement Forum, All Rights Reserved.   |   </a:t>
            </a:r>
            <a:fld id="{BCE395A0-52DA-44FA-938D-312C31F3009D}" type="slidenum">
              <a:rPr lang="en-US" sz="700" smtClean="0"/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700" dirty="0" smtClean="0"/>
          </a:p>
          <a:p>
            <a:endParaRPr lang="en-US" sz="7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83312" y="-22301"/>
            <a:ext cx="6738257" cy="9727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 Layout with Subtitle, No Or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white">
          <a:xfrm>
            <a:off x="0" y="5410200"/>
            <a:ext cx="9144000" cy="1447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50800" dir="27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0717" y="6479659"/>
            <a:ext cx="5044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Copyright © 2011 TeleManagement Forum, All Rights Reserved.   |   </a:t>
            </a:r>
            <a:fld id="{BCE395A0-52DA-44FA-938D-312C31F3009D}" type="slidenum">
              <a:rPr lang="en-US" sz="700" smtClean="0"/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700" dirty="0" smtClean="0"/>
          </a:p>
          <a:p>
            <a:endParaRPr lang="en-US" sz="1000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283028" y="835251"/>
            <a:ext cx="8645071" cy="402553"/>
          </a:xfrm>
        </p:spPr>
        <p:txBody>
          <a:bodyPr tIns="0" bIns="0" anchor="ctr">
            <a:noAutofit/>
          </a:bodyPr>
          <a:lstStyle>
            <a:lvl1pPr algn="r">
              <a:buNone/>
              <a:defRPr sz="2000" b="1" i="1">
                <a:solidFill>
                  <a:schemeClr val="accent2"/>
                </a:solidFill>
                <a:effectLst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183312" y="94895"/>
            <a:ext cx="6738257" cy="74346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Co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ite-3-cover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2790" y="1386589"/>
            <a:ext cx="5342965" cy="1305062"/>
          </a:xfrm>
          <a:effectLst/>
        </p:spPr>
        <p:txBody>
          <a:bodyPr anchor="ctr" anchorCtr="0">
            <a:noAutofit/>
          </a:bodyPr>
          <a:lstStyle>
            <a:lvl1pPr algn="r">
              <a:defRPr sz="4400" b="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28249" y="5718128"/>
            <a:ext cx="4739137" cy="801772"/>
          </a:xfrm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457200" rtl="0" eaLnBrk="1" latinLnBrk="0" hangingPunct="1">
              <a:spcBef>
                <a:spcPts val="0"/>
              </a:spcBef>
              <a:buClr>
                <a:schemeClr val="accent2"/>
              </a:buClr>
              <a:buFont typeface="Arial" pitchFamily="34" charset="0"/>
              <a:buNone/>
              <a:def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3830127" y="80180"/>
            <a:ext cx="5201729" cy="1213361"/>
            <a:chOff x="3830127" y="80180"/>
            <a:chExt cx="5201729" cy="1213361"/>
          </a:xfrm>
        </p:grpSpPr>
        <p:sp>
          <p:nvSpPr>
            <p:cNvPr id="5" name="Rectangle 4"/>
            <p:cNvSpPr/>
            <p:nvPr userDrawn="1"/>
          </p:nvSpPr>
          <p:spPr>
            <a:xfrm>
              <a:off x="6880303" y="992458"/>
              <a:ext cx="1929160" cy="301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" name="Rectangle 3"/>
            <p:cNvSpPr/>
            <p:nvPr userDrawn="1"/>
          </p:nvSpPr>
          <p:spPr>
            <a:xfrm>
              <a:off x="3830127" y="80180"/>
              <a:ext cx="5201729" cy="1199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365" y="301164"/>
              <a:ext cx="4197096" cy="940621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Simplic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-3-cover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2790" y="1386589"/>
            <a:ext cx="5342965" cy="1305062"/>
          </a:xfrm>
          <a:effectLst/>
        </p:spPr>
        <p:txBody>
          <a:bodyPr anchor="ctr" anchorCtr="0">
            <a:noAutofit/>
          </a:bodyPr>
          <a:lstStyle>
            <a:lvl1pPr algn="r">
              <a:defRPr sz="4400" b="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28249" y="5718128"/>
            <a:ext cx="4739137" cy="801772"/>
          </a:xfrm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457200" rtl="0" eaLnBrk="1" latinLnBrk="0" hangingPunct="1">
              <a:spcBef>
                <a:spcPts val="0"/>
              </a:spcBef>
              <a:buClr>
                <a:schemeClr val="accent2"/>
              </a:buClr>
              <a:buFont typeface="Arial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6" name="Picture 5" descr="grn-room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3054974"/>
            <a:ext cx="9144000" cy="234086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80303" y="992458"/>
            <a:ext cx="1929160" cy="3010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830127" y="80180"/>
            <a:ext cx="5201729" cy="1213361"/>
            <a:chOff x="3830127" y="80180"/>
            <a:chExt cx="5201729" cy="1213361"/>
          </a:xfrm>
        </p:grpSpPr>
        <p:sp>
          <p:nvSpPr>
            <p:cNvPr id="9" name="Rectangle 8"/>
            <p:cNvSpPr/>
            <p:nvPr userDrawn="1"/>
          </p:nvSpPr>
          <p:spPr>
            <a:xfrm>
              <a:off x="6880303" y="992458"/>
              <a:ext cx="1929160" cy="301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3830127" y="80180"/>
              <a:ext cx="5201729" cy="1199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365" y="301164"/>
              <a:ext cx="4197096" cy="940621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V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-3-cover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82790" y="1386589"/>
            <a:ext cx="5342965" cy="1305062"/>
          </a:xfrm>
          <a:effectLst/>
        </p:spPr>
        <p:txBody>
          <a:bodyPr anchor="ctr" anchorCtr="0">
            <a:noAutofit/>
          </a:bodyPr>
          <a:lstStyle>
            <a:lvl1pPr algn="r">
              <a:defRPr sz="4400" b="0">
                <a:effectLst/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28249" y="5718128"/>
            <a:ext cx="4739137" cy="801772"/>
          </a:xfrm>
          <a:effectLst/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457200" rtl="0" eaLnBrk="1" latinLnBrk="0" hangingPunct="1">
              <a:spcBef>
                <a:spcPts val="0"/>
              </a:spcBef>
              <a:buClr>
                <a:schemeClr val="accent2"/>
              </a:buClr>
              <a:buFont typeface="Arial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0" name="Picture 9" descr="vault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3054974"/>
            <a:ext cx="9144000" cy="23408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80303" y="992458"/>
            <a:ext cx="1929160" cy="3010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830127" y="80180"/>
            <a:ext cx="5201729" cy="1213361"/>
            <a:chOff x="3830127" y="80180"/>
            <a:chExt cx="5201729" cy="1213361"/>
          </a:xfrm>
        </p:grpSpPr>
        <p:sp>
          <p:nvSpPr>
            <p:cNvPr id="11" name="Rectangle 10"/>
            <p:cNvSpPr/>
            <p:nvPr userDrawn="1"/>
          </p:nvSpPr>
          <p:spPr>
            <a:xfrm>
              <a:off x="6880303" y="992458"/>
              <a:ext cx="1929160" cy="3010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3830127" y="80180"/>
              <a:ext cx="5201729" cy="11998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365" y="301164"/>
              <a:ext cx="4197096" cy="940621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04603D4-768D-41D8-A957-B9A4F64828EA}" type="datetimeFigureOut">
              <a:rPr lang="en-US" smtClean="0"/>
              <a:pPr/>
              <a:t>12/17/2012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807C6CC-0E85-481D-B4B7-97137EA8C91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544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hite3inside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3028" y="1469204"/>
            <a:ext cx="8638541" cy="4643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83312" y="-22301"/>
            <a:ext cx="6738257" cy="9727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20717" y="6479659"/>
            <a:ext cx="504496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7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 2011 TeleManagement Forum   |   </a:t>
            </a:r>
            <a:fld id="{BCE395A0-52DA-44FA-938D-312C31F3009D}" type="slidenum">
              <a:rPr lang="en-US" sz="700" smtClean="0"/>
              <a:pPr marL="0" marR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700" dirty="0" smtClean="0"/>
              <a:t/>
            </a:r>
            <a:br>
              <a:rPr lang="en-US" sz="700" dirty="0" smtClean="0"/>
            </a:br>
            <a:endParaRPr lang="en-US" sz="700" dirty="0"/>
          </a:p>
        </p:txBody>
      </p:sp>
      <p:sp>
        <p:nvSpPr>
          <p:cNvPr id="4" name="Rectangle 3"/>
          <p:cNvSpPr/>
          <p:nvPr/>
        </p:nvSpPr>
        <p:spPr>
          <a:xfrm>
            <a:off x="1248937" y="624468"/>
            <a:ext cx="847492" cy="1895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15075" y="6538436"/>
            <a:ext cx="14982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www.tmforum.org</a:t>
            </a:r>
            <a:endParaRPr lang="en-GB" sz="12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69314" y="6716339"/>
            <a:ext cx="3690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lang="en-US" sz="400" dirty="0" smtClean="0"/>
              <a:t>v2011.1</a:t>
            </a:r>
          </a:p>
          <a:p>
            <a:pPr marL="0" indent="0">
              <a:buClr>
                <a:schemeClr val="accent2"/>
              </a:buClr>
              <a:buSzPct val="125000"/>
              <a:buFont typeface="Wingdings" pitchFamily="2" charset="2"/>
              <a:buNone/>
            </a:pPr>
            <a:endParaRPr lang="en-GB" sz="400" dirty="0" smtClean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r" defTabSz="457200" rtl="0" eaLnBrk="1" latinLnBrk="0" hangingPunct="1">
        <a:spcBef>
          <a:spcPct val="0"/>
        </a:spcBef>
        <a:buNone/>
        <a:defRPr lang="en-US" sz="3200" b="1" kern="1200" dirty="0">
          <a:solidFill>
            <a:schemeClr val="tx2"/>
          </a:solidFill>
          <a:latin typeface="Arial Narrow" pitchFamily="34" charset="0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spcBef>
          <a:spcPts val="1200"/>
        </a:spcBef>
        <a:buClr>
          <a:schemeClr val="accent2"/>
        </a:buClr>
        <a:buSzPct val="115000"/>
        <a:buFont typeface="Wingdings" pitchFamily="2" charset="2"/>
        <a:buChar char="§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11175" indent="-228600" algn="l" defTabSz="457200" rtl="0" eaLnBrk="1" latinLnBrk="0" hangingPunct="1">
        <a:spcBef>
          <a:spcPts val="1200"/>
        </a:spcBef>
        <a:buClr>
          <a:schemeClr val="accent2"/>
        </a:buClr>
        <a:buSzPct val="65000"/>
        <a:buFont typeface="Wingdings" pitchFamily="2" charset="2"/>
        <a:buChar char="q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9775" indent="-163513" algn="l" defTabSz="457200" rtl="0" eaLnBrk="1" latinLnBrk="0" hangingPunct="1">
        <a:spcBef>
          <a:spcPts val="1200"/>
        </a:spcBef>
        <a:buClr>
          <a:schemeClr val="accent2"/>
        </a:buClr>
        <a:buFont typeface="Wingdings" pitchFamily="2" charset="2"/>
        <a:buChar char="§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33463" indent="-228600" algn="l" defTabSz="457200" rtl="0" eaLnBrk="1" latinLnBrk="0" hangingPunct="1">
        <a:spcBef>
          <a:spcPts val="1200"/>
        </a:spcBef>
        <a:buClr>
          <a:schemeClr val="accent2"/>
        </a:buClr>
        <a:buFont typeface="Courier New" pitchFamily="49" charset="0"/>
        <a:buChar char="o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371600" indent="-282575" algn="l" defTabSz="457200" rtl="0" eaLnBrk="1" latinLnBrk="0" hangingPunct="1">
        <a:spcBef>
          <a:spcPts val="1200"/>
        </a:spcBef>
        <a:buClr>
          <a:schemeClr val="accent2"/>
        </a:buClr>
        <a:buFont typeface="Wingdings" pitchFamily="2" charset="2"/>
        <a:buChar char="Ø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mforum.org/DownloadCenter/7549/home.html" TargetMode="External"/><Relationship Id="rId2" Type="http://schemas.openxmlformats.org/officeDocument/2006/relationships/hyperlink" Target="http://www.tmforum.org/InterfaceImplementation/50614/article.html?linkid=50614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mforum.org/DownloadRelease125/14240/home.html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86589"/>
            <a:ext cx="7301755" cy="1305062"/>
          </a:xfrm>
        </p:spPr>
        <p:txBody>
          <a:bodyPr/>
          <a:lstStyle/>
          <a:p>
            <a:pPr algn="l"/>
            <a:r>
              <a:rPr lang="en-US" dirty="0" smtClean="0"/>
              <a:t>Performance  Management Indicators Meta-model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December,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9018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5743" y="-22301"/>
            <a:ext cx="6738257" cy="97279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TM Forum Performance Management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 Management is part of the Assurance Oversight team</a:t>
            </a:r>
          </a:p>
          <a:p>
            <a:r>
              <a:rPr lang="en-US" dirty="0" smtClean="0"/>
              <a:t>TIP PM Monitoring V1.0 was released as part of TM Forum Frameworks 12.5</a:t>
            </a: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	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www.tmforum.org/InterfaceImplementation/50614/article.html?linkid=50614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www.tmforum.org/DownloadCenter/7549/home.html</a:t>
            </a:r>
            <a:endParaRPr lang="en-US" dirty="0" smtClean="0"/>
          </a:p>
          <a:p>
            <a:r>
              <a:rPr lang="en-US" dirty="0" smtClean="0"/>
              <a:t>Associated documents:</a:t>
            </a:r>
          </a:p>
          <a:p>
            <a:pPr lvl="1"/>
            <a:r>
              <a:rPr lang="en-US" dirty="0"/>
              <a:t>TIP PM Business Agreement (BA) 1.6</a:t>
            </a:r>
          </a:p>
          <a:p>
            <a:pPr lvl="1"/>
            <a:r>
              <a:rPr lang="en-US" dirty="0"/>
              <a:t>TIP PM </a:t>
            </a:r>
            <a:r>
              <a:rPr lang="en-US" dirty="0" smtClean="0"/>
              <a:t>Monitoring Interface </a:t>
            </a:r>
            <a:r>
              <a:rPr lang="en-US" dirty="0"/>
              <a:t>Agreement (IA) 1.0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7955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5743" y="-22301"/>
            <a:ext cx="6738257" cy="97279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TM Forum Performance Management Indicators Meta-model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Part of TM Forum TM Forum Information Framework (SID) 12.5 package</a:t>
            </a:r>
          </a:p>
          <a:p>
            <a:r>
              <a:rPr lang="en-US" dirty="0" smtClean="0"/>
              <a:t>Included in: </a:t>
            </a:r>
            <a:r>
              <a:rPr lang="en-US" dirty="0"/>
              <a:t>GB922 Addendum 1 </a:t>
            </a:r>
            <a:r>
              <a:rPr lang="en-US" dirty="0" smtClean="0"/>
              <a:t>Performance Version 1.10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www.tmforum.org/DownloadRelease125/14240/home.html</a:t>
            </a:r>
            <a:endParaRPr lang="en-US" dirty="0" smtClean="0"/>
          </a:p>
          <a:p>
            <a:r>
              <a:rPr lang="en-US" dirty="0" smtClean="0"/>
              <a:t>SID uses the “Specification pattern” for a Meta-model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9668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Indicators Meta-model</a:t>
            </a:r>
            <a:endParaRPr lang="en-US" dirty="0"/>
          </a:p>
        </p:txBody>
      </p:sp>
      <p:pic>
        <p:nvPicPr>
          <p:cNvPr id="1026" name="Picture 2" descr="D:\Product-Management\TMF\Performance\IA 2011\PM Guide Book\September 2012\PerformanceIndicatorSpecification17092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3" y="1524000"/>
            <a:ext cx="8921687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2953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D:\Product-Management\TMF\Performance\SDOs\PerformanceSpecificationAttribut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0"/>
            <a:ext cx="8991600" cy="584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5743" y="17804"/>
            <a:ext cx="6738257" cy="97279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Performance Indicator Specification Attributes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8511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M Forum Theme 2011">
  <a:themeElements>
    <a:clrScheme name="TM Forum">
      <a:dk1>
        <a:srgbClr val="262626"/>
      </a:dk1>
      <a:lt1>
        <a:srgbClr val="FFFFFF"/>
      </a:lt1>
      <a:dk2>
        <a:srgbClr val="172E7D"/>
      </a:dk2>
      <a:lt2>
        <a:srgbClr val="F2F2F2"/>
      </a:lt2>
      <a:accent1>
        <a:srgbClr val="FF6600"/>
      </a:accent1>
      <a:accent2>
        <a:srgbClr val="FF8B00"/>
      </a:accent2>
      <a:accent3>
        <a:srgbClr val="000080"/>
      </a:accent3>
      <a:accent4>
        <a:srgbClr val="6666CC"/>
      </a:accent4>
      <a:accent5>
        <a:srgbClr val="66CC00"/>
      </a:accent5>
      <a:accent6>
        <a:srgbClr val="339966"/>
      </a:accent6>
      <a:hlink>
        <a:srgbClr val="00B0F0"/>
      </a:hlink>
      <a:folHlink>
        <a:srgbClr val="00B0F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accent2"/>
            </a:gs>
            <a:gs pos="100000">
              <a:schemeClr val="accent1"/>
            </a:gs>
          </a:gsLst>
          <a:lin ang="5400000" scaled="0"/>
        </a:gradFill>
        <a:ln>
          <a:noFill/>
        </a:ln>
        <a:effectLst/>
      </a:spPr>
      <a:bodyPr rtlCol="0" anchor="ctr"/>
      <a:lstStyle>
        <a:defPPr algn="ctr">
          <a:defRPr sz="24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  <a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indent="0">
          <a:buClr>
            <a:schemeClr val="accent2"/>
          </a:buClr>
          <a:buSzPct val="125000"/>
          <a:buFont typeface="Wingdings" pitchFamily="2" charset="2"/>
          <a:buNone/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TM_Forum_Slide_Template_2011.1</Template>
  <TotalTime>5532</TotalTime>
  <Words>69</Words>
  <Application>Microsoft Office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TM Forum Theme 2011</vt:lpstr>
      <vt:lpstr>Performance  Management Indicators Meta-model</vt:lpstr>
      <vt:lpstr>TM Forum Performance Management Interface</vt:lpstr>
      <vt:lpstr>TM Forum Performance Management Indicators Meta-model</vt:lpstr>
      <vt:lpstr>Performance Indicators Meta-model</vt:lpstr>
      <vt:lpstr>Performance Indicator Specification Attributes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TMF PM Meta-model</dc:title>
  <dc:creator>Yuval.Stein@teoco.com</dc:creator>
  <cp:lastModifiedBy>Yuval Stein</cp:lastModifiedBy>
  <cp:revision>87</cp:revision>
  <dcterms:created xsi:type="dcterms:W3CDTF">2012-01-10T08:14:59Z</dcterms:created>
  <dcterms:modified xsi:type="dcterms:W3CDTF">2012-12-17T15:52:59Z</dcterms:modified>
</cp:coreProperties>
</file>