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9" r:id="rId2"/>
    <p:sldId id="346" r:id="rId3"/>
    <p:sldId id="267" r:id="rId4"/>
    <p:sldId id="280" r:id="rId5"/>
    <p:sldId id="348" r:id="rId6"/>
    <p:sldId id="319" r:id="rId7"/>
    <p:sldId id="350" r:id="rId8"/>
    <p:sldId id="351" r:id="rId9"/>
    <p:sldId id="352" r:id="rId10"/>
    <p:sldId id="349" r:id="rId11"/>
    <p:sldId id="293" r:id="rId12"/>
    <p:sldId id="344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4" userDrawn="1">
          <p15:clr>
            <a:srgbClr val="A4A3A4"/>
          </p15:clr>
        </p15:guide>
        <p15:guide id="2" pos="288" userDrawn="1">
          <p15:clr>
            <a:srgbClr val="A4A3A4"/>
          </p15:clr>
        </p15:guide>
        <p15:guide id="3" orient="horz" pos="67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vid Price" initials="DP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25AA"/>
    <a:srgbClr val="67AF1B"/>
    <a:srgbClr val="73AC00"/>
    <a:srgbClr val="BEED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2" autoAdjust="0"/>
    <p:restoredTop sz="96412" autoAdjust="0"/>
  </p:normalViewPr>
  <p:slideViewPr>
    <p:cSldViewPr>
      <p:cViewPr varScale="1">
        <p:scale>
          <a:sx n="89" d="100"/>
          <a:sy n="89" d="100"/>
        </p:scale>
        <p:origin x="1262" y="77"/>
      </p:cViewPr>
      <p:guideLst>
        <p:guide orient="horz" pos="144"/>
        <p:guide pos="288"/>
        <p:guide orient="horz" pos="67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81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605AB-7E1B-4B43-BF93-59562889BCD5}" type="datetimeFigureOut">
              <a:rPr lang="zh-CN" altLang="en-US" smtClean="0"/>
              <a:t>2017/1/25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330206-3AF4-4342-964A-4A1FB334B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857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/>
              <a:t>Click to edit Master subtitle style</a:t>
            </a:r>
            <a:endParaRPr lang="en-US"/>
          </a:p>
        </p:txBody>
      </p:sp>
    </p:spTree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914400"/>
            <a:ext cx="1447800" cy="5211763"/>
          </a:xfrm>
        </p:spPr>
        <p:txBody>
          <a:bodyPr vert="eaVert"/>
          <a:lstStyle>
            <a:lvl1pPr>
              <a:defRPr>
                <a:latin typeface="+mj-lt"/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934200" cy="5851525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037" y="228601"/>
            <a:ext cx="7323364" cy="685800"/>
          </a:xfrm>
        </p:spPr>
        <p:txBody>
          <a:bodyPr/>
          <a:lstStyle>
            <a:lvl1pPr>
              <a:defRPr b="1">
                <a:latin typeface="+mj-lt"/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382000" cy="487680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+mj-lt"/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>
            <a:lvl1pPr>
              <a:defRPr sz="28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>
            <a:lvl1pPr>
              <a:defRPr sz="28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18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18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400" b="1">
                <a:latin typeface="+mj-lt"/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+mj-lt"/>
              </a:defRPr>
            </a:lvl1pPr>
            <a:lvl2pPr>
              <a:defRPr sz="28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>
          <a:xfrm>
            <a:off x="0" y="6492873"/>
            <a:ext cx="9144000" cy="365127"/>
          </a:xfrm>
          <a:prstGeom prst="roundRect">
            <a:avLst>
              <a:gd name="adj" fmla="val 0"/>
            </a:avLst>
          </a:prstGeom>
          <a:solidFill>
            <a:srgbClr val="4A25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33818"/>
            <a:ext cx="7131919" cy="6805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382000" cy="48389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87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en-US" sz="1200" kern="1200" dirty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nl-NL" altLang="zh-CN"/>
              <a:t>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49287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 lang="nl-NL" altLang="zh-CN" smtClean="0"/>
              <a:pPr/>
              <a:t>‹#›</a:t>
            </a:fld>
            <a:endParaRPr lang="nl-NL" altLang="zh-CN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13"/>
          <a:srcRect l="6164" t="2283" r="7078" b="-2283"/>
          <a:stretch/>
        </p:blipFill>
        <p:spPr>
          <a:xfrm>
            <a:off x="7509935" y="152400"/>
            <a:ext cx="1608665" cy="92709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ts val="3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ts val="3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ts val="3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ts val="3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vr-if.org" TargetMode="External"/><Relationship Id="rId2" Type="http://schemas.openxmlformats.org/officeDocument/2006/relationships/hyperlink" Target="http://www.vr-if.org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hevrara.com/" TargetMode="External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VR Industry Forum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Brief Overview for 3GPP </a:t>
            </a:r>
            <a:r>
              <a:rPr lang="en-US" altLang="zh-CN" dirty="0" smtClean="0"/>
              <a:t>SA4#92 Meeting</a:t>
            </a: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33783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Membership Levels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b="1" dirty="0"/>
              <a:t>Associate Members – $1,000 / year</a:t>
            </a:r>
          </a:p>
          <a:p>
            <a:pPr lvl="1"/>
            <a:r>
              <a:rPr lang="en-US" dirty="0"/>
              <a:t>Open to all companies with an annual revenue less than $10 million US Dollars per year, academic institutions and sole proprietor consultants</a:t>
            </a:r>
          </a:p>
          <a:p>
            <a:pPr lvl="1"/>
            <a:r>
              <a:rPr lang="en-US" dirty="0"/>
              <a:t>Participate as a voting member of Working Groups</a:t>
            </a:r>
          </a:p>
          <a:p>
            <a:pPr lvl="1"/>
            <a:r>
              <a:rPr lang="en-US" dirty="0"/>
              <a:t>Participate in the VRIF’s promotional activities</a:t>
            </a:r>
          </a:p>
          <a:p>
            <a:pPr lvl="1"/>
            <a:r>
              <a:rPr lang="en-US" dirty="0"/>
              <a:t>Be listed on the VRIF’s website</a:t>
            </a:r>
          </a:p>
          <a:p>
            <a:pPr marL="0" indent="0">
              <a:buNone/>
            </a:pPr>
            <a:r>
              <a:rPr lang="en-US" b="1" dirty="0"/>
              <a:t>Contributor Membership – $4,500 / year</a:t>
            </a:r>
          </a:p>
          <a:p>
            <a:pPr marL="457200" lvl="1" indent="0">
              <a:buNone/>
            </a:pPr>
            <a:r>
              <a:rPr lang="en-US" dirty="0"/>
              <a:t>Same as Associate, plus:</a:t>
            </a:r>
          </a:p>
          <a:p>
            <a:pPr lvl="1"/>
            <a:r>
              <a:rPr lang="en-US" dirty="0"/>
              <a:t>Be listed as a Contributor Member in all press releases of VRIF</a:t>
            </a:r>
          </a:p>
          <a:p>
            <a:pPr lvl="1"/>
            <a:r>
              <a:rPr lang="en-US" dirty="0"/>
              <a:t>Vote in Board of Director elections</a:t>
            </a:r>
          </a:p>
          <a:p>
            <a:pPr marL="0" indent="0">
              <a:buNone/>
            </a:pPr>
            <a:r>
              <a:rPr lang="en-US" b="1" dirty="0"/>
              <a:t>Charter Membership – $10,000 / year</a:t>
            </a:r>
          </a:p>
          <a:p>
            <a:pPr marL="457200" lvl="1" indent="0">
              <a:buNone/>
            </a:pPr>
            <a:r>
              <a:rPr lang="en-US" dirty="0"/>
              <a:t>Same as Contributor, plus:</a:t>
            </a:r>
          </a:p>
          <a:p>
            <a:pPr lvl="1"/>
            <a:r>
              <a:rPr lang="en-US" dirty="0"/>
              <a:t>Stand for Election / Nominate representatives for Board of Directors</a:t>
            </a:r>
          </a:p>
          <a:p>
            <a:pPr lvl="1"/>
            <a:r>
              <a:rPr lang="en-US" dirty="0"/>
              <a:t>Be listed as a Charter Member in all VRIF press releases and events </a:t>
            </a:r>
          </a:p>
        </p:txBody>
      </p:sp>
    </p:spTree>
    <p:extLst>
      <p:ext uri="{BB962C8B-B14F-4D97-AF65-F5344CB8AC3E}">
        <p14:creationId xmlns:p14="http://schemas.microsoft.com/office/powerpoint/2010/main" val="8267006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Board and Officers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382000" cy="5257800"/>
          </a:xfrm>
        </p:spPr>
        <p:txBody>
          <a:bodyPr>
            <a:normAutofit/>
          </a:bodyPr>
          <a:lstStyle/>
          <a:p>
            <a:pPr lvl="0"/>
            <a:r>
              <a:rPr lang="en-US" altLang="zh-CN" dirty="0"/>
              <a:t>Initial Board: one representative form every Charter Member until elections are held; then 7 members</a:t>
            </a:r>
          </a:p>
          <a:p>
            <a:pPr lvl="0"/>
            <a:r>
              <a:rPr lang="en-US" altLang="zh-CN" dirty="0"/>
              <a:t>Elections to take place within 6 months</a:t>
            </a:r>
          </a:p>
          <a:p>
            <a:pPr lvl="0"/>
            <a:r>
              <a:rPr lang="en-US" altLang="zh-CN" dirty="0"/>
              <a:t>All Charter Members can stand for Election; Charter and Contributor Members can vote</a:t>
            </a:r>
          </a:p>
          <a:p>
            <a:pPr lvl="0"/>
            <a:endParaRPr lang="en-US" altLang="zh-CN" dirty="0"/>
          </a:p>
          <a:p>
            <a:pPr lvl="0"/>
            <a:r>
              <a:rPr lang="en-US" altLang="zh-CN" dirty="0"/>
              <a:t>Current Officers:</a:t>
            </a:r>
          </a:p>
          <a:p>
            <a:pPr lvl="1"/>
            <a:r>
              <a:rPr lang="en-US" altLang="zh-CN" dirty="0"/>
              <a:t>President: David Price (Ericsson)</a:t>
            </a:r>
          </a:p>
          <a:p>
            <a:pPr lvl="1"/>
            <a:r>
              <a:rPr lang="en-US" altLang="zh-CN" dirty="0"/>
              <a:t>Secretary: Rob Koenen (TNO)</a:t>
            </a:r>
          </a:p>
          <a:p>
            <a:pPr lvl="1"/>
            <a:r>
              <a:rPr lang="en-US" altLang="zh-CN" dirty="0"/>
              <a:t>Treasurer: Paul Higgs (Huawei)</a:t>
            </a:r>
          </a:p>
          <a:p>
            <a:pPr lvl="0"/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45032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Interested?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See </a:t>
            </a:r>
            <a:r>
              <a:rPr lang="en-US" altLang="zh-CN" sz="4000" dirty="0">
                <a:hlinkClick r:id="rId2"/>
              </a:rPr>
              <a:t>www.vr-if.org</a:t>
            </a:r>
            <a:endParaRPr lang="en-US" altLang="zh-CN" sz="4000" dirty="0"/>
          </a:p>
          <a:p>
            <a:endParaRPr lang="en-US" sz="3600" dirty="0"/>
          </a:p>
          <a:p>
            <a:r>
              <a:rPr lang="en-US" sz="3600" dirty="0"/>
              <a:t>Or contact us at: </a:t>
            </a:r>
            <a:r>
              <a:rPr lang="en-US" altLang="zh-CN" sz="4000" dirty="0">
                <a:hlinkClick r:id="rId3"/>
              </a:rPr>
              <a:t>info@vr-if.org</a:t>
            </a:r>
            <a:r>
              <a:rPr lang="en-US" altLang="zh-CN" sz="4000" dirty="0"/>
              <a:t>, +1-510-492-4055</a:t>
            </a:r>
          </a:p>
          <a:p>
            <a:endParaRPr lang="nl-NL" sz="4000" dirty="0"/>
          </a:p>
        </p:txBody>
      </p:sp>
    </p:spTree>
    <p:extLst>
      <p:ext uri="{BB962C8B-B14F-4D97-AF65-F5344CB8AC3E}">
        <p14:creationId xmlns:p14="http://schemas.microsoft.com/office/powerpoint/2010/main" val="270439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VR-IF Highlights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latin typeface="+mj-lt"/>
              </a:rPr>
              <a:t>Not-for Profit Organisation, with as its goal:</a:t>
            </a:r>
          </a:p>
          <a:p>
            <a:pPr marL="0" indent="0" algn="ctr">
              <a:buNone/>
            </a:pPr>
            <a:endParaRPr lang="en-US" b="1" i="1" dirty="0">
              <a:solidFill>
                <a:srgbClr val="67AF1B"/>
              </a:solidFill>
              <a:latin typeface="+mj-lt"/>
            </a:endParaRPr>
          </a:p>
          <a:p>
            <a:pPr marL="0" indent="0" algn="ctr">
              <a:buNone/>
            </a:pPr>
            <a:r>
              <a:rPr lang="en-US" b="1" i="1" dirty="0">
                <a:solidFill>
                  <a:srgbClr val="67AF1B"/>
                </a:solidFill>
                <a:latin typeface="+mj-lt"/>
              </a:rPr>
              <a:t>To further the widespread availability of </a:t>
            </a:r>
            <a:br>
              <a:rPr lang="en-US" b="1" i="1" dirty="0">
                <a:solidFill>
                  <a:srgbClr val="67AF1B"/>
                </a:solidFill>
                <a:latin typeface="+mj-lt"/>
              </a:rPr>
            </a:br>
            <a:r>
              <a:rPr lang="en-US" b="1" i="1" dirty="0">
                <a:solidFill>
                  <a:srgbClr val="67AF1B"/>
                </a:solidFill>
                <a:latin typeface="+mj-lt"/>
              </a:rPr>
              <a:t>high quality audiovisual VR experiences, </a:t>
            </a:r>
            <a:br>
              <a:rPr lang="en-US" b="1" i="1" dirty="0">
                <a:solidFill>
                  <a:srgbClr val="67AF1B"/>
                </a:solidFill>
                <a:latin typeface="+mj-lt"/>
              </a:rPr>
            </a:br>
            <a:r>
              <a:rPr lang="en-US" b="1" i="1" dirty="0">
                <a:solidFill>
                  <a:srgbClr val="67AF1B"/>
                </a:solidFill>
                <a:latin typeface="+mj-lt"/>
              </a:rPr>
              <a:t>for the benefit of consumers</a:t>
            </a:r>
            <a:endParaRPr lang="en-US" dirty="0">
              <a:solidFill>
                <a:srgbClr val="67AF1B"/>
              </a:solidFill>
              <a:latin typeface="+mj-lt"/>
            </a:endParaRPr>
          </a:p>
          <a:p>
            <a:endParaRPr lang="en-GB" dirty="0">
              <a:latin typeface="+mj-lt"/>
            </a:endParaRPr>
          </a:p>
          <a:p>
            <a:r>
              <a:rPr lang="en-GB" dirty="0">
                <a:latin typeface="+mj-lt"/>
              </a:rPr>
              <a:t>Established early January during CES, after a year of informal meetings </a:t>
            </a:r>
          </a:p>
          <a:p>
            <a:r>
              <a:rPr lang="en-GB" dirty="0">
                <a:latin typeface="+mj-lt"/>
              </a:rPr>
              <a:t>28 Founder Members</a:t>
            </a:r>
          </a:p>
        </p:txBody>
      </p:sp>
    </p:spTree>
    <p:extLst>
      <p:ext uri="{BB962C8B-B14F-4D97-AF65-F5344CB8AC3E}">
        <p14:creationId xmlns:p14="http://schemas.microsoft.com/office/powerpoint/2010/main" val="1684006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Founding Members</a:t>
            </a:r>
            <a:endParaRPr lang="zh-CN" alt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066800"/>
            <a:ext cx="4038600" cy="4525963"/>
          </a:xfrm>
        </p:spPr>
        <p:txBody>
          <a:bodyPr>
            <a:normAutofit fontScale="92500" lnSpcReduction="10000"/>
          </a:bodyPr>
          <a:lstStyle/>
          <a:p>
            <a:pPr lvl="1"/>
            <a:r>
              <a:rPr lang="en-US" altLang="zh-CN" dirty="0">
                <a:latin typeface="+mj-lt"/>
              </a:rPr>
              <a:t>Akamai</a:t>
            </a:r>
          </a:p>
          <a:p>
            <a:pPr lvl="1"/>
            <a:r>
              <a:rPr lang="en-US" altLang="zh-CN" dirty="0">
                <a:latin typeface="+mj-lt"/>
              </a:rPr>
              <a:t>ARRIS</a:t>
            </a:r>
            <a:endParaRPr lang="zh-CN" altLang="zh-CN" dirty="0">
              <a:latin typeface="+mj-lt"/>
            </a:endParaRPr>
          </a:p>
          <a:p>
            <a:pPr lvl="1"/>
            <a:r>
              <a:rPr lang="en-US" altLang="zh-CN" dirty="0">
                <a:latin typeface="+mj-lt"/>
              </a:rPr>
              <a:t>b&lt;&gt;com</a:t>
            </a:r>
          </a:p>
          <a:p>
            <a:pPr lvl="1"/>
            <a:r>
              <a:rPr lang="en-US" altLang="zh-CN" dirty="0">
                <a:latin typeface="+mj-lt"/>
              </a:rPr>
              <a:t>CableLabs</a:t>
            </a:r>
            <a:endParaRPr lang="zh-CN" altLang="zh-CN" dirty="0">
              <a:latin typeface="+mj-lt"/>
            </a:endParaRPr>
          </a:p>
          <a:p>
            <a:pPr lvl="1"/>
            <a:r>
              <a:rPr lang="en-US" altLang="zh-CN" dirty="0">
                <a:latin typeface="+mj-lt"/>
              </a:rPr>
              <a:t>Cinova</a:t>
            </a:r>
          </a:p>
          <a:p>
            <a:pPr lvl="1"/>
            <a:r>
              <a:rPr lang="en-US" altLang="zh-CN" dirty="0">
                <a:latin typeface="+mj-lt"/>
              </a:rPr>
              <a:t>Dolby</a:t>
            </a:r>
            <a:endParaRPr lang="zh-CN" altLang="zh-CN" dirty="0">
              <a:latin typeface="+mj-lt"/>
            </a:endParaRPr>
          </a:p>
          <a:p>
            <a:pPr lvl="1"/>
            <a:r>
              <a:rPr lang="en-US" altLang="zh-CN" dirty="0">
                <a:latin typeface="+mj-lt"/>
              </a:rPr>
              <a:t>DTG</a:t>
            </a:r>
          </a:p>
          <a:p>
            <a:pPr lvl="1"/>
            <a:r>
              <a:rPr lang="en-US" altLang="zh-CN" dirty="0">
                <a:latin typeface="+mj-lt"/>
              </a:rPr>
              <a:t>DTS</a:t>
            </a:r>
          </a:p>
          <a:p>
            <a:pPr lvl="1"/>
            <a:r>
              <a:rPr lang="en-US" altLang="zh-CN" dirty="0">
                <a:latin typeface="+mj-lt"/>
              </a:rPr>
              <a:t>Ericsson</a:t>
            </a:r>
            <a:endParaRPr lang="zh-CN" altLang="zh-CN" dirty="0">
              <a:latin typeface="+mj-lt"/>
            </a:endParaRPr>
          </a:p>
          <a:p>
            <a:pPr lvl="1"/>
            <a:r>
              <a:rPr lang="en-US" altLang="zh-CN" dirty="0">
                <a:latin typeface="+mj-lt"/>
              </a:rPr>
              <a:t>Fraunhofer</a:t>
            </a:r>
            <a:endParaRPr lang="zh-CN" altLang="zh-CN" dirty="0">
              <a:latin typeface="+mj-lt"/>
            </a:endParaRPr>
          </a:p>
          <a:p>
            <a:pPr lvl="1"/>
            <a:r>
              <a:rPr lang="en-US" altLang="zh-CN" dirty="0">
                <a:latin typeface="+mj-lt"/>
              </a:rPr>
              <a:t>Harmonic</a:t>
            </a:r>
          </a:p>
          <a:p>
            <a:pPr lvl="1"/>
            <a:r>
              <a:rPr lang="en-US" altLang="zh-CN" dirty="0">
                <a:latin typeface="+mj-lt"/>
              </a:rPr>
              <a:t>Huawei</a:t>
            </a:r>
          </a:p>
          <a:p>
            <a:pPr lvl="1"/>
            <a:r>
              <a:rPr lang="en-US" altLang="zh-CN" dirty="0">
                <a:latin typeface="+mj-lt"/>
              </a:rPr>
              <a:t>Intel</a:t>
            </a:r>
            <a:endParaRPr lang="zh-CN" altLang="zh-CN" dirty="0">
              <a:latin typeface="+mj-lt"/>
            </a:endParaRPr>
          </a:p>
          <a:p>
            <a:pPr lvl="1"/>
            <a:endParaRPr lang="zh-CN" altLang="zh-CN" dirty="0">
              <a:latin typeface="+mj-lt"/>
            </a:endParaRPr>
          </a:p>
          <a:p>
            <a:pPr lvl="1"/>
            <a:endParaRPr lang="zh-CN" altLang="en-US" dirty="0">
              <a:latin typeface="+mj-lt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4038600" cy="4525963"/>
          </a:xfrm>
        </p:spPr>
        <p:txBody>
          <a:bodyPr>
            <a:normAutofit fontScale="92500" lnSpcReduction="10000"/>
          </a:bodyPr>
          <a:lstStyle/>
          <a:p>
            <a:pPr lvl="1"/>
            <a:r>
              <a:rPr lang="en-US" altLang="zh-CN" dirty="0">
                <a:latin typeface="+mj-lt"/>
              </a:rPr>
              <a:t>Irdeto</a:t>
            </a:r>
          </a:p>
          <a:p>
            <a:pPr lvl="1"/>
            <a:r>
              <a:rPr lang="en-US" altLang="zh-CN" dirty="0">
                <a:latin typeface="+mj-lt"/>
              </a:rPr>
              <a:t>Ittiam</a:t>
            </a:r>
            <a:endParaRPr lang="zh-CN" altLang="zh-CN" dirty="0">
              <a:latin typeface="+mj-lt"/>
            </a:endParaRPr>
          </a:p>
          <a:p>
            <a:pPr lvl="1"/>
            <a:r>
              <a:rPr lang="en-US" altLang="zh-CN" dirty="0">
                <a:latin typeface="+mj-lt"/>
              </a:rPr>
              <a:t>MovieLabs</a:t>
            </a:r>
          </a:p>
          <a:p>
            <a:pPr lvl="1"/>
            <a:r>
              <a:rPr lang="en-US" altLang="zh-CN" dirty="0">
                <a:latin typeface="+mj-lt"/>
              </a:rPr>
              <a:t>NAB PILOT</a:t>
            </a:r>
          </a:p>
          <a:p>
            <a:pPr lvl="1"/>
            <a:r>
              <a:rPr lang="en-US" altLang="zh-CN" dirty="0">
                <a:latin typeface="+mj-lt"/>
              </a:rPr>
              <a:t>Orah</a:t>
            </a:r>
          </a:p>
          <a:p>
            <a:pPr lvl="1"/>
            <a:r>
              <a:rPr lang="en-US" altLang="zh-CN" dirty="0">
                <a:latin typeface="+mj-lt"/>
              </a:rPr>
              <a:t>Qualcomm Technologies</a:t>
            </a:r>
          </a:p>
          <a:p>
            <a:pPr lvl="1"/>
            <a:r>
              <a:rPr lang="en-US" altLang="zh-CN" dirty="0">
                <a:latin typeface="+mj-lt"/>
              </a:rPr>
              <a:t>Sky</a:t>
            </a:r>
            <a:endParaRPr lang="zh-CN" altLang="zh-CN" dirty="0">
              <a:latin typeface="+mj-lt"/>
            </a:endParaRPr>
          </a:p>
          <a:p>
            <a:pPr lvl="1"/>
            <a:r>
              <a:rPr lang="en-US" altLang="zh-CN" dirty="0">
                <a:latin typeface="+mj-lt"/>
              </a:rPr>
              <a:t>Sony Pictures</a:t>
            </a:r>
            <a:endParaRPr lang="zh-CN" altLang="zh-CN" dirty="0">
              <a:latin typeface="+mj-lt"/>
            </a:endParaRPr>
          </a:p>
          <a:p>
            <a:pPr lvl="1"/>
            <a:r>
              <a:rPr lang="en-US" altLang="zh-CN" dirty="0">
                <a:latin typeface="+mj-lt"/>
              </a:rPr>
              <a:t>Technicolor</a:t>
            </a:r>
            <a:endParaRPr lang="zh-CN" altLang="zh-CN" dirty="0">
              <a:latin typeface="+mj-lt"/>
            </a:endParaRPr>
          </a:p>
          <a:p>
            <a:pPr lvl="1"/>
            <a:r>
              <a:rPr lang="en-US" altLang="zh-CN" dirty="0">
                <a:latin typeface="+mj-lt"/>
              </a:rPr>
              <a:t>TNO</a:t>
            </a:r>
            <a:endParaRPr lang="zh-CN" altLang="zh-CN" dirty="0">
              <a:latin typeface="+mj-lt"/>
            </a:endParaRPr>
          </a:p>
          <a:p>
            <a:pPr lvl="1"/>
            <a:r>
              <a:rPr lang="en-US" altLang="zh-CN" dirty="0">
                <a:latin typeface="+mj-lt"/>
              </a:rPr>
              <a:t>Vantrix</a:t>
            </a:r>
          </a:p>
          <a:p>
            <a:pPr lvl="1"/>
            <a:r>
              <a:rPr lang="en-US" altLang="zh-CN" dirty="0">
                <a:latin typeface="+mj-lt"/>
              </a:rPr>
              <a:t>Verizon</a:t>
            </a:r>
            <a:endParaRPr lang="zh-CN" altLang="zh-CN" dirty="0">
              <a:latin typeface="+mj-lt"/>
            </a:endParaRPr>
          </a:p>
          <a:p>
            <a:pPr lvl="1"/>
            <a:r>
              <a:rPr lang="en-US" altLang="zh-CN" dirty="0">
                <a:latin typeface="+mj-lt"/>
              </a:rPr>
              <a:t>Viaccess-Orca</a:t>
            </a:r>
            <a:endParaRPr lang="zh-CN" altLang="zh-CN" dirty="0"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8200" y="5592763"/>
            <a:ext cx="716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All Members  joining this month still considered a “Founder” and listed as such on website</a:t>
            </a:r>
          </a:p>
        </p:txBody>
      </p:sp>
    </p:spTree>
    <p:extLst>
      <p:ext uri="{BB962C8B-B14F-4D97-AF65-F5344CB8AC3E}">
        <p14:creationId xmlns:p14="http://schemas.microsoft.com/office/powerpoint/2010/main" val="19217713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9037" y="228601"/>
            <a:ext cx="6942363" cy="685800"/>
          </a:xfrm>
        </p:spPr>
        <p:txBody>
          <a:bodyPr/>
          <a:lstStyle/>
          <a:p>
            <a:r>
              <a:rPr lang="en-US" altLang="zh-CN" dirty="0"/>
              <a:t>Purposes as Stated in the Bylaws</a:t>
            </a:r>
            <a:endParaRPr lang="zh-CN" alt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49037" y="1676400"/>
            <a:ext cx="8382000" cy="4800600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</a:pPr>
            <a:r>
              <a:rPr lang="en-US" sz="2200" dirty="0">
                <a:latin typeface="+mj-lt"/>
              </a:rPr>
              <a:t>A broad range of participants from sectors including the movie, television, broadcast, mobile, and interactive gaming ecosystems,</a:t>
            </a:r>
          </a:p>
          <a:p>
            <a:pPr>
              <a:spcBef>
                <a:spcPts val="1200"/>
              </a:spcBef>
            </a:pPr>
            <a:r>
              <a:rPr lang="en-US" sz="2200" dirty="0">
                <a:latin typeface="+mj-lt"/>
              </a:rPr>
              <a:t>comprising content creators, content distributors, consumer electronics manufacturers, professional equipment manufacturers and technology companies</a:t>
            </a:r>
          </a:p>
          <a:p>
            <a:pPr>
              <a:spcBef>
                <a:spcPts val="1200"/>
              </a:spcBef>
            </a:pPr>
            <a:r>
              <a:rPr lang="en-US" sz="2200" dirty="0">
                <a:latin typeface="+mj-lt"/>
              </a:rPr>
              <a:t>Not a standards development organization, but will rely on, and liaise with, standards development organizations for the development of standards in support of VR services and devices. </a:t>
            </a:r>
          </a:p>
          <a:p>
            <a:pPr>
              <a:spcBef>
                <a:spcPts val="1200"/>
              </a:spcBef>
            </a:pPr>
            <a:r>
              <a:rPr lang="en-US" altLang="zh-CN" sz="2200" dirty="0">
                <a:latin typeface="+mj-lt"/>
              </a:rPr>
              <a:t>Adoption of any of the work products of the VR Industry Forum is </a:t>
            </a:r>
            <a:r>
              <a:rPr lang="en-US" altLang="zh-CN" sz="220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voluntary</a:t>
            </a:r>
            <a:r>
              <a:rPr lang="en-US" altLang="zh-CN" sz="2200" dirty="0">
                <a:latin typeface="+mj-lt"/>
              </a:rPr>
              <a:t>; none of the work products of the VR Industry Forum shall be binding on Members or third parties.</a:t>
            </a:r>
          </a:p>
        </p:txBody>
      </p:sp>
    </p:spTree>
    <p:extLst>
      <p:ext uri="{BB962C8B-B14F-4D97-AF65-F5344CB8AC3E}">
        <p14:creationId xmlns:p14="http://schemas.microsoft.com/office/powerpoint/2010/main" val="35369924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goals of VRIF include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dirty="0">
                <a:latin typeface="+mn-lt"/>
              </a:rPr>
              <a:t>Advocating voluntary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industry consensus </a:t>
            </a:r>
            <a:r>
              <a:rPr lang="en-US" dirty="0">
                <a:latin typeface="+mn-lt"/>
              </a:rPr>
              <a:t>around common technical standards for the end-to-end VR ecosystem, from creation to delivery and consumption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dirty="0">
                <a:latin typeface="+mn-lt"/>
              </a:rPr>
              <a:t>Advocating the creation and adoption of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interoperable standards</a:t>
            </a:r>
            <a:r>
              <a:rPr lang="en-US" dirty="0">
                <a:latin typeface="+mn-lt"/>
              </a:rPr>
              <a:t> (VRIF will not develop standards itself); promoting the use of common profiles across the industry, and promoting and demonstrating interoperability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dirty="0">
                <a:latin typeface="+mn-lt"/>
              </a:rPr>
              <a:t>Developing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voluntary guidelines </a:t>
            </a:r>
            <a:r>
              <a:rPr lang="en-US" dirty="0">
                <a:latin typeface="+mn-lt"/>
              </a:rPr>
              <a:t>that describe best practices, to ensure high quality VR experiences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dirty="0">
                <a:latin typeface="+mn-lt"/>
              </a:rPr>
              <a:t>Describing and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promoting</a:t>
            </a:r>
            <a:r>
              <a:rPr lang="en-US" dirty="0">
                <a:latin typeface="+mn-lt"/>
              </a:rPr>
              <a:t> the use of VR services and applications.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endParaRPr lang="en-GB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677889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Working Groups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114800" cy="4800600"/>
          </a:xfrm>
        </p:spPr>
        <p:txBody>
          <a:bodyPr>
            <a:noAutofit/>
          </a:bodyPr>
          <a:lstStyle/>
          <a:p>
            <a:pPr lvl="0"/>
            <a:r>
              <a:rPr lang="en-US" sz="1800" b="1" dirty="0"/>
              <a:t>Requirements WG</a:t>
            </a:r>
            <a:endParaRPr lang="nl-NL" sz="1600" dirty="0"/>
          </a:p>
          <a:p>
            <a:pPr lvl="1"/>
            <a:r>
              <a:rPr lang="en-US" sz="1600" dirty="0"/>
              <a:t>Lexicon/Taxonomy</a:t>
            </a:r>
            <a:endParaRPr lang="nl-NL" sz="1400" dirty="0"/>
          </a:p>
          <a:p>
            <a:pPr lvl="1"/>
            <a:r>
              <a:rPr lang="nl-NL" sz="1600" dirty="0" err="1"/>
              <a:t>Requirements</a:t>
            </a:r>
            <a:r>
              <a:rPr lang="nl-NL" sz="1600" dirty="0"/>
              <a:t> </a:t>
            </a:r>
            <a:r>
              <a:rPr lang="nl-NL" sz="1600" dirty="0" err="1"/>
              <a:t>from</a:t>
            </a:r>
            <a:r>
              <a:rPr lang="nl-NL" sz="1600" dirty="0"/>
              <a:t> VR </a:t>
            </a:r>
            <a:r>
              <a:rPr lang="nl-NL" sz="1600" dirty="0" err="1"/>
              <a:t>Verticals</a:t>
            </a:r>
            <a:endParaRPr lang="nl-NL" sz="1200" dirty="0"/>
          </a:p>
          <a:p>
            <a:pPr lvl="1"/>
            <a:r>
              <a:rPr lang="nl-NL" sz="1600" dirty="0"/>
              <a:t>Story Telling </a:t>
            </a:r>
            <a:endParaRPr lang="nl-NL" sz="1400" dirty="0"/>
          </a:p>
          <a:p>
            <a:pPr lvl="1"/>
            <a:r>
              <a:rPr lang="nl-NL" sz="1600" dirty="0"/>
              <a:t>Human VR Factors</a:t>
            </a:r>
            <a:endParaRPr lang="nl-NL" sz="1400" dirty="0"/>
          </a:p>
          <a:p>
            <a:pPr lvl="2"/>
            <a:r>
              <a:rPr lang="nl-NL" sz="1400" dirty="0"/>
              <a:t>Motion Sickness, Vertigo </a:t>
            </a:r>
            <a:endParaRPr lang="nl-NL" sz="1200" dirty="0"/>
          </a:p>
          <a:p>
            <a:pPr lvl="2"/>
            <a:r>
              <a:rPr lang="nl-NL" sz="1400" dirty="0" err="1"/>
              <a:t>Audience</a:t>
            </a:r>
            <a:r>
              <a:rPr lang="nl-NL" sz="1400" dirty="0"/>
              <a:t> Ratings (</a:t>
            </a:r>
            <a:r>
              <a:rPr lang="nl-NL" sz="1400" dirty="0" err="1"/>
              <a:t>advisory</a:t>
            </a:r>
            <a:r>
              <a:rPr lang="nl-NL" sz="1400" dirty="0"/>
              <a:t>)</a:t>
            </a:r>
            <a:endParaRPr lang="nl-NL" sz="1200" dirty="0"/>
          </a:p>
          <a:p>
            <a:pPr lvl="2"/>
            <a:r>
              <a:rPr lang="nl-NL" sz="1400" dirty="0"/>
              <a:t>Accessibility</a:t>
            </a:r>
            <a:endParaRPr lang="nl-NL" sz="1200" dirty="0"/>
          </a:p>
          <a:p>
            <a:pPr lvl="2"/>
            <a:r>
              <a:rPr lang="nl-NL" sz="1400" dirty="0" err="1"/>
              <a:t>Addiction</a:t>
            </a:r>
            <a:endParaRPr lang="nl-NL" sz="1200" dirty="0"/>
          </a:p>
          <a:p>
            <a:pPr lvl="1"/>
            <a:r>
              <a:rPr lang="en-US" sz="1600" dirty="0"/>
              <a:t>Social aspects and acceptance of VR</a:t>
            </a:r>
            <a:endParaRPr lang="nl-NL" sz="1400" dirty="0"/>
          </a:p>
          <a:p>
            <a:pPr lvl="1"/>
            <a:r>
              <a:rPr lang="nl-NL" sz="1600" dirty="0" err="1"/>
              <a:t>Quality</a:t>
            </a:r>
            <a:r>
              <a:rPr lang="nl-NL" sz="1600" dirty="0"/>
              <a:t> Factors (A, V, </a:t>
            </a:r>
            <a:r>
              <a:rPr lang="nl-NL" sz="1600" dirty="0" err="1"/>
              <a:t>Immersion</a:t>
            </a:r>
            <a:r>
              <a:rPr lang="nl-NL" sz="1600" dirty="0"/>
              <a:t>)</a:t>
            </a:r>
          </a:p>
          <a:p>
            <a:pPr lvl="0"/>
            <a:r>
              <a:rPr lang="en-US" sz="1800" b="1" dirty="0"/>
              <a:t>Communication WG </a:t>
            </a:r>
            <a:endParaRPr lang="nl-NL" sz="1600" dirty="0"/>
          </a:p>
          <a:p>
            <a:pPr lvl="1"/>
            <a:r>
              <a:rPr lang="en-US" sz="1600" dirty="0"/>
              <a:t>Membership</a:t>
            </a:r>
            <a:endParaRPr lang="nl-NL" sz="1400" dirty="0"/>
          </a:p>
          <a:p>
            <a:pPr lvl="1"/>
            <a:r>
              <a:rPr lang="en-US" sz="1600" dirty="0"/>
              <a:t>Advocacy</a:t>
            </a:r>
            <a:endParaRPr lang="nl-NL" sz="1400" dirty="0"/>
          </a:p>
          <a:p>
            <a:pPr lvl="0"/>
            <a:r>
              <a:rPr lang="en-US" sz="1800" b="1" dirty="0"/>
              <a:t>Liaison WG</a:t>
            </a:r>
            <a:endParaRPr lang="nl-NL" sz="1600" dirty="0"/>
          </a:p>
          <a:p>
            <a:pPr lvl="2"/>
            <a:endParaRPr lang="nl-NL" sz="14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572000" y="1143000"/>
            <a:ext cx="4191000" cy="4724400"/>
          </a:xfrm>
        </p:spPr>
        <p:txBody>
          <a:bodyPr>
            <a:noAutofit/>
          </a:bodyPr>
          <a:lstStyle/>
          <a:p>
            <a:pPr lvl="0"/>
            <a:r>
              <a:rPr lang="en-US" sz="1800" b="1" dirty="0"/>
              <a:t>Guidelines WG</a:t>
            </a:r>
            <a:endParaRPr lang="nl-NL" sz="1600" dirty="0"/>
          </a:p>
          <a:p>
            <a:pPr lvl="1"/>
            <a:r>
              <a:rPr lang="en-US" sz="1600" dirty="0"/>
              <a:t>VR Production (live as well as post-produced) </a:t>
            </a:r>
            <a:endParaRPr lang="nl-NL" sz="1400" dirty="0"/>
          </a:p>
          <a:p>
            <a:pPr lvl="1"/>
            <a:r>
              <a:rPr lang="nl-NL" sz="1600" dirty="0"/>
              <a:t>VR </a:t>
            </a:r>
            <a:r>
              <a:rPr lang="nl-NL" sz="1600" dirty="0" err="1"/>
              <a:t>Acquisition</a:t>
            </a:r>
            <a:endParaRPr lang="nl-NL" sz="1400" dirty="0"/>
          </a:p>
          <a:p>
            <a:pPr lvl="2"/>
            <a:r>
              <a:rPr lang="nl-NL" sz="1400" dirty="0" err="1"/>
              <a:t>Merged</a:t>
            </a:r>
            <a:r>
              <a:rPr lang="nl-NL" sz="1400" dirty="0"/>
              <a:t> Graphics, Content </a:t>
            </a:r>
            <a:r>
              <a:rPr lang="nl-NL" sz="1400" dirty="0" err="1"/>
              <a:t>Mapping</a:t>
            </a:r>
            <a:r>
              <a:rPr lang="nl-NL" sz="1400" dirty="0"/>
              <a:t>, </a:t>
            </a:r>
            <a:r>
              <a:rPr lang="nl-NL" sz="1400" dirty="0" err="1"/>
              <a:t>Spatial</a:t>
            </a:r>
            <a:r>
              <a:rPr lang="nl-NL" sz="1400" dirty="0"/>
              <a:t> Audio</a:t>
            </a:r>
            <a:endParaRPr lang="nl-NL" sz="1200" dirty="0"/>
          </a:p>
          <a:p>
            <a:pPr lvl="1"/>
            <a:r>
              <a:rPr lang="nl-NL" sz="1600" dirty="0"/>
              <a:t>VR Distribution</a:t>
            </a:r>
            <a:endParaRPr lang="nl-NL" sz="1400" dirty="0"/>
          </a:p>
          <a:p>
            <a:pPr lvl="2"/>
            <a:r>
              <a:rPr lang="nl-NL" sz="1400" dirty="0" err="1"/>
              <a:t>Compression</a:t>
            </a:r>
            <a:r>
              <a:rPr lang="nl-NL" sz="1400" dirty="0"/>
              <a:t>, Storage, Distribution</a:t>
            </a:r>
            <a:endParaRPr lang="nl-NL" sz="1200" dirty="0"/>
          </a:p>
          <a:p>
            <a:pPr lvl="1"/>
            <a:r>
              <a:rPr lang="nl-NL" sz="1600" dirty="0"/>
              <a:t>Presentation</a:t>
            </a:r>
            <a:endParaRPr lang="nl-NL" sz="1400" dirty="0"/>
          </a:p>
          <a:p>
            <a:pPr lvl="2"/>
            <a:r>
              <a:rPr lang="nl-NL" sz="1400" dirty="0"/>
              <a:t>Decoder </a:t>
            </a:r>
            <a:r>
              <a:rPr lang="nl-NL" sz="1400" dirty="0" err="1"/>
              <a:t>and</a:t>
            </a:r>
            <a:r>
              <a:rPr lang="nl-NL" sz="1400" dirty="0"/>
              <a:t> Display, </a:t>
            </a:r>
            <a:r>
              <a:rPr lang="en-US" sz="1400" dirty="0"/>
              <a:t>API (things like Web VR), </a:t>
            </a:r>
            <a:r>
              <a:rPr lang="nl-NL" sz="1400" dirty="0"/>
              <a:t>UI/</a:t>
            </a:r>
            <a:r>
              <a:rPr lang="nl-NL" sz="1400" dirty="0" err="1"/>
              <a:t>Navigation</a:t>
            </a:r>
            <a:r>
              <a:rPr lang="nl-NL" sz="1400" dirty="0"/>
              <a:t>/</a:t>
            </a:r>
            <a:r>
              <a:rPr lang="nl-NL" sz="1400" dirty="0" err="1"/>
              <a:t>Gestures</a:t>
            </a:r>
            <a:r>
              <a:rPr lang="nl-NL" sz="1400" dirty="0"/>
              <a:t>, Control, </a:t>
            </a:r>
            <a:r>
              <a:rPr lang="nl-NL" sz="1400" dirty="0" err="1"/>
              <a:t>Haptics</a:t>
            </a:r>
            <a:endParaRPr lang="nl-NL" sz="1200" dirty="0"/>
          </a:p>
          <a:p>
            <a:pPr lvl="1"/>
            <a:r>
              <a:rPr lang="nl-NL" sz="1600" dirty="0"/>
              <a:t>Security</a:t>
            </a:r>
          </a:p>
          <a:p>
            <a:pPr lvl="0"/>
            <a:r>
              <a:rPr lang="en-US" sz="1800" b="1" dirty="0"/>
              <a:t>End-to-end Interoperability WG</a:t>
            </a:r>
            <a:endParaRPr lang="nl-NL" sz="1600" dirty="0"/>
          </a:p>
          <a:p>
            <a:pPr lvl="1"/>
            <a:r>
              <a:rPr lang="en-US" sz="1600" dirty="0"/>
              <a:t>Works on e2e interoperability based on guidelines from Guidelines WG;</a:t>
            </a:r>
          </a:p>
          <a:p>
            <a:pPr lvl="0"/>
            <a:r>
              <a:rPr lang="en-US" sz="1800" b="1" dirty="0"/>
              <a:t>To be assigned</a:t>
            </a:r>
            <a:endParaRPr lang="nl-NL" sz="1600" dirty="0"/>
          </a:p>
          <a:p>
            <a:pPr lvl="1"/>
            <a:r>
              <a:rPr lang="en-US" sz="1600" dirty="0"/>
              <a:t>Reference Content </a:t>
            </a:r>
            <a:endParaRPr lang="nl-NL" sz="1400" dirty="0"/>
          </a:p>
          <a:p>
            <a:endParaRPr lang="zh-CN" altLang="en-US" sz="105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57200" y="5029200"/>
            <a:ext cx="8382000" cy="9928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ts val="3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ts val="3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ts val="3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ts val="3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225762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Relations and liaisons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81280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SDOs and Spec Groups</a:t>
            </a:r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9509209"/>
              </p:ext>
            </p:extLst>
          </p:nvPr>
        </p:nvGraphicFramePr>
        <p:xfrm>
          <a:off x="491096" y="1008269"/>
          <a:ext cx="8195704" cy="5455933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4935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6838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8713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Organization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Type 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Description </a:t>
                      </a: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Maturity </a:t>
                      </a: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188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SDO 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Mechanisms</a:t>
                      </a:r>
                      <a:r>
                        <a:rPr lang="en-US" sz="1600" baseline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to carry VR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OMAF (17), MPEG-I (18-22)</a:t>
                      </a: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1696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SDO 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Set of tools out of MPEG-I for unicast &amp; broadcast applications</a:t>
                      </a:r>
                      <a:r>
                        <a:rPr lang="en-US" sz="1600" baseline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CM just</a:t>
                      </a:r>
                      <a:r>
                        <a:rPr lang="en-US" sz="1600" baseline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starting (‘18)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57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SDO 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VR for Mobile 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Ongoing activity, 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schedule ? </a:t>
                      </a: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837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SDO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Production spec for VR content 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Just starting </a:t>
                      </a: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188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>
                          <a:effectLst/>
                        </a:rPr>
                        <a:t>SDO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Web VR initiative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Ongoing activity, 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schedule ? </a:t>
                      </a: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837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SDO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Mechanism to carry VR over Internet 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? </a:t>
                      </a: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837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SDO 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Production spec for VR content 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Just starting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5837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Spec group 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VR for Storage</a:t>
                      </a:r>
                      <a:r>
                        <a:rPr lang="en-US" sz="1600" baseline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Media or Streaming 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Just starting 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837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Spec group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VR for Cable delivery 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Started in’15</a:t>
                      </a: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657" y="1915131"/>
            <a:ext cx="770953" cy="401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989" y="1274200"/>
            <a:ext cx="784289" cy="534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50" y="2494366"/>
            <a:ext cx="630966" cy="487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79" y="3031542"/>
            <a:ext cx="813909" cy="48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12" b="3428"/>
          <a:stretch/>
        </p:blipFill>
        <p:spPr bwMode="auto">
          <a:xfrm>
            <a:off x="914600" y="4738130"/>
            <a:ext cx="517066" cy="53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8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877"/>
          <a:stretch/>
        </p:blipFill>
        <p:spPr bwMode="auto">
          <a:xfrm>
            <a:off x="799655" y="4156066"/>
            <a:ext cx="746956" cy="523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542" y="5913557"/>
            <a:ext cx="821182" cy="563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426982"/>
            <a:ext cx="974667" cy="348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3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19"/>
          <a:stretch/>
        </p:blipFill>
        <p:spPr bwMode="auto">
          <a:xfrm>
            <a:off x="761172" y="3588503"/>
            <a:ext cx="823922" cy="477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0927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Relevant Groups</a:t>
            </a:r>
          </a:p>
        </p:txBody>
      </p:sp>
      <p:graphicFrame>
        <p:nvGraphicFramePr>
          <p:cNvPr id="3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0512989"/>
              </p:ext>
            </p:extLst>
          </p:nvPr>
        </p:nvGraphicFramePr>
        <p:xfrm>
          <a:off x="568978" y="1371600"/>
          <a:ext cx="7965422" cy="444073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9008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9686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66772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886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Organization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Description 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Maturity </a:t>
                      </a: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494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Story telling guidelines 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Started several years ago </a:t>
                      </a: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402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Games &amp; Video Guidelines 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Started several years ago 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227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VR</a:t>
                      </a:r>
                      <a:r>
                        <a:rPr lang="en-US" sz="1600" baseline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Networking group 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Started several years ago 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331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Unified standard for HMD 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Just started</a:t>
                      </a: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870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Unified standard for</a:t>
                      </a:r>
                      <a:r>
                        <a:rPr lang="en-US" sz="1600" baseline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HMD peripherals 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Just started </a:t>
                      </a: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412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VR Streaming 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Just started </a:t>
                      </a: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1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VR Streaming 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Just started </a:t>
                      </a: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224" y="5348529"/>
            <a:ext cx="973578" cy="366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403" y="1752600"/>
            <a:ext cx="659221" cy="503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23" y="2332908"/>
            <a:ext cx="612872" cy="51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512" y="4810851"/>
            <a:ext cx="883002" cy="321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8" descr="Global Virtual Reality Associatio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708" y="3581400"/>
            <a:ext cx="946610" cy="219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Connecting Software to Silico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627" y="4146636"/>
            <a:ext cx="1144773" cy="305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VR/AR Association - The VRARA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646" y="2986069"/>
            <a:ext cx="1018735" cy="367626"/>
          </a:xfrm>
          <a:prstGeom prst="rect">
            <a:avLst/>
          </a:prstGeom>
          <a:solidFill>
            <a:srgbClr val="00B0F0"/>
          </a:solidFill>
          <a:extLst/>
        </p:spPr>
      </p:pic>
    </p:spTree>
    <p:extLst>
      <p:ext uri="{BB962C8B-B14F-4D97-AF65-F5344CB8AC3E}">
        <p14:creationId xmlns:p14="http://schemas.microsoft.com/office/powerpoint/2010/main" val="2108532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R Industry Forum (4x3).potx" id="{C359D638-4D60-4147-836D-E111B6EA0C9A}" vid="{05415C4B-FD64-4D66-B5ED-ECD14F46A8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VR Industry Forum (4x3)</Template>
  <TotalTime>7144</TotalTime>
  <Words>660</Words>
  <PresentationFormat>On-screen Show (4:3)</PresentationFormat>
  <Paragraphs>154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宋体</vt:lpstr>
      <vt:lpstr>Arial</vt:lpstr>
      <vt:lpstr>Calibri</vt:lpstr>
      <vt:lpstr>Times New Roman</vt:lpstr>
      <vt:lpstr>Office Theme</vt:lpstr>
      <vt:lpstr>VR Industry Forum</vt:lpstr>
      <vt:lpstr>VR-IF Highlights</vt:lpstr>
      <vt:lpstr>Founding Members</vt:lpstr>
      <vt:lpstr>Purposes as Stated in the Bylaws</vt:lpstr>
      <vt:lpstr>The goals of VRIF include</vt:lpstr>
      <vt:lpstr>Working Groups</vt:lpstr>
      <vt:lpstr>Relations and liaisons</vt:lpstr>
      <vt:lpstr>SDOs and Spec Groups</vt:lpstr>
      <vt:lpstr>Relevant Groups</vt:lpstr>
      <vt:lpstr>Membership Levels</vt:lpstr>
      <vt:lpstr>Board and Officers</vt:lpstr>
      <vt:lpstr>Interested?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2016-12-30T22:02:49Z</dcterms:created>
  <dcterms:modified xsi:type="dcterms:W3CDTF">2017-01-25T09:55:43Z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(2)L9ti8D1gKEJUXCOQEpl4o22Rg46GVhsngfzQbXzshcgbWG1MTEw2FO3M1qlfkDsaD9rsG2mO
FTOTQfln70cGC0uAA/xIfMElXF1SrUj1p9rXMw1C1D0jXkvAITEyUGsLEhLkmNLwiZEMGXEe
xlF0Rs7AOriMUo8aaYrH/RmdSBeqqPAdxMgCSG3M1bEHg1HBkgwz62a0EsV04oLAorDQDypY
x9dbiDXNS2O8Q8jaoU</vt:lpwstr>
  </property>
  <property fmtid="{D5CDD505-2E9C-101B-9397-08002B2CF9AE}" pid="3" name="_2015_ms_pID_7253431">
    <vt:lpwstr>a5QbQF+EiWH7dTqIBOrOopkVMe8cgZR75k+n1L7bd+m17iVkUZwftn
ZofiTg2kFAB3eLElD9U2xsuv8c5LED1WFRSKkEvKiCKEEB1pXWDEwsp4nSpZkHSRhgI1lOaB
V/ey2UJ7NAqMs9uh8d9VOJGCJjpumEDIVCuSr1feGk+8VJYs37uMAeJQXSXLJWcLSBI=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1483723896</vt:lpwstr>
  </property>
  <property fmtid="{D5CDD505-2E9C-101B-9397-08002B2CF9AE}" pid="8" name="TitusGUID">
    <vt:lpwstr>ac30cfa3-6c11-4ba2-bfee-ea3e2f6544c0</vt:lpwstr>
  </property>
  <property fmtid="{D5CDD505-2E9C-101B-9397-08002B2CF9AE}" pid="9" name="CTP_TimeStamp">
    <vt:lpwstr>2017-01-25 09:55:43Z</vt:lpwstr>
  </property>
  <property fmtid="{D5CDD505-2E9C-101B-9397-08002B2CF9AE}" pid="10" name="CTP_BU">
    <vt:lpwstr>NA</vt:lpwstr>
  </property>
  <property fmtid="{D5CDD505-2E9C-101B-9397-08002B2CF9AE}" pid="11" name="CTP_IDSID">
    <vt:lpwstr>NA</vt:lpwstr>
  </property>
  <property fmtid="{D5CDD505-2E9C-101B-9397-08002B2CF9AE}" pid="12" name="CTP_WWID">
    <vt:lpwstr>NA</vt:lpwstr>
  </property>
  <property fmtid="{D5CDD505-2E9C-101B-9397-08002B2CF9AE}" pid="13" name="CTPClassification">
    <vt:lpwstr>CTP_PUBLIC</vt:lpwstr>
  </property>
</Properties>
</file>