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6" r:id="rId4"/>
  </p:sldMasterIdLst>
  <p:notesMasterIdLst>
    <p:notesMasterId r:id="rId45"/>
  </p:notesMasterIdLst>
  <p:handoutMasterIdLst>
    <p:handoutMasterId r:id="rId46"/>
  </p:handoutMasterIdLst>
  <p:sldIdLst>
    <p:sldId id="746" r:id="rId5"/>
    <p:sldId id="720" r:id="rId6"/>
    <p:sldId id="747" r:id="rId7"/>
    <p:sldId id="765" r:id="rId8"/>
    <p:sldId id="780" r:id="rId9"/>
    <p:sldId id="761" r:id="rId10"/>
    <p:sldId id="762" r:id="rId11"/>
    <p:sldId id="763" r:id="rId12"/>
    <p:sldId id="767" r:id="rId13"/>
    <p:sldId id="768" r:id="rId14"/>
    <p:sldId id="770" r:id="rId15"/>
    <p:sldId id="769" r:id="rId16"/>
    <p:sldId id="771" r:id="rId17"/>
    <p:sldId id="772" r:id="rId18"/>
    <p:sldId id="774" r:id="rId19"/>
    <p:sldId id="775" r:id="rId20"/>
    <p:sldId id="776" r:id="rId21"/>
    <p:sldId id="777" r:id="rId22"/>
    <p:sldId id="778" r:id="rId23"/>
    <p:sldId id="781" r:id="rId24"/>
    <p:sldId id="749" r:id="rId25"/>
    <p:sldId id="723" r:id="rId26"/>
    <p:sldId id="750" r:id="rId27"/>
    <p:sldId id="751" r:id="rId28"/>
    <p:sldId id="752" r:id="rId29"/>
    <p:sldId id="754" r:id="rId30"/>
    <p:sldId id="753" r:id="rId31"/>
    <p:sldId id="736" r:id="rId32"/>
    <p:sldId id="729" r:id="rId33"/>
    <p:sldId id="745" r:id="rId34"/>
    <p:sldId id="730" r:id="rId35"/>
    <p:sldId id="731" r:id="rId36"/>
    <p:sldId id="732" r:id="rId37"/>
    <p:sldId id="733" r:id="rId38"/>
    <p:sldId id="755" r:id="rId39"/>
    <p:sldId id="734" r:id="rId40"/>
    <p:sldId id="735" r:id="rId41"/>
    <p:sldId id="759" r:id="rId42"/>
    <p:sldId id="782" r:id="rId43"/>
    <p:sldId id="719" r:id="rId44"/>
  </p:sldIdLst>
  <p:sldSz cx="12192000" cy="6858000"/>
  <p:notesSz cx="7315200" cy="96012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82" userDrawn="1">
          <p15:clr>
            <a:srgbClr val="A4A3A4"/>
          </p15:clr>
        </p15:guide>
        <p15:guide id="2" orient="horz" pos="3747" userDrawn="1">
          <p15:clr>
            <a:srgbClr val="A4A3A4"/>
          </p15:clr>
        </p15:guide>
        <p15:guide id="3" orient="horz" pos="3977" userDrawn="1">
          <p15:clr>
            <a:srgbClr val="A4A3A4"/>
          </p15:clr>
        </p15:guide>
        <p15:guide id="4" orient="horz" pos="3507" userDrawn="1">
          <p15:clr>
            <a:srgbClr val="A4A3A4"/>
          </p15:clr>
        </p15:guide>
        <p15:guide id="5" orient="horz" pos="2272" userDrawn="1">
          <p15:clr>
            <a:srgbClr val="A4A3A4"/>
          </p15:clr>
        </p15:guide>
        <p15:guide id="6" orient="horz" pos="4203" userDrawn="1">
          <p15:clr>
            <a:srgbClr val="A4A3A4"/>
          </p15:clr>
        </p15:guide>
        <p15:guide id="7" orient="horz" pos="2498" userDrawn="1">
          <p15:clr>
            <a:srgbClr val="A4A3A4"/>
          </p15:clr>
        </p15:guide>
        <p15:guide id="8" pos="4497" userDrawn="1">
          <p15:clr>
            <a:srgbClr val="A4A3A4"/>
          </p15:clr>
        </p15:guide>
        <p15:guide id="9" pos="265" userDrawn="1">
          <p15:clr>
            <a:srgbClr val="A4A3A4"/>
          </p15:clr>
        </p15:guide>
        <p15:guide id="10" pos="5719" userDrawn="1">
          <p15:clr>
            <a:srgbClr val="A4A3A4"/>
          </p15:clr>
        </p15:guide>
        <p15:guide id="11" pos="7407" userDrawn="1">
          <p15:clr>
            <a:srgbClr val="A4A3A4"/>
          </p15:clr>
        </p15:guide>
        <p15:guide id="12" pos="1176" userDrawn="1">
          <p15:clr>
            <a:srgbClr val="A4A3A4"/>
          </p15:clr>
        </p15:guide>
        <p15:guide id="13" pos="2624" userDrawn="1">
          <p15:clr>
            <a:srgbClr val="A4A3A4"/>
          </p15:clr>
        </p15:guide>
        <p15:guide id="14" pos="38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cGloin, Justin" initials="MJ" lastIdx="6" clrIdx="0">
    <p:extLst>
      <p:ext uri="{19B8F6BF-5375-455C-9EA6-DF929625EA0E}">
        <p15:presenceInfo xmlns:p15="http://schemas.microsoft.com/office/powerpoint/2012/main" userId="S-1-5-21-945540591-4024260831-3861152641-4089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2027"/>
    <a:srgbClr val="FFFF99"/>
    <a:srgbClr val="7F7F7F"/>
    <a:srgbClr val="8F297D"/>
    <a:srgbClr val="FDF055"/>
    <a:srgbClr val="8F297C"/>
    <a:srgbClr val="008D95"/>
    <a:srgbClr val="CC0000"/>
    <a:srgbClr val="BC141A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43" autoAdjust="0"/>
    <p:restoredTop sz="87373" autoAdjust="0"/>
  </p:normalViewPr>
  <p:slideViewPr>
    <p:cSldViewPr snapToGrid="0" snapToObjects="1">
      <p:cViewPr varScale="1">
        <p:scale>
          <a:sx n="77" d="100"/>
          <a:sy n="77" d="100"/>
        </p:scale>
        <p:origin x="1314" y="84"/>
      </p:cViewPr>
      <p:guideLst>
        <p:guide orient="horz" pos="4182"/>
        <p:guide orient="horz" pos="3747"/>
        <p:guide orient="horz" pos="3977"/>
        <p:guide orient="horz" pos="3507"/>
        <p:guide orient="horz" pos="2272"/>
        <p:guide orient="horz" pos="4203"/>
        <p:guide orient="horz" pos="2498"/>
        <p:guide pos="4497"/>
        <p:guide pos="265"/>
        <p:guide pos="5719"/>
        <p:guide pos="7407"/>
        <p:guide pos="1176"/>
        <p:guide pos="2624"/>
        <p:guide pos="3837"/>
      </p:guideLst>
    </p:cSldViewPr>
  </p:slideViewPr>
  <p:outlineViewPr>
    <p:cViewPr>
      <p:scale>
        <a:sx n="33" d="100"/>
        <a:sy n="33" d="100"/>
      </p:scale>
      <p:origin x="0" y="-11406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3168" y="108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ekuiw\2016\VR\Tests\Results%200315\RecapData_LD_FbCubemap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ekuiw\2016\VR\Tests\Results%200315\RecapData_LD_Equirectangl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ekuiw\2016\VR\Tests\Results%200315\RecapData_LD_FbCubemap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yekuiw\2016\VR\Tests\Results%200315\RecapData_LD_Equirectangl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Scuba (cube map)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8381452318461"/>
          <c:y val="0.17171296296296296"/>
          <c:w val="0.82618285214348208"/>
          <c:h val="0.62271617089530473"/>
        </c:manualLayout>
      </c:layout>
      <c:scatterChart>
        <c:scatterStyle val="smoothMarker"/>
        <c:varyColors val="0"/>
        <c:ser>
          <c:idx val="0"/>
          <c:order val="0"/>
          <c:tx>
            <c:v>Conventional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Transmission!$C$12:$C$15</c:f>
              <c:numCache>
                <c:formatCode>0.00</c:formatCode>
                <c:ptCount val="4"/>
                <c:pt idx="0">
                  <c:v>41331.979200000002</c:v>
                </c:pt>
                <c:pt idx="1">
                  <c:v>20401.14</c:v>
                </c:pt>
                <c:pt idx="2">
                  <c:v>10682.771199999999</c:v>
                </c:pt>
                <c:pt idx="3">
                  <c:v>5854.5623999999998</c:v>
                </c:pt>
              </c:numCache>
            </c:numRef>
          </c:xVal>
          <c:yVal>
            <c:numRef>
              <c:f>Transmission!$D$12:$D$15</c:f>
              <c:numCache>
                <c:formatCode>0.00</c:formatCode>
                <c:ptCount val="4"/>
                <c:pt idx="0">
                  <c:v>39.478200000000001</c:v>
                </c:pt>
                <c:pt idx="1">
                  <c:v>36.226999999999997</c:v>
                </c:pt>
                <c:pt idx="2">
                  <c:v>33.645899999999997</c:v>
                </c:pt>
                <c:pt idx="3">
                  <c:v>31.3186</c:v>
                </c:pt>
              </c:numCache>
            </c:numRef>
          </c:yVal>
          <c:smooth val="1"/>
        </c:ser>
        <c:ser>
          <c:idx val="1"/>
          <c:order val="1"/>
          <c:tx>
            <c:v>SHVC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Transmission!$R$12:$R$15</c:f>
              <c:numCache>
                <c:formatCode>0.00</c:formatCode>
                <c:ptCount val="4"/>
                <c:pt idx="0">
                  <c:v>27890.66</c:v>
                </c:pt>
                <c:pt idx="1">
                  <c:v>13777.273066666665</c:v>
                </c:pt>
                <c:pt idx="2">
                  <c:v>7132.1698666666671</c:v>
                </c:pt>
                <c:pt idx="3">
                  <c:v>3712.4642666666668</c:v>
                </c:pt>
              </c:numCache>
            </c:numRef>
          </c:xVal>
          <c:yVal>
            <c:numRef>
              <c:f>Transmission!$I$12:$I$15</c:f>
              <c:numCache>
                <c:formatCode>0.00</c:formatCode>
                <c:ptCount val="4"/>
                <c:pt idx="0">
                  <c:v>39.398200000000003</c:v>
                </c:pt>
                <c:pt idx="1">
                  <c:v>36.152700000000003</c:v>
                </c:pt>
                <c:pt idx="2">
                  <c:v>33.563800000000001</c:v>
                </c:pt>
                <c:pt idx="3">
                  <c:v>31.214300000000001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9610392"/>
        <c:axId val="749608824"/>
      </c:scatterChart>
      <c:valAx>
        <c:axId val="7496103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Bitrate (kbps)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9608824"/>
        <c:crosses val="autoZero"/>
        <c:crossBetween val="midCat"/>
      </c:valAx>
      <c:valAx>
        <c:axId val="749608824"/>
        <c:scaling>
          <c:orientation val="minMax"/>
          <c:max val="40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PSNR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9610392"/>
        <c:crosses val="autoZero"/>
        <c:crossBetween val="midCat"/>
        <c:majorUnit val="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7402012248469"/>
          <c:y val="0.48024205307669882"/>
          <c:w val="0.28373187353749979"/>
          <c:h val="0.203805774278215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Scuba </a:t>
            </a:r>
            <a:r>
              <a:rPr lang="en-US" sz="1400" b="0" i="0" u="none" strike="noStrike" baseline="0">
                <a:effectLst/>
              </a:rPr>
              <a:t>(equi-rectangular)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8381452318461"/>
          <c:y val="0.17171296296296296"/>
          <c:w val="0.82618285214348208"/>
          <c:h val="0.62271617089530473"/>
        </c:manualLayout>
      </c:layout>
      <c:scatterChart>
        <c:scatterStyle val="smoothMarker"/>
        <c:varyColors val="0"/>
        <c:ser>
          <c:idx val="0"/>
          <c:order val="0"/>
          <c:tx>
            <c:v>Conventional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Transmission!$C$12:$C$15</c:f>
              <c:numCache>
                <c:formatCode>0.00</c:formatCode>
                <c:ptCount val="4"/>
                <c:pt idx="0">
                  <c:v>42838.033600000002</c:v>
                </c:pt>
                <c:pt idx="1">
                  <c:v>25466.5016</c:v>
                </c:pt>
                <c:pt idx="2">
                  <c:v>14321.510399999999</c:v>
                </c:pt>
                <c:pt idx="3">
                  <c:v>8132.7719999999999</c:v>
                </c:pt>
              </c:numCache>
            </c:numRef>
          </c:xVal>
          <c:yVal>
            <c:numRef>
              <c:f>Transmission!$D$12:$D$15</c:f>
              <c:numCache>
                <c:formatCode>0.00</c:formatCode>
                <c:ptCount val="4"/>
                <c:pt idx="0">
                  <c:v>40.957999999999998</c:v>
                </c:pt>
                <c:pt idx="1">
                  <c:v>37.526400000000002</c:v>
                </c:pt>
                <c:pt idx="2">
                  <c:v>34.386299999999999</c:v>
                </c:pt>
                <c:pt idx="3">
                  <c:v>31.813800000000001</c:v>
                </c:pt>
              </c:numCache>
            </c:numRef>
          </c:yVal>
          <c:smooth val="1"/>
        </c:ser>
        <c:ser>
          <c:idx val="1"/>
          <c:order val="1"/>
          <c:tx>
            <c:v>SHVC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Transmission!$R$12:$R$15</c:f>
              <c:numCache>
                <c:formatCode>0.00</c:formatCode>
                <c:ptCount val="4"/>
                <c:pt idx="0">
                  <c:v>33412.787199999999</c:v>
                </c:pt>
                <c:pt idx="1">
                  <c:v>18245.853333333333</c:v>
                </c:pt>
                <c:pt idx="2">
                  <c:v>9835.3917333333338</c:v>
                </c:pt>
                <c:pt idx="3">
                  <c:v>5252.9560000000001</c:v>
                </c:pt>
              </c:numCache>
            </c:numRef>
          </c:xVal>
          <c:yVal>
            <c:numRef>
              <c:f>Transmission!$I$12:$I$15</c:f>
              <c:numCache>
                <c:formatCode>0.00</c:formatCode>
                <c:ptCount val="4"/>
                <c:pt idx="0">
                  <c:v>40.8414</c:v>
                </c:pt>
                <c:pt idx="1">
                  <c:v>37.4238</c:v>
                </c:pt>
                <c:pt idx="2">
                  <c:v>34.301400000000001</c:v>
                </c:pt>
                <c:pt idx="3">
                  <c:v>31.694199999999999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44468736"/>
        <c:axId val="189201600"/>
      </c:scatterChart>
      <c:valAx>
        <c:axId val="7444687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Bit-rate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201600"/>
        <c:crosses val="autoZero"/>
        <c:crossBetween val="midCat"/>
      </c:valAx>
      <c:valAx>
        <c:axId val="189201600"/>
        <c:scaling>
          <c:orientation val="minMax"/>
          <c:max val="42"/>
          <c:min val="3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PSNR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44468736"/>
        <c:crosses val="autoZero"/>
        <c:crossBetween val="midCat"/>
        <c:majorUnit val="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7402012248469"/>
          <c:y val="0.48024205307669882"/>
          <c:w val="0.29147720044743708"/>
          <c:h val="0.203805774278215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Bethlehem (cube</a:t>
            </a:r>
            <a:r>
              <a:rPr lang="en-US" baseline="0"/>
              <a:t> map)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8381452318461"/>
          <c:y val="0.17171296296296296"/>
          <c:w val="0.82618285214348208"/>
          <c:h val="0.62271617089530473"/>
        </c:manualLayout>
      </c:layout>
      <c:scatterChart>
        <c:scatterStyle val="smoothMarker"/>
        <c:varyColors val="0"/>
        <c:ser>
          <c:idx val="0"/>
          <c:order val="0"/>
          <c:tx>
            <c:v>Conventional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Transmission!$C$4:$C$7</c:f>
              <c:numCache>
                <c:formatCode>0.00</c:formatCode>
                <c:ptCount val="4"/>
                <c:pt idx="0">
                  <c:v>14078.053599999999</c:v>
                </c:pt>
                <c:pt idx="1">
                  <c:v>7550.5047999999997</c:v>
                </c:pt>
                <c:pt idx="2">
                  <c:v>4221.2528000000002</c:v>
                </c:pt>
                <c:pt idx="3">
                  <c:v>2455.7552000000001</c:v>
                </c:pt>
              </c:numCache>
            </c:numRef>
          </c:xVal>
          <c:yVal>
            <c:numRef>
              <c:f>Transmission!$D$4:$D$7</c:f>
              <c:numCache>
                <c:formatCode>0.00</c:formatCode>
                <c:ptCount val="4"/>
                <c:pt idx="0">
                  <c:v>42.412199999999999</c:v>
                </c:pt>
                <c:pt idx="1">
                  <c:v>39.827599999999997</c:v>
                </c:pt>
                <c:pt idx="2">
                  <c:v>37.414900000000003</c:v>
                </c:pt>
                <c:pt idx="3">
                  <c:v>35.123800000000003</c:v>
                </c:pt>
              </c:numCache>
            </c:numRef>
          </c:yVal>
          <c:smooth val="1"/>
        </c:ser>
        <c:ser>
          <c:idx val="1"/>
          <c:order val="1"/>
          <c:tx>
            <c:v>SHVC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Transmission!$R$4:$R$7</c:f>
              <c:numCache>
                <c:formatCode>0.00</c:formatCode>
                <c:ptCount val="4"/>
                <c:pt idx="0">
                  <c:v>10417.866933333333</c:v>
                </c:pt>
                <c:pt idx="1">
                  <c:v>5537.6864000000005</c:v>
                </c:pt>
                <c:pt idx="2">
                  <c:v>3058.7776000000003</c:v>
                </c:pt>
                <c:pt idx="3">
                  <c:v>1745.0685333333336</c:v>
                </c:pt>
              </c:numCache>
            </c:numRef>
          </c:xVal>
          <c:yVal>
            <c:numRef>
              <c:f>Transmission!$I$4:$I$7</c:f>
              <c:numCache>
                <c:formatCode>0.00</c:formatCode>
                <c:ptCount val="4"/>
                <c:pt idx="0">
                  <c:v>42.273000000000003</c:v>
                </c:pt>
                <c:pt idx="1">
                  <c:v>39.658499999999997</c:v>
                </c:pt>
                <c:pt idx="2">
                  <c:v>37.218200000000003</c:v>
                </c:pt>
                <c:pt idx="3">
                  <c:v>34.915500000000002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202384"/>
        <c:axId val="189202776"/>
      </c:scatterChart>
      <c:valAx>
        <c:axId val="1892023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Bitrate (kbps)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202776"/>
        <c:crosses val="autoZero"/>
        <c:crossBetween val="midCat"/>
      </c:valAx>
      <c:valAx>
        <c:axId val="189202776"/>
        <c:scaling>
          <c:orientation val="minMax"/>
          <c:max val="44"/>
          <c:min val="3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PSNR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9202384"/>
        <c:crosses val="autoZero"/>
        <c:crossBetween val="midCat"/>
        <c:majorUnit val="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7402012248469"/>
          <c:y val="0.48024205307669882"/>
          <c:w val="0.28296453556805606"/>
          <c:h val="0.203805774278215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Bethlehem (</a:t>
            </a:r>
            <a:r>
              <a:rPr lang="en-US" baseline="0"/>
              <a:t>equi-rectangular)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548381452318461"/>
          <c:y val="0.17171296296296296"/>
          <c:w val="0.82618285214348208"/>
          <c:h val="0.62271617089530473"/>
        </c:manualLayout>
      </c:layout>
      <c:scatterChart>
        <c:scatterStyle val="smoothMarker"/>
        <c:varyColors val="0"/>
        <c:ser>
          <c:idx val="0"/>
          <c:order val="0"/>
          <c:tx>
            <c:v>Conventional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Transmission!$C$4:$C$7</c:f>
              <c:numCache>
                <c:formatCode>0.00</c:formatCode>
                <c:ptCount val="4"/>
                <c:pt idx="0">
                  <c:v>13110.6</c:v>
                </c:pt>
                <c:pt idx="1">
                  <c:v>8340.6592000000001</c:v>
                </c:pt>
                <c:pt idx="2">
                  <c:v>5006.26</c:v>
                </c:pt>
                <c:pt idx="3">
                  <c:v>2959.0360000000001</c:v>
                </c:pt>
              </c:numCache>
            </c:numRef>
          </c:xVal>
          <c:yVal>
            <c:numRef>
              <c:f>Transmission!$D$4:$D$7</c:f>
              <c:numCache>
                <c:formatCode>0.00</c:formatCode>
                <c:ptCount val="4"/>
                <c:pt idx="0">
                  <c:v>44.166899999999998</c:v>
                </c:pt>
                <c:pt idx="1">
                  <c:v>41.077599999999997</c:v>
                </c:pt>
                <c:pt idx="2">
                  <c:v>38.221899999999998</c:v>
                </c:pt>
                <c:pt idx="3">
                  <c:v>35.7395</c:v>
                </c:pt>
              </c:numCache>
            </c:numRef>
          </c:yVal>
          <c:smooth val="1"/>
        </c:ser>
        <c:ser>
          <c:idx val="1"/>
          <c:order val="1"/>
          <c:tx>
            <c:v>SHVC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Transmission!$R$4:$R$7</c:f>
              <c:numCache>
                <c:formatCode>0.00</c:formatCode>
                <c:ptCount val="4"/>
                <c:pt idx="0">
                  <c:v>11175.236266666667</c:v>
                </c:pt>
                <c:pt idx="1">
                  <c:v>6452.4269333333332</c:v>
                </c:pt>
                <c:pt idx="2">
                  <c:v>3677.8229333333334</c:v>
                </c:pt>
                <c:pt idx="3">
                  <c:v>2111.2002666666667</c:v>
                </c:pt>
              </c:numCache>
            </c:numRef>
          </c:xVal>
          <c:yVal>
            <c:numRef>
              <c:f>Transmission!$I$4:$I$7</c:f>
              <c:numCache>
                <c:formatCode>0.00</c:formatCode>
                <c:ptCount val="4"/>
                <c:pt idx="0">
                  <c:v>43.899500000000003</c:v>
                </c:pt>
                <c:pt idx="1">
                  <c:v>40.8005</c:v>
                </c:pt>
                <c:pt idx="2">
                  <c:v>37.9452</c:v>
                </c:pt>
                <c:pt idx="3">
                  <c:v>35.454900000000002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03236808"/>
        <c:axId val="603237200"/>
      </c:scatterChart>
      <c:valAx>
        <c:axId val="6032368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Bitrate (kbps)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237200"/>
        <c:crosses val="autoZero"/>
        <c:crossBetween val="midCat"/>
      </c:valAx>
      <c:valAx>
        <c:axId val="603237200"/>
        <c:scaling>
          <c:orientation val="minMax"/>
          <c:max val="46"/>
          <c:min val="34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PSNR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3236808"/>
        <c:crosses val="autoZero"/>
        <c:crossBetween val="midCat"/>
        <c:majorUnit val="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7402012248469"/>
          <c:y val="0.48024205307669882"/>
          <c:w val="0.29294592442651818"/>
          <c:h val="0.202157749149280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7" y="6"/>
            <a:ext cx="3169920" cy="480060"/>
          </a:xfrm>
          <a:prstGeom prst="rect">
            <a:avLst/>
          </a:prstGeom>
        </p:spPr>
        <p:txBody>
          <a:bodyPr vert="horz" lIns="97234" tIns="48617" rIns="97234" bIns="48617" rtlCol="0"/>
          <a:lstStyle>
            <a:lvl1pPr algn="r">
              <a:defRPr sz="1300"/>
            </a:lvl1pPr>
          </a:lstStyle>
          <a:p>
            <a:fld id="{3A2B4C68-02D4-43B7-82D0-CC0F31ADA7D5}" type="datetimeFigureOut">
              <a:rPr lang="en-US" smtClean="0">
                <a:latin typeface="Arial" panose="020B0604020202020204" pitchFamily="34" charset="0"/>
              </a:rPr>
              <a:t>9/7/2016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479"/>
            <a:ext cx="3169920" cy="480060"/>
          </a:xfrm>
          <a:prstGeom prst="rect">
            <a:avLst/>
          </a:prstGeom>
        </p:spPr>
        <p:txBody>
          <a:bodyPr vert="horz" lIns="97234" tIns="48617" rIns="97234" bIns="48617" rtlCol="0" anchor="b"/>
          <a:lstStyle>
            <a:lvl1pPr algn="l">
              <a:defRPr sz="13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7" y="9119479"/>
            <a:ext cx="3169920" cy="480060"/>
          </a:xfrm>
          <a:prstGeom prst="rect">
            <a:avLst/>
          </a:prstGeom>
        </p:spPr>
        <p:txBody>
          <a:bodyPr vert="horz" lIns="97234" tIns="48617" rIns="97234" bIns="48617" rtlCol="0" anchor="b"/>
          <a:lstStyle>
            <a:lvl1pPr algn="r">
              <a:defRPr sz="1300"/>
            </a:lvl1pPr>
          </a:lstStyle>
          <a:p>
            <a:fld id="{9CE8D803-E2CE-43E6-BB9D-83A503D767A5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81" y="8820673"/>
            <a:ext cx="1045463" cy="21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234" tIns="48617" rIns="97234" bIns="4861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08099" y="4560571"/>
            <a:ext cx="6499013" cy="4320540"/>
          </a:xfrm>
          <a:prstGeom prst="rect">
            <a:avLst/>
          </a:prstGeom>
        </p:spPr>
        <p:txBody>
          <a:bodyPr vert="horz" lIns="97234" tIns="48617" rIns="97234" bIns="48617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93" y="9119479"/>
            <a:ext cx="2440093" cy="480060"/>
          </a:xfrm>
          <a:prstGeom prst="rect">
            <a:avLst/>
          </a:prstGeom>
        </p:spPr>
        <p:txBody>
          <a:bodyPr vert="horz" lIns="97234" tIns="48617" rIns="97234" bIns="48617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1520" y="9337643"/>
            <a:ext cx="1045463" cy="21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28588" indent="-128588" algn="l" defTabSz="6858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71488" indent="-128588" algn="l" defTabSz="685800" rtl="0" eaLnBrk="1" latinLnBrk="0" hangingPunct="1">
      <a:buFont typeface="Arial" pitchFamily="34" charset="0"/>
      <a:buChar char="•"/>
      <a:defRPr sz="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814388" indent="-128588" algn="l" defTabSz="685800" rtl="0" eaLnBrk="1" latinLnBrk="0" hangingPunct="1">
      <a:buFont typeface="Arial" pitchFamily="34" charset="0"/>
      <a:buChar char="•"/>
      <a:defRPr sz="900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latin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val="583266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983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643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3523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Could</a:t>
            </a:r>
            <a:r>
              <a:rPr lang="en-US" baseline="0" dirty="0" smtClean="0"/>
              <a:t> be moved to backup slides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608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360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2288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1957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18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628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071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0352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054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1627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8547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878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330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1757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0181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2221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0797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6289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38826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9531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6348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9343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4506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7185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6622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0101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6273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3073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15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4350" y="706438"/>
            <a:ext cx="6286500" cy="35353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242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1459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626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3315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61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320537"/>
            <a:ext cx="11432977" cy="1398844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633417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45352" y="117583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757109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43752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50131" y="6472430"/>
            <a:ext cx="4354735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 sz="180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375002" y="502920"/>
            <a:ext cx="11432977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10139446" y="4128219"/>
            <a:ext cx="547830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10777786" y="4016661"/>
            <a:ext cx="752671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400"/>
            <a:endParaRPr lang="en-US" sz="18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10896880" y="3518186"/>
            <a:ext cx="352517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9099362" y="3611849"/>
            <a:ext cx="1621259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9922646" y="5150433"/>
            <a:ext cx="986219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/>
              <a:endParaRPr lang="en-US" sz="1800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83538" y="3388540"/>
            <a:ext cx="9451070" cy="2140735"/>
            <a:chOff x="258525" y="3664444"/>
            <a:chExt cx="9448609" cy="2140735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 defTabSz="914400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itchFamily="34" charset="0"/>
                </a:rPr>
                <a:t>For more information on Qualcomm, visit us at: </a:t>
              </a:r>
              <a:br>
                <a:rPr lang="en-US" sz="2000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itchFamily="34" charset="0"/>
                </a:rPr>
              </a:br>
              <a:r>
                <a:rPr lang="en-US" sz="2000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 smtClean="0">
                  <a:solidFill>
                    <a:srgbClr val="FFFFFF"/>
                  </a:solidFill>
                  <a:latin typeface="Qualcomm Office Bold" pitchFamily="34" charset="0"/>
                  <a:cs typeface="Arial" pitchFamily="34" charset="0"/>
                </a:rPr>
                <a:t>Thank you</a:t>
              </a:r>
              <a:endParaRPr lang="en-US" sz="5400" dirty="0">
                <a:solidFill>
                  <a:srgbClr val="FFFFFF"/>
                </a:solidFill>
                <a:latin typeface="Qualcomm Office Bold" pitchFamily="34" charset="0"/>
                <a:cs typeface="Arial" pitchFamily="34" charset="0"/>
              </a:endParaRP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914400">
                  <a:lnSpc>
                    <a:spcPct val="90000"/>
                  </a:lnSpc>
                  <a:defRPr/>
                </a:pPr>
                <a:r>
                  <a:rPr lang="en-US" sz="2400" dirty="0" smtClean="0">
                    <a:solidFill>
                      <a:srgbClr val="FFFFFF"/>
                    </a:solidFill>
                    <a:latin typeface="Arial" panose="020B0604020202020204" pitchFamily="34" charset="0"/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/>
              <p:cNvSpPr>
                <a:spLocks noChangeAspect="1"/>
              </p:cNvSpPr>
              <p:nvPr userDrawn="1"/>
            </p:nvSpPr>
            <p:spPr bwMode="auto">
              <a:xfrm>
                <a:off x="28105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/>
                <a:endParaRPr lang="en-US" sz="1800" dirty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57" name="Picture 2"/>
              <p:cNvPicPr>
                <a:picLocks noChangeAspect="1" noChangeArrowheads="1"/>
              </p:cNvPicPr>
              <p:nvPr userDrawn="1"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1682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04394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qua">
    <p:bg>
      <p:bgPr>
        <a:gradFill>
          <a:gsLst>
            <a:gs pos="100000">
              <a:srgbClr val="78D5E1"/>
            </a:gs>
            <a:gs pos="15000">
              <a:srgbClr val="0097A9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 noChangeAspect="1"/>
          </p:cNvGrpSpPr>
          <p:nvPr userDrawn="1"/>
        </p:nvGrpSpPr>
        <p:grpSpPr>
          <a:xfrm>
            <a:off x="495300" y="716431"/>
            <a:ext cx="2263942" cy="493725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Microsoft Sans Serif" panose="020B0604020202020204" pitchFamily="34" charset="0"/>
              </a:endParaRPr>
            </a:p>
          </p:txBody>
        </p:sp>
      </p:grpSp>
      <p:cxnSp>
        <p:nvCxnSpPr>
          <p:cNvPr id="16" name="Straight Connector 15"/>
          <p:cNvCxnSpPr/>
          <p:nvPr userDrawn="1"/>
        </p:nvCxnSpPr>
        <p:spPr>
          <a:xfrm>
            <a:off x="554831" y="4362781"/>
            <a:ext cx="1563218" cy="0"/>
          </a:xfrm>
          <a:prstGeom prst="line">
            <a:avLst/>
          </a:prstGeom>
          <a:ln w="1143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 userDrawn="1"/>
        </p:nvGrpSpPr>
        <p:grpSpPr>
          <a:xfrm>
            <a:off x="5654842" y="516899"/>
            <a:ext cx="6014500" cy="5837871"/>
            <a:chOff x="-4162426" y="-6086475"/>
            <a:chExt cx="6270626" cy="6086475"/>
          </a:xfrm>
          <a:solidFill>
            <a:schemeClr val="accent5">
              <a:alpha val="23000"/>
            </a:schemeClr>
          </a:solidFill>
        </p:grpSpPr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-3673476" y="-1385888"/>
              <a:ext cx="2446338" cy="1385888"/>
            </a:xfrm>
            <a:custGeom>
              <a:avLst/>
              <a:gdLst>
                <a:gd name="T0" fmla="*/ 0 w 652"/>
                <a:gd name="T1" fmla="*/ 0 h 369"/>
                <a:gd name="T2" fmla="*/ 14 w 652"/>
                <a:gd name="T3" fmla="*/ 12 h 369"/>
                <a:gd name="T4" fmla="*/ 6 w 652"/>
                <a:gd name="T5" fmla="*/ 74 h 369"/>
                <a:gd name="T6" fmla="*/ 15 w 652"/>
                <a:gd name="T7" fmla="*/ 32 h 369"/>
                <a:gd name="T8" fmla="*/ 6 w 652"/>
                <a:gd name="T9" fmla="*/ 74 h 369"/>
                <a:gd name="T10" fmla="*/ 10 w 652"/>
                <a:gd name="T11" fmla="*/ 94 h 369"/>
                <a:gd name="T12" fmla="*/ 35 w 652"/>
                <a:gd name="T13" fmla="*/ 129 h 369"/>
                <a:gd name="T14" fmla="*/ 651 w 652"/>
                <a:gd name="T15" fmla="*/ 158 h 369"/>
                <a:gd name="T16" fmla="*/ 637 w 652"/>
                <a:gd name="T17" fmla="*/ 138 h 369"/>
                <a:gd name="T18" fmla="*/ 650 w 652"/>
                <a:gd name="T19" fmla="*/ 116 h 369"/>
                <a:gd name="T20" fmla="*/ 651 w 652"/>
                <a:gd name="T21" fmla="*/ 158 h 369"/>
                <a:gd name="T22" fmla="*/ 29 w 652"/>
                <a:gd name="T23" fmla="*/ 153 h 369"/>
                <a:gd name="T24" fmla="*/ 60 w 652"/>
                <a:gd name="T25" fmla="*/ 183 h 369"/>
                <a:gd name="T26" fmla="*/ 634 w 652"/>
                <a:gd name="T27" fmla="*/ 219 h 369"/>
                <a:gd name="T28" fmla="*/ 633 w 652"/>
                <a:gd name="T29" fmla="*/ 176 h 369"/>
                <a:gd name="T30" fmla="*/ 634 w 652"/>
                <a:gd name="T31" fmla="*/ 219 h 369"/>
                <a:gd name="T32" fmla="*/ 58 w 652"/>
                <a:gd name="T33" fmla="*/ 208 h 369"/>
                <a:gd name="T34" fmla="*/ 95 w 652"/>
                <a:gd name="T35" fmla="*/ 232 h 369"/>
                <a:gd name="T36" fmla="*/ 600 w 652"/>
                <a:gd name="T37" fmla="*/ 272 h 369"/>
                <a:gd name="T38" fmla="*/ 612 w 652"/>
                <a:gd name="T39" fmla="*/ 230 h 369"/>
                <a:gd name="T40" fmla="*/ 600 w 652"/>
                <a:gd name="T41" fmla="*/ 272 h 369"/>
                <a:gd name="T42" fmla="*/ 98 w 652"/>
                <a:gd name="T43" fmla="*/ 256 h 369"/>
                <a:gd name="T44" fmla="*/ 138 w 652"/>
                <a:gd name="T45" fmla="*/ 273 h 369"/>
                <a:gd name="T46" fmla="*/ 555 w 652"/>
                <a:gd name="T47" fmla="*/ 315 h 369"/>
                <a:gd name="T48" fmla="*/ 576 w 652"/>
                <a:gd name="T49" fmla="*/ 277 h 369"/>
                <a:gd name="T50" fmla="*/ 555 w 652"/>
                <a:gd name="T51" fmla="*/ 315 h 369"/>
                <a:gd name="T52" fmla="*/ 146 w 652"/>
                <a:gd name="T53" fmla="*/ 296 h 369"/>
                <a:gd name="T54" fmla="*/ 188 w 652"/>
                <a:gd name="T55" fmla="*/ 305 h 369"/>
                <a:gd name="T56" fmla="*/ 237 w 652"/>
                <a:gd name="T57" fmla="*/ 343 h 369"/>
                <a:gd name="T58" fmla="*/ 205 w 652"/>
                <a:gd name="T59" fmla="*/ 314 h 369"/>
                <a:gd name="T60" fmla="*/ 237 w 652"/>
                <a:gd name="T61" fmla="*/ 343 h 369"/>
                <a:gd name="T62" fmla="*/ 496 w 652"/>
                <a:gd name="T63" fmla="*/ 335 h 369"/>
                <a:gd name="T64" fmla="*/ 530 w 652"/>
                <a:gd name="T65" fmla="*/ 316 h 369"/>
                <a:gd name="T66" fmla="*/ 537 w 652"/>
                <a:gd name="T67" fmla="*/ 329 h 369"/>
                <a:gd name="T68" fmla="*/ 297 w 652"/>
                <a:gd name="T69" fmla="*/ 360 h 369"/>
                <a:gd name="T70" fmla="*/ 261 w 652"/>
                <a:gd name="T71" fmla="*/ 336 h 369"/>
                <a:gd name="T72" fmla="*/ 297 w 652"/>
                <a:gd name="T73" fmla="*/ 360 h 369"/>
                <a:gd name="T74" fmla="*/ 439 w 652"/>
                <a:gd name="T75" fmla="*/ 350 h 369"/>
                <a:gd name="T76" fmla="*/ 482 w 652"/>
                <a:gd name="T77" fmla="*/ 355 h 369"/>
                <a:gd name="T78" fmla="*/ 359 w 652"/>
                <a:gd name="T79" fmla="*/ 368 h 369"/>
                <a:gd name="T80" fmla="*/ 320 w 652"/>
                <a:gd name="T81" fmla="*/ 350 h 369"/>
                <a:gd name="T82" fmla="*/ 359 w 652"/>
                <a:gd name="T83" fmla="*/ 368 h 369"/>
                <a:gd name="T84" fmla="*/ 383 w 652"/>
                <a:gd name="T85" fmla="*/ 369 h 369"/>
                <a:gd name="T86" fmla="*/ 380 w 652"/>
                <a:gd name="T87" fmla="*/ 354 h 369"/>
                <a:gd name="T88" fmla="*/ 383 w 652"/>
                <a:gd name="T89" fmla="*/ 355 h 369"/>
                <a:gd name="T90" fmla="*/ 421 w 652"/>
                <a:gd name="T91" fmla="*/ 367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52" h="369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8"/>
                    <a:pt x="14" y="12"/>
                  </a:cubicBezTo>
                  <a:lnTo>
                    <a:pt x="0" y="12"/>
                  </a:lnTo>
                  <a:close/>
                  <a:moveTo>
                    <a:pt x="6" y="74"/>
                  </a:moveTo>
                  <a:cubicBezTo>
                    <a:pt x="4" y="60"/>
                    <a:pt x="2" y="47"/>
                    <a:pt x="1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45"/>
                    <a:pt x="18" y="58"/>
                    <a:pt x="20" y="71"/>
                  </a:cubicBezTo>
                  <a:lnTo>
                    <a:pt x="6" y="74"/>
                  </a:lnTo>
                  <a:close/>
                  <a:moveTo>
                    <a:pt x="21" y="134"/>
                  </a:moveTo>
                  <a:cubicBezTo>
                    <a:pt x="17" y="121"/>
                    <a:pt x="13" y="108"/>
                    <a:pt x="10" y="94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104"/>
                    <a:pt x="31" y="117"/>
                    <a:pt x="35" y="129"/>
                  </a:cubicBezTo>
                  <a:lnTo>
                    <a:pt x="21" y="134"/>
                  </a:lnTo>
                  <a:close/>
                  <a:moveTo>
                    <a:pt x="651" y="158"/>
                  </a:moveTo>
                  <a:cubicBezTo>
                    <a:pt x="636" y="157"/>
                    <a:pt x="636" y="157"/>
                    <a:pt x="636" y="157"/>
                  </a:cubicBezTo>
                  <a:cubicBezTo>
                    <a:pt x="637" y="150"/>
                    <a:pt x="637" y="144"/>
                    <a:pt x="637" y="138"/>
                  </a:cubicBezTo>
                  <a:cubicBezTo>
                    <a:pt x="637" y="131"/>
                    <a:pt x="637" y="124"/>
                    <a:pt x="636" y="117"/>
                  </a:cubicBezTo>
                  <a:cubicBezTo>
                    <a:pt x="650" y="116"/>
                    <a:pt x="650" y="116"/>
                    <a:pt x="650" y="116"/>
                  </a:cubicBezTo>
                  <a:cubicBezTo>
                    <a:pt x="651" y="123"/>
                    <a:pt x="652" y="131"/>
                    <a:pt x="652" y="138"/>
                  </a:cubicBezTo>
                  <a:cubicBezTo>
                    <a:pt x="652" y="145"/>
                    <a:pt x="651" y="151"/>
                    <a:pt x="651" y="158"/>
                  </a:cubicBezTo>
                  <a:moveTo>
                    <a:pt x="47" y="190"/>
                  </a:moveTo>
                  <a:cubicBezTo>
                    <a:pt x="41" y="179"/>
                    <a:pt x="34" y="166"/>
                    <a:pt x="29" y="153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7" y="160"/>
                    <a:pt x="53" y="172"/>
                    <a:pt x="60" y="183"/>
                  </a:cubicBezTo>
                  <a:lnTo>
                    <a:pt x="47" y="190"/>
                  </a:lnTo>
                  <a:close/>
                  <a:moveTo>
                    <a:pt x="634" y="219"/>
                  </a:moveTo>
                  <a:cubicBezTo>
                    <a:pt x="621" y="213"/>
                    <a:pt x="621" y="213"/>
                    <a:pt x="621" y="213"/>
                  </a:cubicBezTo>
                  <a:cubicBezTo>
                    <a:pt x="626" y="201"/>
                    <a:pt x="631" y="188"/>
                    <a:pt x="633" y="176"/>
                  </a:cubicBezTo>
                  <a:cubicBezTo>
                    <a:pt x="647" y="179"/>
                    <a:pt x="647" y="179"/>
                    <a:pt x="647" y="179"/>
                  </a:cubicBezTo>
                  <a:cubicBezTo>
                    <a:pt x="644" y="193"/>
                    <a:pt x="640" y="206"/>
                    <a:pt x="634" y="219"/>
                  </a:cubicBezTo>
                  <a:moveTo>
                    <a:pt x="84" y="241"/>
                  </a:moveTo>
                  <a:cubicBezTo>
                    <a:pt x="75" y="231"/>
                    <a:pt x="66" y="219"/>
                    <a:pt x="58" y="208"/>
                  </a:cubicBezTo>
                  <a:cubicBezTo>
                    <a:pt x="70" y="200"/>
                    <a:pt x="70" y="200"/>
                    <a:pt x="70" y="200"/>
                  </a:cubicBezTo>
                  <a:cubicBezTo>
                    <a:pt x="78" y="211"/>
                    <a:pt x="86" y="222"/>
                    <a:pt x="95" y="232"/>
                  </a:cubicBezTo>
                  <a:lnTo>
                    <a:pt x="84" y="241"/>
                  </a:lnTo>
                  <a:close/>
                  <a:moveTo>
                    <a:pt x="600" y="272"/>
                  </a:moveTo>
                  <a:cubicBezTo>
                    <a:pt x="589" y="263"/>
                    <a:pt x="589" y="263"/>
                    <a:pt x="589" y="263"/>
                  </a:cubicBezTo>
                  <a:cubicBezTo>
                    <a:pt x="598" y="252"/>
                    <a:pt x="606" y="241"/>
                    <a:pt x="612" y="230"/>
                  </a:cubicBezTo>
                  <a:cubicBezTo>
                    <a:pt x="624" y="238"/>
                    <a:pt x="624" y="238"/>
                    <a:pt x="624" y="238"/>
                  </a:cubicBezTo>
                  <a:cubicBezTo>
                    <a:pt x="618" y="249"/>
                    <a:pt x="610" y="261"/>
                    <a:pt x="600" y="272"/>
                  </a:cubicBezTo>
                  <a:moveTo>
                    <a:pt x="129" y="284"/>
                  </a:moveTo>
                  <a:cubicBezTo>
                    <a:pt x="118" y="275"/>
                    <a:pt x="108" y="266"/>
                    <a:pt x="98" y="256"/>
                  </a:cubicBezTo>
                  <a:cubicBezTo>
                    <a:pt x="108" y="246"/>
                    <a:pt x="108" y="246"/>
                    <a:pt x="108" y="246"/>
                  </a:cubicBezTo>
                  <a:cubicBezTo>
                    <a:pt x="117" y="255"/>
                    <a:pt x="127" y="264"/>
                    <a:pt x="138" y="273"/>
                  </a:cubicBezTo>
                  <a:lnTo>
                    <a:pt x="129" y="284"/>
                  </a:lnTo>
                  <a:close/>
                  <a:moveTo>
                    <a:pt x="555" y="315"/>
                  </a:moveTo>
                  <a:cubicBezTo>
                    <a:pt x="547" y="304"/>
                    <a:pt x="547" y="304"/>
                    <a:pt x="547" y="304"/>
                  </a:cubicBezTo>
                  <a:cubicBezTo>
                    <a:pt x="557" y="295"/>
                    <a:pt x="567" y="286"/>
                    <a:pt x="576" y="277"/>
                  </a:cubicBezTo>
                  <a:cubicBezTo>
                    <a:pt x="586" y="287"/>
                    <a:pt x="586" y="287"/>
                    <a:pt x="586" y="287"/>
                  </a:cubicBezTo>
                  <a:cubicBezTo>
                    <a:pt x="577" y="297"/>
                    <a:pt x="567" y="306"/>
                    <a:pt x="555" y="315"/>
                  </a:cubicBezTo>
                  <a:moveTo>
                    <a:pt x="181" y="318"/>
                  </a:moveTo>
                  <a:cubicBezTo>
                    <a:pt x="169" y="311"/>
                    <a:pt x="157" y="304"/>
                    <a:pt x="146" y="296"/>
                  </a:cubicBezTo>
                  <a:cubicBezTo>
                    <a:pt x="154" y="284"/>
                    <a:pt x="154" y="284"/>
                    <a:pt x="154" y="284"/>
                  </a:cubicBezTo>
                  <a:cubicBezTo>
                    <a:pt x="165" y="292"/>
                    <a:pt x="176" y="299"/>
                    <a:pt x="188" y="305"/>
                  </a:cubicBezTo>
                  <a:lnTo>
                    <a:pt x="181" y="318"/>
                  </a:lnTo>
                  <a:close/>
                  <a:moveTo>
                    <a:pt x="237" y="343"/>
                  </a:moveTo>
                  <a:cubicBezTo>
                    <a:pt x="224" y="339"/>
                    <a:pt x="212" y="333"/>
                    <a:pt x="199" y="327"/>
                  </a:cubicBezTo>
                  <a:cubicBezTo>
                    <a:pt x="205" y="314"/>
                    <a:pt x="205" y="314"/>
                    <a:pt x="205" y="314"/>
                  </a:cubicBezTo>
                  <a:cubicBezTo>
                    <a:pt x="217" y="320"/>
                    <a:pt x="230" y="325"/>
                    <a:pt x="242" y="330"/>
                  </a:cubicBezTo>
                  <a:lnTo>
                    <a:pt x="237" y="343"/>
                  </a:lnTo>
                  <a:close/>
                  <a:moveTo>
                    <a:pt x="502" y="348"/>
                  </a:moveTo>
                  <a:cubicBezTo>
                    <a:pt x="496" y="335"/>
                    <a:pt x="496" y="335"/>
                    <a:pt x="496" y="335"/>
                  </a:cubicBezTo>
                  <a:cubicBezTo>
                    <a:pt x="509" y="330"/>
                    <a:pt x="520" y="324"/>
                    <a:pt x="529" y="317"/>
                  </a:cubicBezTo>
                  <a:cubicBezTo>
                    <a:pt x="530" y="316"/>
                    <a:pt x="530" y="316"/>
                    <a:pt x="530" y="316"/>
                  </a:cubicBezTo>
                  <a:cubicBezTo>
                    <a:pt x="539" y="328"/>
                    <a:pt x="539" y="328"/>
                    <a:pt x="539" y="328"/>
                  </a:cubicBezTo>
                  <a:cubicBezTo>
                    <a:pt x="537" y="329"/>
                    <a:pt x="537" y="329"/>
                    <a:pt x="537" y="329"/>
                  </a:cubicBezTo>
                  <a:cubicBezTo>
                    <a:pt x="527" y="336"/>
                    <a:pt x="515" y="343"/>
                    <a:pt x="502" y="348"/>
                  </a:cubicBezTo>
                  <a:moveTo>
                    <a:pt x="297" y="360"/>
                  </a:moveTo>
                  <a:cubicBezTo>
                    <a:pt x="284" y="357"/>
                    <a:pt x="270" y="354"/>
                    <a:pt x="257" y="350"/>
                  </a:cubicBezTo>
                  <a:cubicBezTo>
                    <a:pt x="261" y="336"/>
                    <a:pt x="261" y="336"/>
                    <a:pt x="261" y="336"/>
                  </a:cubicBezTo>
                  <a:cubicBezTo>
                    <a:pt x="274" y="340"/>
                    <a:pt x="287" y="343"/>
                    <a:pt x="300" y="346"/>
                  </a:cubicBezTo>
                  <a:lnTo>
                    <a:pt x="297" y="360"/>
                  </a:lnTo>
                  <a:close/>
                  <a:moveTo>
                    <a:pt x="441" y="364"/>
                  </a:moveTo>
                  <a:cubicBezTo>
                    <a:pt x="439" y="350"/>
                    <a:pt x="439" y="350"/>
                    <a:pt x="439" y="350"/>
                  </a:cubicBezTo>
                  <a:cubicBezTo>
                    <a:pt x="453" y="348"/>
                    <a:pt x="466" y="345"/>
                    <a:pt x="478" y="341"/>
                  </a:cubicBezTo>
                  <a:cubicBezTo>
                    <a:pt x="482" y="355"/>
                    <a:pt x="482" y="355"/>
                    <a:pt x="482" y="355"/>
                  </a:cubicBezTo>
                  <a:cubicBezTo>
                    <a:pt x="469" y="359"/>
                    <a:pt x="456" y="362"/>
                    <a:pt x="441" y="364"/>
                  </a:cubicBezTo>
                  <a:moveTo>
                    <a:pt x="359" y="368"/>
                  </a:moveTo>
                  <a:cubicBezTo>
                    <a:pt x="345" y="367"/>
                    <a:pt x="331" y="366"/>
                    <a:pt x="318" y="364"/>
                  </a:cubicBezTo>
                  <a:cubicBezTo>
                    <a:pt x="320" y="350"/>
                    <a:pt x="320" y="350"/>
                    <a:pt x="320" y="350"/>
                  </a:cubicBezTo>
                  <a:cubicBezTo>
                    <a:pt x="333" y="352"/>
                    <a:pt x="346" y="353"/>
                    <a:pt x="360" y="354"/>
                  </a:cubicBezTo>
                  <a:lnTo>
                    <a:pt x="359" y="368"/>
                  </a:lnTo>
                  <a:close/>
                  <a:moveTo>
                    <a:pt x="383" y="369"/>
                  </a:moveTo>
                  <a:cubicBezTo>
                    <a:pt x="383" y="369"/>
                    <a:pt x="383" y="369"/>
                    <a:pt x="383" y="369"/>
                  </a:cubicBezTo>
                  <a:cubicBezTo>
                    <a:pt x="379" y="369"/>
                    <a:pt x="379" y="369"/>
                    <a:pt x="379" y="369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83" y="355"/>
                    <a:pt x="383" y="355"/>
                    <a:pt x="383" y="355"/>
                  </a:cubicBezTo>
                  <a:cubicBezTo>
                    <a:pt x="395" y="355"/>
                    <a:pt x="408" y="354"/>
                    <a:pt x="419" y="353"/>
                  </a:cubicBezTo>
                  <a:cubicBezTo>
                    <a:pt x="421" y="367"/>
                    <a:pt x="421" y="367"/>
                    <a:pt x="421" y="367"/>
                  </a:cubicBezTo>
                  <a:cubicBezTo>
                    <a:pt x="409" y="368"/>
                    <a:pt x="396" y="369"/>
                    <a:pt x="383" y="36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-2071688" y="-1754188"/>
              <a:ext cx="806450" cy="671513"/>
            </a:xfrm>
            <a:custGeom>
              <a:avLst/>
              <a:gdLst>
                <a:gd name="T0" fmla="*/ 39 w 215"/>
                <a:gd name="T1" fmla="*/ 19 h 179"/>
                <a:gd name="T2" fmla="*/ 0 w 215"/>
                <a:gd name="T3" fmla="*/ 14 h 179"/>
                <a:gd name="T4" fmla="*/ 1 w 215"/>
                <a:gd name="T5" fmla="*/ 0 h 179"/>
                <a:gd name="T6" fmla="*/ 43 w 215"/>
                <a:gd name="T7" fmla="*/ 5 h 179"/>
                <a:gd name="T8" fmla="*/ 39 w 215"/>
                <a:gd name="T9" fmla="*/ 19 h 179"/>
                <a:gd name="T10" fmla="*/ 93 w 215"/>
                <a:gd name="T11" fmla="*/ 42 h 179"/>
                <a:gd name="T12" fmla="*/ 58 w 215"/>
                <a:gd name="T13" fmla="*/ 25 h 179"/>
                <a:gd name="T14" fmla="*/ 63 w 215"/>
                <a:gd name="T15" fmla="*/ 12 h 179"/>
                <a:gd name="T16" fmla="*/ 101 w 215"/>
                <a:gd name="T17" fmla="*/ 30 h 179"/>
                <a:gd name="T18" fmla="*/ 93 w 215"/>
                <a:gd name="T19" fmla="*/ 42 h 179"/>
                <a:gd name="T20" fmla="*/ 140 w 215"/>
                <a:gd name="T21" fmla="*/ 79 h 179"/>
                <a:gd name="T22" fmla="*/ 110 w 215"/>
                <a:gd name="T23" fmla="*/ 53 h 179"/>
                <a:gd name="T24" fmla="*/ 118 w 215"/>
                <a:gd name="T25" fmla="*/ 41 h 179"/>
                <a:gd name="T26" fmla="*/ 150 w 215"/>
                <a:gd name="T27" fmla="*/ 69 h 179"/>
                <a:gd name="T28" fmla="*/ 140 w 215"/>
                <a:gd name="T29" fmla="*/ 79 h 179"/>
                <a:gd name="T30" fmla="*/ 176 w 215"/>
                <a:gd name="T31" fmla="*/ 126 h 179"/>
                <a:gd name="T32" fmla="*/ 153 w 215"/>
                <a:gd name="T33" fmla="*/ 94 h 179"/>
                <a:gd name="T34" fmla="*/ 164 w 215"/>
                <a:gd name="T35" fmla="*/ 84 h 179"/>
                <a:gd name="T36" fmla="*/ 188 w 215"/>
                <a:gd name="T37" fmla="*/ 118 h 179"/>
                <a:gd name="T38" fmla="*/ 176 w 215"/>
                <a:gd name="T39" fmla="*/ 126 h 179"/>
                <a:gd name="T40" fmla="*/ 201 w 215"/>
                <a:gd name="T41" fmla="*/ 179 h 179"/>
                <a:gd name="T42" fmla="*/ 186 w 215"/>
                <a:gd name="T43" fmla="*/ 143 h 179"/>
                <a:gd name="T44" fmla="*/ 199 w 215"/>
                <a:gd name="T45" fmla="*/ 136 h 179"/>
                <a:gd name="T46" fmla="*/ 215 w 215"/>
                <a:gd name="T47" fmla="*/ 175 h 179"/>
                <a:gd name="T48" fmla="*/ 201 w 215"/>
                <a:gd name="T49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179">
                  <a:moveTo>
                    <a:pt x="39" y="19"/>
                  </a:moveTo>
                  <a:cubicBezTo>
                    <a:pt x="27" y="16"/>
                    <a:pt x="14" y="14"/>
                    <a:pt x="0" y="1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5" y="0"/>
                    <a:pt x="29" y="2"/>
                    <a:pt x="43" y="5"/>
                  </a:cubicBezTo>
                  <a:lnTo>
                    <a:pt x="39" y="19"/>
                  </a:lnTo>
                  <a:close/>
                  <a:moveTo>
                    <a:pt x="93" y="42"/>
                  </a:moveTo>
                  <a:cubicBezTo>
                    <a:pt x="82" y="35"/>
                    <a:pt x="70" y="29"/>
                    <a:pt x="58" y="2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76" y="16"/>
                    <a:pt x="89" y="22"/>
                    <a:pt x="101" y="30"/>
                  </a:cubicBezTo>
                  <a:lnTo>
                    <a:pt x="93" y="42"/>
                  </a:lnTo>
                  <a:close/>
                  <a:moveTo>
                    <a:pt x="140" y="79"/>
                  </a:moveTo>
                  <a:cubicBezTo>
                    <a:pt x="130" y="69"/>
                    <a:pt x="120" y="60"/>
                    <a:pt x="110" y="53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9" y="49"/>
                    <a:pt x="140" y="59"/>
                    <a:pt x="150" y="69"/>
                  </a:cubicBezTo>
                  <a:lnTo>
                    <a:pt x="140" y="79"/>
                  </a:lnTo>
                  <a:close/>
                  <a:moveTo>
                    <a:pt x="176" y="126"/>
                  </a:moveTo>
                  <a:cubicBezTo>
                    <a:pt x="169" y="114"/>
                    <a:pt x="161" y="104"/>
                    <a:pt x="153" y="9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73" y="95"/>
                    <a:pt x="181" y="106"/>
                    <a:pt x="188" y="118"/>
                  </a:cubicBezTo>
                  <a:lnTo>
                    <a:pt x="176" y="126"/>
                  </a:lnTo>
                  <a:close/>
                  <a:moveTo>
                    <a:pt x="201" y="179"/>
                  </a:moveTo>
                  <a:cubicBezTo>
                    <a:pt x="198" y="168"/>
                    <a:pt x="193" y="155"/>
                    <a:pt x="186" y="143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6" y="149"/>
                    <a:pt x="211" y="163"/>
                    <a:pt x="215" y="175"/>
                  </a:cubicBezTo>
                  <a:lnTo>
                    <a:pt x="201" y="1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7" name="Freeform 96"/>
            <p:cNvSpPr>
              <a:spLocks noEditPoints="1"/>
            </p:cNvSpPr>
            <p:nvPr/>
          </p:nvSpPr>
          <p:spPr bwMode="auto">
            <a:xfrm>
              <a:off x="-3824288" y="-1739900"/>
              <a:ext cx="338138" cy="296863"/>
            </a:xfrm>
            <a:custGeom>
              <a:avLst/>
              <a:gdLst>
                <a:gd name="T0" fmla="*/ 104 w 213"/>
                <a:gd name="T1" fmla="*/ 69 h 187"/>
                <a:gd name="T2" fmla="*/ 57 w 213"/>
                <a:gd name="T3" fmla="*/ 152 h 187"/>
                <a:gd name="T4" fmla="*/ 154 w 213"/>
                <a:gd name="T5" fmla="*/ 152 h 187"/>
                <a:gd name="T6" fmla="*/ 104 w 213"/>
                <a:gd name="T7" fmla="*/ 69 h 187"/>
                <a:gd name="T8" fmla="*/ 0 w 213"/>
                <a:gd name="T9" fmla="*/ 187 h 187"/>
                <a:gd name="T10" fmla="*/ 104 w 213"/>
                <a:gd name="T11" fmla="*/ 0 h 187"/>
                <a:gd name="T12" fmla="*/ 213 w 213"/>
                <a:gd name="T13" fmla="*/ 185 h 187"/>
                <a:gd name="T14" fmla="*/ 0 w 213"/>
                <a:gd name="T15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187">
                  <a:moveTo>
                    <a:pt x="104" y="69"/>
                  </a:moveTo>
                  <a:lnTo>
                    <a:pt x="57" y="152"/>
                  </a:lnTo>
                  <a:lnTo>
                    <a:pt x="154" y="152"/>
                  </a:lnTo>
                  <a:lnTo>
                    <a:pt x="104" y="69"/>
                  </a:lnTo>
                  <a:close/>
                  <a:moveTo>
                    <a:pt x="0" y="187"/>
                  </a:moveTo>
                  <a:lnTo>
                    <a:pt x="104" y="0"/>
                  </a:lnTo>
                  <a:lnTo>
                    <a:pt x="213" y="185"/>
                  </a:lnTo>
                  <a:lnTo>
                    <a:pt x="0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-3144838" y="-3821113"/>
              <a:ext cx="2900363" cy="2886075"/>
            </a:xfrm>
            <a:custGeom>
              <a:avLst/>
              <a:gdLst>
                <a:gd name="T0" fmla="*/ 388 w 773"/>
                <a:gd name="T1" fmla="*/ 768 h 768"/>
                <a:gd name="T2" fmla="*/ 125 w 773"/>
                <a:gd name="T3" fmla="*/ 663 h 768"/>
                <a:gd name="T4" fmla="*/ 6 w 773"/>
                <a:gd name="T5" fmla="*/ 395 h 768"/>
                <a:gd name="T6" fmla="*/ 378 w 773"/>
                <a:gd name="T7" fmla="*/ 3 h 768"/>
                <a:gd name="T8" fmla="*/ 665 w 773"/>
                <a:gd name="T9" fmla="*/ 121 h 768"/>
                <a:gd name="T10" fmla="*/ 654 w 773"/>
                <a:gd name="T11" fmla="*/ 131 h 768"/>
                <a:gd name="T12" fmla="*/ 378 w 773"/>
                <a:gd name="T13" fmla="*/ 17 h 768"/>
                <a:gd name="T14" fmla="*/ 20 w 773"/>
                <a:gd name="T15" fmla="*/ 395 h 768"/>
                <a:gd name="T16" fmla="*/ 135 w 773"/>
                <a:gd name="T17" fmla="*/ 652 h 768"/>
                <a:gd name="T18" fmla="*/ 398 w 773"/>
                <a:gd name="T19" fmla="*/ 753 h 768"/>
                <a:gd name="T20" fmla="*/ 655 w 773"/>
                <a:gd name="T21" fmla="*/ 639 h 768"/>
                <a:gd name="T22" fmla="*/ 756 w 773"/>
                <a:gd name="T23" fmla="*/ 375 h 768"/>
                <a:gd name="T24" fmla="*/ 720 w 773"/>
                <a:gd name="T25" fmla="*/ 226 h 768"/>
                <a:gd name="T26" fmla="*/ 733 w 773"/>
                <a:gd name="T27" fmla="*/ 220 h 768"/>
                <a:gd name="T28" fmla="*/ 771 w 773"/>
                <a:gd name="T29" fmla="*/ 375 h 768"/>
                <a:gd name="T30" fmla="*/ 666 w 773"/>
                <a:gd name="T31" fmla="*/ 648 h 768"/>
                <a:gd name="T32" fmla="*/ 398 w 773"/>
                <a:gd name="T33" fmla="*/ 768 h 768"/>
                <a:gd name="T34" fmla="*/ 388 w 773"/>
                <a:gd name="T35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3" h="768">
                  <a:moveTo>
                    <a:pt x="388" y="768"/>
                  </a:moveTo>
                  <a:cubicBezTo>
                    <a:pt x="289" y="768"/>
                    <a:pt x="196" y="731"/>
                    <a:pt x="125" y="663"/>
                  </a:cubicBezTo>
                  <a:cubicBezTo>
                    <a:pt x="51" y="592"/>
                    <a:pt x="8" y="497"/>
                    <a:pt x="6" y="395"/>
                  </a:cubicBezTo>
                  <a:cubicBezTo>
                    <a:pt x="0" y="184"/>
                    <a:pt x="167" y="8"/>
                    <a:pt x="378" y="3"/>
                  </a:cubicBezTo>
                  <a:cubicBezTo>
                    <a:pt x="486" y="0"/>
                    <a:pt x="590" y="43"/>
                    <a:pt x="665" y="121"/>
                  </a:cubicBezTo>
                  <a:cubicBezTo>
                    <a:pt x="654" y="131"/>
                    <a:pt x="654" y="131"/>
                    <a:pt x="654" y="131"/>
                  </a:cubicBezTo>
                  <a:cubicBezTo>
                    <a:pt x="583" y="56"/>
                    <a:pt x="482" y="15"/>
                    <a:pt x="378" y="17"/>
                  </a:cubicBezTo>
                  <a:cubicBezTo>
                    <a:pt x="175" y="22"/>
                    <a:pt x="15" y="192"/>
                    <a:pt x="20" y="395"/>
                  </a:cubicBezTo>
                  <a:cubicBezTo>
                    <a:pt x="23" y="493"/>
                    <a:pt x="63" y="584"/>
                    <a:pt x="135" y="652"/>
                  </a:cubicBezTo>
                  <a:cubicBezTo>
                    <a:pt x="206" y="720"/>
                    <a:pt x="299" y="756"/>
                    <a:pt x="398" y="753"/>
                  </a:cubicBezTo>
                  <a:cubicBezTo>
                    <a:pt x="496" y="751"/>
                    <a:pt x="587" y="710"/>
                    <a:pt x="655" y="639"/>
                  </a:cubicBezTo>
                  <a:cubicBezTo>
                    <a:pt x="723" y="567"/>
                    <a:pt x="759" y="474"/>
                    <a:pt x="756" y="375"/>
                  </a:cubicBezTo>
                  <a:cubicBezTo>
                    <a:pt x="755" y="323"/>
                    <a:pt x="743" y="273"/>
                    <a:pt x="720" y="226"/>
                  </a:cubicBezTo>
                  <a:cubicBezTo>
                    <a:pt x="733" y="220"/>
                    <a:pt x="733" y="220"/>
                    <a:pt x="733" y="220"/>
                  </a:cubicBezTo>
                  <a:cubicBezTo>
                    <a:pt x="757" y="268"/>
                    <a:pt x="769" y="321"/>
                    <a:pt x="771" y="375"/>
                  </a:cubicBezTo>
                  <a:cubicBezTo>
                    <a:pt x="773" y="477"/>
                    <a:pt x="736" y="574"/>
                    <a:pt x="666" y="648"/>
                  </a:cubicBezTo>
                  <a:cubicBezTo>
                    <a:pt x="595" y="723"/>
                    <a:pt x="500" y="765"/>
                    <a:pt x="398" y="768"/>
                  </a:cubicBezTo>
                  <a:cubicBezTo>
                    <a:pt x="395" y="768"/>
                    <a:pt x="391" y="768"/>
                    <a:pt x="388" y="76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-431801" y="-2608263"/>
              <a:ext cx="88900" cy="76200"/>
            </a:xfrm>
            <a:custGeom>
              <a:avLst/>
              <a:gdLst>
                <a:gd name="T0" fmla="*/ 20 w 24"/>
                <a:gd name="T1" fmla="*/ 20 h 20"/>
                <a:gd name="T2" fmla="*/ 0 w 24"/>
                <a:gd name="T3" fmla="*/ 13 h 20"/>
                <a:gd name="T4" fmla="*/ 6 w 24"/>
                <a:gd name="T5" fmla="*/ 0 h 20"/>
                <a:gd name="T6" fmla="*/ 24 w 24"/>
                <a:gd name="T7" fmla="*/ 7 h 20"/>
                <a:gd name="T8" fmla="*/ 20 w 2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20" y="20"/>
                  </a:moveTo>
                  <a:cubicBezTo>
                    <a:pt x="13" y="18"/>
                    <a:pt x="7" y="16"/>
                    <a:pt x="0" y="1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2"/>
                    <a:pt x="18" y="5"/>
                    <a:pt x="24" y="7"/>
                  </a:cubicBez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0" name="Freeform 99"/>
            <p:cNvSpPr>
              <a:spLocks noEditPoints="1"/>
            </p:cNvSpPr>
            <p:nvPr/>
          </p:nvSpPr>
          <p:spPr bwMode="auto">
            <a:xfrm>
              <a:off x="-1168401" y="-3452813"/>
              <a:ext cx="679450" cy="857250"/>
            </a:xfrm>
            <a:custGeom>
              <a:avLst/>
              <a:gdLst>
                <a:gd name="T0" fmla="*/ 10 w 181"/>
                <a:gd name="T1" fmla="*/ 42 h 228"/>
                <a:gd name="T2" fmla="*/ 0 w 181"/>
                <a:gd name="T3" fmla="*/ 3 h 228"/>
                <a:gd name="T4" fmla="*/ 14 w 181"/>
                <a:gd name="T5" fmla="*/ 0 h 228"/>
                <a:gd name="T6" fmla="*/ 24 w 181"/>
                <a:gd name="T7" fmla="*/ 37 h 228"/>
                <a:gd name="T8" fmla="*/ 10 w 181"/>
                <a:gd name="T9" fmla="*/ 42 h 228"/>
                <a:gd name="T10" fmla="*/ 36 w 181"/>
                <a:gd name="T11" fmla="*/ 100 h 228"/>
                <a:gd name="T12" fmla="*/ 19 w 181"/>
                <a:gd name="T13" fmla="*/ 64 h 228"/>
                <a:gd name="T14" fmla="*/ 32 w 181"/>
                <a:gd name="T15" fmla="*/ 59 h 228"/>
                <a:gd name="T16" fmla="*/ 49 w 181"/>
                <a:gd name="T17" fmla="*/ 92 h 228"/>
                <a:gd name="T18" fmla="*/ 36 w 181"/>
                <a:gd name="T19" fmla="*/ 100 h 228"/>
                <a:gd name="T20" fmla="*/ 74 w 181"/>
                <a:gd name="T21" fmla="*/ 151 h 228"/>
                <a:gd name="T22" fmla="*/ 49 w 181"/>
                <a:gd name="T23" fmla="*/ 120 h 228"/>
                <a:gd name="T24" fmla="*/ 61 w 181"/>
                <a:gd name="T25" fmla="*/ 112 h 228"/>
                <a:gd name="T26" fmla="*/ 84 w 181"/>
                <a:gd name="T27" fmla="*/ 142 h 228"/>
                <a:gd name="T28" fmla="*/ 74 w 181"/>
                <a:gd name="T29" fmla="*/ 151 h 228"/>
                <a:gd name="T30" fmla="*/ 120 w 181"/>
                <a:gd name="T31" fmla="*/ 195 h 228"/>
                <a:gd name="T32" fmla="*/ 90 w 181"/>
                <a:gd name="T33" fmla="*/ 169 h 228"/>
                <a:gd name="T34" fmla="*/ 100 w 181"/>
                <a:gd name="T35" fmla="*/ 159 h 228"/>
                <a:gd name="T36" fmla="*/ 129 w 181"/>
                <a:gd name="T37" fmla="*/ 183 h 228"/>
                <a:gd name="T38" fmla="*/ 120 w 181"/>
                <a:gd name="T39" fmla="*/ 195 h 228"/>
                <a:gd name="T40" fmla="*/ 174 w 181"/>
                <a:gd name="T41" fmla="*/ 228 h 228"/>
                <a:gd name="T42" fmla="*/ 140 w 181"/>
                <a:gd name="T43" fmla="*/ 209 h 228"/>
                <a:gd name="T44" fmla="*/ 148 w 181"/>
                <a:gd name="T45" fmla="*/ 197 h 228"/>
                <a:gd name="T46" fmla="*/ 181 w 181"/>
                <a:gd name="T47" fmla="*/ 216 h 228"/>
                <a:gd name="T48" fmla="*/ 174 w 181"/>
                <a:gd name="T4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1" h="228">
                  <a:moveTo>
                    <a:pt x="10" y="42"/>
                  </a:moveTo>
                  <a:cubicBezTo>
                    <a:pt x="6" y="29"/>
                    <a:pt x="3" y="16"/>
                    <a:pt x="0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13"/>
                    <a:pt x="20" y="25"/>
                    <a:pt x="24" y="37"/>
                  </a:cubicBezTo>
                  <a:lnTo>
                    <a:pt x="10" y="42"/>
                  </a:lnTo>
                  <a:close/>
                  <a:moveTo>
                    <a:pt x="36" y="100"/>
                  </a:moveTo>
                  <a:cubicBezTo>
                    <a:pt x="30" y="88"/>
                    <a:pt x="24" y="76"/>
                    <a:pt x="19" y="64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7" y="70"/>
                    <a:pt x="43" y="82"/>
                    <a:pt x="49" y="92"/>
                  </a:cubicBezTo>
                  <a:lnTo>
                    <a:pt x="36" y="100"/>
                  </a:lnTo>
                  <a:close/>
                  <a:moveTo>
                    <a:pt x="74" y="151"/>
                  </a:moveTo>
                  <a:cubicBezTo>
                    <a:pt x="65" y="142"/>
                    <a:pt x="57" y="131"/>
                    <a:pt x="49" y="120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8" y="122"/>
                    <a:pt x="76" y="132"/>
                    <a:pt x="84" y="142"/>
                  </a:cubicBezTo>
                  <a:lnTo>
                    <a:pt x="74" y="151"/>
                  </a:lnTo>
                  <a:close/>
                  <a:moveTo>
                    <a:pt x="120" y="195"/>
                  </a:moveTo>
                  <a:cubicBezTo>
                    <a:pt x="110" y="187"/>
                    <a:pt x="100" y="178"/>
                    <a:pt x="90" y="169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9" y="167"/>
                    <a:pt x="119" y="176"/>
                    <a:pt x="129" y="183"/>
                  </a:cubicBezTo>
                  <a:lnTo>
                    <a:pt x="120" y="195"/>
                  </a:lnTo>
                  <a:close/>
                  <a:moveTo>
                    <a:pt x="174" y="228"/>
                  </a:moveTo>
                  <a:cubicBezTo>
                    <a:pt x="162" y="223"/>
                    <a:pt x="151" y="216"/>
                    <a:pt x="140" y="209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58" y="204"/>
                    <a:pt x="169" y="210"/>
                    <a:pt x="181" y="216"/>
                  </a:cubicBezTo>
                  <a:lnTo>
                    <a:pt x="174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-1190626" y="-3609975"/>
              <a:ext cx="60325" cy="77788"/>
            </a:xfrm>
            <a:custGeom>
              <a:avLst/>
              <a:gdLst>
                <a:gd name="T0" fmla="*/ 2 w 16"/>
                <a:gd name="T1" fmla="*/ 21 h 21"/>
                <a:gd name="T2" fmla="*/ 0 w 16"/>
                <a:gd name="T3" fmla="*/ 1 h 21"/>
                <a:gd name="T4" fmla="*/ 15 w 16"/>
                <a:gd name="T5" fmla="*/ 0 h 21"/>
                <a:gd name="T6" fmla="*/ 16 w 16"/>
                <a:gd name="T7" fmla="*/ 20 h 21"/>
                <a:gd name="T8" fmla="*/ 2 w 16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">
                  <a:moveTo>
                    <a:pt x="2" y="21"/>
                  </a:moveTo>
                  <a:cubicBezTo>
                    <a:pt x="1" y="15"/>
                    <a:pt x="1" y="8"/>
                    <a:pt x="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6"/>
                    <a:pt x="16" y="13"/>
                    <a:pt x="16" y="20"/>
                  </a:cubicBezTo>
                  <a:lnTo>
                    <a:pt x="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-1190626" y="-3824288"/>
              <a:ext cx="60325" cy="82550"/>
            </a:xfrm>
            <a:custGeom>
              <a:avLst/>
              <a:gdLst>
                <a:gd name="T0" fmla="*/ 14 w 16"/>
                <a:gd name="T1" fmla="*/ 22 h 22"/>
                <a:gd name="T2" fmla="*/ 0 w 16"/>
                <a:gd name="T3" fmla="*/ 21 h 22"/>
                <a:gd name="T4" fmla="*/ 2 w 16"/>
                <a:gd name="T5" fmla="*/ 0 h 22"/>
                <a:gd name="T6" fmla="*/ 16 w 16"/>
                <a:gd name="T7" fmla="*/ 2 h 22"/>
                <a:gd name="T8" fmla="*/ 14 w 1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4" y="22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4"/>
                    <a:pt x="1" y="7"/>
                    <a:pt x="2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9"/>
                    <a:pt x="15" y="15"/>
                    <a:pt x="14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3" name="Freeform 102"/>
            <p:cNvSpPr>
              <a:spLocks noEditPoints="1"/>
            </p:cNvSpPr>
            <p:nvPr/>
          </p:nvSpPr>
          <p:spPr bwMode="auto">
            <a:xfrm>
              <a:off x="-1171576" y="-4887913"/>
              <a:ext cx="2393950" cy="2416175"/>
            </a:xfrm>
            <a:custGeom>
              <a:avLst/>
              <a:gdLst>
                <a:gd name="T0" fmla="*/ 316 w 638"/>
                <a:gd name="T1" fmla="*/ 14 h 643"/>
                <a:gd name="T2" fmla="*/ 316 w 638"/>
                <a:gd name="T3" fmla="*/ 0 h 643"/>
                <a:gd name="T4" fmla="*/ 348 w 638"/>
                <a:gd name="T5" fmla="*/ 15 h 643"/>
                <a:gd name="T6" fmla="*/ 287 w 638"/>
                <a:gd name="T7" fmla="*/ 1 h 643"/>
                <a:gd name="T8" fmla="*/ 406 w 638"/>
                <a:gd name="T9" fmla="*/ 27 h 643"/>
                <a:gd name="T10" fmla="*/ 410 w 638"/>
                <a:gd name="T11" fmla="*/ 13 h 643"/>
                <a:gd name="T12" fmla="*/ 186 w 638"/>
                <a:gd name="T13" fmla="*/ 27 h 643"/>
                <a:gd name="T14" fmla="*/ 192 w 638"/>
                <a:gd name="T15" fmla="*/ 40 h 643"/>
                <a:gd name="T16" fmla="*/ 430 w 638"/>
                <a:gd name="T17" fmla="*/ 20 h 643"/>
                <a:gd name="T18" fmla="*/ 140 w 638"/>
                <a:gd name="T19" fmla="*/ 69 h 643"/>
                <a:gd name="T20" fmla="*/ 174 w 638"/>
                <a:gd name="T21" fmla="*/ 49 h 643"/>
                <a:gd name="T22" fmla="*/ 478 w 638"/>
                <a:gd name="T23" fmla="*/ 60 h 643"/>
                <a:gd name="T24" fmla="*/ 511 w 638"/>
                <a:gd name="T25" fmla="*/ 83 h 643"/>
                <a:gd name="T26" fmla="*/ 115 w 638"/>
                <a:gd name="T27" fmla="*/ 70 h 643"/>
                <a:gd name="T28" fmla="*/ 553 w 638"/>
                <a:gd name="T29" fmla="*/ 125 h 643"/>
                <a:gd name="T30" fmla="*/ 564 w 638"/>
                <a:gd name="T31" fmla="*/ 116 h 643"/>
                <a:gd name="T32" fmla="*/ 46 w 638"/>
                <a:gd name="T33" fmla="*/ 147 h 643"/>
                <a:gd name="T34" fmla="*/ 58 w 638"/>
                <a:gd name="T35" fmla="*/ 155 h 643"/>
                <a:gd name="T36" fmla="*/ 577 w 638"/>
                <a:gd name="T37" fmla="*/ 132 h 643"/>
                <a:gd name="T38" fmla="*/ 31 w 638"/>
                <a:gd name="T39" fmla="*/ 208 h 643"/>
                <a:gd name="T40" fmla="*/ 48 w 638"/>
                <a:gd name="T41" fmla="*/ 172 h 643"/>
                <a:gd name="T42" fmla="*/ 595 w 638"/>
                <a:gd name="T43" fmla="*/ 192 h 643"/>
                <a:gd name="T44" fmla="*/ 610 w 638"/>
                <a:gd name="T45" fmla="*/ 229 h 643"/>
                <a:gd name="T46" fmla="*/ 10 w 638"/>
                <a:gd name="T47" fmla="*/ 222 h 643"/>
                <a:gd name="T48" fmla="*/ 622 w 638"/>
                <a:gd name="T49" fmla="*/ 288 h 643"/>
                <a:gd name="T50" fmla="*/ 636 w 638"/>
                <a:gd name="T51" fmla="*/ 286 h 643"/>
                <a:gd name="T52" fmla="*/ 623 w 638"/>
                <a:gd name="T53" fmla="*/ 347 h 643"/>
                <a:gd name="T54" fmla="*/ 623 w 638"/>
                <a:gd name="T55" fmla="*/ 308 h 643"/>
                <a:gd name="T56" fmla="*/ 638 w 638"/>
                <a:gd name="T57" fmla="*/ 325 h 643"/>
                <a:gd name="T58" fmla="*/ 612 w 638"/>
                <a:gd name="T59" fmla="*/ 406 h 643"/>
                <a:gd name="T60" fmla="*/ 626 w 638"/>
                <a:gd name="T61" fmla="*/ 410 h 643"/>
                <a:gd name="T62" fmla="*/ 606 w 638"/>
                <a:gd name="T63" fmla="*/ 425 h 643"/>
                <a:gd name="T64" fmla="*/ 569 w 638"/>
                <a:gd name="T65" fmla="*/ 521 h 643"/>
                <a:gd name="T66" fmla="*/ 593 w 638"/>
                <a:gd name="T67" fmla="*/ 486 h 643"/>
                <a:gd name="T68" fmla="*/ 516 w 638"/>
                <a:gd name="T69" fmla="*/ 555 h 643"/>
                <a:gd name="T70" fmla="*/ 526 w 638"/>
                <a:gd name="T71" fmla="*/ 566 h 643"/>
                <a:gd name="T72" fmla="*/ 501 w 638"/>
                <a:gd name="T73" fmla="*/ 567 h 643"/>
                <a:gd name="T74" fmla="*/ 418 w 638"/>
                <a:gd name="T75" fmla="*/ 627 h 643"/>
                <a:gd name="T76" fmla="*/ 456 w 638"/>
                <a:gd name="T77" fmla="*/ 611 h 643"/>
                <a:gd name="T78" fmla="*/ 355 w 638"/>
                <a:gd name="T79" fmla="*/ 626 h 643"/>
                <a:gd name="T80" fmla="*/ 357 w 638"/>
                <a:gd name="T81" fmla="*/ 640 h 643"/>
                <a:gd name="T82" fmla="*/ 294 w 638"/>
                <a:gd name="T83" fmla="*/ 642 h 643"/>
                <a:gd name="T84" fmla="*/ 317 w 638"/>
                <a:gd name="T85" fmla="*/ 629 h 643"/>
                <a:gd name="T86" fmla="*/ 317 w 638"/>
                <a:gd name="T87" fmla="*/ 643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38" h="643">
                  <a:moveTo>
                    <a:pt x="348" y="15"/>
                  </a:moveTo>
                  <a:cubicBezTo>
                    <a:pt x="339" y="15"/>
                    <a:pt x="329" y="14"/>
                    <a:pt x="320" y="14"/>
                  </a:cubicBezTo>
                  <a:cubicBezTo>
                    <a:pt x="316" y="14"/>
                    <a:pt x="316" y="14"/>
                    <a:pt x="316" y="14"/>
                  </a:cubicBezTo>
                  <a:cubicBezTo>
                    <a:pt x="313" y="14"/>
                    <a:pt x="311" y="14"/>
                    <a:pt x="308" y="14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310" y="0"/>
                    <a:pt x="313" y="0"/>
                    <a:pt x="316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40" y="0"/>
                    <a:pt x="349" y="1"/>
                  </a:cubicBezTo>
                  <a:lnTo>
                    <a:pt x="348" y="15"/>
                  </a:lnTo>
                  <a:close/>
                  <a:moveTo>
                    <a:pt x="249" y="21"/>
                  </a:moveTo>
                  <a:cubicBezTo>
                    <a:pt x="246" y="7"/>
                    <a:pt x="246" y="7"/>
                    <a:pt x="246" y="7"/>
                  </a:cubicBezTo>
                  <a:cubicBezTo>
                    <a:pt x="259" y="4"/>
                    <a:pt x="273" y="2"/>
                    <a:pt x="287" y="1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75" y="16"/>
                    <a:pt x="262" y="18"/>
                    <a:pt x="249" y="21"/>
                  </a:cubicBezTo>
                  <a:moveTo>
                    <a:pt x="406" y="27"/>
                  </a:moveTo>
                  <a:cubicBezTo>
                    <a:pt x="393" y="23"/>
                    <a:pt x="380" y="20"/>
                    <a:pt x="367" y="18"/>
                  </a:cubicBezTo>
                  <a:cubicBezTo>
                    <a:pt x="370" y="4"/>
                    <a:pt x="370" y="4"/>
                    <a:pt x="370" y="4"/>
                  </a:cubicBezTo>
                  <a:cubicBezTo>
                    <a:pt x="383" y="6"/>
                    <a:pt x="397" y="9"/>
                    <a:pt x="410" y="13"/>
                  </a:cubicBezTo>
                  <a:lnTo>
                    <a:pt x="406" y="27"/>
                  </a:lnTo>
                  <a:close/>
                  <a:moveTo>
                    <a:pt x="192" y="40"/>
                  </a:moveTo>
                  <a:cubicBezTo>
                    <a:pt x="186" y="27"/>
                    <a:pt x="186" y="27"/>
                    <a:pt x="186" y="27"/>
                  </a:cubicBezTo>
                  <a:cubicBezTo>
                    <a:pt x="199" y="21"/>
                    <a:pt x="212" y="16"/>
                    <a:pt x="225" y="13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17" y="30"/>
                    <a:pt x="204" y="35"/>
                    <a:pt x="192" y="40"/>
                  </a:cubicBezTo>
                  <a:moveTo>
                    <a:pt x="461" y="50"/>
                  </a:moveTo>
                  <a:cubicBezTo>
                    <a:pt x="450" y="44"/>
                    <a:pt x="437" y="38"/>
                    <a:pt x="425" y="34"/>
                  </a:cubicBezTo>
                  <a:cubicBezTo>
                    <a:pt x="430" y="20"/>
                    <a:pt x="430" y="20"/>
                    <a:pt x="430" y="20"/>
                  </a:cubicBezTo>
                  <a:cubicBezTo>
                    <a:pt x="443" y="25"/>
                    <a:pt x="456" y="31"/>
                    <a:pt x="468" y="37"/>
                  </a:cubicBezTo>
                  <a:lnTo>
                    <a:pt x="461" y="50"/>
                  </a:lnTo>
                  <a:close/>
                  <a:moveTo>
                    <a:pt x="140" y="69"/>
                  </a:moveTo>
                  <a:cubicBezTo>
                    <a:pt x="132" y="58"/>
                    <a:pt x="132" y="58"/>
                    <a:pt x="132" y="58"/>
                  </a:cubicBezTo>
                  <a:cubicBezTo>
                    <a:pt x="143" y="50"/>
                    <a:pt x="155" y="42"/>
                    <a:pt x="168" y="36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62" y="55"/>
                    <a:pt x="151" y="62"/>
                    <a:pt x="140" y="69"/>
                  </a:cubicBezTo>
                  <a:moveTo>
                    <a:pt x="511" y="83"/>
                  </a:moveTo>
                  <a:cubicBezTo>
                    <a:pt x="501" y="75"/>
                    <a:pt x="490" y="67"/>
                    <a:pt x="478" y="60"/>
                  </a:cubicBezTo>
                  <a:cubicBezTo>
                    <a:pt x="486" y="48"/>
                    <a:pt x="486" y="48"/>
                    <a:pt x="486" y="48"/>
                  </a:cubicBezTo>
                  <a:cubicBezTo>
                    <a:pt x="498" y="55"/>
                    <a:pt x="509" y="63"/>
                    <a:pt x="520" y="72"/>
                  </a:cubicBezTo>
                  <a:lnTo>
                    <a:pt x="511" y="83"/>
                  </a:lnTo>
                  <a:close/>
                  <a:moveTo>
                    <a:pt x="95" y="108"/>
                  </a:moveTo>
                  <a:cubicBezTo>
                    <a:pt x="85" y="98"/>
                    <a:pt x="85" y="98"/>
                    <a:pt x="85" y="98"/>
                  </a:cubicBezTo>
                  <a:cubicBezTo>
                    <a:pt x="94" y="88"/>
                    <a:pt x="104" y="79"/>
                    <a:pt x="115" y="70"/>
                  </a:cubicBezTo>
                  <a:cubicBezTo>
                    <a:pt x="124" y="81"/>
                    <a:pt x="124" y="81"/>
                    <a:pt x="124" y="81"/>
                  </a:cubicBezTo>
                  <a:cubicBezTo>
                    <a:pt x="114" y="90"/>
                    <a:pt x="104" y="99"/>
                    <a:pt x="95" y="108"/>
                  </a:cubicBezTo>
                  <a:moveTo>
                    <a:pt x="553" y="125"/>
                  </a:moveTo>
                  <a:cubicBezTo>
                    <a:pt x="545" y="115"/>
                    <a:pt x="535" y="105"/>
                    <a:pt x="526" y="96"/>
                  </a:cubicBezTo>
                  <a:cubicBezTo>
                    <a:pt x="536" y="86"/>
                    <a:pt x="536" y="86"/>
                    <a:pt x="536" y="86"/>
                  </a:cubicBezTo>
                  <a:cubicBezTo>
                    <a:pt x="546" y="95"/>
                    <a:pt x="555" y="105"/>
                    <a:pt x="564" y="116"/>
                  </a:cubicBezTo>
                  <a:lnTo>
                    <a:pt x="553" y="125"/>
                  </a:lnTo>
                  <a:close/>
                  <a:moveTo>
                    <a:pt x="58" y="155"/>
                  </a:moveTo>
                  <a:cubicBezTo>
                    <a:pt x="46" y="147"/>
                    <a:pt x="46" y="147"/>
                    <a:pt x="46" y="147"/>
                  </a:cubicBezTo>
                  <a:cubicBezTo>
                    <a:pt x="53" y="135"/>
                    <a:pt x="62" y="124"/>
                    <a:pt x="71" y="114"/>
                  </a:cubicBezTo>
                  <a:cubicBezTo>
                    <a:pt x="82" y="123"/>
                    <a:pt x="82" y="123"/>
                    <a:pt x="82" y="123"/>
                  </a:cubicBezTo>
                  <a:cubicBezTo>
                    <a:pt x="73" y="133"/>
                    <a:pt x="65" y="144"/>
                    <a:pt x="58" y="155"/>
                  </a:cubicBezTo>
                  <a:moveTo>
                    <a:pt x="587" y="175"/>
                  </a:moveTo>
                  <a:cubicBezTo>
                    <a:pt x="580" y="163"/>
                    <a:pt x="573" y="152"/>
                    <a:pt x="565" y="141"/>
                  </a:cubicBezTo>
                  <a:cubicBezTo>
                    <a:pt x="577" y="132"/>
                    <a:pt x="577" y="132"/>
                    <a:pt x="577" y="132"/>
                  </a:cubicBezTo>
                  <a:cubicBezTo>
                    <a:pt x="585" y="144"/>
                    <a:pt x="593" y="156"/>
                    <a:pt x="599" y="168"/>
                  </a:cubicBezTo>
                  <a:lnTo>
                    <a:pt x="587" y="175"/>
                  </a:lnTo>
                  <a:close/>
                  <a:moveTo>
                    <a:pt x="31" y="208"/>
                  </a:moveTo>
                  <a:cubicBezTo>
                    <a:pt x="17" y="203"/>
                    <a:pt x="17" y="203"/>
                    <a:pt x="17" y="203"/>
                  </a:cubicBezTo>
                  <a:cubicBezTo>
                    <a:pt x="22" y="190"/>
                    <a:pt x="28" y="177"/>
                    <a:pt x="35" y="165"/>
                  </a:cubicBezTo>
                  <a:cubicBezTo>
                    <a:pt x="48" y="172"/>
                    <a:pt x="48" y="172"/>
                    <a:pt x="48" y="172"/>
                  </a:cubicBezTo>
                  <a:cubicBezTo>
                    <a:pt x="41" y="184"/>
                    <a:pt x="35" y="196"/>
                    <a:pt x="31" y="208"/>
                  </a:cubicBezTo>
                  <a:moveTo>
                    <a:pt x="610" y="229"/>
                  </a:moveTo>
                  <a:cubicBezTo>
                    <a:pt x="606" y="217"/>
                    <a:pt x="601" y="204"/>
                    <a:pt x="595" y="192"/>
                  </a:cubicBezTo>
                  <a:cubicBezTo>
                    <a:pt x="609" y="186"/>
                    <a:pt x="609" y="186"/>
                    <a:pt x="609" y="186"/>
                  </a:cubicBezTo>
                  <a:cubicBezTo>
                    <a:pt x="614" y="199"/>
                    <a:pt x="619" y="212"/>
                    <a:pt x="624" y="225"/>
                  </a:cubicBezTo>
                  <a:lnTo>
                    <a:pt x="610" y="229"/>
                  </a:lnTo>
                  <a:close/>
                  <a:moveTo>
                    <a:pt x="14" y="265"/>
                  </a:moveTo>
                  <a:cubicBezTo>
                    <a:pt x="0" y="263"/>
                    <a:pt x="0" y="263"/>
                    <a:pt x="0" y="263"/>
                  </a:cubicBezTo>
                  <a:cubicBezTo>
                    <a:pt x="2" y="249"/>
                    <a:pt x="6" y="235"/>
                    <a:pt x="10" y="222"/>
                  </a:cubicBezTo>
                  <a:cubicBezTo>
                    <a:pt x="24" y="227"/>
                    <a:pt x="24" y="227"/>
                    <a:pt x="24" y="227"/>
                  </a:cubicBezTo>
                  <a:cubicBezTo>
                    <a:pt x="20" y="239"/>
                    <a:pt x="17" y="252"/>
                    <a:pt x="14" y="265"/>
                  </a:cubicBezTo>
                  <a:moveTo>
                    <a:pt x="622" y="288"/>
                  </a:moveTo>
                  <a:cubicBezTo>
                    <a:pt x="621" y="275"/>
                    <a:pt x="618" y="261"/>
                    <a:pt x="615" y="249"/>
                  </a:cubicBezTo>
                  <a:cubicBezTo>
                    <a:pt x="629" y="245"/>
                    <a:pt x="629" y="245"/>
                    <a:pt x="629" y="245"/>
                  </a:cubicBezTo>
                  <a:cubicBezTo>
                    <a:pt x="632" y="259"/>
                    <a:pt x="635" y="272"/>
                    <a:pt x="636" y="286"/>
                  </a:cubicBezTo>
                  <a:lnTo>
                    <a:pt x="622" y="288"/>
                  </a:lnTo>
                  <a:close/>
                  <a:moveTo>
                    <a:pt x="637" y="349"/>
                  </a:moveTo>
                  <a:cubicBezTo>
                    <a:pt x="623" y="347"/>
                    <a:pt x="623" y="347"/>
                    <a:pt x="623" y="347"/>
                  </a:cubicBezTo>
                  <a:cubicBezTo>
                    <a:pt x="623" y="340"/>
                    <a:pt x="624" y="332"/>
                    <a:pt x="624" y="325"/>
                  </a:cubicBezTo>
                  <a:cubicBezTo>
                    <a:pt x="624" y="321"/>
                    <a:pt x="624" y="321"/>
                    <a:pt x="624" y="321"/>
                  </a:cubicBezTo>
                  <a:cubicBezTo>
                    <a:pt x="624" y="317"/>
                    <a:pt x="624" y="312"/>
                    <a:pt x="623" y="308"/>
                  </a:cubicBezTo>
                  <a:cubicBezTo>
                    <a:pt x="638" y="307"/>
                    <a:pt x="638" y="307"/>
                    <a:pt x="638" y="307"/>
                  </a:cubicBezTo>
                  <a:cubicBezTo>
                    <a:pt x="638" y="312"/>
                    <a:pt x="638" y="316"/>
                    <a:pt x="638" y="321"/>
                  </a:cubicBezTo>
                  <a:cubicBezTo>
                    <a:pt x="638" y="325"/>
                    <a:pt x="638" y="325"/>
                    <a:pt x="638" y="325"/>
                  </a:cubicBezTo>
                  <a:cubicBezTo>
                    <a:pt x="638" y="333"/>
                    <a:pt x="638" y="341"/>
                    <a:pt x="637" y="349"/>
                  </a:cubicBezTo>
                  <a:moveTo>
                    <a:pt x="626" y="410"/>
                  </a:moveTo>
                  <a:cubicBezTo>
                    <a:pt x="612" y="406"/>
                    <a:pt x="612" y="406"/>
                    <a:pt x="612" y="406"/>
                  </a:cubicBezTo>
                  <a:cubicBezTo>
                    <a:pt x="616" y="393"/>
                    <a:pt x="618" y="380"/>
                    <a:pt x="620" y="367"/>
                  </a:cubicBezTo>
                  <a:cubicBezTo>
                    <a:pt x="635" y="369"/>
                    <a:pt x="635" y="369"/>
                    <a:pt x="635" y="369"/>
                  </a:cubicBezTo>
                  <a:cubicBezTo>
                    <a:pt x="633" y="383"/>
                    <a:pt x="630" y="397"/>
                    <a:pt x="626" y="410"/>
                  </a:cubicBezTo>
                  <a:moveTo>
                    <a:pt x="603" y="468"/>
                  </a:moveTo>
                  <a:cubicBezTo>
                    <a:pt x="590" y="462"/>
                    <a:pt x="590" y="462"/>
                    <a:pt x="590" y="462"/>
                  </a:cubicBezTo>
                  <a:cubicBezTo>
                    <a:pt x="596" y="450"/>
                    <a:pt x="601" y="437"/>
                    <a:pt x="606" y="425"/>
                  </a:cubicBezTo>
                  <a:cubicBezTo>
                    <a:pt x="619" y="430"/>
                    <a:pt x="619" y="430"/>
                    <a:pt x="619" y="430"/>
                  </a:cubicBezTo>
                  <a:cubicBezTo>
                    <a:pt x="615" y="443"/>
                    <a:pt x="609" y="456"/>
                    <a:pt x="603" y="468"/>
                  </a:cubicBezTo>
                  <a:moveTo>
                    <a:pt x="569" y="521"/>
                  </a:moveTo>
                  <a:cubicBezTo>
                    <a:pt x="558" y="512"/>
                    <a:pt x="558" y="512"/>
                    <a:pt x="558" y="512"/>
                  </a:cubicBezTo>
                  <a:cubicBezTo>
                    <a:pt x="566" y="501"/>
                    <a:pt x="573" y="490"/>
                    <a:pt x="580" y="479"/>
                  </a:cubicBezTo>
                  <a:cubicBezTo>
                    <a:pt x="593" y="486"/>
                    <a:pt x="593" y="486"/>
                    <a:pt x="593" y="486"/>
                  </a:cubicBezTo>
                  <a:cubicBezTo>
                    <a:pt x="585" y="498"/>
                    <a:pt x="578" y="510"/>
                    <a:pt x="569" y="521"/>
                  </a:cubicBezTo>
                  <a:moveTo>
                    <a:pt x="526" y="566"/>
                  </a:moveTo>
                  <a:cubicBezTo>
                    <a:pt x="516" y="555"/>
                    <a:pt x="516" y="555"/>
                    <a:pt x="516" y="555"/>
                  </a:cubicBezTo>
                  <a:cubicBezTo>
                    <a:pt x="526" y="546"/>
                    <a:pt x="536" y="537"/>
                    <a:pt x="545" y="527"/>
                  </a:cubicBezTo>
                  <a:cubicBezTo>
                    <a:pt x="555" y="537"/>
                    <a:pt x="555" y="537"/>
                    <a:pt x="555" y="537"/>
                  </a:cubicBezTo>
                  <a:cubicBezTo>
                    <a:pt x="546" y="547"/>
                    <a:pt x="536" y="557"/>
                    <a:pt x="526" y="566"/>
                  </a:cubicBezTo>
                  <a:moveTo>
                    <a:pt x="475" y="601"/>
                  </a:moveTo>
                  <a:cubicBezTo>
                    <a:pt x="468" y="589"/>
                    <a:pt x="468" y="589"/>
                    <a:pt x="468" y="589"/>
                  </a:cubicBezTo>
                  <a:cubicBezTo>
                    <a:pt x="479" y="582"/>
                    <a:pt x="490" y="575"/>
                    <a:pt x="501" y="567"/>
                  </a:cubicBezTo>
                  <a:cubicBezTo>
                    <a:pt x="509" y="579"/>
                    <a:pt x="509" y="579"/>
                    <a:pt x="509" y="579"/>
                  </a:cubicBezTo>
                  <a:cubicBezTo>
                    <a:pt x="498" y="587"/>
                    <a:pt x="487" y="595"/>
                    <a:pt x="475" y="601"/>
                  </a:cubicBezTo>
                  <a:moveTo>
                    <a:pt x="418" y="627"/>
                  </a:moveTo>
                  <a:cubicBezTo>
                    <a:pt x="413" y="613"/>
                    <a:pt x="413" y="613"/>
                    <a:pt x="413" y="613"/>
                  </a:cubicBezTo>
                  <a:cubicBezTo>
                    <a:pt x="426" y="609"/>
                    <a:pt x="438" y="604"/>
                    <a:pt x="450" y="598"/>
                  </a:cubicBezTo>
                  <a:cubicBezTo>
                    <a:pt x="456" y="611"/>
                    <a:pt x="456" y="611"/>
                    <a:pt x="456" y="611"/>
                  </a:cubicBezTo>
                  <a:cubicBezTo>
                    <a:pt x="444" y="617"/>
                    <a:pt x="431" y="622"/>
                    <a:pt x="418" y="627"/>
                  </a:cubicBezTo>
                  <a:moveTo>
                    <a:pt x="357" y="640"/>
                  </a:moveTo>
                  <a:cubicBezTo>
                    <a:pt x="355" y="626"/>
                    <a:pt x="355" y="626"/>
                    <a:pt x="355" y="626"/>
                  </a:cubicBezTo>
                  <a:cubicBezTo>
                    <a:pt x="368" y="625"/>
                    <a:pt x="381" y="622"/>
                    <a:pt x="394" y="619"/>
                  </a:cubicBezTo>
                  <a:cubicBezTo>
                    <a:pt x="398" y="633"/>
                    <a:pt x="398" y="633"/>
                    <a:pt x="398" y="633"/>
                  </a:cubicBezTo>
                  <a:cubicBezTo>
                    <a:pt x="384" y="636"/>
                    <a:pt x="370" y="639"/>
                    <a:pt x="357" y="640"/>
                  </a:cubicBezTo>
                  <a:moveTo>
                    <a:pt x="317" y="643"/>
                  </a:moveTo>
                  <a:cubicBezTo>
                    <a:pt x="313" y="643"/>
                    <a:pt x="313" y="643"/>
                    <a:pt x="313" y="643"/>
                  </a:cubicBezTo>
                  <a:cubicBezTo>
                    <a:pt x="307" y="643"/>
                    <a:pt x="300" y="643"/>
                    <a:pt x="294" y="642"/>
                  </a:cubicBezTo>
                  <a:cubicBezTo>
                    <a:pt x="295" y="628"/>
                    <a:pt x="295" y="628"/>
                    <a:pt x="295" y="628"/>
                  </a:cubicBezTo>
                  <a:cubicBezTo>
                    <a:pt x="301" y="628"/>
                    <a:pt x="307" y="628"/>
                    <a:pt x="313" y="629"/>
                  </a:cubicBezTo>
                  <a:cubicBezTo>
                    <a:pt x="317" y="629"/>
                    <a:pt x="317" y="629"/>
                    <a:pt x="317" y="629"/>
                  </a:cubicBezTo>
                  <a:cubicBezTo>
                    <a:pt x="323" y="629"/>
                    <a:pt x="329" y="628"/>
                    <a:pt x="335" y="628"/>
                  </a:cubicBezTo>
                  <a:cubicBezTo>
                    <a:pt x="336" y="642"/>
                    <a:pt x="336" y="642"/>
                    <a:pt x="336" y="642"/>
                  </a:cubicBezTo>
                  <a:cubicBezTo>
                    <a:pt x="330" y="643"/>
                    <a:pt x="323" y="643"/>
                    <a:pt x="317" y="6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-225426" y="-2551113"/>
              <a:ext cx="85725" cy="68263"/>
            </a:xfrm>
            <a:custGeom>
              <a:avLst/>
              <a:gdLst>
                <a:gd name="T0" fmla="*/ 21 w 23"/>
                <a:gd name="T1" fmla="*/ 18 h 18"/>
                <a:gd name="T2" fmla="*/ 0 w 23"/>
                <a:gd name="T3" fmla="*/ 15 h 18"/>
                <a:gd name="T4" fmla="*/ 3 w 23"/>
                <a:gd name="T5" fmla="*/ 0 h 18"/>
                <a:gd name="T6" fmla="*/ 23 w 23"/>
                <a:gd name="T7" fmla="*/ 4 h 18"/>
                <a:gd name="T8" fmla="*/ 21 w 2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1" y="18"/>
                  </a:moveTo>
                  <a:cubicBezTo>
                    <a:pt x="14" y="17"/>
                    <a:pt x="7" y="16"/>
                    <a:pt x="0" y="1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9" y="2"/>
                    <a:pt x="16" y="3"/>
                    <a:pt x="23" y="4"/>
                  </a:cubicBezTo>
                  <a:lnTo>
                    <a:pt x="21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5" name="Freeform 104"/>
            <p:cNvSpPr>
              <a:spLocks noEditPoints="1"/>
            </p:cNvSpPr>
            <p:nvPr/>
          </p:nvSpPr>
          <p:spPr bwMode="auto">
            <a:xfrm>
              <a:off x="-1460501" y="-5162550"/>
              <a:ext cx="1328738" cy="1322388"/>
            </a:xfrm>
            <a:custGeom>
              <a:avLst/>
              <a:gdLst>
                <a:gd name="T0" fmla="*/ 315 w 354"/>
                <a:gd name="T1" fmla="*/ 21 h 352"/>
                <a:gd name="T2" fmla="*/ 312 w 354"/>
                <a:gd name="T3" fmla="*/ 7 h 352"/>
                <a:gd name="T4" fmla="*/ 352 w 354"/>
                <a:gd name="T5" fmla="*/ 0 h 352"/>
                <a:gd name="T6" fmla="*/ 354 w 354"/>
                <a:gd name="T7" fmla="*/ 14 h 352"/>
                <a:gd name="T8" fmla="*/ 315 w 354"/>
                <a:gd name="T9" fmla="*/ 21 h 352"/>
                <a:gd name="T10" fmla="*/ 257 w 354"/>
                <a:gd name="T11" fmla="*/ 37 h 352"/>
                <a:gd name="T12" fmla="*/ 252 w 354"/>
                <a:gd name="T13" fmla="*/ 24 h 352"/>
                <a:gd name="T14" fmla="*/ 291 w 354"/>
                <a:gd name="T15" fmla="*/ 11 h 352"/>
                <a:gd name="T16" fmla="*/ 295 w 354"/>
                <a:gd name="T17" fmla="*/ 25 h 352"/>
                <a:gd name="T18" fmla="*/ 257 w 354"/>
                <a:gd name="T19" fmla="*/ 37 h 352"/>
                <a:gd name="T20" fmla="*/ 203 w 354"/>
                <a:gd name="T21" fmla="*/ 63 h 352"/>
                <a:gd name="T22" fmla="*/ 196 w 354"/>
                <a:gd name="T23" fmla="*/ 51 h 352"/>
                <a:gd name="T24" fmla="*/ 233 w 354"/>
                <a:gd name="T25" fmla="*/ 32 h 352"/>
                <a:gd name="T26" fmla="*/ 239 w 354"/>
                <a:gd name="T27" fmla="*/ 45 h 352"/>
                <a:gd name="T28" fmla="*/ 203 w 354"/>
                <a:gd name="T29" fmla="*/ 63 h 352"/>
                <a:gd name="T30" fmla="*/ 154 w 354"/>
                <a:gd name="T31" fmla="*/ 97 h 352"/>
                <a:gd name="T32" fmla="*/ 145 w 354"/>
                <a:gd name="T33" fmla="*/ 86 h 352"/>
                <a:gd name="T34" fmla="*/ 179 w 354"/>
                <a:gd name="T35" fmla="*/ 61 h 352"/>
                <a:gd name="T36" fmla="*/ 186 w 354"/>
                <a:gd name="T37" fmla="*/ 73 h 352"/>
                <a:gd name="T38" fmla="*/ 154 w 354"/>
                <a:gd name="T39" fmla="*/ 97 h 352"/>
                <a:gd name="T40" fmla="*/ 111 w 354"/>
                <a:gd name="T41" fmla="*/ 138 h 352"/>
                <a:gd name="T42" fmla="*/ 100 w 354"/>
                <a:gd name="T43" fmla="*/ 128 h 352"/>
                <a:gd name="T44" fmla="*/ 129 w 354"/>
                <a:gd name="T45" fmla="*/ 99 h 352"/>
                <a:gd name="T46" fmla="*/ 139 w 354"/>
                <a:gd name="T47" fmla="*/ 110 h 352"/>
                <a:gd name="T48" fmla="*/ 111 w 354"/>
                <a:gd name="T49" fmla="*/ 138 h 352"/>
                <a:gd name="T50" fmla="*/ 74 w 354"/>
                <a:gd name="T51" fmla="*/ 185 h 352"/>
                <a:gd name="T52" fmla="*/ 62 w 354"/>
                <a:gd name="T53" fmla="*/ 177 h 352"/>
                <a:gd name="T54" fmla="*/ 86 w 354"/>
                <a:gd name="T55" fmla="*/ 144 h 352"/>
                <a:gd name="T56" fmla="*/ 98 w 354"/>
                <a:gd name="T57" fmla="*/ 153 h 352"/>
                <a:gd name="T58" fmla="*/ 74 w 354"/>
                <a:gd name="T59" fmla="*/ 185 h 352"/>
                <a:gd name="T60" fmla="*/ 45 w 354"/>
                <a:gd name="T61" fmla="*/ 237 h 352"/>
                <a:gd name="T62" fmla="*/ 32 w 354"/>
                <a:gd name="T63" fmla="*/ 231 h 352"/>
                <a:gd name="T64" fmla="*/ 51 w 354"/>
                <a:gd name="T65" fmla="*/ 195 h 352"/>
                <a:gd name="T66" fmla="*/ 63 w 354"/>
                <a:gd name="T67" fmla="*/ 202 h 352"/>
                <a:gd name="T68" fmla="*/ 45 w 354"/>
                <a:gd name="T69" fmla="*/ 237 h 352"/>
                <a:gd name="T70" fmla="*/ 25 w 354"/>
                <a:gd name="T71" fmla="*/ 294 h 352"/>
                <a:gd name="T72" fmla="*/ 11 w 354"/>
                <a:gd name="T73" fmla="*/ 290 h 352"/>
                <a:gd name="T74" fmla="*/ 24 w 354"/>
                <a:gd name="T75" fmla="*/ 251 h 352"/>
                <a:gd name="T76" fmla="*/ 37 w 354"/>
                <a:gd name="T77" fmla="*/ 256 h 352"/>
                <a:gd name="T78" fmla="*/ 25 w 354"/>
                <a:gd name="T79" fmla="*/ 294 h 352"/>
                <a:gd name="T80" fmla="*/ 14 w 354"/>
                <a:gd name="T81" fmla="*/ 352 h 352"/>
                <a:gd name="T82" fmla="*/ 0 w 354"/>
                <a:gd name="T83" fmla="*/ 351 h 352"/>
                <a:gd name="T84" fmla="*/ 6 w 354"/>
                <a:gd name="T85" fmla="*/ 310 h 352"/>
                <a:gd name="T86" fmla="*/ 20 w 354"/>
                <a:gd name="T87" fmla="*/ 313 h 352"/>
                <a:gd name="T88" fmla="*/ 14 w 354"/>
                <a:gd name="T8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4" h="352">
                  <a:moveTo>
                    <a:pt x="315" y="21"/>
                  </a:moveTo>
                  <a:cubicBezTo>
                    <a:pt x="312" y="7"/>
                    <a:pt x="312" y="7"/>
                    <a:pt x="312" y="7"/>
                  </a:cubicBezTo>
                  <a:cubicBezTo>
                    <a:pt x="325" y="4"/>
                    <a:pt x="339" y="2"/>
                    <a:pt x="352" y="0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41" y="16"/>
                    <a:pt x="327" y="18"/>
                    <a:pt x="315" y="21"/>
                  </a:cubicBezTo>
                  <a:moveTo>
                    <a:pt x="257" y="37"/>
                  </a:moveTo>
                  <a:cubicBezTo>
                    <a:pt x="252" y="24"/>
                    <a:pt x="252" y="24"/>
                    <a:pt x="252" y="24"/>
                  </a:cubicBezTo>
                  <a:cubicBezTo>
                    <a:pt x="265" y="19"/>
                    <a:pt x="278" y="15"/>
                    <a:pt x="291" y="11"/>
                  </a:cubicBezTo>
                  <a:cubicBezTo>
                    <a:pt x="295" y="25"/>
                    <a:pt x="295" y="25"/>
                    <a:pt x="295" y="25"/>
                  </a:cubicBezTo>
                  <a:cubicBezTo>
                    <a:pt x="282" y="29"/>
                    <a:pt x="270" y="33"/>
                    <a:pt x="257" y="37"/>
                  </a:cubicBezTo>
                  <a:moveTo>
                    <a:pt x="203" y="63"/>
                  </a:moveTo>
                  <a:cubicBezTo>
                    <a:pt x="196" y="51"/>
                    <a:pt x="196" y="51"/>
                    <a:pt x="196" y="51"/>
                  </a:cubicBezTo>
                  <a:cubicBezTo>
                    <a:pt x="208" y="44"/>
                    <a:pt x="221" y="37"/>
                    <a:pt x="233" y="32"/>
                  </a:cubicBezTo>
                  <a:cubicBezTo>
                    <a:pt x="239" y="45"/>
                    <a:pt x="239" y="45"/>
                    <a:pt x="239" y="45"/>
                  </a:cubicBezTo>
                  <a:cubicBezTo>
                    <a:pt x="227" y="50"/>
                    <a:pt x="215" y="56"/>
                    <a:pt x="203" y="63"/>
                  </a:cubicBezTo>
                  <a:moveTo>
                    <a:pt x="154" y="97"/>
                  </a:moveTo>
                  <a:cubicBezTo>
                    <a:pt x="145" y="86"/>
                    <a:pt x="145" y="86"/>
                    <a:pt x="145" y="86"/>
                  </a:cubicBezTo>
                  <a:cubicBezTo>
                    <a:pt x="156" y="77"/>
                    <a:pt x="167" y="69"/>
                    <a:pt x="179" y="61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75" y="81"/>
                    <a:pt x="164" y="88"/>
                    <a:pt x="154" y="97"/>
                  </a:cubicBezTo>
                  <a:moveTo>
                    <a:pt x="111" y="138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9" y="118"/>
                    <a:pt x="119" y="108"/>
                    <a:pt x="129" y="99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29" y="118"/>
                    <a:pt x="119" y="128"/>
                    <a:pt x="111" y="138"/>
                  </a:cubicBezTo>
                  <a:moveTo>
                    <a:pt x="74" y="185"/>
                  </a:moveTo>
                  <a:cubicBezTo>
                    <a:pt x="62" y="177"/>
                    <a:pt x="62" y="177"/>
                    <a:pt x="62" y="177"/>
                  </a:cubicBezTo>
                  <a:cubicBezTo>
                    <a:pt x="69" y="166"/>
                    <a:pt x="78" y="154"/>
                    <a:pt x="86" y="144"/>
                  </a:cubicBezTo>
                  <a:cubicBezTo>
                    <a:pt x="98" y="153"/>
                    <a:pt x="98" y="153"/>
                    <a:pt x="98" y="153"/>
                  </a:cubicBezTo>
                  <a:cubicBezTo>
                    <a:pt x="89" y="163"/>
                    <a:pt x="81" y="174"/>
                    <a:pt x="74" y="185"/>
                  </a:cubicBezTo>
                  <a:moveTo>
                    <a:pt x="45" y="237"/>
                  </a:moveTo>
                  <a:cubicBezTo>
                    <a:pt x="32" y="231"/>
                    <a:pt x="32" y="231"/>
                    <a:pt x="32" y="231"/>
                  </a:cubicBezTo>
                  <a:cubicBezTo>
                    <a:pt x="38" y="219"/>
                    <a:pt x="44" y="207"/>
                    <a:pt x="51" y="195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57" y="213"/>
                    <a:pt x="51" y="225"/>
                    <a:pt x="45" y="237"/>
                  </a:cubicBezTo>
                  <a:moveTo>
                    <a:pt x="25" y="294"/>
                  </a:moveTo>
                  <a:cubicBezTo>
                    <a:pt x="11" y="290"/>
                    <a:pt x="11" y="290"/>
                    <a:pt x="11" y="290"/>
                  </a:cubicBezTo>
                  <a:cubicBezTo>
                    <a:pt x="15" y="277"/>
                    <a:pt x="19" y="263"/>
                    <a:pt x="24" y="251"/>
                  </a:cubicBezTo>
                  <a:cubicBezTo>
                    <a:pt x="37" y="256"/>
                    <a:pt x="37" y="256"/>
                    <a:pt x="37" y="256"/>
                  </a:cubicBezTo>
                  <a:cubicBezTo>
                    <a:pt x="33" y="268"/>
                    <a:pt x="28" y="281"/>
                    <a:pt x="25" y="294"/>
                  </a:cubicBezTo>
                  <a:moveTo>
                    <a:pt x="14" y="352"/>
                  </a:moveTo>
                  <a:cubicBezTo>
                    <a:pt x="0" y="351"/>
                    <a:pt x="0" y="351"/>
                    <a:pt x="0" y="351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20" y="313"/>
                    <a:pt x="20" y="313"/>
                    <a:pt x="20" y="313"/>
                  </a:cubicBezTo>
                  <a:cubicBezTo>
                    <a:pt x="17" y="326"/>
                    <a:pt x="15" y="339"/>
                    <a:pt x="14" y="3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6" name="Freeform 105"/>
            <p:cNvSpPr>
              <a:spLocks noEditPoints="1"/>
            </p:cNvSpPr>
            <p:nvPr/>
          </p:nvSpPr>
          <p:spPr bwMode="auto">
            <a:xfrm>
              <a:off x="14287" y="-5470525"/>
              <a:ext cx="1785938" cy="3573463"/>
            </a:xfrm>
            <a:custGeom>
              <a:avLst/>
              <a:gdLst>
                <a:gd name="T0" fmla="*/ 0 w 476"/>
                <a:gd name="T1" fmla="*/ 15 h 951"/>
                <a:gd name="T2" fmla="*/ 42 w 476"/>
                <a:gd name="T3" fmla="*/ 2 h 951"/>
                <a:gd name="T4" fmla="*/ 100 w 476"/>
                <a:gd name="T5" fmla="*/ 25 h 951"/>
                <a:gd name="T6" fmla="*/ 62 w 476"/>
                <a:gd name="T7" fmla="*/ 4 h 951"/>
                <a:gd name="T8" fmla="*/ 100 w 476"/>
                <a:gd name="T9" fmla="*/ 25 h 951"/>
                <a:gd name="T10" fmla="*/ 119 w 476"/>
                <a:gd name="T11" fmla="*/ 30 h 951"/>
                <a:gd name="T12" fmla="*/ 162 w 476"/>
                <a:gd name="T13" fmla="*/ 29 h 951"/>
                <a:gd name="T14" fmla="*/ 212 w 476"/>
                <a:gd name="T15" fmla="*/ 66 h 951"/>
                <a:gd name="T16" fmla="*/ 181 w 476"/>
                <a:gd name="T17" fmla="*/ 36 h 951"/>
                <a:gd name="T18" fmla="*/ 212 w 476"/>
                <a:gd name="T19" fmla="*/ 66 h 951"/>
                <a:gd name="T20" fmla="*/ 230 w 476"/>
                <a:gd name="T21" fmla="*/ 76 h 951"/>
                <a:gd name="T22" fmla="*/ 272 w 476"/>
                <a:gd name="T23" fmla="*/ 85 h 951"/>
                <a:gd name="T24" fmla="*/ 310 w 476"/>
                <a:gd name="T25" fmla="*/ 135 h 951"/>
                <a:gd name="T26" fmla="*/ 288 w 476"/>
                <a:gd name="T27" fmla="*/ 97 h 951"/>
                <a:gd name="T28" fmla="*/ 310 w 476"/>
                <a:gd name="T29" fmla="*/ 135 h 951"/>
                <a:gd name="T30" fmla="*/ 325 w 476"/>
                <a:gd name="T31" fmla="*/ 148 h 951"/>
                <a:gd name="T32" fmla="*/ 363 w 476"/>
                <a:gd name="T33" fmla="*/ 168 h 951"/>
                <a:gd name="T34" fmla="*/ 388 w 476"/>
                <a:gd name="T35" fmla="*/ 226 h 951"/>
                <a:gd name="T36" fmla="*/ 376 w 476"/>
                <a:gd name="T37" fmla="*/ 184 h 951"/>
                <a:gd name="T38" fmla="*/ 388 w 476"/>
                <a:gd name="T39" fmla="*/ 226 h 951"/>
                <a:gd name="T40" fmla="*/ 398 w 476"/>
                <a:gd name="T41" fmla="*/ 243 h 951"/>
                <a:gd name="T42" fmla="*/ 430 w 476"/>
                <a:gd name="T43" fmla="*/ 272 h 951"/>
                <a:gd name="T44" fmla="*/ 439 w 476"/>
                <a:gd name="T45" fmla="*/ 334 h 951"/>
                <a:gd name="T46" fmla="*/ 439 w 476"/>
                <a:gd name="T47" fmla="*/ 291 h 951"/>
                <a:gd name="T48" fmla="*/ 439 w 476"/>
                <a:gd name="T49" fmla="*/ 334 h 951"/>
                <a:gd name="T50" fmla="*/ 445 w 476"/>
                <a:gd name="T51" fmla="*/ 353 h 951"/>
                <a:gd name="T52" fmla="*/ 468 w 476"/>
                <a:gd name="T53" fmla="*/ 389 h 951"/>
                <a:gd name="T54" fmla="*/ 461 w 476"/>
                <a:gd name="T55" fmla="*/ 451 h 951"/>
                <a:gd name="T56" fmla="*/ 472 w 476"/>
                <a:gd name="T57" fmla="*/ 409 h 951"/>
                <a:gd name="T58" fmla="*/ 461 w 476"/>
                <a:gd name="T59" fmla="*/ 451 h 951"/>
                <a:gd name="T60" fmla="*/ 460 w 476"/>
                <a:gd name="T61" fmla="*/ 511 h 951"/>
                <a:gd name="T62" fmla="*/ 462 w 476"/>
                <a:gd name="T63" fmla="*/ 471 h 951"/>
                <a:gd name="T64" fmla="*/ 476 w 476"/>
                <a:gd name="T65" fmla="*/ 476 h 951"/>
                <a:gd name="T66" fmla="*/ 466 w 476"/>
                <a:gd name="T67" fmla="*/ 573 h 951"/>
                <a:gd name="T68" fmla="*/ 459 w 476"/>
                <a:gd name="T69" fmla="*/ 531 h 951"/>
                <a:gd name="T70" fmla="*/ 466 w 476"/>
                <a:gd name="T71" fmla="*/ 573 h 951"/>
                <a:gd name="T72" fmla="*/ 436 w 476"/>
                <a:gd name="T73" fmla="*/ 628 h 951"/>
                <a:gd name="T74" fmla="*/ 462 w 476"/>
                <a:gd name="T75" fmla="*/ 594 h 951"/>
                <a:gd name="T76" fmla="*/ 426 w 476"/>
                <a:gd name="T77" fmla="*/ 690 h 951"/>
                <a:gd name="T78" fmla="*/ 429 w 476"/>
                <a:gd name="T79" fmla="*/ 647 h 951"/>
                <a:gd name="T80" fmla="*/ 426 w 476"/>
                <a:gd name="T81" fmla="*/ 690 h 951"/>
                <a:gd name="T82" fmla="*/ 382 w 476"/>
                <a:gd name="T83" fmla="*/ 735 h 951"/>
                <a:gd name="T84" fmla="*/ 416 w 476"/>
                <a:gd name="T85" fmla="*/ 708 h 951"/>
                <a:gd name="T86" fmla="*/ 356 w 476"/>
                <a:gd name="T87" fmla="*/ 792 h 951"/>
                <a:gd name="T88" fmla="*/ 371 w 476"/>
                <a:gd name="T89" fmla="*/ 752 h 951"/>
                <a:gd name="T90" fmla="*/ 356 w 476"/>
                <a:gd name="T91" fmla="*/ 792 h 951"/>
                <a:gd name="T92" fmla="*/ 303 w 476"/>
                <a:gd name="T93" fmla="*/ 825 h 951"/>
                <a:gd name="T94" fmla="*/ 342 w 476"/>
                <a:gd name="T95" fmla="*/ 807 h 951"/>
                <a:gd name="T96" fmla="*/ 263 w 476"/>
                <a:gd name="T97" fmla="*/ 873 h 951"/>
                <a:gd name="T98" fmla="*/ 287 w 476"/>
                <a:gd name="T99" fmla="*/ 837 h 951"/>
                <a:gd name="T100" fmla="*/ 263 w 476"/>
                <a:gd name="T101" fmla="*/ 873 h 951"/>
                <a:gd name="T102" fmla="*/ 203 w 476"/>
                <a:gd name="T103" fmla="*/ 891 h 951"/>
                <a:gd name="T104" fmla="*/ 246 w 476"/>
                <a:gd name="T105" fmla="*/ 884 h 951"/>
                <a:gd name="T106" fmla="*/ 152 w 476"/>
                <a:gd name="T107" fmla="*/ 927 h 951"/>
                <a:gd name="T108" fmla="*/ 185 w 476"/>
                <a:gd name="T109" fmla="*/ 899 h 951"/>
                <a:gd name="T110" fmla="*/ 152 w 476"/>
                <a:gd name="T111" fmla="*/ 927 h 951"/>
                <a:gd name="T112" fmla="*/ 90 w 476"/>
                <a:gd name="T113" fmla="*/ 929 h 951"/>
                <a:gd name="T114" fmla="*/ 133 w 476"/>
                <a:gd name="T115" fmla="*/ 933 h 951"/>
                <a:gd name="T116" fmla="*/ 31 w 476"/>
                <a:gd name="T117" fmla="*/ 951 h 951"/>
                <a:gd name="T118" fmla="*/ 70 w 476"/>
                <a:gd name="T119" fmla="*/ 932 h 951"/>
                <a:gd name="T120" fmla="*/ 31 w 476"/>
                <a:gd name="T121" fmla="*/ 951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6" h="951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5"/>
                  </a:moveTo>
                  <a:cubicBezTo>
                    <a:pt x="87" y="23"/>
                    <a:pt x="73" y="20"/>
                    <a:pt x="60" y="19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6"/>
                    <a:pt x="89" y="9"/>
                    <a:pt x="103" y="11"/>
                  </a:cubicBezTo>
                  <a:lnTo>
                    <a:pt x="100" y="25"/>
                  </a:lnTo>
                  <a:close/>
                  <a:moveTo>
                    <a:pt x="157" y="42"/>
                  </a:moveTo>
                  <a:cubicBezTo>
                    <a:pt x="145" y="38"/>
                    <a:pt x="132" y="34"/>
                    <a:pt x="119" y="30"/>
                  </a:cubicBezTo>
                  <a:cubicBezTo>
                    <a:pt x="123" y="16"/>
                    <a:pt x="123" y="16"/>
                    <a:pt x="123" y="16"/>
                  </a:cubicBezTo>
                  <a:cubicBezTo>
                    <a:pt x="136" y="20"/>
                    <a:pt x="149" y="24"/>
                    <a:pt x="162" y="29"/>
                  </a:cubicBezTo>
                  <a:lnTo>
                    <a:pt x="157" y="42"/>
                  </a:lnTo>
                  <a:close/>
                  <a:moveTo>
                    <a:pt x="212" y="66"/>
                  </a:moveTo>
                  <a:cubicBezTo>
                    <a:pt x="200" y="60"/>
                    <a:pt x="188" y="54"/>
                    <a:pt x="176" y="49"/>
                  </a:cubicBezTo>
                  <a:cubicBezTo>
                    <a:pt x="181" y="36"/>
                    <a:pt x="181" y="36"/>
                    <a:pt x="181" y="36"/>
                  </a:cubicBezTo>
                  <a:cubicBezTo>
                    <a:pt x="194" y="41"/>
                    <a:pt x="207" y="47"/>
                    <a:pt x="219" y="53"/>
                  </a:cubicBezTo>
                  <a:lnTo>
                    <a:pt x="212" y="66"/>
                  </a:lnTo>
                  <a:close/>
                  <a:moveTo>
                    <a:pt x="264" y="97"/>
                  </a:moveTo>
                  <a:cubicBezTo>
                    <a:pt x="253" y="90"/>
                    <a:pt x="241" y="82"/>
                    <a:pt x="230" y="76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49" y="70"/>
                    <a:pt x="261" y="78"/>
                    <a:pt x="272" y="85"/>
                  </a:cubicBezTo>
                  <a:lnTo>
                    <a:pt x="264" y="97"/>
                  </a:lnTo>
                  <a:close/>
                  <a:moveTo>
                    <a:pt x="310" y="135"/>
                  </a:moveTo>
                  <a:cubicBezTo>
                    <a:pt x="301" y="126"/>
                    <a:pt x="290" y="117"/>
                    <a:pt x="280" y="109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99" y="106"/>
                    <a:pt x="310" y="115"/>
                    <a:pt x="320" y="124"/>
                  </a:cubicBezTo>
                  <a:lnTo>
                    <a:pt x="310" y="135"/>
                  </a:lnTo>
                  <a:close/>
                  <a:moveTo>
                    <a:pt x="352" y="178"/>
                  </a:moveTo>
                  <a:cubicBezTo>
                    <a:pt x="344" y="167"/>
                    <a:pt x="334" y="158"/>
                    <a:pt x="325" y="148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45" y="148"/>
                    <a:pt x="354" y="158"/>
                    <a:pt x="363" y="168"/>
                  </a:cubicBezTo>
                  <a:lnTo>
                    <a:pt x="352" y="178"/>
                  </a:lnTo>
                  <a:close/>
                  <a:moveTo>
                    <a:pt x="388" y="226"/>
                  </a:moveTo>
                  <a:cubicBezTo>
                    <a:pt x="381" y="215"/>
                    <a:pt x="373" y="204"/>
                    <a:pt x="365" y="193"/>
                  </a:cubicBezTo>
                  <a:cubicBezTo>
                    <a:pt x="376" y="184"/>
                    <a:pt x="376" y="184"/>
                    <a:pt x="376" y="184"/>
                  </a:cubicBezTo>
                  <a:cubicBezTo>
                    <a:pt x="385" y="195"/>
                    <a:pt x="393" y="206"/>
                    <a:pt x="400" y="218"/>
                  </a:cubicBezTo>
                  <a:lnTo>
                    <a:pt x="388" y="226"/>
                  </a:lnTo>
                  <a:close/>
                  <a:moveTo>
                    <a:pt x="417" y="278"/>
                  </a:moveTo>
                  <a:cubicBezTo>
                    <a:pt x="411" y="266"/>
                    <a:pt x="405" y="254"/>
                    <a:pt x="398" y="243"/>
                  </a:cubicBezTo>
                  <a:cubicBezTo>
                    <a:pt x="411" y="235"/>
                    <a:pt x="411" y="235"/>
                    <a:pt x="411" y="235"/>
                  </a:cubicBezTo>
                  <a:cubicBezTo>
                    <a:pt x="418" y="247"/>
                    <a:pt x="424" y="259"/>
                    <a:pt x="430" y="272"/>
                  </a:cubicBezTo>
                  <a:lnTo>
                    <a:pt x="417" y="278"/>
                  </a:lnTo>
                  <a:close/>
                  <a:moveTo>
                    <a:pt x="439" y="334"/>
                  </a:moveTo>
                  <a:cubicBezTo>
                    <a:pt x="435" y="321"/>
                    <a:pt x="431" y="308"/>
                    <a:pt x="425" y="296"/>
                  </a:cubicBezTo>
                  <a:cubicBezTo>
                    <a:pt x="439" y="291"/>
                    <a:pt x="439" y="291"/>
                    <a:pt x="439" y="291"/>
                  </a:cubicBezTo>
                  <a:cubicBezTo>
                    <a:pt x="444" y="303"/>
                    <a:pt x="449" y="316"/>
                    <a:pt x="453" y="329"/>
                  </a:cubicBezTo>
                  <a:lnTo>
                    <a:pt x="439" y="334"/>
                  </a:lnTo>
                  <a:close/>
                  <a:moveTo>
                    <a:pt x="454" y="392"/>
                  </a:moveTo>
                  <a:cubicBezTo>
                    <a:pt x="452" y="379"/>
                    <a:pt x="449" y="366"/>
                    <a:pt x="445" y="353"/>
                  </a:cubicBezTo>
                  <a:cubicBezTo>
                    <a:pt x="459" y="349"/>
                    <a:pt x="459" y="349"/>
                    <a:pt x="459" y="349"/>
                  </a:cubicBezTo>
                  <a:cubicBezTo>
                    <a:pt x="463" y="362"/>
                    <a:pt x="466" y="376"/>
                    <a:pt x="468" y="389"/>
                  </a:cubicBezTo>
                  <a:lnTo>
                    <a:pt x="454" y="392"/>
                  </a:lnTo>
                  <a:close/>
                  <a:moveTo>
                    <a:pt x="461" y="451"/>
                  </a:moveTo>
                  <a:cubicBezTo>
                    <a:pt x="460" y="438"/>
                    <a:pt x="459" y="425"/>
                    <a:pt x="457" y="411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73" y="423"/>
                    <a:pt x="475" y="437"/>
                    <a:pt x="475" y="450"/>
                  </a:cubicBezTo>
                  <a:lnTo>
                    <a:pt x="461" y="451"/>
                  </a:lnTo>
                  <a:close/>
                  <a:moveTo>
                    <a:pt x="475" y="512"/>
                  </a:moveTo>
                  <a:cubicBezTo>
                    <a:pt x="460" y="511"/>
                    <a:pt x="460" y="511"/>
                    <a:pt x="460" y="511"/>
                  </a:cubicBezTo>
                  <a:cubicBezTo>
                    <a:pt x="461" y="500"/>
                    <a:pt x="462" y="488"/>
                    <a:pt x="462" y="476"/>
                  </a:cubicBezTo>
                  <a:cubicBezTo>
                    <a:pt x="462" y="471"/>
                    <a:pt x="462" y="471"/>
                    <a:pt x="462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76" y="476"/>
                    <a:pt x="476" y="476"/>
                    <a:pt x="476" y="476"/>
                  </a:cubicBezTo>
                  <a:cubicBezTo>
                    <a:pt x="476" y="488"/>
                    <a:pt x="476" y="500"/>
                    <a:pt x="475" y="512"/>
                  </a:cubicBezTo>
                  <a:moveTo>
                    <a:pt x="466" y="573"/>
                  </a:moveTo>
                  <a:cubicBezTo>
                    <a:pt x="452" y="571"/>
                    <a:pt x="452" y="571"/>
                    <a:pt x="452" y="571"/>
                  </a:cubicBezTo>
                  <a:cubicBezTo>
                    <a:pt x="455" y="558"/>
                    <a:pt x="457" y="544"/>
                    <a:pt x="459" y="531"/>
                  </a:cubicBezTo>
                  <a:cubicBezTo>
                    <a:pt x="473" y="533"/>
                    <a:pt x="473" y="533"/>
                    <a:pt x="473" y="533"/>
                  </a:cubicBezTo>
                  <a:cubicBezTo>
                    <a:pt x="471" y="546"/>
                    <a:pt x="469" y="560"/>
                    <a:pt x="466" y="573"/>
                  </a:cubicBezTo>
                  <a:moveTo>
                    <a:pt x="450" y="633"/>
                  </a:moveTo>
                  <a:cubicBezTo>
                    <a:pt x="436" y="628"/>
                    <a:pt x="436" y="628"/>
                    <a:pt x="436" y="628"/>
                  </a:cubicBezTo>
                  <a:cubicBezTo>
                    <a:pt x="441" y="616"/>
                    <a:pt x="444" y="603"/>
                    <a:pt x="448" y="590"/>
                  </a:cubicBezTo>
                  <a:cubicBezTo>
                    <a:pt x="462" y="594"/>
                    <a:pt x="462" y="594"/>
                    <a:pt x="462" y="594"/>
                  </a:cubicBezTo>
                  <a:cubicBezTo>
                    <a:pt x="458" y="607"/>
                    <a:pt x="454" y="620"/>
                    <a:pt x="450" y="633"/>
                  </a:cubicBezTo>
                  <a:moveTo>
                    <a:pt x="426" y="690"/>
                  </a:moveTo>
                  <a:cubicBezTo>
                    <a:pt x="413" y="684"/>
                    <a:pt x="413" y="684"/>
                    <a:pt x="413" y="684"/>
                  </a:cubicBezTo>
                  <a:cubicBezTo>
                    <a:pt x="419" y="672"/>
                    <a:pt x="424" y="659"/>
                    <a:pt x="429" y="647"/>
                  </a:cubicBezTo>
                  <a:cubicBezTo>
                    <a:pt x="443" y="652"/>
                    <a:pt x="443" y="652"/>
                    <a:pt x="443" y="652"/>
                  </a:cubicBezTo>
                  <a:cubicBezTo>
                    <a:pt x="437" y="665"/>
                    <a:pt x="432" y="678"/>
                    <a:pt x="426" y="690"/>
                  </a:cubicBezTo>
                  <a:moveTo>
                    <a:pt x="394" y="743"/>
                  </a:moveTo>
                  <a:cubicBezTo>
                    <a:pt x="382" y="735"/>
                    <a:pt x="382" y="735"/>
                    <a:pt x="382" y="735"/>
                  </a:cubicBezTo>
                  <a:cubicBezTo>
                    <a:pt x="390" y="724"/>
                    <a:pt x="397" y="713"/>
                    <a:pt x="403" y="701"/>
                  </a:cubicBezTo>
                  <a:cubicBezTo>
                    <a:pt x="416" y="708"/>
                    <a:pt x="416" y="708"/>
                    <a:pt x="416" y="708"/>
                  </a:cubicBezTo>
                  <a:cubicBezTo>
                    <a:pt x="409" y="720"/>
                    <a:pt x="402" y="732"/>
                    <a:pt x="394" y="743"/>
                  </a:cubicBezTo>
                  <a:moveTo>
                    <a:pt x="356" y="792"/>
                  </a:moveTo>
                  <a:cubicBezTo>
                    <a:pt x="345" y="783"/>
                    <a:pt x="345" y="783"/>
                    <a:pt x="345" y="783"/>
                  </a:cubicBezTo>
                  <a:cubicBezTo>
                    <a:pt x="354" y="773"/>
                    <a:pt x="363" y="762"/>
                    <a:pt x="371" y="752"/>
                  </a:cubicBezTo>
                  <a:cubicBezTo>
                    <a:pt x="382" y="760"/>
                    <a:pt x="382" y="760"/>
                    <a:pt x="382" y="760"/>
                  </a:cubicBezTo>
                  <a:cubicBezTo>
                    <a:pt x="374" y="771"/>
                    <a:pt x="365" y="782"/>
                    <a:pt x="356" y="792"/>
                  </a:cubicBezTo>
                  <a:moveTo>
                    <a:pt x="312" y="836"/>
                  </a:moveTo>
                  <a:cubicBezTo>
                    <a:pt x="303" y="825"/>
                    <a:pt x="303" y="825"/>
                    <a:pt x="303" y="825"/>
                  </a:cubicBezTo>
                  <a:cubicBezTo>
                    <a:pt x="313" y="816"/>
                    <a:pt x="323" y="807"/>
                    <a:pt x="332" y="797"/>
                  </a:cubicBezTo>
                  <a:cubicBezTo>
                    <a:pt x="342" y="807"/>
                    <a:pt x="342" y="807"/>
                    <a:pt x="342" y="807"/>
                  </a:cubicBezTo>
                  <a:cubicBezTo>
                    <a:pt x="333" y="817"/>
                    <a:pt x="323" y="827"/>
                    <a:pt x="312" y="836"/>
                  </a:cubicBezTo>
                  <a:moveTo>
                    <a:pt x="263" y="873"/>
                  </a:moveTo>
                  <a:cubicBezTo>
                    <a:pt x="255" y="861"/>
                    <a:pt x="255" y="861"/>
                    <a:pt x="255" y="861"/>
                  </a:cubicBezTo>
                  <a:cubicBezTo>
                    <a:pt x="266" y="854"/>
                    <a:pt x="277" y="846"/>
                    <a:pt x="287" y="837"/>
                  </a:cubicBezTo>
                  <a:cubicBezTo>
                    <a:pt x="296" y="849"/>
                    <a:pt x="296" y="849"/>
                    <a:pt x="296" y="849"/>
                  </a:cubicBezTo>
                  <a:cubicBezTo>
                    <a:pt x="286" y="857"/>
                    <a:pt x="275" y="865"/>
                    <a:pt x="263" y="873"/>
                  </a:cubicBezTo>
                  <a:moveTo>
                    <a:pt x="209" y="904"/>
                  </a:moveTo>
                  <a:cubicBezTo>
                    <a:pt x="203" y="891"/>
                    <a:pt x="203" y="891"/>
                    <a:pt x="203" y="891"/>
                  </a:cubicBezTo>
                  <a:cubicBezTo>
                    <a:pt x="215" y="885"/>
                    <a:pt x="227" y="879"/>
                    <a:pt x="238" y="872"/>
                  </a:cubicBezTo>
                  <a:cubicBezTo>
                    <a:pt x="246" y="884"/>
                    <a:pt x="246" y="884"/>
                    <a:pt x="246" y="884"/>
                  </a:cubicBezTo>
                  <a:cubicBezTo>
                    <a:pt x="234" y="891"/>
                    <a:pt x="222" y="898"/>
                    <a:pt x="209" y="904"/>
                  </a:cubicBezTo>
                  <a:moveTo>
                    <a:pt x="152" y="927"/>
                  </a:moveTo>
                  <a:cubicBezTo>
                    <a:pt x="148" y="914"/>
                    <a:pt x="148" y="914"/>
                    <a:pt x="148" y="914"/>
                  </a:cubicBezTo>
                  <a:cubicBezTo>
                    <a:pt x="160" y="909"/>
                    <a:pt x="173" y="905"/>
                    <a:pt x="185" y="899"/>
                  </a:cubicBezTo>
                  <a:cubicBezTo>
                    <a:pt x="191" y="912"/>
                    <a:pt x="191" y="912"/>
                    <a:pt x="191" y="912"/>
                  </a:cubicBezTo>
                  <a:cubicBezTo>
                    <a:pt x="178" y="918"/>
                    <a:pt x="165" y="923"/>
                    <a:pt x="152" y="927"/>
                  </a:cubicBezTo>
                  <a:moveTo>
                    <a:pt x="93" y="943"/>
                  </a:moveTo>
                  <a:cubicBezTo>
                    <a:pt x="90" y="929"/>
                    <a:pt x="90" y="929"/>
                    <a:pt x="90" y="929"/>
                  </a:cubicBezTo>
                  <a:cubicBezTo>
                    <a:pt x="103" y="926"/>
                    <a:pt x="116" y="923"/>
                    <a:pt x="129" y="920"/>
                  </a:cubicBezTo>
                  <a:cubicBezTo>
                    <a:pt x="133" y="933"/>
                    <a:pt x="133" y="933"/>
                    <a:pt x="133" y="933"/>
                  </a:cubicBezTo>
                  <a:cubicBezTo>
                    <a:pt x="120" y="937"/>
                    <a:pt x="106" y="940"/>
                    <a:pt x="93" y="943"/>
                  </a:cubicBezTo>
                  <a:moveTo>
                    <a:pt x="31" y="951"/>
                  </a:moveTo>
                  <a:cubicBezTo>
                    <a:pt x="30" y="937"/>
                    <a:pt x="30" y="937"/>
                    <a:pt x="30" y="937"/>
                  </a:cubicBezTo>
                  <a:cubicBezTo>
                    <a:pt x="44" y="936"/>
                    <a:pt x="57" y="934"/>
                    <a:pt x="70" y="932"/>
                  </a:cubicBezTo>
                  <a:cubicBezTo>
                    <a:pt x="72" y="947"/>
                    <a:pt x="72" y="947"/>
                    <a:pt x="72" y="947"/>
                  </a:cubicBezTo>
                  <a:cubicBezTo>
                    <a:pt x="59" y="949"/>
                    <a:pt x="45" y="950"/>
                    <a:pt x="31" y="9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7" name="Freeform 106"/>
            <p:cNvSpPr>
              <a:spLocks noEditPoints="1"/>
            </p:cNvSpPr>
            <p:nvPr/>
          </p:nvSpPr>
          <p:spPr bwMode="auto">
            <a:xfrm>
              <a:off x="14287" y="-5778500"/>
              <a:ext cx="2093913" cy="2205038"/>
            </a:xfrm>
            <a:custGeom>
              <a:avLst/>
              <a:gdLst>
                <a:gd name="T0" fmla="*/ 0 w 558"/>
                <a:gd name="T1" fmla="*/ 15 h 587"/>
                <a:gd name="T2" fmla="*/ 42 w 558"/>
                <a:gd name="T3" fmla="*/ 2 h 587"/>
                <a:gd name="T4" fmla="*/ 100 w 558"/>
                <a:gd name="T5" fmla="*/ 24 h 587"/>
                <a:gd name="T6" fmla="*/ 62 w 558"/>
                <a:gd name="T7" fmla="*/ 4 h 587"/>
                <a:gd name="T8" fmla="*/ 100 w 558"/>
                <a:gd name="T9" fmla="*/ 24 h 587"/>
                <a:gd name="T10" fmla="*/ 120 w 558"/>
                <a:gd name="T11" fmla="*/ 28 h 587"/>
                <a:gd name="T12" fmla="*/ 163 w 558"/>
                <a:gd name="T13" fmla="*/ 24 h 587"/>
                <a:gd name="T14" fmla="*/ 215 w 558"/>
                <a:gd name="T15" fmla="*/ 59 h 587"/>
                <a:gd name="T16" fmla="*/ 178 w 558"/>
                <a:gd name="T17" fmla="*/ 44 h 587"/>
                <a:gd name="T18" fmla="*/ 188 w 558"/>
                <a:gd name="T19" fmla="*/ 33 h 587"/>
                <a:gd name="T20" fmla="*/ 215 w 558"/>
                <a:gd name="T21" fmla="*/ 59 h 587"/>
                <a:gd name="T22" fmla="*/ 233 w 558"/>
                <a:gd name="T23" fmla="*/ 67 h 587"/>
                <a:gd name="T24" fmla="*/ 276 w 558"/>
                <a:gd name="T25" fmla="*/ 73 h 587"/>
                <a:gd name="T26" fmla="*/ 319 w 558"/>
                <a:gd name="T27" fmla="*/ 118 h 587"/>
                <a:gd name="T28" fmla="*/ 294 w 558"/>
                <a:gd name="T29" fmla="*/ 83 h 587"/>
                <a:gd name="T30" fmla="*/ 319 w 558"/>
                <a:gd name="T31" fmla="*/ 118 h 587"/>
                <a:gd name="T32" fmla="*/ 335 w 558"/>
                <a:gd name="T33" fmla="*/ 130 h 587"/>
                <a:gd name="T34" fmla="*/ 376 w 558"/>
                <a:gd name="T35" fmla="*/ 145 h 587"/>
                <a:gd name="T36" fmla="*/ 408 w 558"/>
                <a:gd name="T37" fmla="*/ 199 h 587"/>
                <a:gd name="T38" fmla="*/ 391 w 558"/>
                <a:gd name="T39" fmla="*/ 159 h 587"/>
                <a:gd name="T40" fmla="*/ 408 w 558"/>
                <a:gd name="T41" fmla="*/ 199 h 587"/>
                <a:gd name="T42" fmla="*/ 421 w 558"/>
                <a:gd name="T43" fmla="*/ 214 h 587"/>
                <a:gd name="T44" fmla="*/ 457 w 558"/>
                <a:gd name="T45" fmla="*/ 238 h 587"/>
                <a:gd name="T46" fmla="*/ 477 w 558"/>
                <a:gd name="T47" fmla="*/ 297 h 587"/>
                <a:gd name="T48" fmla="*/ 469 w 558"/>
                <a:gd name="T49" fmla="*/ 255 h 587"/>
                <a:gd name="T50" fmla="*/ 477 w 558"/>
                <a:gd name="T51" fmla="*/ 297 h 587"/>
                <a:gd name="T52" fmla="*/ 486 w 558"/>
                <a:gd name="T53" fmla="*/ 315 h 587"/>
                <a:gd name="T54" fmla="*/ 516 w 558"/>
                <a:gd name="T55" fmla="*/ 346 h 587"/>
                <a:gd name="T56" fmla="*/ 523 w 558"/>
                <a:gd name="T57" fmla="*/ 408 h 587"/>
                <a:gd name="T58" fmla="*/ 524 w 558"/>
                <a:gd name="T59" fmla="*/ 365 h 587"/>
                <a:gd name="T60" fmla="*/ 523 w 558"/>
                <a:gd name="T61" fmla="*/ 408 h 587"/>
                <a:gd name="T62" fmla="*/ 528 w 558"/>
                <a:gd name="T63" fmla="*/ 427 h 587"/>
                <a:gd name="T64" fmla="*/ 550 w 558"/>
                <a:gd name="T65" fmla="*/ 464 h 587"/>
                <a:gd name="T66" fmla="*/ 543 w 558"/>
                <a:gd name="T67" fmla="*/ 526 h 587"/>
                <a:gd name="T68" fmla="*/ 553 w 558"/>
                <a:gd name="T69" fmla="*/ 484 h 587"/>
                <a:gd name="T70" fmla="*/ 543 w 558"/>
                <a:gd name="T71" fmla="*/ 526 h 587"/>
                <a:gd name="T72" fmla="*/ 543 w 558"/>
                <a:gd name="T73" fmla="*/ 586 h 587"/>
                <a:gd name="T74" fmla="*/ 544 w 558"/>
                <a:gd name="T75" fmla="*/ 546 h 587"/>
                <a:gd name="T76" fmla="*/ 558 w 558"/>
                <a:gd name="T77" fmla="*/ 558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8" h="587">
                  <a:moveTo>
                    <a:pt x="40" y="16"/>
                  </a:moveTo>
                  <a:cubicBezTo>
                    <a:pt x="27" y="15"/>
                    <a:pt x="14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28" y="1"/>
                    <a:pt x="42" y="2"/>
                  </a:cubicBezTo>
                  <a:lnTo>
                    <a:pt x="40" y="16"/>
                  </a:lnTo>
                  <a:close/>
                  <a:moveTo>
                    <a:pt x="100" y="24"/>
                  </a:moveTo>
                  <a:cubicBezTo>
                    <a:pt x="87" y="21"/>
                    <a:pt x="74" y="19"/>
                    <a:pt x="60" y="18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76" y="5"/>
                    <a:pt x="89" y="7"/>
                    <a:pt x="103" y="10"/>
                  </a:cubicBezTo>
                  <a:lnTo>
                    <a:pt x="100" y="24"/>
                  </a:lnTo>
                  <a:close/>
                  <a:moveTo>
                    <a:pt x="158" y="38"/>
                  </a:moveTo>
                  <a:cubicBezTo>
                    <a:pt x="146" y="34"/>
                    <a:pt x="133" y="31"/>
                    <a:pt x="120" y="28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36" y="17"/>
                    <a:pt x="150" y="20"/>
                    <a:pt x="163" y="24"/>
                  </a:cubicBezTo>
                  <a:lnTo>
                    <a:pt x="158" y="38"/>
                  </a:lnTo>
                  <a:close/>
                  <a:moveTo>
                    <a:pt x="215" y="59"/>
                  </a:moveTo>
                  <a:cubicBezTo>
                    <a:pt x="205" y="54"/>
                    <a:pt x="194" y="50"/>
                    <a:pt x="183" y="46"/>
                  </a:cubicBezTo>
                  <a:cubicBezTo>
                    <a:pt x="178" y="44"/>
                    <a:pt x="178" y="44"/>
                    <a:pt x="178" y="44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8" y="33"/>
                    <a:pt x="188" y="33"/>
                    <a:pt x="188" y="33"/>
                  </a:cubicBezTo>
                  <a:cubicBezTo>
                    <a:pt x="199" y="37"/>
                    <a:pt x="210" y="41"/>
                    <a:pt x="221" y="45"/>
                  </a:cubicBezTo>
                  <a:lnTo>
                    <a:pt x="215" y="59"/>
                  </a:lnTo>
                  <a:close/>
                  <a:moveTo>
                    <a:pt x="269" y="85"/>
                  </a:moveTo>
                  <a:cubicBezTo>
                    <a:pt x="257" y="79"/>
                    <a:pt x="245" y="73"/>
                    <a:pt x="233" y="67"/>
                  </a:cubicBezTo>
                  <a:cubicBezTo>
                    <a:pt x="239" y="54"/>
                    <a:pt x="239" y="54"/>
                    <a:pt x="239" y="54"/>
                  </a:cubicBezTo>
                  <a:cubicBezTo>
                    <a:pt x="252" y="60"/>
                    <a:pt x="264" y="66"/>
                    <a:pt x="276" y="73"/>
                  </a:cubicBezTo>
                  <a:lnTo>
                    <a:pt x="269" y="85"/>
                  </a:lnTo>
                  <a:close/>
                  <a:moveTo>
                    <a:pt x="319" y="118"/>
                  </a:moveTo>
                  <a:cubicBezTo>
                    <a:pt x="309" y="110"/>
                    <a:pt x="297" y="103"/>
                    <a:pt x="286" y="96"/>
                  </a:cubicBezTo>
                  <a:cubicBezTo>
                    <a:pt x="294" y="83"/>
                    <a:pt x="294" y="83"/>
                    <a:pt x="294" y="83"/>
                  </a:cubicBezTo>
                  <a:cubicBezTo>
                    <a:pt x="305" y="91"/>
                    <a:pt x="317" y="98"/>
                    <a:pt x="328" y="106"/>
                  </a:cubicBezTo>
                  <a:lnTo>
                    <a:pt x="319" y="118"/>
                  </a:lnTo>
                  <a:close/>
                  <a:moveTo>
                    <a:pt x="366" y="156"/>
                  </a:moveTo>
                  <a:cubicBezTo>
                    <a:pt x="356" y="147"/>
                    <a:pt x="346" y="138"/>
                    <a:pt x="335" y="130"/>
                  </a:cubicBezTo>
                  <a:cubicBezTo>
                    <a:pt x="344" y="119"/>
                    <a:pt x="344" y="119"/>
                    <a:pt x="344" y="119"/>
                  </a:cubicBezTo>
                  <a:cubicBezTo>
                    <a:pt x="355" y="127"/>
                    <a:pt x="366" y="136"/>
                    <a:pt x="376" y="145"/>
                  </a:cubicBezTo>
                  <a:lnTo>
                    <a:pt x="366" y="156"/>
                  </a:lnTo>
                  <a:close/>
                  <a:moveTo>
                    <a:pt x="408" y="199"/>
                  </a:moveTo>
                  <a:cubicBezTo>
                    <a:pt x="399" y="189"/>
                    <a:pt x="390" y="179"/>
                    <a:pt x="381" y="170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400" y="169"/>
                    <a:pt x="410" y="179"/>
                    <a:pt x="419" y="189"/>
                  </a:cubicBezTo>
                  <a:lnTo>
                    <a:pt x="408" y="199"/>
                  </a:lnTo>
                  <a:close/>
                  <a:moveTo>
                    <a:pt x="445" y="246"/>
                  </a:moveTo>
                  <a:cubicBezTo>
                    <a:pt x="438" y="235"/>
                    <a:pt x="430" y="224"/>
                    <a:pt x="421" y="214"/>
                  </a:cubicBezTo>
                  <a:cubicBezTo>
                    <a:pt x="432" y="205"/>
                    <a:pt x="432" y="205"/>
                    <a:pt x="432" y="205"/>
                  </a:cubicBezTo>
                  <a:cubicBezTo>
                    <a:pt x="441" y="215"/>
                    <a:pt x="449" y="227"/>
                    <a:pt x="457" y="238"/>
                  </a:cubicBezTo>
                  <a:lnTo>
                    <a:pt x="445" y="246"/>
                  </a:lnTo>
                  <a:close/>
                  <a:moveTo>
                    <a:pt x="477" y="297"/>
                  </a:moveTo>
                  <a:cubicBezTo>
                    <a:pt x="471" y="285"/>
                    <a:pt x="464" y="274"/>
                    <a:pt x="457" y="263"/>
                  </a:cubicBezTo>
                  <a:cubicBezTo>
                    <a:pt x="469" y="255"/>
                    <a:pt x="469" y="255"/>
                    <a:pt x="469" y="255"/>
                  </a:cubicBezTo>
                  <a:cubicBezTo>
                    <a:pt x="476" y="266"/>
                    <a:pt x="483" y="278"/>
                    <a:pt x="490" y="290"/>
                  </a:cubicBezTo>
                  <a:lnTo>
                    <a:pt x="477" y="297"/>
                  </a:lnTo>
                  <a:close/>
                  <a:moveTo>
                    <a:pt x="503" y="351"/>
                  </a:moveTo>
                  <a:cubicBezTo>
                    <a:pt x="498" y="339"/>
                    <a:pt x="492" y="327"/>
                    <a:pt x="486" y="315"/>
                  </a:cubicBezTo>
                  <a:cubicBezTo>
                    <a:pt x="499" y="308"/>
                    <a:pt x="499" y="308"/>
                    <a:pt x="499" y="308"/>
                  </a:cubicBezTo>
                  <a:cubicBezTo>
                    <a:pt x="505" y="320"/>
                    <a:pt x="511" y="333"/>
                    <a:pt x="516" y="346"/>
                  </a:cubicBezTo>
                  <a:lnTo>
                    <a:pt x="503" y="351"/>
                  </a:lnTo>
                  <a:close/>
                  <a:moveTo>
                    <a:pt x="523" y="408"/>
                  </a:moveTo>
                  <a:cubicBezTo>
                    <a:pt x="519" y="395"/>
                    <a:pt x="515" y="382"/>
                    <a:pt x="510" y="370"/>
                  </a:cubicBezTo>
                  <a:cubicBezTo>
                    <a:pt x="524" y="365"/>
                    <a:pt x="524" y="365"/>
                    <a:pt x="524" y="365"/>
                  </a:cubicBezTo>
                  <a:cubicBezTo>
                    <a:pt x="529" y="378"/>
                    <a:pt x="533" y="391"/>
                    <a:pt x="537" y="404"/>
                  </a:cubicBezTo>
                  <a:lnTo>
                    <a:pt x="523" y="408"/>
                  </a:lnTo>
                  <a:close/>
                  <a:moveTo>
                    <a:pt x="536" y="466"/>
                  </a:moveTo>
                  <a:cubicBezTo>
                    <a:pt x="534" y="453"/>
                    <a:pt x="531" y="440"/>
                    <a:pt x="528" y="427"/>
                  </a:cubicBezTo>
                  <a:cubicBezTo>
                    <a:pt x="542" y="424"/>
                    <a:pt x="542" y="424"/>
                    <a:pt x="542" y="424"/>
                  </a:cubicBezTo>
                  <a:cubicBezTo>
                    <a:pt x="545" y="437"/>
                    <a:pt x="548" y="451"/>
                    <a:pt x="550" y="464"/>
                  </a:cubicBezTo>
                  <a:lnTo>
                    <a:pt x="536" y="466"/>
                  </a:lnTo>
                  <a:close/>
                  <a:moveTo>
                    <a:pt x="543" y="526"/>
                  </a:moveTo>
                  <a:cubicBezTo>
                    <a:pt x="542" y="513"/>
                    <a:pt x="541" y="499"/>
                    <a:pt x="539" y="486"/>
                  </a:cubicBezTo>
                  <a:cubicBezTo>
                    <a:pt x="553" y="484"/>
                    <a:pt x="553" y="484"/>
                    <a:pt x="553" y="484"/>
                  </a:cubicBezTo>
                  <a:cubicBezTo>
                    <a:pt x="555" y="498"/>
                    <a:pt x="557" y="512"/>
                    <a:pt x="557" y="525"/>
                  </a:cubicBezTo>
                  <a:lnTo>
                    <a:pt x="543" y="526"/>
                  </a:lnTo>
                  <a:close/>
                  <a:moveTo>
                    <a:pt x="558" y="587"/>
                  </a:moveTo>
                  <a:cubicBezTo>
                    <a:pt x="543" y="586"/>
                    <a:pt x="543" y="586"/>
                    <a:pt x="543" y="586"/>
                  </a:cubicBezTo>
                  <a:cubicBezTo>
                    <a:pt x="544" y="577"/>
                    <a:pt x="544" y="567"/>
                    <a:pt x="544" y="558"/>
                  </a:cubicBezTo>
                  <a:cubicBezTo>
                    <a:pt x="544" y="554"/>
                    <a:pt x="544" y="550"/>
                    <a:pt x="544" y="546"/>
                  </a:cubicBezTo>
                  <a:cubicBezTo>
                    <a:pt x="558" y="546"/>
                    <a:pt x="558" y="546"/>
                    <a:pt x="558" y="546"/>
                  </a:cubicBezTo>
                  <a:cubicBezTo>
                    <a:pt x="558" y="550"/>
                    <a:pt x="558" y="554"/>
                    <a:pt x="558" y="558"/>
                  </a:cubicBezTo>
                  <a:cubicBezTo>
                    <a:pt x="558" y="568"/>
                    <a:pt x="558" y="577"/>
                    <a:pt x="558" y="5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8" name="Freeform 107"/>
            <p:cNvSpPr>
              <a:spLocks noEditPoints="1"/>
            </p:cNvSpPr>
            <p:nvPr/>
          </p:nvSpPr>
          <p:spPr bwMode="auto">
            <a:xfrm>
              <a:off x="-2387601" y="-6086475"/>
              <a:ext cx="2401888" cy="2405063"/>
            </a:xfrm>
            <a:custGeom>
              <a:avLst/>
              <a:gdLst>
                <a:gd name="T0" fmla="*/ 614 w 640"/>
                <a:gd name="T1" fmla="*/ 1 h 640"/>
                <a:gd name="T2" fmla="*/ 640 w 640"/>
                <a:gd name="T3" fmla="*/ 14 h 640"/>
                <a:gd name="T4" fmla="*/ 555 w 640"/>
                <a:gd name="T5" fmla="*/ 20 h 640"/>
                <a:gd name="T6" fmla="*/ 594 w 640"/>
                <a:gd name="T7" fmla="*/ 2 h 640"/>
                <a:gd name="T8" fmla="*/ 555 w 640"/>
                <a:gd name="T9" fmla="*/ 20 h 640"/>
                <a:gd name="T10" fmla="*/ 493 w 640"/>
                <a:gd name="T11" fmla="*/ 17 h 640"/>
                <a:gd name="T12" fmla="*/ 536 w 640"/>
                <a:gd name="T13" fmla="*/ 23 h 640"/>
                <a:gd name="T14" fmla="*/ 439 w 640"/>
                <a:gd name="T15" fmla="*/ 48 h 640"/>
                <a:gd name="T16" fmla="*/ 473 w 640"/>
                <a:gd name="T17" fmla="*/ 22 h 640"/>
                <a:gd name="T18" fmla="*/ 439 w 640"/>
                <a:gd name="T19" fmla="*/ 48 h 640"/>
                <a:gd name="T20" fmla="*/ 377 w 640"/>
                <a:gd name="T21" fmla="*/ 56 h 640"/>
                <a:gd name="T22" fmla="*/ 420 w 640"/>
                <a:gd name="T23" fmla="*/ 54 h 640"/>
                <a:gd name="T24" fmla="*/ 330 w 640"/>
                <a:gd name="T25" fmla="*/ 97 h 640"/>
                <a:gd name="T26" fmla="*/ 359 w 640"/>
                <a:gd name="T27" fmla="*/ 65 h 640"/>
                <a:gd name="T28" fmla="*/ 330 w 640"/>
                <a:gd name="T29" fmla="*/ 97 h 640"/>
                <a:gd name="T30" fmla="*/ 271 w 640"/>
                <a:gd name="T31" fmla="*/ 117 h 640"/>
                <a:gd name="T32" fmla="*/ 313 w 640"/>
                <a:gd name="T33" fmla="*/ 107 h 640"/>
                <a:gd name="T34" fmla="*/ 233 w 640"/>
                <a:gd name="T35" fmla="*/ 166 h 640"/>
                <a:gd name="T36" fmla="*/ 255 w 640"/>
                <a:gd name="T37" fmla="*/ 129 h 640"/>
                <a:gd name="T38" fmla="*/ 233 w 640"/>
                <a:gd name="T39" fmla="*/ 166 h 640"/>
                <a:gd name="T40" fmla="*/ 179 w 640"/>
                <a:gd name="T41" fmla="*/ 197 h 640"/>
                <a:gd name="T42" fmla="*/ 218 w 640"/>
                <a:gd name="T43" fmla="*/ 179 h 640"/>
                <a:gd name="T44" fmla="*/ 150 w 640"/>
                <a:gd name="T45" fmla="*/ 252 h 640"/>
                <a:gd name="T46" fmla="*/ 165 w 640"/>
                <a:gd name="T47" fmla="*/ 212 h 640"/>
                <a:gd name="T48" fmla="*/ 150 w 640"/>
                <a:gd name="T49" fmla="*/ 252 h 640"/>
                <a:gd name="T50" fmla="*/ 103 w 640"/>
                <a:gd name="T51" fmla="*/ 293 h 640"/>
                <a:gd name="T52" fmla="*/ 138 w 640"/>
                <a:gd name="T53" fmla="*/ 268 h 640"/>
                <a:gd name="T54" fmla="*/ 85 w 640"/>
                <a:gd name="T55" fmla="*/ 352 h 640"/>
                <a:gd name="T56" fmla="*/ 92 w 640"/>
                <a:gd name="T57" fmla="*/ 310 h 640"/>
                <a:gd name="T58" fmla="*/ 85 w 640"/>
                <a:gd name="T59" fmla="*/ 352 h 640"/>
                <a:gd name="T60" fmla="*/ 46 w 640"/>
                <a:gd name="T61" fmla="*/ 401 h 640"/>
                <a:gd name="T62" fmla="*/ 76 w 640"/>
                <a:gd name="T63" fmla="*/ 370 h 640"/>
                <a:gd name="T64" fmla="*/ 40 w 640"/>
                <a:gd name="T65" fmla="*/ 463 h 640"/>
                <a:gd name="T66" fmla="*/ 39 w 640"/>
                <a:gd name="T67" fmla="*/ 420 h 640"/>
                <a:gd name="T68" fmla="*/ 40 w 640"/>
                <a:gd name="T69" fmla="*/ 463 h 640"/>
                <a:gd name="T70" fmla="*/ 12 w 640"/>
                <a:gd name="T71" fmla="*/ 519 h 640"/>
                <a:gd name="T72" fmla="*/ 35 w 640"/>
                <a:gd name="T73" fmla="*/ 482 h 640"/>
                <a:gd name="T74" fmla="*/ 17 w 640"/>
                <a:gd name="T75" fmla="*/ 580 h 640"/>
                <a:gd name="T76" fmla="*/ 8 w 640"/>
                <a:gd name="T77" fmla="*/ 538 h 640"/>
                <a:gd name="T78" fmla="*/ 17 w 640"/>
                <a:gd name="T79" fmla="*/ 580 h 640"/>
                <a:gd name="T80" fmla="*/ 0 w 640"/>
                <a:gd name="T81" fmla="*/ 640 h 640"/>
                <a:gd name="T82" fmla="*/ 16 w 640"/>
                <a:gd name="T83" fmla="*/ 60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40" h="640">
                  <a:moveTo>
                    <a:pt x="615" y="15"/>
                  </a:moveTo>
                  <a:cubicBezTo>
                    <a:pt x="614" y="1"/>
                    <a:pt x="614" y="1"/>
                    <a:pt x="614" y="1"/>
                  </a:cubicBezTo>
                  <a:cubicBezTo>
                    <a:pt x="623" y="0"/>
                    <a:pt x="632" y="0"/>
                    <a:pt x="640" y="0"/>
                  </a:cubicBezTo>
                  <a:cubicBezTo>
                    <a:pt x="640" y="14"/>
                    <a:pt x="640" y="14"/>
                    <a:pt x="640" y="14"/>
                  </a:cubicBezTo>
                  <a:cubicBezTo>
                    <a:pt x="632" y="14"/>
                    <a:pt x="623" y="15"/>
                    <a:pt x="615" y="15"/>
                  </a:cubicBezTo>
                  <a:moveTo>
                    <a:pt x="555" y="20"/>
                  </a:moveTo>
                  <a:cubicBezTo>
                    <a:pt x="553" y="6"/>
                    <a:pt x="553" y="6"/>
                    <a:pt x="553" y="6"/>
                  </a:cubicBezTo>
                  <a:cubicBezTo>
                    <a:pt x="567" y="4"/>
                    <a:pt x="580" y="3"/>
                    <a:pt x="594" y="2"/>
                  </a:cubicBezTo>
                  <a:cubicBezTo>
                    <a:pt x="595" y="16"/>
                    <a:pt x="595" y="16"/>
                    <a:pt x="595" y="16"/>
                  </a:cubicBezTo>
                  <a:cubicBezTo>
                    <a:pt x="582" y="17"/>
                    <a:pt x="568" y="18"/>
                    <a:pt x="555" y="20"/>
                  </a:cubicBezTo>
                  <a:moveTo>
                    <a:pt x="496" y="31"/>
                  </a:moveTo>
                  <a:cubicBezTo>
                    <a:pt x="493" y="17"/>
                    <a:pt x="493" y="17"/>
                    <a:pt x="493" y="17"/>
                  </a:cubicBezTo>
                  <a:cubicBezTo>
                    <a:pt x="506" y="14"/>
                    <a:pt x="520" y="11"/>
                    <a:pt x="533" y="9"/>
                  </a:cubicBezTo>
                  <a:cubicBezTo>
                    <a:pt x="536" y="23"/>
                    <a:pt x="536" y="23"/>
                    <a:pt x="536" y="23"/>
                  </a:cubicBezTo>
                  <a:cubicBezTo>
                    <a:pt x="523" y="25"/>
                    <a:pt x="509" y="28"/>
                    <a:pt x="496" y="31"/>
                  </a:cubicBezTo>
                  <a:moveTo>
                    <a:pt x="439" y="48"/>
                  </a:moveTo>
                  <a:cubicBezTo>
                    <a:pt x="434" y="34"/>
                    <a:pt x="434" y="34"/>
                    <a:pt x="434" y="34"/>
                  </a:cubicBezTo>
                  <a:cubicBezTo>
                    <a:pt x="447" y="30"/>
                    <a:pt x="460" y="26"/>
                    <a:pt x="473" y="22"/>
                  </a:cubicBezTo>
                  <a:cubicBezTo>
                    <a:pt x="477" y="36"/>
                    <a:pt x="477" y="36"/>
                    <a:pt x="477" y="36"/>
                  </a:cubicBezTo>
                  <a:cubicBezTo>
                    <a:pt x="464" y="39"/>
                    <a:pt x="451" y="43"/>
                    <a:pt x="439" y="48"/>
                  </a:cubicBezTo>
                  <a:moveTo>
                    <a:pt x="383" y="70"/>
                  </a:moveTo>
                  <a:cubicBezTo>
                    <a:pt x="377" y="56"/>
                    <a:pt x="377" y="56"/>
                    <a:pt x="377" y="56"/>
                  </a:cubicBezTo>
                  <a:cubicBezTo>
                    <a:pt x="390" y="51"/>
                    <a:pt x="402" y="46"/>
                    <a:pt x="415" y="41"/>
                  </a:cubicBezTo>
                  <a:cubicBezTo>
                    <a:pt x="420" y="54"/>
                    <a:pt x="420" y="54"/>
                    <a:pt x="420" y="54"/>
                  </a:cubicBezTo>
                  <a:cubicBezTo>
                    <a:pt x="408" y="59"/>
                    <a:pt x="395" y="64"/>
                    <a:pt x="383" y="70"/>
                  </a:cubicBezTo>
                  <a:moveTo>
                    <a:pt x="330" y="97"/>
                  </a:moveTo>
                  <a:cubicBezTo>
                    <a:pt x="323" y="84"/>
                    <a:pt x="323" y="84"/>
                    <a:pt x="323" y="84"/>
                  </a:cubicBezTo>
                  <a:cubicBezTo>
                    <a:pt x="335" y="77"/>
                    <a:pt x="347" y="71"/>
                    <a:pt x="359" y="65"/>
                  </a:cubicBezTo>
                  <a:cubicBezTo>
                    <a:pt x="365" y="78"/>
                    <a:pt x="365" y="78"/>
                    <a:pt x="365" y="78"/>
                  </a:cubicBezTo>
                  <a:cubicBezTo>
                    <a:pt x="354" y="84"/>
                    <a:pt x="342" y="90"/>
                    <a:pt x="330" y="97"/>
                  </a:cubicBezTo>
                  <a:moveTo>
                    <a:pt x="280" y="129"/>
                  </a:moveTo>
                  <a:cubicBezTo>
                    <a:pt x="271" y="117"/>
                    <a:pt x="271" y="117"/>
                    <a:pt x="271" y="117"/>
                  </a:cubicBezTo>
                  <a:cubicBezTo>
                    <a:pt x="283" y="109"/>
                    <a:pt x="294" y="102"/>
                    <a:pt x="306" y="95"/>
                  </a:cubicBezTo>
                  <a:cubicBezTo>
                    <a:pt x="313" y="107"/>
                    <a:pt x="313" y="107"/>
                    <a:pt x="313" y="107"/>
                  </a:cubicBezTo>
                  <a:cubicBezTo>
                    <a:pt x="302" y="114"/>
                    <a:pt x="291" y="121"/>
                    <a:pt x="280" y="129"/>
                  </a:cubicBezTo>
                  <a:moveTo>
                    <a:pt x="233" y="166"/>
                  </a:moveTo>
                  <a:cubicBezTo>
                    <a:pt x="223" y="155"/>
                    <a:pt x="223" y="155"/>
                    <a:pt x="223" y="155"/>
                  </a:cubicBezTo>
                  <a:cubicBezTo>
                    <a:pt x="234" y="146"/>
                    <a:pt x="244" y="137"/>
                    <a:pt x="255" y="129"/>
                  </a:cubicBezTo>
                  <a:cubicBezTo>
                    <a:pt x="264" y="140"/>
                    <a:pt x="264" y="140"/>
                    <a:pt x="264" y="140"/>
                  </a:cubicBezTo>
                  <a:cubicBezTo>
                    <a:pt x="253" y="148"/>
                    <a:pt x="243" y="157"/>
                    <a:pt x="233" y="166"/>
                  </a:cubicBezTo>
                  <a:moveTo>
                    <a:pt x="189" y="207"/>
                  </a:moveTo>
                  <a:cubicBezTo>
                    <a:pt x="179" y="197"/>
                    <a:pt x="179" y="197"/>
                    <a:pt x="179" y="197"/>
                  </a:cubicBezTo>
                  <a:cubicBezTo>
                    <a:pt x="188" y="187"/>
                    <a:pt x="198" y="177"/>
                    <a:pt x="208" y="168"/>
                  </a:cubicBezTo>
                  <a:cubicBezTo>
                    <a:pt x="218" y="179"/>
                    <a:pt x="218" y="179"/>
                    <a:pt x="218" y="179"/>
                  </a:cubicBezTo>
                  <a:cubicBezTo>
                    <a:pt x="208" y="188"/>
                    <a:pt x="198" y="197"/>
                    <a:pt x="189" y="207"/>
                  </a:cubicBezTo>
                  <a:moveTo>
                    <a:pt x="150" y="252"/>
                  </a:moveTo>
                  <a:cubicBezTo>
                    <a:pt x="138" y="243"/>
                    <a:pt x="138" y="243"/>
                    <a:pt x="138" y="243"/>
                  </a:cubicBezTo>
                  <a:cubicBezTo>
                    <a:pt x="147" y="232"/>
                    <a:pt x="156" y="222"/>
                    <a:pt x="165" y="212"/>
                  </a:cubicBezTo>
                  <a:cubicBezTo>
                    <a:pt x="176" y="221"/>
                    <a:pt x="176" y="221"/>
                    <a:pt x="176" y="221"/>
                  </a:cubicBezTo>
                  <a:cubicBezTo>
                    <a:pt x="167" y="231"/>
                    <a:pt x="158" y="241"/>
                    <a:pt x="150" y="252"/>
                  </a:cubicBezTo>
                  <a:moveTo>
                    <a:pt x="115" y="300"/>
                  </a:moveTo>
                  <a:cubicBezTo>
                    <a:pt x="103" y="293"/>
                    <a:pt x="103" y="293"/>
                    <a:pt x="103" y="293"/>
                  </a:cubicBezTo>
                  <a:cubicBezTo>
                    <a:pt x="110" y="281"/>
                    <a:pt x="118" y="270"/>
                    <a:pt x="126" y="259"/>
                  </a:cubicBezTo>
                  <a:cubicBezTo>
                    <a:pt x="138" y="268"/>
                    <a:pt x="138" y="268"/>
                    <a:pt x="138" y="268"/>
                  </a:cubicBezTo>
                  <a:cubicBezTo>
                    <a:pt x="130" y="278"/>
                    <a:pt x="122" y="289"/>
                    <a:pt x="115" y="300"/>
                  </a:cubicBezTo>
                  <a:moveTo>
                    <a:pt x="85" y="352"/>
                  </a:moveTo>
                  <a:cubicBezTo>
                    <a:pt x="72" y="346"/>
                    <a:pt x="72" y="346"/>
                    <a:pt x="72" y="346"/>
                  </a:cubicBezTo>
                  <a:cubicBezTo>
                    <a:pt x="78" y="333"/>
                    <a:pt x="85" y="321"/>
                    <a:pt x="92" y="310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97" y="329"/>
                    <a:pt x="91" y="340"/>
                    <a:pt x="85" y="352"/>
                  </a:cubicBezTo>
                  <a:moveTo>
                    <a:pt x="60" y="407"/>
                  </a:moveTo>
                  <a:cubicBezTo>
                    <a:pt x="46" y="401"/>
                    <a:pt x="46" y="401"/>
                    <a:pt x="46" y="401"/>
                  </a:cubicBezTo>
                  <a:cubicBezTo>
                    <a:pt x="51" y="389"/>
                    <a:pt x="57" y="376"/>
                    <a:pt x="63" y="364"/>
                  </a:cubicBezTo>
                  <a:cubicBezTo>
                    <a:pt x="76" y="370"/>
                    <a:pt x="76" y="370"/>
                    <a:pt x="76" y="370"/>
                  </a:cubicBezTo>
                  <a:cubicBezTo>
                    <a:pt x="70" y="382"/>
                    <a:pt x="65" y="394"/>
                    <a:pt x="60" y="407"/>
                  </a:cubicBezTo>
                  <a:moveTo>
                    <a:pt x="40" y="463"/>
                  </a:moveTo>
                  <a:cubicBezTo>
                    <a:pt x="26" y="459"/>
                    <a:pt x="26" y="459"/>
                    <a:pt x="26" y="459"/>
                  </a:cubicBezTo>
                  <a:cubicBezTo>
                    <a:pt x="30" y="446"/>
                    <a:pt x="34" y="433"/>
                    <a:pt x="39" y="420"/>
                  </a:cubicBezTo>
                  <a:cubicBezTo>
                    <a:pt x="53" y="425"/>
                    <a:pt x="53" y="425"/>
                    <a:pt x="53" y="425"/>
                  </a:cubicBezTo>
                  <a:cubicBezTo>
                    <a:pt x="48" y="438"/>
                    <a:pt x="44" y="450"/>
                    <a:pt x="40" y="463"/>
                  </a:cubicBezTo>
                  <a:moveTo>
                    <a:pt x="26" y="521"/>
                  </a:moveTo>
                  <a:cubicBezTo>
                    <a:pt x="12" y="519"/>
                    <a:pt x="12" y="519"/>
                    <a:pt x="12" y="519"/>
                  </a:cubicBezTo>
                  <a:cubicBezTo>
                    <a:pt x="14" y="505"/>
                    <a:pt x="17" y="492"/>
                    <a:pt x="21" y="479"/>
                  </a:cubicBezTo>
                  <a:cubicBezTo>
                    <a:pt x="35" y="482"/>
                    <a:pt x="35" y="482"/>
                    <a:pt x="35" y="482"/>
                  </a:cubicBezTo>
                  <a:cubicBezTo>
                    <a:pt x="31" y="495"/>
                    <a:pt x="28" y="508"/>
                    <a:pt x="26" y="521"/>
                  </a:cubicBezTo>
                  <a:moveTo>
                    <a:pt x="17" y="580"/>
                  </a:moveTo>
                  <a:cubicBezTo>
                    <a:pt x="3" y="579"/>
                    <a:pt x="3" y="579"/>
                    <a:pt x="3" y="579"/>
                  </a:cubicBezTo>
                  <a:cubicBezTo>
                    <a:pt x="4" y="566"/>
                    <a:pt x="6" y="552"/>
                    <a:pt x="8" y="538"/>
                  </a:cubicBezTo>
                  <a:cubicBezTo>
                    <a:pt x="22" y="541"/>
                    <a:pt x="22" y="541"/>
                    <a:pt x="22" y="541"/>
                  </a:cubicBezTo>
                  <a:cubicBezTo>
                    <a:pt x="20" y="554"/>
                    <a:pt x="19" y="567"/>
                    <a:pt x="17" y="580"/>
                  </a:cubicBezTo>
                  <a:moveTo>
                    <a:pt x="15" y="640"/>
                  </a:moveTo>
                  <a:cubicBezTo>
                    <a:pt x="0" y="640"/>
                    <a:pt x="0" y="640"/>
                    <a:pt x="0" y="640"/>
                  </a:cubicBezTo>
                  <a:cubicBezTo>
                    <a:pt x="0" y="627"/>
                    <a:pt x="1" y="613"/>
                    <a:pt x="2" y="599"/>
                  </a:cubicBezTo>
                  <a:cubicBezTo>
                    <a:pt x="16" y="600"/>
                    <a:pt x="16" y="600"/>
                    <a:pt x="16" y="600"/>
                  </a:cubicBezTo>
                  <a:cubicBezTo>
                    <a:pt x="15" y="613"/>
                    <a:pt x="15" y="627"/>
                    <a:pt x="15" y="6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09" name="Freeform 108"/>
            <p:cNvSpPr>
              <a:spLocks noEditPoints="1"/>
            </p:cNvSpPr>
            <p:nvPr/>
          </p:nvSpPr>
          <p:spPr bwMode="auto">
            <a:xfrm>
              <a:off x="-2382838" y="-3543300"/>
              <a:ext cx="1662113" cy="2146300"/>
            </a:xfrm>
            <a:custGeom>
              <a:avLst/>
              <a:gdLst>
                <a:gd name="T0" fmla="*/ 0 w 443"/>
                <a:gd name="T1" fmla="*/ 0 h 571"/>
                <a:gd name="T2" fmla="*/ 17 w 443"/>
                <a:gd name="T3" fmla="*/ 28 h 571"/>
                <a:gd name="T4" fmla="*/ 12 w 443"/>
                <a:gd name="T5" fmla="*/ 90 h 571"/>
                <a:gd name="T6" fmla="*/ 19 w 443"/>
                <a:gd name="T7" fmla="*/ 48 h 571"/>
                <a:gd name="T8" fmla="*/ 12 w 443"/>
                <a:gd name="T9" fmla="*/ 90 h 571"/>
                <a:gd name="T10" fmla="*/ 16 w 443"/>
                <a:gd name="T11" fmla="*/ 110 h 571"/>
                <a:gd name="T12" fmla="*/ 40 w 443"/>
                <a:gd name="T13" fmla="*/ 145 h 571"/>
                <a:gd name="T14" fmla="*/ 47 w 443"/>
                <a:gd name="T15" fmla="*/ 207 h 571"/>
                <a:gd name="T16" fmla="*/ 47 w 443"/>
                <a:gd name="T17" fmla="*/ 164 h 571"/>
                <a:gd name="T18" fmla="*/ 47 w 443"/>
                <a:gd name="T19" fmla="*/ 207 h 571"/>
                <a:gd name="T20" fmla="*/ 55 w 443"/>
                <a:gd name="T21" fmla="*/ 226 h 571"/>
                <a:gd name="T22" fmla="*/ 86 w 443"/>
                <a:gd name="T23" fmla="*/ 256 h 571"/>
                <a:gd name="T24" fmla="*/ 104 w 443"/>
                <a:gd name="T25" fmla="*/ 315 h 571"/>
                <a:gd name="T26" fmla="*/ 96 w 443"/>
                <a:gd name="T27" fmla="*/ 273 h 571"/>
                <a:gd name="T28" fmla="*/ 104 w 443"/>
                <a:gd name="T29" fmla="*/ 315 h 571"/>
                <a:gd name="T30" fmla="*/ 116 w 443"/>
                <a:gd name="T31" fmla="*/ 332 h 571"/>
                <a:gd name="T32" fmla="*/ 152 w 443"/>
                <a:gd name="T33" fmla="*/ 355 h 571"/>
                <a:gd name="T34" fmla="*/ 181 w 443"/>
                <a:gd name="T35" fmla="*/ 410 h 571"/>
                <a:gd name="T36" fmla="*/ 164 w 443"/>
                <a:gd name="T37" fmla="*/ 371 h 571"/>
                <a:gd name="T38" fmla="*/ 181 w 443"/>
                <a:gd name="T39" fmla="*/ 410 h 571"/>
                <a:gd name="T40" fmla="*/ 195 w 443"/>
                <a:gd name="T41" fmla="*/ 424 h 571"/>
                <a:gd name="T42" fmla="*/ 235 w 443"/>
                <a:gd name="T43" fmla="*/ 441 h 571"/>
                <a:gd name="T44" fmla="*/ 274 w 443"/>
                <a:gd name="T45" fmla="*/ 489 h 571"/>
                <a:gd name="T46" fmla="*/ 250 w 443"/>
                <a:gd name="T47" fmla="*/ 453 h 571"/>
                <a:gd name="T48" fmla="*/ 274 w 443"/>
                <a:gd name="T49" fmla="*/ 489 h 571"/>
                <a:gd name="T50" fmla="*/ 291 w 443"/>
                <a:gd name="T51" fmla="*/ 500 h 571"/>
                <a:gd name="T52" fmla="*/ 333 w 443"/>
                <a:gd name="T53" fmla="*/ 509 h 571"/>
                <a:gd name="T54" fmla="*/ 381 w 443"/>
                <a:gd name="T55" fmla="*/ 549 h 571"/>
                <a:gd name="T56" fmla="*/ 351 w 443"/>
                <a:gd name="T57" fmla="*/ 519 h 571"/>
                <a:gd name="T58" fmla="*/ 381 w 443"/>
                <a:gd name="T59" fmla="*/ 549 h 571"/>
                <a:gd name="T60" fmla="*/ 400 w 443"/>
                <a:gd name="T61" fmla="*/ 557 h 571"/>
                <a:gd name="T62" fmla="*/ 443 w 443"/>
                <a:gd name="T63" fmla="*/ 557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43" h="571">
                  <a:moveTo>
                    <a:pt x="3" y="30"/>
                  </a:moveTo>
                  <a:cubicBezTo>
                    <a:pt x="2" y="20"/>
                    <a:pt x="1" y="10"/>
                    <a:pt x="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9"/>
                    <a:pt x="16" y="19"/>
                    <a:pt x="17" y="28"/>
                  </a:cubicBezTo>
                  <a:lnTo>
                    <a:pt x="3" y="30"/>
                  </a:lnTo>
                  <a:close/>
                  <a:moveTo>
                    <a:pt x="12" y="90"/>
                  </a:moveTo>
                  <a:cubicBezTo>
                    <a:pt x="9" y="77"/>
                    <a:pt x="7" y="63"/>
                    <a:pt x="5" y="5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21" y="61"/>
                    <a:pt x="23" y="74"/>
                    <a:pt x="26" y="87"/>
                  </a:cubicBezTo>
                  <a:lnTo>
                    <a:pt x="12" y="90"/>
                  </a:lnTo>
                  <a:close/>
                  <a:moveTo>
                    <a:pt x="27" y="149"/>
                  </a:moveTo>
                  <a:cubicBezTo>
                    <a:pt x="23" y="136"/>
                    <a:pt x="19" y="123"/>
                    <a:pt x="16" y="110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33" y="119"/>
                    <a:pt x="37" y="132"/>
                    <a:pt x="40" y="145"/>
                  </a:cubicBezTo>
                  <a:lnTo>
                    <a:pt x="27" y="149"/>
                  </a:lnTo>
                  <a:close/>
                  <a:moveTo>
                    <a:pt x="47" y="207"/>
                  </a:moveTo>
                  <a:cubicBezTo>
                    <a:pt x="42" y="194"/>
                    <a:pt x="37" y="181"/>
                    <a:pt x="33" y="169"/>
                  </a:cubicBezTo>
                  <a:cubicBezTo>
                    <a:pt x="47" y="164"/>
                    <a:pt x="47" y="164"/>
                    <a:pt x="47" y="164"/>
                  </a:cubicBezTo>
                  <a:cubicBezTo>
                    <a:pt x="51" y="177"/>
                    <a:pt x="56" y="189"/>
                    <a:pt x="61" y="201"/>
                  </a:cubicBezTo>
                  <a:lnTo>
                    <a:pt x="47" y="207"/>
                  </a:lnTo>
                  <a:close/>
                  <a:moveTo>
                    <a:pt x="73" y="262"/>
                  </a:moveTo>
                  <a:cubicBezTo>
                    <a:pt x="67" y="250"/>
                    <a:pt x="61" y="238"/>
                    <a:pt x="55" y="226"/>
                  </a:cubicBezTo>
                  <a:cubicBezTo>
                    <a:pt x="68" y="220"/>
                    <a:pt x="68" y="220"/>
                    <a:pt x="68" y="220"/>
                  </a:cubicBezTo>
                  <a:cubicBezTo>
                    <a:pt x="74" y="232"/>
                    <a:pt x="80" y="244"/>
                    <a:pt x="86" y="256"/>
                  </a:cubicBezTo>
                  <a:lnTo>
                    <a:pt x="73" y="262"/>
                  </a:lnTo>
                  <a:close/>
                  <a:moveTo>
                    <a:pt x="104" y="315"/>
                  </a:moveTo>
                  <a:cubicBezTo>
                    <a:pt x="97" y="304"/>
                    <a:pt x="90" y="292"/>
                    <a:pt x="83" y="280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102" y="284"/>
                    <a:pt x="109" y="296"/>
                    <a:pt x="116" y="307"/>
                  </a:cubicBezTo>
                  <a:lnTo>
                    <a:pt x="104" y="315"/>
                  </a:lnTo>
                  <a:close/>
                  <a:moveTo>
                    <a:pt x="141" y="364"/>
                  </a:moveTo>
                  <a:cubicBezTo>
                    <a:pt x="132" y="354"/>
                    <a:pt x="124" y="343"/>
                    <a:pt x="116" y="332"/>
                  </a:cubicBezTo>
                  <a:cubicBezTo>
                    <a:pt x="128" y="323"/>
                    <a:pt x="128" y="323"/>
                    <a:pt x="128" y="323"/>
                  </a:cubicBezTo>
                  <a:cubicBezTo>
                    <a:pt x="135" y="334"/>
                    <a:pt x="143" y="345"/>
                    <a:pt x="152" y="355"/>
                  </a:cubicBezTo>
                  <a:lnTo>
                    <a:pt x="141" y="364"/>
                  </a:lnTo>
                  <a:close/>
                  <a:moveTo>
                    <a:pt x="181" y="410"/>
                  </a:moveTo>
                  <a:cubicBezTo>
                    <a:pt x="172" y="400"/>
                    <a:pt x="162" y="390"/>
                    <a:pt x="153" y="380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73" y="381"/>
                    <a:pt x="182" y="391"/>
                    <a:pt x="191" y="400"/>
                  </a:cubicBezTo>
                  <a:lnTo>
                    <a:pt x="181" y="410"/>
                  </a:lnTo>
                  <a:close/>
                  <a:moveTo>
                    <a:pt x="226" y="452"/>
                  </a:moveTo>
                  <a:cubicBezTo>
                    <a:pt x="215" y="443"/>
                    <a:pt x="205" y="434"/>
                    <a:pt x="195" y="424"/>
                  </a:cubicBezTo>
                  <a:cubicBezTo>
                    <a:pt x="205" y="414"/>
                    <a:pt x="205" y="414"/>
                    <a:pt x="205" y="414"/>
                  </a:cubicBezTo>
                  <a:cubicBezTo>
                    <a:pt x="215" y="423"/>
                    <a:pt x="225" y="432"/>
                    <a:pt x="235" y="441"/>
                  </a:cubicBezTo>
                  <a:lnTo>
                    <a:pt x="226" y="452"/>
                  </a:lnTo>
                  <a:close/>
                  <a:moveTo>
                    <a:pt x="274" y="489"/>
                  </a:moveTo>
                  <a:cubicBezTo>
                    <a:pt x="263" y="481"/>
                    <a:pt x="252" y="473"/>
                    <a:pt x="242" y="465"/>
                  </a:cubicBezTo>
                  <a:cubicBezTo>
                    <a:pt x="250" y="453"/>
                    <a:pt x="250" y="453"/>
                    <a:pt x="250" y="453"/>
                  </a:cubicBezTo>
                  <a:cubicBezTo>
                    <a:pt x="261" y="462"/>
                    <a:pt x="272" y="470"/>
                    <a:pt x="283" y="477"/>
                  </a:cubicBezTo>
                  <a:lnTo>
                    <a:pt x="274" y="489"/>
                  </a:lnTo>
                  <a:close/>
                  <a:moveTo>
                    <a:pt x="326" y="522"/>
                  </a:moveTo>
                  <a:cubicBezTo>
                    <a:pt x="314" y="515"/>
                    <a:pt x="303" y="508"/>
                    <a:pt x="291" y="500"/>
                  </a:cubicBezTo>
                  <a:cubicBezTo>
                    <a:pt x="299" y="488"/>
                    <a:pt x="299" y="488"/>
                    <a:pt x="299" y="488"/>
                  </a:cubicBezTo>
                  <a:cubicBezTo>
                    <a:pt x="310" y="496"/>
                    <a:pt x="322" y="503"/>
                    <a:pt x="333" y="509"/>
                  </a:cubicBezTo>
                  <a:lnTo>
                    <a:pt x="326" y="522"/>
                  </a:lnTo>
                  <a:close/>
                  <a:moveTo>
                    <a:pt x="381" y="549"/>
                  </a:moveTo>
                  <a:cubicBezTo>
                    <a:pt x="369" y="544"/>
                    <a:pt x="356" y="538"/>
                    <a:pt x="344" y="531"/>
                  </a:cubicBezTo>
                  <a:cubicBezTo>
                    <a:pt x="351" y="519"/>
                    <a:pt x="351" y="519"/>
                    <a:pt x="351" y="519"/>
                  </a:cubicBezTo>
                  <a:cubicBezTo>
                    <a:pt x="363" y="525"/>
                    <a:pt x="375" y="531"/>
                    <a:pt x="387" y="536"/>
                  </a:cubicBezTo>
                  <a:lnTo>
                    <a:pt x="381" y="549"/>
                  </a:lnTo>
                  <a:close/>
                  <a:moveTo>
                    <a:pt x="438" y="571"/>
                  </a:moveTo>
                  <a:cubicBezTo>
                    <a:pt x="425" y="567"/>
                    <a:pt x="412" y="562"/>
                    <a:pt x="400" y="557"/>
                  </a:cubicBezTo>
                  <a:cubicBezTo>
                    <a:pt x="405" y="544"/>
                    <a:pt x="405" y="544"/>
                    <a:pt x="405" y="544"/>
                  </a:cubicBezTo>
                  <a:cubicBezTo>
                    <a:pt x="417" y="549"/>
                    <a:pt x="430" y="553"/>
                    <a:pt x="443" y="557"/>
                  </a:cubicBezTo>
                  <a:lnTo>
                    <a:pt x="43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0" name="Freeform 109"/>
            <p:cNvSpPr>
              <a:spLocks noEditPoints="1"/>
            </p:cNvSpPr>
            <p:nvPr/>
          </p:nvSpPr>
          <p:spPr bwMode="auto">
            <a:xfrm>
              <a:off x="-593726" y="-1404938"/>
              <a:ext cx="608013" cy="127000"/>
            </a:xfrm>
            <a:custGeom>
              <a:avLst/>
              <a:gdLst>
                <a:gd name="T0" fmla="*/ 40 w 162"/>
                <a:gd name="T1" fmla="*/ 23 h 34"/>
                <a:gd name="T2" fmla="*/ 0 w 162"/>
                <a:gd name="T3" fmla="*/ 14 h 34"/>
                <a:gd name="T4" fmla="*/ 3 w 162"/>
                <a:gd name="T5" fmla="*/ 0 h 34"/>
                <a:gd name="T6" fmla="*/ 43 w 162"/>
                <a:gd name="T7" fmla="*/ 8 h 34"/>
                <a:gd name="T8" fmla="*/ 40 w 162"/>
                <a:gd name="T9" fmla="*/ 23 h 34"/>
                <a:gd name="T10" fmla="*/ 101 w 162"/>
                <a:gd name="T11" fmla="*/ 31 h 34"/>
                <a:gd name="T12" fmla="*/ 60 w 162"/>
                <a:gd name="T13" fmla="*/ 26 h 34"/>
                <a:gd name="T14" fmla="*/ 62 w 162"/>
                <a:gd name="T15" fmla="*/ 12 h 34"/>
                <a:gd name="T16" fmla="*/ 102 w 162"/>
                <a:gd name="T17" fmla="*/ 17 h 34"/>
                <a:gd name="T18" fmla="*/ 101 w 162"/>
                <a:gd name="T19" fmla="*/ 31 h 34"/>
                <a:gd name="T20" fmla="*/ 162 w 162"/>
                <a:gd name="T21" fmla="*/ 34 h 34"/>
                <a:gd name="T22" fmla="*/ 121 w 162"/>
                <a:gd name="T23" fmla="*/ 33 h 34"/>
                <a:gd name="T24" fmla="*/ 122 w 162"/>
                <a:gd name="T25" fmla="*/ 19 h 34"/>
                <a:gd name="T26" fmla="*/ 162 w 162"/>
                <a:gd name="T27" fmla="*/ 20 h 34"/>
                <a:gd name="T28" fmla="*/ 162 w 162"/>
                <a:gd name="T2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2" h="34">
                  <a:moveTo>
                    <a:pt x="40" y="23"/>
                  </a:moveTo>
                  <a:cubicBezTo>
                    <a:pt x="26" y="20"/>
                    <a:pt x="13" y="17"/>
                    <a:pt x="0" y="1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6" y="3"/>
                    <a:pt x="29" y="6"/>
                    <a:pt x="43" y="8"/>
                  </a:cubicBezTo>
                  <a:lnTo>
                    <a:pt x="40" y="23"/>
                  </a:lnTo>
                  <a:close/>
                  <a:moveTo>
                    <a:pt x="101" y="31"/>
                  </a:moveTo>
                  <a:cubicBezTo>
                    <a:pt x="87" y="30"/>
                    <a:pt x="74" y="28"/>
                    <a:pt x="60" y="26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75" y="14"/>
                    <a:pt x="89" y="16"/>
                    <a:pt x="102" y="17"/>
                  </a:cubicBezTo>
                  <a:lnTo>
                    <a:pt x="101" y="31"/>
                  </a:lnTo>
                  <a:close/>
                  <a:moveTo>
                    <a:pt x="162" y="34"/>
                  </a:moveTo>
                  <a:cubicBezTo>
                    <a:pt x="149" y="34"/>
                    <a:pt x="135" y="34"/>
                    <a:pt x="121" y="33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136" y="20"/>
                    <a:pt x="149" y="20"/>
                    <a:pt x="162" y="20"/>
                  </a:cubicBezTo>
                  <a:lnTo>
                    <a:pt x="162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77787" y="-1533525"/>
              <a:ext cx="214313" cy="485775"/>
            </a:xfrm>
            <a:custGeom>
              <a:avLst/>
              <a:gdLst>
                <a:gd name="T0" fmla="*/ 55 w 135"/>
                <a:gd name="T1" fmla="*/ 306 h 306"/>
                <a:gd name="T2" fmla="*/ 135 w 135"/>
                <a:gd name="T3" fmla="*/ 306 h 306"/>
                <a:gd name="T4" fmla="*/ 135 w 135"/>
                <a:gd name="T5" fmla="*/ 0 h 306"/>
                <a:gd name="T6" fmla="*/ 0 w 135"/>
                <a:gd name="T7" fmla="*/ 0 h 306"/>
                <a:gd name="T8" fmla="*/ 55 w 135"/>
                <a:gd name="T9" fmla="*/ 30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306">
                  <a:moveTo>
                    <a:pt x="55" y="306"/>
                  </a:moveTo>
                  <a:lnTo>
                    <a:pt x="135" y="306"/>
                  </a:lnTo>
                  <a:lnTo>
                    <a:pt x="135" y="0"/>
                  </a:lnTo>
                  <a:lnTo>
                    <a:pt x="0" y="0"/>
                  </a:lnTo>
                  <a:lnTo>
                    <a:pt x="55" y="3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11162" y="-1836738"/>
              <a:ext cx="657225" cy="788988"/>
            </a:xfrm>
            <a:custGeom>
              <a:avLst/>
              <a:gdLst>
                <a:gd name="T0" fmla="*/ 175 w 175"/>
                <a:gd name="T1" fmla="*/ 101 h 210"/>
                <a:gd name="T2" fmla="*/ 164 w 175"/>
                <a:gd name="T3" fmla="*/ 85 h 210"/>
                <a:gd name="T4" fmla="*/ 92 w 175"/>
                <a:gd name="T5" fmla="*/ 85 h 210"/>
                <a:gd name="T6" fmla="*/ 91 w 175"/>
                <a:gd name="T7" fmla="*/ 65 h 210"/>
                <a:gd name="T8" fmla="*/ 93 w 175"/>
                <a:gd name="T9" fmla="*/ 24 h 210"/>
                <a:gd name="T10" fmla="*/ 67 w 175"/>
                <a:gd name="T11" fmla="*/ 0 h 210"/>
                <a:gd name="T12" fmla="*/ 54 w 175"/>
                <a:gd name="T13" fmla="*/ 9 h 210"/>
                <a:gd name="T14" fmla="*/ 54 w 175"/>
                <a:gd name="T15" fmla="*/ 40 h 210"/>
                <a:gd name="T16" fmla="*/ 20 w 175"/>
                <a:gd name="T17" fmla="*/ 94 h 210"/>
                <a:gd name="T18" fmla="*/ 0 w 175"/>
                <a:gd name="T19" fmla="*/ 97 h 210"/>
                <a:gd name="T20" fmla="*/ 0 w 175"/>
                <a:gd name="T21" fmla="*/ 193 h 210"/>
                <a:gd name="T22" fmla="*/ 4 w 175"/>
                <a:gd name="T23" fmla="*/ 193 h 210"/>
                <a:gd name="T24" fmla="*/ 47 w 175"/>
                <a:gd name="T25" fmla="*/ 210 h 210"/>
                <a:gd name="T26" fmla="*/ 134 w 175"/>
                <a:gd name="T27" fmla="*/ 210 h 210"/>
                <a:gd name="T28" fmla="*/ 147 w 175"/>
                <a:gd name="T29" fmla="*/ 193 h 210"/>
                <a:gd name="T30" fmla="*/ 139 w 175"/>
                <a:gd name="T31" fmla="*/ 179 h 210"/>
                <a:gd name="T32" fmla="*/ 158 w 175"/>
                <a:gd name="T33" fmla="*/ 162 h 210"/>
                <a:gd name="T34" fmla="*/ 149 w 175"/>
                <a:gd name="T35" fmla="*/ 149 h 210"/>
                <a:gd name="T36" fmla="*/ 165 w 175"/>
                <a:gd name="T37" fmla="*/ 131 h 210"/>
                <a:gd name="T38" fmla="*/ 159 w 175"/>
                <a:gd name="T39" fmla="*/ 117 h 210"/>
                <a:gd name="T40" fmla="*/ 175 w 175"/>
                <a:gd name="T41" fmla="*/ 1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210">
                  <a:moveTo>
                    <a:pt x="175" y="101"/>
                  </a:moveTo>
                  <a:cubicBezTo>
                    <a:pt x="175" y="87"/>
                    <a:pt x="164" y="85"/>
                    <a:pt x="164" y="85"/>
                  </a:cubicBezTo>
                  <a:cubicBezTo>
                    <a:pt x="92" y="85"/>
                    <a:pt x="92" y="85"/>
                    <a:pt x="92" y="85"/>
                  </a:cubicBezTo>
                  <a:cubicBezTo>
                    <a:pt x="92" y="85"/>
                    <a:pt x="87" y="78"/>
                    <a:pt x="91" y="65"/>
                  </a:cubicBezTo>
                  <a:cubicBezTo>
                    <a:pt x="95" y="52"/>
                    <a:pt x="96" y="33"/>
                    <a:pt x="93" y="24"/>
                  </a:cubicBezTo>
                  <a:cubicBezTo>
                    <a:pt x="89" y="16"/>
                    <a:pt x="83" y="1"/>
                    <a:pt x="67" y="0"/>
                  </a:cubicBezTo>
                  <a:cubicBezTo>
                    <a:pt x="57" y="2"/>
                    <a:pt x="54" y="9"/>
                    <a:pt x="54" y="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25" y="94"/>
                    <a:pt x="20" y="94"/>
                  </a:cubicBezTo>
                  <a:cubicBezTo>
                    <a:pt x="16" y="95"/>
                    <a:pt x="0" y="97"/>
                    <a:pt x="0" y="97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4" y="193"/>
                    <a:pt x="40" y="210"/>
                    <a:pt x="47" y="210"/>
                  </a:cubicBezTo>
                  <a:cubicBezTo>
                    <a:pt x="134" y="210"/>
                    <a:pt x="134" y="210"/>
                    <a:pt x="134" y="210"/>
                  </a:cubicBezTo>
                  <a:cubicBezTo>
                    <a:pt x="134" y="210"/>
                    <a:pt x="147" y="207"/>
                    <a:pt x="147" y="193"/>
                  </a:cubicBezTo>
                  <a:cubicBezTo>
                    <a:pt x="147" y="185"/>
                    <a:pt x="139" y="179"/>
                    <a:pt x="139" y="179"/>
                  </a:cubicBezTo>
                  <a:cubicBezTo>
                    <a:pt x="139" y="179"/>
                    <a:pt x="158" y="178"/>
                    <a:pt x="158" y="162"/>
                  </a:cubicBezTo>
                  <a:cubicBezTo>
                    <a:pt x="158" y="155"/>
                    <a:pt x="149" y="149"/>
                    <a:pt x="149" y="149"/>
                  </a:cubicBezTo>
                  <a:cubicBezTo>
                    <a:pt x="149" y="149"/>
                    <a:pt x="166" y="146"/>
                    <a:pt x="165" y="131"/>
                  </a:cubicBezTo>
                  <a:cubicBezTo>
                    <a:pt x="164" y="122"/>
                    <a:pt x="159" y="117"/>
                    <a:pt x="159" y="117"/>
                  </a:cubicBezTo>
                  <a:cubicBezTo>
                    <a:pt x="159" y="117"/>
                    <a:pt x="175" y="114"/>
                    <a:pt x="175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3" name="Freeform 112"/>
            <p:cNvSpPr>
              <a:spLocks noEditPoints="1"/>
            </p:cNvSpPr>
            <p:nvPr/>
          </p:nvSpPr>
          <p:spPr bwMode="auto">
            <a:xfrm>
              <a:off x="-4162426" y="-2554288"/>
              <a:ext cx="954088" cy="635000"/>
            </a:xfrm>
            <a:custGeom>
              <a:avLst/>
              <a:gdLst>
                <a:gd name="T0" fmla="*/ 83 w 254"/>
                <a:gd name="T1" fmla="*/ 132 h 169"/>
                <a:gd name="T2" fmla="*/ 35 w 254"/>
                <a:gd name="T3" fmla="*/ 84 h 169"/>
                <a:gd name="T4" fmla="*/ 83 w 254"/>
                <a:gd name="T5" fmla="*/ 36 h 169"/>
                <a:gd name="T6" fmla="*/ 131 w 254"/>
                <a:gd name="T7" fmla="*/ 84 h 169"/>
                <a:gd name="T8" fmla="*/ 83 w 254"/>
                <a:gd name="T9" fmla="*/ 132 h 169"/>
                <a:gd name="T10" fmla="*/ 124 w 254"/>
                <a:gd name="T11" fmla="*/ 10 h 169"/>
                <a:gd name="T12" fmla="*/ 84 w 254"/>
                <a:gd name="T13" fmla="*/ 0 h 169"/>
                <a:gd name="T14" fmla="*/ 0 w 254"/>
                <a:gd name="T15" fmla="*/ 86 h 169"/>
                <a:gd name="T16" fmla="*/ 86 w 254"/>
                <a:gd name="T17" fmla="*/ 169 h 169"/>
                <a:gd name="T18" fmla="*/ 125 w 254"/>
                <a:gd name="T19" fmla="*/ 159 h 169"/>
                <a:gd name="T20" fmla="*/ 254 w 254"/>
                <a:gd name="T21" fmla="*/ 83 h 169"/>
                <a:gd name="T22" fmla="*/ 124 w 254"/>
                <a:gd name="T23" fmla="*/ 1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4" h="169">
                  <a:moveTo>
                    <a:pt x="83" y="132"/>
                  </a:moveTo>
                  <a:cubicBezTo>
                    <a:pt x="56" y="132"/>
                    <a:pt x="35" y="110"/>
                    <a:pt x="35" y="84"/>
                  </a:cubicBezTo>
                  <a:cubicBezTo>
                    <a:pt x="35" y="57"/>
                    <a:pt x="56" y="36"/>
                    <a:pt x="83" y="36"/>
                  </a:cubicBezTo>
                  <a:cubicBezTo>
                    <a:pt x="109" y="36"/>
                    <a:pt x="131" y="57"/>
                    <a:pt x="131" y="84"/>
                  </a:cubicBezTo>
                  <a:cubicBezTo>
                    <a:pt x="131" y="110"/>
                    <a:pt x="109" y="132"/>
                    <a:pt x="83" y="132"/>
                  </a:cubicBezTo>
                  <a:moveTo>
                    <a:pt x="124" y="10"/>
                  </a:moveTo>
                  <a:cubicBezTo>
                    <a:pt x="112" y="4"/>
                    <a:pt x="98" y="0"/>
                    <a:pt x="84" y="0"/>
                  </a:cubicBezTo>
                  <a:cubicBezTo>
                    <a:pt x="37" y="1"/>
                    <a:pt x="0" y="39"/>
                    <a:pt x="0" y="86"/>
                  </a:cubicBezTo>
                  <a:cubicBezTo>
                    <a:pt x="1" y="132"/>
                    <a:pt x="39" y="169"/>
                    <a:pt x="86" y="169"/>
                  </a:cubicBezTo>
                  <a:cubicBezTo>
                    <a:pt x="109" y="169"/>
                    <a:pt x="125" y="159"/>
                    <a:pt x="125" y="159"/>
                  </a:cubicBezTo>
                  <a:cubicBezTo>
                    <a:pt x="254" y="83"/>
                    <a:pt x="254" y="83"/>
                    <a:pt x="254" y="83"/>
                  </a:cubicBezTo>
                  <a:lnTo>
                    <a:pt x="12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41274" y="-3941763"/>
              <a:ext cx="258763" cy="260350"/>
            </a:xfrm>
            <a:custGeom>
              <a:avLst/>
              <a:gdLst>
                <a:gd name="T0" fmla="*/ 13 w 69"/>
                <a:gd name="T1" fmla="*/ 57 h 69"/>
                <a:gd name="T2" fmla="*/ 13 w 69"/>
                <a:gd name="T3" fmla="*/ 13 h 69"/>
                <a:gd name="T4" fmla="*/ 56 w 69"/>
                <a:gd name="T5" fmla="*/ 12 h 69"/>
                <a:gd name="T6" fmla="*/ 57 w 69"/>
                <a:gd name="T7" fmla="*/ 56 h 69"/>
                <a:gd name="T8" fmla="*/ 13 w 69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9">
                  <a:moveTo>
                    <a:pt x="13" y="57"/>
                  </a:moveTo>
                  <a:cubicBezTo>
                    <a:pt x="1" y="45"/>
                    <a:pt x="0" y="25"/>
                    <a:pt x="13" y="13"/>
                  </a:cubicBezTo>
                  <a:cubicBezTo>
                    <a:pt x="25" y="0"/>
                    <a:pt x="44" y="0"/>
                    <a:pt x="56" y="12"/>
                  </a:cubicBezTo>
                  <a:cubicBezTo>
                    <a:pt x="69" y="24"/>
                    <a:pt x="69" y="44"/>
                    <a:pt x="57" y="56"/>
                  </a:cubicBezTo>
                  <a:cubicBezTo>
                    <a:pt x="45" y="69"/>
                    <a:pt x="25" y="69"/>
                    <a:pt x="13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5" name="Freeform 114"/>
            <p:cNvSpPr>
              <a:spLocks noEditPoints="1"/>
            </p:cNvSpPr>
            <p:nvPr/>
          </p:nvSpPr>
          <p:spPr bwMode="auto">
            <a:xfrm>
              <a:off x="-800101" y="-4527550"/>
              <a:ext cx="1695450" cy="1619250"/>
            </a:xfrm>
            <a:custGeom>
              <a:avLst/>
              <a:gdLst>
                <a:gd name="T0" fmla="*/ 339 w 452"/>
                <a:gd name="T1" fmla="*/ 269 h 431"/>
                <a:gd name="T2" fmla="*/ 182 w 452"/>
                <a:gd name="T3" fmla="*/ 269 h 431"/>
                <a:gd name="T4" fmla="*/ 182 w 452"/>
                <a:gd name="T5" fmla="*/ 112 h 431"/>
                <a:gd name="T6" fmla="*/ 339 w 452"/>
                <a:gd name="T7" fmla="*/ 112 h 431"/>
                <a:gd name="T8" fmla="*/ 339 w 452"/>
                <a:gd name="T9" fmla="*/ 269 h 431"/>
                <a:gd name="T10" fmla="*/ 387 w 452"/>
                <a:gd name="T11" fmla="*/ 76 h 431"/>
                <a:gd name="T12" fmla="*/ 140 w 452"/>
                <a:gd name="T13" fmla="*/ 65 h 431"/>
                <a:gd name="T14" fmla="*/ 93 w 452"/>
                <a:gd name="T15" fmla="*/ 136 h 431"/>
                <a:gd name="T16" fmla="*/ 0 w 452"/>
                <a:gd name="T17" fmla="*/ 431 h 431"/>
                <a:gd name="T18" fmla="*/ 302 w 452"/>
                <a:gd name="T19" fmla="*/ 364 h 431"/>
                <a:gd name="T20" fmla="*/ 376 w 452"/>
                <a:gd name="T21" fmla="*/ 323 h 431"/>
                <a:gd name="T22" fmla="*/ 387 w 452"/>
                <a:gd name="T23" fmla="*/ 7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2" h="431">
                  <a:moveTo>
                    <a:pt x="339" y="269"/>
                  </a:moveTo>
                  <a:cubicBezTo>
                    <a:pt x="296" y="313"/>
                    <a:pt x="225" y="313"/>
                    <a:pt x="182" y="269"/>
                  </a:cubicBezTo>
                  <a:cubicBezTo>
                    <a:pt x="138" y="226"/>
                    <a:pt x="138" y="156"/>
                    <a:pt x="182" y="112"/>
                  </a:cubicBezTo>
                  <a:cubicBezTo>
                    <a:pt x="225" y="69"/>
                    <a:pt x="296" y="69"/>
                    <a:pt x="339" y="112"/>
                  </a:cubicBezTo>
                  <a:cubicBezTo>
                    <a:pt x="383" y="156"/>
                    <a:pt x="383" y="226"/>
                    <a:pt x="339" y="269"/>
                  </a:cubicBezTo>
                  <a:moveTo>
                    <a:pt x="387" y="76"/>
                  </a:moveTo>
                  <a:cubicBezTo>
                    <a:pt x="322" y="4"/>
                    <a:pt x="212" y="0"/>
                    <a:pt x="140" y="65"/>
                  </a:cubicBezTo>
                  <a:cubicBezTo>
                    <a:pt x="104" y="97"/>
                    <a:pt x="93" y="136"/>
                    <a:pt x="93" y="136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302" y="364"/>
                    <a:pt x="302" y="364"/>
                    <a:pt x="302" y="364"/>
                  </a:cubicBezTo>
                  <a:cubicBezTo>
                    <a:pt x="329" y="357"/>
                    <a:pt x="354" y="343"/>
                    <a:pt x="376" y="323"/>
                  </a:cubicBezTo>
                  <a:cubicBezTo>
                    <a:pt x="448" y="258"/>
                    <a:pt x="452" y="147"/>
                    <a:pt x="387" y="7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-3906838" y="-2295525"/>
              <a:ext cx="115888" cy="115888"/>
            </a:xfrm>
            <a:custGeom>
              <a:avLst/>
              <a:gdLst>
                <a:gd name="T0" fmla="*/ 30 w 31"/>
                <a:gd name="T1" fmla="*/ 15 h 31"/>
                <a:gd name="T2" fmla="*/ 16 w 31"/>
                <a:gd name="T3" fmla="*/ 30 h 31"/>
                <a:gd name="T4" fmla="*/ 0 w 31"/>
                <a:gd name="T5" fmla="*/ 16 h 31"/>
                <a:gd name="T6" fmla="*/ 15 w 31"/>
                <a:gd name="T7" fmla="*/ 0 h 31"/>
                <a:gd name="T8" fmla="*/ 30 w 31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30" y="15"/>
                  </a:moveTo>
                  <a:cubicBezTo>
                    <a:pt x="31" y="24"/>
                    <a:pt x="24" y="30"/>
                    <a:pt x="16" y="30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7" y="1"/>
                    <a:pt x="15" y="0"/>
                  </a:cubicBezTo>
                  <a:cubicBezTo>
                    <a:pt x="24" y="0"/>
                    <a:pt x="30" y="7"/>
                    <a:pt x="3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Sans Serif"/>
              </a:endParaRPr>
            </a:p>
          </p:txBody>
        </p:sp>
      </p:grpSp>
      <p:sp>
        <p:nvSpPr>
          <p:cNvPr id="40" name="Title 1"/>
          <p:cNvSpPr>
            <a:spLocks noGrp="1"/>
          </p:cNvSpPr>
          <p:nvPr>
            <p:ph type="ctrTitle"/>
          </p:nvPr>
        </p:nvSpPr>
        <p:spPr>
          <a:xfrm>
            <a:off x="491224" y="2574321"/>
            <a:ext cx="6409151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86000"/>
              </a:lnSpc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1" name="Subtitle 2"/>
          <p:cNvSpPr>
            <a:spLocks noGrp="1"/>
          </p:cNvSpPr>
          <p:nvPr>
            <p:ph type="subTitle" idx="1"/>
          </p:nvPr>
        </p:nvSpPr>
        <p:spPr>
          <a:xfrm>
            <a:off x="491223" y="4794411"/>
            <a:ext cx="6409151" cy="276999"/>
          </a:xfrm>
        </p:spPr>
        <p:txBody>
          <a:bodyPr wrap="square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060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414" y="1934892"/>
            <a:ext cx="11432977" cy="16462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685594"/>
            <a:fld id="{3C535ED2-1871-4558-AF7C-85B32F052CC0}" type="datetimeFigureOut">
              <a:rPr lang="en-US" smtClean="0">
                <a:solidFill>
                  <a:prstClr val="black"/>
                </a:solidFill>
              </a:rPr>
              <a:pPr defTabSz="685594"/>
              <a:t>9/7/2016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pPr defTabSz="685594"/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pPr defTabSz="685594"/>
            <a:fld id="{AD6EB33F-7F0A-4A3F-8846-1AB709F9DFFF}" type="slidenum">
              <a:rPr lang="en-US" smtClean="0">
                <a:solidFill>
                  <a:prstClr val="black"/>
                </a:solidFill>
              </a:rPr>
              <a:pPr defTabSz="685594"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39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1414" y="1934892"/>
            <a:ext cx="11432977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11523553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fld id="{0A607DED-8B1E-49A6-A07A-F6DE68304C82}" type="slidenum">
              <a:rPr lang="en-US" sz="800" smtClean="0">
                <a:solidFill>
                  <a:srgbClr val="FFFFFF">
                    <a:lumMod val="75000"/>
                  </a:srgbClr>
                </a:solidFill>
                <a:latin typeface="Arial" panose="020B0604020202020204" pitchFamily="34" charset="0"/>
                <a:cs typeface="Arial" pitchFamily="34" charset="0"/>
              </a:rPr>
              <a:pPr defTabSz="914400"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131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4088" r:id="rId3"/>
    <p:sldLayoutId id="2147484089" r:id="rId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6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Arial" panose="020B0604020202020204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chart" Target="../charts/chart1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91223" y="2574321"/>
            <a:ext cx="11540355" cy="1461939"/>
          </a:xfrm>
        </p:spPr>
        <p:txBody>
          <a:bodyPr/>
          <a:lstStyle/>
          <a:p>
            <a:r>
              <a:rPr lang="en-US" sz="4400" dirty="0" err="1" smtClean="0"/>
              <a:t>OMAF</a:t>
            </a:r>
            <a:r>
              <a:rPr lang="en-US" sz="4400" dirty="0" smtClean="0"/>
              <a:t>:	Omnidirectional Media Application</a:t>
            </a:r>
            <a:br>
              <a:rPr lang="en-US" sz="4400" dirty="0" smtClean="0"/>
            </a:br>
            <a:r>
              <a:rPr lang="en-US" sz="4400" dirty="0" smtClean="0"/>
              <a:t>           	Format</a:t>
            </a:r>
            <a:endParaRPr lang="en-US" sz="4400" dirty="0"/>
          </a:p>
        </p:txBody>
      </p:sp>
      <p:sp>
        <p:nvSpPr>
          <p:cNvPr id="8" name="Subtitle 6"/>
          <p:cNvSpPr txBox="1">
            <a:spLocks/>
          </p:cNvSpPr>
          <p:nvPr/>
        </p:nvSpPr>
        <p:spPr>
          <a:xfrm>
            <a:off x="491224" y="4794411"/>
            <a:ext cx="4405630" cy="12695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Tahoma" panose="020B060403050404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7000"/>
              </a:lnSpc>
              <a:spcBef>
                <a:spcPts val="1200"/>
              </a:spcBef>
              <a:buFontTx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7000"/>
              </a:lnSpc>
              <a:spcBef>
                <a:spcPts val="1200"/>
              </a:spcBef>
              <a:buClr>
                <a:schemeClr val="accent4">
                  <a:lumMod val="75000"/>
                </a:schemeClr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6000"/>
              </a:lnSpc>
              <a:spcBef>
                <a:spcPts val="1800"/>
              </a:spcBef>
              <a:buFontTx/>
              <a:buNone/>
              <a:defRPr sz="16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4000"/>
              </a:lnSpc>
              <a:spcBef>
                <a:spcPts val="1800"/>
              </a:spcBef>
              <a:buFontTx/>
              <a:buNone/>
              <a:defRPr sz="16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Ye-Kui Wang</a:t>
            </a:r>
          </a:p>
          <a:p>
            <a:r>
              <a:rPr lang="en-US" dirty="0" smtClean="0"/>
              <a:t>Director, Technical Standards</a:t>
            </a:r>
          </a:p>
          <a:p>
            <a:r>
              <a:rPr lang="en-US" dirty="0" err="1" smtClean="0"/>
              <a:t>INCITS</a:t>
            </a:r>
            <a:r>
              <a:rPr lang="en-US" dirty="0" smtClean="0"/>
              <a:t> </a:t>
            </a:r>
            <a:r>
              <a:rPr lang="en-US" dirty="0" err="1" smtClean="0"/>
              <a:t>L3</a:t>
            </a:r>
            <a:r>
              <a:rPr lang="en-US" dirty="0" smtClean="0"/>
              <a:t> Tutorial</a:t>
            </a:r>
          </a:p>
          <a:p>
            <a:r>
              <a:rPr lang="en-US" dirty="0" smtClean="0"/>
              <a:t>August 15, 2016, Mountain View, CA, USA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87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5888" y="753888"/>
            <a:ext cx="11432977" cy="462755"/>
          </a:xfrm>
        </p:spPr>
        <p:txBody>
          <a:bodyPr/>
          <a:lstStyle/>
          <a:p>
            <a:r>
              <a:rPr lang="en-US" sz="3200" dirty="0" smtClean="0"/>
              <a:t>Projection mappings in </a:t>
            </a:r>
            <a:r>
              <a:rPr lang="en-US" sz="3200" dirty="0" err="1" smtClean="0"/>
              <a:t>OMAF</a:t>
            </a:r>
            <a:r>
              <a:rPr lang="en-US" sz="3200" dirty="0" smtClean="0"/>
              <a:t> WD</a:t>
            </a:r>
            <a:endParaRPr lang="en-US" sz="3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303782"/>
              </p:ext>
            </p:extLst>
          </p:nvPr>
        </p:nvGraphicFramePr>
        <p:xfrm>
          <a:off x="743712" y="1648491"/>
          <a:ext cx="5535168" cy="4133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306"/>
                <a:gridCol w="3827862"/>
              </a:tblGrid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Value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>
                          <a:effectLst/>
                        </a:rPr>
                        <a:t>geometry_type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0x00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Reserved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0x01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Sphere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0x02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Squished Sphere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0x03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Cylinder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0x04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Platonic Solid 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0x05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Truncated Pyramid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0x06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Segmented Sphere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0x07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Direct Fisheye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  <a:tr h="41330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err="1">
                          <a:effectLst/>
                        </a:rPr>
                        <a:t>0x08-0xFF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Reserved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7696" marR="67696" marT="0" marB="0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330646"/>
              </p:ext>
            </p:extLst>
          </p:nvPr>
        </p:nvGraphicFramePr>
        <p:xfrm>
          <a:off x="6839712" y="1791262"/>
          <a:ext cx="4754880" cy="25481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6630"/>
                <a:gridCol w="3288250"/>
              </a:tblGrid>
              <a:tr h="4246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>
                          <a:effectLst/>
                        </a:rPr>
                        <a:t>Value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2000" dirty="0" err="1">
                          <a:effectLst/>
                        </a:rPr>
                        <a:t>num_surface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4246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0x00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Reserved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4246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 err="1">
                          <a:effectLst/>
                        </a:rPr>
                        <a:t>0x01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Cube (6 surfaces)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4246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0x02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Octahedron (8 surfaces)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4246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0x03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Icosahedrons (20 surfaces)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  <a:tr h="4246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>
                          <a:effectLst/>
                        </a:rPr>
                        <a:t>0x04-0xFF</a:t>
                      </a:r>
                      <a:endParaRPr lang="en-US" sz="280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2000" dirty="0">
                          <a:effectLst/>
                        </a:rPr>
                        <a:t>Reserved</a:t>
                      </a:r>
                      <a:endParaRPr lang="en-US" sz="2800" dirty="0">
                        <a:effectLst/>
                        <a:latin typeface="Cambria" panose="02040503050406030204" pitchFamily="18" charset="0"/>
                        <a:ea typeface="STKaiti"/>
                        <a:cs typeface="Tahoma" panose="020B060403050404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110343" y="1277279"/>
            <a:ext cx="4213618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1800" b="1" dirty="0"/>
              <a:t>Number of </a:t>
            </a:r>
            <a:r>
              <a:rPr lang="en-US" sz="1800" b="1" dirty="0" smtClean="0"/>
              <a:t>surfaces </a:t>
            </a:r>
            <a:r>
              <a:rPr lang="en-US" sz="1800" b="1" dirty="0"/>
              <a:t>of platonic solid</a:t>
            </a:r>
            <a:endParaRPr lang="en-US" sz="1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9712" y="4914008"/>
            <a:ext cx="53036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000" b="1" dirty="0" smtClean="0"/>
              <a:t>Most of these projection mappings have different variations, and some of them (type 4 and 5) can dynamically change over time!</a:t>
            </a:r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3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오른쪽 화살표 37"/>
          <p:cNvSpPr>
            <a:spLocks/>
          </p:cNvSpPr>
          <p:nvPr/>
        </p:nvSpPr>
        <p:spPr bwMode="auto">
          <a:xfrm>
            <a:off x="4455818" y="3416114"/>
            <a:ext cx="491110" cy="387638"/>
          </a:xfrm>
          <a:prstGeom prst="rightArrow">
            <a:avLst>
              <a:gd name="adj1" fmla="val 50000"/>
              <a:gd name="adj2" fmla="val 50027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077" y="2244491"/>
            <a:ext cx="6072307" cy="3064223"/>
          </a:xfrm>
          <a:prstGeom prst="rect">
            <a:avLst/>
          </a:prstGeom>
        </p:spPr>
      </p:pic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Sphere – </a:t>
            </a:r>
            <a:r>
              <a:rPr lang="en-US" dirty="0" err="1" smtClean="0"/>
              <a:t>equi</a:t>
            </a:r>
            <a:r>
              <a:rPr lang="en-US" dirty="0" smtClean="0"/>
              <a:t>-rectangular</a:t>
            </a:r>
            <a:endParaRPr lang="en-US" dirty="0"/>
          </a:p>
        </p:txBody>
      </p:sp>
      <p:pic>
        <p:nvPicPr>
          <p:cNvPr id="1029" name="Picture 5" descr="http://reformdrugpolicy.com/wp-content/uploads/2011/08/globe2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19" y="2036722"/>
            <a:ext cx="3332151" cy="327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69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Squished sphere</a:t>
            </a:r>
            <a:endParaRPr lang="en-US" dirty="0"/>
          </a:p>
        </p:txBody>
      </p:sp>
      <p:pic>
        <p:nvPicPr>
          <p:cNvPr id="10" name="Object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4" t="-2032" r="-9616" b="-2328"/>
          <a:stretch>
            <a:fillRect/>
          </a:stretch>
        </p:blipFill>
        <p:spPr bwMode="auto">
          <a:xfrm>
            <a:off x="240631" y="2189748"/>
            <a:ext cx="12765506" cy="3693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10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Cylinder</a:t>
            </a:r>
            <a:endParaRPr lang="en-US" dirty="0"/>
          </a:p>
        </p:txBody>
      </p:sp>
      <p:pic>
        <p:nvPicPr>
          <p:cNvPr id="4" name="Object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7" t="-2560" b="-1936"/>
          <a:stretch>
            <a:fillRect/>
          </a:stretch>
        </p:blipFill>
        <p:spPr bwMode="auto">
          <a:xfrm>
            <a:off x="1720515" y="1588168"/>
            <a:ext cx="7676148" cy="39463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734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1466" y="819181"/>
            <a:ext cx="11430000" cy="508917"/>
          </a:xfrm>
        </p:spPr>
        <p:txBody>
          <a:bodyPr/>
          <a:lstStyle/>
          <a:p>
            <a:r>
              <a:rPr lang="en-US" dirty="0" smtClean="0"/>
              <a:t>Cube map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176" y="1997870"/>
            <a:ext cx="3314865" cy="2735169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 bwMode="auto">
          <a:xfrm>
            <a:off x="5033592" y="3249468"/>
            <a:ext cx="893988" cy="354221"/>
          </a:xfrm>
          <a:prstGeom prst="rightArrow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594"/>
            <a:endParaRPr lang="en-US" dirty="0" err="1">
              <a:solidFill>
                <a:srgbClr val="FFFFFF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5400000">
            <a:off x="7579646" y="4005088"/>
            <a:ext cx="417688" cy="294772"/>
          </a:xfrm>
          <a:prstGeom prst="rightArrow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594"/>
            <a:endParaRPr lang="en-US" dirty="0" err="1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570" y="4564090"/>
            <a:ext cx="3174428" cy="2111876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6156466" y="743703"/>
            <a:ext cx="4661223" cy="2884568"/>
            <a:chOff x="5970807" y="1040936"/>
            <a:chExt cx="3518633" cy="264000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70807" y="1928366"/>
              <a:ext cx="876622" cy="88027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47429" y="1933833"/>
              <a:ext cx="866429" cy="86642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3221" y="1040936"/>
              <a:ext cx="876425" cy="88738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833221" y="2790311"/>
              <a:ext cx="890633" cy="89063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709646" y="1922078"/>
              <a:ext cx="885502" cy="878184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95148" y="1922078"/>
              <a:ext cx="894292" cy="88684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9888049" y="4733039"/>
            <a:ext cx="1859280" cy="1057212"/>
            <a:chOff x="9601200" y="4683760"/>
            <a:chExt cx="1859280" cy="1057212"/>
          </a:xfrm>
        </p:grpSpPr>
        <p:sp>
          <p:nvSpPr>
            <p:cNvPr id="19" name="TextBox 18"/>
            <p:cNvSpPr txBox="1"/>
            <p:nvPr/>
          </p:nvSpPr>
          <p:spPr>
            <a:xfrm>
              <a:off x="9601200" y="4683760"/>
              <a:ext cx="619760" cy="52860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300"/>
                </a:spcAft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/>
              </a:r>
              <a:b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</a:b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Left</a:t>
              </a:r>
              <a:b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</a:b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220960" y="4683760"/>
              <a:ext cx="619760" cy="52860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300"/>
                </a:spcAft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/>
              </a:r>
              <a:b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</a:b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Front</a:t>
              </a:r>
              <a:b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</a:b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840720" y="4683760"/>
              <a:ext cx="619760" cy="52860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90000"/>
                </a:lnSpc>
                <a:spcAft>
                  <a:spcPts val="300"/>
                </a:spcAft>
              </a:pP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/>
              </a:r>
              <a:b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</a:br>
              <a: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Up</a:t>
              </a:r>
              <a:br>
                <a: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</a:b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9601200" y="5212366"/>
              <a:ext cx="1859280" cy="528606"/>
              <a:chOff x="9601200" y="5223992"/>
              <a:chExt cx="1859280" cy="528606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9601200" y="5223992"/>
                <a:ext cx="619760" cy="52860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/>
                </a:r>
                <a:b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</a:br>
                <a: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Down</a:t>
                </a:r>
                <a:b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</a:br>
                <a:endPara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10220960" y="5223992"/>
                <a:ext cx="619760" cy="52860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/>
                </a:r>
                <a:b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</a:br>
                <a: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Right</a:t>
                </a:r>
                <a:b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</a:br>
                <a:endPara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0840720" y="5223992"/>
                <a:ext cx="619760" cy="528606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/>
                </a:r>
                <a:b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</a:br>
                <a: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Bottom</a:t>
                </a:r>
                <a:br>
                  <a:rPr 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</a:br>
                <a:endParaRPr 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3813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Octahedron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1003449" y="1573506"/>
            <a:ext cx="10323095" cy="4027313"/>
            <a:chOff x="2027548" y="2132856"/>
            <a:chExt cx="8136904" cy="2592288"/>
          </a:xfrm>
        </p:grpSpPr>
        <p:grpSp>
          <p:nvGrpSpPr>
            <p:cNvPr id="5" name="그룹 39"/>
            <p:cNvGrpSpPr/>
            <p:nvPr/>
          </p:nvGrpSpPr>
          <p:grpSpPr>
            <a:xfrm>
              <a:off x="7572164" y="2132856"/>
              <a:ext cx="2592288" cy="2592288"/>
              <a:chOff x="971600" y="1556792"/>
              <a:chExt cx="2592288" cy="2592288"/>
            </a:xfrm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1600" y="1556792"/>
                <a:ext cx="2592288" cy="2592288"/>
              </a:xfrm>
              <a:prstGeom prst="rect">
                <a:avLst/>
              </a:prstGeom>
            </p:spPr>
          </p:pic>
          <p:sp>
            <p:nvSpPr>
              <p:cNvPr id="25" name="직사각형 14"/>
              <p:cNvSpPr/>
              <p:nvPr/>
            </p:nvSpPr>
            <p:spPr>
              <a:xfrm>
                <a:off x="1547664" y="2204864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①</a:t>
                </a:r>
              </a:p>
            </p:txBody>
          </p:sp>
          <p:sp>
            <p:nvSpPr>
              <p:cNvPr id="26" name="직사각형 16"/>
              <p:cNvSpPr/>
              <p:nvPr/>
            </p:nvSpPr>
            <p:spPr>
              <a:xfrm>
                <a:off x="2285162" y="2322753"/>
                <a:ext cx="41549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②</a:t>
                </a:r>
              </a:p>
            </p:txBody>
          </p:sp>
          <p:sp>
            <p:nvSpPr>
              <p:cNvPr id="27" name="직사각형 18"/>
              <p:cNvSpPr/>
              <p:nvPr/>
            </p:nvSpPr>
            <p:spPr>
              <a:xfrm>
                <a:off x="2627784" y="2276872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③</a:t>
                </a:r>
              </a:p>
            </p:txBody>
          </p:sp>
          <p:sp>
            <p:nvSpPr>
              <p:cNvPr id="28" name="직사각형 19"/>
              <p:cNvSpPr/>
              <p:nvPr/>
            </p:nvSpPr>
            <p:spPr>
              <a:xfrm>
                <a:off x="1872868" y="2196155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④</a:t>
                </a:r>
              </a:p>
            </p:txBody>
          </p:sp>
          <p:sp>
            <p:nvSpPr>
              <p:cNvPr id="29" name="직사각형 20"/>
              <p:cNvSpPr/>
              <p:nvPr/>
            </p:nvSpPr>
            <p:spPr>
              <a:xfrm>
                <a:off x="1547664" y="3140968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⑤</a:t>
                </a:r>
              </a:p>
            </p:txBody>
          </p:sp>
          <p:sp>
            <p:nvSpPr>
              <p:cNvPr id="30" name="직사각형 23"/>
              <p:cNvSpPr/>
              <p:nvPr/>
            </p:nvSpPr>
            <p:spPr>
              <a:xfrm>
                <a:off x="2598453" y="3060251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⑦</a:t>
                </a:r>
              </a:p>
            </p:txBody>
          </p:sp>
          <p:sp>
            <p:nvSpPr>
              <p:cNvPr id="31" name="직사각형 21"/>
              <p:cNvSpPr/>
              <p:nvPr/>
            </p:nvSpPr>
            <p:spPr>
              <a:xfrm>
                <a:off x="2252662" y="3152013"/>
                <a:ext cx="41549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⑥</a:t>
                </a:r>
              </a:p>
            </p:txBody>
          </p:sp>
          <p:sp>
            <p:nvSpPr>
              <p:cNvPr id="32" name="직사각형 24"/>
              <p:cNvSpPr/>
              <p:nvPr/>
            </p:nvSpPr>
            <p:spPr>
              <a:xfrm>
                <a:off x="1861823" y="3167095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ko-KR" altLang="en-US" dirty="0"/>
                  <a:t>⑧</a:t>
                </a:r>
              </a:p>
            </p:txBody>
          </p:sp>
        </p:grpSp>
        <p:sp>
          <p:nvSpPr>
            <p:cNvPr id="6" name="직사각형 12"/>
            <p:cNvSpPr/>
            <p:nvPr/>
          </p:nvSpPr>
          <p:spPr>
            <a:xfrm>
              <a:off x="2027548" y="2492896"/>
              <a:ext cx="5184576" cy="187220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이등변 삼각형 4"/>
            <p:cNvSpPr/>
            <p:nvPr/>
          </p:nvSpPr>
          <p:spPr>
            <a:xfrm>
              <a:off x="3323692" y="2492896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이등변 삼각형 6"/>
            <p:cNvSpPr/>
            <p:nvPr/>
          </p:nvSpPr>
          <p:spPr>
            <a:xfrm>
              <a:off x="2027548" y="2492896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이등변 삼각형 10"/>
            <p:cNvSpPr/>
            <p:nvPr/>
          </p:nvSpPr>
          <p:spPr>
            <a:xfrm rot="10800000">
              <a:off x="2027548" y="3429000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1" name="이등변 삼각형 11"/>
            <p:cNvSpPr/>
            <p:nvPr/>
          </p:nvSpPr>
          <p:spPr>
            <a:xfrm rot="10800000">
              <a:off x="3323692" y="3429000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2" name="직사각형 25"/>
            <p:cNvSpPr/>
            <p:nvPr/>
          </p:nvSpPr>
          <p:spPr>
            <a:xfrm>
              <a:off x="2459596" y="28529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①</a:t>
              </a:r>
              <a:endParaRPr lang="ko-KR" altLang="en-US" dirty="0"/>
            </a:p>
          </p:txBody>
        </p:sp>
        <p:sp>
          <p:nvSpPr>
            <p:cNvPr id="13" name="직사각형 29"/>
            <p:cNvSpPr/>
            <p:nvPr/>
          </p:nvSpPr>
          <p:spPr>
            <a:xfrm>
              <a:off x="2459596" y="357301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⑤</a:t>
              </a:r>
              <a:endParaRPr lang="ko-KR" altLang="en-US" dirty="0"/>
            </a:p>
          </p:txBody>
        </p:sp>
        <p:sp>
          <p:nvSpPr>
            <p:cNvPr id="14" name="직사각형 33"/>
            <p:cNvSpPr/>
            <p:nvPr/>
          </p:nvSpPr>
          <p:spPr>
            <a:xfrm>
              <a:off x="3755740" y="28529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②</a:t>
              </a:r>
              <a:endParaRPr lang="ko-KR" altLang="en-US" dirty="0"/>
            </a:p>
          </p:txBody>
        </p:sp>
        <p:sp>
          <p:nvSpPr>
            <p:cNvPr id="15" name="직사각형 36"/>
            <p:cNvSpPr/>
            <p:nvPr/>
          </p:nvSpPr>
          <p:spPr>
            <a:xfrm>
              <a:off x="3755740" y="357301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⑥</a:t>
              </a:r>
              <a:endParaRPr lang="ko-KR" altLang="en-US" dirty="0"/>
            </a:p>
          </p:txBody>
        </p:sp>
        <p:sp>
          <p:nvSpPr>
            <p:cNvPr id="16" name="이등변 삼각형 40"/>
            <p:cNvSpPr/>
            <p:nvPr/>
          </p:nvSpPr>
          <p:spPr>
            <a:xfrm>
              <a:off x="5915980" y="2492896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7" name="이등변 삼각형 41"/>
            <p:cNvSpPr/>
            <p:nvPr/>
          </p:nvSpPr>
          <p:spPr>
            <a:xfrm>
              <a:off x="4619836" y="2492896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이등변 삼각형 42"/>
            <p:cNvSpPr/>
            <p:nvPr/>
          </p:nvSpPr>
          <p:spPr>
            <a:xfrm rot="10800000">
              <a:off x="4619836" y="3429000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이등변 삼각형 43"/>
            <p:cNvSpPr/>
            <p:nvPr/>
          </p:nvSpPr>
          <p:spPr>
            <a:xfrm rot="10800000">
              <a:off x="5915980" y="3429000"/>
              <a:ext cx="1296144" cy="936104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20" name="직사각형 44"/>
            <p:cNvSpPr/>
            <p:nvPr/>
          </p:nvSpPr>
          <p:spPr>
            <a:xfrm>
              <a:off x="5051884" y="28529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③</a:t>
              </a:r>
              <a:endParaRPr lang="ko-KR" altLang="en-US" dirty="0"/>
            </a:p>
          </p:txBody>
        </p:sp>
        <p:sp>
          <p:nvSpPr>
            <p:cNvPr id="21" name="직사각형 45"/>
            <p:cNvSpPr/>
            <p:nvPr/>
          </p:nvSpPr>
          <p:spPr>
            <a:xfrm>
              <a:off x="5051884" y="357301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⑦</a:t>
              </a:r>
              <a:endParaRPr lang="ko-KR" altLang="en-US" dirty="0"/>
            </a:p>
          </p:txBody>
        </p:sp>
        <p:sp>
          <p:nvSpPr>
            <p:cNvPr id="22" name="직사각형 46"/>
            <p:cNvSpPr/>
            <p:nvPr/>
          </p:nvSpPr>
          <p:spPr>
            <a:xfrm>
              <a:off x="6348028" y="285293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④</a:t>
              </a:r>
              <a:endParaRPr lang="ko-KR" altLang="en-US" dirty="0"/>
            </a:p>
          </p:txBody>
        </p:sp>
        <p:sp>
          <p:nvSpPr>
            <p:cNvPr id="23" name="직사각형 47"/>
            <p:cNvSpPr/>
            <p:nvPr/>
          </p:nvSpPr>
          <p:spPr>
            <a:xfrm>
              <a:off x="6348028" y="3573016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dirty="0" smtClean="0"/>
                <a:t>⑧</a:t>
              </a:r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545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smtClean="0"/>
              <a:t>Icosahedron</a:t>
            </a:r>
            <a:endParaRPr lang="en-US" dirty="0"/>
          </a:p>
        </p:txBody>
      </p:sp>
      <p:grpSp>
        <p:nvGrpSpPr>
          <p:cNvPr id="98" name="Group 97"/>
          <p:cNvGrpSpPr/>
          <p:nvPr/>
        </p:nvGrpSpPr>
        <p:grpSpPr>
          <a:xfrm>
            <a:off x="312821" y="2024843"/>
            <a:ext cx="11568665" cy="3569841"/>
            <a:chOff x="312821" y="2024843"/>
            <a:chExt cx="11568665" cy="3569841"/>
          </a:xfrm>
        </p:grpSpPr>
        <p:sp>
          <p:nvSpPr>
            <p:cNvPr id="33" name="직사각형 46"/>
            <p:cNvSpPr/>
            <p:nvPr/>
          </p:nvSpPr>
          <p:spPr>
            <a:xfrm>
              <a:off x="348917" y="2024843"/>
              <a:ext cx="8579462" cy="35698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 dirty="0"/>
            </a:p>
          </p:txBody>
        </p:sp>
        <p:sp>
          <p:nvSpPr>
            <p:cNvPr id="34" name="이등변 삼각형 5"/>
            <p:cNvSpPr/>
            <p:nvPr/>
          </p:nvSpPr>
          <p:spPr>
            <a:xfrm>
              <a:off x="1872723" y="2024843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35" name="이등변 삼각형 6"/>
            <p:cNvSpPr/>
            <p:nvPr/>
          </p:nvSpPr>
          <p:spPr>
            <a:xfrm>
              <a:off x="2652674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36" name="이등변 삼각형 7"/>
            <p:cNvSpPr/>
            <p:nvPr/>
          </p:nvSpPr>
          <p:spPr>
            <a:xfrm>
              <a:off x="312821" y="2024843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37" name="이등변 삼각형 8"/>
            <p:cNvSpPr/>
            <p:nvPr/>
          </p:nvSpPr>
          <p:spPr>
            <a:xfrm>
              <a:off x="1092772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38" name="이등변 삼각형 11"/>
            <p:cNvSpPr/>
            <p:nvPr/>
          </p:nvSpPr>
          <p:spPr>
            <a:xfrm rot="10800000">
              <a:off x="312821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39" name="이등변 삼각형 12"/>
            <p:cNvSpPr/>
            <p:nvPr/>
          </p:nvSpPr>
          <p:spPr>
            <a:xfrm rot="10800000">
              <a:off x="1872723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40" name="직사각형 13"/>
            <p:cNvSpPr/>
            <p:nvPr/>
          </p:nvSpPr>
          <p:spPr>
            <a:xfrm>
              <a:off x="924240" y="2493586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</a:t>
              </a:r>
              <a:endParaRPr lang="ko-KR" altLang="en-US" sz="1200" dirty="0"/>
            </a:p>
          </p:txBody>
        </p:sp>
        <p:sp>
          <p:nvSpPr>
            <p:cNvPr id="41" name="직사각형 15"/>
            <p:cNvSpPr/>
            <p:nvPr/>
          </p:nvSpPr>
          <p:spPr>
            <a:xfrm>
              <a:off x="3952593" y="2574049"/>
              <a:ext cx="407448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200" dirty="0" smtClean="0"/>
                <a:t>⑤</a:t>
              </a:r>
              <a:endParaRPr lang="ko-KR" altLang="en-US" sz="1200" dirty="0"/>
            </a:p>
          </p:txBody>
        </p:sp>
        <p:sp>
          <p:nvSpPr>
            <p:cNvPr id="42" name="직사각형 17"/>
            <p:cNvSpPr/>
            <p:nvPr/>
          </p:nvSpPr>
          <p:spPr>
            <a:xfrm>
              <a:off x="2392691" y="2482515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2</a:t>
              </a:r>
              <a:endParaRPr lang="ko-KR" altLang="en-US" sz="1200" dirty="0"/>
            </a:p>
          </p:txBody>
        </p:sp>
        <p:sp>
          <p:nvSpPr>
            <p:cNvPr id="43" name="직사각형 18"/>
            <p:cNvSpPr/>
            <p:nvPr/>
          </p:nvSpPr>
          <p:spPr>
            <a:xfrm>
              <a:off x="2392691" y="3397859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8</a:t>
              </a:r>
              <a:endParaRPr lang="ko-KR" altLang="en-US" sz="1200" dirty="0"/>
            </a:p>
          </p:txBody>
        </p:sp>
        <p:sp>
          <p:nvSpPr>
            <p:cNvPr id="44" name="이등변 삼각형 21"/>
            <p:cNvSpPr/>
            <p:nvPr/>
          </p:nvSpPr>
          <p:spPr>
            <a:xfrm>
              <a:off x="4212577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45" name="이등변 삼각형 23"/>
            <p:cNvSpPr/>
            <p:nvPr/>
          </p:nvSpPr>
          <p:spPr>
            <a:xfrm>
              <a:off x="3432626" y="2024843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46" name="이등변 삼각형 24"/>
            <p:cNvSpPr/>
            <p:nvPr/>
          </p:nvSpPr>
          <p:spPr>
            <a:xfrm>
              <a:off x="7332381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47" name="이등변 삼각형 25"/>
            <p:cNvSpPr/>
            <p:nvPr/>
          </p:nvSpPr>
          <p:spPr>
            <a:xfrm rot="10800000">
              <a:off x="4212577" y="4404737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48" name="이등변 삼각형 26"/>
            <p:cNvSpPr/>
            <p:nvPr/>
          </p:nvSpPr>
          <p:spPr>
            <a:xfrm rot="10800000">
              <a:off x="4992528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49" name="이등변 삼각형 27"/>
            <p:cNvSpPr/>
            <p:nvPr/>
          </p:nvSpPr>
          <p:spPr>
            <a:xfrm rot="10800000">
              <a:off x="3432626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50" name="이등변 삼각형 28"/>
            <p:cNvSpPr/>
            <p:nvPr/>
          </p:nvSpPr>
          <p:spPr>
            <a:xfrm rot="10800000">
              <a:off x="1092772" y="4404737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51" name="직사각형 32"/>
            <p:cNvSpPr/>
            <p:nvPr/>
          </p:nvSpPr>
          <p:spPr>
            <a:xfrm>
              <a:off x="5512495" y="3408929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12</a:t>
              </a:r>
              <a:endParaRPr lang="ko-KR" altLang="en-US" sz="1200" dirty="0"/>
            </a:p>
          </p:txBody>
        </p:sp>
        <p:sp>
          <p:nvSpPr>
            <p:cNvPr id="52" name="직사각형 33"/>
            <p:cNvSpPr/>
            <p:nvPr/>
          </p:nvSpPr>
          <p:spPr>
            <a:xfrm>
              <a:off x="4732544" y="3672462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11</a:t>
              </a:r>
              <a:endParaRPr lang="ko-KR" altLang="en-US" sz="1200" dirty="0"/>
            </a:p>
          </p:txBody>
        </p:sp>
        <p:sp>
          <p:nvSpPr>
            <p:cNvPr id="53" name="직사각형 35"/>
            <p:cNvSpPr/>
            <p:nvPr/>
          </p:nvSpPr>
          <p:spPr>
            <a:xfrm>
              <a:off x="1612740" y="4587806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16</a:t>
              </a:r>
              <a:endParaRPr lang="ko-KR" altLang="en-US" sz="1200" dirty="0"/>
            </a:p>
          </p:txBody>
        </p:sp>
        <p:sp>
          <p:nvSpPr>
            <p:cNvPr id="54" name="이등변 삼각형 37"/>
            <p:cNvSpPr/>
            <p:nvPr/>
          </p:nvSpPr>
          <p:spPr>
            <a:xfrm>
              <a:off x="5772479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55" name="이등변 삼각형 39"/>
            <p:cNvSpPr/>
            <p:nvPr/>
          </p:nvSpPr>
          <p:spPr>
            <a:xfrm rot="10800000">
              <a:off x="6552430" y="3214790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56" name="이등변 삼각형 40"/>
            <p:cNvSpPr/>
            <p:nvPr/>
          </p:nvSpPr>
          <p:spPr>
            <a:xfrm rot="10800000">
              <a:off x="2652674" y="4404737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57" name="직사각형 41"/>
            <p:cNvSpPr/>
            <p:nvPr/>
          </p:nvSpPr>
          <p:spPr>
            <a:xfrm>
              <a:off x="7072398" y="3408929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14</a:t>
              </a:r>
              <a:endParaRPr lang="ko-KR" altLang="en-US" sz="1200" dirty="0"/>
            </a:p>
          </p:txBody>
        </p:sp>
        <p:sp>
          <p:nvSpPr>
            <p:cNvPr id="58" name="직사각형 42"/>
            <p:cNvSpPr/>
            <p:nvPr/>
          </p:nvSpPr>
          <p:spPr>
            <a:xfrm>
              <a:off x="6292446" y="3672462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13</a:t>
              </a:r>
              <a:endParaRPr lang="ko-KR" altLang="en-US" sz="1200" dirty="0"/>
            </a:p>
          </p:txBody>
        </p:sp>
        <p:sp>
          <p:nvSpPr>
            <p:cNvPr id="59" name="직사각형 64"/>
            <p:cNvSpPr/>
            <p:nvPr/>
          </p:nvSpPr>
          <p:spPr>
            <a:xfrm>
              <a:off x="832788" y="3397859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6</a:t>
              </a:r>
              <a:endParaRPr lang="ko-KR" altLang="en-US" sz="1200" dirty="0"/>
            </a:p>
          </p:txBody>
        </p:sp>
        <p:sp>
          <p:nvSpPr>
            <p:cNvPr id="60" name="직사각형 65"/>
            <p:cNvSpPr/>
            <p:nvPr/>
          </p:nvSpPr>
          <p:spPr>
            <a:xfrm>
              <a:off x="1612740" y="3672462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7</a:t>
              </a:r>
              <a:endParaRPr lang="ko-KR" altLang="en-US" sz="1200" dirty="0"/>
            </a:p>
          </p:txBody>
        </p:sp>
        <p:sp>
          <p:nvSpPr>
            <p:cNvPr id="61" name="직사각형 66"/>
            <p:cNvSpPr/>
            <p:nvPr/>
          </p:nvSpPr>
          <p:spPr>
            <a:xfrm>
              <a:off x="3172642" y="3672462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9</a:t>
              </a:r>
              <a:endParaRPr lang="ko-KR" altLang="en-US" sz="1200" dirty="0"/>
            </a:p>
          </p:txBody>
        </p:sp>
        <p:sp>
          <p:nvSpPr>
            <p:cNvPr id="62" name="직사각형 67"/>
            <p:cNvSpPr/>
            <p:nvPr/>
          </p:nvSpPr>
          <p:spPr>
            <a:xfrm>
              <a:off x="3952593" y="3397859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10</a:t>
              </a:r>
              <a:endParaRPr lang="ko-KR" altLang="en-US" sz="1200" dirty="0"/>
            </a:p>
          </p:txBody>
        </p:sp>
        <p:sp>
          <p:nvSpPr>
            <p:cNvPr id="63" name="직사각형 68"/>
            <p:cNvSpPr/>
            <p:nvPr/>
          </p:nvSpPr>
          <p:spPr>
            <a:xfrm>
              <a:off x="3952593" y="2482515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3</a:t>
              </a:r>
              <a:endParaRPr lang="ko-KR" altLang="en-US" sz="1200" dirty="0"/>
            </a:p>
          </p:txBody>
        </p:sp>
        <p:sp>
          <p:nvSpPr>
            <p:cNvPr id="64" name="직사각형 69"/>
            <p:cNvSpPr/>
            <p:nvPr/>
          </p:nvSpPr>
          <p:spPr>
            <a:xfrm>
              <a:off x="7852349" y="3672462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15</a:t>
              </a:r>
              <a:endParaRPr lang="ko-KR" altLang="en-US" sz="1200" dirty="0"/>
            </a:p>
          </p:txBody>
        </p:sp>
        <p:sp>
          <p:nvSpPr>
            <p:cNvPr id="65" name="직사각형 71"/>
            <p:cNvSpPr/>
            <p:nvPr/>
          </p:nvSpPr>
          <p:spPr>
            <a:xfrm>
              <a:off x="3172642" y="4587806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17</a:t>
              </a:r>
              <a:endParaRPr lang="ko-KR" altLang="en-US" sz="1200" dirty="0"/>
            </a:p>
          </p:txBody>
        </p:sp>
        <p:sp>
          <p:nvSpPr>
            <p:cNvPr id="66" name="직사각형 73"/>
            <p:cNvSpPr/>
            <p:nvPr/>
          </p:nvSpPr>
          <p:spPr>
            <a:xfrm>
              <a:off x="4732544" y="4587806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18</a:t>
              </a:r>
              <a:endParaRPr lang="ko-KR" altLang="en-US" sz="1200" dirty="0"/>
            </a:p>
          </p:txBody>
        </p:sp>
        <p:grpSp>
          <p:nvGrpSpPr>
            <p:cNvPr id="67" name="그룹 95"/>
            <p:cNvGrpSpPr/>
            <p:nvPr/>
          </p:nvGrpSpPr>
          <p:grpSpPr>
            <a:xfrm>
              <a:off x="9152266" y="2207912"/>
              <a:ext cx="2729220" cy="2952319"/>
              <a:chOff x="7092280" y="2852936"/>
              <a:chExt cx="1587382" cy="1746458"/>
            </a:xfrm>
          </p:grpSpPr>
          <p:pic>
            <p:nvPicPr>
              <p:cNvPr id="77" name="Picture 76" descr="http://i.stack.imgur.com/D2pH8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125114" y="2852936"/>
                <a:ext cx="1536065" cy="1746458"/>
              </a:xfrm>
              <a:prstGeom prst="rect">
                <a:avLst/>
              </a:prstGeom>
              <a:noFill/>
            </p:spPr>
          </p:pic>
          <p:sp>
            <p:nvSpPr>
              <p:cNvPr id="78" name="직사각형 74"/>
              <p:cNvSpPr/>
              <p:nvPr/>
            </p:nvSpPr>
            <p:spPr>
              <a:xfrm>
                <a:off x="7773186" y="3102062"/>
                <a:ext cx="25840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1</a:t>
                </a:r>
                <a:endParaRPr lang="ko-KR" altLang="en-US" sz="1000" b="1" dirty="0"/>
              </a:p>
            </p:txBody>
          </p:sp>
          <p:sp>
            <p:nvSpPr>
              <p:cNvPr id="79" name="직사각형 75"/>
              <p:cNvSpPr/>
              <p:nvPr/>
            </p:nvSpPr>
            <p:spPr>
              <a:xfrm>
                <a:off x="8159353" y="3068960"/>
                <a:ext cx="25840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2</a:t>
                </a:r>
                <a:endParaRPr lang="ko-KR" altLang="en-US" sz="1000" b="1" dirty="0"/>
              </a:p>
            </p:txBody>
          </p:sp>
          <p:sp>
            <p:nvSpPr>
              <p:cNvPr id="80" name="직사각형 76"/>
              <p:cNvSpPr/>
              <p:nvPr/>
            </p:nvSpPr>
            <p:spPr>
              <a:xfrm>
                <a:off x="8006628" y="3005661"/>
                <a:ext cx="255198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3</a:t>
                </a:r>
                <a:endParaRPr lang="ko-KR" altLang="en-US" sz="1000" dirty="0"/>
              </a:p>
            </p:txBody>
          </p:sp>
          <p:sp>
            <p:nvSpPr>
              <p:cNvPr id="81" name="직사각형 78"/>
              <p:cNvSpPr/>
              <p:nvPr/>
            </p:nvSpPr>
            <p:spPr>
              <a:xfrm>
                <a:off x="7526697" y="2996952"/>
                <a:ext cx="255198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4</a:t>
                </a:r>
                <a:endParaRPr lang="ko-KR" altLang="en-US" sz="1000" dirty="0"/>
              </a:p>
            </p:txBody>
          </p:sp>
          <p:sp>
            <p:nvSpPr>
              <p:cNvPr id="82" name="직사각형 79"/>
              <p:cNvSpPr/>
              <p:nvPr/>
            </p:nvSpPr>
            <p:spPr>
              <a:xfrm>
                <a:off x="7354218" y="3077669"/>
                <a:ext cx="25840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5</a:t>
                </a:r>
                <a:endParaRPr lang="ko-KR" altLang="en-US" sz="1000" b="1" dirty="0"/>
              </a:p>
            </p:txBody>
          </p:sp>
          <p:sp>
            <p:nvSpPr>
              <p:cNvPr id="83" name="직사각형 80"/>
              <p:cNvSpPr/>
              <p:nvPr/>
            </p:nvSpPr>
            <p:spPr>
              <a:xfrm>
                <a:off x="7775188" y="3573016"/>
                <a:ext cx="25840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6</a:t>
                </a:r>
                <a:endParaRPr lang="ko-KR" altLang="en-US" sz="1000" b="1" dirty="0"/>
              </a:p>
            </p:txBody>
          </p:sp>
          <p:sp>
            <p:nvSpPr>
              <p:cNvPr id="84" name="직사각형 81"/>
              <p:cNvSpPr/>
              <p:nvPr/>
            </p:nvSpPr>
            <p:spPr>
              <a:xfrm>
                <a:off x="8205234" y="3789040"/>
                <a:ext cx="25840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7</a:t>
                </a:r>
                <a:endParaRPr lang="ko-KR" altLang="en-US" sz="1000" b="1" dirty="0"/>
              </a:p>
            </p:txBody>
          </p:sp>
          <p:sp>
            <p:nvSpPr>
              <p:cNvPr id="85" name="직사각형 82"/>
              <p:cNvSpPr/>
              <p:nvPr/>
            </p:nvSpPr>
            <p:spPr>
              <a:xfrm>
                <a:off x="8421258" y="3429000"/>
                <a:ext cx="258404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8</a:t>
                </a:r>
                <a:endParaRPr lang="ko-KR" altLang="en-US" sz="1000" b="1" dirty="0"/>
              </a:p>
            </p:txBody>
          </p:sp>
          <p:sp>
            <p:nvSpPr>
              <p:cNvPr id="86" name="직사각형 83"/>
              <p:cNvSpPr/>
              <p:nvPr/>
            </p:nvSpPr>
            <p:spPr>
              <a:xfrm>
                <a:off x="8421258" y="3717032"/>
                <a:ext cx="255198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9</a:t>
                </a:r>
                <a:endParaRPr lang="ko-KR" altLang="en-US" sz="1000" dirty="0"/>
              </a:p>
            </p:txBody>
          </p:sp>
          <p:sp>
            <p:nvSpPr>
              <p:cNvPr id="87" name="직사각형 84"/>
              <p:cNvSpPr/>
              <p:nvPr/>
            </p:nvSpPr>
            <p:spPr>
              <a:xfrm>
                <a:off x="8205234" y="3429000"/>
                <a:ext cx="325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10</a:t>
                </a:r>
                <a:endParaRPr lang="ko-KR" altLang="en-US" sz="1000" dirty="0"/>
              </a:p>
            </p:txBody>
          </p:sp>
          <p:sp>
            <p:nvSpPr>
              <p:cNvPr id="88" name="직사각형 85"/>
              <p:cNvSpPr/>
              <p:nvPr/>
            </p:nvSpPr>
            <p:spPr>
              <a:xfrm>
                <a:off x="7749061" y="3690905"/>
                <a:ext cx="325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11</a:t>
                </a:r>
                <a:endParaRPr lang="ko-KR" altLang="en-US" sz="1000" dirty="0"/>
              </a:p>
            </p:txBody>
          </p:sp>
          <p:sp>
            <p:nvSpPr>
              <p:cNvPr id="89" name="직사각형 86"/>
              <p:cNvSpPr/>
              <p:nvPr/>
            </p:nvSpPr>
            <p:spPr>
              <a:xfrm>
                <a:off x="7308304" y="3429000"/>
                <a:ext cx="325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12</a:t>
                </a:r>
                <a:endParaRPr lang="ko-KR" altLang="en-US" sz="1000" dirty="0"/>
              </a:p>
            </p:txBody>
          </p:sp>
          <p:sp>
            <p:nvSpPr>
              <p:cNvPr id="90" name="직사각형 87"/>
              <p:cNvSpPr/>
              <p:nvPr/>
            </p:nvSpPr>
            <p:spPr>
              <a:xfrm>
                <a:off x="7092280" y="3745495"/>
                <a:ext cx="325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13</a:t>
                </a:r>
                <a:endParaRPr lang="ko-KR" altLang="en-US" sz="1000" dirty="0"/>
              </a:p>
            </p:txBody>
          </p:sp>
          <p:sp>
            <p:nvSpPr>
              <p:cNvPr id="91" name="직사각형 88"/>
              <p:cNvSpPr/>
              <p:nvPr/>
            </p:nvSpPr>
            <p:spPr>
              <a:xfrm>
                <a:off x="7092280" y="3429000"/>
                <a:ext cx="332142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14</a:t>
                </a:r>
                <a:endParaRPr lang="ko-KR" altLang="en-US" sz="1000" b="1" dirty="0"/>
              </a:p>
            </p:txBody>
          </p:sp>
          <p:sp>
            <p:nvSpPr>
              <p:cNvPr id="92" name="직사각형 89"/>
              <p:cNvSpPr/>
              <p:nvPr/>
            </p:nvSpPr>
            <p:spPr>
              <a:xfrm>
                <a:off x="7308304" y="3789040"/>
                <a:ext cx="332142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15</a:t>
                </a:r>
                <a:endParaRPr lang="ko-KR" altLang="en-US" sz="1000" b="1" dirty="0"/>
              </a:p>
            </p:txBody>
          </p:sp>
          <p:sp>
            <p:nvSpPr>
              <p:cNvPr id="93" name="직사각형 90"/>
              <p:cNvSpPr/>
              <p:nvPr/>
            </p:nvSpPr>
            <p:spPr>
              <a:xfrm>
                <a:off x="7956376" y="4192625"/>
                <a:ext cx="332142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16</a:t>
                </a:r>
                <a:endParaRPr lang="ko-KR" altLang="en-US" sz="1000" b="1" dirty="0"/>
              </a:p>
            </p:txBody>
          </p:sp>
          <p:sp>
            <p:nvSpPr>
              <p:cNvPr id="94" name="직사각형 91"/>
              <p:cNvSpPr/>
              <p:nvPr/>
            </p:nvSpPr>
            <p:spPr>
              <a:xfrm>
                <a:off x="8244408" y="4077072"/>
                <a:ext cx="325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17</a:t>
                </a:r>
                <a:endParaRPr lang="ko-KR" altLang="en-US" sz="1000" dirty="0"/>
              </a:p>
            </p:txBody>
          </p:sp>
          <p:sp>
            <p:nvSpPr>
              <p:cNvPr id="95" name="직사각형 92"/>
              <p:cNvSpPr/>
              <p:nvPr/>
            </p:nvSpPr>
            <p:spPr>
              <a:xfrm>
                <a:off x="7740352" y="3996355"/>
                <a:ext cx="325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18</a:t>
                </a:r>
                <a:endParaRPr lang="ko-KR" altLang="en-US" sz="1000" dirty="0"/>
              </a:p>
            </p:txBody>
          </p:sp>
          <p:sp>
            <p:nvSpPr>
              <p:cNvPr id="96" name="직사각형 93"/>
              <p:cNvSpPr/>
              <p:nvPr/>
            </p:nvSpPr>
            <p:spPr>
              <a:xfrm>
                <a:off x="7308304" y="4077072"/>
                <a:ext cx="325730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dirty="0" smtClean="0"/>
                  <a:t>19</a:t>
                </a:r>
                <a:endParaRPr lang="ko-KR" altLang="en-US" sz="1000" dirty="0"/>
              </a:p>
            </p:txBody>
          </p:sp>
          <p:sp>
            <p:nvSpPr>
              <p:cNvPr id="97" name="직사각형 94"/>
              <p:cNvSpPr/>
              <p:nvPr/>
            </p:nvSpPr>
            <p:spPr>
              <a:xfrm>
                <a:off x="7469738" y="4199600"/>
                <a:ext cx="332142" cy="2462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ko-KR" sz="1000" b="1" dirty="0" smtClean="0"/>
                  <a:t>20</a:t>
                </a:r>
                <a:endParaRPr lang="ko-KR" altLang="en-US" sz="1000" b="1" dirty="0"/>
              </a:p>
            </p:txBody>
          </p:sp>
        </p:grpSp>
        <p:sp>
          <p:nvSpPr>
            <p:cNvPr id="68" name="이등변 삼각형 98"/>
            <p:cNvSpPr/>
            <p:nvPr/>
          </p:nvSpPr>
          <p:spPr>
            <a:xfrm>
              <a:off x="4992528" y="2024843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69" name="직사각형 99"/>
            <p:cNvSpPr/>
            <p:nvPr/>
          </p:nvSpPr>
          <p:spPr>
            <a:xfrm>
              <a:off x="7072398" y="2574049"/>
              <a:ext cx="407448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ko-KR" altLang="en-US" sz="1200" dirty="0" smtClean="0"/>
                <a:t>⑤</a:t>
              </a:r>
              <a:endParaRPr lang="ko-KR" altLang="en-US" sz="1200" dirty="0"/>
            </a:p>
          </p:txBody>
        </p:sp>
        <p:sp>
          <p:nvSpPr>
            <p:cNvPr id="70" name="직사각형 100"/>
            <p:cNvSpPr/>
            <p:nvPr/>
          </p:nvSpPr>
          <p:spPr>
            <a:xfrm>
              <a:off x="5512495" y="2482515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4</a:t>
              </a:r>
              <a:endParaRPr lang="ko-KR" altLang="en-US" sz="1200" dirty="0"/>
            </a:p>
          </p:txBody>
        </p:sp>
        <p:sp>
          <p:nvSpPr>
            <p:cNvPr id="71" name="이등변 삼각형 101"/>
            <p:cNvSpPr/>
            <p:nvPr/>
          </p:nvSpPr>
          <p:spPr>
            <a:xfrm>
              <a:off x="6552430" y="2024843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72" name="직사각형 102"/>
            <p:cNvSpPr/>
            <p:nvPr/>
          </p:nvSpPr>
          <p:spPr>
            <a:xfrm>
              <a:off x="7072398" y="2482515"/>
              <a:ext cx="324493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5</a:t>
              </a:r>
              <a:endParaRPr lang="ko-KR" altLang="en-US" sz="1200" dirty="0"/>
            </a:p>
          </p:txBody>
        </p:sp>
        <p:sp>
          <p:nvSpPr>
            <p:cNvPr id="73" name="이등변 삼각형 103"/>
            <p:cNvSpPr/>
            <p:nvPr/>
          </p:nvSpPr>
          <p:spPr>
            <a:xfrm rot="10800000">
              <a:off x="7332381" y="4404737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74" name="이등변 삼각형 104"/>
            <p:cNvSpPr/>
            <p:nvPr/>
          </p:nvSpPr>
          <p:spPr>
            <a:xfrm rot="10800000">
              <a:off x="5772479" y="4404737"/>
              <a:ext cx="1559902" cy="1189947"/>
            </a:xfrm>
            <a:prstGeom prst="triangl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200"/>
            </a:p>
          </p:txBody>
        </p:sp>
        <p:sp>
          <p:nvSpPr>
            <p:cNvPr id="75" name="직사각형 105"/>
            <p:cNvSpPr/>
            <p:nvPr/>
          </p:nvSpPr>
          <p:spPr>
            <a:xfrm>
              <a:off x="6292446" y="4587806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19</a:t>
              </a:r>
              <a:endParaRPr lang="ko-KR" altLang="en-US" sz="1200" dirty="0"/>
            </a:p>
          </p:txBody>
        </p:sp>
        <p:sp>
          <p:nvSpPr>
            <p:cNvPr id="76" name="직사각형 106"/>
            <p:cNvSpPr/>
            <p:nvPr/>
          </p:nvSpPr>
          <p:spPr>
            <a:xfrm>
              <a:off x="7852349" y="4587806"/>
              <a:ext cx="426740" cy="35211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200" dirty="0" smtClean="0"/>
                <a:t>20</a:t>
              </a:r>
              <a:endParaRPr lang="ko-KR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297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Truncated </a:t>
            </a:r>
            <a:r>
              <a:rPr lang="en-US" dirty="0"/>
              <a:t>pyramid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203028" y="1926582"/>
            <a:ext cx="4017046" cy="3891237"/>
            <a:chOff x="740476" y="2287939"/>
            <a:chExt cx="3392335" cy="3392335"/>
          </a:xfrm>
        </p:grpSpPr>
        <p:sp>
          <p:nvSpPr>
            <p:cNvPr id="7" name="Oval 6"/>
            <p:cNvSpPr/>
            <p:nvPr/>
          </p:nvSpPr>
          <p:spPr>
            <a:xfrm>
              <a:off x="740476" y="2287939"/>
              <a:ext cx="3392335" cy="3392335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12700">
              <a:solidFill>
                <a:srgbClr val="00B050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215260" y="3508926"/>
              <a:ext cx="1644161" cy="164416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chemeClr val="tx1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037340" y="2872607"/>
              <a:ext cx="1644161" cy="164416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chemeClr val="tx1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1215260" y="2872607"/>
              <a:ext cx="822080" cy="63631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2859421" y="2872607"/>
              <a:ext cx="822080" cy="63631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flipV="1">
              <a:off x="1215260" y="4516768"/>
              <a:ext cx="822080" cy="63631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2859421" y="4516768"/>
              <a:ext cx="822080" cy="636319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/>
            <p:cNvSpPr/>
            <p:nvPr/>
          </p:nvSpPr>
          <p:spPr>
            <a:xfrm>
              <a:off x="2570000" y="3405267"/>
              <a:ext cx="578840" cy="578840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0070C0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flipV="1">
              <a:off x="1215260" y="3405267"/>
              <a:ext cx="1354740" cy="103659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215260" y="3984107"/>
              <a:ext cx="1354740" cy="1168980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2876923" y="3984107"/>
              <a:ext cx="271917" cy="1168980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2876923" y="3405267"/>
              <a:ext cx="271917" cy="103659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740476" y="3656396"/>
              <a:ext cx="3392335" cy="794363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12700">
              <a:solidFill>
                <a:srgbClr val="00B050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93882" y="4867768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F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87807" y="4074278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R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34502" y="4074278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L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432412" y="3041092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T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432412" y="4643715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D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167782" y="3404249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B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776498" y="2982776"/>
            <a:ext cx="4075984" cy="2046881"/>
            <a:chOff x="4798996" y="1526891"/>
            <a:chExt cx="3442108" cy="1784447"/>
          </a:xfrm>
        </p:grpSpPr>
        <p:sp>
          <p:nvSpPr>
            <p:cNvPr id="28" name="Rectangle 27"/>
            <p:cNvSpPr/>
            <p:nvPr/>
          </p:nvSpPr>
          <p:spPr>
            <a:xfrm>
              <a:off x="4798996" y="1526891"/>
              <a:ext cx="3442108" cy="1784447"/>
            </a:xfrm>
            <a:prstGeom prst="rect">
              <a:avLst/>
            </a:prstGeom>
            <a:solidFill>
              <a:srgbClr val="0070C0">
                <a:alpha val="0"/>
              </a:srgbClr>
            </a:solidFill>
            <a:ln w="6350">
              <a:solidFill>
                <a:srgbClr val="7030A0"/>
              </a:solidFill>
              <a:prstDash val="dash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875889" y="1597034"/>
              <a:ext cx="1644161" cy="164416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chemeClr val="tx1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>
                <a:solidFill>
                  <a:srgbClr val="C00000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520050" y="1597033"/>
              <a:ext cx="1644161" cy="1644161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chemeClr val="tx1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7052710" y="2129693"/>
              <a:ext cx="578840" cy="578840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0070C0"/>
              </a:solidFill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100" dirty="0" err="1">
                <a:solidFill>
                  <a:srgbClr val="C00000"/>
                </a:solidFill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6520050" y="1597033"/>
              <a:ext cx="532660" cy="532660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V="1">
              <a:off x="6520050" y="2708533"/>
              <a:ext cx="532660" cy="521429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7631550" y="2708533"/>
              <a:ext cx="532661" cy="527045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7631550" y="1597033"/>
              <a:ext cx="532661" cy="532660"/>
            </a:xfrm>
            <a:prstGeom prst="line">
              <a:avLst/>
            </a:prstGeom>
            <a:ln w="19050">
              <a:solidFill>
                <a:srgbClr val="0070C0"/>
              </a:solidFill>
              <a:headEnd type="none" w="lg" len="lg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5575277" y="2302279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F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7211122" y="2302279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B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7211121" y="2820706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D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659529" y="2284296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R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211120" y="1704396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T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764746" y="2302279"/>
              <a:ext cx="253701" cy="233668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r>
                <a:rPr lang="en-US" sz="1200" dirty="0"/>
                <a:t>L</a:t>
              </a:r>
            </a:p>
          </p:txBody>
        </p:sp>
      </p:grpSp>
      <p:sp>
        <p:nvSpPr>
          <p:cNvPr id="42" name="Right Arrow 41"/>
          <p:cNvSpPr/>
          <p:nvPr/>
        </p:nvSpPr>
        <p:spPr bwMode="auto">
          <a:xfrm>
            <a:off x="5722291" y="3822695"/>
            <a:ext cx="532661" cy="354221"/>
          </a:xfrm>
          <a:prstGeom prst="rightArrow">
            <a:avLst/>
          </a:prstGeom>
          <a:solidFill>
            <a:schemeClr val="bg2"/>
          </a:solidFill>
          <a:ln>
            <a:noFill/>
          </a:ln>
          <a:extLst/>
        </p:spPr>
        <p:txBody>
          <a:bodyPr rot="0" spcFirstLastPara="0" vertOverflow="overflow" horzOverflow="overflow" vert="horz" wrap="square" lIns="91416" tIns="45708" rIns="91416" bIns="4570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685594"/>
            <a:endParaRPr lang="en-US" dirty="0" err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12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Segmented </a:t>
            </a:r>
            <a:r>
              <a:rPr lang="en-US" dirty="0"/>
              <a:t>sphere</a:t>
            </a:r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18"/>
          <a:stretch>
            <a:fillRect/>
          </a:stretch>
        </p:blipFill>
        <p:spPr bwMode="auto">
          <a:xfrm>
            <a:off x="240632" y="1579428"/>
            <a:ext cx="11815009" cy="4255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365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448509" y="787507"/>
            <a:ext cx="11432977" cy="50905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3600" kern="1200" baseline="0">
                <a:solidFill>
                  <a:srgbClr val="0070C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Direct fisheye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230" y="1648328"/>
            <a:ext cx="8602579" cy="459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7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592" y="1555718"/>
            <a:ext cx="11430000" cy="5071135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Basic framework of VR</a:t>
            </a:r>
          </a:p>
          <a:p>
            <a:pPr>
              <a:spcBef>
                <a:spcPts val="1200"/>
              </a:spcBef>
            </a:pPr>
            <a:r>
              <a:rPr lang="en-US" dirty="0"/>
              <a:t>VR related standardization activities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OMAF</a:t>
            </a:r>
            <a:r>
              <a:rPr lang="en-US" dirty="0" smtClean="0"/>
              <a:t>: when, who, what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OMAF</a:t>
            </a:r>
            <a:r>
              <a:rPr lang="en-US" dirty="0" smtClean="0"/>
              <a:t> architecture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Projection mappings in </a:t>
            </a:r>
            <a:r>
              <a:rPr lang="en-US" dirty="0" err="1" smtClean="0"/>
              <a:t>OMAF</a:t>
            </a:r>
            <a:r>
              <a:rPr lang="en-US" dirty="0" smtClean="0"/>
              <a:t> WD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VR signalling in ISO base media file format (</a:t>
            </a:r>
            <a:r>
              <a:rPr lang="en-US" dirty="0" err="1" smtClean="0"/>
              <a:t>ISOBMFF</a:t>
            </a:r>
            <a:r>
              <a:rPr lang="en-US" dirty="0" smtClean="0"/>
              <a:t>) and DASH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Viewport dependent VR video processing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285052" y="783373"/>
            <a:ext cx="11430000" cy="467820"/>
          </a:xfrm>
        </p:spPr>
        <p:txBody>
          <a:bodyPr/>
          <a:lstStyle/>
          <a:p>
            <a:r>
              <a:rPr lang="en-US" sz="3200" b="1" dirty="0" smtClean="0"/>
              <a:t>Outline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667552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84356" y="2720941"/>
            <a:ext cx="8410670" cy="393377"/>
          </a:xfrm>
        </p:spPr>
        <p:txBody>
          <a:bodyPr vert="horz" wrap="square" lIns="68580" tIns="34290" rIns="68580" bIns="34290" rtlCol="0" anchor="ctr">
            <a:spAutoFit/>
          </a:bodyPr>
          <a:lstStyle/>
          <a:p>
            <a:pPr algn="ctr"/>
            <a:r>
              <a:rPr lang="en-US" sz="2800" dirty="0" smtClean="0"/>
              <a:t>VR signalling in </a:t>
            </a:r>
            <a:r>
              <a:rPr lang="en-US" sz="2800" dirty="0" err="1" smtClean="0"/>
              <a:t>ISOBMFF</a:t>
            </a:r>
            <a:r>
              <a:rPr lang="en-US" sz="2800" dirty="0" smtClean="0"/>
              <a:t> and DASH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0380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617"/>
            <a:ext cx="11430000" cy="507831"/>
          </a:xfrm>
        </p:spPr>
        <p:txBody>
          <a:bodyPr/>
          <a:lstStyle/>
          <a:p>
            <a:r>
              <a:rPr lang="en-US" dirty="0" smtClean="0"/>
              <a:t>VR signalling in </a:t>
            </a:r>
            <a:r>
              <a:rPr lang="en-US" dirty="0" err="1" smtClean="0"/>
              <a:t>ISOBMFF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08437" y="1613286"/>
            <a:ext cx="11135360" cy="489927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800" dirty="0" smtClean="0"/>
              <a:t>To indicate that one or more video tracks contain VR video/audio</a:t>
            </a:r>
          </a:p>
          <a:p>
            <a:pPr>
              <a:spcBef>
                <a:spcPts val="1200"/>
              </a:spcBef>
            </a:pPr>
            <a:r>
              <a:rPr lang="en-US" sz="2800" dirty="0" smtClean="0"/>
              <a:t>To signal information needed for decoding, rendering, and whatever optimization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949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8961" y="756208"/>
            <a:ext cx="11430000" cy="485967"/>
          </a:xfrm>
        </p:spPr>
        <p:txBody>
          <a:bodyPr vert="horz" wrap="square" lIns="68580" tIns="34290" rIns="68580" bIns="34290" rtlCol="0" anchor="ctr">
            <a:spAutoFit/>
          </a:bodyPr>
          <a:lstStyle/>
          <a:p>
            <a:r>
              <a:rPr lang="en-US" dirty="0"/>
              <a:t>A backward compatible </a:t>
            </a:r>
            <a:r>
              <a:rPr lang="en-US" dirty="0" smtClean="0"/>
              <a:t>VR signalling in </a:t>
            </a:r>
            <a:r>
              <a:rPr lang="en-US" dirty="0" err="1" smtClean="0"/>
              <a:t>ISOBMFF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55863" y="1273347"/>
            <a:ext cx="11135360" cy="5179407"/>
          </a:xfrm>
        </p:spPr>
        <p:txBody>
          <a:bodyPr>
            <a:noAutofit/>
          </a:bodyPr>
          <a:lstStyle/>
          <a:p>
            <a:endParaRPr lang="en-US" sz="1400" dirty="0" smtClean="0">
              <a:latin typeface="Qualcomm Office Regular" panose="020B0503030202060203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000" dirty="0" smtClean="0"/>
              <a:t>Using a new box directly in a video track to contain the VR video information has a backward compatibility issue.</a:t>
            </a:r>
          </a:p>
          <a:p>
            <a:pPr lvl="1">
              <a:spcBef>
                <a:spcPts val="1200"/>
              </a:spcBef>
            </a:pPr>
            <a:r>
              <a:rPr lang="en-US" sz="1800" dirty="0" smtClean="0"/>
              <a:t>A </a:t>
            </a:r>
            <a:r>
              <a:rPr lang="en-US" sz="1800" dirty="0"/>
              <a:t>file player that does not recognize the box would just ignore it and play the video track as a normal video track and hence result in </a:t>
            </a:r>
            <a:r>
              <a:rPr lang="en-US" sz="1800" dirty="0" smtClean="0"/>
              <a:t>a weird presentation</a:t>
            </a:r>
            <a:r>
              <a:rPr lang="en-US" sz="1800" dirty="0"/>
              <a:t>.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The trick to solve this problem is to use the post-decoder requirements mechanism in the </a:t>
            </a:r>
            <a:r>
              <a:rPr lang="en-US" sz="2000" dirty="0" err="1" smtClean="0"/>
              <a:t>ISOBMFF</a:t>
            </a:r>
            <a:r>
              <a:rPr lang="en-US" sz="2000" dirty="0" smtClean="0"/>
              <a:t>:</a:t>
            </a:r>
            <a:endParaRPr lang="en-US" sz="2000" dirty="0"/>
          </a:p>
          <a:p>
            <a:pPr lvl="1">
              <a:spcBef>
                <a:spcPts val="1200"/>
              </a:spcBef>
            </a:pPr>
            <a:r>
              <a:rPr lang="en-US" sz="1800" dirty="0"/>
              <a:t>T</a:t>
            </a:r>
            <a:r>
              <a:rPr lang="en-GB" sz="1800" dirty="0"/>
              <a:t>he generic sample entry ‘resv’</a:t>
            </a:r>
            <a:r>
              <a:rPr lang="en-US" sz="1800" dirty="0"/>
              <a:t> is used to replace t</a:t>
            </a:r>
            <a:r>
              <a:rPr lang="en-GB" sz="1800" dirty="0"/>
              <a:t>he </a:t>
            </a:r>
            <a:r>
              <a:rPr lang="en-GB" sz="1800" dirty="0" smtClean="0"/>
              <a:t>original </a:t>
            </a:r>
            <a:r>
              <a:rPr lang="en-GB" sz="1800" dirty="0"/>
              <a:t>sample </a:t>
            </a:r>
            <a:r>
              <a:rPr lang="en-GB" sz="1800" dirty="0" smtClean="0"/>
              <a:t>entry type.</a:t>
            </a:r>
            <a:endParaRPr lang="en-US" sz="1800" dirty="0"/>
          </a:p>
          <a:p>
            <a:pPr lvl="1">
              <a:spcBef>
                <a:spcPts val="1200"/>
              </a:spcBef>
            </a:pPr>
            <a:r>
              <a:rPr lang="en-GB" sz="1800" dirty="0"/>
              <a:t>A Restricted Scheme Info box is added to the sample description, leaving all other boxes unmodified.</a:t>
            </a:r>
          </a:p>
          <a:p>
            <a:pPr lvl="1">
              <a:spcBef>
                <a:spcPts val="1200"/>
              </a:spcBef>
            </a:pPr>
            <a:r>
              <a:rPr lang="en-GB" sz="1800" dirty="0"/>
              <a:t>The original sample entry type is stored within an Original Format box contained in the Restricted Scheme Info box.</a:t>
            </a:r>
            <a:endParaRPr lang="en-US" sz="1800" dirty="0"/>
          </a:p>
          <a:p>
            <a:pPr lvl="1">
              <a:spcBef>
                <a:spcPts val="1200"/>
              </a:spcBef>
            </a:pPr>
            <a:r>
              <a:rPr lang="en-US" sz="1800" dirty="0"/>
              <a:t>A new box is defined to contain the </a:t>
            </a:r>
            <a:r>
              <a:rPr lang="en-US" sz="1800" dirty="0" smtClean="0"/>
              <a:t>VR </a:t>
            </a:r>
            <a:r>
              <a:rPr lang="en-US" sz="1800" dirty="0"/>
              <a:t>video metadata information and this new box is included in the </a:t>
            </a:r>
            <a:r>
              <a:rPr lang="en-GB" sz="1800" dirty="0"/>
              <a:t>Restricted Scheme Info box</a:t>
            </a:r>
            <a:r>
              <a:rPr lang="en-GB" sz="1800" dirty="0" smtClean="0"/>
              <a:t>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09166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8961" y="756818"/>
            <a:ext cx="11430000" cy="484748"/>
          </a:xfrm>
        </p:spPr>
        <p:txBody>
          <a:bodyPr vert="horz" wrap="square" lIns="68580" tIns="34290" rIns="68580" bIns="34290" rtlCol="0" anchor="ctr">
            <a:spAutoFit/>
          </a:bodyPr>
          <a:lstStyle/>
          <a:p>
            <a:r>
              <a:rPr lang="en-US" dirty="0" smtClean="0"/>
              <a:t>Info needed for decoding, rendering, and optimization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55863" y="1273347"/>
            <a:ext cx="11135360" cy="5179407"/>
          </a:xfrm>
        </p:spPr>
        <p:txBody>
          <a:bodyPr>
            <a:noAutofit/>
          </a:bodyPr>
          <a:lstStyle/>
          <a:p>
            <a:endParaRPr lang="en-US" sz="1800" dirty="0" smtClean="0">
              <a:latin typeface="Qualcomm Office Regular" panose="020B0503030202060203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800" dirty="0" smtClean="0"/>
              <a:t>The projection mapping used</a:t>
            </a:r>
          </a:p>
          <a:p>
            <a:pPr lvl="1">
              <a:spcBef>
                <a:spcPts val="1200"/>
              </a:spcBef>
            </a:pPr>
            <a:r>
              <a:rPr lang="en-US" dirty="0" err="1" smtClean="0"/>
              <a:t>Equi</a:t>
            </a:r>
            <a:r>
              <a:rPr lang="en-US" dirty="0" smtClean="0"/>
              <a:t>-rectangular, </a:t>
            </a:r>
            <a:r>
              <a:rPr lang="en-US" dirty="0" err="1" smtClean="0"/>
              <a:t>cupe</a:t>
            </a:r>
            <a:r>
              <a:rPr lang="en-US" dirty="0" smtClean="0"/>
              <a:t> map, …</a:t>
            </a:r>
          </a:p>
          <a:p>
            <a:pPr>
              <a:spcBef>
                <a:spcPts val="1200"/>
              </a:spcBef>
            </a:pPr>
            <a:r>
              <a:rPr lang="en-US" sz="2800" dirty="0" smtClean="0"/>
              <a:t>Video/audio codec used and their configurations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Codec, profile, (tier), level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Spatial resolution, frame rate, bit rate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Tiled or not?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Multi-layer? Simulcast?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3D or not?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Metadata for optimization of transmission, decoding, and rendering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36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008"/>
            <a:ext cx="11430000" cy="509050"/>
          </a:xfrm>
        </p:spPr>
        <p:txBody>
          <a:bodyPr/>
          <a:lstStyle/>
          <a:p>
            <a:r>
              <a:rPr lang="en-US" dirty="0" smtClean="0"/>
              <a:t>VR signalling in DASH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08437" y="1613286"/>
            <a:ext cx="11135360" cy="489927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800" dirty="0" smtClean="0"/>
              <a:t>To indicate that one or more video DASH adaptation sets or representations contain VR video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Again, preferably in a backward compatible way, e.g., by defining a </a:t>
            </a:r>
            <a:r>
              <a:rPr lang="en-US" dirty="0"/>
              <a:t>new </a:t>
            </a:r>
            <a:r>
              <a:rPr lang="en-US" dirty="0" err="1"/>
              <a:t>EssentialProperty</a:t>
            </a:r>
            <a:r>
              <a:rPr lang="en-US" dirty="0"/>
              <a:t> </a:t>
            </a:r>
            <a:r>
              <a:rPr lang="en-US" dirty="0" smtClean="0"/>
              <a:t>descriptor and/or a new DASH profile</a:t>
            </a:r>
          </a:p>
          <a:p>
            <a:pPr>
              <a:spcBef>
                <a:spcPts val="1200"/>
              </a:spcBef>
            </a:pPr>
            <a:r>
              <a:rPr lang="en-US" sz="2800" dirty="0" smtClean="0"/>
              <a:t>To signal information needed for clients (and intelligent edge servers or proxies) to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Choose and request an appropriate VR video representation at the beginning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Adapt to viewport/</a:t>
            </a:r>
            <a:r>
              <a:rPr lang="en-US" dirty="0" err="1" smtClean="0"/>
              <a:t>FOV</a:t>
            </a:r>
            <a:r>
              <a:rPr lang="en-US" dirty="0" smtClean="0"/>
              <a:t> change and network condition change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Info needed for decoding, rendering, and </a:t>
            </a:r>
            <a:r>
              <a:rPr lang="en-US" dirty="0" smtClean="0"/>
              <a:t>optimization</a:t>
            </a:r>
          </a:p>
          <a:p>
            <a:pPr lvl="1"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29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84356" y="2720941"/>
            <a:ext cx="8410670" cy="393377"/>
          </a:xfrm>
        </p:spPr>
        <p:txBody>
          <a:bodyPr vert="horz" wrap="square" lIns="68580" tIns="34290" rIns="68580" bIns="34290" rtlCol="0" anchor="ctr">
            <a:spAutoFit/>
          </a:bodyPr>
          <a:lstStyle/>
          <a:p>
            <a:pPr algn="ctr"/>
            <a:r>
              <a:rPr lang="en-US" sz="2800" dirty="0"/>
              <a:t>Viewport dependent VR video </a:t>
            </a:r>
            <a:r>
              <a:rPr lang="en-US" sz="2800" dirty="0" smtClean="0"/>
              <a:t>processing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10809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066" y="1440744"/>
            <a:ext cx="7415729" cy="3295730"/>
          </a:xfrm>
          <a:prstGeom prst="rect">
            <a:avLst/>
          </a:prstGeom>
        </p:spPr>
      </p:pic>
      <p:cxnSp>
        <p:nvCxnSpPr>
          <p:cNvPr id="57" name="Straight Arrow Connector 56"/>
          <p:cNvCxnSpPr/>
          <p:nvPr/>
        </p:nvCxnSpPr>
        <p:spPr>
          <a:xfrm flipH="1">
            <a:off x="2346165" y="2070789"/>
            <a:ext cx="1110084" cy="4833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5432444" y="4784665"/>
            <a:ext cx="4784651" cy="1427846"/>
            <a:chOff x="5432444" y="4784665"/>
            <a:chExt cx="4784651" cy="1427846"/>
          </a:xfrm>
        </p:grpSpPr>
        <p:sp>
          <p:nvSpPr>
            <p:cNvPr id="4" name="TextBox 3"/>
            <p:cNvSpPr txBox="1"/>
            <p:nvPr/>
          </p:nvSpPr>
          <p:spPr>
            <a:xfrm>
              <a:off x="5432444" y="5566180"/>
              <a:ext cx="47846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At any moment, only a portion of the entire coded sphere video is rendered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>
            <a:xfrm flipV="1">
              <a:off x="7694884" y="4784665"/>
              <a:ext cx="259773" cy="680512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>
            <a:off x="8718105" y="2070789"/>
            <a:ext cx="3328583" cy="2027457"/>
            <a:chOff x="8718105" y="2070789"/>
            <a:chExt cx="3328583" cy="2027457"/>
          </a:xfrm>
        </p:grpSpPr>
        <p:sp>
          <p:nvSpPr>
            <p:cNvPr id="22" name="TextBox 21"/>
            <p:cNvSpPr txBox="1"/>
            <p:nvPr/>
          </p:nvSpPr>
          <p:spPr>
            <a:xfrm>
              <a:off x="9239693" y="2620918"/>
              <a:ext cx="280699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For VR to be really immersive, bandwidth and processing complexity remain two of the biggest changes</a:t>
              </a: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 flipV="1">
              <a:off x="8718105" y="2070789"/>
              <a:ext cx="659219" cy="406597"/>
            </a:xfrm>
            <a:prstGeom prst="straightConnector1">
              <a:avLst/>
            </a:prstGeom>
            <a:ln w="762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117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8961" y="756209"/>
            <a:ext cx="11430000" cy="485967"/>
          </a:xfrm>
        </p:spPr>
        <p:txBody>
          <a:bodyPr vert="horz" wrap="square" lIns="68580" tIns="34290" rIns="68580" bIns="34290" rtlCol="0" anchor="ctr">
            <a:spAutoFit/>
          </a:bodyPr>
          <a:lstStyle/>
          <a:p>
            <a:r>
              <a:rPr lang="en-US" dirty="0" smtClean="0"/>
              <a:t>Viewport dependent video processing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155863" y="1467293"/>
            <a:ext cx="11135360" cy="4985461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To tackle the bandwidth and processing complexity challenges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To utilize the fact that only a part of entire encoded sphere video is rendered at any moment</a:t>
            </a:r>
          </a:p>
          <a:p>
            <a:pPr>
              <a:spcBef>
                <a:spcPts val="1200"/>
              </a:spcBef>
            </a:pPr>
            <a:endParaRPr lang="en-US" dirty="0" smtClean="0"/>
          </a:p>
          <a:p>
            <a:pPr>
              <a:spcBef>
                <a:spcPts val="1200"/>
              </a:spcBef>
            </a:pPr>
            <a:r>
              <a:rPr lang="en-US" dirty="0" smtClean="0"/>
              <a:t>Two areas can be played with to reduce needed bandwidth and to reduce video decoding complexity</a:t>
            </a:r>
          </a:p>
          <a:p>
            <a:pPr lvl="1">
              <a:spcBef>
                <a:spcPts val="1200"/>
              </a:spcBef>
            </a:pPr>
            <a:r>
              <a:rPr lang="en-US" b="1" dirty="0"/>
              <a:t>To play with </a:t>
            </a:r>
            <a:r>
              <a:rPr lang="en-US" b="1" dirty="0" smtClean="0"/>
              <a:t>(viewport dependent) video encoding, transmission, </a:t>
            </a:r>
            <a:r>
              <a:rPr lang="en-US" b="1" dirty="0"/>
              <a:t>and </a:t>
            </a:r>
            <a:r>
              <a:rPr lang="en-US" b="1" dirty="0" smtClean="0"/>
              <a:t>decoding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To </a:t>
            </a:r>
            <a:r>
              <a:rPr lang="en-US" dirty="0"/>
              <a:t>play with </a:t>
            </a:r>
            <a:r>
              <a:rPr lang="en-US" dirty="0" smtClean="0"/>
              <a:t>a viewport dependent projection mapping scheme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50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040"/>
            <a:ext cx="11430000" cy="508985"/>
          </a:xfrm>
        </p:spPr>
        <p:txBody>
          <a:bodyPr/>
          <a:lstStyle/>
          <a:p>
            <a:r>
              <a:rPr lang="en-US" dirty="0" smtClean="0"/>
              <a:t>VR/360 video encoding and decoding schemes</a:t>
            </a:r>
            <a:endParaRPr lang="en-US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08437" y="1613286"/>
            <a:ext cx="11135360" cy="489927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000" dirty="0" smtClean="0"/>
              <a:t>The conventional approach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Simple Tiles based Partial Decoding (</a:t>
            </a:r>
            <a:r>
              <a:rPr lang="en-US" sz="2000" dirty="0" err="1" smtClean="0"/>
              <a:t>STPD</a:t>
            </a:r>
            <a:r>
              <a:rPr lang="en-US" sz="2000" dirty="0" smtClean="0"/>
              <a:t>)</a:t>
            </a:r>
            <a:endParaRPr lang="en-US" sz="2000" dirty="0"/>
          </a:p>
          <a:p>
            <a:pPr>
              <a:spcBef>
                <a:spcPts val="1200"/>
              </a:spcBef>
            </a:pPr>
            <a:r>
              <a:rPr lang="en-US" sz="2000" dirty="0" err="1"/>
              <a:t>ScaLable</a:t>
            </a:r>
            <a:r>
              <a:rPr lang="en-US" sz="2000" dirty="0"/>
              <a:t> coding based Partial Decoding #1 (</a:t>
            </a:r>
            <a:r>
              <a:rPr lang="en-US" sz="2000" dirty="0" err="1"/>
              <a:t>SLPD#1</a:t>
            </a:r>
            <a:r>
              <a:rPr lang="en-US" sz="2000" dirty="0"/>
              <a:t>)</a:t>
            </a:r>
          </a:p>
          <a:p>
            <a:pPr>
              <a:spcBef>
                <a:spcPts val="1200"/>
              </a:spcBef>
            </a:pPr>
            <a:r>
              <a:rPr lang="en-US" sz="2000" dirty="0" err="1"/>
              <a:t>ScaLable</a:t>
            </a:r>
            <a:r>
              <a:rPr lang="en-US" sz="2000" dirty="0"/>
              <a:t> coding based Partial Decoding #2 (</a:t>
            </a:r>
            <a:r>
              <a:rPr lang="en-US" sz="2000" dirty="0" err="1"/>
              <a:t>SLPD#2</a:t>
            </a:r>
            <a:r>
              <a:rPr lang="en-US" sz="2000" dirty="0"/>
              <a:t>)</a:t>
            </a:r>
          </a:p>
          <a:p>
            <a:pPr>
              <a:spcBef>
                <a:spcPts val="1200"/>
              </a:spcBef>
            </a:pPr>
            <a:r>
              <a:rPr lang="en-US" sz="2000" dirty="0" err="1"/>
              <a:t>SiMulcast</a:t>
            </a:r>
            <a:r>
              <a:rPr lang="en-US" sz="2000" dirty="0"/>
              <a:t> coding based Partial Decoding #1 (</a:t>
            </a:r>
            <a:r>
              <a:rPr lang="en-US" sz="2000" dirty="0" err="1"/>
              <a:t>SMPD#1</a:t>
            </a:r>
            <a:r>
              <a:rPr lang="en-US" sz="2000" dirty="0"/>
              <a:t>)</a:t>
            </a:r>
          </a:p>
          <a:p>
            <a:pPr>
              <a:spcBef>
                <a:spcPts val="1200"/>
              </a:spcBef>
            </a:pPr>
            <a:r>
              <a:rPr lang="en-US" sz="2000" dirty="0" err="1"/>
              <a:t>SiMulcast</a:t>
            </a:r>
            <a:r>
              <a:rPr lang="en-US" sz="2000" dirty="0"/>
              <a:t> coding based Partial Decoding #2 (</a:t>
            </a:r>
            <a:r>
              <a:rPr lang="en-US" sz="2000" dirty="0" err="1"/>
              <a:t>SMPD#2</a:t>
            </a:r>
            <a:r>
              <a:rPr lang="en-US" sz="2000" dirty="0"/>
              <a:t>)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A comparison of the approaches</a:t>
            </a:r>
          </a:p>
          <a:p>
            <a:pPr>
              <a:spcBef>
                <a:spcPts val="1200"/>
              </a:spcBef>
            </a:pPr>
            <a:r>
              <a:rPr lang="en-US" sz="2000" dirty="0"/>
              <a:t>Signalling and </a:t>
            </a:r>
            <a:r>
              <a:rPr lang="en-US" sz="2000" dirty="0" smtClean="0"/>
              <a:t>encapsulation of tiles </a:t>
            </a:r>
            <a:r>
              <a:rPr lang="en-US" sz="2000" dirty="0"/>
              <a:t>based VR video bitstreams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3572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040"/>
            <a:ext cx="11430000" cy="508985"/>
          </a:xfrm>
        </p:spPr>
        <p:txBody>
          <a:bodyPr/>
          <a:lstStyle/>
          <a:p>
            <a:r>
              <a:rPr lang="en-US" dirty="0" smtClean="0"/>
              <a:t>VR/360 video encoding and decoding – conventional 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5274628" y="1777428"/>
            <a:ext cx="6145170" cy="410521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000" dirty="0"/>
              <a:t>Each picture is in a format after a particular type of projection mapping, e.g., </a:t>
            </a:r>
            <a:r>
              <a:rPr lang="en-US" sz="2000" dirty="0" err="1"/>
              <a:t>equi</a:t>
            </a:r>
            <a:r>
              <a:rPr lang="en-US" sz="2000" dirty="0"/>
              <a:t>-rectangular or cube-map</a:t>
            </a:r>
          </a:p>
          <a:p>
            <a:pPr>
              <a:spcBef>
                <a:spcPts val="600"/>
              </a:spcBef>
            </a:pPr>
            <a:endParaRPr lang="en-US" sz="2000" dirty="0"/>
          </a:p>
          <a:p>
            <a:pPr>
              <a:spcBef>
                <a:spcPts val="600"/>
              </a:spcBef>
            </a:pPr>
            <a:endParaRPr lang="en-US" sz="2000" dirty="0"/>
          </a:p>
          <a:p>
            <a:pPr>
              <a:spcBef>
                <a:spcPts val="600"/>
              </a:spcBef>
            </a:pPr>
            <a:endParaRPr lang="en-US" sz="2000" dirty="0"/>
          </a:p>
          <a:p>
            <a:pPr lvl="1">
              <a:spcBef>
                <a:spcPts val="600"/>
              </a:spcBef>
            </a:pPr>
            <a:endParaRPr lang="en-US" sz="1600" dirty="0"/>
          </a:p>
          <a:p>
            <a:pPr>
              <a:spcBef>
                <a:spcPts val="600"/>
              </a:spcBef>
            </a:pPr>
            <a:r>
              <a:rPr lang="en-US" sz="2000" dirty="0"/>
              <a:t>The video sequence is coded as a single-layer bitstream, with TIP used</a:t>
            </a:r>
          </a:p>
          <a:p>
            <a:pPr>
              <a:spcBef>
                <a:spcPts val="600"/>
              </a:spcBef>
            </a:pPr>
            <a:r>
              <a:rPr lang="en-US" sz="2000" dirty="0"/>
              <a:t>The entire bitstream is transmitted, decoded, and rendered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6133744" y="2807401"/>
            <a:ext cx="4224792" cy="1109431"/>
            <a:chOff x="6213436" y="2619288"/>
            <a:chExt cx="4224792" cy="1109431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772943" y="2619288"/>
              <a:ext cx="1665285" cy="1107876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13436" y="2619288"/>
              <a:ext cx="2216555" cy="1109431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>
          <a:xfrm>
            <a:off x="885332" y="2654561"/>
            <a:ext cx="3815256" cy="2627851"/>
            <a:chOff x="883744" y="2654560"/>
            <a:chExt cx="3815256" cy="2627851"/>
          </a:xfrm>
        </p:grpSpPr>
        <p:grpSp>
          <p:nvGrpSpPr>
            <p:cNvPr id="24" name="Group 23"/>
            <p:cNvGrpSpPr/>
            <p:nvPr/>
          </p:nvGrpSpPr>
          <p:grpSpPr>
            <a:xfrm>
              <a:off x="883744" y="2654560"/>
              <a:ext cx="3815256" cy="1265040"/>
              <a:chOff x="883744" y="2273560"/>
              <a:chExt cx="3815256" cy="1265040"/>
            </a:xfrm>
          </p:grpSpPr>
          <p:sp>
            <p:nvSpPr>
              <p:cNvPr id="6" name="Parallelogram 5"/>
              <p:cNvSpPr/>
              <p:nvPr/>
            </p:nvSpPr>
            <p:spPr bwMode="auto">
              <a:xfrm rot="5400000">
                <a:off x="3814680" y="2654280"/>
                <a:ext cx="1265040" cy="503600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Parallelogram 7"/>
              <p:cNvSpPr/>
              <p:nvPr/>
            </p:nvSpPr>
            <p:spPr bwMode="auto">
              <a:xfrm rot="5400000">
                <a:off x="1486260" y="2654280"/>
                <a:ext cx="1265040" cy="503600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Parallelogram 8"/>
              <p:cNvSpPr/>
              <p:nvPr/>
            </p:nvSpPr>
            <p:spPr bwMode="auto">
              <a:xfrm rot="5400000">
                <a:off x="503024" y="2654280"/>
                <a:ext cx="1265040" cy="503600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522835" y="2379224"/>
                <a:ext cx="609600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sp>
            <p:nvSpPr>
              <p:cNvPr id="11" name="Parallelogram 10"/>
              <p:cNvSpPr/>
              <p:nvPr/>
            </p:nvSpPr>
            <p:spPr bwMode="auto">
              <a:xfrm rot="5400000">
                <a:off x="2469496" y="2654280"/>
                <a:ext cx="1265040" cy="503600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13" name="Straight Arrow Connector 12"/>
            <p:cNvCxnSpPr/>
            <p:nvPr/>
          </p:nvCxnSpPr>
          <p:spPr>
            <a:xfrm>
              <a:off x="1450195" y="3287080"/>
              <a:ext cx="345665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2463911" y="3296085"/>
              <a:ext cx="345665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3624322" y="3351130"/>
              <a:ext cx="345665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2291078" y="4891205"/>
              <a:ext cx="345665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1397188" y="4996179"/>
              <a:ext cx="2730308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Temporal inter prediction (TIP)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383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021" y="1650061"/>
            <a:ext cx="8164062" cy="36283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21" y="347445"/>
            <a:ext cx="10512862" cy="507699"/>
          </a:xfrm>
        </p:spPr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Basic framework of VR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845056" y="412827"/>
            <a:ext cx="3540137" cy="2574923"/>
            <a:chOff x="5845056" y="412827"/>
            <a:chExt cx="3540137" cy="2574923"/>
          </a:xfrm>
        </p:grpSpPr>
        <p:cxnSp>
          <p:nvCxnSpPr>
            <p:cNvPr id="42" name="Straight Arrow Connector 41"/>
            <p:cNvCxnSpPr/>
            <p:nvPr/>
          </p:nvCxnSpPr>
          <p:spPr>
            <a:xfrm flipV="1">
              <a:off x="5885053" y="1524649"/>
              <a:ext cx="728398" cy="146310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845056" y="412827"/>
              <a:ext cx="354013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594"/>
              <a:r>
                <a:rPr lang="en-US" dirty="0">
                  <a:solidFill>
                    <a:prstClr val="black"/>
                  </a:solidFill>
                </a:rPr>
                <a:t>There can </a:t>
              </a:r>
              <a:r>
                <a:rPr lang="en-US" dirty="0" smtClean="0">
                  <a:solidFill>
                    <a:prstClr val="black"/>
                  </a:solidFill>
                </a:rPr>
                <a:t>different </a:t>
              </a:r>
              <a:r>
                <a:rPr lang="en-US" sz="1600" b="1" dirty="0" smtClean="0">
                  <a:solidFill>
                    <a:srgbClr val="00B050"/>
                  </a:solidFill>
                </a:rPr>
                <a:t>media formats </a:t>
              </a:r>
              <a:r>
                <a:rPr lang="en-US" sz="1600" b="1" dirty="0">
                  <a:solidFill>
                    <a:srgbClr val="00B050"/>
                  </a:solidFill>
                </a:rPr>
                <a:t>(</a:t>
              </a:r>
              <a:r>
                <a:rPr lang="en-US" sz="1600" b="1" dirty="0" smtClean="0">
                  <a:solidFill>
                    <a:srgbClr val="00B050"/>
                  </a:solidFill>
                </a:rPr>
                <a:t>codec </a:t>
              </a:r>
              <a:r>
                <a:rPr lang="en-US" sz="1600" b="1" dirty="0">
                  <a:solidFill>
                    <a:srgbClr val="00B050"/>
                  </a:solidFill>
                </a:rPr>
                <a:t>and metadata), </a:t>
              </a:r>
              <a:r>
                <a:rPr lang="en-US" sz="1600" b="1" dirty="0" smtClean="0">
                  <a:solidFill>
                    <a:srgbClr val="00B050"/>
                  </a:solidFill>
                </a:rPr>
                <a:t>and different signaling </a:t>
              </a:r>
              <a:r>
                <a:rPr lang="en-US" sz="1600" b="1" dirty="0">
                  <a:solidFill>
                    <a:srgbClr val="00B050"/>
                  </a:solidFill>
                </a:rPr>
                <a:t>and transmission protocols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61265" y="1650061"/>
            <a:ext cx="175259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594"/>
            <a:r>
              <a:rPr lang="en-US" dirty="0">
                <a:solidFill>
                  <a:prstClr val="black"/>
                </a:solidFill>
              </a:rPr>
              <a:t>There can be different camera settings, with different optical parameters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10028412" y="1385640"/>
            <a:ext cx="1967408" cy="4401205"/>
            <a:chOff x="10088899" y="2063100"/>
            <a:chExt cx="1967920" cy="4402352"/>
          </a:xfrm>
        </p:grpSpPr>
        <p:cxnSp>
          <p:nvCxnSpPr>
            <p:cNvPr id="54" name="Straight Arrow Connector 53"/>
            <p:cNvCxnSpPr/>
            <p:nvPr/>
          </p:nvCxnSpPr>
          <p:spPr>
            <a:xfrm>
              <a:off x="10088899" y="4154275"/>
              <a:ext cx="256368" cy="607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10248783" y="2063100"/>
              <a:ext cx="1808036" cy="4402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594"/>
              <a:r>
                <a:rPr lang="en-US" dirty="0">
                  <a:solidFill>
                    <a:prstClr val="black"/>
                  </a:solidFill>
                </a:rPr>
                <a:t>What is rendered needs to be </a:t>
              </a:r>
              <a:r>
                <a:rPr lang="en-US" b="1" dirty="0">
                  <a:solidFill>
                    <a:prstClr val="black"/>
                  </a:solidFill>
                </a:rPr>
                <a:t>immersive</a:t>
              </a:r>
              <a:r>
                <a:rPr lang="en-US" dirty="0">
                  <a:solidFill>
                    <a:prstClr val="black"/>
                  </a:solidFill>
                </a:rPr>
                <a:t> to the user: </a:t>
              </a:r>
            </a:p>
            <a:p>
              <a:pPr marL="285664" indent="-285664" defTabSz="685594">
                <a:buFontTx/>
                <a:buChar char="-"/>
              </a:pPr>
              <a:r>
                <a:rPr lang="en-US" dirty="0">
                  <a:solidFill>
                    <a:prstClr val="black"/>
                  </a:solidFill>
                </a:rPr>
                <a:t>Visual: high pixel quantity and quality, broad </a:t>
              </a:r>
              <a:r>
                <a:rPr lang="en-US" dirty="0" err="1">
                  <a:solidFill>
                    <a:prstClr val="black"/>
                  </a:solidFill>
                </a:rPr>
                <a:t>FOV</a:t>
              </a:r>
              <a:r>
                <a:rPr lang="en-US" dirty="0">
                  <a:solidFill>
                    <a:prstClr val="black"/>
                  </a:solidFill>
                </a:rPr>
                <a:t>, stereoscopic display</a:t>
              </a:r>
            </a:p>
            <a:p>
              <a:pPr marL="285664" indent="-285664" defTabSz="685594">
                <a:buFontTx/>
                <a:buChar char="-"/>
              </a:pPr>
              <a:r>
                <a:rPr lang="en-US" dirty="0">
                  <a:solidFill>
                    <a:prstClr val="black"/>
                  </a:solidFill>
                </a:rPr>
                <a:t>Sound: high resolution audio, 3D surround sound</a:t>
              </a:r>
            </a:p>
            <a:p>
              <a:pPr marL="285664" indent="-285664" defTabSz="685594">
                <a:buFontTx/>
                <a:buChar char="-"/>
              </a:pPr>
              <a:r>
                <a:rPr lang="en-US" dirty="0">
                  <a:solidFill>
                    <a:prstClr val="black"/>
                  </a:solidFill>
                </a:rPr>
                <a:t>Intuitive interactions: minimal latency, natural UI, precise motion tracking</a:t>
              </a:r>
            </a:p>
          </p:txBody>
        </p:sp>
      </p:grpSp>
      <p:cxnSp>
        <p:nvCxnSpPr>
          <p:cNvPr id="57" name="Straight Arrow Connector 56"/>
          <p:cNvCxnSpPr/>
          <p:nvPr/>
        </p:nvCxnSpPr>
        <p:spPr>
          <a:xfrm flipH="1">
            <a:off x="2346165" y="2578789"/>
            <a:ext cx="1110084" cy="4833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324272" y="3710762"/>
            <a:ext cx="2410878" cy="2540692"/>
            <a:chOff x="324272" y="3710762"/>
            <a:chExt cx="2410878" cy="2540692"/>
          </a:xfrm>
        </p:grpSpPr>
        <p:cxnSp>
          <p:nvCxnSpPr>
            <p:cNvPr id="46" name="Straight Arrow Connector 45"/>
            <p:cNvCxnSpPr/>
            <p:nvPr/>
          </p:nvCxnSpPr>
          <p:spPr>
            <a:xfrm flipH="1">
              <a:off x="1256321" y="3710762"/>
              <a:ext cx="897205" cy="16496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324272" y="5512790"/>
              <a:ext cx="241087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594"/>
              <a:r>
                <a:rPr lang="en-US" dirty="0">
                  <a:solidFill>
                    <a:prstClr val="black"/>
                  </a:solidFill>
                </a:rPr>
                <a:t>There can be different stitching and </a:t>
              </a:r>
              <a:r>
                <a:rPr lang="en-US" b="1" dirty="0">
                  <a:solidFill>
                    <a:srgbClr val="00B050"/>
                  </a:solidFill>
                </a:rPr>
                <a:t>projection mapping algorithms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202573" y="3752195"/>
            <a:ext cx="2868078" cy="2499259"/>
            <a:chOff x="4202573" y="3752195"/>
            <a:chExt cx="2868078" cy="2499259"/>
          </a:xfrm>
        </p:grpSpPr>
        <p:sp>
          <p:nvSpPr>
            <p:cNvPr id="47" name="TextBox 46"/>
            <p:cNvSpPr txBox="1"/>
            <p:nvPr/>
          </p:nvSpPr>
          <p:spPr>
            <a:xfrm>
              <a:off x="4202573" y="5512790"/>
              <a:ext cx="286807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594"/>
              <a:r>
                <a:rPr lang="en-US" dirty="0">
                  <a:solidFill>
                    <a:prstClr val="black"/>
                  </a:solidFill>
                </a:rPr>
                <a:t>There can be </a:t>
              </a:r>
              <a:r>
                <a:rPr lang="en-US" b="1" dirty="0">
                  <a:solidFill>
                    <a:srgbClr val="00B050"/>
                  </a:solidFill>
                </a:rPr>
                <a:t>different </a:t>
              </a:r>
              <a:r>
                <a:rPr lang="en-US" b="1" dirty="0" smtClean="0">
                  <a:solidFill>
                    <a:srgbClr val="00B050"/>
                  </a:solidFill>
                </a:rPr>
                <a:t>video codecs and different encoding schemes</a:t>
              </a:r>
              <a:endParaRPr lang="en-US" b="1" dirty="0">
                <a:solidFill>
                  <a:srgbClr val="00B050"/>
                </a:solidFill>
              </a:endParaRPr>
            </a:p>
          </p:txBody>
        </p:sp>
        <p:cxnSp>
          <p:nvCxnSpPr>
            <p:cNvPr id="9" name="Straight Arrow Connector 8"/>
            <p:cNvCxnSpPr/>
            <p:nvPr/>
          </p:nvCxnSpPr>
          <p:spPr>
            <a:xfrm>
              <a:off x="4667693" y="3752195"/>
              <a:ext cx="810159" cy="1716967"/>
            </a:xfrm>
            <a:prstGeom prst="straightConnector1">
              <a:avLst/>
            </a:prstGeom>
            <a:ln w="127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4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615"/>
            <a:ext cx="11430000" cy="507831"/>
          </a:xfrm>
        </p:spPr>
        <p:txBody>
          <a:bodyPr/>
          <a:lstStyle/>
          <a:p>
            <a:r>
              <a:rPr lang="en-US" dirty="0" smtClean="0"/>
              <a:t>Simple Tiles based Partial Decoding (</a:t>
            </a:r>
            <a:r>
              <a:rPr lang="en-US" dirty="0" err="1"/>
              <a:t>S</a:t>
            </a:r>
            <a:r>
              <a:rPr lang="en-US" dirty="0" err="1" smtClean="0"/>
              <a:t>TPD</a:t>
            </a:r>
            <a:r>
              <a:rPr lang="en-US" dirty="0" smtClean="0"/>
              <a:t>)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191871" y="1950926"/>
            <a:ext cx="4839534" cy="2918549"/>
            <a:chOff x="191871" y="1950926"/>
            <a:chExt cx="4839534" cy="2918549"/>
          </a:xfrm>
        </p:grpSpPr>
        <p:sp>
          <p:nvSpPr>
            <p:cNvPr id="213" name="TextBox 212"/>
            <p:cNvSpPr txBox="1"/>
            <p:nvPr/>
          </p:nvSpPr>
          <p:spPr>
            <a:xfrm>
              <a:off x="191871" y="3395474"/>
              <a:ext cx="1243381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Transmission and decoding</a:t>
              </a: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57425" y="1950926"/>
              <a:ext cx="4773980" cy="2918549"/>
              <a:chOff x="257425" y="1950926"/>
              <a:chExt cx="4773980" cy="291854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1907779" y="4610943"/>
                <a:ext cx="2480815" cy="258532"/>
                <a:chOff x="1525191" y="5753943"/>
                <a:chExt cx="2480815" cy="258532"/>
              </a:xfrm>
            </p:grpSpPr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1525191" y="5876238"/>
                  <a:ext cx="226896" cy="0"/>
                </a:xfrm>
                <a:prstGeom prst="straightConnector1">
                  <a:avLst/>
                </a:prstGeom>
                <a:ln w="38100">
                  <a:gradFill flip="none" rotWithShape="1">
                    <a:gsLst>
                      <a:gs pos="0">
                        <a:srgbClr val="143C66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TextBox 26"/>
                <p:cNvSpPr txBox="1"/>
                <p:nvPr/>
              </p:nvSpPr>
              <p:spPr>
                <a:xfrm>
                  <a:off x="1711040" y="5753943"/>
                  <a:ext cx="2294966" cy="2585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90000"/>
                    </a:lnSpc>
                    <a:spcAft>
                      <a:spcPts val="300"/>
                    </a:spcAft>
                  </a:pPr>
                  <a:r>
                    <a:rPr 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alibre Semibold" pitchFamily="34" charset="0"/>
                    </a:rPr>
                    <a:t>Temporal inter prediction (TIP)</a:t>
                  </a:r>
                </a:p>
              </p:txBody>
            </p:sp>
          </p:grpSp>
          <p:sp>
            <p:nvSpPr>
              <p:cNvPr id="155" name="Parallelogram 154"/>
              <p:cNvSpPr/>
              <p:nvPr/>
            </p:nvSpPr>
            <p:spPr bwMode="auto">
              <a:xfrm rot="5400000">
                <a:off x="4351002" y="2156629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Parallelogram 155"/>
              <p:cNvSpPr/>
              <p:nvPr/>
            </p:nvSpPr>
            <p:spPr bwMode="auto">
              <a:xfrm rot="5400000">
                <a:off x="2208343" y="2156629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Parallelogram 156"/>
              <p:cNvSpPr/>
              <p:nvPr/>
            </p:nvSpPr>
            <p:spPr bwMode="auto">
              <a:xfrm rot="5400000">
                <a:off x="1303549" y="2156629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TextBox 157"/>
              <p:cNvSpPr txBox="1"/>
              <p:nvPr/>
            </p:nvSpPr>
            <p:spPr>
              <a:xfrm>
                <a:off x="3917478" y="1998597"/>
                <a:ext cx="560966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sp>
            <p:nvSpPr>
              <p:cNvPr id="159" name="Parallelogram 158"/>
              <p:cNvSpPr/>
              <p:nvPr/>
            </p:nvSpPr>
            <p:spPr bwMode="auto">
              <a:xfrm rot="5400000">
                <a:off x="3113136" y="2156629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0" name="Straight Arrow Connector 159"/>
              <p:cNvCxnSpPr/>
              <p:nvPr/>
            </p:nvCxnSpPr>
            <p:spPr>
              <a:xfrm>
                <a:off x="2030512" y="2388341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Arrow Connector 160"/>
              <p:cNvCxnSpPr/>
              <p:nvPr/>
            </p:nvCxnSpPr>
            <p:spPr>
              <a:xfrm>
                <a:off x="2963354" y="2394568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Arrow Connector 161"/>
              <p:cNvCxnSpPr/>
              <p:nvPr/>
            </p:nvCxnSpPr>
            <p:spPr>
              <a:xfrm>
                <a:off x="4031188" y="2473275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>
                <a:off x="1617671" y="1973380"/>
                <a:ext cx="0" cy="787765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>
              <a:xfrm>
                <a:off x="1850094" y="2023997"/>
                <a:ext cx="0" cy="787765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>
              <a:xfrm>
                <a:off x="1729701" y="1986633"/>
                <a:ext cx="0" cy="787765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/>
              <p:cNvCxnSpPr>
                <a:stCxn id="157" idx="3"/>
                <a:endCxn id="157" idx="1"/>
              </p:cNvCxnSpPr>
              <p:nvPr/>
            </p:nvCxnSpPr>
            <p:spPr>
              <a:xfrm>
                <a:off x="1509253" y="2457413"/>
                <a:ext cx="463423" cy="115856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/>
              <p:cNvCxnSpPr/>
              <p:nvPr/>
            </p:nvCxnSpPr>
            <p:spPr>
              <a:xfrm>
                <a:off x="1519965" y="2345538"/>
                <a:ext cx="463423" cy="87065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/>
              <p:cNvCxnSpPr/>
              <p:nvPr/>
            </p:nvCxnSpPr>
            <p:spPr>
              <a:xfrm>
                <a:off x="1495649" y="2598617"/>
                <a:ext cx="463423" cy="87065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/>
              <p:cNvCxnSpPr/>
              <p:nvPr/>
            </p:nvCxnSpPr>
            <p:spPr>
              <a:xfrm>
                <a:off x="1529357" y="2088760"/>
                <a:ext cx="463423" cy="87065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/>
              <p:cNvCxnSpPr/>
              <p:nvPr/>
            </p:nvCxnSpPr>
            <p:spPr>
              <a:xfrm>
                <a:off x="1505041" y="2214839"/>
                <a:ext cx="463423" cy="87065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6" name="Group 175"/>
              <p:cNvGrpSpPr/>
              <p:nvPr/>
            </p:nvGrpSpPr>
            <p:grpSpPr>
              <a:xfrm>
                <a:off x="2402437" y="1980475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95" name="Straight Connector 194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Straight Connector 198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Straight Connector 199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Straight Connector 200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Straight Connector 201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Group 176"/>
              <p:cNvGrpSpPr/>
              <p:nvPr/>
            </p:nvGrpSpPr>
            <p:grpSpPr>
              <a:xfrm>
                <a:off x="3300140" y="1980475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87" name="Straight Connector 186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Straight Connector 188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Straight Connector 189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Straight Connector 190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8" name="Group 177"/>
              <p:cNvGrpSpPr/>
              <p:nvPr/>
            </p:nvGrpSpPr>
            <p:grpSpPr>
              <a:xfrm>
                <a:off x="4534274" y="1979677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79" name="Straight Connector 178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Connector 185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2" name="TextBox 211"/>
              <p:cNvSpPr txBox="1"/>
              <p:nvPr/>
            </p:nvSpPr>
            <p:spPr>
              <a:xfrm>
                <a:off x="257425" y="2094985"/>
                <a:ext cx="960337" cy="6740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Encoding and storage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987799" y="3310592"/>
                <a:ext cx="560966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cxnSp>
            <p:nvCxnSpPr>
              <p:cNvPr id="13" name="Straight Arrow Connector 12"/>
              <p:cNvCxnSpPr/>
              <p:nvPr/>
            </p:nvCxnSpPr>
            <p:spPr>
              <a:xfrm>
                <a:off x="2100833" y="3700336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3033675" y="3706563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>
                <a:off x="4101509" y="3785270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5" name="Group 224"/>
              <p:cNvGrpSpPr/>
              <p:nvPr/>
            </p:nvGrpSpPr>
            <p:grpSpPr>
              <a:xfrm>
                <a:off x="1519965" y="3516847"/>
                <a:ext cx="463423" cy="344763"/>
                <a:chOff x="1577984" y="3907835"/>
                <a:chExt cx="463423" cy="344763"/>
              </a:xfrm>
            </p:grpSpPr>
            <p:sp>
              <p:nvSpPr>
                <p:cNvPr id="226" name="Parallelogram 225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27" name="Straight Connector 226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Straight Connector 227"/>
                <p:cNvCxnSpPr>
                  <a:stCxn id="226" idx="3"/>
                  <a:endCxn id="226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Straight Connector 228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Straight Connector 229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Group 230"/>
              <p:cNvGrpSpPr/>
              <p:nvPr/>
            </p:nvGrpSpPr>
            <p:grpSpPr>
              <a:xfrm>
                <a:off x="2482471" y="3517013"/>
                <a:ext cx="463423" cy="344763"/>
                <a:chOff x="1577984" y="3907835"/>
                <a:chExt cx="463423" cy="344763"/>
              </a:xfrm>
            </p:grpSpPr>
            <p:sp>
              <p:nvSpPr>
                <p:cNvPr id="232" name="Parallelogram 231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33" name="Straight Connector 232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Straight Connector 233"/>
                <p:cNvCxnSpPr>
                  <a:stCxn id="232" idx="3"/>
                  <a:endCxn id="232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234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Straight Connector 235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7" name="Group 236"/>
              <p:cNvGrpSpPr/>
              <p:nvPr/>
            </p:nvGrpSpPr>
            <p:grpSpPr>
              <a:xfrm>
                <a:off x="3408464" y="3516946"/>
                <a:ext cx="463423" cy="344763"/>
                <a:chOff x="1577984" y="3907835"/>
                <a:chExt cx="463423" cy="344763"/>
              </a:xfrm>
            </p:grpSpPr>
            <p:sp>
              <p:nvSpPr>
                <p:cNvPr id="238" name="Parallelogram 237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39" name="Straight Connector 238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Straight Connector 239"/>
                <p:cNvCxnSpPr>
                  <a:stCxn id="238" idx="3"/>
                  <a:endCxn id="238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Connector 240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Straight Connector 241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3" name="Group 242"/>
              <p:cNvGrpSpPr/>
              <p:nvPr/>
            </p:nvGrpSpPr>
            <p:grpSpPr>
              <a:xfrm>
                <a:off x="4558242" y="3515205"/>
                <a:ext cx="463423" cy="344763"/>
                <a:chOff x="1577984" y="3907835"/>
                <a:chExt cx="463423" cy="344763"/>
              </a:xfrm>
            </p:grpSpPr>
            <p:sp>
              <p:nvSpPr>
                <p:cNvPr id="244" name="Parallelogram 243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45" name="Straight Connector 244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Straight Connector 245"/>
                <p:cNvCxnSpPr>
                  <a:stCxn id="244" idx="3"/>
                  <a:endCxn id="244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Straight Connector 246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Straight Connector 247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86" name="Content Placeholder 2"/>
          <p:cNvSpPr>
            <a:spLocks noGrp="1"/>
          </p:cNvSpPr>
          <p:nvPr>
            <p:ph idx="1"/>
          </p:nvPr>
        </p:nvSpPr>
        <p:spPr>
          <a:xfrm>
            <a:off x="5393669" y="1574730"/>
            <a:ext cx="6145170" cy="475164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000" dirty="0" smtClean="0"/>
              <a:t>The </a:t>
            </a:r>
            <a:r>
              <a:rPr lang="en-US" sz="2000" dirty="0"/>
              <a:t>video sequence is coded as a single-layer bitstream, with TIP </a:t>
            </a:r>
            <a:r>
              <a:rPr lang="en-US" sz="2000" b="1" dirty="0" smtClean="0"/>
              <a:t>and motion-constrained tiles </a:t>
            </a:r>
            <a:r>
              <a:rPr lang="en-US" sz="2000" dirty="0" smtClean="0"/>
              <a:t>used</a:t>
            </a:r>
            <a:endParaRPr lang="en-US" sz="2000" dirty="0"/>
          </a:p>
          <a:p>
            <a:pPr>
              <a:spcBef>
                <a:spcPts val="600"/>
              </a:spcBef>
            </a:pPr>
            <a:r>
              <a:rPr lang="en-US" sz="2000" dirty="0" smtClean="0">
                <a:solidFill>
                  <a:srgbClr val="00B050"/>
                </a:solidFill>
              </a:rPr>
              <a:t>Only a part of bitstream (the minimum set of motion-constrained tiles covering the current viewport/</a:t>
            </a:r>
            <a:r>
              <a:rPr lang="en-US" sz="2000" dirty="0" err="1" smtClean="0">
                <a:solidFill>
                  <a:srgbClr val="00B050"/>
                </a:solidFill>
              </a:rPr>
              <a:t>FOV</a:t>
            </a:r>
            <a:r>
              <a:rPr lang="en-US" sz="2000" dirty="0" smtClean="0">
                <a:solidFill>
                  <a:srgbClr val="00B050"/>
                </a:solidFill>
              </a:rPr>
              <a:t>) is transmitted</a:t>
            </a:r>
            <a:r>
              <a:rPr lang="en-US" sz="2000" dirty="0">
                <a:solidFill>
                  <a:srgbClr val="00B050"/>
                </a:solidFill>
              </a:rPr>
              <a:t>, decoded, and </a:t>
            </a:r>
            <a:r>
              <a:rPr lang="en-US" sz="2000" dirty="0" smtClean="0">
                <a:solidFill>
                  <a:srgbClr val="00B050"/>
                </a:solidFill>
              </a:rPr>
              <a:t>rendered</a:t>
            </a:r>
          </a:p>
          <a:p>
            <a:pPr>
              <a:lnSpc>
                <a:spcPct val="90000"/>
              </a:lnSpc>
              <a:spcAft>
                <a:spcPts val="300"/>
              </a:spcAft>
            </a:pP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Compared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to the conventional scheme:</a:t>
            </a:r>
          </a:p>
          <a:p>
            <a:pPr marL="685680" lvl="1" indent="-285750">
              <a:lnSpc>
                <a:spcPct val="90000"/>
              </a:lnSpc>
              <a:spcAft>
                <a:spcPts val="300"/>
              </a:spcAft>
              <a:buFontTx/>
              <a:buChar char="-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Lower decoding complexity (or higher resolution under the same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decoding complexity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)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Lower transmission bandwidth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Same encoding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and storage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costs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600" dirty="0" smtClean="0">
                <a:solidFill>
                  <a:srgbClr val="EB2027"/>
                </a:solidFill>
                <a:latin typeface="Calibre Semibold" pitchFamily="34" charset="0"/>
              </a:rPr>
              <a:t>The latency between user head turning and user seeing the new viewport is really problematic today</a:t>
            </a:r>
            <a:endParaRPr lang="en-US" sz="1600" dirty="0">
              <a:solidFill>
                <a:srgbClr val="EB2027"/>
              </a:solidFill>
              <a:latin typeface="Calibre Semibold" pitchFamily="34" charset="0"/>
            </a:endParaRPr>
          </a:p>
          <a:p>
            <a:pPr>
              <a:spcBef>
                <a:spcPts val="600"/>
              </a:spcBef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7109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647"/>
            <a:ext cx="11430000" cy="507768"/>
          </a:xfrm>
        </p:spPr>
        <p:txBody>
          <a:bodyPr/>
          <a:lstStyle/>
          <a:p>
            <a:r>
              <a:rPr lang="en-US" dirty="0" err="1" smtClean="0"/>
              <a:t>ScaLable</a:t>
            </a:r>
            <a:r>
              <a:rPr lang="en-US" dirty="0" smtClean="0"/>
              <a:t> coding based Partial Decoding #1 (</a:t>
            </a:r>
            <a:r>
              <a:rPr lang="en-US" dirty="0" err="1" smtClean="0"/>
              <a:t>SLPD#1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5647418" y="1560536"/>
            <a:ext cx="5923717" cy="5013081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1800" dirty="0" smtClean="0"/>
              <a:t>The </a:t>
            </a:r>
            <a:r>
              <a:rPr lang="en-US" sz="1800" dirty="0"/>
              <a:t>video sequence is coded as a multi-layer </a:t>
            </a:r>
            <a:r>
              <a:rPr lang="en-US" sz="1800" b="1" dirty="0">
                <a:solidFill>
                  <a:schemeClr val="tx1"/>
                </a:solidFill>
              </a:rPr>
              <a:t>scalable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/>
              <a:t>bitstream using </a:t>
            </a:r>
            <a:r>
              <a:rPr lang="en-US" sz="1800" dirty="0" err="1"/>
              <a:t>SHVC</a:t>
            </a:r>
            <a:r>
              <a:rPr lang="en-US" sz="1800" dirty="0"/>
              <a:t>, with both TIP and </a:t>
            </a:r>
            <a:r>
              <a:rPr lang="en-US" sz="1800" dirty="0" err="1"/>
              <a:t>ILP</a:t>
            </a:r>
            <a:r>
              <a:rPr lang="en-US" sz="1800" dirty="0"/>
              <a:t> used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Each Enhancement Layer </a:t>
            </a:r>
            <a:r>
              <a:rPr lang="en-US" sz="1800" dirty="0">
                <a:solidFill>
                  <a:schemeClr val="tx1"/>
                </a:solidFill>
              </a:rPr>
              <a:t>(EL) </a:t>
            </a:r>
            <a:r>
              <a:rPr lang="en-US" sz="1800" dirty="0"/>
              <a:t>is split into </a:t>
            </a:r>
            <a:r>
              <a:rPr lang="en-US" sz="1800" b="1" dirty="0">
                <a:solidFill>
                  <a:schemeClr val="tx1"/>
                </a:solidFill>
                <a:latin typeface="Calibre Semibold" pitchFamily="34" charset="0"/>
              </a:rPr>
              <a:t>motion-constrained tiles</a:t>
            </a:r>
            <a:endParaRPr lang="en-US" sz="1800" b="1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The Base Layer (BL) does not need to be split into independent areas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The BL can have less frequent random access points (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RAPs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) than an EL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Calibre Semibold" pitchFamily="34" charset="0"/>
              </a:rPr>
              <a:t>Only part of an EL needs to be transmitted and decoded</a:t>
            </a:r>
          </a:p>
          <a:p>
            <a:pPr>
              <a:spcBef>
                <a:spcPts val="600"/>
              </a:spcBef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Compared to the conventional scheme:</a:t>
            </a:r>
          </a:p>
          <a:p>
            <a:pPr marL="685680" lvl="1" indent="-285750">
              <a:lnSpc>
                <a:spcPct val="9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Lower decoding complexity (or higher resolution under the same complexity)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Lower transmission bandwidth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Higher encoding and storage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costs</a:t>
            </a:r>
          </a:p>
          <a:p>
            <a:pPr>
              <a:spcBef>
                <a:spcPts val="600"/>
              </a:spcBef>
            </a:pPr>
            <a:endParaRPr lang="en-US" sz="1800" dirty="0"/>
          </a:p>
        </p:txBody>
      </p:sp>
      <p:grpSp>
        <p:nvGrpSpPr>
          <p:cNvPr id="2" name="Group 1"/>
          <p:cNvGrpSpPr/>
          <p:nvPr/>
        </p:nvGrpSpPr>
        <p:grpSpPr>
          <a:xfrm>
            <a:off x="129766" y="1569926"/>
            <a:ext cx="4901639" cy="4725231"/>
            <a:chOff x="129766" y="1569926"/>
            <a:chExt cx="4901639" cy="4725231"/>
          </a:xfrm>
        </p:grpSpPr>
        <p:grpSp>
          <p:nvGrpSpPr>
            <p:cNvPr id="8" name="Group 7"/>
            <p:cNvGrpSpPr/>
            <p:nvPr/>
          </p:nvGrpSpPr>
          <p:grpSpPr>
            <a:xfrm>
              <a:off x="1526779" y="5753943"/>
              <a:ext cx="2601502" cy="541214"/>
              <a:chOff x="1525191" y="5753943"/>
              <a:chExt cx="2601502" cy="541214"/>
            </a:xfrm>
          </p:grpSpPr>
          <p:cxnSp>
            <p:nvCxnSpPr>
              <p:cNvPr id="26" name="Straight Arrow Connector 25"/>
              <p:cNvCxnSpPr/>
              <p:nvPr/>
            </p:nvCxnSpPr>
            <p:spPr>
              <a:xfrm>
                <a:off x="1525191" y="5876238"/>
                <a:ext cx="226896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TextBox 26"/>
              <p:cNvSpPr txBox="1"/>
              <p:nvPr/>
            </p:nvSpPr>
            <p:spPr>
              <a:xfrm>
                <a:off x="1711040" y="5753943"/>
                <a:ext cx="2294966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Temporal inter prediction (TIP)</a:t>
                </a:r>
              </a:p>
            </p:txBody>
          </p:sp>
          <p:cxnSp>
            <p:nvCxnSpPr>
              <p:cNvPr id="46" name="Straight Arrow Connector 45"/>
              <p:cNvCxnSpPr/>
              <p:nvPr/>
            </p:nvCxnSpPr>
            <p:spPr>
              <a:xfrm flipV="1">
                <a:off x="1638639" y="6036625"/>
                <a:ext cx="0" cy="202551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47"/>
              <p:cNvSpPr txBox="1"/>
              <p:nvPr/>
            </p:nvSpPr>
            <p:spPr>
              <a:xfrm>
                <a:off x="1734106" y="6036625"/>
                <a:ext cx="2392587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Inter-layer prediction (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ILP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)</a:t>
                </a:r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1495649" y="1569926"/>
              <a:ext cx="3535756" cy="1760491"/>
              <a:chOff x="868962" y="2146561"/>
              <a:chExt cx="3535756" cy="1760491"/>
            </a:xfrm>
          </p:grpSpPr>
          <p:sp>
            <p:nvSpPr>
              <p:cNvPr id="155" name="Parallelogram 154"/>
              <p:cNvSpPr/>
              <p:nvPr/>
            </p:nvSpPr>
            <p:spPr bwMode="auto">
              <a:xfrm rot="5400000">
                <a:off x="3724315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Parallelogram 155"/>
              <p:cNvSpPr/>
              <p:nvPr/>
            </p:nvSpPr>
            <p:spPr bwMode="auto">
              <a:xfrm rot="5400000">
                <a:off x="1581656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Parallelogram 156"/>
              <p:cNvSpPr/>
              <p:nvPr/>
            </p:nvSpPr>
            <p:spPr bwMode="auto">
              <a:xfrm rot="5400000">
                <a:off x="676862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TextBox 157"/>
              <p:cNvSpPr txBox="1"/>
              <p:nvPr/>
            </p:nvSpPr>
            <p:spPr>
              <a:xfrm>
                <a:off x="3290791" y="2194232"/>
                <a:ext cx="560966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sp>
            <p:nvSpPr>
              <p:cNvPr id="159" name="Parallelogram 158"/>
              <p:cNvSpPr/>
              <p:nvPr/>
            </p:nvSpPr>
            <p:spPr bwMode="auto">
              <a:xfrm rot="5400000">
                <a:off x="2486449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0" name="Straight Arrow Connector 159"/>
              <p:cNvCxnSpPr/>
              <p:nvPr/>
            </p:nvCxnSpPr>
            <p:spPr>
              <a:xfrm>
                <a:off x="1403825" y="2583976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Arrow Connector 160"/>
              <p:cNvCxnSpPr/>
              <p:nvPr/>
            </p:nvCxnSpPr>
            <p:spPr>
              <a:xfrm>
                <a:off x="2336667" y="2590203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Arrow Connector 161"/>
              <p:cNvCxnSpPr/>
              <p:nvPr/>
            </p:nvCxnSpPr>
            <p:spPr>
              <a:xfrm>
                <a:off x="3404501" y="2668910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Parallelogram 162"/>
              <p:cNvSpPr/>
              <p:nvPr/>
            </p:nvSpPr>
            <p:spPr bwMode="auto">
              <a:xfrm rot="5400000">
                <a:off x="3959178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Parallelogram 163"/>
              <p:cNvSpPr/>
              <p:nvPr/>
            </p:nvSpPr>
            <p:spPr bwMode="auto">
              <a:xfrm rot="5400000">
                <a:off x="1820245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Parallelogram 164"/>
              <p:cNvSpPr/>
              <p:nvPr/>
            </p:nvSpPr>
            <p:spPr bwMode="auto">
              <a:xfrm rot="5400000">
                <a:off x="911724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3281825" y="3321513"/>
                <a:ext cx="471511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sp>
            <p:nvSpPr>
              <p:cNvPr id="167" name="Parallelogram 166"/>
              <p:cNvSpPr/>
              <p:nvPr/>
            </p:nvSpPr>
            <p:spPr bwMode="auto">
              <a:xfrm rot="5400000">
                <a:off x="2721312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8" name="Straight Arrow Connector 167"/>
              <p:cNvCxnSpPr/>
              <p:nvPr/>
            </p:nvCxnSpPr>
            <p:spPr>
              <a:xfrm>
                <a:off x="1378522" y="3683599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Arrow Connector 168"/>
              <p:cNvCxnSpPr/>
              <p:nvPr/>
            </p:nvCxnSpPr>
            <p:spPr>
              <a:xfrm>
                <a:off x="2311364" y="3689826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Arrow Connector 169"/>
              <p:cNvCxnSpPr/>
              <p:nvPr/>
            </p:nvCxnSpPr>
            <p:spPr>
              <a:xfrm>
                <a:off x="3389358" y="3768533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Arrow Connector 170"/>
              <p:cNvCxnSpPr/>
              <p:nvPr/>
            </p:nvCxnSpPr>
            <p:spPr>
              <a:xfrm flipH="1" flipV="1">
                <a:off x="1105201" y="3104885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Arrow Connector 171"/>
              <p:cNvCxnSpPr/>
              <p:nvPr/>
            </p:nvCxnSpPr>
            <p:spPr>
              <a:xfrm flipH="1" flipV="1">
                <a:off x="2017158" y="3101699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Arrow Connector 172"/>
              <p:cNvCxnSpPr/>
              <p:nvPr/>
            </p:nvCxnSpPr>
            <p:spPr>
              <a:xfrm flipH="1" flipV="1">
                <a:off x="2921147" y="3101699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Arrow Connector 173"/>
              <p:cNvCxnSpPr/>
              <p:nvPr/>
            </p:nvCxnSpPr>
            <p:spPr>
              <a:xfrm flipH="1" flipV="1">
                <a:off x="4161729" y="3088872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5" name="Group 174"/>
              <p:cNvGrpSpPr/>
              <p:nvPr/>
            </p:nvGrpSpPr>
            <p:grpSpPr>
              <a:xfrm>
                <a:off x="868962" y="2169015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203" name="Straight Connector 202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/>
                <p:cNvCxnSpPr>
                  <a:stCxn id="157" idx="3"/>
                  <a:endCxn id="157" idx="1"/>
                </p:cNvCxnSpPr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Group 175"/>
              <p:cNvGrpSpPr/>
              <p:nvPr/>
            </p:nvGrpSpPr>
            <p:grpSpPr>
              <a:xfrm>
                <a:off x="1775750" y="2176110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95" name="Straight Connector 194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Straight Connector 198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Straight Connector 199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Straight Connector 200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Straight Connector 201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Group 176"/>
              <p:cNvGrpSpPr/>
              <p:nvPr/>
            </p:nvGrpSpPr>
            <p:grpSpPr>
              <a:xfrm>
                <a:off x="2673453" y="2176110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87" name="Straight Connector 186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Straight Connector 188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Straight Connector 189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Straight Connector 190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8" name="Group 177"/>
              <p:cNvGrpSpPr/>
              <p:nvPr/>
            </p:nvGrpSpPr>
            <p:grpSpPr>
              <a:xfrm>
                <a:off x="3907587" y="2175312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79" name="Straight Connector 178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Connector 185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2" name="TextBox 211"/>
            <p:cNvSpPr txBox="1"/>
            <p:nvPr/>
          </p:nvSpPr>
          <p:spPr>
            <a:xfrm>
              <a:off x="257425" y="2094985"/>
              <a:ext cx="960337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Encoding and storage</a:t>
              </a:r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129766" y="4171101"/>
              <a:ext cx="1243381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Transmission and decoding</a:t>
              </a:r>
            </a:p>
          </p:txBody>
        </p:sp>
        <p:grpSp>
          <p:nvGrpSpPr>
            <p:cNvPr id="251" name="Group 250"/>
            <p:cNvGrpSpPr/>
            <p:nvPr/>
          </p:nvGrpSpPr>
          <p:grpSpPr>
            <a:xfrm>
              <a:off x="1519965" y="3818592"/>
              <a:ext cx="3501700" cy="1458820"/>
              <a:chOff x="1518377" y="3818592"/>
              <a:chExt cx="3501700" cy="1458820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3986211" y="3818592"/>
                <a:ext cx="560966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cxnSp>
            <p:nvCxnSpPr>
              <p:cNvPr id="13" name="Straight Arrow Connector 12"/>
              <p:cNvCxnSpPr/>
              <p:nvPr/>
            </p:nvCxnSpPr>
            <p:spPr>
              <a:xfrm>
                <a:off x="2099245" y="4208336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3032087" y="4214563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>
                <a:off x="4099921" y="4293270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Parallelogram 29"/>
              <p:cNvSpPr/>
              <p:nvPr/>
            </p:nvSpPr>
            <p:spPr bwMode="auto">
              <a:xfrm rot="5400000">
                <a:off x="4654598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Parallelogram 30"/>
              <p:cNvSpPr/>
              <p:nvPr/>
            </p:nvSpPr>
            <p:spPr bwMode="auto">
              <a:xfrm rot="5400000">
                <a:off x="2515665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Parallelogram 31"/>
              <p:cNvSpPr/>
              <p:nvPr/>
            </p:nvSpPr>
            <p:spPr bwMode="auto">
              <a:xfrm rot="5400000">
                <a:off x="1607144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977245" y="4691873"/>
                <a:ext cx="471511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sp>
            <p:nvSpPr>
              <p:cNvPr id="34" name="Parallelogram 33"/>
              <p:cNvSpPr/>
              <p:nvPr/>
            </p:nvSpPr>
            <p:spPr bwMode="auto">
              <a:xfrm rot="5400000">
                <a:off x="3416732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7" name="Straight Arrow Connector 36"/>
              <p:cNvCxnSpPr/>
              <p:nvPr/>
            </p:nvCxnSpPr>
            <p:spPr>
              <a:xfrm>
                <a:off x="2073942" y="5053959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/>
              <p:cNvCxnSpPr/>
              <p:nvPr/>
            </p:nvCxnSpPr>
            <p:spPr>
              <a:xfrm>
                <a:off x="3006784" y="5060186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/>
              <p:cNvCxnSpPr/>
              <p:nvPr/>
            </p:nvCxnSpPr>
            <p:spPr>
              <a:xfrm>
                <a:off x="4084778" y="5138893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/>
              <p:cNvCxnSpPr/>
              <p:nvPr/>
            </p:nvCxnSpPr>
            <p:spPr>
              <a:xfrm flipH="1" flipV="1">
                <a:off x="1800621" y="4475245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 flipH="1" flipV="1">
                <a:off x="2712578" y="4472059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 flipH="1" flipV="1">
                <a:off x="3616567" y="4472059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 flipH="1" flipV="1">
                <a:off x="4857149" y="4459232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5" name="Group 224"/>
              <p:cNvGrpSpPr/>
              <p:nvPr/>
            </p:nvGrpSpPr>
            <p:grpSpPr>
              <a:xfrm>
                <a:off x="1518377" y="4024847"/>
                <a:ext cx="463423" cy="344763"/>
                <a:chOff x="1577984" y="3907835"/>
                <a:chExt cx="463423" cy="344763"/>
              </a:xfrm>
            </p:grpSpPr>
            <p:sp>
              <p:nvSpPr>
                <p:cNvPr id="226" name="Parallelogram 225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27" name="Straight Connector 226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Straight Connector 227"/>
                <p:cNvCxnSpPr>
                  <a:stCxn id="226" idx="3"/>
                  <a:endCxn id="226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Straight Connector 228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0" name="Straight Connector 229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Group 230"/>
              <p:cNvGrpSpPr/>
              <p:nvPr/>
            </p:nvGrpSpPr>
            <p:grpSpPr>
              <a:xfrm>
                <a:off x="2480883" y="4025013"/>
                <a:ext cx="463423" cy="344763"/>
                <a:chOff x="1577984" y="3907835"/>
                <a:chExt cx="463423" cy="344763"/>
              </a:xfrm>
            </p:grpSpPr>
            <p:sp>
              <p:nvSpPr>
                <p:cNvPr id="232" name="Parallelogram 231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33" name="Straight Connector 232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Straight Connector 233"/>
                <p:cNvCxnSpPr>
                  <a:stCxn id="232" idx="3"/>
                  <a:endCxn id="232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234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6" name="Straight Connector 235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7" name="Group 236"/>
              <p:cNvGrpSpPr/>
              <p:nvPr/>
            </p:nvGrpSpPr>
            <p:grpSpPr>
              <a:xfrm>
                <a:off x="3406876" y="4024946"/>
                <a:ext cx="463423" cy="344763"/>
                <a:chOff x="1577984" y="3907835"/>
                <a:chExt cx="463423" cy="344763"/>
              </a:xfrm>
            </p:grpSpPr>
            <p:sp>
              <p:nvSpPr>
                <p:cNvPr id="238" name="Parallelogram 237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39" name="Straight Connector 238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Straight Connector 239"/>
                <p:cNvCxnSpPr>
                  <a:stCxn id="238" idx="3"/>
                  <a:endCxn id="238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Connector 240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Straight Connector 241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3" name="Group 242"/>
              <p:cNvGrpSpPr/>
              <p:nvPr/>
            </p:nvGrpSpPr>
            <p:grpSpPr>
              <a:xfrm>
                <a:off x="4556654" y="4023205"/>
                <a:ext cx="463423" cy="344763"/>
                <a:chOff x="1577984" y="3907835"/>
                <a:chExt cx="463423" cy="344763"/>
              </a:xfrm>
            </p:grpSpPr>
            <p:sp>
              <p:nvSpPr>
                <p:cNvPr id="244" name="Parallelogram 243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45" name="Straight Connector 244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Straight Connector 245"/>
                <p:cNvCxnSpPr>
                  <a:stCxn id="244" idx="3"/>
                  <a:endCxn id="244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Straight Connector 246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Straight Connector 247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94966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647"/>
            <a:ext cx="11430000" cy="507768"/>
          </a:xfrm>
        </p:spPr>
        <p:txBody>
          <a:bodyPr/>
          <a:lstStyle/>
          <a:p>
            <a:r>
              <a:rPr lang="en-US" dirty="0" err="1" smtClean="0"/>
              <a:t>ScaLable</a:t>
            </a:r>
            <a:r>
              <a:rPr lang="en-US" dirty="0" smtClean="0"/>
              <a:t> </a:t>
            </a:r>
            <a:r>
              <a:rPr lang="en-US" dirty="0"/>
              <a:t>coding based Partial Decoding </a:t>
            </a:r>
            <a:r>
              <a:rPr lang="en-US" dirty="0" smtClean="0"/>
              <a:t>#2 </a:t>
            </a:r>
            <a:r>
              <a:rPr lang="en-US" dirty="0"/>
              <a:t>(</a:t>
            </a:r>
            <a:r>
              <a:rPr lang="en-US" dirty="0" err="1" smtClean="0"/>
              <a:t>SLPD#2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5483157" y="1528633"/>
            <a:ext cx="6145170" cy="501308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1800" dirty="0" smtClean="0"/>
              <a:t>The </a:t>
            </a:r>
            <a:r>
              <a:rPr lang="en-US" sz="1800" dirty="0"/>
              <a:t>video sequence is coded as a multi-layer </a:t>
            </a:r>
            <a:r>
              <a:rPr lang="en-US" sz="1800" b="1" dirty="0">
                <a:solidFill>
                  <a:schemeClr val="tx1"/>
                </a:solidFill>
              </a:rPr>
              <a:t>scalable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/>
              <a:t>bitstream using </a:t>
            </a:r>
            <a:r>
              <a:rPr lang="en-US" sz="1800" dirty="0" err="1"/>
              <a:t>SHVC</a:t>
            </a:r>
            <a:r>
              <a:rPr lang="en-US" sz="1800" dirty="0"/>
              <a:t>, </a:t>
            </a:r>
            <a:r>
              <a:rPr lang="en-US" sz="1800" b="1" dirty="0"/>
              <a:t>without TIP</a:t>
            </a:r>
            <a:r>
              <a:rPr lang="en-US" sz="1800" dirty="0"/>
              <a:t> but with </a:t>
            </a:r>
            <a:r>
              <a:rPr lang="en-US" sz="1800" dirty="0" err="1"/>
              <a:t>ILP</a:t>
            </a:r>
            <a:r>
              <a:rPr lang="en-US" sz="1800" dirty="0"/>
              <a:t> used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Each Enhancement Layer </a:t>
            </a:r>
            <a:r>
              <a:rPr lang="en-US" sz="1800" dirty="0">
                <a:solidFill>
                  <a:schemeClr val="tx1"/>
                </a:solidFill>
              </a:rPr>
              <a:t>(EL) </a:t>
            </a:r>
            <a:r>
              <a:rPr lang="en-US" sz="1800" dirty="0"/>
              <a:t>is split into </a:t>
            </a:r>
            <a:r>
              <a:rPr lang="en-US" sz="1800" b="1" dirty="0">
                <a:solidFill>
                  <a:schemeClr val="tx1"/>
                </a:solidFill>
                <a:latin typeface="Calibre Semibold" pitchFamily="34" charset="0"/>
              </a:rPr>
              <a:t>motion-constrained tiles</a:t>
            </a:r>
            <a:endParaRPr lang="en-US" sz="1800" b="1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The Base Layer (BL) does not need to be split into independent areas, and still uses TIP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The BL does not need to have frequent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RAPs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, and an EL does not need to have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RAPs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at all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Calibre Semibold" pitchFamily="34" charset="0"/>
              </a:rPr>
              <a:t>Only part of an EL needs to be transmitted and decoded</a:t>
            </a:r>
          </a:p>
          <a:p>
            <a:pPr>
              <a:spcBef>
                <a:spcPts val="600"/>
              </a:spcBef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marL="285750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Compared to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SLPD#1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: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Lower delay in showing high quality video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FOV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Possibly higher transmission bandwidth (due to no use of TIP)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29766" y="1569926"/>
            <a:ext cx="4901639" cy="4725231"/>
            <a:chOff x="129766" y="1569926"/>
            <a:chExt cx="4901639" cy="4725231"/>
          </a:xfrm>
        </p:grpSpPr>
        <p:grpSp>
          <p:nvGrpSpPr>
            <p:cNvPr id="154" name="Group 153"/>
            <p:cNvGrpSpPr/>
            <p:nvPr/>
          </p:nvGrpSpPr>
          <p:grpSpPr>
            <a:xfrm>
              <a:off x="1495649" y="1569926"/>
              <a:ext cx="3535756" cy="1760491"/>
              <a:chOff x="868962" y="2146561"/>
              <a:chExt cx="3535756" cy="1760491"/>
            </a:xfrm>
          </p:grpSpPr>
          <p:sp>
            <p:nvSpPr>
              <p:cNvPr id="155" name="Parallelogram 154"/>
              <p:cNvSpPr/>
              <p:nvPr/>
            </p:nvSpPr>
            <p:spPr bwMode="auto">
              <a:xfrm rot="5400000">
                <a:off x="3724315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Parallelogram 155"/>
              <p:cNvSpPr/>
              <p:nvPr/>
            </p:nvSpPr>
            <p:spPr bwMode="auto">
              <a:xfrm rot="5400000">
                <a:off x="1581656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Parallelogram 156"/>
              <p:cNvSpPr/>
              <p:nvPr/>
            </p:nvSpPr>
            <p:spPr bwMode="auto">
              <a:xfrm rot="5400000">
                <a:off x="676862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TextBox 157"/>
              <p:cNvSpPr txBox="1"/>
              <p:nvPr/>
            </p:nvSpPr>
            <p:spPr>
              <a:xfrm>
                <a:off x="3290791" y="2194232"/>
                <a:ext cx="560966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sp>
            <p:nvSpPr>
              <p:cNvPr id="159" name="Parallelogram 158"/>
              <p:cNvSpPr/>
              <p:nvPr/>
            </p:nvSpPr>
            <p:spPr bwMode="auto">
              <a:xfrm rot="5400000">
                <a:off x="2486449" y="2352264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0" name="Straight Arrow Connector 159"/>
              <p:cNvCxnSpPr/>
              <p:nvPr/>
            </p:nvCxnSpPr>
            <p:spPr>
              <a:xfrm>
                <a:off x="1403825" y="2583976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Arrow Connector 160"/>
              <p:cNvCxnSpPr/>
              <p:nvPr/>
            </p:nvCxnSpPr>
            <p:spPr>
              <a:xfrm>
                <a:off x="2336667" y="2590203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Arrow Connector 161"/>
              <p:cNvCxnSpPr/>
              <p:nvPr/>
            </p:nvCxnSpPr>
            <p:spPr>
              <a:xfrm>
                <a:off x="3404501" y="2668910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Parallelogram 162"/>
              <p:cNvSpPr/>
              <p:nvPr/>
            </p:nvSpPr>
            <p:spPr bwMode="auto">
              <a:xfrm rot="5400000">
                <a:off x="3959178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Parallelogram 163"/>
              <p:cNvSpPr/>
              <p:nvPr/>
            </p:nvSpPr>
            <p:spPr bwMode="auto">
              <a:xfrm rot="5400000">
                <a:off x="1820245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Parallelogram 164"/>
              <p:cNvSpPr/>
              <p:nvPr/>
            </p:nvSpPr>
            <p:spPr bwMode="auto">
              <a:xfrm rot="5400000">
                <a:off x="911724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TextBox 165"/>
              <p:cNvSpPr txBox="1"/>
              <p:nvPr/>
            </p:nvSpPr>
            <p:spPr>
              <a:xfrm>
                <a:off x="3281825" y="3321513"/>
                <a:ext cx="471511" cy="480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2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…</a:t>
                </a:r>
              </a:p>
            </p:txBody>
          </p:sp>
          <p:sp>
            <p:nvSpPr>
              <p:cNvPr id="167" name="Parallelogram 166"/>
              <p:cNvSpPr/>
              <p:nvPr/>
            </p:nvSpPr>
            <p:spPr bwMode="auto">
              <a:xfrm rot="5400000">
                <a:off x="2721312" y="360676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68" name="Straight Arrow Connector 167"/>
              <p:cNvCxnSpPr/>
              <p:nvPr/>
            </p:nvCxnSpPr>
            <p:spPr>
              <a:xfrm>
                <a:off x="1378522" y="3683599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Arrow Connector 168"/>
              <p:cNvCxnSpPr/>
              <p:nvPr/>
            </p:nvCxnSpPr>
            <p:spPr>
              <a:xfrm>
                <a:off x="2311364" y="3689826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Arrow Connector 169"/>
              <p:cNvCxnSpPr/>
              <p:nvPr/>
            </p:nvCxnSpPr>
            <p:spPr>
              <a:xfrm>
                <a:off x="3389358" y="3768533"/>
                <a:ext cx="318088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Arrow Connector 170"/>
              <p:cNvCxnSpPr/>
              <p:nvPr/>
            </p:nvCxnSpPr>
            <p:spPr>
              <a:xfrm flipH="1" flipV="1">
                <a:off x="1105201" y="3104885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Arrow Connector 171"/>
              <p:cNvCxnSpPr/>
              <p:nvPr/>
            </p:nvCxnSpPr>
            <p:spPr>
              <a:xfrm flipH="1" flipV="1">
                <a:off x="2017158" y="3101699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Arrow Connector 172"/>
              <p:cNvCxnSpPr/>
              <p:nvPr/>
            </p:nvCxnSpPr>
            <p:spPr>
              <a:xfrm flipH="1" flipV="1">
                <a:off x="2921147" y="3101699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Arrow Connector 173"/>
              <p:cNvCxnSpPr/>
              <p:nvPr/>
            </p:nvCxnSpPr>
            <p:spPr>
              <a:xfrm flipH="1" flipV="1">
                <a:off x="4161729" y="3088872"/>
                <a:ext cx="1" cy="31357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5" name="Group 174"/>
              <p:cNvGrpSpPr/>
              <p:nvPr/>
            </p:nvGrpSpPr>
            <p:grpSpPr>
              <a:xfrm>
                <a:off x="868962" y="2169015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203" name="Straight Connector 202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/>
                <p:cNvCxnSpPr>
                  <a:stCxn id="157" idx="3"/>
                  <a:endCxn id="157" idx="1"/>
                </p:cNvCxnSpPr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Group 175"/>
              <p:cNvGrpSpPr/>
              <p:nvPr/>
            </p:nvGrpSpPr>
            <p:grpSpPr>
              <a:xfrm>
                <a:off x="1775750" y="2176110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95" name="Straight Connector 194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Straight Connector 195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Straight Connector 196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Straight Connector 197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Straight Connector 198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0" name="Straight Connector 199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1" name="Straight Connector 200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Straight Connector 201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Group 176"/>
              <p:cNvGrpSpPr/>
              <p:nvPr/>
            </p:nvGrpSpPr>
            <p:grpSpPr>
              <a:xfrm>
                <a:off x="2673453" y="2176110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87" name="Straight Connector 186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Straight Connector 187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Straight Connector 188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0" name="Straight Connector 189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1" name="Straight Connector 190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Straight Connector 191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Straight Connector 192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Straight Connector 193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8" name="Group 177"/>
              <p:cNvGrpSpPr/>
              <p:nvPr/>
            </p:nvGrpSpPr>
            <p:grpSpPr>
              <a:xfrm>
                <a:off x="3907587" y="2175312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179" name="Straight Connector 178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0" name="Straight Connector 179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1" name="Straight Connector 180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Straight Connector 181"/>
                <p:cNvCxnSpPr/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Straight Connector 182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4" name="Straight Connector 183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Straight Connector 184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Straight Connector 185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2" name="TextBox 211"/>
            <p:cNvSpPr txBox="1"/>
            <p:nvPr/>
          </p:nvSpPr>
          <p:spPr>
            <a:xfrm>
              <a:off x="257425" y="2094985"/>
              <a:ext cx="960337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Encoding and storage</a:t>
              </a:r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129766" y="4171101"/>
              <a:ext cx="1243381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Transmission and decoding</a:t>
              </a:r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2050614" y="1888810"/>
              <a:ext cx="201531" cy="235542"/>
              <a:chOff x="291030" y="5232182"/>
              <a:chExt cx="201531" cy="235542"/>
            </a:xfrm>
          </p:grpSpPr>
          <p:cxnSp>
            <p:nvCxnSpPr>
              <p:cNvPr id="115" name="Straight Connector 114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/>
            <p:cNvGrpSpPr/>
            <p:nvPr/>
          </p:nvGrpSpPr>
          <p:grpSpPr>
            <a:xfrm>
              <a:off x="2985422" y="1888810"/>
              <a:ext cx="201531" cy="235542"/>
              <a:chOff x="291030" y="5232182"/>
              <a:chExt cx="201531" cy="235542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/>
            <p:cNvGrpSpPr/>
            <p:nvPr/>
          </p:nvGrpSpPr>
          <p:grpSpPr>
            <a:xfrm>
              <a:off x="4052120" y="1980063"/>
              <a:ext cx="201531" cy="235542"/>
              <a:chOff x="291030" y="5232182"/>
              <a:chExt cx="201531" cy="235542"/>
            </a:xfrm>
          </p:grpSpPr>
          <p:cxnSp>
            <p:nvCxnSpPr>
              <p:cNvPr id="121" name="Straight Connector 120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3987799" y="3818593"/>
              <a:ext cx="560966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2100833" y="4208336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3033675" y="421456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4101509" y="4293270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3978834" y="4691874"/>
              <a:ext cx="471511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713552" y="4872310"/>
              <a:ext cx="3242917" cy="405102"/>
              <a:chOff x="1711963" y="4872310"/>
              <a:chExt cx="3242917" cy="405102"/>
            </a:xfrm>
          </p:grpSpPr>
          <p:sp>
            <p:nvSpPr>
              <p:cNvPr id="30" name="Parallelogram 29"/>
              <p:cNvSpPr/>
              <p:nvPr/>
            </p:nvSpPr>
            <p:spPr bwMode="auto">
              <a:xfrm rot="5400000">
                <a:off x="4654598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Parallelogram 30"/>
              <p:cNvSpPr/>
              <p:nvPr/>
            </p:nvSpPr>
            <p:spPr bwMode="auto">
              <a:xfrm rot="5400000">
                <a:off x="2515665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Parallelogram 31"/>
              <p:cNvSpPr/>
              <p:nvPr/>
            </p:nvSpPr>
            <p:spPr bwMode="auto">
              <a:xfrm rot="5400000">
                <a:off x="1607144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Parallelogram 33"/>
              <p:cNvSpPr/>
              <p:nvPr/>
            </p:nvSpPr>
            <p:spPr bwMode="auto">
              <a:xfrm rot="5400000">
                <a:off x="3416732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37" name="Straight Arrow Connector 36"/>
            <p:cNvCxnSpPr/>
            <p:nvPr/>
          </p:nvCxnSpPr>
          <p:spPr>
            <a:xfrm>
              <a:off x="2075530" y="5053959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3008372" y="5060186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4086366" y="513889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 flipV="1">
              <a:off x="1802210" y="4475245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H="1" flipV="1">
              <a:off x="2714167" y="447205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 flipV="1">
              <a:off x="3618156" y="447205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 flipV="1">
              <a:off x="4858738" y="4459232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5" name="Group 224"/>
            <p:cNvGrpSpPr/>
            <p:nvPr/>
          </p:nvGrpSpPr>
          <p:grpSpPr>
            <a:xfrm>
              <a:off x="1519966" y="4024848"/>
              <a:ext cx="463423" cy="344763"/>
              <a:chOff x="1577984" y="3907835"/>
              <a:chExt cx="463423" cy="344763"/>
            </a:xfrm>
          </p:grpSpPr>
          <p:sp>
            <p:nvSpPr>
              <p:cNvPr id="226" name="Parallelogram 225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27" name="Straight Connector 226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/>
              <p:cNvCxnSpPr>
                <a:stCxn id="226" idx="3"/>
                <a:endCxn id="226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Group 230"/>
            <p:cNvGrpSpPr/>
            <p:nvPr/>
          </p:nvGrpSpPr>
          <p:grpSpPr>
            <a:xfrm>
              <a:off x="2482472" y="4025014"/>
              <a:ext cx="463423" cy="344763"/>
              <a:chOff x="1577984" y="3907835"/>
              <a:chExt cx="463423" cy="344763"/>
            </a:xfrm>
          </p:grpSpPr>
          <p:sp>
            <p:nvSpPr>
              <p:cNvPr id="232" name="Parallelogram 231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33" name="Straight Connector 232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/>
              <p:cNvCxnSpPr>
                <a:stCxn id="232" idx="3"/>
                <a:endCxn id="232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" name="Group 236"/>
            <p:cNvGrpSpPr/>
            <p:nvPr/>
          </p:nvGrpSpPr>
          <p:grpSpPr>
            <a:xfrm>
              <a:off x="3408465" y="4024947"/>
              <a:ext cx="463423" cy="344763"/>
              <a:chOff x="1577984" y="3907835"/>
              <a:chExt cx="463423" cy="344763"/>
            </a:xfrm>
          </p:grpSpPr>
          <p:sp>
            <p:nvSpPr>
              <p:cNvPr id="238" name="Parallelogram 237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39" name="Straight Connector 238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/>
              <p:cNvCxnSpPr>
                <a:stCxn id="238" idx="3"/>
                <a:endCxn id="238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3" name="Group 242"/>
            <p:cNvGrpSpPr/>
            <p:nvPr/>
          </p:nvGrpSpPr>
          <p:grpSpPr>
            <a:xfrm>
              <a:off x="4558243" y="4023206"/>
              <a:ext cx="463423" cy="344763"/>
              <a:chOff x="1577984" y="3907835"/>
              <a:chExt cx="463423" cy="344763"/>
            </a:xfrm>
          </p:grpSpPr>
          <p:sp>
            <p:nvSpPr>
              <p:cNvPr id="244" name="Parallelogram 243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45" name="Straight Connector 244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245"/>
              <p:cNvCxnSpPr>
                <a:stCxn id="244" idx="3"/>
                <a:endCxn id="244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247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/>
            <p:cNvGrpSpPr/>
            <p:nvPr/>
          </p:nvGrpSpPr>
          <p:grpSpPr>
            <a:xfrm>
              <a:off x="2090375" y="4082754"/>
              <a:ext cx="201531" cy="235542"/>
              <a:chOff x="291030" y="5232182"/>
              <a:chExt cx="201531" cy="235542"/>
            </a:xfrm>
          </p:grpSpPr>
          <p:cxnSp>
            <p:nvCxnSpPr>
              <p:cNvPr id="124" name="Straight Connector 123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25"/>
            <p:cNvGrpSpPr/>
            <p:nvPr/>
          </p:nvGrpSpPr>
          <p:grpSpPr>
            <a:xfrm>
              <a:off x="3028287" y="4093475"/>
              <a:ext cx="201531" cy="235542"/>
              <a:chOff x="291030" y="5232182"/>
              <a:chExt cx="201531" cy="235542"/>
            </a:xfrm>
          </p:grpSpPr>
          <p:cxnSp>
            <p:nvCxnSpPr>
              <p:cNvPr id="127" name="Straight Connector 126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8"/>
            <p:cNvGrpSpPr/>
            <p:nvPr/>
          </p:nvGrpSpPr>
          <p:grpSpPr>
            <a:xfrm>
              <a:off x="4113823" y="4174934"/>
              <a:ext cx="201531" cy="235542"/>
              <a:chOff x="291030" y="5232182"/>
              <a:chExt cx="201531" cy="235542"/>
            </a:xfrm>
          </p:grpSpPr>
          <p:cxnSp>
            <p:nvCxnSpPr>
              <p:cNvPr id="130" name="Straight Connector 129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6" name="Group 135"/>
            <p:cNvGrpSpPr/>
            <p:nvPr/>
          </p:nvGrpSpPr>
          <p:grpSpPr>
            <a:xfrm>
              <a:off x="1526779" y="5753943"/>
              <a:ext cx="2601502" cy="541214"/>
              <a:chOff x="1525191" y="5753943"/>
              <a:chExt cx="2601502" cy="541214"/>
            </a:xfrm>
          </p:grpSpPr>
          <p:cxnSp>
            <p:nvCxnSpPr>
              <p:cNvPr id="137" name="Straight Arrow Connector 136"/>
              <p:cNvCxnSpPr/>
              <p:nvPr/>
            </p:nvCxnSpPr>
            <p:spPr>
              <a:xfrm>
                <a:off x="1525191" y="5876238"/>
                <a:ext cx="226896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" name="TextBox 137"/>
              <p:cNvSpPr txBox="1"/>
              <p:nvPr/>
            </p:nvSpPr>
            <p:spPr>
              <a:xfrm>
                <a:off x="1711040" y="5753943"/>
                <a:ext cx="2294966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Temporal inter prediction (TIP)</a:t>
                </a:r>
              </a:p>
            </p:txBody>
          </p:sp>
          <p:cxnSp>
            <p:nvCxnSpPr>
              <p:cNvPr id="139" name="Straight Arrow Connector 138"/>
              <p:cNvCxnSpPr/>
              <p:nvPr/>
            </p:nvCxnSpPr>
            <p:spPr>
              <a:xfrm flipV="1">
                <a:off x="1638639" y="6036625"/>
                <a:ext cx="0" cy="202551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734106" y="6036625"/>
                <a:ext cx="2392587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Inter-layer prediction (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ILP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73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647"/>
            <a:ext cx="11430000" cy="507768"/>
          </a:xfrm>
        </p:spPr>
        <p:txBody>
          <a:bodyPr/>
          <a:lstStyle/>
          <a:p>
            <a:r>
              <a:rPr lang="en-US" dirty="0" err="1" smtClean="0"/>
              <a:t>SiMulcast</a:t>
            </a:r>
            <a:r>
              <a:rPr lang="en-US" dirty="0" smtClean="0"/>
              <a:t> coding based Partial Decoding #1 (</a:t>
            </a:r>
            <a:r>
              <a:rPr lang="en-US" dirty="0" err="1" smtClean="0"/>
              <a:t>SMPD#1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5833382" y="1707759"/>
            <a:ext cx="5778133" cy="434760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1800" dirty="0" smtClean="0"/>
              <a:t>The </a:t>
            </a:r>
            <a:r>
              <a:rPr lang="en-US" sz="1800" dirty="0"/>
              <a:t>video sequence is coded as multiple independent/simulcast bitstreams of different resolutions, </a:t>
            </a:r>
            <a:r>
              <a:rPr lang="en-US" sz="1800" b="1" dirty="0"/>
              <a:t>with TIP but without </a:t>
            </a:r>
            <a:r>
              <a:rPr lang="en-US" sz="1800" b="1" dirty="0" err="1"/>
              <a:t>ILP</a:t>
            </a:r>
            <a:r>
              <a:rPr lang="en-US" sz="1800" b="1" dirty="0"/>
              <a:t> used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Each higher resolutions is split into </a:t>
            </a:r>
            <a:r>
              <a:rPr lang="en-US" sz="1800" b="1" dirty="0">
                <a:solidFill>
                  <a:schemeClr val="tx1"/>
                </a:solidFill>
                <a:latin typeface="Calibre Semibold" pitchFamily="34" charset="0"/>
              </a:rPr>
              <a:t>motion-constrained tiles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The lowest resolution 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stream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can have less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RAPs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than a stream of a higher resolution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Calibre Semibold" pitchFamily="34" charset="0"/>
              </a:rPr>
              <a:t>Only part of a higher resolution stream needs to be transmitted and decoded</a:t>
            </a:r>
          </a:p>
          <a:p>
            <a:pPr>
              <a:spcBef>
                <a:spcPts val="600"/>
              </a:spcBef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marL="285750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Compared to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SLPD#1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: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Higher transmission bandwidth (due to no use of TIP)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29766" y="1569925"/>
            <a:ext cx="4901640" cy="4725232"/>
            <a:chOff x="129766" y="1569925"/>
            <a:chExt cx="4901640" cy="4725232"/>
          </a:xfrm>
        </p:grpSpPr>
        <p:sp>
          <p:nvSpPr>
            <p:cNvPr id="155" name="Parallelogram 154"/>
            <p:cNvSpPr/>
            <p:nvPr/>
          </p:nvSpPr>
          <p:spPr bwMode="auto">
            <a:xfrm rot="5400000">
              <a:off x="4351002" y="1775629"/>
              <a:ext cx="874830" cy="463423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56" name="Parallelogram 155"/>
            <p:cNvSpPr/>
            <p:nvPr/>
          </p:nvSpPr>
          <p:spPr bwMode="auto">
            <a:xfrm rot="5400000">
              <a:off x="2208343" y="1775629"/>
              <a:ext cx="874830" cy="463423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3917478" y="1617597"/>
              <a:ext cx="560966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sp>
          <p:nvSpPr>
            <p:cNvPr id="159" name="Parallelogram 158"/>
            <p:cNvSpPr/>
            <p:nvPr/>
          </p:nvSpPr>
          <p:spPr bwMode="auto">
            <a:xfrm rot="5400000">
              <a:off x="3113136" y="1775629"/>
              <a:ext cx="874830" cy="463423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schemeClr val="bg1"/>
                </a:solidFill>
              </a:endParaRPr>
            </a:p>
          </p:txBody>
        </p:sp>
        <p:cxnSp>
          <p:nvCxnSpPr>
            <p:cNvPr id="160" name="Straight Arrow Connector 159"/>
            <p:cNvCxnSpPr/>
            <p:nvPr/>
          </p:nvCxnSpPr>
          <p:spPr>
            <a:xfrm>
              <a:off x="2030512" y="2007340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160"/>
            <p:cNvCxnSpPr/>
            <p:nvPr/>
          </p:nvCxnSpPr>
          <p:spPr>
            <a:xfrm>
              <a:off x="2963354" y="2013567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61"/>
            <p:cNvCxnSpPr/>
            <p:nvPr/>
          </p:nvCxnSpPr>
          <p:spPr>
            <a:xfrm>
              <a:off x="4031188" y="2092274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TextBox 165"/>
            <p:cNvSpPr txBox="1"/>
            <p:nvPr/>
          </p:nvSpPr>
          <p:spPr>
            <a:xfrm>
              <a:off x="3908513" y="2744878"/>
              <a:ext cx="471511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cxnSp>
          <p:nvCxnSpPr>
            <p:cNvPr id="168" name="Straight Arrow Connector 167"/>
            <p:cNvCxnSpPr/>
            <p:nvPr/>
          </p:nvCxnSpPr>
          <p:spPr>
            <a:xfrm>
              <a:off x="2005209" y="310696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Arrow Connector 168"/>
            <p:cNvCxnSpPr/>
            <p:nvPr/>
          </p:nvCxnSpPr>
          <p:spPr>
            <a:xfrm>
              <a:off x="2938051" y="3113190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69"/>
            <p:cNvCxnSpPr/>
            <p:nvPr/>
          </p:nvCxnSpPr>
          <p:spPr>
            <a:xfrm>
              <a:off x="4016045" y="3191897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70"/>
            <p:cNvCxnSpPr/>
            <p:nvPr/>
          </p:nvCxnSpPr>
          <p:spPr>
            <a:xfrm flipH="1" flipV="1">
              <a:off x="1731889" y="252824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71"/>
            <p:cNvCxnSpPr/>
            <p:nvPr/>
          </p:nvCxnSpPr>
          <p:spPr>
            <a:xfrm flipH="1" flipV="1">
              <a:off x="2643846" y="2525063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Arrow Connector 172"/>
            <p:cNvCxnSpPr/>
            <p:nvPr/>
          </p:nvCxnSpPr>
          <p:spPr>
            <a:xfrm flipH="1" flipV="1">
              <a:off x="3547835" y="2525063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Arrow Connector 173"/>
            <p:cNvCxnSpPr/>
            <p:nvPr/>
          </p:nvCxnSpPr>
          <p:spPr>
            <a:xfrm flipH="1" flipV="1">
              <a:off x="4788417" y="2512236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>
              <a:off x="1495650" y="1569925"/>
              <a:ext cx="497131" cy="874830"/>
              <a:chOff x="1494061" y="1569925"/>
              <a:chExt cx="497131" cy="874830"/>
            </a:xfrm>
          </p:grpSpPr>
          <p:sp>
            <p:nvSpPr>
              <p:cNvPr id="157" name="Parallelogram 156"/>
              <p:cNvSpPr/>
              <p:nvPr/>
            </p:nvSpPr>
            <p:spPr bwMode="auto">
              <a:xfrm rot="5400000">
                <a:off x="1301961" y="1775628"/>
                <a:ext cx="874830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75" name="Group 174"/>
              <p:cNvGrpSpPr/>
              <p:nvPr/>
            </p:nvGrpSpPr>
            <p:grpSpPr>
              <a:xfrm>
                <a:off x="1494061" y="1592379"/>
                <a:ext cx="497131" cy="838382"/>
                <a:chOff x="868962" y="2052030"/>
                <a:chExt cx="540230" cy="1212334"/>
              </a:xfrm>
            </p:grpSpPr>
            <p:cxnSp>
              <p:nvCxnSpPr>
                <p:cNvPr id="203" name="Straight Connector 202"/>
                <p:cNvCxnSpPr/>
                <p:nvPr/>
              </p:nvCxnSpPr>
              <p:spPr>
                <a:xfrm>
                  <a:off x="1001563" y="2052030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4" name="Straight Connector 203"/>
                <p:cNvCxnSpPr/>
                <p:nvPr/>
              </p:nvCxnSpPr>
              <p:spPr>
                <a:xfrm>
                  <a:off x="1254136" y="2125224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5" name="Straight Connector 204"/>
                <p:cNvCxnSpPr/>
                <p:nvPr/>
              </p:nvCxnSpPr>
              <p:spPr>
                <a:xfrm>
                  <a:off x="1123305" y="2071195"/>
                  <a:ext cx="0" cy="113914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6" name="Straight Connector 205"/>
                <p:cNvCxnSpPr>
                  <a:stCxn id="157" idx="3"/>
                  <a:endCxn id="157" idx="1"/>
                </p:cNvCxnSpPr>
                <p:nvPr/>
              </p:nvCxnSpPr>
              <p:spPr>
                <a:xfrm>
                  <a:off x="883744" y="258913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Straight Connector 206"/>
                <p:cNvCxnSpPr/>
                <p:nvPr/>
              </p:nvCxnSpPr>
              <p:spPr>
                <a:xfrm>
                  <a:off x="895386" y="2773832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Straight Connector 207"/>
                <p:cNvCxnSpPr/>
                <p:nvPr/>
              </p:nvCxnSpPr>
              <p:spPr>
                <a:xfrm>
                  <a:off x="868962" y="2956148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Straight Connector 208"/>
                <p:cNvCxnSpPr/>
                <p:nvPr/>
              </p:nvCxnSpPr>
              <p:spPr>
                <a:xfrm>
                  <a:off x="905592" y="2218874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Straight Connector 209"/>
                <p:cNvCxnSpPr/>
                <p:nvPr/>
              </p:nvCxnSpPr>
              <p:spPr>
                <a:xfrm>
                  <a:off x="879168" y="2401190"/>
                  <a:ext cx="503600" cy="125900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76" name="Group 175"/>
            <p:cNvGrpSpPr/>
            <p:nvPr/>
          </p:nvGrpSpPr>
          <p:grpSpPr>
            <a:xfrm>
              <a:off x="2402438" y="1599474"/>
              <a:ext cx="497131" cy="838382"/>
              <a:chOff x="868962" y="2052030"/>
              <a:chExt cx="540230" cy="1212334"/>
            </a:xfrm>
          </p:grpSpPr>
          <p:cxnSp>
            <p:nvCxnSpPr>
              <p:cNvPr id="195" name="Straight Connector 194"/>
              <p:cNvCxnSpPr/>
              <p:nvPr/>
            </p:nvCxnSpPr>
            <p:spPr>
              <a:xfrm>
                <a:off x="1001563" y="2052030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>
                <a:off x="1254136" y="2125224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>
                <a:off x="1123305" y="2071195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>
                <a:off x="883744" y="258913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>
                <a:off x="895386" y="2773832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>
                <a:off x="868962" y="2956148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>
                <a:off x="905592" y="2218874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>
                <a:off x="879168" y="240119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176"/>
            <p:cNvGrpSpPr/>
            <p:nvPr/>
          </p:nvGrpSpPr>
          <p:grpSpPr>
            <a:xfrm>
              <a:off x="3300141" y="1599474"/>
              <a:ext cx="497131" cy="838382"/>
              <a:chOff x="868962" y="2052030"/>
              <a:chExt cx="540230" cy="1212334"/>
            </a:xfrm>
          </p:grpSpPr>
          <p:cxnSp>
            <p:nvCxnSpPr>
              <p:cNvPr id="187" name="Straight Connector 186"/>
              <p:cNvCxnSpPr/>
              <p:nvPr/>
            </p:nvCxnSpPr>
            <p:spPr>
              <a:xfrm>
                <a:off x="1001563" y="2052030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>
              <a:xfrm>
                <a:off x="1254136" y="2125224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/>
              <p:cNvCxnSpPr/>
              <p:nvPr/>
            </p:nvCxnSpPr>
            <p:spPr>
              <a:xfrm>
                <a:off x="1123305" y="2071195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883744" y="258913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895386" y="2773832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868962" y="2956148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>
                <a:off x="905592" y="2218874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>
                <a:off x="879168" y="240119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177"/>
            <p:cNvGrpSpPr/>
            <p:nvPr/>
          </p:nvGrpSpPr>
          <p:grpSpPr>
            <a:xfrm>
              <a:off x="4534275" y="1598676"/>
              <a:ext cx="497131" cy="838382"/>
              <a:chOff x="868962" y="2052030"/>
              <a:chExt cx="540230" cy="1212334"/>
            </a:xfrm>
          </p:grpSpPr>
          <p:cxnSp>
            <p:nvCxnSpPr>
              <p:cNvPr id="179" name="Straight Connector 178"/>
              <p:cNvCxnSpPr/>
              <p:nvPr/>
            </p:nvCxnSpPr>
            <p:spPr>
              <a:xfrm>
                <a:off x="1001563" y="2052030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>
                <a:off x="1254136" y="2125224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>
                <a:off x="1123305" y="2071195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>
              <a:xfrm>
                <a:off x="883744" y="258913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>
              <a:xfrm>
                <a:off x="895386" y="2773832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/>
              <p:cNvCxnSpPr/>
              <p:nvPr/>
            </p:nvCxnSpPr>
            <p:spPr>
              <a:xfrm>
                <a:off x="868962" y="2956148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/>
              <p:cNvCxnSpPr/>
              <p:nvPr/>
            </p:nvCxnSpPr>
            <p:spPr>
              <a:xfrm>
                <a:off x="905592" y="2218874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/>
              <p:cNvCxnSpPr/>
              <p:nvPr/>
            </p:nvCxnSpPr>
            <p:spPr>
              <a:xfrm>
                <a:off x="879168" y="240119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2" name="TextBox 211"/>
            <p:cNvSpPr txBox="1"/>
            <p:nvPr/>
          </p:nvSpPr>
          <p:spPr>
            <a:xfrm>
              <a:off x="257425" y="2094985"/>
              <a:ext cx="960337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Encoding and storage</a:t>
              </a:r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129766" y="4171101"/>
              <a:ext cx="1243381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Transmission and decoding</a:t>
              </a:r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1624369" y="2640669"/>
              <a:ext cx="201531" cy="235542"/>
              <a:chOff x="291030" y="5232182"/>
              <a:chExt cx="201531" cy="235542"/>
            </a:xfrm>
          </p:grpSpPr>
          <p:cxnSp>
            <p:nvCxnSpPr>
              <p:cNvPr id="115" name="Straight Connector 114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/>
            <p:cNvGrpSpPr/>
            <p:nvPr/>
          </p:nvGrpSpPr>
          <p:grpSpPr>
            <a:xfrm>
              <a:off x="2538276" y="2638971"/>
              <a:ext cx="201531" cy="235542"/>
              <a:chOff x="291030" y="5232182"/>
              <a:chExt cx="201531" cy="235542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/>
            <p:cNvGrpSpPr/>
            <p:nvPr/>
          </p:nvGrpSpPr>
          <p:grpSpPr>
            <a:xfrm>
              <a:off x="3445428" y="2649579"/>
              <a:ext cx="201531" cy="235542"/>
              <a:chOff x="291030" y="5232182"/>
              <a:chExt cx="201531" cy="235542"/>
            </a:xfrm>
          </p:grpSpPr>
          <p:cxnSp>
            <p:nvCxnSpPr>
              <p:cNvPr id="121" name="Straight Connector 120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Group 264"/>
            <p:cNvGrpSpPr/>
            <p:nvPr/>
          </p:nvGrpSpPr>
          <p:grpSpPr>
            <a:xfrm>
              <a:off x="4687170" y="2618651"/>
              <a:ext cx="201531" cy="235542"/>
              <a:chOff x="291030" y="5232182"/>
              <a:chExt cx="201531" cy="235542"/>
            </a:xfrm>
          </p:grpSpPr>
          <p:cxnSp>
            <p:nvCxnSpPr>
              <p:cNvPr id="266" name="Straight Connector 265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3987799" y="3818593"/>
              <a:ext cx="560966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2100833" y="4208336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3033675" y="421456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4101509" y="4293270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3978834" y="4691874"/>
              <a:ext cx="471511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2075530" y="5053959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3008372" y="5060186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4086366" y="513889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 flipV="1">
              <a:off x="1802210" y="4475245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H="1" flipV="1">
              <a:off x="2714167" y="447205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 flipV="1">
              <a:off x="3618156" y="447205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 flipV="1">
              <a:off x="4858738" y="4459232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5" name="Group 224"/>
            <p:cNvGrpSpPr/>
            <p:nvPr/>
          </p:nvGrpSpPr>
          <p:grpSpPr>
            <a:xfrm>
              <a:off x="1519966" y="4024848"/>
              <a:ext cx="463423" cy="344763"/>
              <a:chOff x="1577984" y="3907835"/>
              <a:chExt cx="463423" cy="344763"/>
            </a:xfrm>
          </p:grpSpPr>
          <p:sp>
            <p:nvSpPr>
              <p:cNvPr id="226" name="Parallelogram 225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27" name="Straight Connector 226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/>
              <p:cNvCxnSpPr>
                <a:stCxn id="226" idx="3"/>
                <a:endCxn id="226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Group 230"/>
            <p:cNvGrpSpPr/>
            <p:nvPr/>
          </p:nvGrpSpPr>
          <p:grpSpPr>
            <a:xfrm>
              <a:off x="2482472" y="4025014"/>
              <a:ext cx="463423" cy="344763"/>
              <a:chOff x="1577984" y="3907835"/>
              <a:chExt cx="463423" cy="344763"/>
            </a:xfrm>
          </p:grpSpPr>
          <p:sp>
            <p:nvSpPr>
              <p:cNvPr id="232" name="Parallelogram 231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33" name="Straight Connector 232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/>
              <p:cNvCxnSpPr>
                <a:stCxn id="232" idx="3"/>
                <a:endCxn id="232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" name="Group 236"/>
            <p:cNvGrpSpPr/>
            <p:nvPr/>
          </p:nvGrpSpPr>
          <p:grpSpPr>
            <a:xfrm>
              <a:off x="3408465" y="4024947"/>
              <a:ext cx="463423" cy="344763"/>
              <a:chOff x="1577984" y="3907835"/>
              <a:chExt cx="463423" cy="344763"/>
            </a:xfrm>
          </p:grpSpPr>
          <p:sp>
            <p:nvSpPr>
              <p:cNvPr id="238" name="Parallelogram 237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39" name="Straight Connector 238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/>
              <p:cNvCxnSpPr>
                <a:stCxn id="238" idx="3"/>
                <a:endCxn id="238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3" name="Group 242"/>
            <p:cNvGrpSpPr/>
            <p:nvPr/>
          </p:nvGrpSpPr>
          <p:grpSpPr>
            <a:xfrm>
              <a:off x="4558243" y="4023206"/>
              <a:ext cx="463423" cy="344763"/>
              <a:chOff x="1577984" y="3907835"/>
              <a:chExt cx="463423" cy="344763"/>
            </a:xfrm>
          </p:grpSpPr>
          <p:sp>
            <p:nvSpPr>
              <p:cNvPr id="244" name="Parallelogram 243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45" name="Straight Connector 244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245"/>
              <p:cNvCxnSpPr>
                <a:stCxn id="244" idx="3"/>
                <a:endCxn id="244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247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/>
            <p:cNvGrpSpPr/>
            <p:nvPr/>
          </p:nvGrpSpPr>
          <p:grpSpPr>
            <a:xfrm>
              <a:off x="1700848" y="4570293"/>
              <a:ext cx="201531" cy="235542"/>
              <a:chOff x="291030" y="5232182"/>
              <a:chExt cx="201531" cy="235542"/>
            </a:xfrm>
          </p:grpSpPr>
          <p:cxnSp>
            <p:nvCxnSpPr>
              <p:cNvPr id="124" name="Straight Connector 123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25"/>
            <p:cNvGrpSpPr/>
            <p:nvPr/>
          </p:nvGrpSpPr>
          <p:grpSpPr>
            <a:xfrm>
              <a:off x="2611913" y="4570351"/>
              <a:ext cx="201531" cy="235542"/>
              <a:chOff x="291030" y="5232182"/>
              <a:chExt cx="201531" cy="235542"/>
            </a:xfrm>
          </p:grpSpPr>
          <p:cxnSp>
            <p:nvCxnSpPr>
              <p:cNvPr id="127" name="Straight Connector 126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8"/>
            <p:cNvGrpSpPr/>
            <p:nvPr/>
          </p:nvGrpSpPr>
          <p:grpSpPr>
            <a:xfrm>
              <a:off x="3514527" y="4570351"/>
              <a:ext cx="201531" cy="235542"/>
              <a:chOff x="291030" y="5232182"/>
              <a:chExt cx="201531" cy="235542"/>
            </a:xfrm>
          </p:grpSpPr>
          <p:cxnSp>
            <p:nvCxnSpPr>
              <p:cNvPr id="130" name="Straight Connector 129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8" name="Group 267"/>
            <p:cNvGrpSpPr/>
            <p:nvPr/>
          </p:nvGrpSpPr>
          <p:grpSpPr>
            <a:xfrm>
              <a:off x="4755551" y="4560191"/>
              <a:ext cx="201531" cy="235542"/>
              <a:chOff x="291030" y="5232182"/>
              <a:chExt cx="201531" cy="235542"/>
            </a:xfrm>
          </p:grpSpPr>
          <p:cxnSp>
            <p:nvCxnSpPr>
              <p:cNvPr id="269" name="Straight Connector 268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9" name="Group 218"/>
            <p:cNvGrpSpPr/>
            <p:nvPr/>
          </p:nvGrpSpPr>
          <p:grpSpPr>
            <a:xfrm>
              <a:off x="1713552" y="4872310"/>
              <a:ext cx="3242917" cy="405102"/>
              <a:chOff x="1711963" y="4872310"/>
              <a:chExt cx="3242917" cy="405102"/>
            </a:xfrm>
          </p:grpSpPr>
          <p:sp>
            <p:nvSpPr>
              <p:cNvPr id="249" name="Parallelogram 248"/>
              <p:cNvSpPr/>
              <p:nvPr/>
            </p:nvSpPr>
            <p:spPr bwMode="auto">
              <a:xfrm rot="5400000">
                <a:off x="4654598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251" name="Parallelogram 250"/>
              <p:cNvSpPr/>
              <p:nvPr/>
            </p:nvSpPr>
            <p:spPr bwMode="auto">
              <a:xfrm rot="5400000">
                <a:off x="2515665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252" name="Parallelogram 251"/>
              <p:cNvSpPr/>
              <p:nvPr/>
            </p:nvSpPr>
            <p:spPr bwMode="auto">
              <a:xfrm rot="5400000">
                <a:off x="1607144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253" name="Parallelogram 252"/>
              <p:cNvSpPr/>
              <p:nvPr/>
            </p:nvSpPr>
            <p:spPr bwMode="auto">
              <a:xfrm rot="5400000">
                <a:off x="3416732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4" name="Group 253"/>
            <p:cNvGrpSpPr/>
            <p:nvPr/>
          </p:nvGrpSpPr>
          <p:grpSpPr>
            <a:xfrm>
              <a:off x="1526779" y="5753943"/>
              <a:ext cx="2601502" cy="541214"/>
              <a:chOff x="1525191" y="5753943"/>
              <a:chExt cx="2601502" cy="541214"/>
            </a:xfrm>
          </p:grpSpPr>
          <p:cxnSp>
            <p:nvCxnSpPr>
              <p:cNvPr id="255" name="Straight Arrow Connector 254"/>
              <p:cNvCxnSpPr/>
              <p:nvPr/>
            </p:nvCxnSpPr>
            <p:spPr>
              <a:xfrm>
                <a:off x="1525191" y="5876238"/>
                <a:ext cx="226896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" name="TextBox 255"/>
              <p:cNvSpPr txBox="1"/>
              <p:nvPr/>
            </p:nvSpPr>
            <p:spPr>
              <a:xfrm>
                <a:off x="1711040" y="5753943"/>
                <a:ext cx="2294966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Temporal inter prediction (TIP)</a:t>
                </a:r>
              </a:p>
            </p:txBody>
          </p:sp>
          <p:cxnSp>
            <p:nvCxnSpPr>
              <p:cNvPr id="257" name="Straight Arrow Connector 256"/>
              <p:cNvCxnSpPr/>
              <p:nvPr/>
            </p:nvCxnSpPr>
            <p:spPr>
              <a:xfrm flipV="1">
                <a:off x="1638639" y="6036625"/>
                <a:ext cx="0" cy="202551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8" name="TextBox 257"/>
              <p:cNvSpPr txBox="1"/>
              <p:nvPr/>
            </p:nvSpPr>
            <p:spPr>
              <a:xfrm>
                <a:off x="1734106" y="6036625"/>
                <a:ext cx="2392587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Inter-layer prediction (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ILP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)</a:t>
                </a:r>
              </a:p>
            </p:txBody>
          </p:sp>
        </p:grpSp>
        <p:grpSp>
          <p:nvGrpSpPr>
            <p:cNvPr id="211" name="Group 210"/>
            <p:cNvGrpSpPr/>
            <p:nvPr/>
          </p:nvGrpSpPr>
          <p:grpSpPr>
            <a:xfrm>
              <a:off x="1624369" y="2900695"/>
              <a:ext cx="3242917" cy="405102"/>
              <a:chOff x="1711963" y="4872310"/>
              <a:chExt cx="3242917" cy="405102"/>
            </a:xfrm>
          </p:grpSpPr>
          <p:sp>
            <p:nvSpPr>
              <p:cNvPr id="214" name="Parallelogram 213"/>
              <p:cNvSpPr/>
              <p:nvPr/>
            </p:nvSpPr>
            <p:spPr bwMode="auto">
              <a:xfrm rot="5400000">
                <a:off x="4654598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215" name="Parallelogram 214"/>
              <p:cNvSpPr/>
              <p:nvPr/>
            </p:nvSpPr>
            <p:spPr bwMode="auto">
              <a:xfrm rot="5400000">
                <a:off x="2515665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216" name="Parallelogram 215"/>
              <p:cNvSpPr/>
              <p:nvPr/>
            </p:nvSpPr>
            <p:spPr bwMode="auto">
              <a:xfrm rot="5400000">
                <a:off x="1607144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sp>
            <p:nvSpPr>
              <p:cNvPr id="217" name="Parallelogram 216"/>
              <p:cNvSpPr/>
              <p:nvPr/>
            </p:nvSpPr>
            <p:spPr bwMode="auto">
              <a:xfrm rot="5400000">
                <a:off x="3416732" y="4977129"/>
                <a:ext cx="405102" cy="19546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658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647"/>
            <a:ext cx="11430000" cy="507768"/>
          </a:xfrm>
        </p:spPr>
        <p:txBody>
          <a:bodyPr/>
          <a:lstStyle/>
          <a:p>
            <a:r>
              <a:rPr lang="en-US" dirty="0" err="1" smtClean="0"/>
              <a:t>SiMulcast</a:t>
            </a:r>
            <a:r>
              <a:rPr lang="en-US" dirty="0" smtClean="0"/>
              <a:t> coding based Partial Decoding #2 (</a:t>
            </a:r>
            <a:r>
              <a:rPr lang="en-US" dirty="0" err="1" smtClean="0"/>
              <a:t>SMPD#2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5647420" y="1580759"/>
            <a:ext cx="5931294" cy="5013081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1800" dirty="0" smtClean="0"/>
              <a:t>The </a:t>
            </a:r>
            <a:r>
              <a:rPr lang="en-US" sz="1800" dirty="0"/>
              <a:t>video sequence is coded as multiple independent/simulcast bitstreams of different resolutions, </a:t>
            </a:r>
            <a:r>
              <a:rPr lang="en-US" sz="1800" b="1" dirty="0"/>
              <a:t>with TIP but without </a:t>
            </a:r>
            <a:r>
              <a:rPr lang="en-US" sz="1800" b="1" dirty="0" err="1"/>
              <a:t>ILP</a:t>
            </a:r>
            <a:r>
              <a:rPr lang="en-US" sz="1800" b="1" dirty="0"/>
              <a:t> used</a:t>
            </a:r>
          </a:p>
          <a:p>
            <a:pPr>
              <a:spcBef>
                <a:spcPts val="600"/>
              </a:spcBef>
            </a:pPr>
            <a:r>
              <a:rPr lang="en-US" sz="1800" dirty="0"/>
              <a:t>Each of the resolutions is split into </a:t>
            </a:r>
            <a:r>
              <a:rPr lang="en-US" sz="1800" b="1" dirty="0">
                <a:solidFill>
                  <a:schemeClr val="tx1"/>
                </a:solidFill>
                <a:latin typeface="Calibre Semibold" pitchFamily="34" charset="0"/>
              </a:rPr>
              <a:t>motion-constrained tiles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A lowest resolution stream should have the same frequency of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RAPs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as stream of a higher resolution</a:t>
            </a:r>
          </a:p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Calibre Semibold" pitchFamily="34" charset="0"/>
              </a:rPr>
              <a:t>Only part of each resolution, including the lowest, needs to be transmitted and decoded</a:t>
            </a:r>
          </a:p>
          <a:p>
            <a:pPr>
              <a:spcBef>
                <a:spcPts val="600"/>
              </a:spcBef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marL="285750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Compared to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SMPD#1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: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No transmission/decoding of some part of the lowest resolution</a:t>
            </a:r>
          </a:p>
          <a:p>
            <a:pPr marL="685680" lvl="1" indent="-285750">
              <a:lnSpc>
                <a:spcPct val="100000"/>
              </a:lnSpc>
              <a:spcAft>
                <a:spcPts val="300"/>
              </a:spcAft>
              <a:buFontTx/>
              <a:buChar char="-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But requires more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RAPs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 at the lowest resolutions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29766" y="1569926"/>
            <a:ext cx="4901640" cy="4725231"/>
            <a:chOff x="129766" y="1569926"/>
            <a:chExt cx="4901640" cy="4725231"/>
          </a:xfrm>
        </p:grpSpPr>
        <p:sp>
          <p:nvSpPr>
            <p:cNvPr id="155" name="Parallelogram 154"/>
            <p:cNvSpPr/>
            <p:nvPr/>
          </p:nvSpPr>
          <p:spPr bwMode="auto">
            <a:xfrm rot="5400000">
              <a:off x="4351002" y="1775629"/>
              <a:ext cx="874830" cy="463423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56" name="Parallelogram 155"/>
            <p:cNvSpPr/>
            <p:nvPr/>
          </p:nvSpPr>
          <p:spPr bwMode="auto">
            <a:xfrm rot="5400000">
              <a:off x="2208343" y="1775629"/>
              <a:ext cx="874830" cy="463423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57" name="Parallelogram 156"/>
            <p:cNvSpPr/>
            <p:nvPr/>
          </p:nvSpPr>
          <p:spPr bwMode="auto">
            <a:xfrm rot="5400000">
              <a:off x="1303549" y="1775629"/>
              <a:ext cx="874830" cy="463423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schemeClr val="bg1"/>
                </a:solidFill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3917478" y="1617597"/>
              <a:ext cx="560966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sp>
          <p:nvSpPr>
            <p:cNvPr id="159" name="Parallelogram 158"/>
            <p:cNvSpPr/>
            <p:nvPr/>
          </p:nvSpPr>
          <p:spPr bwMode="auto">
            <a:xfrm rot="5400000">
              <a:off x="3113136" y="1775629"/>
              <a:ext cx="874830" cy="463423"/>
            </a:xfrm>
            <a:prstGeom prst="parallelogram">
              <a:avLst/>
            </a:prstGeom>
            <a:noFill/>
            <a:ln>
              <a:solidFill>
                <a:schemeClr val="tx1"/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 err="1">
                <a:solidFill>
                  <a:schemeClr val="bg1"/>
                </a:solidFill>
              </a:endParaRPr>
            </a:p>
          </p:txBody>
        </p:sp>
        <p:cxnSp>
          <p:nvCxnSpPr>
            <p:cNvPr id="160" name="Straight Arrow Connector 159"/>
            <p:cNvCxnSpPr/>
            <p:nvPr/>
          </p:nvCxnSpPr>
          <p:spPr>
            <a:xfrm>
              <a:off x="2030512" y="2007340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160"/>
            <p:cNvCxnSpPr/>
            <p:nvPr/>
          </p:nvCxnSpPr>
          <p:spPr>
            <a:xfrm>
              <a:off x="2963354" y="2013567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61"/>
            <p:cNvCxnSpPr/>
            <p:nvPr/>
          </p:nvCxnSpPr>
          <p:spPr>
            <a:xfrm>
              <a:off x="4031188" y="2092274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TextBox 165"/>
            <p:cNvSpPr txBox="1"/>
            <p:nvPr/>
          </p:nvSpPr>
          <p:spPr>
            <a:xfrm>
              <a:off x="3908513" y="2744878"/>
              <a:ext cx="471511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cxnSp>
          <p:nvCxnSpPr>
            <p:cNvPr id="168" name="Straight Arrow Connector 167"/>
            <p:cNvCxnSpPr/>
            <p:nvPr/>
          </p:nvCxnSpPr>
          <p:spPr>
            <a:xfrm>
              <a:off x="2005209" y="310696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Arrow Connector 168"/>
            <p:cNvCxnSpPr/>
            <p:nvPr/>
          </p:nvCxnSpPr>
          <p:spPr>
            <a:xfrm>
              <a:off x="2938051" y="3113190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69"/>
            <p:cNvCxnSpPr/>
            <p:nvPr/>
          </p:nvCxnSpPr>
          <p:spPr>
            <a:xfrm>
              <a:off x="4016045" y="3191897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70"/>
            <p:cNvCxnSpPr/>
            <p:nvPr/>
          </p:nvCxnSpPr>
          <p:spPr>
            <a:xfrm flipH="1" flipV="1">
              <a:off x="1731889" y="252824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71"/>
            <p:cNvCxnSpPr/>
            <p:nvPr/>
          </p:nvCxnSpPr>
          <p:spPr>
            <a:xfrm flipH="1" flipV="1">
              <a:off x="2643846" y="2525063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Arrow Connector 172"/>
            <p:cNvCxnSpPr/>
            <p:nvPr/>
          </p:nvCxnSpPr>
          <p:spPr>
            <a:xfrm flipH="1" flipV="1">
              <a:off x="3547835" y="2525063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Arrow Connector 173"/>
            <p:cNvCxnSpPr/>
            <p:nvPr/>
          </p:nvCxnSpPr>
          <p:spPr>
            <a:xfrm flipH="1" flipV="1">
              <a:off x="4788417" y="2512236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5" name="Group 174"/>
            <p:cNvGrpSpPr/>
            <p:nvPr/>
          </p:nvGrpSpPr>
          <p:grpSpPr>
            <a:xfrm>
              <a:off x="1495650" y="1592379"/>
              <a:ext cx="497131" cy="838382"/>
              <a:chOff x="868962" y="2052030"/>
              <a:chExt cx="540230" cy="1212334"/>
            </a:xfrm>
          </p:grpSpPr>
          <p:cxnSp>
            <p:nvCxnSpPr>
              <p:cNvPr id="203" name="Straight Connector 202"/>
              <p:cNvCxnSpPr/>
              <p:nvPr/>
            </p:nvCxnSpPr>
            <p:spPr>
              <a:xfrm>
                <a:off x="1001563" y="2052030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>
              <a:xfrm>
                <a:off x="1254136" y="2125224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>
              <a:xfrm>
                <a:off x="1123305" y="2071195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/>
              <p:cNvCxnSpPr>
                <a:stCxn id="157" idx="3"/>
                <a:endCxn id="157" idx="1"/>
              </p:cNvCxnSpPr>
              <p:nvPr/>
            </p:nvCxnSpPr>
            <p:spPr>
              <a:xfrm>
                <a:off x="883744" y="258913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/>
              <p:cNvCxnSpPr/>
              <p:nvPr/>
            </p:nvCxnSpPr>
            <p:spPr>
              <a:xfrm>
                <a:off x="895386" y="2773832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/>
              <p:cNvCxnSpPr/>
              <p:nvPr/>
            </p:nvCxnSpPr>
            <p:spPr>
              <a:xfrm>
                <a:off x="868962" y="2956148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/>
              <p:cNvCxnSpPr/>
              <p:nvPr/>
            </p:nvCxnSpPr>
            <p:spPr>
              <a:xfrm>
                <a:off x="905592" y="2218874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/>
              <p:cNvCxnSpPr/>
              <p:nvPr/>
            </p:nvCxnSpPr>
            <p:spPr>
              <a:xfrm>
                <a:off x="879168" y="240119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6" name="Group 175"/>
            <p:cNvGrpSpPr/>
            <p:nvPr/>
          </p:nvGrpSpPr>
          <p:grpSpPr>
            <a:xfrm>
              <a:off x="2402438" y="1599474"/>
              <a:ext cx="497131" cy="838382"/>
              <a:chOff x="868962" y="2052030"/>
              <a:chExt cx="540230" cy="1212334"/>
            </a:xfrm>
          </p:grpSpPr>
          <p:cxnSp>
            <p:nvCxnSpPr>
              <p:cNvPr id="195" name="Straight Connector 194"/>
              <p:cNvCxnSpPr/>
              <p:nvPr/>
            </p:nvCxnSpPr>
            <p:spPr>
              <a:xfrm>
                <a:off x="1001563" y="2052030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/>
              <p:cNvCxnSpPr/>
              <p:nvPr/>
            </p:nvCxnSpPr>
            <p:spPr>
              <a:xfrm>
                <a:off x="1254136" y="2125224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>
                <a:off x="1123305" y="2071195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>
                <a:off x="883744" y="258913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>
                <a:off x="895386" y="2773832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/>
              <p:cNvCxnSpPr/>
              <p:nvPr/>
            </p:nvCxnSpPr>
            <p:spPr>
              <a:xfrm>
                <a:off x="868962" y="2956148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/>
              <p:cNvCxnSpPr/>
              <p:nvPr/>
            </p:nvCxnSpPr>
            <p:spPr>
              <a:xfrm>
                <a:off x="905592" y="2218874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/>
              <p:cNvCxnSpPr/>
              <p:nvPr/>
            </p:nvCxnSpPr>
            <p:spPr>
              <a:xfrm>
                <a:off x="879168" y="240119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7" name="Group 176"/>
            <p:cNvGrpSpPr/>
            <p:nvPr/>
          </p:nvGrpSpPr>
          <p:grpSpPr>
            <a:xfrm>
              <a:off x="3300141" y="1599474"/>
              <a:ext cx="497131" cy="838382"/>
              <a:chOff x="868962" y="2052030"/>
              <a:chExt cx="540230" cy="1212334"/>
            </a:xfrm>
          </p:grpSpPr>
          <p:cxnSp>
            <p:nvCxnSpPr>
              <p:cNvPr id="187" name="Straight Connector 186"/>
              <p:cNvCxnSpPr/>
              <p:nvPr/>
            </p:nvCxnSpPr>
            <p:spPr>
              <a:xfrm>
                <a:off x="1001563" y="2052030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/>
              <p:cNvCxnSpPr/>
              <p:nvPr/>
            </p:nvCxnSpPr>
            <p:spPr>
              <a:xfrm>
                <a:off x="1254136" y="2125224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/>
              <p:cNvCxnSpPr/>
              <p:nvPr/>
            </p:nvCxnSpPr>
            <p:spPr>
              <a:xfrm>
                <a:off x="1123305" y="2071195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883744" y="258913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895386" y="2773832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868962" y="2956148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>
                <a:off x="905592" y="2218874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/>
              <p:cNvCxnSpPr/>
              <p:nvPr/>
            </p:nvCxnSpPr>
            <p:spPr>
              <a:xfrm>
                <a:off x="879168" y="240119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8" name="Group 177"/>
            <p:cNvGrpSpPr/>
            <p:nvPr/>
          </p:nvGrpSpPr>
          <p:grpSpPr>
            <a:xfrm>
              <a:off x="4534275" y="1598676"/>
              <a:ext cx="497131" cy="838382"/>
              <a:chOff x="868962" y="2052030"/>
              <a:chExt cx="540230" cy="1212334"/>
            </a:xfrm>
          </p:grpSpPr>
          <p:cxnSp>
            <p:nvCxnSpPr>
              <p:cNvPr id="179" name="Straight Connector 178"/>
              <p:cNvCxnSpPr/>
              <p:nvPr/>
            </p:nvCxnSpPr>
            <p:spPr>
              <a:xfrm>
                <a:off x="1001563" y="2052030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>
                <a:off x="1254136" y="2125224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>
                <a:off x="1123305" y="2071195"/>
                <a:ext cx="0" cy="113914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/>
              <p:cNvCxnSpPr/>
              <p:nvPr/>
            </p:nvCxnSpPr>
            <p:spPr>
              <a:xfrm>
                <a:off x="883744" y="258913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/>
              <p:cNvCxnSpPr/>
              <p:nvPr/>
            </p:nvCxnSpPr>
            <p:spPr>
              <a:xfrm>
                <a:off x="895386" y="2773832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/>
              <p:cNvCxnSpPr/>
              <p:nvPr/>
            </p:nvCxnSpPr>
            <p:spPr>
              <a:xfrm>
                <a:off x="868962" y="2956148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/>
              <p:cNvCxnSpPr/>
              <p:nvPr/>
            </p:nvCxnSpPr>
            <p:spPr>
              <a:xfrm>
                <a:off x="905592" y="2218874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/>
              <p:cNvCxnSpPr/>
              <p:nvPr/>
            </p:nvCxnSpPr>
            <p:spPr>
              <a:xfrm>
                <a:off x="879168" y="2401190"/>
                <a:ext cx="503600" cy="125900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2" name="TextBox 211"/>
            <p:cNvSpPr txBox="1"/>
            <p:nvPr/>
          </p:nvSpPr>
          <p:spPr>
            <a:xfrm>
              <a:off x="257425" y="2094985"/>
              <a:ext cx="960337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Encoding and storage</a:t>
              </a:r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129766" y="4171101"/>
              <a:ext cx="1243381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Transmission and decoding</a:t>
              </a:r>
            </a:p>
          </p:txBody>
        </p:sp>
        <p:grpSp>
          <p:nvGrpSpPr>
            <p:cNvPr id="114" name="Group 113"/>
            <p:cNvGrpSpPr/>
            <p:nvPr/>
          </p:nvGrpSpPr>
          <p:grpSpPr>
            <a:xfrm>
              <a:off x="1624369" y="2640669"/>
              <a:ext cx="201531" cy="235542"/>
              <a:chOff x="291030" y="5232182"/>
              <a:chExt cx="201531" cy="235542"/>
            </a:xfrm>
          </p:grpSpPr>
          <p:cxnSp>
            <p:nvCxnSpPr>
              <p:cNvPr id="115" name="Straight Connector 114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oup 116"/>
            <p:cNvGrpSpPr/>
            <p:nvPr/>
          </p:nvGrpSpPr>
          <p:grpSpPr>
            <a:xfrm>
              <a:off x="2538276" y="2638971"/>
              <a:ext cx="201531" cy="235542"/>
              <a:chOff x="291030" y="5232182"/>
              <a:chExt cx="201531" cy="235542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Group 119"/>
            <p:cNvGrpSpPr/>
            <p:nvPr/>
          </p:nvGrpSpPr>
          <p:grpSpPr>
            <a:xfrm>
              <a:off x="3445428" y="2649579"/>
              <a:ext cx="201531" cy="235542"/>
              <a:chOff x="291030" y="5232182"/>
              <a:chExt cx="201531" cy="235542"/>
            </a:xfrm>
          </p:grpSpPr>
          <p:cxnSp>
            <p:nvCxnSpPr>
              <p:cNvPr id="121" name="Straight Connector 120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5" name="Group 264"/>
            <p:cNvGrpSpPr/>
            <p:nvPr/>
          </p:nvGrpSpPr>
          <p:grpSpPr>
            <a:xfrm>
              <a:off x="4687170" y="2618651"/>
              <a:ext cx="201531" cy="235542"/>
              <a:chOff x="291030" y="5232182"/>
              <a:chExt cx="201531" cy="235542"/>
            </a:xfrm>
          </p:grpSpPr>
          <p:cxnSp>
            <p:nvCxnSpPr>
              <p:cNvPr id="266" name="Straight Connector 265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6"/>
            <p:cNvSpPr txBox="1"/>
            <p:nvPr/>
          </p:nvSpPr>
          <p:spPr>
            <a:xfrm>
              <a:off x="3987799" y="3818593"/>
              <a:ext cx="560966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2100833" y="4208336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3033675" y="421456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4101509" y="4293270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3978834" y="4691874"/>
              <a:ext cx="471511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…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2075530" y="5053959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>
              <a:off x="3008372" y="5060186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4086366" y="5138893"/>
              <a:ext cx="318088" cy="0"/>
            </a:xfrm>
            <a:prstGeom prst="straightConnector1">
              <a:avLst/>
            </a:prstGeom>
            <a:ln w="381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H="1" flipV="1">
              <a:off x="1802210" y="4475245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 flipH="1" flipV="1">
              <a:off x="2714167" y="447205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 flipV="1">
              <a:off x="3618156" y="4472059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H="1" flipV="1">
              <a:off x="4858738" y="4459232"/>
              <a:ext cx="1" cy="313570"/>
            </a:xfrm>
            <a:prstGeom prst="straightConnector1">
              <a:avLst/>
            </a:prstGeom>
            <a:ln w="38100">
              <a:gradFill flip="none" rotWithShape="1">
                <a:gsLst>
                  <a:gs pos="14005">
                    <a:srgbClr val="DBED12"/>
                  </a:gs>
                  <a:gs pos="31976">
                    <a:srgbClr val="ADD629"/>
                  </a:gs>
                  <a:gs pos="76020">
                    <a:srgbClr val="3D9F61"/>
                  </a:gs>
                  <a:gs pos="41994">
                    <a:srgbClr val="94C936"/>
                  </a:gs>
                  <a:gs pos="56000">
                    <a:srgbClr val="70B848"/>
                  </a:gs>
                  <a:gs pos="0">
                    <a:srgbClr val="FFFF00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5" name="Group 224"/>
            <p:cNvGrpSpPr/>
            <p:nvPr/>
          </p:nvGrpSpPr>
          <p:grpSpPr>
            <a:xfrm>
              <a:off x="1519966" y="4024848"/>
              <a:ext cx="463423" cy="344763"/>
              <a:chOff x="1577984" y="3907835"/>
              <a:chExt cx="463423" cy="344763"/>
            </a:xfrm>
          </p:grpSpPr>
          <p:sp>
            <p:nvSpPr>
              <p:cNvPr id="226" name="Parallelogram 225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27" name="Straight Connector 226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/>
              <p:cNvCxnSpPr>
                <a:stCxn id="226" idx="3"/>
                <a:endCxn id="226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1" name="Group 230"/>
            <p:cNvGrpSpPr/>
            <p:nvPr/>
          </p:nvGrpSpPr>
          <p:grpSpPr>
            <a:xfrm>
              <a:off x="2482472" y="4025014"/>
              <a:ext cx="463423" cy="344763"/>
              <a:chOff x="1577984" y="3907835"/>
              <a:chExt cx="463423" cy="344763"/>
            </a:xfrm>
          </p:grpSpPr>
          <p:sp>
            <p:nvSpPr>
              <p:cNvPr id="232" name="Parallelogram 231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33" name="Straight Connector 232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/>
              <p:cNvCxnSpPr>
                <a:stCxn id="232" idx="3"/>
                <a:endCxn id="232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7" name="Group 236"/>
            <p:cNvGrpSpPr/>
            <p:nvPr/>
          </p:nvGrpSpPr>
          <p:grpSpPr>
            <a:xfrm>
              <a:off x="3408465" y="4024947"/>
              <a:ext cx="463423" cy="344763"/>
              <a:chOff x="1577984" y="3907835"/>
              <a:chExt cx="463423" cy="344763"/>
            </a:xfrm>
          </p:grpSpPr>
          <p:sp>
            <p:nvSpPr>
              <p:cNvPr id="238" name="Parallelogram 237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39" name="Straight Connector 238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/>
              <p:cNvCxnSpPr>
                <a:stCxn id="238" idx="3"/>
                <a:endCxn id="238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3" name="Group 242"/>
            <p:cNvGrpSpPr/>
            <p:nvPr/>
          </p:nvGrpSpPr>
          <p:grpSpPr>
            <a:xfrm>
              <a:off x="4558243" y="4023206"/>
              <a:ext cx="463423" cy="344763"/>
              <a:chOff x="1577984" y="3907835"/>
              <a:chExt cx="463423" cy="344763"/>
            </a:xfrm>
          </p:grpSpPr>
          <p:sp>
            <p:nvSpPr>
              <p:cNvPr id="244" name="Parallelogram 243"/>
              <p:cNvSpPr/>
              <p:nvPr/>
            </p:nvSpPr>
            <p:spPr bwMode="auto">
              <a:xfrm rot="5400000">
                <a:off x="1637314" y="3848505"/>
                <a:ext cx="344763" cy="463423"/>
              </a:xfrm>
              <a:prstGeom prst="parallelogram">
                <a:avLst/>
              </a:prstGeom>
              <a:noFill/>
              <a:ln>
                <a:solidFill>
                  <a:schemeClr val="tx1"/>
                </a:solidFill>
              </a:ln>
              <a:ex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 err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45" name="Straight Connector 244"/>
              <p:cNvCxnSpPr/>
              <p:nvPr/>
            </p:nvCxnSpPr>
            <p:spPr>
              <a:xfrm>
                <a:off x="1686404" y="3917995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245"/>
              <p:cNvCxnSpPr>
                <a:stCxn id="244" idx="3"/>
                <a:endCxn id="244" idx="1"/>
              </p:cNvCxnSpPr>
              <p:nvPr/>
            </p:nvCxnSpPr>
            <p:spPr>
              <a:xfrm>
                <a:off x="1577984" y="4037121"/>
                <a:ext cx="463423" cy="86191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/>
              <p:cNvCxnSpPr/>
              <p:nvPr/>
            </p:nvCxnSpPr>
            <p:spPr>
              <a:xfrm>
                <a:off x="1818484" y="3951706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247"/>
              <p:cNvCxnSpPr/>
              <p:nvPr/>
            </p:nvCxnSpPr>
            <p:spPr>
              <a:xfrm>
                <a:off x="1940248" y="3977307"/>
                <a:ext cx="0" cy="257698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tx1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3" name="Group 122"/>
            <p:cNvGrpSpPr/>
            <p:nvPr/>
          </p:nvGrpSpPr>
          <p:grpSpPr>
            <a:xfrm>
              <a:off x="1700848" y="4570293"/>
              <a:ext cx="201531" cy="235542"/>
              <a:chOff x="291030" y="5232182"/>
              <a:chExt cx="201531" cy="235542"/>
            </a:xfrm>
          </p:grpSpPr>
          <p:cxnSp>
            <p:nvCxnSpPr>
              <p:cNvPr id="124" name="Straight Connector 123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6" name="Group 125"/>
            <p:cNvGrpSpPr/>
            <p:nvPr/>
          </p:nvGrpSpPr>
          <p:grpSpPr>
            <a:xfrm>
              <a:off x="2611913" y="4570351"/>
              <a:ext cx="201531" cy="235542"/>
              <a:chOff x="291030" y="5232182"/>
              <a:chExt cx="201531" cy="235542"/>
            </a:xfrm>
          </p:grpSpPr>
          <p:cxnSp>
            <p:nvCxnSpPr>
              <p:cNvPr id="127" name="Straight Connector 126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Group 128"/>
            <p:cNvGrpSpPr/>
            <p:nvPr/>
          </p:nvGrpSpPr>
          <p:grpSpPr>
            <a:xfrm>
              <a:off x="3514527" y="4570351"/>
              <a:ext cx="201531" cy="235542"/>
              <a:chOff x="291030" y="5232182"/>
              <a:chExt cx="201531" cy="235542"/>
            </a:xfrm>
          </p:grpSpPr>
          <p:cxnSp>
            <p:nvCxnSpPr>
              <p:cNvPr id="130" name="Straight Connector 129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8" name="Group 267"/>
            <p:cNvGrpSpPr/>
            <p:nvPr/>
          </p:nvGrpSpPr>
          <p:grpSpPr>
            <a:xfrm>
              <a:off x="4755551" y="4560191"/>
              <a:ext cx="201531" cy="235542"/>
              <a:chOff x="291030" y="5232182"/>
              <a:chExt cx="201531" cy="235542"/>
            </a:xfrm>
          </p:grpSpPr>
          <p:cxnSp>
            <p:nvCxnSpPr>
              <p:cNvPr id="269" name="Straight Connector 268"/>
              <p:cNvCxnSpPr/>
              <p:nvPr/>
            </p:nvCxnSpPr>
            <p:spPr>
              <a:xfrm flipV="1">
                <a:off x="291030" y="5239233"/>
                <a:ext cx="184786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>
                <a:off x="291031" y="5232182"/>
                <a:ext cx="201530" cy="228491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3"/>
            <p:cNvGrpSpPr/>
            <p:nvPr/>
          </p:nvGrpSpPr>
          <p:grpSpPr>
            <a:xfrm>
              <a:off x="1681363" y="4900128"/>
              <a:ext cx="240500" cy="399802"/>
              <a:chOff x="399273" y="5142497"/>
              <a:chExt cx="240500" cy="399802"/>
            </a:xfrm>
          </p:grpSpPr>
          <p:grpSp>
            <p:nvGrpSpPr>
              <p:cNvPr id="151" name="Group 150"/>
              <p:cNvGrpSpPr/>
              <p:nvPr/>
            </p:nvGrpSpPr>
            <p:grpSpPr>
              <a:xfrm>
                <a:off x="399273" y="5142497"/>
                <a:ext cx="240500" cy="152247"/>
                <a:chOff x="1577984" y="3907835"/>
                <a:chExt cx="463423" cy="344763"/>
              </a:xfrm>
            </p:grpSpPr>
            <p:sp>
              <p:nvSpPr>
                <p:cNvPr id="152" name="Parallelogram 151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153" name="Straight Connector 152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Straight Connector 210"/>
                <p:cNvCxnSpPr>
                  <a:stCxn id="152" idx="3"/>
                  <a:endCxn id="152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4" name="Straight Connector 213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Straight Connector 214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6" name="Group 215"/>
              <p:cNvGrpSpPr/>
              <p:nvPr/>
            </p:nvGrpSpPr>
            <p:grpSpPr>
              <a:xfrm>
                <a:off x="399273" y="5390052"/>
                <a:ext cx="240500" cy="152247"/>
                <a:chOff x="1577984" y="3907835"/>
                <a:chExt cx="463423" cy="344763"/>
              </a:xfrm>
            </p:grpSpPr>
            <p:sp>
              <p:nvSpPr>
                <p:cNvPr id="217" name="Parallelogram 216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18" name="Straight Connector 217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Straight Connector 218"/>
                <p:cNvCxnSpPr>
                  <a:stCxn id="217" idx="3"/>
                  <a:endCxn id="217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Straight Connector 248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Straight Connector 250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2" name="Group 251"/>
            <p:cNvGrpSpPr/>
            <p:nvPr/>
          </p:nvGrpSpPr>
          <p:grpSpPr>
            <a:xfrm>
              <a:off x="2585723" y="4879854"/>
              <a:ext cx="240500" cy="399802"/>
              <a:chOff x="399273" y="5142497"/>
              <a:chExt cx="240500" cy="399802"/>
            </a:xfrm>
          </p:grpSpPr>
          <p:grpSp>
            <p:nvGrpSpPr>
              <p:cNvPr id="253" name="Group 252"/>
              <p:cNvGrpSpPr/>
              <p:nvPr/>
            </p:nvGrpSpPr>
            <p:grpSpPr>
              <a:xfrm>
                <a:off x="399273" y="5142497"/>
                <a:ext cx="240500" cy="152247"/>
                <a:chOff x="1577984" y="3907835"/>
                <a:chExt cx="463423" cy="344763"/>
              </a:xfrm>
            </p:grpSpPr>
            <p:sp>
              <p:nvSpPr>
                <p:cNvPr id="260" name="Parallelogram 259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61" name="Straight Connector 260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Straight Connector 261"/>
                <p:cNvCxnSpPr>
                  <a:stCxn id="260" idx="3"/>
                  <a:endCxn id="260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3" name="Straight Connector 262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Straight Connector 263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4" name="Group 253"/>
              <p:cNvGrpSpPr/>
              <p:nvPr/>
            </p:nvGrpSpPr>
            <p:grpSpPr>
              <a:xfrm>
                <a:off x="399273" y="5390052"/>
                <a:ext cx="240500" cy="152247"/>
                <a:chOff x="1577984" y="3907835"/>
                <a:chExt cx="463423" cy="344763"/>
              </a:xfrm>
            </p:grpSpPr>
            <p:sp>
              <p:nvSpPr>
                <p:cNvPr id="255" name="Parallelogram 254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56" name="Straight Connector 255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Straight Connector 256"/>
                <p:cNvCxnSpPr>
                  <a:stCxn id="255" idx="3"/>
                  <a:endCxn id="255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Straight Connector 257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Straight Connector 258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71" name="Group 270"/>
            <p:cNvGrpSpPr/>
            <p:nvPr/>
          </p:nvGrpSpPr>
          <p:grpSpPr>
            <a:xfrm>
              <a:off x="3519925" y="4879854"/>
              <a:ext cx="240500" cy="399802"/>
              <a:chOff x="399273" y="5142497"/>
              <a:chExt cx="240500" cy="399802"/>
            </a:xfrm>
          </p:grpSpPr>
          <p:grpSp>
            <p:nvGrpSpPr>
              <p:cNvPr id="272" name="Group 271"/>
              <p:cNvGrpSpPr/>
              <p:nvPr/>
            </p:nvGrpSpPr>
            <p:grpSpPr>
              <a:xfrm>
                <a:off x="399273" y="5142497"/>
                <a:ext cx="240500" cy="152247"/>
                <a:chOff x="1577984" y="3907835"/>
                <a:chExt cx="463423" cy="344763"/>
              </a:xfrm>
            </p:grpSpPr>
            <p:sp>
              <p:nvSpPr>
                <p:cNvPr id="279" name="Parallelogram 278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80" name="Straight Connector 279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Straight Connector 280"/>
                <p:cNvCxnSpPr>
                  <a:stCxn id="279" idx="3"/>
                  <a:endCxn id="279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Straight Connector 281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Straight Connector 282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3" name="Group 272"/>
              <p:cNvGrpSpPr/>
              <p:nvPr/>
            </p:nvGrpSpPr>
            <p:grpSpPr>
              <a:xfrm>
                <a:off x="399273" y="5390052"/>
                <a:ext cx="240500" cy="152247"/>
                <a:chOff x="1577984" y="3907835"/>
                <a:chExt cx="463423" cy="344763"/>
              </a:xfrm>
            </p:grpSpPr>
            <p:sp>
              <p:nvSpPr>
                <p:cNvPr id="274" name="Parallelogram 273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75" name="Straight Connector 274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Straight Connector 275"/>
                <p:cNvCxnSpPr>
                  <a:stCxn id="274" idx="3"/>
                  <a:endCxn id="274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7" name="Straight Connector 276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8" name="Straight Connector 277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4" name="Group 283"/>
            <p:cNvGrpSpPr/>
            <p:nvPr/>
          </p:nvGrpSpPr>
          <p:grpSpPr>
            <a:xfrm>
              <a:off x="4751705" y="4879854"/>
              <a:ext cx="240500" cy="399802"/>
              <a:chOff x="399273" y="5142497"/>
              <a:chExt cx="240500" cy="399802"/>
            </a:xfrm>
          </p:grpSpPr>
          <p:grpSp>
            <p:nvGrpSpPr>
              <p:cNvPr id="285" name="Group 284"/>
              <p:cNvGrpSpPr/>
              <p:nvPr/>
            </p:nvGrpSpPr>
            <p:grpSpPr>
              <a:xfrm>
                <a:off x="399273" y="5142497"/>
                <a:ext cx="240500" cy="152247"/>
                <a:chOff x="1577984" y="3907835"/>
                <a:chExt cx="463423" cy="344763"/>
              </a:xfrm>
            </p:grpSpPr>
            <p:sp>
              <p:nvSpPr>
                <p:cNvPr id="292" name="Parallelogram 291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93" name="Straight Connector 292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Straight Connector 293"/>
                <p:cNvCxnSpPr>
                  <a:stCxn id="292" idx="3"/>
                  <a:endCxn id="292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Straight Connector 294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Straight Connector 295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6" name="Group 285"/>
              <p:cNvGrpSpPr/>
              <p:nvPr/>
            </p:nvGrpSpPr>
            <p:grpSpPr>
              <a:xfrm>
                <a:off x="399273" y="5390052"/>
                <a:ext cx="240500" cy="152247"/>
                <a:chOff x="1577984" y="3907835"/>
                <a:chExt cx="463423" cy="344763"/>
              </a:xfrm>
            </p:grpSpPr>
            <p:sp>
              <p:nvSpPr>
                <p:cNvPr id="287" name="Parallelogram 286"/>
                <p:cNvSpPr/>
                <p:nvPr/>
              </p:nvSpPr>
              <p:spPr bwMode="auto">
                <a:xfrm rot="5400000">
                  <a:off x="1637314" y="3848505"/>
                  <a:ext cx="344763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88" name="Straight Connector 287"/>
                <p:cNvCxnSpPr/>
                <p:nvPr/>
              </p:nvCxnSpPr>
              <p:spPr>
                <a:xfrm>
                  <a:off x="1686404" y="3917995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Straight Connector 288"/>
                <p:cNvCxnSpPr>
                  <a:stCxn id="287" idx="3"/>
                  <a:endCxn id="287" idx="1"/>
                </p:cNvCxnSpPr>
                <p:nvPr/>
              </p:nvCxnSpPr>
              <p:spPr>
                <a:xfrm>
                  <a:off x="1577984" y="4037121"/>
                  <a:ext cx="463423" cy="86191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0" name="Straight Connector 289"/>
                <p:cNvCxnSpPr/>
                <p:nvPr/>
              </p:nvCxnSpPr>
              <p:spPr>
                <a:xfrm>
                  <a:off x="1818484" y="3951706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Straight Connector 290"/>
                <p:cNvCxnSpPr/>
                <p:nvPr/>
              </p:nvCxnSpPr>
              <p:spPr>
                <a:xfrm>
                  <a:off x="1940248" y="3977307"/>
                  <a:ext cx="0" cy="257698"/>
                </a:xfrm>
                <a:prstGeom prst="line">
                  <a:avLst/>
                </a:prstGeom>
                <a:ln w="9525">
                  <a:gradFill flip="none" rotWithShape="1">
                    <a:gsLst>
                      <a:gs pos="0">
                        <a:schemeClr val="tx1"/>
                      </a:gs>
                      <a:gs pos="100000">
                        <a:srgbClr val="008080"/>
                      </a:gs>
                    </a:gsLst>
                    <a:lin ang="0" scaled="1"/>
                    <a:tileRect/>
                  </a:gra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97" name="Group 296"/>
            <p:cNvGrpSpPr/>
            <p:nvPr/>
          </p:nvGrpSpPr>
          <p:grpSpPr>
            <a:xfrm>
              <a:off x="1626673" y="2910838"/>
              <a:ext cx="3291791" cy="440400"/>
              <a:chOff x="1608461" y="2900784"/>
              <a:chExt cx="3291791" cy="440400"/>
            </a:xfrm>
          </p:grpSpPr>
          <p:grpSp>
            <p:nvGrpSpPr>
              <p:cNvPr id="298" name="Group 297"/>
              <p:cNvGrpSpPr/>
              <p:nvPr/>
            </p:nvGrpSpPr>
            <p:grpSpPr>
              <a:xfrm>
                <a:off x="1608461" y="2921660"/>
                <a:ext cx="234052" cy="419524"/>
                <a:chOff x="1494061" y="1569925"/>
                <a:chExt cx="497131" cy="874830"/>
              </a:xfrm>
            </p:grpSpPr>
            <p:sp>
              <p:nvSpPr>
                <p:cNvPr id="332" name="Parallelogram 331"/>
                <p:cNvSpPr/>
                <p:nvPr/>
              </p:nvSpPr>
              <p:spPr bwMode="auto">
                <a:xfrm rot="5400000">
                  <a:off x="1301961" y="1775628"/>
                  <a:ext cx="874830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33" name="Group 332"/>
                <p:cNvGrpSpPr/>
                <p:nvPr/>
              </p:nvGrpSpPr>
              <p:grpSpPr>
                <a:xfrm>
                  <a:off x="1494061" y="1592379"/>
                  <a:ext cx="497131" cy="838382"/>
                  <a:chOff x="868962" y="2052030"/>
                  <a:chExt cx="540230" cy="1212334"/>
                </a:xfrm>
              </p:grpSpPr>
              <p:cxnSp>
                <p:nvCxnSpPr>
                  <p:cNvPr id="334" name="Straight Connector 333"/>
                  <p:cNvCxnSpPr/>
                  <p:nvPr/>
                </p:nvCxnSpPr>
                <p:spPr>
                  <a:xfrm>
                    <a:off x="1001563" y="2052030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5" name="Straight Connector 334"/>
                  <p:cNvCxnSpPr/>
                  <p:nvPr/>
                </p:nvCxnSpPr>
                <p:spPr>
                  <a:xfrm>
                    <a:off x="1254136" y="2125224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6" name="Straight Connector 335"/>
                  <p:cNvCxnSpPr/>
                  <p:nvPr/>
                </p:nvCxnSpPr>
                <p:spPr>
                  <a:xfrm>
                    <a:off x="1123305" y="2071195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7" name="Straight Connector 336"/>
                  <p:cNvCxnSpPr>
                    <a:stCxn id="332" idx="3"/>
                    <a:endCxn id="332" idx="1"/>
                  </p:cNvCxnSpPr>
                  <p:nvPr/>
                </p:nvCxnSpPr>
                <p:spPr>
                  <a:xfrm>
                    <a:off x="883744" y="258913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8" name="Straight Connector 337"/>
                  <p:cNvCxnSpPr/>
                  <p:nvPr/>
                </p:nvCxnSpPr>
                <p:spPr>
                  <a:xfrm>
                    <a:off x="895386" y="2773832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9" name="Straight Connector 338"/>
                  <p:cNvCxnSpPr/>
                  <p:nvPr/>
                </p:nvCxnSpPr>
                <p:spPr>
                  <a:xfrm>
                    <a:off x="868962" y="2956148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0" name="Straight Connector 339"/>
                  <p:cNvCxnSpPr/>
                  <p:nvPr/>
                </p:nvCxnSpPr>
                <p:spPr>
                  <a:xfrm>
                    <a:off x="905592" y="2218874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1" name="Straight Connector 340"/>
                  <p:cNvCxnSpPr/>
                  <p:nvPr/>
                </p:nvCxnSpPr>
                <p:spPr>
                  <a:xfrm>
                    <a:off x="879168" y="240119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9" name="Group 298"/>
              <p:cNvGrpSpPr/>
              <p:nvPr/>
            </p:nvGrpSpPr>
            <p:grpSpPr>
              <a:xfrm>
                <a:off x="2492282" y="2921660"/>
                <a:ext cx="234052" cy="419524"/>
                <a:chOff x="1494061" y="1569925"/>
                <a:chExt cx="497131" cy="874830"/>
              </a:xfrm>
            </p:grpSpPr>
            <p:sp>
              <p:nvSpPr>
                <p:cNvPr id="322" name="Parallelogram 321"/>
                <p:cNvSpPr/>
                <p:nvPr/>
              </p:nvSpPr>
              <p:spPr bwMode="auto">
                <a:xfrm rot="5400000">
                  <a:off x="1301961" y="1775628"/>
                  <a:ext cx="874830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23" name="Group 322"/>
                <p:cNvGrpSpPr/>
                <p:nvPr/>
              </p:nvGrpSpPr>
              <p:grpSpPr>
                <a:xfrm>
                  <a:off x="1494061" y="1592379"/>
                  <a:ext cx="497131" cy="838382"/>
                  <a:chOff x="868962" y="2052030"/>
                  <a:chExt cx="540230" cy="1212334"/>
                </a:xfrm>
              </p:grpSpPr>
              <p:cxnSp>
                <p:nvCxnSpPr>
                  <p:cNvPr id="324" name="Straight Connector 323"/>
                  <p:cNvCxnSpPr/>
                  <p:nvPr/>
                </p:nvCxnSpPr>
                <p:spPr>
                  <a:xfrm>
                    <a:off x="1001563" y="2052030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5" name="Straight Connector 324"/>
                  <p:cNvCxnSpPr/>
                  <p:nvPr/>
                </p:nvCxnSpPr>
                <p:spPr>
                  <a:xfrm>
                    <a:off x="1254136" y="2125224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6" name="Straight Connector 325"/>
                  <p:cNvCxnSpPr/>
                  <p:nvPr/>
                </p:nvCxnSpPr>
                <p:spPr>
                  <a:xfrm>
                    <a:off x="1123305" y="2071195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7" name="Straight Connector 326"/>
                  <p:cNvCxnSpPr>
                    <a:stCxn id="322" idx="3"/>
                    <a:endCxn id="322" idx="1"/>
                  </p:cNvCxnSpPr>
                  <p:nvPr/>
                </p:nvCxnSpPr>
                <p:spPr>
                  <a:xfrm>
                    <a:off x="883744" y="258913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8" name="Straight Connector 327"/>
                  <p:cNvCxnSpPr/>
                  <p:nvPr/>
                </p:nvCxnSpPr>
                <p:spPr>
                  <a:xfrm>
                    <a:off x="895386" y="2773832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9" name="Straight Connector 328"/>
                  <p:cNvCxnSpPr/>
                  <p:nvPr/>
                </p:nvCxnSpPr>
                <p:spPr>
                  <a:xfrm>
                    <a:off x="868962" y="2956148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0" name="Straight Connector 329"/>
                  <p:cNvCxnSpPr/>
                  <p:nvPr/>
                </p:nvCxnSpPr>
                <p:spPr>
                  <a:xfrm>
                    <a:off x="905592" y="2218874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1" name="Straight Connector 330"/>
                  <p:cNvCxnSpPr/>
                  <p:nvPr/>
                </p:nvCxnSpPr>
                <p:spPr>
                  <a:xfrm>
                    <a:off x="879168" y="240119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0" name="Group 299"/>
              <p:cNvGrpSpPr/>
              <p:nvPr/>
            </p:nvGrpSpPr>
            <p:grpSpPr>
              <a:xfrm>
                <a:off x="3446945" y="2921660"/>
                <a:ext cx="234052" cy="419524"/>
                <a:chOff x="1494061" y="1569925"/>
                <a:chExt cx="497131" cy="874830"/>
              </a:xfrm>
            </p:grpSpPr>
            <p:sp>
              <p:nvSpPr>
                <p:cNvPr id="312" name="Parallelogram 311"/>
                <p:cNvSpPr/>
                <p:nvPr/>
              </p:nvSpPr>
              <p:spPr bwMode="auto">
                <a:xfrm rot="5400000">
                  <a:off x="1301961" y="1775628"/>
                  <a:ext cx="874830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13" name="Group 312"/>
                <p:cNvGrpSpPr/>
                <p:nvPr/>
              </p:nvGrpSpPr>
              <p:grpSpPr>
                <a:xfrm>
                  <a:off x="1494061" y="1592379"/>
                  <a:ext cx="497131" cy="838382"/>
                  <a:chOff x="868962" y="2052030"/>
                  <a:chExt cx="540230" cy="1212334"/>
                </a:xfrm>
              </p:grpSpPr>
              <p:cxnSp>
                <p:nvCxnSpPr>
                  <p:cNvPr id="314" name="Straight Connector 313"/>
                  <p:cNvCxnSpPr/>
                  <p:nvPr/>
                </p:nvCxnSpPr>
                <p:spPr>
                  <a:xfrm>
                    <a:off x="1001563" y="2052030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5" name="Straight Connector 314"/>
                  <p:cNvCxnSpPr/>
                  <p:nvPr/>
                </p:nvCxnSpPr>
                <p:spPr>
                  <a:xfrm>
                    <a:off x="1254136" y="2125224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6" name="Straight Connector 315"/>
                  <p:cNvCxnSpPr/>
                  <p:nvPr/>
                </p:nvCxnSpPr>
                <p:spPr>
                  <a:xfrm>
                    <a:off x="1123305" y="2071195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7" name="Straight Connector 316"/>
                  <p:cNvCxnSpPr>
                    <a:stCxn id="312" idx="3"/>
                    <a:endCxn id="312" idx="1"/>
                  </p:cNvCxnSpPr>
                  <p:nvPr/>
                </p:nvCxnSpPr>
                <p:spPr>
                  <a:xfrm>
                    <a:off x="883744" y="258913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8" name="Straight Connector 317"/>
                  <p:cNvCxnSpPr/>
                  <p:nvPr/>
                </p:nvCxnSpPr>
                <p:spPr>
                  <a:xfrm>
                    <a:off x="895386" y="2773832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9" name="Straight Connector 318"/>
                  <p:cNvCxnSpPr/>
                  <p:nvPr/>
                </p:nvCxnSpPr>
                <p:spPr>
                  <a:xfrm>
                    <a:off x="868962" y="2956148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0" name="Straight Connector 319"/>
                  <p:cNvCxnSpPr/>
                  <p:nvPr/>
                </p:nvCxnSpPr>
                <p:spPr>
                  <a:xfrm>
                    <a:off x="905592" y="2218874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1" name="Straight Connector 320"/>
                  <p:cNvCxnSpPr/>
                  <p:nvPr/>
                </p:nvCxnSpPr>
                <p:spPr>
                  <a:xfrm>
                    <a:off x="879168" y="240119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1" name="Group 300"/>
              <p:cNvGrpSpPr/>
              <p:nvPr/>
            </p:nvGrpSpPr>
            <p:grpSpPr>
              <a:xfrm>
                <a:off x="4666200" y="2900784"/>
                <a:ext cx="234052" cy="419524"/>
                <a:chOff x="1494061" y="1569925"/>
                <a:chExt cx="497131" cy="874830"/>
              </a:xfrm>
            </p:grpSpPr>
            <p:sp>
              <p:nvSpPr>
                <p:cNvPr id="302" name="Parallelogram 301"/>
                <p:cNvSpPr/>
                <p:nvPr/>
              </p:nvSpPr>
              <p:spPr bwMode="auto">
                <a:xfrm rot="5400000">
                  <a:off x="1301961" y="1775628"/>
                  <a:ext cx="874830" cy="463423"/>
                </a:xfrm>
                <a:prstGeom prst="parallelogram">
                  <a:avLst/>
                </a:prstGeom>
                <a:noFill/>
                <a:ln>
                  <a:solidFill>
                    <a:schemeClr val="tx1"/>
                  </a:solidFill>
                </a:ln>
                <a:ex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 err="1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303" name="Group 302"/>
                <p:cNvGrpSpPr/>
                <p:nvPr/>
              </p:nvGrpSpPr>
              <p:grpSpPr>
                <a:xfrm>
                  <a:off x="1494061" y="1592379"/>
                  <a:ext cx="497131" cy="838382"/>
                  <a:chOff x="868962" y="2052030"/>
                  <a:chExt cx="540230" cy="1212334"/>
                </a:xfrm>
              </p:grpSpPr>
              <p:cxnSp>
                <p:nvCxnSpPr>
                  <p:cNvPr id="304" name="Straight Connector 303"/>
                  <p:cNvCxnSpPr/>
                  <p:nvPr/>
                </p:nvCxnSpPr>
                <p:spPr>
                  <a:xfrm>
                    <a:off x="1001563" y="2052030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5" name="Straight Connector 304"/>
                  <p:cNvCxnSpPr/>
                  <p:nvPr/>
                </p:nvCxnSpPr>
                <p:spPr>
                  <a:xfrm>
                    <a:off x="1254136" y="2125224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6" name="Straight Connector 305"/>
                  <p:cNvCxnSpPr/>
                  <p:nvPr/>
                </p:nvCxnSpPr>
                <p:spPr>
                  <a:xfrm>
                    <a:off x="1123305" y="2071195"/>
                    <a:ext cx="0" cy="113914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7" name="Straight Connector 306"/>
                  <p:cNvCxnSpPr>
                    <a:stCxn id="302" idx="3"/>
                    <a:endCxn id="302" idx="1"/>
                  </p:cNvCxnSpPr>
                  <p:nvPr/>
                </p:nvCxnSpPr>
                <p:spPr>
                  <a:xfrm>
                    <a:off x="883744" y="258913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Straight Connector 307"/>
                  <p:cNvCxnSpPr/>
                  <p:nvPr/>
                </p:nvCxnSpPr>
                <p:spPr>
                  <a:xfrm>
                    <a:off x="895386" y="2773832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Straight Connector 308"/>
                  <p:cNvCxnSpPr/>
                  <p:nvPr/>
                </p:nvCxnSpPr>
                <p:spPr>
                  <a:xfrm>
                    <a:off x="868962" y="2956148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0" name="Straight Connector 309"/>
                  <p:cNvCxnSpPr/>
                  <p:nvPr/>
                </p:nvCxnSpPr>
                <p:spPr>
                  <a:xfrm>
                    <a:off x="905592" y="2218874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1" name="Straight Connector 310"/>
                  <p:cNvCxnSpPr/>
                  <p:nvPr/>
                </p:nvCxnSpPr>
                <p:spPr>
                  <a:xfrm>
                    <a:off x="879168" y="2401190"/>
                    <a:ext cx="503600" cy="125900"/>
                  </a:xfrm>
                  <a:prstGeom prst="line">
                    <a:avLst/>
                  </a:prstGeom>
                  <a:ln w="9525">
                    <a:gradFill flip="none" rotWithShape="1">
                      <a:gsLst>
                        <a:gs pos="0">
                          <a:schemeClr val="tx1"/>
                        </a:gs>
                        <a:gs pos="100000">
                          <a:srgbClr val="008080"/>
                        </a:gs>
                      </a:gsLst>
                      <a:lin ang="0" scaled="1"/>
                      <a:tileRect/>
                    </a:gradFill>
                    <a:prstDash val="sys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42" name="Group 341"/>
            <p:cNvGrpSpPr/>
            <p:nvPr/>
          </p:nvGrpSpPr>
          <p:grpSpPr>
            <a:xfrm>
              <a:off x="1526779" y="5753943"/>
              <a:ext cx="2601502" cy="541214"/>
              <a:chOff x="1525191" y="5753943"/>
              <a:chExt cx="2601502" cy="541214"/>
            </a:xfrm>
          </p:grpSpPr>
          <p:cxnSp>
            <p:nvCxnSpPr>
              <p:cNvPr id="343" name="Straight Arrow Connector 342"/>
              <p:cNvCxnSpPr/>
              <p:nvPr/>
            </p:nvCxnSpPr>
            <p:spPr>
              <a:xfrm>
                <a:off x="1525191" y="5876238"/>
                <a:ext cx="226896" cy="0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0">
                      <a:srgbClr val="143C66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4" name="TextBox 343"/>
              <p:cNvSpPr txBox="1"/>
              <p:nvPr/>
            </p:nvSpPr>
            <p:spPr>
              <a:xfrm>
                <a:off x="1711040" y="5753943"/>
                <a:ext cx="2294966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Temporal inter prediction (TIP)</a:t>
                </a:r>
              </a:p>
            </p:txBody>
          </p:sp>
          <p:cxnSp>
            <p:nvCxnSpPr>
              <p:cNvPr id="345" name="Straight Arrow Connector 344"/>
              <p:cNvCxnSpPr/>
              <p:nvPr/>
            </p:nvCxnSpPr>
            <p:spPr>
              <a:xfrm flipV="1">
                <a:off x="1638639" y="6036625"/>
                <a:ext cx="0" cy="202551"/>
              </a:xfrm>
              <a:prstGeom prst="straightConnector1">
                <a:avLst/>
              </a:prstGeom>
              <a:ln w="38100">
                <a:gradFill flip="none" rotWithShape="1">
                  <a:gsLst>
                    <a:gs pos="14005">
                      <a:srgbClr val="DBED12"/>
                    </a:gs>
                    <a:gs pos="31976">
                      <a:srgbClr val="ADD629"/>
                    </a:gs>
                    <a:gs pos="76020">
                      <a:srgbClr val="3D9F61"/>
                    </a:gs>
                    <a:gs pos="41994">
                      <a:srgbClr val="94C936"/>
                    </a:gs>
                    <a:gs pos="56000">
                      <a:srgbClr val="70B848"/>
                    </a:gs>
                    <a:gs pos="0">
                      <a:srgbClr val="FFFF00"/>
                    </a:gs>
                    <a:gs pos="100000">
                      <a:srgbClr val="008080"/>
                    </a:gs>
                  </a:gsLst>
                  <a:lin ang="0" scaled="1"/>
                  <a:tileRect/>
                </a:gra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6" name="TextBox 345"/>
              <p:cNvSpPr txBox="1"/>
              <p:nvPr/>
            </p:nvSpPr>
            <p:spPr>
              <a:xfrm>
                <a:off x="1734106" y="6036625"/>
                <a:ext cx="2392587" cy="2585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Aft>
                    <a:spcPts val="300"/>
                  </a:spcAft>
                </a:pP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Inter-layer prediction (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ILP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e Semibold" pitchFamily="34" charset="0"/>
                  </a:rPr>
                  <a:t>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702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8845" y="140617"/>
            <a:ext cx="11430000" cy="508985"/>
          </a:xfrm>
        </p:spPr>
        <p:txBody>
          <a:bodyPr/>
          <a:lstStyle/>
          <a:p>
            <a:r>
              <a:rPr lang="en-US" dirty="0" smtClean="0"/>
              <a:t>A comparison of the VR coding schemes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930405"/>
              </p:ext>
            </p:extLst>
          </p:nvPr>
        </p:nvGraphicFramePr>
        <p:xfrm>
          <a:off x="771423" y="1053463"/>
          <a:ext cx="9813849" cy="39113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7343"/>
                <a:gridCol w="1555525"/>
                <a:gridCol w="1138558"/>
                <a:gridCol w="1291951"/>
                <a:gridCol w="1361084"/>
                <a:gridCol w="1361084"/>
                <a:gridCol w="1458304"/>
              </a:tblGrid>
              <a:tr h="4877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Conventional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STPD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SLPD#1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SLPD#2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SMPD#1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SMPD#2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317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TIP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  <a:highlight>
                            <a:srgbClr val="FF0000"/>
                          </a:highlight>
                        </a:rPr>
                        <a:t>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31747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ILP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n\a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n\a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6349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Need to be tiled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 for BL </a:t>
                      </a:r>
                      <a:r>
                        <a:rPr lang="en-US" sz="1800" baseline="30000">
                          <a:effectLst/>
                        </a:rPr>
                        <a:t>1</a:t>
                      </a:r>
                      <a:r>
                        <a:rPr lang="en-US" sz="1800">
                          <a:effectLst/>
                        </a:rPr>
                        <a:t/>
                      </a:r>
                      <a:br>
                        <a:rPr lang="en-US" sz="1800">
                          <a:effectLst/>
                        </a:rPr>
                      </a:br>
                      <a:r>
                        <a:rPr lang="en-US" sz="1800">
                          <a:effectLst/>
                        </a:rPr>
                        <a:t>Y for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 for BL</a:t>
                      </a:r>
                      <a:br>
                        <a:rPr lang="en-US" sz="1800">
                          <a:effectLst/>
                        </a:rPr>
                      </a:br>
                      <a:r>
                        <a:rPr lang="en-US" sz="1800">
                          <a:effectLst/>
                        </a:rPr>
                        <a:t>Y for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 for BL</a:t>
                      </a:r>
                      <a:br>
                        <a:rPr lang="en-US" sz="1800">
                          <a:effectLst/>
                        </a:rPr>
                      </a:br>
                      <a:r>
                        <a:rPr lang="en-US" sz="1800">
                          <a:effectLst/>
                        </a:rPr>
                        <a:t>Y for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 for both BL and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6349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Latency </a:t>
                      </a:r>
                      <a:r>
                        <a:rPr lang="en-US" sz="1800" baseline="30000">
                          <a:effectLst/>
                        </a:rPr>
                        <a:t>2</a:t>
                      </a:r>
                      <a:r>
                        <a:rPr lang="en-US" sz="1800">
                          <a:effectLst/>
                        </a:rPr>
                        <a:t> acceptable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  <a:highlight>
                            <a:srgbClr val="FF0000"/>
                          </a:highlight>
                        </a:rPr>
                        <a:t>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6349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RAP </a:t>
                      </a:r>
                      <a:r>
                        <a:rPr lang="en-US" sz="1800" baseline="30000">
                          <a:effectLst/>
                        </a:rPr>
                        <a:t>3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 for BL</a:t>
                      </a:r>
                      <a:br>
                        <a:rPr lang="en-US" sz="1800">
                          <a:effectLst/>
                        </a:rPr>
                      </a:br>
                      <a:r>
                        <a:rPr lang="en-US" sz="1800">
                          <a:effectLst/>
                        </a:rPr>
                        <a:t>Y for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 for both BL and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 for BL</a:t>
                      </a:r>
                      <a:br>
                        <a:rPr lang="en-US" sz="1800">
                          <a:effectLst/>
                        </a:rPr>
                      </a:br>
                      <a:r>
                        <a:rPr lang="en-US" sz="1800">
                          <a:effectLst/>
                        </a:rPr>
                        <a:t>Y for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 for both BL and ELs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73164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Clean viewport switching </a:t>
                      </a:r>
                      <a:r>
                        <a:rPr lang="en-US" sz="1800" baseline="30000">
                          <a:effectLst/>
                        </a:rPr>
                        <a:t>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n\a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n\a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effectLst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>
                          <a:effectLst/>
                        </a:rPr>
                        <a:t>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03770" y="5062248"/>
            <a:ext cx="90943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 For simplicity, the lowest resolution and other resolutions are denoted as BL and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ELs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, respectively, in the table, regardless of scalable or simulcast coding.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just"/>
            <a:r>
              <a:rPr lang="en-US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2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 The latency is the latency between user turning head and (fully) seeing the new viewport.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just"/>
            <a:r>
              <a:rPr lang="en-US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3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 The "RAP" row indicates whether frequent random access points are needed because of the latency between user turning head and (fully) seeing the new viewport (in addition to </a:t>
            </a:r>
            <a:r>
              <a:rPr lang="en-US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RAPs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 required by other purposes).</a:t>
            </a:r>
            <a:endParaRPr lang="en-US" sz="20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algn="just"/>
            <a:r>
              <a:rPr lang="en-US" baseline="30000" dirty="0">
                <a:latin typeface="Times New Roman" panose="02020603050405020304" pitchFamily="18" charset="0"/>
                <a:ea typeface="MS Mincho" panose="02020609040205080304" pitchFamily="49" charset="-128"/>
              </a:rPr>
              <a:t>4</a:t>
            </a:r>
            <a:r>
              <a:rPr lang="en-US" dirty="0">
                <a:latin typeface="Times New Roman" panose="02020603050405020304" pitchFamily="18" charset="0"/>
                <a:ea typeface="MS Mincho" panose="02020609040205080304" pitchFamily="49" charset="-128"/>
              </a:rPr>
              <a:t> The "Clean viewport switching" row indicates, during viewport switching, whether the sender can immediately stop sending the tiles that cover the old viewport and that are from the highest resolution.</a:t>
            </a:r>
            <a:endParaRPr lang="en-US" sz="2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267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36040"/>
            <a:ext cx="11430000" cy="508985"/>
          </a:xfrm>
        </p:spPr>
        <p:txBody>
          <a:bodyPr/>
          <a:lstStyle/>
          <a:p>
            <a:r>
              <a:rPr lang="en-US" dirty="0" err="1" smtClean="0"/>
              <a:t>SLPD#1</a:t>
            </a:r>
            <a:r>
              <a:rPr lang="en-US" dirty="0" smtClean="0"/>
              <a:t> vs Conventional </a:t>
            </a:r>
            <a:r>
              <a:rPr lang="en-US" sz="2000" dirty="0"/>
              <a:t>(on decoding complexity or VR video capability)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08438" y="1613286"/>
            <a:ext cx="10353729" cy="5041514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Assumptions for the comparison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Two different spatial resolutions, the lower resolution being half in each direction of the higher resolution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At any moment an </a:t>
            </a:r>
            <a:r>
              <a:rPr lang="en-US" sz="1600" dirty="0" err="1"/>
              <a:t>FOV</a:t>
            </a:r>
            <a:r>
              <a:rPr lang="en-US" sz="1600" dirty="0"/>
              <a:t> up to </a:t>
            </a:r>
            <a:r>
              <a:rPr lang="en-US" sz="1600" dirty="0" err="1"/>
              <a:t>180</a:t>
            </a:r>
            <a:r>
              <a:rPr lang="en-US" sz="1600" baseline="30000" dirty="0" err="1"/>
              <a:t>o</a:t>
            </a:r>
            <a:r>
              <a:rPr lang="en-US" sz="1600" dirty="0" err="1"/>
              <a:t>x120</a:t>
            </a:r>
            <a:r>
              <a:rPr lang="en-US" sz="1600" baseline="30000" dirty="0" err="1"/>
              <a:t>o</a:t>
            </a:r>
            <a:r>
              <a:rPr lang="en-US" sz="1600" dirty="0"/>
              <a:t> (corresponding to about 1/3 of the sphere surface) is displayed to the user, thus 1/3 of the EL in a two-layer case and the entire BL are transmitted, decoded and rendered for </a:t>
            </a:r>
            <a:r>
              <a:rPr lang="en-US" sz="1600" dirty="0" err="1"/>
              <a:t>SLPD#1</a:t>
            </a:r>
            <a:r>
              <a:rPr lang="en-US" sz="1600" dirty="0"/>
              <a:t>.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In majority of cases, the </a:t>
            </a:r>
            <a:r>
              <a:rPr lang="en-US" sz="1600" dirty="0" err="1"/>
              <a:t>FOV</a:t>
            </a:r>
            <a:r>
              <a:rPr lang="en-US" sz="1600" dirty="0"/>
              <a:t> would be smaller, which will favor </a:t>
            </a:r>
            <a:r>
              <a:rPr lang="en-US" sz="1600" dirty="0" err="1"/>
              <a:t>SLPD#1</a:t>
            </a:r>
            <a:r>
              <a:rPr lang="en-US" sz="1600" dirty="0"/>
              <a:t> more against Conventional</a:t>
            </a:r>
          </a:p>
          <a:p>
            <a:pPr>
              <a:spcBef>
                <a:spcPts val="600"/>
              </a:spcBef>
            </a:pPr>
            <a:r>
              <a:rPr lang="en-US" dirty="0" err="1"/>
              <a:t>SLPD#1</a:t>
            </a:r>
            <a:r>
              <a:rPr lang="en-US" dirty="0"/>
              <a:t> vs Conventional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For the same resolution of the projection-mapped video, the number of pixels to be decoded in </a:t>
            </a:r>
            <a:r>
              <a:rPr lang="en-US" sz="1600" dirty="0" err="1"/>
              <a:t>SLPD#1</a:t>
            </a:r>
            <a:r>
              <a:rPr lang="en-US" sz="1600" dirty="0"/>
              <a:t> would be 1-(1/3+1/4) = 5/12 = 41.7% less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This means significantly lower decoding capability requirement and less power consumption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Or alternatively, for the same decoding capability, the resolution can be handled by </a:t>
            </a:r>
            <a:r>
              <a:rPr lang="en-US" sz="1600" dirty="0" err="1"/>
              <a:t>SLPD#1</a:t>
            </a:r>
            <a:r>
              <a:rPr lang="en-US" sz="1600" dirty="0"/>
              <a:t> would be 12/7 = 171.4% of that for the conventional approach</a:t>
            </a:r>
          </a:p>
          <a:p>
            <a:pPr lvl="2">
              <a:spcBef>
                <a:spcPts val="600"/>
              </a:spcBef>
            </a:pPr>
            <a:r>
              <a:rPr lang="en-US" sz="1600" dirty="0"/>
              <a:t>This for example would allow using of </a:t>
            </a:r>
            <a:r>
              <a:rPr lang="en-US" sz="1600" dirty="0" smtClean="0"/>
              <a:t>a video </a:t>
            </a:r>
            <a:r>
              <a:rPr lang="en-US" sz="1600" dirty="0"/>
              <a:t>decoder </a:t>
            </a:r>
            <a:r>
              <a:rPr lang="en-US" sz="1600" dirty="0" smtClean="0"/>
              <a:t>with capability </a:t>
            </a:r>
            <a:r>
              <a:rPr lang="en-US" sz="1600" dirty="0" err="1" smtClean="0"/>
              <a:t>4096x2160</a:t>
            </a:r>
            <a:r>
              <a:rPr lang="en-US" sz="1600" dirty="0" smtClean="0"/>
              <a:t> </a:t>
            </a:r>
            <a:r>
              <a:rPr lang="en-US" sz="1600" dirty="0"/>
              <a:t>to handle a VR video resolution of </a:t>
            </a:r>
            <a:r>
              <a:rPr lang="en-US" sz="1600" dirty="0" err="1"/>
              <a:t>7680x1920</a:t>
            </a:r>
            <a:r>
              <a:rPr lang="en-US" sz="1600" dirty="0"/>
              <a:t>, which is 166.7% of </a:t>
            </a:r>
            <a:r>
              <a:rPr lang="en-US" sz="1600" dirty="0" err="1"/>
              <a:t>4096x2160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7997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59700"/>
            <a:ext cx="11430000" cy="461665"/>
          </a:xfrm>
        </p:spPr>
        <p:txBody>
          <a:bodyPr/>
          <a:lstStyle/>
          <a:p>
            <a:r>
              <a:rPr lang="en-US" sz="3200" dirty="0" smtClean="0"/>
              <a:t>Preliminarily bandwidth comparison of </a:t>
            </a:r>
            <a:r>
              <a:rPr lang="en-US" sz="3200" dirty="0" err="1" smtClean="0"/>
              <a:t>SLPD#1</a:t>
            </a:r>
            <a:r>
              <a:rPr lang="en-US" sz="3200" dirty="0" smtClean="0"/>
              <a:t> vs </a:t>
            </a:r>
            <a:r>
              <a:rPr lang="en-US" sz="2800" dirty="0" smtClean="0"/>
              <a:t>Conventional</a:t>
            </a:r>
            <a:endParaRPr lang="en-US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46382"/>
              </p:ext>
            </p:extLst>
          </p:nvPr>
        </p:nvGraphicFramePr>
        <p:xfrm>
          <a:off x="1011979" y="1651000"/>
          <a:ext cx="525324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397"/>
                <a:gridCol w="1166227"/>
                <a:gridCol w="1448065"/>
                <a:gridCol w="1178559"/>
              </a:tblGrid>
              <a:tr h="17272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Bethlehem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Scuba</a:t>
                      </a:r>
                      <a:endParaRPr 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29759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Equi</a:t>
                      </a:r>
                      <a:r>
                        <a:rPr lang="en-US" sz="1400" dirty="0" smtClean="0"/>
                        <a:t>-rectangular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Cube map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Equi</a:t>
                      </a:r>
                      <a:r>
                        <a:rPr lang="en-US" sz="1400" dirty="0" smtClean="0"/>
                        <a:t>-rectangular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Cube map</a:t>
                      </a:r>
                      <a:endParaRPr lang="en-US" sz="1400" dirty="0"/>
                    </a:p>
                  </a:txBody>
                  <a:tcPr/>
                </a:tc>
              </a:tr>
              <a:tr h="23663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- 19.7%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12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-23.9%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-27.9%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-31.8%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963228" y="1297785"/>
            <a:ext cx="222504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Aft>
                <a:spcPts val="300"/>
              </a:spcAft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BD-rate reduction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7557770" y="1251638"/>
            <a:ext cx="3512820" cy="4260759"/>
            <a:chOff x="7556182" y="743637"/>
            <a:chExt cx="3512820" cy="4260759"/>
          </a:xfrm>
        </p:grpSpPr>
        <p:graphicFrame>
          <p:nvGraphicFramePr>
            <p:cNvPr id="10" name="Chart 9"/>
            <p:cNvGraphicFramePr>
              <a:graphicFrameLocks/>
            </p:cNvGraphicFramePr>
            <p:nvPr>
              <p:extLst/>
            </p:nvPr>
          </p:nvGraphicFramePr>
          <p:xfrm>
            <a:off x="7556182" y="2901276"/>
            <a:ext cx="3512820" cy="2103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2" name="Chart 11"/>
            <p:cNvGraphicFramePr>
              <a:graphicFrameLocks/>
            </p:cNvGraphicFramePr>
            <p:nvPr>
              <p:extLst/>
            </p:nvPr>
          </p:nvGraphicFramePr>
          <p:xfrm>
            <a:off x="7556182" y="743637"/>
            <a:ext cx="3419475" cy="2103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21" name="Group 20"/>
          <p:cNvGrpSpPr/>
          <p:nvPr/>
        </p:nvGrpSpPr>
        <p:grpSpPr>
          <a:xfrm>
            <a:off x="154621" y="2894185"/>
            <a:ext cx="7106604" cy="2127356"/>
            <a:chOff x="153033" y="2894185"/>
            <a:chExt cx="7106604" cy="2127356"/>
          </a:xfrm>
        </p:grpSpPr>
        <p:graphicFrame>
          <p:nvGraphicFramePr>
            <p:cNvPr id="9" name="Chart 8"/>
            <p:cNvGraphicFramePr>
              <a:graphicFrameLocks/>
            </p:cNvGraphicFramePr>
            <p:nvPr>
              <p:extLst/>
            </p:nvPr>
          </p:nvGraphicFramePr>
          <p:xfrm>
            <a:off x="3737291" y="2894185"/>
            <a:ext cx="3522346" cy="21031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3" name="Chart 12"/>
            <p:cNvGraphicFramePr>
              <a:graphicFrameLocks/>
            </p:cNvGraphicFramePr>
            <p:nvPr>
              <p:extLst/>
            </p:nvPr>
          </p:nvGraphicFramePr>
          <p:xfrm>
            <a:off x="153033" y="2901276"/>
            <a:ext cx="3402331" cy="212026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grpSp>
        <p:nvGrpSpPr>
          <p:cNvPr id="18" name="Group 17"/>
          <p:cNvGrpSpPr/>
          <p:nvPr/>
        </p:nvGrpSpPr>
        <p:grpSpPr>
          <a:xfrm>
            <a:off x="5640109" y="5138130"/>
            <a:ext cx="2875280" cy="1681785"/>
            <a:chOff x="6296722" y="5027561"/>
            <a:chExt cx="2875280" cy="168178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96722" y="5270210"/>
              <a:ext cx="2875280" cy="1439136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7426959" y="5027561"/>
              <a:ext cx="965201" cy="258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Scuba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278283" y="5138130"/>
            <a:ext cx="2880438" cy="1681784"/>
            <a:chOff x="2316480" y="5027561"/>
            <a:chExt cx="2880438" cy="1681784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16480" y="5267630"/>
              <a:ext cx="2880438" cy="1441715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3274098" y="5027561"/>
              <a:ext cx="965201" cy="258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300"/>
                </a:spcAft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e Semibold" pitchFamily="34" charset="0"/>
                </a:rPr>
                <a:t>Bethlehem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593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052" y="782302"/>
            <a:ext cx="11430000" cy="416461"/>
          </a:xfrm>
        </p:spPr>
        <p:txBody>
          <a:bodyPr/>
          <a:lstStyle/>
          <a:p>
            <a:r>
              <a:rPr lang="en-US" sz="2800" dirty="0" smtClean="0"/>
              <a:t>Signalling and encapsulation of tiles based VR video bitstreams</a:t>
            </a:r>
            <a:endParaRPr lang="en-US" sz="280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608437" y="1613286"/>
            <a:ext cx="11135360" cy="4899274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</a:pPr>
            <a:r>
              <a:rPr lang="en-US" sz="2800" dirty="0" smtClean="0"/>
              <a:t>File format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Use the tiled </a:t>
            </a:r>
            <a:r>
              <a:rPr lang="en-US" dirty="0"/>
              <a:t>storage of HEVC and layered HEVC (L-HEVC) in clause 10 of ISO/</a:t>
            </a:r>
            <a:r>
              <a:rPr lang="en-US" dirty="0" err="1"/>
              <a:t>IEC</a:t>
            </a:r>
            <a:r>
              <a:rPr lang="en-US" dirty="0"/>
              <a:t> </a:t>
            </a:r>
            <a:r>
              <a:rPr lang="en-US" dirty="0" smtClean="0"/>
              <a:t>14496-15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Preferably, the tile tracks should be used, each carrying one motion-constrained </a:t>
            </a:r>
            <a:r>
              <a:rPr lang="en-US" dirty="0" smtClean="0"/>
              <a:t>tile.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The alternative is to use </a:t>
            </a:r>
            <a:r>
              <a:rPr lang="en-US" dirty="0"/>
              <a:t>the tile region sample group mapping </a:t>
            </a:r>
            <a:r>
              <a:rPr lang="en-US" dirty="0" smtClean="0"/>
              <a:t>design, but would need the use lots </a:t>
            </a:r>
            <a:r>
              <a:rPr lang="en-US" dirty="0"/>
              <a:t>of byte ranges, at access unit level, </a:t>
            </a:r>
            <a:r>
              <a:rPr lang="en-US" dirty="0" smtClean="0"/>
              <a:t>for streaming over DASH.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DASH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Each </a:t>
            </a:r>
            <a:r>
              <a:rPr lang="en-US" dirty="0"/>
              <a:t>track carrying one motion-constrained tile is encapsulated into one DASH </a:t>
            </a:r>
            <a:r>
              <a:rPr lang="en-US" dirty="0" smtClean="0"/>
              <a:t>representation.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All </a:t>
            </a:r>
            <a:r>
              <a:rPr lang="en-US" dirty="0"/>
              <a:t>the representations of different resolutions and carrying different regions are included in one adaptation set</a:t>
            </a:r>
            <a:r>
              <a:rPr lang="en-US" dirty="0" smtClean="0"/>
              <a:t>.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The </a:t>
            </a:r>
            <a:r>
              <a:rPr lang="en-US" dirty="0"/>
              <a:t>mapping of the spatial regions to the representations </a:t>
            </a:r>
            <a:r>
              <a:rPr lang="en-US" dirty="0" smtClean="0"/>
              <a:t>is </a:t>
            </a:r>
            <a:r>
              <a:rPr lang="en-US" dirty="0"/>
              <a:t>signalled by </a:t>
            </a:r>
            <a:r>
              <a:rPr lang="en-US" dirty="0" smtClean="0"/>
              <a:t>at adaptation set level.</a:t>
            </a:r>
          </a:p>
          <a:p>
            <a:pPr lvl="1"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19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32592" y="1555718"/>
            <a:ext cx="11430000" cy="5071135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Basic framework of VR</a:t>
            </a:r>
          </a:p>
          <a:p>
            <a:pPr>
              <a:spcBef>
                <a:spcPts val="1200"/>
              </a:spcBef>
            </a:pPr>
            <a:r>
              <a:rPr lang="en-US" dirty="0"/>
              <a:t>VR related standardization activities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OMAF</a:t>
            </a:r>
            <a:r>
              <a:rPr lang="en-US" dirty="0" smtClean="0"/>
              <a:t>: when, who, what</a:t>
            </a:r>
          </a:p>
          <a:p>
            <a:pPr>
              <a:spcBef>
                <a:spcPts val="1200"/>
              </a:spcBef>
            </a:pPr>
            <a:r>
              <a:rPr lang="en-US" dirty="0" err="1" smtClean="0"/>
              <a:t>OMAF</a:t>
            </a:r>
            <a:r>
              <a:rPr lang="en-US" dirty="0" smtClean="0"/>
              <a:t> architecture</a:t>
            </a:r>
            <a:endParaRPr lang="en-US" dirty="0"/>
          </a:p>
          <a:p>
            <a:pPr>
              <a:spcBef>
                <a:spcPts val="1200"/>
              </a:spcBef>
            </a:pPr>
            <a:r>
              <a:rPr lang="en-US" dirty="0" smtClean="0"/>
              <a:t>Projection mappings in </a:t>
            </a:r>
            <a:r>
              <a:rPr lang="en-US" dirty="0" err="1" smtClean="0"/>
              <a:t>OMAF</a:t>
            </a:r>
            <a:r>
              <a:rPr lang="en-US" dirty="0" smtClean="0"/>
              <a:t> WD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VR signalling in ISO base media file format (</a:t>
            </a:r>
            <a:r>
              <a:rPr lang="en-US" dirty="0" err="1" smtClean="0"/>
              <a:t>ISOBMFF</a:t>
            </a:r>
            <a:r>
              <a:rPr lang="en-US" dirty="0" smtClean="0"/>
              <a:t>) and DASH</a:t>
            </a:r>
          </a:p>
          <a:p>
            <a:pPr>
              <a:spcBef>
                <a:spcPts val="1200"/>
              </a:spcBef>
            </a:pPr>
            <a:r>
              <a:rPr lang="en-US" dirty="0" smtClean="0"/>
              <a:t>Viewport dependent VR video processing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285052" y="783373"/>
            <a:ext cx="11430000" cy="467820"/>
          </a:xfrm>
        </p:spPr>
        <p:txBody>
          <a:bodyPr/>
          <a:lstStyle/>
          <a:p>
            <a:r>
              <a:rPr lang="en-US" sz="3200" b="1" dirty="0" smtClean="0"/>
              <a:t>Outline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3800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991835"/>
            <a:ext cx="11498651" cy="5343001"/>
          </a:xfrm>
        </p:spPr>
        <p:txBody>
          <a:bodyPr/>
          <a:lstStyle/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/>
              <a:t>MPEG has the following standardization activities related to VR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 smtClean="0"/>
              <a:t>OMAF</a:t>
            </a:r>
            <a:r>
              <a:rPr lang="en-US" dirty="0" smtClean="0"/>
              <a:t>, file formats, DASH, </a:t>
            </a:r>
            <a:r>
              <a:rPr lang="en-US" dirty="0" err="1" smtClean="0"/>
              <a:t>CICP</a:t>
            </a:r>
            <a:endParaRPr lang="en-US" dirty="0" smtClean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Study of projection mappings’ impact on video coding efficiency by </a:t>
            </a:r>
            <a:r>
              <a:rPr lang="en-US" dirty="0" err="1" smtClean="0"/>
              <a:t>JVET</a:t>
            </a:r>
            <a:endParaRPr lang="en-US" dirty="0" smtClean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Point </a:t>
            </a:r>
            <a:r>
              <a:rPr lang="en-US" dirty="0"/>
              <a:t>cloud, light </a:t>
            </a:r>
            <a:r>
              <a:rPr lang="en-US" dirty="0" smtClean="0"/>
              <a:t>field, free viewport TV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3D audio AR/VR extensions, 3D audio for </a:t>
            </a:r>
            <a:r>
              <a:rPr lang="en-US" dirty="0" err="1" smtClean="0"/>
              <a:t>360</a:t>
            </a:r>
            <a:r>
              <a:rPr lang="en-US" baseline="30000" dirty="0" err="1" smtClean="0"/>
              <a:t>o</a:t>
            </a:r>
            <a:r>
              <a:rPr lang="en-US" dirty="0" smtClean="0"/>
              <a:t> video, audio wave field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MPEG </a:t>
            </a:r>
            <a:r>
              <a:rPr lang="en-US" dirty="0"/>
              <a:t>media transport (</a:t>
            </a:r>
            <a:r>
              <a:rPr lang="en-US" dirty="0" err="1"/>
              <a:t>MMT</a:t>
            </a:r>
            <a:r>
              <a:rPr lang="en-US" dirty="0"/>
              <a:t>)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MPEG-V media context and control, media orchestration, scene description and application engine, and media wearable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800" dirty="0" smtClean="0"/>
              <a:t>Other </a:t>
            </a:r>
            <a:r>
              <a:rPr lang="en-US" sz="2800" dirty="0" err="1" smtClean="0"/>
              <a:t>SDOs</a:t>
            </a:r>
            <a:r>
              <a:rPr lang="en-US" sz="2800" dirty="0" smtClean="0"/>
              <a:t> that also have some VR standardization activities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 smtClean="0"/>
              <a:t>3GPP</a:t>
            </a:r>
            <a:r>
              <a:rPr lang="en-US" dirty="0" smtClean="0"/>
              <a:t>, </a:t>
            </a:r>
            <a:r>
              <a:rPr lang="en-US" dirty="0" err="1" smtClean="0"/>
              <a:t>DVB</a:t>
            </a:r>
            <a:r>
              <a:rPr lang="en-US" dirty="0" smtClean="0"/>
              <a:t>, </a:t>
            </a:r>
            <a:r>
              <a:rPr lang="en-US" dirty="0" err="1" smtClean="0"/>
              <a:t>DECE</a:t>
            </a:r>
            <a:r>
              <a:rPr lang="en-US" dirty="0" smtClean="0"/>
              <a:t>, </a:t>
            </a:r>
            <a:r>
              <a:rPr lang="en-US" dirty="0"/>
              <a:t>DASH-IF, </a:t>
            </a:r>
            <a:r>
              <a:rPr lang="en-US" dirty="0" err="1" smtClean="0"/>
              <a:t>W3C</a:t>
            </a:r>
            <a:endParaRPr lang="en-US" dirty="0" smtClean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 smtClean="0"/>
              <a:t>ITU</a:t>
            </a:r>
            <a:r>
              <a:rPr lang="en-US" dirty="0" smtClean="0"/>
              <a:t>-T- starting a new Question on Immersive Live Experience (ILE)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VR Interest Group – planning for a VR Forum</a:t>
            </a:r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/>
              <a:t>The VR society (part of the Advanced Imaging </a:t>
            </a:r>
            <a:r>
              <a:rPr lang="en-US" dirty="0" smtClean="0"/>
              <a:t>Society)</a:t>
            </a:r>
            <a:endParaRPr lang="en-US" dirty="0"/>
          </a:p>
          <a:p>
            <a:pPr lvl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The Immersive Technology Alliance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83541" y="102316"/>
            <a:ext cx="11432977" cy="507831"/>
          </a:xfrm>
        </p:spPr>
        <p:txBody>
          <a:bodyPr/>
          <a:lstStyle/>
          <a:p>
            <a:r>
              <a:rPr lang="en-US" dirty="0" smtClean="0"/>
              <a:t>VR related standardization activities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7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62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84356" y="2720941"/>
            <a:ext cx="8410670" cy="393377"/>
          </a:xfrm>
        </p:spPr>
        <p:txBody>
          <a:bodyPr vert="horz" wrap="square" lIns="68580" tIns="34290" rIns="68580" bIns="34290" rtlCol="0" anchor="ctr">
            <a:spAutoFit/>
          </a:bodyPr>
          <a:lstStyle/>
          <a:p>
            <a:pPr algn="ctr"/>
            <a:r>
              <a:rPr lang="en-US" sz="2800" dirty="0" err="1" smtClean="0"/>
              <a:t>OMAF</a:t>
            </a:r>
            <a:r>
              <a:rPr lang="en-US" sz="2800" dirty="0" smtClean="0"/>
              <a:t>: when, who, what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4033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774788"/>
            <a:ext cx="11498651" cy="2769989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Will probably be the first industry standard on virtual reality (VR)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MPEG started </a:t>
            </a:r>
            <a:r>
              <a:rPr lang="en-US" dirty="0"/>
              <a:t>looking at VR </a:t>
            </a:r>
            <a:r>
              <a:rPr lang="en-US" dirty="0" smtClean="0"/>
              <a:t>and started the </a:t>
            </a:r>
            <a:r>
              <a:rPr lang="en-US" dirty="0" err="1" smtClean="0"/>
              <a:t>OMAF</a:t>
            </a:r>
            <a:r>
              <a:rPr lang="en-US" dirty="0" smtClean="0"/>
              <a:t> project in </a:t>
            </a:r>
            <a:r>
              <a:rPr lang="en-US" dirty="0"/>
              <a:t>Oct. </a:t>
            </a:r>
            <a:r>
              <a:rPr lang="en-US" dirty="0" smtClean="0"/>
              <a:t>2015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Technical proposals started in Feb. 2016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First working draft (WD) as an output of the Jun. 2016 MPEG meeting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Tentative plan: CD after the Oct. 2016 MPEG meeting, </a:t>
            </a:r>
            <a:r>
              <a:rPr lang="en-US" dirty="0" err="1" smtClean="0"/>
              <a:t>FDIS</a:t>
            </a:r>
            <a:r>
              <a:rPr lang="en-US" dirty="0" smtClean="0"/>
              <a:t> late 2017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99538"/>
            <a:ext cx="11432977" cy="509050"/>
          </a:xfrm>
        </p:spPr>
        <p:txBody>
          <a:bodyPr/>
          <a:lstStyle/>
          <a:p>
            <a:r>
              <a:rPr lang="en-US" dirty="0" err="1" smtClean="0"/>
              <a:t>OMAF</a:t>
            </a:r>
            <a:r>
              <a:rPr lang="en-US" dirty="0"/>
              <a:t> </a:t>
            </a:r>
            <a:r>
              <a:rPr lang="en-US" dirty="0" smtClean="0"/>
              <a:t>– when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63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678536"/>
            <a:ext cx="10933365" cy="3010055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Initiated mainly by Samsung 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Early participants include Samsung, Nokia, Qualcomm, LG, and currently mostly driven by these companies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 smtClean="0"/>
              <a:t>Other companies that attended relevant sessions (</a:t>
            </a:r>
            <a:r>
              <a:rPr lang="en-US" dirty="0" err="1" smtClean="0"/>
              <a:t>OMAF</a:t>
            </a:r>
            <a:r>
              <a:rPr lang="en-US" dirty="0" smtClean="0"/>
              <a:t>, </a:t>
            </a:r>
            <a:r>
              <a:rPr lang="en-US" dirty="0" err="1" smtClean="0"/>
              <a:t>FF</a:t>
            </a:r>
            <a:r>
              <a:rPr lang="en-US" dirty="0" smtClean="0"/>
              <a:t>, and DASH) as I remember include </a:t>
            </a:r>
            <a:r>
              <a:rPr lang="en-US" sz="2400" dirty="0" err="1" smtClean="0"/>
              <a:t>MediaTek</a:t>
            </a:r>
            <a:r>
              <a:rPr lang="en-US" sz="2400" dirty="0"/>
              <a:t>, Huawei, Intel, Apple, Canon, Broadcom, </a:t>
            </a:r>
            <a:r>
              <a:rPr lang="en-US" sz="2400" dirty="0" smtClean="0"/>
              <a:t>Sharp, Dolby</a:t>
            </a:r>
            <a:r>
              <a:rPr lang="en-US" sz="2400" dirty="0"/>
              <a:t>, Technicolor, </a:t>
            </a:r>
            <a:r>
              <a:rPr lang="en-US" sz="2400" dirty="0" err="1"/>
              <a:t>Fraunhofer</a:t>
            </a:r>
            <a:r>
              <a:rPr lang="en-US" sz="2400" dirty="0"/>
              <a:t>, Ricoh, </a:t>
            </a:r>
            <a:r>
              <a:rPr lang="en-US" sz="2400" dirty="0" err="1" smtClean="0"/>
              <a:t>InterDigital</a:t>
            </a:r>
            <a:r>
              <a:rPr lang="en-US" sz="2400" dirty="0" smtClean="0"/>
              <a:t>, </a:t>
            </a:r>
            <a:r>
              <a:rPr lang="en-US" sz="2400" dirty="0" err="1" smtClean="0"/>
              <a:t>TNO</a:t>
            </a:r>
            <a:r>
              <a:rPr lang="en-US" sz="2400" dirty="0"/>
              <a:t>, </a:t>
            </a:r>
            <a:r>
              <a:rPr lang="en-US" sz="2400" dirty="0" err="1"/>
              <a:t>Bitmovin</a:t>
            </a:r>
            <a:r>
              <a:rPr lang="en-US" sz="2400" dirty="0"/>
              <a:t>, </a:t>
            </a:r>
            <a:r>
              <a:rPr lang="en-US" sz="2400" dirty="0" err="1"/>
              <a:t>OwlReality</a:t>
            </a:r>
            <a:endParaRPr lang="en-US" sz="2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75475"/>
            <a:ext cx="11432977" cy="509050"/>
          </a:xfrm>
        </p:spPr>
        <p:txBody>
          <a:bodyPr/>
          <a:lstStyle/>
          <a:p>
            <a:r>
              <a:rPr lang="en-US" dirty="0" err="1" smtClean="0"/>
              <a:t>OMAF</a:t>
            </a:r>
            <a:r>
              <a:rPr lang="en-US" dirty="0"/>
              <a:t> </a:t>
            </a:r>
            <a:r>
              <a:rPr lang="en-US" dirty="0" smtClean="0"/>
              <a:t>– who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88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48509" y="1591210"/>
            <a:ext cx="11498651" cy="4602798"/>
          </a:xfrm>
        </p:spPr>
        <p:txBody>
          <a:bodyPr/>
          <a:lstStyle/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The focus of the first version of </a:t>
            </a:r>
            <a:r>
              <a:rPr lang="en-US" sz="2000" dirty="0" err="1" smtClean="0"/>
              <a:t>OMAF</a:t>
            </a:r>
            <a:r>
              <a:rPr lang="en-US" sz="2000" dirty="0" smtClean="0"/>
              <a:t> would be </a:t>
            </a:r>
            <a:r>
              <a:rPr lang="en-US" sz="2000" dirty="0" err="1" smtClean="0"/>
              <a:t>360</a:t>
            </a:r>
            <a:r>
              <a:rPr lang="en-US" sz="2000" baseline="30000" dirty="0" err="1" smtClean="0"/>
              <a:t>o</a:t>
            </a:r>
            <a:r>
              <a:rPr lang="en-US" sz="2000" dirty="0" smtClean="0"/>
              <a:t> video and associated audio</a:t>
            </a:r>
          </a:p>
          <a:p>
            <a:pPr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sz="2000" dirty="0" smtClean="0"/>
              <a:t>The scope of </a:t>
            </a:r>
            <a:r>
              <a:rPr lang="en-US" sz="2000" dirty="0" err="1" smtClean="0"/>
              <a:t>OMAF</a:t>
            </a:r>
            <a:endParaRPr lang="en-US" sz="2000" dirty="0" smtClean="0"/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Projection mappings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File format encapsulation and metadata signalling</a:t>
            </a:r>
          </a:p>
          <a:p>
            <a:pPr lvl="2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Extensions to ISO base media file format (</a:t>
            </a:r>
            <a:r>
              <a:rPr lang="en-US" sz="1600" dirty="0" err="1" smtClean="0">
                <a:solidFill>
                  <a:schemeClr val="tx1"/>
                </a:solidFill>
              </a:rPr>
              <a:t>ISOBMFF</a:t>
            </a:r>
            <a:r>
              <a:rPr lang="en-US" sz="1600" dirty="0" smtClean="0">
                <a:solidFill>
                  <a:schemeClr val="tx1"/>
                </a:solidFill>
              </a:rPr>
              <a:t>) needed</a:t>
            </a:r>
            <a:endParaRPr lang="en-US" dirty="0" smtClean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DASH encapsulation and metadata signalling</a:t>
            </a:r>
            <a:endParaRPr lang="en-US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Extensions to DASH needed</a:t>
            </a:r>
            <a:endParaRPr lang="en-US" dirty="0" smtClean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Codec and coding configurations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800" dirty="0" smtClean="0"/>
              <a:t>Guidelines of viewport dependent VR media processing, based on either of the following</a:t>
            </a:r>
          </a:p>
          <a:p>
            <a:pPr lvl="2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Viewport dependent video encoding and decoding</a:t>
            </a:r>
          </a:p>
          <a:p>
            <a:pPr lvl="2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600" dirty="0" smtClean="0"/>
              <a:t>Viewport dependent projection mapping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509" y="787507"/>
            <a:ext cx="11432977" cy="509050"/>
          </a:xfrm>
        </p:spPr>
        <p:txBody>
          <a:bodyPr/>
          <a:lstStyle/>
          <a:p>
            <a:r>
              <a:rPr lang="en-US" dirty="0" err="1" smtClean="0"/>
              <a:t>OMAF</a:t>
            </a:r>
            <a:r>
              <a:rPr lang="en-US" dirty="0"/>
              <a:t> </a:t>
            </a:r>
            <a:r>
              <a:rPr lang="en-US" dirty="0" smtClean="0"/>
              <a:t>– what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3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9501066" y="1435198"/>
            <a:ext cx="2299048" cy="50195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088" y="1687036"/>
            <a:ext cx="1128769" cy="738662"/>
            <a:chOff x="1589315" y="2198914"/>
            <a:chExt cx="1730828" cy="1197428"/>
          </a:xfrm>
        </p:grpSpPr>
        <p:sp>
          <p:nvSpPr>
            <p:cNvPr id="5" name="Rectangle 4"/>
            <p:cNvSpPr/>
            <p:nvPr/>
          </p:nvSpPr>
          <p:spPr>
            <a:xfrm>
              <a:off x="1589315" y="2198914"/>
              <a:ext cx="1730828" cy="11974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89315" y="2462470"/>
              <a:ext cx="1730827" cy="564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Capturing</a:t>
              </a:r>
              <a:endParaRPr lang="en-US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159997" y="1619396"/>
            <a:ext cx="1282336" cy="799612"/>
            <a:chOff x="6065525" y="1107002"/>
            <a:chExt cx="1282336" cy="799612"/>
          </a:xfrm>
        </p:grpSpPr>
        <p:sp>
          <p:nvSpPr>
            <p:cNvPr id="15" name="Rectangle 14"/>
            <p:cNvSpPr/>
            <p:nvPr/>
          </p:nvSpPr>
          <p:spPr>
            <a:xfrm>
              <a:off x="6079890" y="1107002"/>
              <a:ext cx="1267971" cy="799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065525" y="1304665"/>
              <a:ext cx="1267971" cy="2676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Encoding</a:t>
              </a:r>
              <a:endParaRPr lang="en-US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844451" y="4218083"/>
            <a:ext cx="1730828" cy="1172490"/>
            <a:chOff x="1981725" y="1937416"/>
            <a:chExt cx="1730828" cy="1197428"/>
          </a:xfrm>
        </p:grpSpPr>
        <p:sp>
          <p:nvSpPr>
            <p:cNvPr id="21" name="Rectangle 20"/>
            <p:cNvSpPr/>
            <p:nvPr/>
          </p:nvSpPr>
          <p:spPr>
            <a:xfrm>
              <a:off x="1981725" y="1937416"/>
              <a:ext cx="1730828" cy="11974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61750" y="2001910"/>
              <a:ext cx="157077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DASH media requesting and reception</a:t>
              </a:r>
              <a:endParaRPr lang="en-US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740013" y="2818355"/>
            <a:ext cx="1835266" cy="988374"/>
            <a:chOff x="9808030" y="3866655"/>
            <a:chExt cx="1835266" cy="988374"/>
          </a:xfrm>
        </p:grpSpPr>
        <p:sp>
          <p:nvSpPr>
            <p:cNvPr id="24" name="Freeform 74"/>
            <p:cNvSpPr>
              <a:spLocks/>
            </p:cNvSpPr>
            <p:nvPr/>
          </p:nvSpPr>
          <p:spPr bwMode="auto">
            <a:xfrm>
              <a:off x="9808030" y="3866655"/>
              <a:ext cx="1835266" cy="988374"/>
            </a:xfrm>
            <a:custGeom>
              <a:avLst/>
              <a:gdLst>
                <a:gd name="T0" fmla="*/ 736 w 831"/>
                <a:gd name="T1" fmla="*/ 188 h 521"/>
                <a:gd name="T2" fmla="*/ 726 w 831"/>
                <a:gd name="T3" fmla="*/ 190 h 521"/>
                <a:gd name="T4" fmla="*/ 724 w 831"/>
                <a:gd name="T5" fmla="*/ 188 h 521"/>
                <a:gd name="T6" fmla="*/ 721 w 831"/>
                <a:gd name="T7" fmla="*/ 161 h 521"/>
                <a:gd name="T8" fmla="*/ 697 w 831"/>
                <a:gd name="T9" fmla="*/ 109 h 521"/>
                <a:gd name="T10" fmla="*/ 653 w 831"/>
                <a:gd name="T11" fmla="*/ 75 h 521"/>
                <a:gd name="T12" fmla="*/ 602 w 831"/>
                <a:gd name="T13" fmla="*/ 65 h 521"/>
                <a:gd name="T14" fmla="*/ 575 w 831"/>
                <a:gd name="T15" fmla="*/ 70 h 521"/>
                <a:gd name="T16" fmla="*/ 550 w 831"/>
                <a:gd name="T17" fmla="*/ 81 h 521"/>
                <a:gd name="T18" fmla="*/ 529 w 831"/>
                <a:gd name="T19" fmla="*/ 96 h 521"/>
                <a:gd name="T20" fmla="*/ 510 w 831"/>
                <a:gd name="T21" fmla="*/ 49 h 521"/>
                <a:gd name="T22" fmla="*/ 473 w 831"/>
                <a:gd name="T23" fmla="*/ 16 h 521"/>
                <a:gd name="T24" fmla="*/ 426 w 831"/>
                <a:gd name="T25" fmla="*/ 0 h 521"/>
                <a:gd name="T26" fmla="*/ 375 w 831"/>
                <a:gd name="T27" fmla="*/ 7 h 521"/>
                <a:gd name="T28" fmla="*/ 334 w 831"/>
                <a:gd name="T29" fmla="*/ 34 h 521"/>
                <a:gd name="T30" fmla="*/ 306 w 831"/>
                <a:gd name="T31" fmla="*/ 76 h 521"/>
                <a:gd name="T32" fmla="*/ 289 w 831"/>
                <a:gd name="T33" fmla="*/ 86 h 521"/>
                <a:gd name="T34" fmla="*/ 266 w 831"/>
                <a:gd name="T35" fmla="*/ 74 h 521"/>
                <a:gd name="T36" fmla="*/ 240 w 831"/>
                <a:gd name="T37" fmla="*/ 67 h 521"/>
                <a:gd name="T38" fmla="*/ 200 w 831"/>
                <a:gd name="T39" fmla="*/ 68 h 521"/>
                <a:gd name="T40" fmla="*/ 149 w 831"/>
                <a:gd name="T41" fmla="*/ 93 h 521"/>
                <a:gd name="T42" fmla="*/ 116 w 831"/>
                <a:gd name="T43" fmla="*/ 139 h 521"/>
                <a:gd name="T44" fmla="*/ 107 w 831"/>
                <a:gd name="T45" fmla="*/ 187 h 521"/>
                <a:gd name="T46" fmla="*/ 107 w 831"/>
                <a:gd name="T47" fmla="*/ 189 h 521"/>
                <a:gd name="T48" fmla="*/ 101 w 831"/>
                <a:gd name="T49" fmla="*/ 189 h 521"/>
                <a:gd name="T50" fmla="*/ 89 w 831"/>
                <a:gd name="T51" fmla="*/ 187 h 521"/>
                <a:gd name="T52" fmla="*/ 53 w 831"/>
                <a:gd name="T53" fmla="*/ 194 h 521"/>
                <a:gd name="T54" fmla="*/ 20 w 831"/>
                <a:gd name="T55" fmla="*/ 220 h 521"/>
                <a:gd name="T56" fmla="*/ 2 w 831"/>
                <a:gd name="T57" fmla="*/ 258 h 521"/>
                <a:gd name="T58" fmla="*/ 4 w 831"/>
                <a:gd name="T59" fmla="*/ 302 h 521"/>
                <a:gd name="T60" fmla="*/ 25 w 831"/>
                <a:gd name="T61" fmla="*/ 339 h 521"/>
                <a:gd name="T62" fmla="*/ 60 w 831"/>
                <a:gd name="T63" fmla="*/ 361 h 521"/>
                <a:gd name="T64" fmla="*/ 89 w 831"/>
                <a:gd name="T65" fmla="*/ 364 h 521"/>
                <a:gd name="T66" fmla="*/ 101 w 831"/>
                <a:gd name="T67" fmla="*/ 363 h 521"/>
                <a:gd name="T68" fmla="*/ 107 w 831"/>
                <a:gd name="T69" fmla="*/ 363 h 521"/>
                <a:gd name="T70" fmla="*/ 107 w 831"/>
                <a:gd name="T71" fmla="*/ 365 h 521"/>
                <a:gd name="T72" fmla="*/ 116 w 831"/>
                <a:gd name="T73" fmla="*/ 413 h 521"/>
                <a:gd name="T74" fmla="*/ 149 w 831"/>
                <a:gd name="T75" fmla="*/ 459 h 521"/>
                <a:gd name="T76" fmla="*/ 200 w 831"/>
                <a:gd name="T77" fmla="*/ 484 h 521"/>
                <a:gd name="T78" fmla="*/ 242 w 831"/>
                <a:gd name="T79" fmla="*/ 485 h 521"/>
                <a:gd name="T80" fmla="*/ 270 w 831"/>
                <a:gd name="T81" fmla="*/ 476 h 521"/>
                <a:gd name="T82" fmla="*/ 295 w 831"/>
                <a:gd name="T83" fmla="*/ 461 h 521"/>
                <a:gd name="T84" fmla="*/ 337 w 831"/>
                <a:gd name="T85" fmla="*/ 490 h 521"/>
                <a:gd name="T86" fmla="*/ 442 w 831"/>
                <a:gd name="T87" fmla="*/ 518 h 521"/>
                <a:gd name="T88" fmla="*/ 522 w 831"/>
                <a:gd name="T89" fmla="*/ 448 h 521"/>
                <a:gd name="T90" fmla="*/ 601 w 831"/>
                <a:gd name="T91" fmla="*/ 486 h 521"/>
                <a:gd name="T92" fmla="*/ 714 w 831"/>
                <a:gd name="T93" fmla="*/ 413 h 521"/>
                <a:gd name="T94" fmla="*/ 724 w 831"/>
                <a:gd name="T95" fmla="*/ 364 h 521"/>
                <a:gd name="T96" fmla="*/ 735 w 831"/>
                <a:gd name="T97" fmla="*/ 364 h 521"/>
                <a:gd name="T98" fmla="*/ 793 w 831"/>
                <a:gd name="T99" fmla="*/ 349 h 521"/>
                <a:gd name="T100" fmla="*/ 827 w 831"/>
                <a:gd name="T101" fmla="*/ 250 h 521"/>
                <a:gd name="T102" fmla="*/ 745 w 831"/>
                <a:gd name="T103" fmla="*/ 187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31" h="521">
                  <a:moveTo>
                    <a:pt x="745" y="187"/>
                  </a:moveTo>
                  <a:lnTo>
                    <a:pt x="742" y="187"/>
                  </a:lnTo>
                  <a:lnTo>
                    <a:pt x="739" y="188"/>
                  </a:lnTo>
                  <a:lnTo>
                    <a:pt x="738" y="188"/>
                  </a:lnTo>
                  <a:lnTo>
                    <a:pt x="736" y="188"/>
                  </a:lnTo>
                  <a:lnTo>
                    <a:pt x="734" y="188"/>
                  </a:lnTo>
                  <a:lnTo>
                    <a:pt x="732" y="188"/>
                  </a:lnTo>
                  <a:lnTo>
                    <a:pt x="731" y="189"/>
                  </a:lnTo>
                  <a:lnTo>
                    <a:pt x="730" y="189"/>
                  </a:lnTo>
                  <a:lnTo>
                    <a:pt x="726" y="190"/>
                  </a:lnTo>
                  <a:lnTo>
                    <a:pt x="725" y="190"/>
                  </a:lnTo>
                  <a:lnTo>
                    <a:pt x="723" y="190"/>
                  </a:lnTo>
                  <a:lnTo>
                    <a:pt x="723" y="189"/>
                  </a:lnTo>
                  <a:lnTo>
                    <a:pt x="724" y="189"/>
                  </a:lnTo>
                  <a:lnTo>
                    <a:pt x="724" y="188"/>
                  </a:lnTo>
                  <a:lnTo>
                    <a:pt x="724" y="187"/>
                  </a:lnTo>
                  <a:lnTo>
                    <a:pt x="724" y="185"/>
                  </a:lnTo>
                  <a:lnTo>
                    <a:pt x="724" y="185"/>
                  </a:lnTo>
                  <a:lnTo>
                    <a:pt x="723" y="173"/>
                  </a:lnTo>
                  <a:lnTo>
                    <a:pt x="721" y="161"/>
                  </a:lnTo>
                  <a:lnTo>
                    <a:pt x="719" y="150"/>
                  </a:lnTo>
                  <a:lnTo>
                    <a:pt x="714" y="139"/>
                  </a:lnTo>
                  <a:lnTo>
                    <a:pt x="710" y="128"/>
                  </a:lnTo>
                  <a:lnTo>
                    <a:pt x="704" y="118"/>
                  </a:lnTo>
                  <a:lnTo>
                    <a:pt x="697" y="109"/>
                  </a:lnTo>
                  <a:lnTo>
                    <a:pt x="690" y="101"/>
                  </a:lnTo>
                  <a:lnTo>
                    <a:pt x="681" y="93"/>
                  </a:lnTo>
                  <a:lnTo>
                    <a:pt x="672" y="86"/>
                  </a:lnTo>
                  <a:lnTo>
                    <a:pt x="663" y="80"/>
                  </a:lnTo>
                  <a:lnTo>
                    <a:pt x="653" y="75"/>
                  </a:lnTo>
                  <a:lnTo>
                    <a:pt x="642" y="71"/>
                  </a:lnTo>
                  <a:lnTo>
                    <a:pt x="631" y="68"/>
                  </a:lnTo>
                  <a:lnTo>
                    <a:pt x="619" y="66"/>
                  </a:lnTo>
                  <a:lnTo>
                    <a:pt x="607" y="65"/>
                  </a:lnTo>
                  <a:lnTo>
                    <a:pt x="602" y="65"/>
                  </a:lnTo>
                  <a:lnTo>
                    <a:pt x="596" y="66"/>
                  </a:lnTo>
                  <a:lnTo>
                    <a:pt x="591" y="67"/>
                  </a:lnTo>
                  <a:lnTo>
                    <a:pt x="586" y="68"/>
                  </a:lnTo>
                  <a:lnTo>
                    <a:pt x="580" y="69"/>
                  </a:lnTo>
                  <a:lnTo>
                    <a:pt x="575" y="70"/>
                  </a:lnTo>
                  <a:lnTo>
                    <a:pt x="570" y="72"/>
                  </a:lnTo>
                  <a:lnTo>
                    <a:pt x="565" y="74"/>
                  </a:lnTo>
                  <a:lnTo>
                    <a:pt x="560" y="76"/>
                  </a:lnTo>
                  <a:lnTo>
                    <a:pt x="555" y="78"/>
                  </a:lnTo>
                  <a:lnTo>
                    <a:pt x="550" y="81"/>
                  </a:lnTo>
                  <a:lnTo>
                    <a:pt x="546" y="83"/>
                  </a:lnTo>
                  <a:lnTo>
                    <a:pt x="542" y="86"/>
                  </a:lnTo>
                  <a:lnTo>
                    <a:pt x="537" y="90"/>
                  </a:lnTo>
                  <a:lnTo>
                    <a:pt x="533" y="93"/>
                  </a:lnTo>
                  <a:lnTo>
                    <a:pt x="529" y="96"/>
                  </a:lnTo>
                  <a:lnTo>
                    <a:pt x="527" y="86"/>
                  </a:lnTo>
                  <a:lnTo>
                    <a:pt x="524" y="76"/>
                  </a:lnTo>
                  <a:lnTo>
                    <a:pt x="520" y="67"/>
                  </a:lnTo>
                  <a:lnTo>
                    <a:pt x="515" y="58"/>
                  </a:lnTo>
                  <a:lnTo>
                    <a:pt x="510" y="49"/>
                  </a:lnTo>
                  <a:lnTo>
                    <a:pt x="504" y="41"/>
                  </a:lnTo>
                  <a:lnTo>
                    <a:pt x="497" y="34"/>
                  </a:lnTo>
                  <a:lnTo>
                    <a:pt x="490" y="27"/>
                  </a:lnTo>
                  <a:lnTo>
                    <a:pt x="482" y="21"/>
                  </a:lnTo>
                  <a:lnTo>
                    <a:pt x="473" y="16"/>
                  </a:lnTo>
                  <a:lnTo>
                    <a:pt x="465" y="11"/>
                  </a:lnTo>
                  <a:lnTo>
                    <a:pt x="456" y="7"/>
                  </a:lnTo>
                  <a:lnTo>
                    <a:pt x="446" y="4"/>
                  </a:lnTo>
                  <a:lnTo>
                    <a:pt x="436" y="2"/>
                  </a:lnTo>
                  <a:lnTo>
                    <a:pt x="426" y="0"/>
                  </a:lnTo>
                  <a:lnTo>
                    <a:pt x="415" y="0"/>
                  </a:lnTo>
                  <a:lnTo>
                    <a:pt x="405" y="0"/>
                  </a:lnTo>
                  <a:lnTo>
                    <a:pt x="394" y="2"/>
                  </a:lnTo>
                  <a:lnTo>
                    <a:pt x="384" y="4"/>
                  </a:lnTo>
                  <a:lnTo>
                    <a:pt x="375" y="7"/>
                  </a:lnTo>
                  <a:lnTo>
                    <a:pt x="366" y="11"/>
                  </a:lnTo>
                  <a:lnTo>
                    <a:pt x="357" y="16"/>
                  </a:lnTo>
                  <a:lnTo>
                    <a:pt x="349" y="21"/>
                  </a:lnTo>
                  <a:lnTo>
                    <a:pt x="341" y="27"/>
                  </a:lnTo>
                  <a:lnTo>
                    <a:pt x="334" y="34"/>
                  </a:lnTo>
                  <a:lnTo>
                    <a:pt x="327" y="41"/>
                  </a:lnTo>
                  <a:lnTo>
                    <a:pt x="321" y="49"/>
                  </a:lnTo>
                  <a:lnTo>
                    <a:pt x="315" y="58"/>
                  </a:lnTo>
                  <a:lnTo>
                    <a:pt x="311" y="67"/>
                  </a:lnTo>
                  <a:lnTo>
                    <a:pt x="306" y="76"/>
                  </a:lnTo>
                  <a:lnTo>
                    <a:pt x="303" y="86"/>
                  </a:lnTo>
                  <a:lnTo>
                    <a:pt x="301" y="96"/>
                  </a:lnTo>
                  <a:lnTo>
                    <a:pt x="297" y="93"/>
                  </a:lnTo>
                  <a:lnTo>
                    <a:pt x="293" y="90"/>
                  </a:lnTo>
                  <a:lnTo>
                    <a:pt x="289" y="86"/>
                  </a:lnTo>
                  <a:lnTo>
                    <a:pt x="284" y="83"/>
                  </a:lnTo>
                  <a:lnTo>
                    <a:pt x="280" y="81"/>
                  </a:lnTo>
                  <a:lnTo>
                    <a:pt x="275" y="78"/>
                  </a:lnTo>
                  <a:lnTo>
                    <a:pt x="270" y="76"/>
                  </a:lnTo>
                  <a:lnTo>
                    <a:pt x="266" y="74"/>
                  </a:lnTo>
                  <a:lnTo>
                    <a:pt x="261" y="72"/>
                  </a:lnTo>
                  <a:lnTo>
                    <a:pt x="256" y="70"/>
                  </a:lnTo>
                  <a:lnTo>
                    <a:pt x="250" y="69"/>
                  </a:lnTo>
                  <a:lnTo>
                    <a:pt x="245" y="68"/>
                  </a:lnTo>
                  <a:lnTo>
                    <a:pt x="240" y="67"/>
                  </a:lnTo>
                  <a:lnTo>
                    <a:pt x="234" y="66"/>
                  </a:lnTo>
                  <a:lnTo>
                    <a:pt x="229" y="65"/>
                  </a:lnTo>
                  <a:lnTo>
                    <a:pt x="223" y="65"/>
                  </a:lnTo>
                  <a:lnTo>
                    <a:pt x="211" y="66"/>
                  </a:lnTo>
                  <a:lnTo>
                    <a:pt x="200" y="68"/>
                  </a:lnTo>
                  <a:lnTo>
                    <a:pt x="189" y="71"/>
                  </a:lnTo>
                  <a:lnTo>
                    <a:pt x="178" y="75"/>
                  </a:lnTo>
                  <a:lnTo>
                    <a:pt x="168" y="80"/>
                  </a:lnTo>
                  <a:lnTo>
                    <a:pt x="158" y="86"/>
                  </a:lnTo>
                  <a:lnTo>
                    <a:pt x="149" y="93"/>
                  </a:lnTo>
                  <a:lnTo>
                    <a:pt x="141" y="101"/>
                  </a:lnTo>
                  <a:lnTo>
                    <a:pt x="133" y="109"/>
                  </a:lnTo>
                  <a:lnTo>
                    <a:pt x="127" y="118"/>
                  </a:lnTo>
                  <a:lnTo>
                    <a:pt x="121" y="128"/>
                  </a:lnTo>
                  <a:lnTo>
                    <a:pt x="116" y="139"/>
                  </a:lnTo>
                  <a:lnTo>
                    <a:pt x="112" y="150"/>
                  </a:lnTo>
                  <a:lnTo>
                    <a:pt x="109" y="161"/>
                  </a:lnTo>
                  <a:lnTo>
                    <a:pt x="107" y="173"/>
                  </a:lnTo>
                  <a:lnTo>
                    <a:pt x="107" y="185"/>
                  </a:lnTo>
                  <a:lnTo>
                    <a:pt x="107" y="187"/>
                  </a:lnTo>
                  <a:lnTo>
                    <a:pt x="107" y="187"/>
                  </a:lnTo>
                  <a:lnTo>
                    <a:pt x="107" y="188"/>
                  </a:lnTo>
                  <a:lnTo>
                    <a:pt x="107" y="188"/>
                  </a:lnTo>
                  <a:lnTo>
                    <a:pt x="107" y="189"/>
                  </a:lnTo>
                  <a:lnTo>
                    <a:pt x="107" y="189"/>
                  </a:lnTo>
                  <a:lnTo>
                    <a:pt x="107" y="190"/>
                  </a:lnTo>
                  <a:lnTo>
                    <a:pt x="107" y="190"/>
                  </a:lnTo>
                  <a:lnTo>
                    <a:pt x="106" y="190"/>
                  </a:lnTo>
                  <a:lnTo>
                    <a:pt x="104" y="190"/>
                  </a:lnTo>
                  <a:lnTo>
                    <a:pt x="101" y="189"/>
                  </a:lnTo>
                  <a:lnTo>
                    <a:pt x="99" y="189"/>
                  </a:lnTo>
                  <a:lnTo>
                    <a:pt x="98" y="188"/>
                  </a:lnTo>
                  <a:lnTo>
                    <a:pt x="97" y="188"/>
                  </a:lnTo>
                  <a:lnTo>
                    <a:pt x="91" y="188"/>
                  </a:lnTo>
                  <a:lnTo>
                    <a:pt x="89" y="187"/>
                  </a:lnTo>
                  <a:lnTo>
                    <a:pt x="86" y="187"/>
                  </a:lnTo>
                  <a:lnTo>
                    <a:pt x="77" y="188"/>
                  </a:lnTo>
                  <a:lnTo>
                    <a:pt x="69" y="189"/>
                  </a:lnTo>
                  <a:lnTo>
                    <a:pt x="60" y="191"/>
                  </a:lnTo>
                  <a:lnTo>
                    <a:pt x="53" y="194"/>
                  </a:lnTo>
                  <a:lnTo>
                    <a:pt x="45" y="198"/>
                  </a:lnTo>
                  <a:lnTo>
                    <a:pt x="38" y="202"/>
                  </a:lnTo>
                  <a:lnTo>
                    <a:pt x="31" y="208"/>
                  </a:lnTo>
                  <a:lnTo>
                    <a:pt x="25" y="213"/>
                  </a:lnTo>
                  <a:lnTo>
                    <a:pt x="20" y="220"/>
                  </a:lnTo>
                  <a:lnTo>
                    <a:pt x="14" y="227"/>
                  </a:lnTo>
                  <a:lnTo>
                    <a:pt x="10" y="234"/>
                  </a:lnTo>
                  <a:lnTo>
                    <a:pt x="6" y="241"/>
                  </a:lnTo>
                  <a:lnTo>
                    <a:pt x="4" y="250"/>
                  </a:lnTo>
                  <a:lnTo>
                    <a:pt x="2" y="258"/>
                  </a:lnTo>
                  <a:lnTo>
                    <a:pt x="0" y="267"/>
                  </a:lnTo>
                  <a:lnTo>
                    <a:pt x="0" y="276"/>
                  </a:lnTo>
                  <a:lnTo>
                    <a:pt x="0" y="285"/>
                  </a:lnTo>
                  <a:lnTo>
                    <a:pt x="2" y="294"/>
                  </a:lnTo>
                  <a:lnTo>
                    <a:pt x="4" y="302"/>
                  </a:lnTo>
                  <a:lnTo>
                    <a:pt x="6" y="310"/>
                  </a:lnTo>
                  <a:lnTo>
                    <a:pt x="10" y="318"/>
                  </a:lnTo>
                  <a:lnTo>
                    <a:pt x="14" y="325"/>
                  </a:lnTo>
                  <a:lnTo>
                    <a:pt x="20" y="332"/>
                  </a:lnTo>
                  <a:lnTo>
                    <a:pt x="25" y="339"/>
                  </a:lnTo>
                  <a:lnTo>
                    <a:pt x="31" y="344"/>
                  </a:lnTo>
                  <a:lnTo>
                    <a:pt x="38" y="349"/>
                  </a:lnTo>
                  <a:lnTo>
                    <a:pt x="45" y="354"/>
                  </a:lnTo>
                  <a:lnTo>
                    <a:pt x="53" y="358"/>
                  </a:lnTo>
                  <a:lnTo>
                    <a:pt x="60" y="361"/>
                  </a:lnTo>
                  <a:lnTo>
                    <a:pt x="69" y="363"/>
                  </a:lnTo>
                  <a:lnTo>
                    <a:pt x="77" y="364"/>
                  </a:lnTo>
                  <a:lnTo>
                    <a:pt x="86" y="364"/>
                  </a:lnTo>
                  <a:lnTo>
                    <a:pt x="87" y="364"/>
                  </a:lnTo>
                  <a:lnTo>
                    <a:pt x="89" y="364"/>
                  </a:lnTo>
                  <a:lnTo>
                    <a:pt x="91" y="364"/>
                  </a:lnTo>
                  <a:lnTo>
                    <a:pt x="97" y="364"/>
                  </a:lnTo>
                  <a:lnTo>
                    <a:pt x="98" y="364"/>
                  </a:lnTo>
                  <a:lnTo>
                    <a:pt x="99" y="363"/>
                  </a:lnTo>
                  <a:lnTo>
                    <a:pt x="101" y="363"/>
                  </a:lnTo>
                  <a:lnTo>
                    <a:pt x="104" y="362"/>
                  </a:lnTo>
                  <a:lnTo>
                    <a:pt x="106" y="362"/>
                  </a:lnTo>
                  <a:lnTo>
                    <a:pt x="107" y="362"/>
                  </a:lnTo>
                  <a:lnTo>
                    <a:pt x="107" y="362"/>
                  </a:lnTo>
                  <a:lnTo>
                    <a:pt x="107" y="363"/>
                  </a:lnTo>
                  <a:lnTo>
                    <a:pt x="107" y="363"/>
                  </a:lnTo>
                  <a:lnTo>
                    <a:pt x="107" y="364"/>
                  </a:lnTo>
                  <a:lnTo>
                    <a:pt x="107" y="364"/>
                  </a:lnTo>
                  <a:lnTo>
                    <a:pt x="107" y="365"/>
                  </a:lnTo>
                  <a:lnTo>
                    <a:pt x="107" y="365"/>
                  </a:lnTo>
                  <a:lnTo>
                    <a:pt x="107" y="367"/>
                  </a:lnTo>
                  <a:lnTo>
                    <a:pt x="107" y="379"/>
                  </a:lnTo>
                  <a:lnTo>
                    <a:pt x="109" y="391"/>
                  </a:lnTo>
                  <a:lnTo>
                    <a:pt x="112" y="402"/>
                  </a:lnTo>
                  <a:lnTo>
                    <a:pt x="116" y="413"/>
                  </a:lnTo>
                  <a:lnTo>
                    <a:pt x="121" y="424"/>
                  </a:lnTo>
                  <a:lnTo>
                    <a:pt x="127" y="434"/>
                  </a:lnTo>
                  <a:lnTo>
                    <a:pt x="133" y="443"/>
                  </a:lnTo>
                  <a:lnTo>
                    <a:pt x="141" y="451"/>
                  </a:lnTo>
                  <a:lnTo>
                    <a:pt x="149" y="459"/>
                  </a:lnTo>
                  <a:lnTo>
                    <a:pt x="158" y="466"/>
                  </a:lnTo>
                  <a:lnTo>
                    <a:pt x="168" y="472"/>
                  </a:lnTo>
                  <a:lnTo>
                    <a:pt x="178" y="477"/>
                  </a:lnTo>
                  <a:lnTo>
                    <a:pt x="189" y="481"/>
                  </a:lnTo>
                  <a:lnTo>
                    <a:pt x="200" y="484"/>
                  </a:lnTo>
                  <a:lnTo>
                    <a:pt x="211" y="486"/>
                  </a:lnTo>
                  <a:lnTo>
                    <a:pt x="223" y="486"/>
                  </a:lnTo>
                  <a:lnTo>
                    <a:pt x="229" y="486"/>
                  </a:lnTo>
                  <a:lnTo>
                    <a:pt x="236" y="486"/>
                  </a:lnTo>
                  <a:lnTo>
                    <a:pt x="242" y="485"/>
                  </a:lnTo>
                  <a:lnTo>
                    <a:pt x="248" y="484"/>
                  </a:lnTo>
                  <a:lnTo>
                    <a:pt x="254" y="482"/>
                  </a:lnTo>
                  <a:lnTo>
                    <a:pt x="259" y="481"/>
                  </a:lnTo>
                  <a:lnTo>
                    <a:pt x="265" y="479"/>
                  </a:lnTo>
                  <a:lnTo>
                    <a:pt x="270" y="476"/>
                  </a:lnTo>
                  <a:lnTo>
                    <a:pt x="276" y="473"/>
                  </a:lnTo>
                  <a:lnTo>
                    <a:pt x="281" y="471"/>
                  </a:lnTo>
                  <a:lnTo>
                    <a:pt x="286" y="468"/>
                  </a:lnTo>
                  <a:lnTo>
                    <a:pt x="291" y="464"/>
                  </a:lnTo>
                  <a:lnTo>
                    <a:pt x="295" y="461"/>
                  </a:lnTo>
                  <a:lnTo>
                    <a:pt x="300" y="456"/>
                  </a:lnTo>
                  <a:lnTo>
                    <a:pt x="304" y="453"/>
                  </a:lnTo>
                  <a:lnTo>
                    <a:pt x="308" y="448"/>
                  </a:lnTo>
                  <a:lnTo>
                    <a:pt x="321" y="471"/>
                  </a:lnTo>
                  <a:lnTo>
                    <a:pt x="337" y="490"/>
                  </a:lnTo>
                  <a:lnTo>
                    <a:pt x="358" y="505"/>
                  </a:lnTo>
                  <a:lnTo>
                    <a:pt x="381" y="515"/>
                  </a:lnTo>
                  <a:lnTo>
                    <a:pt x="406" y="521"/>
                  </a:lnTo>
                  <a:lnTo>
                    <a:pt x="415" y="521"/>
                  </a:lnTo>
                  <a:lnTo>
                    <a:pt x="442" y="518"/>
                  </a:lnTo>
                  <a:lnTo>
                    <a:pt x="466" y="509"/>
                  </a:lnTo>
                  <a:lnTo>
                    <a:pt x="487" y="495"/>
                  </a:lnTo>
                  <a:lnTo>
                    <a:pt x="505" y="478"/>
                  </a:lnTo>
                  <a:lnTo>
                    <a:pt x="518" y="456"/>
                  </a:lnTo>
                  <a:lnTo>
                    <a:pt x="522" y="448"/>
                  </a:lnTo>
                  <a:lnTo>
                    <a:pt x="535" y="461"/>
                  </a:lnTo>
                  <a:lnTo>
                    <a:pt x="550" y="471"/>
                  </a:lnTo>
                  <a:lnTo>
                    <a:pt x="566" y="479"/>
                  </a:lnTo>
                  <a:lnTo>
                    <a:pt x="583" y="484"/>
                  </a:lnTo>
                  <a:lnTo>
                    <a:pt x="601" y="486"/>
                  </a:lnTo>
                  <a:lnTo>
                    <a:pt x="607" y="486"/>
                  </a:lnTo>
                  <a:lnTo>
                    <a:pt x="642" y="481"/>
                  </a:lnTo>
                  <a:lnTo>
                    <a:pt x="672" y="466"/>
                  </a:lnTo>
                  <a:lnTo>
                    <a:pt x="697" y="443"/>
                  </a:lnTo>
                  <a:lnTo>
                    <a:pt x="714" y="413"/>
                  </a:lnTo>
                  <a:lnTo>
                    <a:pt x="723" y="379"/>
                  </a:lnTo>
                  <a:lnTo>
                    <a:pt x="724" y="367"/>
                  </a:lnTo>
                  <a:lnTo>
                    <a:pt x="724" y="366"/>
                  </a:lnTo>
                  <a:lnTo>
                    <a:pt x="724" y="365"/>
                  </a:lnTo>
                  <a:lnTo>
                    <a:pt x="724" y="364"/>
                  </a:lnTo>
                  <a:lnTo>
                    <a:pt x="723" y="363"/>
                  </a:lnTo>
                  <a:lnTo>
                    <a:pt x="723" y="362"/>
                  </a:lnTo>
                  <a:lnTo>
                    <a:pt x="727" y="363"/>
                  </a:lnTo>
                  <a:lnTo>
                    <a:pt x="731" y="363"/>
                  </a:lnTo>
                  <a:lnTo>
                    <a:pt x="735" y="364"/>
                  </a:lnTo>
                  <a:lnTo>
                    <a:pt x="739" y="364"/>
                  </a:lnTo>
                  <a:lnTo>
                    <a:pt x="743" y="364"/>
                  </a:lnTo>
                  <a:lnTo>
                    <a:pt x="745" y="364"/>
                  </a:lnTo>
                  <a:lnTo>
                    <a:pt x="770" y="361"/>
                  </a:lnTo>
                  <a:lnTo>
                    <a:pt x="793" y="349"/>
                  </a:lnTo>
                  <a:lnTo>
                    <a:pt x="811" y="332"/>
                  </a:lnTo>
                  <a:lnTo>
                    <a:pt x="824" y="310"/>
                  </a:lnTo>
                  <a:lnTo>
                    <a:pt x="830" y="285"/>
                  </a:lnTo>
                  <a:lnTo>
                    <a:pt x="831" y="276"/>
                  </a:lnTo>
                  <a:lnTo>
                    <a:pt x="827" y="250"/>
                  </a:lnTo>
                  <a:lnTo>
                    <a:pt x="816" y="227"/>
                  </a:lnTo>
                  <a:lnTo>
                    <a:pt x="799" y="208"/>
                  </a:lnTo>
                  <a:lnTo>
                    <a:pt x="778" y="194"/>
                  </a:lnTo>
                  <a:lnTo>
                    <a:pt x="753" y="188"/>
                  </a:lnTo>
                  <a:lnTo>
                    <a:pt x="745" y="18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221686" y="4170476"/>
              <a:ext cx="10079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Network</a:t>
              </a:r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780313" y="5930931"/>
            <a:ext cx="2039377" cy="523824"/>
            <a:chOff x="1589316" y="2198914"/>
            <a:chExt cx="1650801" cy="1197428"/>
          </a:xfrm>
        </p:grpSpPr>
        <p:sp>
          <p:nvSpPr>
            <p:cNvPr id="39" name="Rectangle 38"/>
            <p:cNvSpPr/>
            <p:nvPr/>
          </p:nvSpPr>
          <p:spPr>
            <a:xfrm>
              <a:off x="1589316" y="2198914"/>
              <a:ext cx="1593195" cy="11974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669339" y="2312353"/>
              <a:ext cx="1570778" cy="53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Head/eye tracking</a:t>
              </a:r>
              <a:endParaRPr lang="en-US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522689" y="1190064"/>
            <a:ext cx="3184661" cy="1720159"/>
            <a:chOff x="2933328" y="636607"/>
            <a:chExt cx="3184661" cy="1720159"/>
          </a:xfrm>
        </p:grpSpPr>
        <p:grpSp>
          <p:nvGrpSpPr>
            <p:cNvPr id="7" name="Group 6"/>
            <p:cNvGrpSpPr/>
            <p:nvPr/>
          </p:nvGrpSpPr>
          <p:grpSpPr>
            <a:xfrm>
              <a:off x="3127976" y="1096415"/>
              <a:ext cx="1226741" cy="800542"/>
              <a:chOff x="1589315" y="2198914"/>
              <a:chExt cx="1730829" cy="1197428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589315" y="2198914"/>
                <a:ext cx="1730828" cy="1197428"/>
              </a:xfrm>
              <a:prstGeom prst="rect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1589316" y="2272011"/>
                <a:ext cx="1730828" cy="9667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Sphere stitching</a:t>
                </a:r>
                <a:endParaRPr lang="en-US" dirty="0"/>
              </a:p>
            </p:txBody>
          </p:sp>
        </p:grpSp>
        <p:sp>
          <p:nvSpPr>
            <p:cNvPr id="13" name="Rectangle 12"/>
            <p:cNvSpPr/>
            <p:nvPr/>
          </p:nvSpPr>
          <p:spPr>
            <a:xfrm>
              <a:off x="2933328" y="636607"/>
              <a:ext cx="3184661" cy="1720159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4669550" y="1096416"/>
              <a:ext cx="1226741" cy="800543"/>
              <a:chOff x="1589315" y="2198914"/>
              <a:chExt cx="1730828" cy="1197428"/>
            </a:xfrm>
          </p:grpSpPr>
          <p:sp>
            <p:nvSpPr>
              <p:cNvPr id="42" name="Rectangle 41"/>
              <p:cNvSpPr/>
              <p:nvPr/>
            </p:nvSpPr>
            <p:spPr>
              <a:xfrm>
                <a:off x="1589315" y="2198914"/>
                <a:ext cx="1730828" cy="1197428"/>
              </a:xfrm>
              <a:prstGeom prst="rect">
                <a:avLst/>
              </a:prstGeom>
              <a:noFill/>
              <a:ln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589315" y="2475129"/>
                <a:ext cx="1730828" cy="5524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/>
                  <a:t>Projection</a:t>
                </a:r>
                <a:endParaRPr lang="en-US" dirty="0"/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7832279" y="1619396"/>
            <a:ext cx="1288040" cy="799612"/>
            <a:chOff x="6059821" y="1107002"/>
            <a:chExt cx="1288040" cy="799612"/>
          </a:xfrm>
        </p:grpSpPr>
        <p:sp>
          <p:nvSpPr>
            <p:cNvPr id="48" name="Rectangle 47"/>
            <p:cNvSpPr/>
            <p:nvPr/>
          </p:nvSpPr>
          <p:spPr>
            <a:xfrm>
              <a:off x="6079890" y="1107002"/>
              <a:ext cx="1267971" cy="799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059821" y="1153166"/>
              <a:ext cx="126797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File composing</a:t>
              </a:r>
              <a:endParaRPr lang="en-US" dirty="0"/>
            </a:p>
          </p:txBody>
        </p:sp>
      </p:grpSp>
      <p:cxnSp>
        <p:nvCxnSpPr>
          <p:cNvPr id="53" name="Straight Arrow Connector 52"/>
          <p:cNvCxnSpPr>
            <a:stCxn id="5" idx="3"/>
            <a:endCxn id="8" idx="1"/>
          </p:cNvCxnSpPr>
          <p:nvPr/>
        </p:nvCxnSpPr>
        <p:spPr>
          <a:xfrm flipV="1">
            <a:off x="2207857" y="2050146"/>
            <a:ext cx="509481" cy="6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222743" y="1749865"/>
            <a:ext cx="33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</a:t>
            </a:r>
            <a:endParaRPr lang="en-US" dirty="0"/>
          </a:p>
        </p:txBody>
      </p:sp>
      <p:cxnSp>
        <p:nvCxnSpPr>
          <p:cNvPr id="55" name="Straight Arrow Connector 54"/>
          <p:cNvCxnSpPr/>
          <p:nvPr/>
        </p:nvCxnSpPr>
        <p:spPr>
          <a:xfrm flipV="1">
            <a:off x="556755" y="2056720"/>
            <a:ext cx="509481" cy="62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25959" y="1756439"/>
            <a:ext cx="33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</a:t>
            </a:r>
            <a:endParaRPr lang="en-US" dirty="0"/>
          </a:p>
        </p:txBody>
      </p:sp>
      <p:cxnSp>
        <p:nvCxnSpPr>
          <p:cNvPr id="58" name="Straight Arrow Connector 57"/>
          <p:cNvCxnSpPr>
            <a:stCxn id="9" idx="3"/>
            <a:endCxn id="43" idx="1"/>
          </p:cNvCxnSpPr>
          <p:nvPr/>
        </p:nvCxnSpPr>
        <p:spPr>
          <a:xfrm flipV="1">
            <a:off x="3944078" y="2019203"/>
            <a:ext cx="314833" cy="2703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727831" y="1720696"/>
            <a:ext cx="33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</a:t>
            </a:r>
            <a:endParaRPr lang="en-US" dirty="0"/>
          </a:p>
        </p:txBody>
      </p:sp>
      <p:cxnSp>
        <p:nvCxnSpPr>
          <p:cNvPr id="64" name="Straight Arrow Connector 63"/>
          <p:cNvCxnSpPr>
            <a:stCxn id="43" idx="3"/>
            <a:endCxn id="15" idx="1"/>
          </p:cNvCxnSpPr>
          <p:nvPr/>
        </p:nvCxnSpPr>
        <p:spPr>
          <a:xfrm flipV="1">
            <a:off x="5485652" y="2019202"/>
            <a:ext cx="68871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942687" y="1715951"/>
            <a:ext cx="33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</a:t>
            </a:r>
            <a:endParaRPr lang="en-US" dirty="0"/>
          </a:p>
        </p:txBody>
      </p:sp>
      <p:cxnSp>
        <p:nvCxnSpPr>
          <p:cNvPr id="67" name="Straight Arrow Connector 66"/>
          <p:cNvCxnSpPr>
            <a:stCxn id="15" idx="3"/>
            <a:endCxn id="48" idx="1"/>
          </p:cNvCxnSpPr>
          <p:nvPr/>
        </p:nvCxnSpPr>
        <p:spPr>
          <a:xfrm>
            <a:off x="7442333" y="2019202"/>
            <a:ext cx="4100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7464564" y="1705827"/>
            <a:ext cx="33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FF"/>
                </a:solidFill>
              </a:rPr>
              <a:t>E</a:t>
            </a:r>
          </a:p>
        </p:txBody>
      </p:sp>
      <p:grpSp>
        <p:nvGrpSpPr>
          <p:cNvPr id="69" name="Group 68"/>
          <p:cNvGrpSpPr/>
          <p:nvPr/>
        </p:nvGrpSpPr>
        <p:grpSpPr>
          <a:xfrm>
            <a:off x="9835140" y="1617882"/>
            <a:ext cx="1533413" cy="799612"/>
            <a:chOff x="6074568" y="1107002"/>
            <a:chExt cx="1533413" cy="799612"/>
          </a:xfrm>
        </p:grpSpPr>
        <p:sp>
          <p:nvSpPr>
            <p:cNvPr id="70" name="Rectangle 69"/>
            <p:cNvSpPr/>
            <p:nvPr/>
          </p:nvSpPr>
          <p:spPr>
            <a:xfrm>
              <a:off x="6079890" y="1107002"/>
              <a:ext cx="1513344" cy="799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074568" y="1167032"/>
              <a:ext cx="15334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DASH encapsulation</a:t>
              </a:r>
              <a:endParaRPr lang="en-US" dirty="0"/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9180196" y="1716713"/>
            <a:ext cx="33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F</a:t>
            </a:r>
            <a:endParaRPr lang="en-US" dirty="0">
              <a:solidFill>
                <a:srgbClr val="0000FF"/>
              </a:solidFill>
            </a:endParaRPr>
          </a:p>
        </p:txBody>
      </p:sp>
      <p:cxnSp>
        <p:nvCxnSpPr>
          <p:cNvPr id="75" name="Straight Arrow Connector 74"/>
          <p:cNvCxnSpPr>
            <a:stCxn id="48" idx="3"/>
            <a:endCxn id="70" idx="1"/>
          </p:cNvCxnSpPr>
          <p:nvPr/>
        </p:nvCxnSpPr>
        <p:spPr>
          <a:xfrm flipV="1">
            <a:off x="9120319" y="2017688"/>
            <a:ext cx="720143" cy="1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7802021" y="4407494"/>
            <a:ext cx="1267971" cy="799612"/>
            <a:chOff x="6079890" y="1107002"/>
            <a:chExt cx="1267971" cy="799612"/>
          </a:xfrm>
        </p:grpSpPr>
        <p:sp>
          <p:nvSpPr>
            <p:cNvPr id="77" name="Rectangle 76"/>
            <p:cNvSpPr/>
            <p:nvPr/>
          </p:nvSpPr>
          <p:spPr>
            <a:xfrm>
              <a:off x="6079890" y="1107002"/>
              <a:ext cx="1267971" cy="799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079890" y="1266185"/>
              <a:ext cx="12679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File parsing</a:t>
              </a:r>
              <a:endParaRPr lang="en-US" dirty="0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124035" y="4407494"/>
            <a:ext cx="1267971" cy="799612"/>
            <a:chOff x="6079890" y="1107002"/>
            <a:chExt cx="1267971" cy="799612"/>
          </a:xfrm>
        </p:grpSpPr>
        <p:sp>
          <p:nvSpPr>
            <p:cNvPr id="82" name="Rectangle 81"/>
            <p:cNvSpPr/>
            <p:nvPr/>
          </p:nvSpPr>
          <p:spPr>
            <a:xfrm>
              <a:off x="6079890" y="1107002"/>
              <a:ext cx="1267971" cy="799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079890" y="1266185"/>
              <a:ext cx="12679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Decoding</a:t>
              </a:r>
              <a:endParaRPr lang="en-US" dirty="0"/>
            </a:p>
          </p:txBody>
        </p:sp>
      </p:grpSp>
      <p:cxnSp>
        <p:nvCxnSpPr>
          <p:cNvPr id="85" name="Straight Arrow Connector 84"/>
          <p:cNvCxnSpPr>
            <a:stCxn id="21" idx="1"/>
            <a:endCxn id="77" idx="3"/>
          </p:cNvCxnSpPr>
          <p:nvPr/>
        </p:nvCxnSpPr>
        <p:spPr>
          <a:xfrm flipH="1">
            <a:off x="9069992" y="4804328"/>
            <a:ext cx="774459" cy="29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>
            <a:stCxn id="77" idx="1"/>
            <a:endCxn id="82" idx="3"/>
          </p:cNvCxnSpPr>
          <p:nvPr/>
        </p:nvCxnSpPr>
        <p:spPr>
          <a:xfrm flipH="1">
            <a:off x="7392006" y="4807300"/>
            <a:ext cx="41001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7405647" y="4498905"/>
            <a:ext cx="417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E’</a:t>
            </a:r>
            <a:endParaRPr lang="en-US" dirty="0"/>
          </a:p>
        </p:txBody>
      </p:sp>
      <p:sp>
        <p:nvSpPr>
          <p:cNvPr id="89" name="TextBox 88"/>
          <p:cNvSpPr txBox="1"/>
          <p:nvPr/>
        </p:nvSpPr>
        <p:spPr>
          <a:xfrm>
            <a:off x="9142681" y="4434996"/>
            <a:ext cx="398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F’</a:t>
            </a:r>
            <a:endParaRPr lang="en-US" dirty="0"/>
          </a:p>
        </p:txBody>
      </p:sp>
      <p:cxnSp>
        <p:nvCxnSpPr>
          <p:cNvPr id="91" name="Straight Arrow Connector 90"/>
          <p:cNvCxnSpPr/>
          <p:nvPr/>
        </p:nvCxnSpPr>
        <p:spPr>
          <a:xfrm>
            <a:off x="10662450" y="2417494"/>
            <a:ext cx="0" cy="4044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flipV="1">
            <a:off x="10493835" y="3735639"/>
            <a:ext cx="4297" cy="4719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>
            <a:off x="10837537" y="3747920"/>
            <a:ext cx="0" cy="4596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4447967" y="4407494"/>
            <a:ext cx="1267971" cy="799612"/>
            <a:chOff x="6079890" y="1107002"/>
            <a:chExt cx="1267971" cy="799612"/>
          </a:xfrm>
        </p:grpSpPr>
        <p:sp>
          <p:nvSpPr>
            <p:cNvPr id="99" name="Rectangle 98"/>
            <p:cNvSpPr/>
            <p:nvPr/>
          </p:nvSpPr>
          <p:spPr>
            <a:xfrm>
              <a:off x="6079890" y="1107002"/>
              <a:ext cx="1267971" cy="79961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6079890" y="1266185"/>
              <a:ext cx="12679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Rendering</a:t>
              </a:r>
              <a:endParaRPr lang="en-US" dirty="0"/>
            </a:p>
          </p:txBody>
        </p:sp>
      </p:grpSp>
      <p:cxnSp>
        <p:nvCxnSpPr>
          <p:cNvPr id="102" name="Straight Arrow Connector 101"/>
          <p:cNvCxnSpPr>
            <a:stCxn id="82" idx="1"/>
            <a:endCxn id="99" idx="3"/>
          </p:cNvCxnSpPr>
          <p:nvPr/>
        </p:nvCxnSpPr>
        <p:spPr>
          <a:xfrm flipH="1">
            <a:off x="5715938" y="4807300"/>
            <a:ext cx="4080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5705640" y="4478611"/>
            <a:ext cx="417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D’</a:t>
            </a:r>
            <a:endParaRPr lang="en-US" dirty="0"/>
          </a:p>
        </p:txBody>
      </p:sp>
      <p:sp>
        <p:nvSpPr>
          <p:cNvPr id="104" name="TextBox 103"/>
          <p:cNvSpPr txBox="1"/>
          <p:nvPr/>
        </p:nvSpPr>
        <p:spPr>
          <a:xfrm>
            <a:off x="3403843" y="1236508"/>
            <a:ext cx="141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Stitching</a:t>
            </a:r>
            <a:endParaRPr lang="en-US" dirty="0"/>
          </a:p>
        </p:txBody>
      </p:sp>
      <p:sp>
        <p:nvSpPr>
          <p:cNvPr id="118" name="TextBox 117"/>
          <p:cNvSpPr txBox="1"/>
          <p:nvPr/>
        </p:nvSpPr>
        <p:spPr>
          <a:xfrm>
            <a:off x="6731796" y="5561861"/>
            <a:ext cx="608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M2</a:t>
            </a:r>
            <a:endParaRPr lang="en-US" dirty="0"/>
          </a:p>
        </p:txBody>
      </p:sp>
      <p:cxnSp>
        <p:nvCxnSpPr>
          <p:cNvPr id="120" name="Straight Arrow Connector 119"/>
          <p:cNvCxnSpPr>
            <a:endCxn id="42" idx="0"/>
          </p:cNvCxnSpPr>
          <p:nvPr/>
        </p:nvCxnSpPr>
        <p:spPr>
          <a:xfrm>
            <a:off x="4872282" y="1315455"/>
            <a:ext cx="0" cy="3344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V="1">
            <a:off x="4872282" y="1293796"/>
            <a:ext cx="5785363" cy="216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>
            <a:off x="10657645" y="1293796"/>
            <a:ext cx="4805" cy="3120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>
            <a:endCxn id="48" idx="0"/>
          </p:cNvCxnSpPr>
          <p:nvPr/>
        </p:nvCxnSpPr>
        <p:spPr>
          <a:xfrm>
            <a:off x="8486332" y="1315455"/>
            <a:ext cx="2" cy="3039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>
            <a:endCxn id="15" idx="0"/>
          </p:cNvCxnSpPr>
          <p:nvPr/>
        </p:nvCxnSpPr>
        <p:spPr>
          <a:xfrm>
            <a:off x="6808206" y="1304893"/>
            <a:ext cx="142" cy="3145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7340451" y="643050"/>
            <a:ext cx="51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M1</a:t>
            </a:r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7586804" y="1032075"/>
            <a:ext cx="0" cy="2833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0629792" y="2377973"/>
            <a:ext cx="337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FF"/>
                </a:solidFill>
              </a:rPr>
              <a:t>G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803938" y="3757638"/>
            <a:ext cx="41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G’</a:t>
            </a:r>
            <a:endParaRPr lang="en-US" dirty="0"/>
          </a:p>
        </p:txBody>
      </p:sp>
      <p:sp>
        <p:nvSpPr>
          <p:cNvPr id="101" name="TextBox 100"/>
          <p:cNvSpPr txBox="1"/>
          <p:nvPr/>
        </p:nvSpPr>
        <p:spPr>
          <a:xfrm>
            <a:off x="9958745" y="5897294"/>
            <a:ext cx="141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Streaming</a:t>
            </a:r>
            <a:endParaRPr lang="en-US" dirty="0"/>
          </a:p>
        </p:txBody>
      </p:sp>
      <p:cxnSp>
        <p:nvCxnSpPr>
          <p:cNvPr id="63" name="Straight Connector 62"/>
          <p:cNvCxnSpPr/>
          <p:nvPr/>
        </p:nvCxnSpPr>
        <p:spPr>
          <a:xfrm>
            <a:off x="5081952" y="5585140"/>
            <a:ext cx="5627913" cy="307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39" idx="0"/>
            <a:endCxn id="82" idx="2"/>
          </p:cNvCxnSpPr>
          <p:nvPr/>
        </p:nvCxnSpPr>
        <p:spPr>
          <a:xfrm flipH="1" flipV="1">
            <a:off x="6758021" y="5207106"/>
            <a:ext cx="6398" cy="723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endCxn id="99" idx="2"/>
          </p:cNvCxnSpPr>
          <p:nvPr/>
        </p:nvCxnSpPr>
        <p:spPr>
          <a:xfrm flipV="1">
            <a:off x="5081952" y="5207106"/>
            <a:ext cx="1" cy="3619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Arrow Connector 121"/>
          <p:cNvCxnSpPr/>
          <p:nvPr/>
        </p:nvCxnSpPr>
        <p:spPr>
          <a:xfrm flipV="1">
            <a:off x="10709865" y="5388062"/>
            <a:ext cx="0" cy="2277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TextBox 125"/>
          <p:cNvSpPr txBox="1"/>
          <p:nvPr/>
        </p:nvSpPr>
        <p:spPr>
          <a:xfrm>
            <a:off x="520873" y="3185949"/>
            <a:ext cx="36848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A: Real-world scene</a:t>
            </a:r>
          </a:p>
          <a:p>
            <a:r>
              <a:rPr lang="en-US" sz="1400" dirty="0" smtClean="0"/>
              <a:t>B: Multiple-sensors-captured video or audio</a:t>
            </a:r>
          </a:p>
          <a:p>
            <a:r>
              <a:rPr lang="en-US" sz="1400" dirty="0" smtClean="0"/>
              <a:t>C: Sphere video</a:t>
            </a:r>
          </a:p>
          <a:p>
            <a:r>
              <a:rPr lang="en-US" sz="1400" dirty="0" smtClean="0"/>
              <a:t>D/D’: Projected video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E/E’: Coded video or audio bitstream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F/F’: </a:t>
            </a:r>
            <a:r>
              <a:rPr lang="en-US" sz="1400" dirty="0" err="1" smtClean="0">
                <a:solidFill>
                  <a:srgbClr val="0000FF"/>
                </a:solidFill>
              </a:rPr>
              <a:t>ISOBMFF</a:t>
            </a:r>
            <a:r>
              <a:rPr lang="en-US" sz="1400" dirty="0" smtClean="0">
                <a:solidFill>
                  <a:srgbClr val="0000FF"/>
                </a:solidFill>
              </a:rPr>
              <a:t> file</a:t>
            </a:r>
          </a:p>
          <a:p>
            <a:r>
              <a:rPr lang="en-US" sz="1400" dirty="0" smtClean="0">
                <a:solidFill>
                  <a:srgbClr val="0000FF"/>
                </a:solidFill>
              </a:rPr>
              <a:t>G/G’: DASH media presentation</a:t>
            </a:r>
          </a:p>
          <a:p>
            <a:r>
              <a:rPr lang="en-US" sz="1400" dirty="0" err="1" smtClean="0"/>
              <a:t>M1</a:t>
            </a:r>
            <a:r>
              <a:rPr lang="en-US" sz="1400" dirty="0" smtClean="0"/>
              <a:t>: Projection mapping etc. metadata</a:t>
            </a:r>
          </a:p>
          <a:p>
            <a:r>
              <a:rPr lang="en-US" sz="1400" dirty="0" err="1" smtClean="0"/>
              <a:t>M2</a:t>
            </a:r>
            <a:r>
              <a:rPr lang="en-US" sz="1400" dirty="0" smtClean="0"/>
              <a:t>: Metadata info of current </a:t>
            </a:r>
            <a:r>
              <a:rPr lang="en-US" sz="1400" dirty="0" err="1" smtClean="0"/>
              <a:t>FOV</a:t>
            </a:r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>
                <a:solidFill>
                  <a:srgbClr val="0000FF"/>
                </a:solidFill>
              </a:rPr>
              <a:t>Formats to be standardized in </a:t>
            </a:r>
            <a:r>
              <a:rPr lang="en-US" sz="1400" dirty="0" err="1" smtClean="0">
                <a:solidFill>
                  <a:srgbClr val="0000FF"/>
                </a:solidFill>
              </a:rPr>
              <a:t>OMAF</a:t>
            </a:r>
            <a:r>
              <a:rPr lang="en-US" sz="1400" dirty="0" smtClean="0">
                <a:solidFill>
                  <a:srgbClr val="0000FF"/>
                </a:solidFill>
              </a:rPr>
              <a:t>: E/F/G, incl. signalling of </a:t>
            </a:r>
            <a:r>
              <a:rPr lang="en-US" sz="1400" dirty="0" err="1" smtClean="0">
                <a:solidFill>
                  <a:srgbClr val="0000FF"/>
                </a:solidFill>
              </a:rPr>
              <a:t>M1</a:t>
            </a:r>
            <a:r>
              <a:rPr lang="en-US" sz="1400" dirty="0" smtClean="0">
                <a:solidFill>
                  <a:srgbClr val="0000FF"/>
                </a:solidFill>
              </a:rPr>
              <a:t> in F/G.</a:t>
            </a:r>
            <a:endParaRPr lang="en-US" sz="1400" dirty="0">
              <a:solidFill>
                <a:srgbClr val="0000FF"/>
              </a:solidFill>
            </a:endParaRPr>
          </a:p>
          <a:p>
            <a:endParaRPr lang="en-US" sz="1400" dirty="0" smtClean="0"/>
          </a:p>
          <a:p>
            <a:r>
              <a:rPr lang="en-US" sz="1400" dirty="0" smtClean="0"/>
              <a:t>For audio, the entire stitching process is not needed, and D is the same as B.</a:t>
            </a:r>
          </a:p>
        </p:txBody>
      </p:sp>
      <p:sp>
        <p:nvSpPr>
          <p:cNvPr id="79" name="Title 1"/>
          <p:cNvSpPr>
            <a:spLocks noGrp="1"/>
          </p:cNvSpPr>
          <p:nvPr>
            <p:ph type="title"/>
          </p:nvPr>
        </p:nvSpPr>
        <p:spPr>
          <a:xfrm>
            <a:off x="221421" y="251055"/>
            <a:ext cx="10512862" cy="507699"/>
          </a:xfrm>
        </p:spPr>
        <p:txBody>
          <a:bodyPr/>
          <a:lstStyle/>
          <a:p>
            <a:r>
              <a:rPr lang="en-US" dirty="0" err="1" smtClean="0">
                <a:solidFill>
                  <a:srgbClr val="0070C0"/>
                </a:solidFill>
              </a:rPr>
              <a:t>OMAF</a:t>
            </a:r>
            <a:r>
              <a:rPr lang="en-US" dirty="0" smtClean="0">
                <a:solidFill>
                  <a:srgbClr val="0070C0"/>
                </a:solidFill>
              </a:rPr>
              <a:t> architecture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91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F3A818A4D7B34EB84012719D9EFA62" ma:contentTypeVersion="0" ma:contentTypeDescription="Create a new document." ma:contentTypeScope="" ma:versionID="3002bacc658a15b478e625f8a4d1766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B31989-8C03-4BA7-811B-2340DFA2599C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7996CE8-DBCD-44F7-BA43-DDED02771B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ADDED0-3388-4CF0-9218-0F3443E723E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11944</TotalTime>
  <Words>2659</Words>
  <Application>Microsoft Office PowerPoint</Application>
  <PresentationFormat>Widescreen</PresentationFormat>
  <Paragraphs>509</Paragraphs>
  <Slides>40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3" baseType="lpstr">
      <vt:lpstr>MS Mincho</vt:lpstr>
      <vt:lpstr>Arial</vt:lpstr>
      <vt:lpstr>Calibre Regular</vt:lpstr>
      <vt:lpstr>Calibre Semibold</vt:lpstr>
      <vt:lpstr>Cambria</vt:lpstr>
      <vt:lpstr>Microsoft Sans Serif</vt:lpstr>
      <vt:lpstr>Qualcomm Office Bold</vt:lpstr>
      <vt:lpstr>Qualcomm Office Regular</vt:lpstr>
      <vt:lpstr>Qualcomm Regular</vt:lpstr>
      <vt:lpstr>STKaiti</vt:lpstr>
      <vt:lpstr>Tahoma</vt:lpstr>
      <vt:lpstr>Times New Roman</vt:lpstr>
      <vt:lpstr>1_Qualcomm_Template_Standard</vt:lpstr>
      <vt:lpstr>OMAF: Omnidirectional Media Application             Format</vt:lpstr>
      <vt:lpstr>PowerPoint Presentation</vt:lpstr>
      <vt:lpstr>Basic framework of VR</vt:lpstr>
      <vt:lpstr>VR related standardization activities</vt:lpstr>
      <vt:lpstr>OMAF: when, who, what</vt:lpstr>
      <vt:lpstr>OMAF – when</vt:lpstr>
      <vt:lpstr>OMAF – who</vt:lpstr>
      <vt:lpstr>OMAF – what</vt:lpstr>
      <vt:lpstr>OMAF architecture</vt:lpstr>
      <vt:lpstr>Projection mappings in OMAF WD</vt:lpstr>
      <vt:lpstr>PowerPoint Presentation</vt:lpstr>
      <vt:lpstr>PowerPoint Presentation</vt:lpstr>
      <vt:lpstr>PowerPoint Presentation</vt:lpstr>
      <vt:lpstr>Cube map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VR signalling in ISOBMFF and DASH</vt:lpstr>
      <vt:lpstr>VR signalling in ISOBMFF</vt:lpstr>
      <vt:lpstr>A backward compatible VR signalling in ISOBMFF</vt:lpstr>
      <vt:lpstr>Info needed for decoding, rendering, and optimization</vt:lpstr>
      <vt:lpstr>VR signalling in DASH</vt:lpstr>
      <vt:lpstr>Viewport dependent VR video processing</vt:lpstr>
      <vt:lpstr>PowerPoint Presentation</vt:lpstr>
      <vt:lpstr>Viewport dependent video processing</vt:lpstr>
      <vt:lpstr>VR/360 video encoding and decoding schemes</vt:lpstr>
      <vt:lpstr>VR/360 video encoding and decoding – conventional </vt:lpstr>
      <vt:lpstr>Simple Tiles based Partial Decoding (STPD)</vt:lpstr>
      <vt:lpstr>ScaLable coding based Partial Decoding #1 (SLPD#1)</vt:lpstr>
      <vt:lpstr>ScaLable coding based Partial Decoding #2 (SLPD#2)</vt:lpstr>
      <vt:lpstr>SiMulcast coding based Partial Decoding #1 (SMPD#1)</vt:lpstr>
      <vt:lpstr>SiMulcast coding based Partial Decoding #2 (SMPD#2)</vt:lpstr>
      <vt:lpstr>A comparison of the VR coding schemes</vt:lpstr>
      <vt:lpstr>SLPD#1 vs Conventional (on decoding complexity or VR video capability)</vt:lpstr>
      <vt:lpstr>Preliminarily bandwidth comparison of SLPD#1 vs Conventional</vt:lpstr>
      <vt:lpstr>Signalling and encapsulation of tiles based VR video bitstreams</vt:lpstr>
      <vt:lpstr>PowerPoint Presentation</vt:lpstr>
      <vt:lpstr>PowerPoint Presentation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&lt;&lt;Insert IP Name Here&gt;&gt; 2015 Business &amp; Tech IP Review</dc:title>
  <dc:creator>Leland, Tim</dc:creator>
  <cp:lastModifiedBy>Thomas Stockhammer</cp:lastModifiedBy>
  <cp:revision>847</cp:revision>
  <cp:lastPrinted>2016-08-15T00:12:40Z</cp:lastPrinted>
  <dcterms:created xsi:type="dcterms:W3CDTF">2015-03-02T19:06:46Z</dcterms:created>
  <dcterms:modified xsi:type="dcterms:W3CDTF">2016-09-07T15:06:55Z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-876799314</vt:i4>
  </property>
  <property fmtid="{D5CDD505-2E9C-101B-9397-08002B2CF9AE}" pid="3" name="_NewReviewCycle">
    <vt:lpwstr/>
  </property>
  <property fmtid="{D5CDD505-2E9C-101B-9397-08002B2CF9AE}" pid="4" name="_EmailSubject">
    <vt:lpwstr>CTTL proposed to establish TC12 for VR/AR in CCSA</vt:lpwstr>
  </property>
  <property fmtid="{D5CDD505-2E9C-101B-9397-08002B2CF9AE}" pid="5" name="_AuthorEmail">
    <vt:lpwstr>yekuiw@qti.qualcomm.com</vt:lpwstr>
  </property>
  <property fmtid="{D5CDD505-2E9C-101B-9397-08002B2CF9AE}" pid="6" name="_AuthorEmailDisplayName">
    <vt:lpwstr>Wang, Ye-Kui</vt:lpwstr>
  </property>
  <property fmtid="{D5CDD505-2E9C-101B-9397-08002B2CF9AE}" pid="7" name="ContentTypeId">
    <vt:lpwstr>0x0101004DF3A818A4D7B34EB84012719D9EFA62</vt:lpwstr>
  </property>
  <property fmtid="{D5CDD505-2E9C-101B-9397-08002B2CF9AE}" pid="8" name="_PreviousAdHocReviewCycleID">
    <vt:i4>-1559982621</vt:i4>
  </property>
</Properties>
</file>