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slideLayouts/slideLayout2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18" r:id="rId1"/>
    <p:sldMasterId id="2147483900" r:id="rId2"/>
    <p:sldMasterId id="2147483898" r:id="rId3"/>
    <p:sldMasterId id="2147483797" r:id="rId4"/>
    <p:sldMasterId id="2147483816" r:id="rId5"/>
    <p:sldMasterId id="2147483683" r:id="rId6"/>
    <p:sldMasterId id="2147483896" r:id="rId7"/>
  </p:sldMasterIdLst>
  <p:notesMasterIdLst>
    <p:notesMasterId r:id="rId13"/>
  </p:notesMasterIdLst>
  <p:handoutMasterIdLst>
    <p:handoutMasterId r:id="rId14"/>
  </p:handoutMasterIdLst>
  <p:sldIdLst>
    <p:sldId id="379" r:id="rId8"/>
    <p:sldId id="406" r:id="rId9"/>
    <p:sldId id="407" r:id="rId10"/>
    <p:sldId id="409" r:id="rId11"/>
    <p:sldId id="410" r:id="rId12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4" initials="MS" lastIdx="9" clrIdx="0">
    <p:extLst>
      <p:ext uri="{19B8F6BF-5375-455C-9EA6-DF929625EA0E}">
        <p15:presenceInfo xmlns:p15="http://schemas.microsoft.com/office/powerpoint/2012/main" userId="Huawei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C7000B"/>
    <a:srgbClr val="98A2AE"/>
    <a:srgbClr val="DD4654"/>
    <a:srgbClr val="3A414D"/>
    <a:srgbClr val="6699FF"/>
    <a:srgbClr val="575756"/>
    <a:srgbClr val="4B4C4B"/>
    <a:srgbClr val="4D4D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463" autoAdjust="0"/>
  </p:normalViewPr>
  <p:slideViewPr>
    <p:cSldViewPr snapToGrid="0" snapToObjects="1">
      <p:cViewPr varScale="1">
        <p:scale>
          <a:sx n="98" d="100"/>
          <a:sy n="98" d="100"/>
        </p:scale>
        <p:origin x="110" y="211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318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788" y="1825625"/>
            <a:ext cx="5184775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765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20362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93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9375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5375" y="1681163"/>
            <a:ext cx="51847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5375" y="2505075"/>
            <a:ext cx="5184775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0194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8446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880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9187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904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9663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9063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9962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905" y="189001"/>
            <a:ext cx="11125179" cy="98198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68984" y="1359000"/>
            <a:ext cx="11030100" cy="4804408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82687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 err="1" smtClean="0">
                <a:solidFill>
                  <a:schemeClr val="tx1"/>
                </a:solidFill>
              </a:rPr>
              <a:t>Vielen</a:t>
            </a:r>
            <a:r>
              <a:rPr lang="en-US" sz="4800" dirty="0" smtClean="0">
                <a:solidFill>
                  <a:schemeClr val="tx1"/>
                </a:solidFill>
              </a:rPr>
              <a:t> Dank!</a:t>
            </a:r>
          </a:p>
          <a:p>
            <a:pPr algn="l"/>
            <a:endParaRPr lang="en-US" sz="4800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sz="4800" dirty="0" smtClean="0">
                <a:solidFill>
                  <a:schemeClr val="tx1"/>
                </a:solidFill>
              </a:rPr>
              <a:t>谢谢！</a:t>
            </a:r>
            <a:endParaRPr lang="en-US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905" y="189001"/>
            <a:ext cx="11125179" cy="98198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68984" y="1359000"/>
            <a:ext cx="11030100" cy="4804408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66584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="" xmlns:a16="http://schemas.microsoft.com/office/drawing/2014/main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="" xmlns:a16="http://schemas.microsoft.com/office/drawing/2014/main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3" y="0"/>
            <a:ext cx="12201065" cy="5602262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87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924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707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2036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20363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F888-9CF8-4590-A67B-8DD98A5633A1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271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14">
            <a:extLst>
              <a:ext uri="{FF2B5EF4-FFF2-40B4-BE49-F238E27FC236}">
                <a16:creationId xmlns="" xmlns:a16="http://schemas.microsoft.com/office/drawing/2014/main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24"/>
            <a:ext cx="2258389" cy="49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2036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2036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1F888-9CF8-4590-A67B-8DD98A5633A1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0188" y="6356350"/>
            <a:ext cx="41163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3775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BD332-1D98-4423-897B-497447DA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70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435" name="文本框 19"/>
          <p:cNvSpPr txBox="1">
            <a:spLocks noChangeArrowheads="1"/>
          </p:cNvSpPr>
          <p:nvPr/>
        </p:nvSpPr>
        <p:spPr bwMode="auto">
          <a:xfrm>
            <a:off x="870063" y="6467476"/>
            <a:ext cx="2343897" cy="26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60" tIns="39180" rIns="78360" bIns="39180">
            <a:spAutoFit/>
          </a:bodyPr>
          <a:lstStyle>
            <a:lvl1pPr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392113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784225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174750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1566863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0240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4812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29384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3956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/>
                </a:solidFill>
                <a:latin typeface="FrutigerNext LT Bold" pitchFamily="20" charset="0"/>
                <a:ea typeface="MS PGothic" pitchFamily="34" charset="-128"/>
              </a:rPr>
              <a:t>HISILICON SEMICONDUCTOR</a:t>
            </a:r>
          </a:p>
        </p:txBody>
      </p:sp>
      <p:grpSp>
        <p:nvGrpSpPr>
          <p:cNvPr id="1084437" name="组合 21"/>
          <p:cNvGrpSpPr>
            <a:grpSpLocks/>
          </p:cNvGrpSpPr>
          <p:nvPr/>
        </p:nvGrpSpPr>
        <p:grpSpPr bwMode="auto">
          <a:xfrm>
            <a:off x="1" y="6216650"/>
            <a:ext cx="12196763" cy="635000"/>
            <a:chOff x="0" y="3920"/>
            <a:chExt cx="7682" cy="400"/>
          </a:xfrm>
        </p:grpSpPr>
        <p:pic>
          <p:nvPicPr>
            <p:cNvPr id="1084438" name="图片 22" descr="图片1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920"/>
              <a:ext cx="5760" cy="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4439" name="图片 23" descr="图片1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9" y="3920"/>
              <a:ext cx="5760" cy="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4440" name="图片 24" descr="图片1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6619" y="3920"/>
              <a:ext cx="1063" cy="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84442" name="矩形 26"/>
          <p:cNvSpPr>
            <a:spLocks noChangeArrowheads="1"/>
          </p:cNvSpPr>
          <p:nvPr/>
        </p:nvSpPr>
        <p:spPr bwMode="auto">
          <a:xfrm>
            <a:off x="7911543" y="6396039"/>
            <a:ext cx="1409884" cy="110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784225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de-DE" sz="1000" dirty="0">
              <a:solidFill>
                <a:prstClr val="black"/>
              </a:solidFill>
              <a:ea typeface="MS PGothic" pitchFamily="34" charset="-128"/>
            </a:endParaRPr>
          </a:p>
          <a:p>
            <a:pPr defTabSz="784225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000" dirty="0">
                <a:solidFill>
                  <a:prstClr val="black"/>
                </a:solidFill>
                <a:ea typeface="MS PGothic" pitchFamily="34" charset="-128"/>
              </a:rPr>
              <a:t>Page </a:t>
            </a:r>
            <a:fld id="{5463DFCB-84A2-4560-B35F-1EF11B20E7DD}" type="slidenum">
              <a:rPr lang="de-DE" sz="1000" smtClean="0">
                <a:solidFill>
                  <a:prstClr val="black"/>
                </a:solidFill>
                <a:ea typeface="MS PGothic" pitchFamily="34" charset="-128"/>
              </a:rPr>
              <a:pPr defTabSz="784225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sz="1000" dirty="0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2" name="矩形​​ 1"/>
          <p:cNvSpPr/>
          <p:nvPr/>
        </p:nvSpPr>
        <p:spPr bwMode="auto">
          <a:xfrm>
            <a:off x="10660679" y="6217920"/>
            <a:ext cx="731615" cy="640080"/>
          </a:xfrm>
          <a:prstGeom prst="rect">
            <a:avLst/>
          </a:prstGeom>
          <a:solidFill>
            <a:srgbClr val="E4E4E4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1800" b="1">
              <a:solidFill>
                <a:prstClr val="black"/>
              </a:solidFill>
              <a:ea typeface="宋体" pitchFamily="2" charset="-122"/>
            </a:endParaRPr>
          </a:p>
        </p:txBody>
      </p:sp>
      <p:pic>
        <p:nvPicPr>
          <p:cNvPr id="1084443" name="图片 27" descr="图片3副本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3423" y="6386514"/>
            <a:ext cx="1295569" cy="30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373905" y="189001"/>
            <a:ext cx="10286774" cy="9819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2" name="矩形 23"/>
          <p:cNvSpPr>
            <a:spLocks noChangeArrowheads="1"/>
          </p:cNvSpPr>
          <p:nvPr userDrawn="1"/>
        </p:nvSpPr>
        <p:spPr bwMode="auto">
          <a:xfrm>
            <a:off x="373905" y="6423660"/>
            <a:ext cx="2277712" cy="26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0092" tIns="40044" rIns="80092" bIns="40044">
            <a:spAutoFit/>
          </a:bodyPr>
          <a:lstStyle/>
          <a:p>
            <a:pPr defTabSz="8016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None/>
            </a:pPr>
            <a:r>
              <a:rPr lang="en-US" altLang="zh-CN" sz="1200" b="1" dirty="0" smtClean="0">
                <a:solidFill>
                  <a:prstClr val="black"/>
                </a:solidFill>
                <a:latin typeface="FrutigerNext LT Bold" charset="0"/>
                <a:ea typeface="宋体" pitchFamily="2" charset="-122"/>
              </a:rPr>
              <a:t>Huawei Internal/Confidential</a:t>
            </a:r>
            <a:endParaRPr lang="en-US" altLang="zh-CN" sz="1200" b="1" dirty="0">
              <a:solidFill>
                <a:prstClr val="black"/>
              </a:solidFill>
              <a:latin typeface="FrutigerNext LT Bold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7419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</p:sldLayoutIdLst>
  <p:transition/>
  <p:timing>
    <p:tnLst>
      <p:par>
        <p:cTn id="1" dur="indefinite" restart="never" nodeType="tmRoot"/>
      </p:par>
    </p:tnLst>
  </p:timing>
  <p:hf sldNum="0" hdr="0" ftr="0"/>
  <p:txStyles>
    <p:titleStyle>
      <a:lvl1pPr algn="l" rtl="0" fontAlgn="base">
        <a:spcBef>
          <a:spcPct val="0"/>
        </a:spcBef>
        <a:spcAft>
          <a:spcPct val="0"/>
        </a:spcAft>
        <a:defRPr sz="3200" b="0" baseline="0">
          <a:solidFill>
            <a:srgbClr val="990000"/>
          </a:solidFill>
          <a:latin typeface="微软雅黑" panose="020B0503020204020204" pitchFamily="34" charset="-122"/>
          <a:ea typeface="微软雅黑" panose="020B0503020204020204" pitchFamily="34" charset="-122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1463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baseline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Huawei Proprietary</a:t>
            </a:r>
            <a:endParaRPr lang="en-US" sz="1000" b="0" baseline="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580" y="6324675"/>
            <a:ext cx="1285919" cy="28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=""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213" y="5251969"/>
            <a:ext cx="1869596" cy="40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435" name="文本框 19"/>
          <p:cNvSpPr txBox="1">
            <a:spLocks noChangeArrowheads="1"/>
          </p:cNvSpPr>
          <p:nvPr/>
        </p:nvSpPr>
        <p:spPr bwMode="auto">
          <a:xfrm>
            <a:off x="870063" y="6467476"/>
            <a:ext cx="2343897" cy="26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60" tIns="39180" rIns="78360" bIns="39180">
            <a:spAutoFit/>
          </a:bodyPr>
          <a:lstStyle>
            <a:lvl1pPr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392113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784225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174750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1566863" defTabSz="78422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0240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4812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29384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395663" defTabSz="784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/>
                </a:solidFill>
                <a:latin typeface="FrutigerNext LT Bold" pitchFamily="20" charset="0"/>
                <a:ea typeface="MS PGothic" pitchFamily="34" charset="-128"/>
              </a:rPr>
              <a:t>HISILICON SEMICONDUCTOR</a:t>
            </a:r>
          </a:p>
        </p:txBody>
      </p:sp>
      <p:grpSp>
        <p:nvGrpSpPr>
          <p:cNvPr id="1084437" name="组合 21"/>
          <p:cNvGrpSpPr>
            <a:grpSpLocks/>
          </p:cNvGrpSpPr>
          <p:nvPr/>
        </p:nvGrpSpPr>
        <p:grpSpPr bwMode="auto">
          <a:xfrm>
            <a:off x="1" y="6216650"/>
            <a:ext cx="12196763" cy="635000"/>
            <a:chOff x="0" y="3920"/>
            <a:chExt cx="7682" cy="400"/>
          </a:xfrm>
        </p:grpSpPr>
        <p:pic>
          <p:nvPicPr>
            <p:cNvPr id="1084438" name="图片 22" descr="图片1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920"/>
              <a:ext cx="5760" cy="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4439" name="图片 23" descr="图片1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9" y="3920"/>
              <a:ext cx="5760" cy="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4440" name="图片 24" descr="图片1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6619" y="3920"/>
              <a:ext cx="1063" cy="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84442" name="矩形 26"/>
          <p:cNvSpPr>
            <a:spLocks noChangeArrowheads="1"/>
          </p:cNvSpPr>
          <p:nvPr/>
        </p:nvSpPr>
        <p:spPr bwMode="auto">
          <a:xfrm>
            <a:off x="7911543" y="6396039"/>
            <a:ext cx="1409884" cy="110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784225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de-DE" sz="1000" dirty="0">
              <a:solidFill>
                <a:prstClr val="black"/>
              </a:solidFill>
              <a:ea typeface="MS PGothic" pitchFamily="34" charset="-128"/>
            </a:endParaRPr>
          </a:p>
          <a:p>
            <a:pPr defTabSz="784225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000" dirty="0">
                <a:solidFill>
                  <a:prstClr val="black"/>
                </a:solidFill>
                <a:ea typeface="MS PGothic" pitchFamily="34" charset="-128"/>
              </a:rPr>
              <a:t>Page </a:t>
            </a:r>
            <a:fld id="{5463DFCB-84A2-4560-B35F-1EF11B20E7DD}" type="slidenum">
              <a:rPr lang="de-DE" sz="1000" smtClean="0">
                <a:solidFill>
                  <a:prstClr val="black"/>
                </a:solidFill>
                <a:ea typeface="MS PGothic" pitchFamily="34" charset="-128"/>
              </a:rPr>
              <a:pPr defTabSz="784225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sz="1000" dirty="0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2" name="矩形​​ 1"/>
          <p:cNvSpPr/>
          <p:nvPr/>
        </p:nvSpPr>
        <p:spPr bwMode="auto">
          <a:xfrm>
            <a:off x="10660679" y="6217920"/>
            <a:ext cx="731615" cy="640080"/>
          </a:xfrm>
          <a:prstGeom prst="rect">
            <a:avLst/>
          </a:prstGeom>
          <a:solidFill>
            <a:srgbClr val="E4E4E4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1800" b="1">
              <a:solidFill>
                <a:prstClr val="black"/>
              </a:solidFill>
              <a:ea typeface="宋体" pitchFamily="2" charset="-122"/>
            </a:endParaRPr>
          </a:p>
        </p:txBody>
      </p:sp>
      <p:pic>
        <p:nvPicPr>
          <p:cNvPr id="1084443" name="图片 27" descr="图片3副本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3423" y="6386514"/>
            <a:ext cx="1295569" cy="30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373905" y="189001"/>
            <a:ext cx="10286774" cy="9819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2" name="矩形 23"/>
          <p:cNvSpPr>
            <a:spLocks noChangeArrowheads="1"/>
          </p:cNvSpPr>
          <p:nvPr userDrawn="1"/>
        </p:nvSpPr>
        <p:spPr bwMode="auto">
          <a:xfrm>
            <a:off x="373905" y="6423660"/>
            <a:ext cx="2252064" cy="26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0092" tIns="40044" rIns="80092" bIns="40044">
            <a:spAutoFit/>
          </a:bodyPr>
          <a:lstStyle/>
          <a:p>
            <a:pPr defTabSz="801688" eaLnBrk="0" fontAlgn="base" hangingPunct="0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None/>
            </a:pPr>
            <a:r>
              <a:rPr lang="en-US" altLang="zh-CN" sz="1200" b="1" dirty="0" smtClean="0">
                <a:solidFill>
                  <a:prstClr val="black"/>
                </a:solidFill>
                <a:latin typeface="FrutigerNext LT Bold" charset="0"/>
                <a:ea typeface="宋体" pitchFamily="2" charset="-122"/>
              </a:rPr>
              <a:t>Huawei internal</a:t>
            </a:r>
            <a:r>
              <a:rPr lang="en-US" altLang="zh-CN" sz="1200" b="1" baseline="0" dirty="0" smtClean="0">
                <a:solidFill>
                  <a:prstClr val="black"/>
                </a:solidFill>
                <a:latin typeface="FrutigerNext LT Bold" charset="0"/>
                <a:ea typeface="宋体" pitchFamily="2" charset="-122"/>
              </a:rPr>
              <a:t>, confidential</a:t>
            </a:r>
            <a:endParaRPr lang="en-US" altLang="zh-CN" sz="1200" b="1" dirty="0">
              <a:solidFill>
                <a:prstClr val="black"/>
              </a:solidFill>
              <a:latin typeface="FrutigerNext LT Bold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3079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</p:sldLayoutIdLst>
  <p:transition/>
  <p:timing>
    <p:tnLst>
      <p:par>
        <p:cTn id="1" dur="indefinite" restart="never" nodeType="tmRoot"/>
      </p:par>
    </p:tnLst>
  </p:timing>
  <p:hf sldNum="0" hdr="0" ftr="0"/>
  <p:txStyles>
    <p:titleStyle>
      <a:lvl1pPr algn="l" rtl="0" fontAlgn="base">
        <a:spcBef>
          <a:spcPct val="0"/>
        </a:spcBef>
        <a:spcAft>
          <a:spcPct val="0"/>
        </a:spcAft>
        <a:defRPr sz="3200" b="0" baseline="0">
          <a:solidFill>
            <a:srgbClr val="990000"/>
          </a:solidFill>
          <a:latin typeface="微软雅黑" panose="020B0503020204020204" pitchFamily="34" charset="-122"/>
          <a:ea typeface="微软雅黑" panose="020B0503020204020204" pitchFamily="34" charset="-122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990000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8996" y="907092"/>
            <a:ext cx="8807712" cy="69025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Testing strategy proposal for </a:t>
            </a:r>
            <a:r>
              <a:rPr lang="en-US" dirty="0" err="1" smtClean="0"/>
              <a:t>FS_DCTC_eQoS_MED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600" dirty="0" smtClean="0"/>
              <a:t>Rufael Mekuria 00863149</a:t>
            </a:r>
          </a:p>
          <a:p>
            <a:r>
              <a:rPr lang="en-US" sz="1600" dirty="0" smtClean="0"/>
              <a:t>Pan Qi              00514309</a:t>
            </a:r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0494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</a:t>
            </a:r>
            <a:r>
              <a:rPr lang="en-US" dirty="0" smtClean="0"/>
              <a:t>Strategy (in th</a:t>
            </a:r>
            <a:r>
              <a:rPr lang="en-US" dirty="0" smtClean="0"/>
              <a:t>e wild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 smtClean="0"/>
              <a:t>No Need to overemphasize the methodology </a:t>
            </a:r>
          </a:p>
          <a:p>
            <a:pPr>
              <a:buFontTx/>
              <a:buChar char="-"/>
            </a:pPr>
            <a:r>
              <a:rPr lang="en-US" sz="1800" dirty="0" smtClean="0"/>
              <a:t>Wireshark captures on real deployments </a:t>
            </a:r>
            <a:r>
              <a:rPr lang="en-US" sz="1800" dirty="0" smtClean="0"/>
              <a:t>in 5G networks</a:t>
            </a:r>
            <a:endParaRPr lang="en-US" sz="1800" dirty="0" smtClean="0"/>
          </a:p>
          <a:p>
            <a:pPr>
              <a:buFontTx/>
              <a:buChar char="-"/>
            </a:pPr>
            <a:r>
              <a:rPr lang="en-US" sz="1800" dirty="0" smtClean="0"/>
              <a:t>Wireshark captures on testbed setups (mostly a server deployment mimicking a service)</a:t>
            </a:r>
          </a:p>
          <a:p>
            <a:pPr>
              <a:buFontTx/>
              <a:buChar char="-"/>
            </a:pPr>
            <a:r>
              <a:rPr lang="en-US" sz="1800" b="1" dirty="0" err="1" smtClean="0"/>
              <a:t>PCAPAndroid</a:t>
            </a:r>
            <a:r>
              <a:rPr lang="en-US" sz="1800" b="1" dirty="0" smtClean="0"/>
              <a:t> can be used on android devices</a:t>
            </a:r>
            <a:endParaRPr lang="en-US" sz="1800" b="1" dirty="0" smtClean="0"/>
          </a:p>
          <a:p>
            <a:pPr>
              <a:buFontTx/>
              <a:buChar char="-"/>
            </a:pPr>
            <a:r>
              <a:rPr lang="en-US" sz="1800" dirty="0" smtClean="0"/>
              <a:t>Analyze </a:t>
            </a:r>
            <a:r>
              <a:rPr lang="en-US" sz="1800" dirty="0" smtClean="0"/>
              <a:t>using </a:t>
            </a:r>
            <a:r>
              <a:rPr lang="en-US" sz="1800" dirty="0" err="1" smtClean="0"/>
              <a:t>wireshark</a:t>
            </a:r>
            <a:r>
              <a:rPr lang="en-US" sz="1800" dirty="0" smtClean="0"/>
              <a:t> (e.g. on a PC)</a:t>
            </a:r>
          </a:p>
          <a:p>
            <a:pPr>
              <a:buFontTx/>
              <a:buChar char="-"/>
            </a:pPr>
            <a:r>
              <a:rPr lang="en-US" sz="1800" dirty="0" smtClean="0"/>
              <a:t>3-5 minutes of capture is it sufficient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3556491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Controlled Testing </a:t>
            </a:r>
            <a:r>
              <a:rPr lang="en-US" dirty="0" smtClean="0"/>
              <a:t>Strategy (specific </a:t>
            </a:r>
            <a:r>
              <a:rPr lang="en-US" dirty="0" smtClean="0"/>
              <a:t>testbed setup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21444" y="1052468"/>
            <a:ext cx="11030100" cy="4804408"/>
          </a:xfrm>
        </p:spPr>
        <p:txBody>
          <a:bodyPr/>
          <a:lstStyle/>
          <a:p>
            <a:r>
              <a:rPr lang="en-US" sz="1600" dirty="0" smtClean="0"/>
              <a:t>RTC </a:t>
            </a:r>
          </a:p>
          <a:p>
            <a:pPr lvl="1"/>
            <a:r>
              <a:rPr lang="en-US" sz="1600" dirty="0" smtClean="0"/>
              <a:t>Re-use tests from release 20 </a:t>
            </a:r>
            <a:r>
              <a:rPr lang="en-US" sz="1600" dirty="0" smtClean="0"/>
              <a:t> (</a:t>
            </a:r>
            <a:r>
              <a:rPr lang="en-US" sz="1600" dirty="0" err="1" smtClean="0"/>
              <a:t>gstreamer</a:t>
            </a:r>
            <a:r>
              <a:rPr lang="en-US" sz="1600" dirty="0" smtClean="0"/>
              <a:t>, hangout, other servers)</a:t>
            </a:r>
            <a:endParaRPr lang="en-US" sz="1600" dirty="0" smtClean="0"/>
          </a:p>
          <a:p>
            <a:r>
              <a:rPr lang="en-US" sz="1600" dirty="0" smtClean="0"/>
              <a:t>Streaming (live and </a:t>
            </a:r>
            <a:r>
              <a:rPr lang="en-US" sz="1600" dirty="0" err="1" smtClean="0"/>
              <a:t>VoD</a:t>
            </a:r>
            <a:r>
              <a:rPr lang="en-US" sz="1600" dirty="0" smtClean="0"/>
              <a:t>)</a:t>
            </a:r>
            <a:endParaRPr lang="en-US" sz="1600" dirty="0"/>
          </a:p>
          <a:p>
            <a:pPr lvl="1"/>
            <a:r>
              <a:rPr lang="en-US" sz="1600" dirty="0" smtClean="0"/>
              <a:t>Simple streaming testbeds using open source implementation (</a:t>
            </a:r>
            <a:r>
              <a:rPr lang="en-US" sz="1600" dirty="0" err="1" smtClean="0"/>
              <a:t>shaka</a:t>
            </a:r>
            <a:r>
              <a:rPr lang="en-US" sz="1600" dirty="0" smtClean="0"/>
              <a:t>, dash.js)</a:t>
            </a:r>
            <a:endParaRPr lang="en-US" sz="1600" dirty="0"/>
          </a:p>
          <a:p>
            <a:r>
              <a:rPr lang="en-US" sz="1600" dirty="0" smtClean="0"/>
              <a:t>Short </a:t>
            </a:r>
            <a:r>
              <a:rPr lang="en-US" sz="1600" dirty="0" smtClean="0"/>
              <a:t>video</a:t>
            </a:r>
            <a:endParaRPr lang="en-US" sz="1600" dirty="0"/>
          </a:p>
          <a:p>
            <a:pPr lvl="1"/>
            <a:r>
              <a:rPr lang="en-US" sz="1600" dirty="0" smtClean="0"/>
              <a:t>Simple tests using progressive download</a:t>
            </a:r>
            <a:endParaRPr lang="en-US" sz="1600" dirty="0"/>
          </a:p>
          <a:p>
            <a:r>
              <a:rPr lang="en-US" sz="1600" dirty="0" smtClean="0"/>
              <a:t>AI </a:t>
            </a:r>
            <a:r>
              <a:rPr lang="en-US" sz="1600" dirty="0" smtClean="0"/>
              <a:t>inferencing with uplink A/V traffic</a:t>
            </a:r>
            <a:endParaRPr lang="en-US" sz="1600" dirty="0"/>
          </a:p>
          <a:p>
            <a:pPr lvl="1"/>
            <a:r>
              <a:rPr lang="en-US" sz="1600" dirty="0" smtClean="0"/>
              <a:t>A</a:t>
            </a:r>
            <a:r>
              <a:rPr lang="en-US" sz="1600" dirty="0" smtClean="0"/>
              <a:t>lign with 26.847</a:t>
            </a:r>
            <a:endParaRPr lang="en-US" sz="16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61675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</a:t>
            </a:r>
            <a:r>
              <a:rPr lang="en-US" dirty="0" smtClean="0"/>
              <a:t>l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68984" y="1085461"/>
            <a:ext cx="11030100" cy="4804408"/>
          </a:xfrm>
        </p:spPr>
        <p:txBody>
          <a:bodyPr/>
          <a:lstStyle/>
          <a:p>
            <a:r>
              <a:rPr lang="en-US" dirty="0" smtClean="0"/>
              <a:t>Agree on doing both controlled testbed tests </a:t>
            </a:r>
            <a:r>
              <a:rPr lang="en-US" dirty="0" err="1" smtClean="0"/>
              <a:t>and“in</a:t>
            </a:r>
            <a:r>
              <a:rPr lang="en-US" dirty="0" smtClean="0"/>
              <a:t> the wild tests”</a:t>
            </a:r>
          </a:p>
          <a:p>
            <a:r>
              <a:rPr lang="en-US" dirty="0" smtClean="0"/>
              <a:t>In the wild tests</a:t>
            </a:r>
          </a:p>
          <a:p>
            <a:pPr lvl="1"/>
            <a:r>
              <a:rPr lang="en-US" dirty="0" smtClean="0"/>
              <a:t>In the wild tests would use different proprietary apps results can be anonymized, i.e. the specific app need not be mentioned in the technical report</a:t>
            </a:r>
          </a:p>
          <a:p>
            <a:pPr lvl="1"/>
            <a:r>
              <a:rPr lang="en-US" dirty="0" smtClean="0"/>
              <a:t>Discuss the PCAP using android implementation if it is sufficient</a:t>
            </a:r>
          </a:p>
          <a:p>
            <a:r>
              <a:rPr lang="en-US" dirty="0" smtClean="0"/>
              <a:t>Discuss the testbed bases and the earlier work</a:t>
            </a:r>
          </a:p>
          <a:p>
            <a:pPr lvl="1"/>
            <a:r>
              <a:rPr lang="en-US" dirty="0" smtClean="0"/>
              <a:t>R19 testbeds for RTC </a:t>
            </a:r>
          </a:p>
          <a:p>
            <a:pPr lvl="1"/>
            <a:r>
              <a:rPr lang="en-US" dirty="0" smtClean="0"/>
              <a:t>DASH based testbeds </a:t>
            </a:r>
          </a:p>
          <a:p>
            <a:pPr lvl="1"/>
            <a:r>
              <a:rPr lang="en-US" dirty="0" smtClean="0"/>
              <a:t>AI testbeds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10526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44903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" id="{7D75EA97-C428-4460-8762-D7701BD02FF1}" vid="{3DDF5642-434A-41A0-9D1B-17FDB55EBA7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默认设计模板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2_默认设计模板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95000"/>
          </a:schemeClr>
        </a:solidFill>
        <a:ln w="9525" cap="flat" cmpd="sng" algn="ctr">
          <a:solidFill>
            <a:srgbClr val="E0F6FE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rtlCol="0" anchor="t" anchorCtr="0" compatLnSpc="1">
        <a:prstTxWarp prst="textNoShape">
          <a:avLst/>
        </a:prstTxWarp>
        <a:spAutoFit/>
      </a:bodyPr>
      <a:lstStyle>
        <a:defPPr defTabSz="801688">
          <a:buClrTx/>
          <a:buFontTx/>
          <a:buNone/>
          <a:defRPr sz="1400" b="0" smtClean="0">
            <a:solidFill>
              <a:srgbClr val="FFFFFF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  <a:txDef>
      <a:spPr>
        <a:noFill/>
      </a:spPr>
      <a:bodyPr wrap="none" rtlCol="0">
        <a:spAutoFit/>
      </a:bodyPr>
      <a:lstStyle>
        <a:defPPr>
          <a:spcBef>
            <a:spcPts val="600"/>
          </a:spcBef>
          <a:buClr>
            <a:schemeClr val="bg1">
              <a:lumMod val="50000"/>
            </a:schemeClr>
          </a:buClr>
          <a:buSzPct val="80000"/>
          <a:buNone/>
          <a:defRPr sz="1400" b="0" dirty="0" smtClean="0">
            <a:latin typeface="Arial" pitchFamily="34" charset="0"/>
            <a:ea typeface="华文细黑" pitchFamily="2" charset="-122"/>
            <a:cs typeface="Arial" pitchFamily="34" charset="0"/>
          </a:defRPr>
        </a:defPPr>
      </a:lstStyle>
    </a:tx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" id="{7D75EA97-C428-4460-8762-D7701BD02FF1}" vid="{253019C5-F611-4F95-83D1-8AE3E59A7F9C}"/>
    </a:ext>
  </a:extLst>
</a:theme>
</file>

<file path=ppt/theme/theme5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" id="{7D75EA97-C428-4460-8762-D7701BD02FF1}" vid="{EB304020-5246-4653-99D9-8C2E72843980}"/>
    </a:ext>
  </a:extLst>
</a:theme>
</file>

<file path=ppt/theme/theme6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" id="{7D75EA97-C428-4460-8762-D7701BD02FF1}" vid="{BECF9CB1-ADF2-4573-B804-CB377963DE35}"/>
    </a:ext>
  </a:extLst>
</a:theme>
</file>

<file path=ppt/theme/theme7.xml><?xml version="1.0" encoding="utf-8"?>
<a:theme xmlns:a="http://schemas.openxmlformats.org/drawingml/2006/main" name="2_默认设计模板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2_默认设计模板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95000"/>
          </a:schemeClr>
        </a:solidFill>
        <a:ln w="9525" cap="flat" cmpd="sng" algn="ctr">
          <a:solidFill>
            <a:srgbClr val="E0F6FE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rtlCol="0" anchor="t" anchorCtr="0" compatLnSpc="1">
        <a:prstTxWarp prst="textNoShape">
          <a:avLst/>
        </a:prstTxWarp>
        <a:spAutoFit/>
      </a:bodyPr>
      <a:lstStyle>
        <a:defPPr defTabSz="801688">
          <a:buClrTx/>
          <a:buFontTx/>
          <a:buNone/>
          <a:defRPr sz="1400" b="0" smtClean="0">
            <a:solidFill>
              <a:srgbClr val="FFFFFF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  <a:txDef>
      <a:spPr>
        <a:noFill/>
      </a:spPr>
      <a:bodyPr wrap="none" rtlCol="0">
        <a:spAutoFit/>
      </a:bodyPr>
      <a:lstStyle>
        <a:defPPr>
          <a:spcBef>
            <a:spcPts val="600"/>
          </a:spcBef>
          <a:buClr>
            <a:schemeClr val="bg1">
              <a:lumMod val="50000"/>
            </a:schemeClr>
          </a:buClr>
          <a:buSzPct val="80000"/>
          <a:buNone/>
          <a:defRPr sz="1400" b="0" dirty="0" smtClean="0">
            <a:latin typeface="Arial" pitchFamily="34" charset="0"/>
            <a:ea typeface="华文细黑" pitchFamily="2" charset="-122"/>
            <a:cs typeface="Arial" pitchFamily="34" charset="0"/>
          </a:defRPr>
        </a:defPPr>
      </a:lstStyle>
    </a:tx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template</Template>
  <TotalTime>74689</TotalTime>
  <Words>200</Words>
  <Application>Microsoft Office PowerPoint</Application>
  <PresentationFormat>Custom</PresentationFormat>
  <Paragraphs>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5</vt:i4>
      </vt:variant>
    </vt:vector>
  </HeadingPairs>
  <TitlesOfParts>
    <vt:vector size="22" baseType="lpstr">
      <vt:lpstr>FrutigerNext LT Bold</vt:lpstr>
      <vt:lpstr>Microsoft YaHei</vt:lpstr>
      <vt:lpstr>Microsoft YaHei</vt:lpstr>
      <vt:lpstr>MS PGothic</vt:lpstr>
      <vt:lpstr>黑体</vt:lpstr>
      <vt:lpstr>SimSun</vt:lpstr>
      <vt:lpstr>Arial</vt:lpstr>
      <vt:lpstr>Calibri</vt:lpstr>
      <vt:lpstr>Calibri Light</vt:lpstr>
      <vt:lpstr>Wingdings</vt:lpstr>
      <vt:lpstr>1_Title Slide</vt:lpstr>
      <vt:lpstr>Custom Design</vt:lpstr>
      <vt:lpstr>3_默认设计模板</vt:lpstr>
      <vt:lpstr>Chart page</vt:lpstr>
      <vt:lpstr>4_Chart page</vt:lpstr>
      <vt:lpstr>End page</vt:lpstr>
      <vt:lpstr>2_默认设计模板</vt:lpstr>
      <vt:lpstr>Testing strategy proposal for FS_DCTC_eQoS_MED </vt:lpstr>
      <vt:lpstr>Testing Strategy (in the wild)</vt:lpstr>
      <vt:lpstr>Controlled Testing Strategy (specific testbed setup)</vt:lpstr>
      <vt:lpstr>Proposal </vt:lpstr>
      <vt:lpstr>Thank You!</vt:lpstr>
    </vt:vector>
  </TitlesOfParts>
  <Company>Huawei Technologies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Huawei SA status</dc:title>
  <dc:creator>Patrice Hédé</dc:creator>
  <cp:lastModifiedBy>Rufael Mekuria</cp:lastModifiedBy>
  <cp:revision>402</cp:revision>
  <dcterms:created xsi:type="dcterms:W3CDTF">2018-11-29T10:12:31Z</dcterms:created>
  <dcterms:modified xsi:type="dcterms:W3CDTF">2025-11-11T21:50:58Z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(3)KrJBv/NXCUnDQ+04FlF7hzENNHwdANZq2gJAXoWCGmIFW6yuIw+JiLIjiAicnkpX8diIHhh+
NO5cegmGkAdcA/IMCLnLf/h+LE1iYy3mpm3Kdo4Zz9Oo0YxfcQTRQzN5vTXNlWKKMTpLIZxx
/EI5nVeKy14At3regAakszkYttKge6O3aJh1BZdZdYh8DuMbuET3PlioWdMfgoim5ufkmyIR
WNYI6Hw37crJJUsJKW</vt:lpwstr>
  </property>
  <property fmtid="{D5CDD505-2E9C-101B-9397-08002B2CF9AE}" pid="3" name="_2015_ms_pID_7253431">
    <vt:lpwstr>vjF4AmDt/7xoKa0RvVExIayhhyQ10tQh3Wsvfk17fFvV3E6Dlbj1KW
Mpa7Y7hPV6sFGM6+e7blmDxUpXIp7oyMsReij9ZDLWmSNyWHeao4IMqtQhmUNx3V4mC0SOsG
VuQxL3GUASLZsre3MabZ2mq8ELQk1Il32VdlqH1xIzWVioozbOWGfvXREg65Nzk9XFwPZE5E
IdNOBDFDma2p1JFy7xGG4DUzrXKxWvztxo4m</vt:lpwstr>
  </property>
  <property fmtid="{D5CDD505-2E9C-101B-9397-08002B2CF9AE}" pid="4" name="_2015_ms_pID_7253432">
    <vt:lpwstr>ug==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1748262438</vt:lpwstr>
  </property>
</Properties>
</file>