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305" r:id="rId4"/>
  </p:sldMasterIdLst>
  <p:notesMasterIdLst>
    <p:notesMasterId r:id="rId27"/>
  </p:notesMasterIdLst>
  <p:handoutMasterIdLst>
    <p:handoutMasterId r:id="rId28"/>
  </p:handoutMasterIdLst>
  <p:sldIdLst>
    <p:sldId id="445" r:id="rId5"/>
    <p:sldId id="446" r:id="rId6"/>
    <p:sldId id="447" r:id="rId7"/>
    <p:sldId id="1165" r:id="rId8"/>
    <p:sldId id="1186" r:id="rId9"/>
    <p:sldId id="1185" r:id="rId10"/>
    <p:sldId id="478" r:id="rId11"/>
    <p:sldId id="1188" r:id="rId12"/>
    <p:sldId id="1197" r:id="rId13"/>
    <p:sldId id="1198" r:id="rId14"/>
    <p:sldId id="1199" r:id="rId15"/>
    <p:sldId id="1190" r:id="rId16"/>
    <p:sldId id="1194" r:id="rId17"/>
    <p:sldId id="1200" r:id="rId18"/>
    <p:sldId id="1196" r:id="rId19"/>
    <p:sldId id="1177" r:id="rId20"/>
    <p:sldId id="1161" r:id="rId21"/>
    <p:sldId id="1201" r:id="rId22"/>
    <p:sldId id="1202" r:id="rId23"/>
    <p:sldId id="1203" r:id="rId24"/>
    <p:sldId id="1227" r:id="rId25"/>
    <p:sldId id="439"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1165"/>
            <p14:sldId id="1186"/>
            <p14:sldId id="1185"/>
            <p14:sldId id="478"/>
            <p14:sldId id="1188"/>
            <p14:sldId id="1197"/>
            <p14:sldId id="1198"/>
            <p14:sldId id="1199"/>
            <p14:sldId id="1190"/>
            <p14:sldId id="1194"/>
            <p14:sldId id="1200"/>
            <p14:sldId id="1196"/>
            <p14:sldId id="1177"/>
            <p14:sldId id="1161"/>
            <p14:sldId id="1201"/>
            <p14:sldId id="1202"/>
            <p14:sldId id="1203"/>
            <p14:sldId id="1227"/>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19" autoAdjust="0"/>
    <p:restoredTop sz="95889" autoAdjust="0"/>
  </p:normalViewPr>
  <p:slideViewPr>
    <p:cSldViewPr snapToGrid="0" showGuides="1">
      <p:cViewPr>
        <p:scale>
          <a:sx n="114" d="100"/>
          <a:sy n="114" d="100"/>
        </p:scale>
        <p:origin x="840" y="46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id="{CBD754A0-9D08-86C3-D70E-6AA9F200684B}"/>
            </a:ext>
          </a:extLst>
        </p:cNvPr>
        <p:cNvGrpSpPr/>
        <p:nvPr/>
      </p:nvGrpSpPr>
      <p:grpSpPr>
        <a:xfrm>
          <a:off x="0" y="0"/>
          <a:ext cx="0" cy="0"/>
          <a:chOff x="0" y="0"/>
          <a:chExt cx="0" cy="0"/>
        </a:xfrm>
      </p:grpSpPr>
      <p:sp>
        <p:nvSpPr>
          <p:cNvPr id="116" name="Google Shape;116;p3:notes">
            <a:extLst>
              <a:ext uri="{FF2B5EF4-FFF2-40B4-BE49-F238E27FC236}">
                <a16:creationId xmlns:a16="http://schemas.microsoft.com/office/drawing/2014/main" id="{A657D944-01B9-FDC5-4F2E-E4F010F89C78}"/>
              </a:ext>
            </a:extLst>
          </p:cNvPr>
          <p:cNvSpPr txBox="1">
            <a:spLocks noGrp="1"/>
          </p:cNvSpPr>
          <p:nvPr>
            <p:ph type="body" idx="1"/>
          </p:nvPr>
        </p:nvSpPr>
        <p:spPr>
          <a:xfrm>
            <a:off x="906462" y="4716462"/>
            <a:ext cx="4984800" cy="4468800"/>
          </a:xfrm>
          <a:prstGeom prst="rect">
            <a:avLst/>
          </a:prstGeom>
        </p:spPr>
        <p:txBody>
          <a:bodyPr spcFirstLastPara="1" wrap="square" lIns="92850" tIns="46425" rIns="92850" bIns="46425" anchor="t" anchorCtr="0">
            <a:noAutofit/>
          </a:bodyPr>
          <a:lstStyle/>
          <a:p>
            <a:pPr marL="0" lvl="0" indent="0" algn="l" rtl="0">
              <a:spcBef>
                <a:spcPts val="0"/>
              </a:spcBef>
              <a:spcAft>
                <a:spcPts val="0"/>
              </a:spcAft>
              <a:buNone/>
            </a:pPr>
            <a:endParaRPr dirty="0"/>
          </a:p>
        </p:txBody>
      </p:sp>
      <p:sp>
        <p:nvSpPr>
          <p:cNvPr id="117" name="Google Shape;117;p3:notes">
            <a:extLst>
              <a:ext uri="{FF2B5EF4-FFF2-40B4-BE49-F238E27FC236}">
                <a16:creationId xmlns:a16="http://schemas.microsoft.com/office/drawing/2014/main" id="{4F12E344-0195-C1C3-B940-9027CEEDD63F}"/>
              </a:ext>
            </a:extLst>
          </p:cNvPr>
          <p:cNvSpPr>
            <a:spLocks noGrp="1" noRot="1" noChangeAspect="1"/>
          </p:cNvSpPr>
          <p:nvPr>
            <p:ph type="sldImg" idx="2"/>
          </p:nvPr>
        </p:nvSpPr>
        <p:spPr>
          <a:xfrm>
            <a:off x="88900" y="742950"/>
            <a:ext cx="6619875"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036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4852810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2025</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S4-251611, </a:t>
            </a:r>
            <a:r>
              <a:rPr lang="de-DE" altLang="en-US" sz="1200" dirty="0">
                <a:ln w="0"/>
                <a:latin typeface="Calibri" panose="020F0502020204030204" pitchFamily="34" charset="0"/>
                <a:ea typeface="华文细黑"/>
              </a:rPr>
              <a:t>SA4#134,Dallas-texas (US), 17-21 November 2025</a:t>
            </a:r>
          </a:p>
          <a:p>
            <a:pPr>
              <a:defRPr/>
            </a:pPr>
            <a:endParaRPr lang="en-GB" altLang="en-US" sz="1200" dirty="0">
              <a:ln w="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5"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nam12.safelinks.protection.outlook.com/?url=https%3A%2F%2Fwww.3gpp.org%2Fftp%2Ftsg_sa%2FWG4_CODEC%2FTSGS4_133-e%2FDocs%2FS4-251437.zip&amp;data=05%7C02%7Cteniou%40GLOBAL.TENCENT.COM%7Ceeaf70373a8549f026b608ddf759e9ba%7Ca32856f21731405cb53d480e26413adf%7C1%7C0%7C638938688047256151%7CUnknown%7CTWFpbGZsb3d8eyJFbXB0eU1hcGkiOnRydWUsIlYiOiIwLjAuMDAwMCIsIlAiOiJXaW4zMiIsIkFOIjoiTWFpbCIsIldUIjoyfQ%3D%3D%7C0%7C%7C%7C&amp;sdata=zFIV9qAL%2Fhmc5afwIm9aNIe4fiuA2oRJFq4%2FUg0qM48%3D&amp;reserved=0"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109_Beijing_2025-09/Docs/SP-251279.zip" TargetMode="External"/><Relationship Id="rId3" Type="http://schemas.openxmlformats.org/officeDocument/2006/relationships/hyperlink" Target="https://www.3gpp.org/ftp/tsg_sa/TSG_SA/TSGS_109_Beijing_2025-09/Report" TargetMode="External"/><Relationship Id="rId7" Type="http://schemas.openxmlformats.org/officeDocument/2006/relationships/hyperlink" Target="https://www.3gpp.org/ftp/tsg_sa/TSG_SA/TSGS_109_Beijing_2025-09/Docs/SP-251231.zip" TargetMode="External"/><Relationship Id="rId2" Type="http://schemas.openxmlformats.org/officeDocument/2006/relationships/hyperlink" Target="https://www.3gpp.org/ftp/tsg_sa/TSG_SA/TSGS_109_Beijing_2025-09/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9_Beijing_2025-09/Docs/SP-251178.zip" TargetMode="External"/><Relationship Id="rId5" Type="http://schemas.openxmlformats.org/officeDocument/2006/relationships/hyperlink" Target="https://www.3gpp.org/ftp/tsg_sa/TSG_SA/TSGS_109_Beijing_2025-09/Docs/SP-2501269.zip" TargetMode="External"/><Relationship Id="rId4" Type="http://schemas.openxmlformats.org/officeDocument/2006/relationships/hyperlink" Target="https://www.3gpp.org/ftp/tsg_sa/TSG_SA/TSGS_109_Beijing_2025-09/Docs/SP-250917.zip"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www.3gpp.org/ftp/tsg_sa/TSG_SA/TSGS_109_Beijing_2025-09/Docs/SP-251265.zip" TargetMode="External"/><Relationship Id="rId3" Type="http://schemas.openxmlformats.org/officeDocument/2006/relationships/hyperlink" Target="https://www.3gpp.org/ftp/tsg_sa/TSG_SA/TSGS_109_Beijing_2025-09/Docs/SP-250936.zip" TargetMode="External"/><Relationship Id="rId7" Type="http://schemas.openxmlformats.org/officeDocument/2006/relationships/hyperlink" Target="https://www.3gpp.org/ftp/tsg_sa/TSG_SA/TSGS_109_Beijing_2025-09/Docs/SP-251202.zip" TargetMode="External"/><Relationship Id="rId2" Type="http://schemas.openxmlformats.org/officeDocument/2006/relationships/hyperlink" Target="https://www.3gpp.org/ftp/tsg_sa/TSG_SA/TSGS_109_Beijing_2025-09/Docs/SP-250917.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09_Beijing_2025-09/Docs/SP-251201.zip" TargetMode="External"/><Relationship Id="rId5" Type="http://schemas.openxmlformats.org/officeDocument/2006/relationships/image" Target="../media/image2.jpeg"/><Relationship Id="rId4" Type="http://schemas.openxmlformats.org/officeDocument/2006/relationships/hyperlink" Target="https://www.3gpp.org/ftp/tsg_sa/TSG_SA/TSGS_109_Beijing_2025-09/Docs/SP-251190.zip"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TSG_SA/TSGS_109_Beijing_2025-09/Docs/SP-250917.zip"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SA#109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Gilles Teniou, </a:t>
            </a:r>
            <a:r>
              <a:rPr lang="en-US" altLang="en-US" sz="2000" dirty="0">
                <a:latin typeface="Arial" panose="020B0604020202020204" pitchFamily="34" charset="0"/>
              </a:rPr>
              <a:t>SA4 Chair, Tencent (CCSA)</a:t>
            </a:r>
          </a:p>
          <a:p>
            <a:pPr>
              <a:lnSpc>
                <a:spcPct val="80000"/>
              </a:lnSpc>
            </a:pPr>
            <a:r>
              <a:rPr lang="en-US" altLang="en-US" sz="2000" dirty="0">
                <a:latin typeface="Arial" panose="020B0604020202020204" pitchFamily="34" charset="0"/>
              </a:rPr>
              <a:t>SA4#134, Dallas-TX (US), 17-21 November 2025</a:t>
            </a:r>
          </a:p>
          <a:p>
            <a:pPr>
              <a:lnSpc>
                <a:spcPct val="80000"/>
              </a:lnSpc>
            </a:pPr>
            <a:r>
              <a:rPr lang="en-US" altLang="en-US" sz="2000" dirty="0">
                <a:latin typeface="Arial" panose="020B0604020202020204" pitchFamily="34" charset="0"/>
              </a:rPr>
              <a:t>Tdoc: S4-251611</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71C7E-BDF6-F51C-1950-AE0E706660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CAC95F-0DA1-E6D3-93A4-C4D562CE8075}"/>
              </a:ext>
            </a:extLst>
          </p:cNvPr>
          <p:cNvSpPr>
            <a:spLocks noGrp="1"/>
          </p:cNvSpPr>
          <p:nvPr>
            <p:ph type="title"/>
          </p:nvPr>
        </p:nvSpPr>
        <p:spPr>
          <a:xfrm>
            <a:off x="838200" y="365125"/>
            <a:ext cx="8607014" cy="1325563"/>
          </a:xfrm>
        </p:spPr>
        <p:txBody>
          <a:bodyPr/>
          <a:lstStyle/>
          <a:p>
            <a:r>
              <a:rPr lang="sv-SE" sz="3200" dirty="0"/>
              <a:t>Outcome of SA4 submissions – (New Rel-20 SIDs)</a:t>
            </a:r>
          </a:p>
        </p:txBody>
      </p:sp>
      <p:sp>
        <p:nvSpPr>
          <p:cNvPr id="5" name="Content Placeholder 4">
            <a:extLst>
              <a:ext uri="{FF2B5EF4-FFF2-40B4-BE49-F238E27FC236}">
                <a16:creationId xmlns:a16="http://schemas.microsoft.com/office/drawing/2014/main" id="{9ACA3818-4556-EF82-6474-ACD94026CCFE}"/>
              </a:ext>
            </a:extLst>
          </p:cNvPr>
          <p:cNvSpPr>
            <a:spLocks noGrp="1"/>
          </p:cNvSpPr>
          <p:nvPr>
            <p:ph idx="1"/>
          </p:nvPr>
        </p:nvSpPr>
        <p:spPr/>
        <p:txBody>
          <a:bodyPr>
            <a:normAutofit fontScale="62500" lnSpcReduction="20000"/>
          </a:bodyPr>
          <a:lstStyle/>
          <a:p>
            <a:r>
              <a:rPr lang="en-GB" dirty="0"/>
              <a:t>SP-251135 (SID NEW) New SID on Advanced Media Delivery Phase 2 (Source: Qualcomm Incorporated, Comcast, China Mobile Com. Corporation, BBC, Dolby Laboratories Inc., Samsung Electronics Co., Ltd., LG Electronics Inc., Nokia Corporation, ATEME)</a:t>
            </a:r>
            <a:br>
              <a:rPr lang="en-GB" dirty="0"/>
            </a:br>
            <a:r>
              <a:rPr lang="en-GB" b="1" dirty="0"/>
              <a:t>Document for:</a:t>
            </a:r>
            <a:r>
              <a:rPr lang="en-GB" dirty="0"/>
              <a:t> Approval</a:t>
            </a:r>
            <a:br>
              <a:rPr lang="en-GB" dirty="0"/>
            </a:br>
            <a:r>
              <a:rPr lang="en-GB" b="1" dirty="0"/>
              <a:t>Abstract:</a:t>
            </a:r>
            <a:br>
              <a:rPr lang="en-GB" dirty="0"/>
            </a:br>
            <a:r>
              <a:rPr lang="en-GB" dirty="0"/>
              <a:t>New SID on Advanced Media Delivery Phase 2.</a:t>
            </a:r>
            <a:endParaRPr lang="fr-FR" dirty="0"/>
          </a:p>
          <a:p>
            <a:r>
              <a:rPr lang="en-GB" b="1" i="1" dirty="0"/>
              <a:t>Comment: </a:t>
            </a:r>
            <a:r>
              <a:rPr lang="en-GB" i="1" dirty="0"/>
              <a:t>Unique identifier: Supporting Companies: Supporting IM name; Qualcomm Incorporated; Comcast; China Mobile; Samsung Electronics Co., Ltd.; BBC; LG Electronics Inc.; Nokia Corporation; Dolby Laboratories Inc.; Orange; ATEME;</a:t>
            </a:r>
            <a:endParaRPr lang="fr-FR" dirty="0"/>
          </a:p>
          <a:p>
            <a:r>
              <a:rPr lang="en-GB" b="1" dirty="0"/>
              <a:t>Plenary Discussion:</a:t>
            </a:r>
            <a:endParaRPr lang="fr-FR" dirty="0"/>
          </a:p>
          <a:p>
            <a:pPr lvl="1"/>
            <a:r>
              <a:rPr lang="en-GB" dirty="0"/>
              <a:t>This was left for off-line discussion. </a:t>
            </a:r>
            <a:r>
              <a:rPr lang="en-GB" b="1" dirty="0"/>
              <a:t>Nokia had concerns on the approach taken for this where there was insufficient time for SA WG4 to conclude on this and were bypassed in the process. Interdigital agreed with Nokia and asked for these concerns to be recorded in this report</a:t>
            </a:r>
            <a:r>
              <a:rPr lang="en-GB" dirty="0"/>
              <a:t>.</a:t>
            </a:r>
            <a:endParaRPr lang="fr-FR" dirty="0"/>
          </a:p>
          <a:p>
            <a:pPr lvl="1"/>
            <a:r>
              <a:rPr lang="en-GB" dirty="0"/>
              <a:t>This was revised, to updated the supporting companies, to SP-251265.</a:t>
            </a:r>
            <a:endParaRPr lang="fr-FR" dirty="0"/>
          </a:p>
          <a:p>
            <a:pPr lvl="1"/>
            <a:r>
              <a:rPr lang="en-GB" dirty="0"/>
              <a:t>This new SID was approved.</a:t>
            </a:r>
            <a:endParaRPr lang="fr-FR" dirty="0"/>
          </a:p>
          <a:p>
            <a:pPr lvl="1"/>
            <a:r>
              <a:rPr lang="en-GB" b="1" dirty="0">
                <a:solidFill>
                  <a:schemeClr val="accent1"/>
                </a:solidFill>
              </a:rPr>
              <a:t>TSG SA would like to remind that it is not recommended to bring to WID proposals that have not been sufficiently discussed at SA WG level. Also, TSG SA would like to remind that SA4 SWG outputs should be agreed by SA WG4 before being submitted to TSG SA for approval.</a:t>
            </a:r>
            <a:endParaRPr lang="fr-FR" dirty="0">
              <a:solidFill>
                <a:schemeClr val="accent1"/>
              </a:solidFill>
            </a:endParaRPr>
          </a:p>
          <a:p>
            <a:r>
              <a:rPr lang="en-GB" b="1" dirty="0"/>
              <a:t>Status:</a:t>
            </a:r>
            <a:r>
              <a:rPr lang="en-GB" dirty="0"/>
              <a:t> Approved.</a:t>
            </a:r>
            <a:endParaRPr lang="fr-FR" dirty="0"/>
          </a:p>
          <a:p>
            <a:endParaRPr lang="fr-FR" dirty="0"/>
          </a:p>
        </p:txBody>
      </p:sp>
    </p:spTree>
    <p:extLst>
      <p:ext uri="{BB962C8B-B14F-4D97-AF65-F5344CB8AC3E}">
        <p14:creationId xmlns:p14="http://schemas.microsoft.com/office/powerpoint/2010/main" val="305224798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A894A-98C8-1565-86B3-8F0EE60D52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6D54C8-462E-7B59-F235-DC1125607124}"/>
              </a:ext>
            </a:extLst>
          </p:cNvPr>
          <p:cNvSpPr>
            <a:spLocks noGrp="1"/>
          </p:cNvSpPr>
          <p:nvPr>
            <p:ph type="title"/>
          </p:nvPr>
        </p:nvSpPr>
        <p:spPr>
          <a:xfrm>
            <a:off x="838200" y="365125"/>
            <a:ext cx="8607014" cy="1325563"/>
          </a:xfrm>
        </p:spPr>
        <p:txBody>
          <a:bodyPr/>
          <a:lstStyle/>
          <a:p>
            <a:r>
              <a:rPr lang="sv-SE" sz="3200" dirty="0"/>
              <a:t>Outcome of SA4 submissions – (New Rel-20 SIDs)</a:t>
            </a:r>
          </a:p>
        </p:txBody>
      </p:sp>
      <p:sp>
        <p:nvSpPr>
          <p:cNvPr id="5" name="Content Placeholder 4">
            <a:extLst>
              <a:ext uri="{FF2B5EF4-FFF2-40B4-BE49-F238E27FC236}">
                <a16:creationId xmlns:a16="http://schemas.microsoft.com/office/drawing/2014/main" id="{4DE300F6-8BFE-CE07-5170-F511D53BFB5C}"/>
              </a:ext>
            </a:extLst>
          </p:cNvPr>
          <p:cNvSpPr>
            <a:spLocks noGrp="1"/>
          </p:cNvSpPr>
          <p:nvPr>
            <p:ph idx="1"/>
          </p:nvPr>
        </p:nvSpPr>
        <p:spPr/>
        <p:txBody>
          <a:bodyPr>
            <a:normAutofit fontScale="85000" lnSpcReduction="20000"/>
          </a:bodyPr>
          <a:lstStyle/>
          <a:p>
            <a:r>
              <a:rPr lang="en-GB" dirty="0"/>
              <a:t>SP-250939 (SID NEW) Study on 3D Gaussian splats for 6G (Source: SA WG4)</a:t>
            </a:r>
            <a:br>
              <a:rPr lang="en-GB" dirty="0"/>
            </a:br>
            <a:r>
              <a:rPr lang="en-GB" b="1" dirty="0"/>
              <a:t>Document for:</a:t>
            </a:r>
            <a:r>
              <a:rPr lang="en-GB" dirty="0"/>
              <a:t> Approval</a:t>
            </a:r>
            <a:br>
              <a:rPr lang="en-GB" dirty="0"/>
            </a:br>
            <a:r>
              <a:rPr lang="en-GB" b="1" dirty="0"/>
              <a:t>Abstract:</a:t>
            </a:r>
            <a:br>
              <a:rPr lang="en-GB" dirty="0"/>
            </a:br>
            <a:r>
              <a:rPr lang="en-GB" dirty="0"/>
              <a:t>Study on 3D Gaussian splats for 6G.</a:t>
            </a:r>
            <a:endParaRPr lang="fr-FR" dirty="0"/>
          </a:p>
          <a:p>
            <a:r>
              <a:rPr lang="en-GB" b="1" i="1" dirty="0"/>
              <a:t>Comment:</a:t>
            </a:r>
            <a:r>
              <a:rPr lang="en-GB" i="1" dirty="0"/>
              <a:t> Revision of SP-250939. Unique identifier: 1090043 Supporting Companies: Supporting IM name; Apple Inc.; Beijing Xiaomi Mobile Software; China Mobile Com. Corporation; </a:t>
            </a:r>
            <a:r>
              <a:rPr lang="en-GB" i="1" dirty="0" err="1"/>
              <a:t>HiSilicon</a:t>
            </a:r>
            <a:r>
              <a:rPr lang="en-GB" i="1" dirty="0"/>
              <a:t> Technologies </a:t>
            </a:r>
            <a:r>
              <a:rPr lang="en-GB" i="1" dirty="0" err="1"/>
              <a:t>Co.Ltd</a:t>
            </a:r>
            <a:r>
              <a:rPr lang="en-GB" i="1" dirty="0"/>
              <a:t>; </a:t>
            </a:r>
            <a:r>
              <a:rPr lang="en-GB" i="1" dirty="0" err="1"/>
              <a:t>HuaWei</a:t>
            </a:r>
            <a:r>
              <a:rPr lang="en-GB" i="1" dirty="0"/>
              <a:t> Technologies Co., Ltd; Interdigital, Inc.; LG Electronics Inc.; Orange; Qualcomm Incorporated; Philips International B.V.; Samsung Electronics Co., Ltd.; Tencent;</a:t>
            </a:r>
            <a:endParaRPr lang="fr-FR" dirty="0"/>
          </a:p>
          <a:p>
            <a:r>
              <a:rPr lang="en-GB" b="1" dirty="0"/>
              <a:t>Plenary Discussion:</a:t>
            </a:r>
            <a:endParaRPr lang="fr-FR" dirty="0"/>
          </a:p>
          <a:p>
            <a:pPr lvl="1"/>
            <a:r>
              <a:rPr lang="en-GB" dirty="0"/>
              <a:t>The SA WG4 Chair reported that it had been discussed and agreed in SA WG4 that this should not impact 6G and this should be removed from the SID. The allocated external TR was TR 26.958. This was revised to SP-251190 (Title: Study on 3D Gaussian splats).</a:t>
            </a:r>
            <a:endParaRPr lang="fr-FR" dirty="0"/>
          </a:p>
          <a:p>
            <a:pPr lvl="1"/>
            <a:r>
              <a:rPr lang="en-GB" dirty="0"/>
              <a:t>This new SID was approved.</a:t>
            </a:r>
            <a:endParaRPr lang="fr-FR" dirty="0"/>
          </a:p>
          <a:p>
            <a:r>
              <a:rPr lang="en-GB" b="1" dirty="0"/>
              <a:t>Status:</a:t>
            </a:r>
            <a:r>
              <a:rPr lang="en-GB" dirty="0"/>
              <a:t> Approved.</a:t>
            </a:r>
            <a:endParaRPr lang="fr-FR" dirty="0"/>
          </a:p>
          <a:p>
            <a:endParaRPr lang="fr-FR" dirty="0"/>
          </a:p>
        </p:txBody>
      </p:sp>
    </p:spTree>
    <p:extLst>
      <p:ext uri="{BB962C8B-B14F-4D97-AF65-F5344CB8AC3E}">
        <p14:creationId xmlns:p14="http://schemas.microsoft.com/office/powerpoint/2010/main" val="348311822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4F116-B2A2-8299-AD11-CBE0766425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767D55-5E2E-28E2-C6D2-368C018655AC}"/>
              </a:ext>
            </a:extLst>
          </p:cNvPr>
          <p:cNvSpPr>
            <a:spLocks noGrp="1"/>
          </p:cNvSpPr>
          <p:nvPr>
            <p:ph type="title"/>
          </p:nvPr>
        </p:nvSpPr>
        <p:spPr>
          <a:xfrm>
            <a:off x="838200" y="365125"/>
            <a:ext cx="8940501" cy="1325563"/>
          </a:xfrm>
        </p:spPr>
        <p:txBody>
          <a:bodyPr/>
          <a:lstStyle/>
          <a:p>
            <a:r>
              <a:rPr lang="sv-SE" sz="3600" dirty="0"/>
              <a:t>Outcome of SA4 submissions – </a:t>
            </a:r>
            <a:r>
              <a:rPr lang="sv-SE" sz="3600" dirty="0" err="1"/>
              <a:t>Specifications</a:t>
            </a:r>
            <a:r>
              <a:rPr lang="sv-SE" sz="3600" dirty="0"/>
              <a:t> for </a:t>
            </a:r>
            <a:r>
              <a:rPr lang="sv-SE" sz="3600" dirty="0" err="1"/>
              <a:t>approval</a:t>
            </a:r>
            <a:r>
              <a:rPr lang="sv-SE" sz="3600" dirty="0"/>
              <a:t> </a:t>
            </a:r>
          </a:p>
        </p:txBody>
      </p:sp>
      <p:sp>
        <p:nvSpPr>
          <p:cNvPr id="5" name="Content Placeholder 4">
            <a:extLst>
              <a:ext uri="{FF2B5EF4-FFF2-40B4-BE49-F238E27FC236}">
                <a16:creationId xmlns:a16="http://schemas.microsoft.com/office/drawing/2014/main" id="{4A4FFA41-6C91-29D4-E76A-6290AF614289}"/>
              </a:ext>
            </a:extLst>
          </p:cNvPr>
          <p:cNvSpPr>
            <a:spLocks noGrp="1"/>
          </p:cNvSpPr>
          <p:nvPr>
            <p:ph idx="1"/>
          </p:nvPr>
        </p:nvSpPr>
        <p:spPr>
          <a:xfrm>
            <a:off x="838199" y="1825625"/>
            <a:ext cx="5257801" cy="4351338"/>
          </a:xfrm>
        </p:spPr>
        <p:txBody>
          <a:bodyPr>
            <a:normAutofit fontScale="55000" lnSpcReduction="20000"/>
          </a:bodyPr>
          <a:lstStyle/>
          <a:p>
            <a:r>
              <a:rPr lang="en-GB" dirty="0"/>
              <a:t>SP-250933 (DRAFT TS) Draft TS 26.567 V2.0.0 (Source: SA WG4)</a:t>
            </a:r>
            <a:br>
              <a:rPr lang="en-GB" dirty="0"/>
            </a:br>
            <a:r>
              <a:rPr lang="en-GB" b="1" dirty="0"/>
              <a:t>Document for:</a:t>
            </a:r>
            <a:r>
              <a:rPr lang="en-GB" dirty="0"/>
              <a:t> Approval</a:t>
            </a:r>
            <a:br>
              <a:rPr lang="en-GB" dirty="0"/>
            </a:br>
            <a:r>
              <a:rPr lang="en-GB" b="1" dirty="0"/>
              <a:t>Abstract:</a:t>
            </a:r>
            <a:br>
              <a:rPr lang="en-GB" dirty="0"/>
            </a:br>
            <a:r>
              <a:rPr lang="en-GB" dirty="0"/>
              <a:t>Draft TS 26.567 V2.0.0 for approval.</a:t>
            </a:r>
            <a:endParaRPr lang="fr-FR" dirty="0"/>
          </a:p>
          <a:p>
            <a:r>
              <a:rPr lang="en-GB" b="1" dirty="0"/>
              <a:t>Plenary Discussion:</a:t>
            </a:r>
            <a:endParaRPr lang="fr-FR" dirty="0"/>
          </a:p>
          <a:p>
            <a:pPr lvl="1"/>
            <a:r>
              <a:rPr lang="en-GB" dirty="0"/>
              <a:t>This TS was approved and placed under CR change control.</a:t>
            </a:r>
            <a:endParaRPr lang="fr-FR" dirty="0"/>
          </a:p>
          <a:p>
            <a:r>
              <a:rPr lang="en-GB" b="1" dirty="0"/>
              <a:t>Status:</a:t>
            </a:r>
            <a:r>
              <a:rPr lang="en-GB" dirty="0"/>
              <a:t> Approved.</a:t>
            </a:r>
            <a:endParaRPr lang="fr-FR" dirty="0"/>
          </a:p>
          <a:p>
            <a:endParaRPr lang="en-GB" dirty="0"/>
          </a:p>
          <a:p>
            <a:r>
              <a:rPr lang="en-GB" dirty="0"/>
              <a:t>SP-250934 (DRAFT TR) Draft TR 26.819 v2.0.0 (Source: SA WG4)</a:t>
            </a:r>
            <a:br>
              <a:rPr lang="en-GB" dirty="0"/>
            </a:br>
            <a:r>
              <a:rPr lang="en-GB" b="1" dirty="0"/>
              <a:t>Document for:</a:t>
            </a:r>
            <a:r>
              <a:rPr lang="en-GB" dirty="0"/>
              <a:t> Approval</a:t>
            </a:r>
            <a:br>
              <a:rPr lang="en-GB" dirty="0"/>
            </a:br>
            <a:r>
              <a:rPr lang="en-GB" b="1" dirty="0"/>
              <a:t>Abstract:</a:t>
            </a:r>
            <a:br>
              <a:rPr lang="en-GB" dirty="0"/>
            </a:br>
            <a:r>
              <a:rPr lang="en-GB" dirty="0"/>
              <a:t>Draft TR 26.819 v2.0.0 for approval.</a:t>
            </a:r>
            <a:endParaRPr lang="fr-FR" dirty="0"/>
          </a:p>
          <a:p>
            <a:r>
              <a:rPr lang="en-GB" b="1" dirty="0"/>
              <a:t>Plenary Discussion:</a:t>
            </a:r>
            <a:endParaRPr lang="fr-FR" dirty="0"/>
          </a:p>
          <a:p>
            <a:pPr lvl="1"/>
            <a:r>
              <a:rPr lang="en-GB" dirty="0"/>
              <a:t>This TR was approved and placed under CR change control.</a:t>
            </a:r>
            <a:endParaRPr lang="fr-FR" dirty="0"/>
          </a:p>
          <a:p>
            <a:r>
              <a:rPr lang="en-GB" b="1" dirty="0"/>
              <a:t>Status:</a:t>
            </a:r>
            <a:r>
              <a:rPr lang="en-GB" dirty="0"/>
              <a:t> Approved.</a:t>
            </a:r>
            <a:endParaRPr lang="fr-FR" dirty="0"/>
          </a:p>
        </p:txBody>
      </p:sp>
      <p:sp>
        <p:nvSpPr>
          <p:cNvPr id="3" name="Content Placeholder 4">
            <a:extLst>
              <a:ext uri="{FF2B5EF4-FFF2-40B4-BE49-F238E27FC236}">
                <a16:creationId xmlns:a16="http://schemas.microsoft.com/office/drawing/2014/main" id="{E17ECCED-1714-4EA0-85D4-5796092EEC01}"/>
              </a:ext>
            </a:extLst>
          </p:cNvPr>
          <p:cNvSpPr txBox="1">
            <a:spLocks/>
          </p:cNvSpPr>
          <p:nvPr/>
        </p:nvSpPr>
        <p:spPr bwMode="auto">
          <a:xfrm>
            <a:off x="6096000" y="1825625"/>
            <a:ext cx="5257801"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55000" lnSpcReduction="20000"/>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SP-250935 (DRAFT TR) Draft TR 26.956 v2.0.0 (Source: SA WG4)</a:t>
            </a:r>
            <a:br>
              <a:rPr lang="en-GB" dirty="0"/>
            </a:br>
            <a:r>
              <a:rPr lang="en-GB" b="1" dirty="0"/>
              <a:t>Document for:</a:t>
            </a:r>
            <a:r>
              <a:rPr lang="en-GB" dirty="0"/>
              <a:t> Approval</a:t>
            </a:r>
            <a:br>
              <a:rPr lang="en-GB" dirty="0"/>
            </a:br>
            <a:r>
              <a:rPr lang="en-GB" b="1" dirty="0"/>
              <a:t>Abstract:</a:t>
            </a:r>
            <a:br>
              <a:rPr lang="en-GB" dirty="0"/>
            </a:br>
            <a:r>
              <a:rPr lang="en-GB" dirty="0"/>
              <a:t>Draft TR 26.956 v2.0.0 for approval.</a:t>
            </a:r>
            <a:endParaRPr lang="fr-FR" dirty="0"/>
          </a:p>
          <a:p>
            <a:r>
              <a:rPr lang="en-GB" b="1" dirty="0"/>
              <a:t>Plenary Discussion:</a:t>
            </a:r>
            <a:endParaRPr lang="fr-FR" dirty="0"/>
          </a:p>
          <a:p>
            <a:pPr lvl="1"/>
            <a:r>
              <a:rPr lang="en-GB" dirty="0"/>
              <a:t>This TR was approved and placed under CR change control.</a:t>
            </a:r>
            <a:endParaRPr lang="fr-FR" dirty="0"/>
          </a:p>
          <a:p>
            <a:r>
              <a:rPr lang="en-GB" b="1" dirty="0"/>
              <a:t>Status:</a:t>
            </a:r>
            <a:r>
              <a:rPr lang="en-GB" dirty="0"/>
              <a:t> Approved.</a:t>
            </a:r>
            <a:endParaRPr lang="fr-FR" dirty="0"/>
          </a:p>
          <a:p>
            <a:endParaRPr lang="en-GB" dirty="0"/>
          </a:p>
          <a:p>
            <a:r>
              <a:rPr lang="en-GB" dirty="0"/>
              <a:t>SP-250972 (DRAFT TS) Draft TS 26.265 v2.0.0 (Source: SA WG4)</a:t>
            </a:r>
            <a:br>
              <a:rPr lang="en-GB" dirty="0"/>
            </a:br>
            <a:r>
              <a:rPr lang="en-GB" b="1" dirty="0"/>
              <a:t>Document for:</a:t>
            </a:r>
            <a:r>
              <a:rPr lang="en-GB" dirty="0"/>
              <a:t> Approval</a:t>
            </a:r>
            <a:br>
              <a:rPr lang="en-GB" dirty="0"/>
            </a:br>
            <a:r>
              <a:rPr lang="en-GB" b="1" dirty="0"/>
              <a:t>Abstract:</a:t>
            </a:r>
            <a:br>
              <a:rPr lang="en-GB" dirty="0"/>
            </a:br>
            <a:r>
              <a:rPr lang="en-GB" dirty="0"/>
              <a:t>Draft TS 26.265 v2.0.0 for approval.</a:t>
            </a:r>
            <a:endParaRPr lang="fr-FR" dirty="0"/>
          </a:p>
          <a:p>
            <a:r>
              <a:rPr lang="en-GB" b="1" dirty="0"/>
              <a:t>Plenary Discussion:</a:t>
            </a:r>
            <a:endParaRPr lang="fr-FR" dirty="0"/>
          </a:p>
          <a:p>
            <a:pPr lvl="1"/>
            <a:r>
              <a:rPr lang="en-GB" dirty="0"/>
              <a:t>This TS was approved and placed under CR change control.</a:t>
            </a:r>
            <a:endParaRPr lang="fr-FR" dirty="0"/>
          </a:p>
          <a:p>
            <a:r>
              <a:rPr lang="en-GB" b="1" dirty="0"/>
              <a:t>Status:</a:t>
            </a:r>
            <a:r>
              <a:rPr lang="en-GB" dirty="0"/>
              <a:t> Approved.</a:t>
            </a:r>
            <a:endParaRPr lang="fr-FR" dirty="0"/>
          </a:p>
          <a:p>
            <a:pPr marL="0" indent="0">
              <a:spcBef>
                <a:spcPts val="0"/>
              </a:spcBef>
              <a:spcAft>
                <a:spcPts val="900"/>
              </a:spcAft>
              <a:buFontTx/>
              <a:buNone/>
            </a:pPr>
            <a:endParaRPr lang="en-GB" sz="1400" b="1" dirty="0">
              <a:latin typeface="Arial" panose="020B0604020202020204" pitchFamily="34" charset="0"/>
              <a:ea typeface="Arial" panose="020B0604020202020204" pitchFamily="34" charset="0"/>
            </a:endParaRPr>
          </a:p>
          <a:p>
            <a:pPr marL="0">
              <a:spcBef>
                <a:spcPts val="0"/>
              </a:spcBef>
              <a:spcAft>
                <a:spcPts val="900"/>
              </a:spcAft>
            </a:pPr>
            <a:endParaRPr lang="en-GB" sz="1400" b="1" dirty="0">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07093869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CRs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838199" y="1825624"/>
            <a:ext cx="10515599" cy="4565343"/>
          </a:xfrm>
        </p:spPr>
        <p:txBody>
          <a:bodyPr>
            <a:normAutofit/>
          </a:bodyPr>
          <a:lstStyle/>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All SA4 CRs</a:t>
            </a:r>
            <a:r>
              <a:rPr lang="en-GB" sz="1600" b="1" dirty="0">
                <a:latin typeface="Arial" panose="020B0604020202020204" pitchFamily="34" charset="0"/>
                <a:ea typeface="Arial" panose="020B0604020202020204" pitchFamily="34" charset="0"/>
              </a:rPr>
              <a:t> (Rel-17, Rel-18, Rel-19) </a:t>
            </a:r>
            <a:r>
              <a:rPr lang="en-GB" sz="1600" b="1" dirty="0">
                <a:effectLst/>
                <a:latin typeface="Arial" panose="020B0604020202020204" pitchFamily="34" charset="0"/>
                <a:ea typeface="Arial" panose="020B0604020202020204" pitchFamily="34" charset="0"/>
              </a:rPr>
              <a:t>submitted for approval were approved as is. </a:t>
            </a:r>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01086656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55A11-A815-DB9C-EDC4-04F22B1E27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50C7AC-37DF-3779-2E8F-48684070223A}"/>
              </a:ext>
            </a:extLst>
          </p:cNvPr>
          <p:cNvSpPr>
            <a:spLocks noGrp="1"/>
          </p:cNvSpPr>
          <p:nvPr>
            <p:ph type="title"/>
          </p:nvPr>
        </p:nvSpPr>
        <p:spPr>
          <a:xfrm>
            <a:off x="838200" y="365125"/>
            <a:ext cx="8940501" cy="1325563"/>
          </a:xfrm>
        </p:spPr>
        <p:txBody>
          <a:bodyPr/>
          <a:lstStyle/>
          <a:p>
            <a:r>
              <a:rPr lang="sv-SE" sz="3600" dirty="0"/>
              <a:t>Outcome of SA4 submissions – WI </a:t>
            </a:r>
            <a:r>
              <a:rPr lang="sv-SE" sz="3600" dirty="0" err="1"/>
              <a:t>summaries</a:t>
            </a:r>
            <a:endParaRPr lang="sv-SE" sz="3600" dirty="0"/>
          </a:p>
        </p:txBody>
      </p:sp>
      <p:sp>
        <p:nvSpPr>
          <p:cNvPr id="5" name="Content Placeholder 4">
            <a:extLst>
              <a:ext uri="{FF2B5EF4-FFF2-40B4-BE49-F238E27FC236}">
                <a16:creationId xmlns:a16="http://schemas.microsoft.com/office/drawing/2014/main" id="{CC63B5EB-E26D-D42A-D3ED-ECEF6812840A}"/>
              </a:ext>
            </a:extLst>
          </p:cNvPr>
          <p:cNvSpPr>
            <a:spLocks noGrp="1"/>
          </p:cNvSpPr>
          <p:nvPr>
            <p:ph idx="1"/>
          </p:nvPr>
        </p:nvSpPr>
        <p:spPr>
          <a:xfrm>
            <a:off x="838199" y="1825624"/>
            <a:ext cx="5048893" cy="4667251"/>
          </a:xfrm>
        </p:spPr>
        <p:txBody>
          <a:bodyPr>
            <a:normAutofit fontScale="55000" lnSpcReduction="20000"/>
          </a:bodyPr>
          <a:lstStyle/>
          <a:p>
            <a:r>
              <a:rPr lang="en-GB" dirty="0"/>
              <a:t>SP-250982 (WI SUMMARY) Work Item Summary for 'Split Rendering over IMS' (SR_IMS) (Source: Nokia (Rapporteur))</a:t>
            </a:r>
            <a:br>
              <a:rPr lang="en-GB" dirty="0"/>
            </a:br>
            <a:r>
              <a:rPr lang="en-GB" b="1" dirty="0"/>
              <a:t>Document for:</a:t>
            </a:r>
            <a:r>
              <a:rPr lang="en-GB" dirty="0"/>
              <a:t> Endorsement</a:t>
            </a:r>
            <a:br>
              <a:rPr lang="en-GB" dirty="0"/>
            </a:br>
            <a:r>
              <a:rPr lang="en-GB" b="1" dirty="0"/>
              <a:t>Abstract:</a:t>
            </a:r>
            <a:br>
              <a:rPr lang="en-GB" dirty="0"/>
            </a:br>
            <a:r>
              <a:rPr lang="en-GB" dirty="0"/>
              <a:t>Work Item Summary for 'Split Rendering over IMS' (SR_IMS).</a:t>
            </a:r>
            <a:endParaRPr lang="fr-FR" dirty="0"/>
          </a:p>
          <a:p>
            <a:r>
              <a:rPr lang="en-GB" b="1" dirty="0"/>
              <a:t>Plenary Discussion:</a:t>
            </a:r>
            <a:endParaRPr lang="fr-FR" dirty="0"/>
          </a:p>
          <a:p>
            <a:pPr lvl="1"/>
            <a:r>
              <a:rPr lang="en-GB" dirty="0"/>
              <a:t>This was endorsed.</a:t>
            </a:r>
            <a:endParaRPr lang="fr-FR" dirty="0"/>
          </a:p>
          <a:p>
            <a:r>
              <a:rPr lang="en-GB" b="1" dirty="0"/>
              <a:t>Status:</a:t>
            </a:r>
            <a:r>
              <a:rPr lang="en-GB" dirty="0"/>
              <a:t> Endorsed.</a:t>
            </a:r>
          </a:p>
          <a:p>
            <a:endParaRPr lang="fr-FR" dirty="0"/>
          </a:p>
          <a:p>
            <a:r>
              <a:rPr lang="en-GB" dirty="0"/>
              <a:t>SP-251144 (WI SUMMARY) Work Item Summary of '5G Real-time Media Transport Protocol Configurations, Phase 2 (5G_RTP_Ph2)' (Source: Nokia (5G_RTP_Ph2 Rapporteur))</a:t>
            </a:r>
            <a:br>
              <a:rPr lang="en-GB" dirty="0"/>
            </a:br>
            <a:r>
              <a:rPr lang="en-GB" b="1" dirty="0"/>
              <a:t>Document for:</a:t>
            </a:r>
            <a:r>
              <a:rPr lang="en-GB" dirty="0"/>
              <a:t> Endorsement</a:t>
            </a:r>
            <a:br>
              <a:rPr lang="en-GB" dirty="0"/>
            </a:br>
            <a:r>
              <a:rPr lang="en-GB" b="1" dirty="0"/>
              <a:t>Abstract:</a:t>
            </a:r>
            <a:br>
              <a:rPr lang="en-GB" dirty="0"/>
            </a:br>
            <a:r>
              <a:rPr lang="en-GB" dirty="0"/>
              <a:t>Work Item Summary of '5G Real-time Media Transport Protocol Configurations, Phase 2 (5G_RTP_Ph2)'.</a:t>
            </a:r>
            <a:endParaRPr lang="fr-FR" dirty="0"/>
          </a:p>
          <a:p>
            <a:r>
              <a:rPr lang="en-GB" b="1" dirty="0"/>
              <a:t>Plenary Discussion:</a:t>
            </a:r>
            <a:endParaRPr lang="fr-FR" dirty="0"/>
          </a:p>
          <a:p>
            <a:pPr lvl="1"/>
            <a:r>
              <a:rPr lang="en-GB" dirty="0"/>
              <a:t>This was endorsed.</a:t>
            </a:r>
            <a:endParaRPr lang="fr-FR" dirty="0"/>
          </a:p>
          <a:p>
            <a:r>
              <a:rPr lang="en-GB" b="1" dirty="0"/>
              <a:t>Status:</a:t>
            </a:r>
            <a:r>
              <a:rPr lang="en-GB" dirty="0"/>
              <a:t> Endorsed.</a:t>
            </a:r>
            <a:endParaRPr lang="fr-FR" dirty="0"/>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p:txBody>
      </p:sp>
      <p:sp>
        <p:nvSpPr>
          <p:cNvPr id="3" name="Content Placeholder 4">
            <a:extLst>
              <a:ext uri="{FF2B5EF4-FFF2-40B4-BE49-F238E27FC236}">
                <a16:creationId xmlns:a16="http://schemas.microsoft.com/office/drawing/2014/main" id="{74E7AA7C-402C-A7FF-1B95-F4600BE74A12}"/>
              </a:ext>
            </a:extLst>
          </p:cNvPr>
          <p:cNvSpPr txBox="1">
            <a:spLocks/>
          </p:cNvSpPr>
          <p:nvPr/>
        </p:nvSpPr>
        <p:spPr bwMode="auto">
          <a:xfrm>
            <a:off x="6096000" y="1825623"/>
            <a:ext cx="5048893" cy="456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70000" lnSpcReduction="20000"/>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300" dirty="0"/>
              <a:t>SP-251147 (WI SUMMARY) Summary for WI </a:t>
            </a:r>
            <a:r>
              <a:rPr lang="en-GB" sz="2300" dirty="0" err="1"/>
              <a:t>AvCall</a:t>
            </a:r>
            <a:r>
              <a:rPr lang="en-GB" sz="2300" dirty="0"/>
              <a:t>-MED (Source: Qualcomm)</a:t>
            </a:r>
            <a:br>
              <a:rPr lang="en-GB" sz="2300" dirty="0"/>
            </a:br>
            <a:r>
              <a:rPr lang="en-GB" sz="2300" b="1" dirty="0"/>
              <a:t>Document for:</a:t>
            </a:r>
            <a:r>
              <a:rPr lang="en-GB" sz="2300" dirty="0"/>
              <a:t> Endorsement</a:t>
            </a:r>
            <a:br>
              <a:rPr lang="en-GB" sz="2300" dirty="0"/>
            </a:br>
            <a:r>
              <a:rPr lang="en-GB" sz="2300" b="1" dirty="0"/>
              <a:t>Abstract:</a:t>
            </a:r>
            <a:br>
              <a:rPr lang="en-GB" sz="2300" dirty="0"/>
            </a:br>
            <a:r>
              <a:rPr lang="en-GB" sz="2300" dirty="0"/>
              <a:t>Summary for SA4 WI </a:t>
            </a:r>
            <a:r>
              <a:rPr lang="en-GB" sz="2300" dirty="0" err="1"/>
              <a:t>AvCall</a:t>
            </a:r>
            <a:r>
              <a:rPr lang="en-GB" sz="2300" dirty="0"/>
              <a:t>-MED.</a:t>
            </a:r>
            <a:endParaRPr lang="fr-FR" sz="2300" dirty="0"/>
          </a:p>
          <a:p>
            <a:r>
              <a:rPr lang="en-GB" sz="2300" b="1" dirty="0"/>
              <a:t>Plenary Discussion:</a:t>
            </a:r>
            <a:endParaRPr lang="fr-FR" sz="2300" dirty="0"/>
          </a:p>
          <a:p>
            <a:pPr lvl="1"/>
            <a:r>
              <a:rPr lang="en-GB" sz="2000" dirty="0"/>
              <a:t>This was endorsed.</a:t>
            </a:r>
            <a:endParaRPr lang="fr-FR" sz="2000" dirty="0"/>
          </a:p>
          <a:p>
            <a:r>
              <a:rPr lang="en-GB" sz="2300" b="1" dirty="0"/>
              <a:t>Status:</a:t>
            </a:r>
            <a:r>
              <a:rPr lang="en-GB" sz="2300" dirty="0"/>
              <a:t> Endorsed.</a:t>
            </a:r>
          </a:p>
          <a:p>
            <a:endParaRPr lang="fr-FR" sz="2300" dirty="0"/>
          </a:p>
          <a:p>
            <a:r>
              <a:rPr lang="en-GB" sz="2300" dirty="0"/>
              <a:t>SP-251148 (WI SUMMARY) Summary for WI 'Media Messaging Enhancements (</a:t>
            </a:r>
            <a:r>
              <a:rPr lang="en-GB" sz="2300" dirty="0" err="1"/>
              <a:t>MeME</a:t>
            </a:r>
            <a:r>
              <a:rPr lang="en-GB" sz="2300" dirty="0"/>
              <a:t>-MED)' (Source: Qualcomm)</a:t>
            </a:r>
            <a:br>
              <a:rPr lang="en-GB" sz="2300" dirty="0"/>
            </a:br>
            <a:r>
              <a:rPr lang="en-GB" sz="2300" b="1" dirty="0"/>
              <a:t>Document for:</a:t>
            </a:r>
            <a:r>
              <a:rPr lang="en-GB" sz="2300" dirty="0"/>
              <a:t> Endorsement</a:t>
            </a:r>
            <a:br>
              <a:rPr lang="en-GB" sz="2300" dirty="0"/>
            </a:br>
            <a:r>
              <a:rPr lang="en-GB" sz="2300" b="1" dirty="0"/>
              <a:t>Abstract:</a:t>
            </a:r>
            <a:br>
              <a:rPr lang="en-GB" sz="2300" dirty="0"/>
            </a:br>
            <a:r>
              <a:rPr lang="en-GB" sz="2300" dirty="0"/>
              <a:t>Summary for WI 'Media Messaging Enhancements (</a:t>
            </a:r>
            <a:r>
              <a:rPr lang="en-GB" sz="2300" dirty="0" err="1"/>
              <a:t>MeME</a:t>
            </a:r>
            <a:r>
              <a:rPr lang="en-GB" sz="2300" dirty="0"/>
              <a:t>-MED)'.</a:t>
            </a:r>
            <a:endParaRPr lang="fr-FR" sz="2300" dirty="0"/>
          </a:p>
          <a:p>
            <a:r>
              <a:rPr lang="en-GB" sz="2300" b="1" dirty="0"/>
              <a:t>Plenary Discussion:</a:t>
            </a:r>
            <a:endParaRPr lang="fr-FR" sz="2300" dirty="0"/>
          </a:p>
          <a:p>
            <a:pPr lvl="1"/>
            <a:r>
              <a:rPr lang="en-GB" sz="2000" dirty="0"/>
              <a:t>This was endorsed.</a:t>
            </a:r>
            <a:endParaRPr lang="fr-FR" sz="2000" dirty="0"/>
          </a:p>
          <a:p>
            <a:r>
              <a:rPr lang="en-GB" sz="2300" b="1" dirty="0"/>
              <a:t>Status:</a:t>
            </a:r>
            <a:r>
              <a:rPr lang="en-GB" sz="2300" dirty="0"/>
              <a:t> Endorsed.</a:t>
            </a:r>
            <a:endParaRPr lang="fr-FR" sz="2300" dirty="0"/>
          </a:p>
          <a:p>
            <a:pPr marL="0" indent="0">
              <a:spcBef>
                <a:spcPts val="0"/>
              </a:spcBef>
              <a:spcAft>
                <a:spcPts val="900"/>
              </a:spcAft>
              <a:buFontTx/>
              <a:buNone/>
            </a:pPr>
            <a:endParaRPr lang="en-GB" sz="1600" b="1" dirty="0">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31031358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FFDFC-6B75-1B77-86F2-416B0B62D6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F8BB55-1A21-5CD6-0B67-F4F309D70610}"/>
              </a:ext>
            </a:extLst>
          </p:cNvPr>
          <p:cNvSpPr>
            <a:spLocks noGrp="1"/>
          </p:cNvSpPr>
          <p:nvPr>
            <p:ph type="title"/>
          </p:nvPr>
        </p:nvSpPr>
        <p:spPr>
          <a:xfrm>
            <a:off x="838200" y="365125"/>
            <a:ext cx="8940501" cy="1325563"/>
          </a:xfrm>
        </p:spPr>
        <p:txBody>
          <a:bodyPr/>
          <a:lstStyle/>
          <a:p>
            <a:r>
              <a:rPr lang="sv-SE" sz="3600" dirty="0"/>
              <a:t>AOB</a:t>
            </a:r>
          </a:p>
        </p:txBody>
      </p:sp>
      <p:sp>
        <p:nvSpPr>
          <p:cNvPr id="5" name="Content Placeholder 4">
            <a:extLst>
              <a:ext uri="{FF2B5EF4-FFF2-40B4-BE49-F238E27FC236}">
                <a16:creationId xmlns:a16="http://schemas.microsoft.com/office/drawing/2014/main" id="{5BEC0C20-7DB7-4B52-6E21-9D8849A8717D}"/>
              </a:ext>
            </a:extLst>
          </p:cNvPr>
          <p:cNvSpPr>
            <a:spLocks noGrp="1"/>
          </p:cNvSpPr>
          <p:nvPr>
            <p:ph idx="1"/>
          </p:nvPr>
        </p:nvSpPr>
        <p:spPr>
          <a:xfrm>
            <a:off x="838199" y="1825624"/>
            <a:ext cx="10515599" cy="4565343"/>
          </a:xfrm>
        </p:spPr>
        <p:txBody>
          <a:bodyPr>
            <a:normAutofit/>
          </a:bodyPr>
          <a:lstStyle/>
          <a:p>
            <a:r>
              <a:rPr lang="en-GB" sz="2000" dirty="0"/>
              <a:t>Study on Modernization of Specification Format and Procedures for 6G</a:t>
            </a:r>
          </a:p>
          <a:p>
            <a:pPr lvl="1"/>
            <a:r>
              <a:rPr lang="en-GB" sz="1600" dirty="0"/>
              <a:t>It was agreed that ETSI MCC will setup suitable repositories and corresponding information to be circulated.</a:t>
            </a:r>
          </a:p>
          <a:p>
            <a:pPr lvl="1"/>
            <a:r>
              <a:rPr lang="en-GB" sz="1600" dirty="0"/>
              <a:t>It was agreed to send an LS for information to all WGs to draw attention to the ongoing FS_6GSpecs study.</a:t>
            </a:r>
          </a:p>
          <a:p>
            <a:r>
              <a:rPr lang="en-GB" b="1" dirty="0"/>
              <a:t> </a:t>
            </a:r>
            <a:r>
              <a:rPr lang="en-GB" sz="2000" b="1" dirty="0"/>
              <a:t>TSG SA declared Rel-19 Stage 3 Freeze</a:t>
            </a:r>
            <a:r>
              <a:rPr lang="en-GB" sz="2000" dirty="0"/>
              <a:t>.(There are 3 formal exceptions for Rel-19 completion: 1 in SA3 and 2 in SA4 )</a:t>
            </a:r>
            <a:endParaRPr lang="fr-FR" sz="2000" dirty="0"/>
          </a:p>
          <a:p>
            <a:endParaRPr lang="fr-FR" sz="2000" dirty="0"/>
          </a:p>
          <a:p>
            <a:pPr marL="0" indent="0">
              <a:buNone/>
            </a:pPr>
            <a:endParaRPr lang="fr-FR" dirty="0"/>
          </a:p>
        </p:txBody>
      </p:sp>
    </p:spTree>
    <p:extLst>
      <p:ext uri="{BB962C8B-B14F-4D97-AF65-F5344CB8AC3E}">
        <p14:creationId xmlns:p14="http://schemas.microsoft.com/office/powerpoint/2010/main" val="373705491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Guidance and actions to SA4</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a:spcBef>
                <a:spcPts val="0"/>
              </a:spcBef>
              <a:spcAft>
                <a:spcPts val="900"/>
              </a:spcAft>
            </a:pPr>
            <a:r>
              <a:rPr lang="en-GB" sz="1800" b="1" dirty="0">
                <a:effectLst/>
                <a:latin typeface="Arial" panose="020B0604020202020204" pitchFamily="34" charset="0"/>
                <a:ea typeface="Arial" panose="020B0604020202020204" pitchFamily="34" charset="0"/>
              </a:rPr>
              <a:t> </a:t>
            </a:r>
            <a:r>
              <a:rPr lang="en-US" sz="2000" b="1" dirty="0"/>
              <a:t>SA recommends to SA4 to prioritize the completion of the exceptions on IVAS_Codec_Ph2 and ATIAS_Ph2</a:t>
            </a:r>
            <a:r>
              <a:rPr lang="en-GB" sz="2000" b="1" dirty="0">
                <a:effectLst/>
                <a:ea typeface="Arial" panose="020B0604020202020204" pitchFamily="34" charset="0"/>
              </a:rPr>
              <a:t>.</a:t>
            </a:r>
          </a:p>
          <a:p>
            <a:pPr marL="0">
              <a:spcBef>
                <a:spcPts val="0"/>
              </a:spcBef>
              <a:spcAft>
                <a:spcPts val="900"/>
              </a:spcAft>
            </a:pPr>
            <a:endParaRPr lang="en-US" sz="2000" dirty="0">
              <a:effectLst/>
              <a:ea typeface="Arial" panose="020B0604020202020204" pitchFamily="34" charset="0"/>
            </a:endParaRPr>
          </a:p>
          <a:p>
            <a:r>
              <a:rPr lang="en-US" sz="2000" dirty="0"/>
              <a:t> </a:t>
            </a:r>
            <a:r>
              <a:rPr lang="en-US" sz="2000" b="1" dirty="0"/>
              <a:t>The GSMA LS on security aspects </a:t>
            </a:r>
            <a:r>
              <a:rPr lang="en-US" sz="2000" dirty="0"/>
              <a:t>(</a:t>
            </a:r>
            <a:r>
              <a:rPr lang="en-US" sz="2000" u="sng" dirty="0">
                <a:hlinkClick r:id="rId2" tooltip="https://nam12.safelinks.protection.outlook.com/?url=https%3A%2F%2Fwww.3gpp.org%2Fftp%2Ftsg_sa%2FWG4_CODEC%2FTSGS4_133-e%2FDocs%2FS4-251437.zip&amp;data=05%7C02%7Cteniou%40GLOBAL.TENCENT.COM%7Ceeaf70373a8549f026b608ddf759e9ba%7Ca32856f21731405cb53d480e26413adf%7C1%7C0%7C638938688047256151%7CUnknown%7CTWFpbGZsb3d8eyJFbXB0eU1hcGkiOnRydWUsIlYiOiIwLjAuMDAwMCIsIlAiOiJXaW4zMiIsIkFOIjoiTWFpbCIsIldUIjoyfQ%3D%3D%7C0%7C%7C%7C&amp;sdata=zFIV9qAL%2Fhmc5afwIm9aNIe4fiuA2oRJFq4%2FUg0qM48%3D&amp;reserved=0"/>
              </a:rPr>
              <a:t>S4-251437</a:t>
            </a:r>
            <a:r>
              <a:rPr lang="en-US" sz="2000" dirty="0"/>
              <a:t> from the last SA4 meeting – postponed)</a:t>
            </a:r>
            <a:r>
              <a:rPr lang="en-US" sz="2000" b="1" dirty="0"/>
              <a:t> needs to be replied to SA first. SA#110 will consolidate the responses before replying to GSMA.</a:t>
            </a:r>
          </a:p>
          <a:p>
            <a:endParaRPr lang="en-US" sz="2000" b="1" dirty="0"/>
          </a:p>
          <a:p>
            <a:r>
              <a:rPr lang="en-US" sz="2000" b="1" dirty="0"/>
              <a:t>TSG SA would like to remind that it is not recommended to bring to TSG SA proposals that have not been sufficiently discussed at SA WG level. Also, TSG SA would like to remind that SA4 SWG outputs should be agreed by SA4 before being submitted to TSG SA for approval.</a:t>
            </a:r>
            <a:endParaRPr lang="en-GB" sz="2000" dirty="0">
              <a:effectLst/>
              <a:ea typeface="Arial" panose="020B0604020202020204" pitchFamily="34" charset="0"/>
            </a:endParaRPr>
          </a:p>
        </p:txBody>
      </p:sp>
    </p:spTree>
    <p:extLst>
      <p:ext uri="{BB962C8B-B14F-4D97-AF65-F5344CB8AC3E}">
        <p14:creationId xmlns:p14="http://schemas.microsoft.com/office/powerpoint/2010/main" val="20351173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15789859-632E-1A08-EF86-09D33E8FC20D}"/>
              </a:ext>
            </a:extLst>
          </p:cNvPr>
          <p:cNvCxnSpPr>
            <a:cxnSpLocks/>
          </p:cNvCxnSpPr>
          <p:nvPr/>
        </p:nvCxnSpPr>
        <p:spPr bwMode="auto">
          <a:xfrm>
            <a:off x="55266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58E4666E-BA56-34F4-9118-5EB912F4184D}"/>
              </a:ext>
            </a:extLst>
          </p:cNvPr>
          <p:cNvCxnSpPr>
            <a:cxnSpLocks/>
          </p:cNvCxnSpPr>
          <p:nvPr/>
        </p:nvCxnSpPr>
        <p:spPr bwMode="auto">
          <a:xfrm>
            <a:off x="7363885"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9336F9A-A56E-003E-04C3-D10DBB4568EA}"/>
              </a:ext>
            </a:extLst>
          </p:cNvPr>
          <p:cNvCxnSpPr>
            <a:cxnSpLocks/>
          </p:cNvCxnSpPr>
          <p:nvPr/>
        </p:nvCxnSpPr>
        <p:spPr bwMode="auto">
          <a:xfrm>
            <a:off x="9099552"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995BE91F-C9EC-88A7-9684-42FE668BA2D3}"/>
              </a:ext>
            </a:extLst>
          </p:cNvPr>
          <p:cNvCxnSpPr>
            <a:cxnSpLocks/>
          </p:cNvCxnSpPr>
          <p:nvPr/>
        </p:nvCxnSpPr>
        <p:spPr bwMode="auto">
          <a:xfrm>
            <a:off x="2942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C62547E6-37EE-12DD-374F-2027740A171F}"/>
              </a:ext>
            </a:extLst>
          </p:cNvPr>
          <p:cNvCxnSpPr>
            <a:cxnSpLocks/>
          </p:cNvCxnSpPr>
          <p:nvPr/>
        </p:nvCxnSpPr>
        <p:spPr bwMode="auto">
          <a:xfrm>
            <a:off x="1966385" y="922867"/>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A422F661-8F02-B49E-2739-31883C685814}"/>
              </a:ext>
            </a:extLst>
          </p:cNvPr>
          <p:cNvCxnSpPr>
            <a:cxnSpLocks/>
          </p:cNvCxnSpPr>
          <p:nvPr/>
        </p:nvCxnSpPr>
        <p:spPr bwMode="auto">
          <a:xfrm>
            <a:off x="36597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49EB06F2-6811-E147-35AA-1A01D49771C0}"/>
              </a:ext>
            </a:extLst>
          </p:cNvPr>
          <p:cNvCxnSpPr>
            <a:cxnSpLocks noChangeShapeType="1"/>
          </p:cNvCxnSpPr>
          <p:nvPr/>
        </p:nvCxnSpPr>
        <p:spPr bwMode="auto">
          <a:xfrm>
            <a:off x="10845800" y="1610785"/>
            <a:ext cx="0" cy="5082116"/>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4398C679-6F12-F151-9217-5B8A918962F0}"/>
              </a:ext>
            </a:extLst>
          </p:cNvPr>
          <p:cNvCxnSpPr>
            <a:cxnSpLocks noChangeShapeType="1"/>
          </p:cNvCxnSpPr>
          <p:nvPr/>
        </p:nvCxnSpPr>
        <p:spPr bwMode="auto">
          <a:xfrm>
            <a:off x="7280223" y="1576917"/>
            <a:ext cx="0" cy="520488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AE94497F-DE7D-80E4-EA2E-21E8C4DF21FA}"/>
              </a:ext>
            </a:extLst>
          </p:cNvPr>
          <p:cNvCxnSpPr>
            <a:cxnSpLocks noChangeShapeType="1"/>
          </p:cNvCxnSpPr>
          <p:nvPr/>
        </p:nvCxnSpPr>
        <p:spPr bwMode="auto">
          <a:xfrm>
            <a:off x="3712539" y="1576918"/>
            <a:ext cx="0" cy="5153396"/>
          </a:xfrm>
          <a:prstGeom prst="line">
            <a:avLst/>
          </a:prstGeom>
          <a:noFill/>
          <a:ln w="28575" algn="ctr">
            <a:solidFill>
              <a:schemeClr val="accent4">
                <a:lumMod val="60000"/>
                <a:lumOff val="40000"/>
              </a:schemeClr>
            </a:solidFill>
            <a:round/>
            <a:headEnd/>
            <a:tailEnd/>
          </a:ln>
        </p:spPr>
      </p:cxnSp>
      <p:cxnSp>
        <p:nvCxnSpPr>
          <p:cNvPr id="9265" name="Straight Connector 114">
            <a:extLst>
              <a:ext uri="{FF2B5EF4-FFF2-40B4-BE49-F238E27FC236}">
                <a16:creationId xmlns:a16="http://schemas.microsoft.com/office/drawing/2014/main" id="{5CDE35A7-99BA-813E-5531-08DD4E057B76}"/>
              </a:ext>
            </a:extLst>
          </p:cNvPr>
          <p:cNvCxnSpPr>
            <a:cxnSpLocks noChangeShapeType="1"/>
          </p:cNvCxnSpPr>
          <p:nvPr/>
        </p:nvCxnSpPr>
        <p:spPr bwMode="auto">
          <a:xfrm>
            <a:off x="2821147" y="1576918"/>
            <a:ext cx="0" cy="4965700"/>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A6170BA6-C7FE-ADA7-6D35-08AD87B169E5}"/>
              </a:ext>
            </a:extLst>
          </p:cNvPr>
          <p:cNvCxnSpPr>
            <a:cxnSpLocks noChangeShapeType="1"/>
          </p:cNvCxnSpPr>
          <p:nvPr/>
        </p:nvCxnSpPr>
        <p:spPr bwMode="auto">
          <a:xfrm>
            <a:off x="9954399" y="1576917"/>
            <a:ext cx="0" cy="5003800"/>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532A73DE-5F43-7D3D-4B0F-EE919A072CF2}"/>
              </a:ext>
            </a:extLst>
          </p:cNvPr>
          <p:cNvCxnSpPr>
            <a:cxnSpLocks noChangeShapeType="1"/>
          </p:cNvCxnSpPr>
          <p:nvPr/>
        </p:nvCxnSpPr>
        <p:spPr bwMode="auto">
          <a:xfrm>
            <a:off x="8171615" y="1576918"/>
            <a:ext cx="0" cy="4965700"/>
          </a:xfrm>
          <a:prstGeom prst="line">
            <a:avLst/>
          </a:prstGeom>
          <a:noFill/>
          <a:ln w="9525" algn="ctr">
            <a:solidFill>
              <a:schemeClr val="accent4">
                <a:lumMod val="60000"/>
                <a:lumOff val="40000"/>
              </a:schemeClr>
            </a:solidFill>
            <a:prstDash val="dash"/>
            <a:round/>
            <a:headEnd/>
            <a:tailEnd/>
          </a:ln>
        </p:spPr>
      </p:cxnSp>
      <p:cxnSp>
        <p:nvCxnSpPr>
          <p:cNvPr id="9270" name="Straight Connector 114">
            <a:extLst>
              <a:ext uri="{FF2B5EF4-FFF2-40B4-BE49-F238E27FC236}">
                <a16:creationId xmlns:a16="http://schemas.microsoft.com/office/drawing/2014/main" id="{191DCE4A-ADA6-9728-C45E-4EC907726A91}"/>
              </a:ext>
            </a:extLst>
          </p:cNvPr>
          <p:cNvCxnSpPr>
            <a:cxnSpLocks noChangeShapeType="1"/>
          </p:cNvCxnSpPr>
          <p:nvPr/>
        </p:nvCxnSpPr>
        <p:spPr bwMode="auto">
          <a:xfrm>
            <a:off x="7725919" y="1731434"/>
            <a:ext cx="0" cy="4965700"/>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B7AEDE40-050F-2F67-7677-F9A272BE5E3C}"/>
              </a:ext>
            </a:extLst>
          </p:cNvPr>
          <p:cNvCxnSpPr>
            <a:cxnSpLocks noChangeShapeType="1"/>
          </p:cNvCxnSpPr>
          <p:nvPr/>
        </p:nvCxnSpPr>
        <p:spPr bwMode="auto">
          <a:xfrm>
            <a:off x="6388831" y="1576918"/>
            <a:ext cx="0" cy="5168900"/>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361DFDE6-DB24-8CD6-F1C3-DD56950152DB}"/>
              </a:ext>
            </a:extLst>
          </p:cNvPr>
          <p:cNvCxnSpPr>
            <a:cxnSpLocks noChangeShapeType="1"/>
          </p:cNvCxnSpPr>
          <p:nvPr/>
        </p:nvCxnSpPr>
        <p:spPr bwMode="auto">
          <a:xfrm>
            <a:off x="4158235" y="1712385"/>
            <a:ext cx="0" cy="4965700"/>
          </a:xfrm>
          <a:prstGeom prst="line">
            <a:avLst/>
          </a:prstGeom>
          <a:noFill/>
          <a:ln w="9525" algn="ctr">
            <a:solidFill>
              <a:schemeClr val="accent4">
                <a:lumMod val="60000"/>
                <a:lumOff val="40000"/>
              </a:schemeClr>
            </a:solidFill>
            <a:prstDash val="dash"/>
            <a:round/>
            <a:headEnd/>
            <a:tailEnd/>
          </a:ln>
        </p:spPr>
      </p:cxnSp>
      <p:cxnSp>
        <p:nvCxnSpPr>
          <p:cNvPr id="28" name="Straight Connector 114">
            <a:extLst>
              <a:ext uri="{FF2B5EF4-FFF2-40B4-BE49-F238E27FC236}">
                <a16:creationId xmlns:a16="http://schemas.microsoft.com/office/drawing/2014/main" id="{FBE5A83F-2D13-BBD5-79E8-9D8C916A6737}"/>
              </a:ext>
            </a:extLst>
          </p:cNvPr>
          <p:cNvCxnSpPr>
            <a:cxnSpLocks noChangeShapeType="1"/>
          </p:cNvCxnSpPr>
          <p:nvPr/>
        </p:nvCxnSpPr>
        <p:spPr bwMode="auto">
          <a:xfrm>
            <a:off x="9063007" y="1610784"/>
            <a:ext cx="0" cy="5181600"/>
          </a:xfrm>
          <a:prstGeom prst="line">
            <a:avLst/>
          </a:prstGeom>
          <a:noFill/>
          <a:ln w="28575" algn="ctr">
            <a:solidFill>
              <a:schemeClr val="accent4">
                <a:lumMod val="60000"/>
                <a:lumOff val="40000"/>
              </a:schemeClr>
            </a:solidFill>
            <a:round/>
            <a:headEnd/>
            <a:tailEnd/>
          </a:ln>
        </p:spPr>
      </p:cxnSp>
      <p:cxnSp>
        <p:nvCxnSpPr>
          <p:cNvPr id="29" name="Straight Connector 114">
            <a:extLst>
              <a:ext uri="{FF2B5EF4-FFF2-40B4-BE49-F238E27FC236}">
                <a16:creationId xmlns:a16="http://schemas.microsoft.com/office/drawing/2014/main" id="{C77A827D-FBAB-48BE-33D9-D31E8576A66F}"/>
              </a:ext>
            </a:extLst>
          </p:cNvPr>
          <p:cNvCxnSpPr>
            <a:cxnSpLocks noChangeShapeType="1"/>
          </p:cNvCxnSpPr>
          <p:nvPr/>
        </p:nvCxnSpPr>
        <p:spPr bwMode="auto">
          <a:xfrm flipH="1">
            <a:off x="5495323" y="1576918"/>
            <a:ext cx="2116" cy="5160433"/>
          </a:xfrm>
          <a:prstGeom prst="line">
            <a:avLst/>
          </a:prstGeom>
          <a:noFill/>
          <a:ln w="28575" algn="ctr">
            <a:solidFill>
              <a:schemeClr val="accent4">
                <a:lumMod val="60000"/>
                <a:lumOff val="40000"/>
              </a:schemeClr>
            </a:solidFill>
            <a:round/>
            <a:headEnd/>
            <a:tailEnd/>
          </a:ln>
        </p:spPr>
      </p:cxnSp>
      <p:cxnSp>
        <p:nvCxnSpPr>
          <p:cNvPr id="31" name="Straight Connector 115">
            <a:extLst>
              <a:ext uri="{FF2B5EF4-FFF2-40B4-BE49-F238E27FC236}">
                <a16:creationId xmlns:a16="http://schemas.microsoft.com/office/drawing/2014/main" id="{0F414A71-8380-9FA3-57C5-23BEE19F8013}"/>
              </a:ext>
            </a:extLst>
          </p:cNvPr>
          <p:cNvCxnSpPr>
            <a:cxnSpLocks noChangeShapeType="1"/>
          </p:cNvCxnSpPr>
          <p:nvPr/>
        </p:nvCxnSpPr>
        <p:spPr bwMode="auto">
          <a:xfrm>
            <a:off x="5049627" y="1780118"/>
            <a:ext cx="0" cy="4965700"/>
          </a:xfrm>
          <a:prstGeom prst="line">
            <a:avLst/>
          </a:prstGeom>
          <a:noFill/>
          <a:ln w="9525" algn="ctr">
            <a:solidFill>
              <a:schemeClr val="accent4">
                <a:lumMod val="60000"/>
                <a:lumOff val="40000"/>
              </a:schemeClr>
            </a:solidFill>
            <a:prstDash val="dash"/>
            <a:round/>
            <a:headEnd/>
            <a:tailEnd/>
          </a:ln>
        </p:spPr>
      </p:cxnSp>
      <p:cxnSp>
        <p:nvCxnSpPr>
          <p:cNvPr id="9217" name="Straight Connector 114">
            <a:extLst>
              <a:ext uri="{FF2B5EF4-FFF2-40B4-BE49-F238E27FC236}">
                <a16:creationId xmlns:a16="http://schemas.microsoft.com/office/drawing/2014/main" id="{79D662AD-ED12-54C4-1422-DB4599198946}"/>
              </a:ext>
            </a:extLst>
          </p:cNvPr>
          <p:cNvCxnSpPr>
            <a:cxnSpLocks noChangeShapeType="1"/>
          </p:cNvCxnSpPr>
          <p:nvPr/>
        </p:nvCxnSpPr>
        <p:spPr bwMode="auto">
          <a:xfrm>
            <a:off x="3266843" y="1780118"/>
            <a:ext cx="0" cy="4965700"/>
          </a:xfrm>
          <a:prstGeom prst="line">
            <a:avLst/>
          </a:prstGeom>
          <a:noFill/>
          <a:ln w="9525" algn="ctr">
            <a:solidFill>
              <a:schemeClr val="accent4">
                <a:lumMod val="60000"/>
                <a:lumOff val="40000"/>
              </a:schemeClr>
            </a:solidFill>
            <a:prstDash val="dash"/>
            <a:round/>
            <a:headEnd/>
            <a:tailEnd/>
          </a:ln>
        </p:spPr>
      </p:cxnSp>
      <p:cxnSp>
        <p:nvCxnSpPr>
          <p:cNvPr id="9219" name="Straight Connector 114">
            <a:extLst>
              <a:ext uri="{FF2B5EF4-FFF2-40B4-BE49-F238E27FC236}">
                <a16:creationId xmlns:a16="http://schemas.microsoft.com/office/drawing/2014/main" id="{91F6B5C6-C8DF-79EB-2281-8CD0A2FB068C}"/>
              </a:ext>
            </a:extLst>
          </p:cNvPr>
          <p:cNvCxnSpPr>
            <a:cxnSpLocks noChangeShapeType="1"/>
          </p:cNvCxnSpPr>
          <p:nvPr/>
        </p:nvCxnSpPr>
        <p:spPr bwMode="auto">
          <a:xfrm>
            <a:off x="10400095" y="1780117"/>
            <a:ext cx="0" cy="5003800"/>
          </a:xfrm>
          <a:prstGeom prst="line">
            <a:avLst/>
          </a:prstGeom>
          <a:noFill/>
          <a:ln w="9525" algn="ctr">
            <a:solidFill>
              <a:schemeClr val="accent4">
                <a:lumMod val="60000"/>
                <a:lumOff val="40000"/>
              </a:schemeClr>
            </a:solidFill>
            <a:prstDash val="dash"/>
            <a:round/>
            <a:headEnd/>
            <a:tailEnd/>
          </a:ln>
        </p:spPr>
      </p:cxnSp>
      <p:cxnSp>
        <p:nvCxnSpPr>
          <p:cNvPr id="9220" name="Straight Connector 114">
            <a:extLst>
              <a:ext uri="{FF2B5EF4-FFF2-40B4-BE49-F238E27FC236}">
                <a16:creationId xmlns:a16="http://schemas.microsoft.com/office/drawing/2014/main" id="{4D70DFC6-E28E-865F-2F06-B0D00B4DF17F}"/>
              </a:ext>
            </a:extLst>
          </p:cNvPr>
          <p:cNvCxnSpPr>
            <a:cxnSpLocks noChangeShapeType="1"/>
          </p:cNvCxnSpPr>
          <p:nvPr/>
        </p:nvCxnSpPr>
        <p:spPr bwMode="auto">
          <a:xfrm>
            <a:off x="8617311" y="1780118"/>
            <a:ext cx="0" cy="4965700"/>
          </a:xfrm>
          <a:prstGeom prst="line">
            <a:avLst/>
          </a:prstGeom>
          <a:noFill/>
          <a:ln w="9525" algn="ctr">
            <a:solidFill>
              <a:schemeClr val="accent4">
                <a:lumMod val="60000"/>
                <a:lumOff val="40000"/>
              </a:schemeClr>
            </a:solidFill>
            <a:prstDash val="dash"/>
            <a:round/>
            <a:headEnd/>
            <a:tailEnd/>
          </a:ln>
        </p:spPr>
      </p:cxnSp>
      <p:cxnSp>
        <p:nvCxnSpPr>
          <p:cNvPr id="9221" name="Straight Connector 114">
            <a:extLst>
              <a:ext uri="{FF2B5EF4-FFF2-40B4-BE49-F238E27FC236}">
                <a16:creationId xmlns:a16="http://schemas.microsoft.com/office/drawing/2014/main" id="{7B107C97-283E-502A-D4D5-9069F8F4DDBA}"/>
              </a:ext>
            </a:extLst>
          </p:cNvPr>
          <p:cNvCxnSpPr>
            <a:cxnSpLocks noChangeShapeType="1"/>
          </p:cNvCxnSpPr>
          <p:nvPr/>
        </p:nvCxnSpPr>
        <p:spPr bwMode="auto">
          <a:xfrm>
            <a:off x="9508703" y="1780118"/>
            <a:ext cx="0" cy="4965700"/>
          </a:xfrm>
          <a:prstGeom prst="line">
            <a:avLst/>
          </a:prstGeom>
          <a:noFill/>
          <a:ln w="9525" algn="ctr">
            <a:solidFill>
              <a:schemeClr val="accent4">
                <a:lumMod val="60000"/>
                <a:lumOff val="40000"/>
              </a:schemeClr>
            </a:solidFill>
            <a:prstDash val="dash"/>
            <a:round/>
            <a:headEnd/>
            <a:tailEnd/>
          </a:ln>
        </p:spPr>
      </p:cxnSp>
      <p:cxnSp>
        <p:nvCxnSpPr>
          <p:cNvPr id="9222" name="Straight Connector 114">
            <a:extLst>
              <a:ext uri="{FF2B5EF4-FFF2-40B4-BE49-F238E27FC236}">
                <a16:creationId xmlns:a16="http://schemas.microsoft.com/office/drawing/2014/main" id="{14FEA51C-515D-4F18-15C5-41C1989F5E4A}"/>
              </a:ext>
            </a:extLst>
          </p:cNvPr>
          <p:cNvCxnSpPr>
            <a:cxnSpLocks noChangeShapeType="1"/>
          </p:cNvCxnSpPr>
          <p:nvPr/>
        </p:nvCxnSpPr>
        <p:spPr bwMode="auto">
          <a:xfrm>
            <a:off x="6834527" y="1780118"/>
            <a:ext cx="0" cy="4965700"/>
          </a:xfrm>
          <a:prstGeom prst="line">
            <a:avLst/>
          </a:prstGeom>
          <a:noFill/>
          <a:ln w="9525" algn="ctr">
            <a:solidFill>
              <a:schemeClr val="accent4">
                <a:lumMod val="60000"/>
                <a:lumOff val="40000"/>
              </a:schemeClr>
            </a:solidFill>
            <a:prstDash val="dash"/>
            <a:round/>
            <a:headEnd/>
            <a:tailEnd/>
          </a:ln>
        </p:spPr>
      </p:cxnSp>
      <p:cxnSp>
        <p:nvCxnSpPr>
          <p:cNvPr id="9224" name="Straight Connector 114">
            <a:extLst>
              <a:ext uri="{FF2B5EF4-FFF2-40B4-BE49-F238E27FC236}">
                <a16:creationId xmlns:a16="http://schemas.microsoft.com/office/drawing/2014/main" id="{1E44B1E5-6D7C-6C88-A8F3-4AF00400D8CB}"/>
              </a:ext>
            </a:extLst>
          </p:cNvPr>
          <p:cNvCxnSpPr>
            <a:cxnSpLocks noChangeShapeType="1"/>
          </p:cNvCxnSpPr>
          <p:nvPr/>
        </p:nvCxnSpPr>
        <p:spPr bwMode="auto">
          <a:xfrm>
            <a:off x="5943135" y="1780118"/>
            <a:ext cx="0" cy="4965700"/>
          </a:xfrm>
          <a:prstGeom prst="line">
            <a:avLst/>
          </a:prstGeom>
          <a:noFill/>
          <a:ln w="9525" algn="ctr">
            <a:solidFill>
              <a:schemeClr val="accent4">
                <a:lumMod val="60000"/>
                <a:lumOff val="40000"/>
              </a:schemeClr>
            </a:solidFill>
            <a:prstDash val="dash"/>
            <a:round/>
            <a:headEnd/>
            <a:tailEnd/>
          </a:ln>
        </p:spPr>
      </p:cxnSp>
      <p:cxnSp>
        <p:nvCxnSpPr>
          <p:cNvPr id="10310" name="Straight Connector 114">
            <a:extLst>
              <a:ext uri="{FF2B5EF4-FFF2-40B4-BE49-F238E27FC236}">
                <a16:creationId xmlns:a16="http://schemas.microsoft.com/office/drawing/2014/main" id="{CC20CBF8-098F-9604-29AA-365855FBF038}"/>
              </a:ext>
            </a:extLst>
          </p:cNvPr>
          <p:cNvCxnSpPr>
            <a:cxnSpLocks noChangeShapeType="1"/>
          </p:cNvCxnSpPr>
          <p:nvPr/>
        </p:nvCxnSpPr>
        <p:spPr bwMode="auto">
          <a:xfrm>
            <a:off x="1929755" y="1526118"/>
            <a:ext cx="0" cy="5107516"/>
          </a:xfrm>
          <a:prstGeom prst="line">
            <a:avLst/>
          </a:prstGeom>
          <a:noFill/>
          <a:ln w="28575" algn="ctr">
            <a:solidFill>
              <a:schemeClr val="accent4">
                <a:lumMod val="60000"/>
                <a:lumOff val="40000"/>
              </a:schemeClr>
            </a:solidFill>
            <a:round/>
            <a:headEnd/>
            <a:tailEnd/>
          </a:ln>
        </p:spPr>
      </p:cxnSp>
      <p:cxnSp>
        <p:nvCxnSpPr>
          <p:cNvPr id="10311" name="Straight Connector 114">
            <a:extLst>
              <a:ext uri="{FF2B5EF4-FFF2-40B4-BE49-F238E27FC236}">
                <a16:creationId xmlns:a16="http://schemas.microsoft.com/office/drawing/2014/main" id="{2AA6CD35-955E-B6F5-77E4-6A04EC08B123}"/>
              </a:ext>
            </a:extLst>
          </p:cNvPr>
          <p:cNvCxnSpPr>
            <a:cxnSpLocks noChangeShapeType="1"/>
          </p:cNvCxnSpPr>
          <p:nvPr/>
        </p:nvCxnSpPr>
        <p:spPr bwMode="auto">
          <a:xfrm>
            <a:off x="1034129" y="1517651"/>
            <a:ext cx="0" cy="5003800"/>
          </a:xfrm>
          <a:prstGeom prst="line">
            <a:avLst/>
          </a:prstGeom>
          <a:noFill/>
          <a:ln w="9525" algn="ctr">
            <a:solidFill>
              <a:schemeClr val="accent4">
                <a:lumMod val="60000"/>
                <a:lumOff val="40000"/>
              </a:schemeClr>
            </a:solidFill>
            <a:prstDash val="dash"/>
            <a:round/>
            <a:headEnd/>
            <a:tailEnd/>
          </a:ln>
        </p:spPr>
      </p:cxnSp>
      <p:cxnSp>
        <p:nvCxnSpPr>
          <p:cNvPr id="10312" name="Straight Connector 114">
            <a:extLst>
              <a:ext uri="{FF2B5EF4-FFF2-40B4-BE49-F238E27FC236}">
                <a16:creationId xmlns:a16="http://schemas.microsoft.com/office/drawing/2014/main" id="{4A4D0144-A96F-DE60-5221-54D5D62BE179}"/>
              </a:ext>
            </a:extLst>
          </p:cNvPr>
          <p:cNvCxnSpPr>
            <a:cxnSpLocks noChangeShapeType="1"/>
          </p:cNvCxnSpPr>
          <p:nvPr/>
        </p:nvCxnSpPr>
        <p:spPr bwMode="auto">
          <a:xfrm>
            <a:off x="1515533" y="1720851"/>
            <a:ext cx="0" cy="5003800"/>
          </a:xfrm>
          <a:prstGeom prst="line">
            <a:avLst/>
          </a:prstGeom>
          <a:noFill/>
          <a:ln w="9525" algn="ctr">
            <a:solidFill>
              <a:schemeClr val="accent4">
                <a:lumMod val="60000"/>
                <a:lumOff val="40000"/>
              </a:schemeClr>
            </a:solidFill>
            <a:prstDash val="dash"/>
            <a:round/>
            <a:headEnd/>
            <a:tailEnd/>
          </a:ln>
        </p:spPr>
      </p:cxnSp>
      <p:cxnSp>
        <p:nvCxnSpPr>
          <p:cNvPr id="10313" name="Straight Connector 114">
            <a:extLst>
              <a:ext uri="{FF2B5EF4-FFF2-40B4-BE49-F238E27FC236}">
                <a16:creationId xmlns:a16="http://schemas.microsoft.com/office/drawing/2014/main" id="{A6D32D01-B256-8B07-026B-AD7612D3C557}"/>
              </a:ext>
            </a:extLst>
          </p:cNvPr>
          <p:cNvCxnSpPr>
            <a:cxnSpLocks noChangeShapeType="1"/>
          </p:cNvCxnSpPr>
          <p:nvPr/>
        </p:nvCxnSpPr>
        <p:spPr bwMode="auto">
          <a:xfrm>
            <a:off x="588433" y="1720851"/>
            <a:ext cx="0" cy="4965700"/>
          </a:xfrm>
          <a:prstGeom prst="line">
            <a:avLst/>
          </a:prstGeom>
          <a:noFill/>
          <a:ln w="9525" algn="ctr">
            <a:solidFill>
              <a:schemeClr val="accent4">
                <a:lumMod val="60000"/>
                <a:lumOff val="40000"/>
              </a:schemeClr>
            </a:solidFill>
            <a:prstDash val="dash"/>
            <a:round/>
            <a:headEnd/>
            <a:tailEnd/>
          </a:ln>
        </p:spPr>
      </p:cxnSp>
      <p:cxnSp>
        <p:nvCxnSpPr>
          <p:cNvPr id="10333" name="Straight Connector 114">
            <a:extLst>
              <a:ext uri="{FF2B5EF4-FFF2-40B4-BE49-F238E27FC236}">
                <a16:creationId xmlns:a16="http://schemas.microsoft.com/office/drawing/2014/main" id="{81E11D81-D205-84AA-C08A-F7C1291135B7}"/>
              </a:ext>
            </a:extLst>
          </p:cNvPr>
          <p:cNvCxnSpPr>
            <a:cxnSpLocks noChangeShapeType="1"/>
          </p:cNvCxnSpPr>
          <p:nvPr/>
        </p:nvCxnSpPr>
        <p:spPr bwMode="auto">
          <a:xfrm>
            <a:off x="2375451" y="1761067"/>
            <a:ext cx="0" cy="4965700"/>
          </a:xfrm>
          <a:prstGeom prst="line">
            <a:avLst/>
          </a:prstGeom>
          <a:noFill/>
          <a:ln w="9525" algn="ctr">
            <a:solidFill>
              <a:schemeClr val="accent4">
                <a:lumMod val="60000"/>
                <a:lumOff val="40000"/>
              </a:schemeClr>
            </a:solidFill>
            <a:prstDash val="dash"/>
            <a:round/>
            <a:headEnd/>
            <a:tailEnd/>
          </a:ln>
        </p:spPr>
      </p:cxnSp>
      <p:sp>
        <p:nvSpPr>
          <p:cNvPr id="10" name="Title 1">
            <a:extLst>
              <a:ext uri="{FF2B5EF4-FFF2-40B4-BE49-F238E27FC236}">
                <a16:creationId xmlns:a16="http://schemas.microsoft.com/office/drawing/2014/main" id="{1B76AB23-BA01-F752-DA99-02255CD8F901}"/>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Releases 19  to 21 timelines</a:t>
            </a:r>
            <a:endParaRPr lang="en-US" sz="2667" kern="0" dirty="0">
              <a:latin typeface="Montserrat" panose="00000500000000000000" pitchFamily="50" charset="0"/>
              <a:ea typeface="ＭＳ Ｐゴシック" charset="0"/>
              <a:cs typeface="ＭＳ Ｐゴシック" charset="0"/>
            </a:endParaRPr>
          </a:p>
        </p:txBody>
      </p:sp>
      <p:sp>
        <p:nvSpPr>
          <p:cNvPr id="9248" name="TextBox 86">
            <a:extLst>
              <a:ext uri="{FF2B5EF4-FFF2-40B4-BE49-F238E27FC236}">
                <a16:creationId xmlns:a16="http://schemas.microsoft.com/office/drawing/2014/main" id="{63314D26-34B9-CC7A-5097-D2232549C1B5}"/>
              </a:ext>
            </a:extLst>
          </p:cNvPr>
          <p:cNvSpPr txBox="1">
            <a:spLocks noChangeArrowheads="1"/>
          </p:cNvSpPr>
          <p:nvPr/>
        </p:nvSpPr>
        <p:spPr bwMode="auto">
          <a:xfrm>
            <a:off x="2551008" y="1145117"/>
            <a:ext cx="4267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#108</a:t>
            </a:r>
          </a:p>
        </p:txBody>
      </p:sp>
      <p:cxnSp>
        <p:nvCxnSpPr>
          <p:cNvPr id="9281" name="Straight Connector 97">
            <a:extLst>
              <a:ext uri="{FF2B5EF4-FFF2-40B4-BE49-F238E27FC236}">
                <a16:creationId xmlns:a16="http://schemas.microsoft.com/office/drawing/2014/main" id="{76E336F1-DDE5-9A68-4DEC-950D6C651F5D}"/>
              </a:ext>
            </a:extLst>
          </p:cNvPr>
          <p:cNvCxnSpPr>
            <a:cxnSpLocks noChangeShapeType="1"/>
          </p:cNvCxnSpPr>
          <p:nvPr/>
        </p:nvCxnSpPr>
        <p:spPr bwMode="auto">
          <a:xfrm>
            <a:off x="76200" y="2660160"/>
            <a:ext cx="12115800" cy="10584"/>
          </a:xfrm>
          <a:prstGeom prst="line">
            <a:avLst/>
          </a:prstGeom>
          <a:noFill/>
          <a:ln w="38100" algn="ctr">
            <a:solidFill>
              <a:schemeClr val="accent4">
                <a:lumMod val="60000"/>
                <a:lumOff val="40000"/>
              </a:schemeClr>
            </a:solidFill>
            <a:round/>
            <a:headEnd/>
            <a:tailEnd/>
          </a:ln>
        </p:spPr>
      </p:cxnSp>
      <p:sp>
        <p:nvSpPr>
          <p:cNvPr id="9251" name="TextBox 112">
            <a:extLst>
              <a:ext uri="{FF2B5EF4-FFF2-40B4-BE49-F238E27FC236}">
                <a16:creationId xmlns:a16="http://schemas.microsoft.com/office/drawing/2014/main" id="{A8788988-60C5-D0D5-3510-57879C59DC38}"/>
              </a:ext>
            </a:extLst>
          </p:cNvPr>
          <p:cNvSpPr txBox="1">
            <a:spLocks noChangeArrowheads="1"/>
          </p:cNvSpPr>
          <p:nvPr/>
        </p:nvSpPr>
        <p:spPr bwMode="auto">
          <a:xfrm>
            <a:off x="9719598" y="2028282"/>
            <a:ext cx="1840568"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19</a:t>
            </a:r>
            <a:endParaRPr lang="en-GB" altLang="en-US" sz="2133" b="1" dirty="0">
              <a:latin typeface="Montserrat" panose="00000500000000000000" pitchFamily="2" charset="0"/>
            </a:endParaRPr>
          </a:p>
        </p:txBody>
      </p:sp>
      <p:sp>
        <p:nvSpPr>
          <p:cNvPr id="9256" name="TextBox 1">
            <a:extLst>
              <a:ext uri="{FF2B5EF4-FFF2-40B4-BE49-F238E27FC236}">
                <a16:creationId xmlns:a16="http://schemas.microsoft.com/office/drawing/2014/main" id="{D7A00B03-21AF-6C01-7ABD-D582E545D4C7}"/>
              </a:ext>
            </a:extLst>
          </p:cNvPr>
          <p:cNvSpPr txBox="1">
            <a:spLocks noChangeArrowheads="1"/>
          </p:cNvSpPr>
          <p:nvPr/>
        </p:nvSpPr>
        <p:spPr bwMode="auto">
          <a:xfrm>
            <a:off x="8233949" y="189571"/>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9253" name="TextBox 86">
            <a:extLst>
              <a:ext uri="{FF2B5EF4-FFF2-40B4-BE49-F238E27FC236}">
                <a16:creationId xmlns:a16="http://schemas.microsoft.com/office/drawing/2014/main" id="{3465C78E-ADED-B530-A027-685500906709}"/>
              </a:ext>
            </a:extLst>
          </p:cNvPr>
          <p:cNvSpPr txBox="1">
            <a:spLocks noChangeArrowheads="1"/>
          </p:cNvSpPr>
          <p:nvPr/>
        </p:nvSpPr>
        <p:spPr bwMode="auto">
          <a:xfrm>
            <a:off x="3473491"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#110</a:t>
            </a:r>
            <a:endParaRPr lang="en-GB" altLang="en-US" sz="400" dirty="0">
              <a:latin typeface="Montserrat" panose="00000500000000000000" pitchFamily="2" charset="0"/>
            </a:endParaRPr>
          </a:p>
        </p:txBody>
      </p:sp>
      <p:sp>
        <p:nvSpPr>
          <p:cNvPr id="9254" name="TextBox 86">
            <a:extLst>
              <a:ext uri="{FF2B5EF4-FFF2-40B4-BE49-F238E27FC236}">
                <a16:creationId xmlns:a16="http://schemas.microsoft.com/office/drawing/2014/main" id="{3812A9DA-87F9-905F-A772-F707D8AF7400}"/>
              </a:ext>
            </a:extLst>
          </p:cNvPr>
          <p:cNvSpPr txBox="1">
            <a:spLocks noChangeArrowheads="1"/>
          </p:cNvSpPr>
          <p:nvPr/>
        </p:nvSpPr>
        <p:spPr bwMode="auto">
          <a:xfrm>
            <a:off x="441693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#112</a:t>
            </a:r>
            <a:endParaRPr lang="en-GB" altLang="en-US" sz="400" dirty="0">
              <a:latin typeface="Montserrat" panose="00000500000000000000" pitchFamily="2" charset="0"/>
            </a:endParaRPr>
          </a:p>
        </p:txBody>
      </p:sp>
      <p:sp>
        <p:nvSpPr>
          <p:cNvPr id="9255" name="TextBox 86">
            <a:extLst>
              <a:ext uri="{FF2B5EF4-FFF2-40B4-BE49-F238E27FC236}">
                <a16:creationId xmlns:a16="http://schemas.microsoft.com/office/drawing/2014/main" id="{30F88BD3-C08F-BAB7-1F08-E8E9149203C3}"/>
              </a:ext>
            </a:extLst>
          </p:cNvPr>
          <p:cNvSpPr txBox="1">
            <a:spLocks noChangeArrowheads="1"/>
          </p:cNvSpPr>
          <p:nvPr/>
        </p:nvSpPr>
        <p:spPr bwMode="auto">
          <a:xfrm>
            <a:off x="5246795"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#114</a:t>
            </a:r>
            <a:endParaRPr lang="en-GB" altLang="en-US" sz="400" dirty="0">
              <a:latin typeface="Montserrat" panose="00000500000000000000" pitchFamily="2" charset="0"/>
            </a:endParaRPr>
          </a:p>
        </p:txBody>
      </p:sp>
      <p:sp>
        <p:nvSpPr>
          <p:cNvPr id="6" name="TextBox 86">
            <a:extLst>
              <a:ext uri="{FF2B5EF4-FFF2-40B4-BE49-F238E27FC236}">
                <a16:creationId xmlns:a16="http://schemas.microsoft.com/office/drawing/2014/main" id="{8CAE4681-7518-9B74-81E9-E817BC33D0D3}"/>
              </a:ext>
            </a:extLst>
          </p:cNvPr>
          <p:cNvSpPr txBox="1">
            <a:spLocks noChangeArrowheads="1"/>
          </p:cNvSpPr>
          <p:nvPr/>
        </p:nvSpPr>
        <p:spPr bwMode="auto">
          <a:xfrm>
            <a:off x="6140772"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#116</a:t>
            </a:r>
            <a:endParaRPr lang="en-GB" altLang="en-US" sz="400" dirty="0">
              <a:latin typeface="Montserrat" panose="00000500000000000000" pitchFamily="2" charset="0"/>
            </a:endParaRPr>
          </a:p>
        </p:txBody>
      </p:sp>
      <p:sp>
        <p:nvSpPr>
          <p:cNvPr id="9257" name="TextBox 86">
            <a:extLst>
              <a:ext uri="{FF2B5EF4-FFF2-40B4-BE49-F238E27FC236}">
                <a16:creationId xmlns:a16="http://schemas.microsoft.com/office/drawing/2014/main" id="{47A2938A-6E18-A0F5-0546-15988D566720}"/>
              </a:ext>
            </a:extLst>
          </p:cNvPr>
          <p:cNvSpPr txBox="1">
            <a:spLocks noChangeArrowheads="1"/>
          </p:cNvSpPr>
          <p:nvPr/>
        </p:nvSpPr>
        <p:spPr bwMode="auto">
          <a:xfrm>
            <a:off x="6994301" y="1145117"/>
            <a:ext cx="3962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#118</a:t>
            </a:r>
            <a:endParaRPr lang="en-GB" altLang="en-US" sz="400" dirty="0">
              <a:latin typeface="Montserrat" panose="00000500000000000000" pitchFamily="2" charset="0"/>
            </a:endParaRPr>
          </a:p>
        </p:txBody>
      </p:sp>
      <p:sp>
        <p:nvSpPr>
          <p:cNvPr id="9258" name="TextBox 86">
            <a:extLst>
              <a:ext uri="{FF2B5EF4-FFF2-40B4-BE49-F238E27FC236}">
                <a16:creationId xmlns:a16="http://schemas.microsoft.com/office/drawing/2014/main" id="{566C0FDB-28E3-9363-50B2-A1CD841F316B}"/>
              </a:ext>
            </a:extLst>
          </p:cNvPr>
          <p:cNvSpPr txBox="1">
            <a:spLocks noChangeArrowheads="1"/>
          </p:cNvSpPr>
          <p:nvPr/>
        </p:nvSpPr>
        <p:spPr bwMode="auto">
          <a:xfrm>
            <a:off x="7853032"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#120</a:t>
            </a:r>
            <a:endParaRPr lang="en-GB" altLang="en-US" sz="400" dirty="0">
              <a:latin typeface="Montserrat" panose="00000500000000000000" pitchFamily="2" charset="0"/>
            </a:endParaRPr>
          </a:p>
        </p:txBody>
      </p:sp>
      <p:sp>
        <p:nvSpPr>
          <p:cNvPr id="9259" name="TextBox 86">
            <a:extLst>
              <a:ext uri="{FF2B5EF4-FFF2-40B4-BE49-F238E27FC236}">
                <a16:creationId xmlns:a16="http://schemas.microsoft.com/office/drawing/2014/main" id="{21D46A4C-6D36-624A-9B02-625AE556C1E6}"/>
              </a:ext>
            </a:extLst>
          </p:cNvPr>
          <p:cNvSpPr txBox="1">
            <a:spLocks noChangeArrowheads="1"/>
          </p:cNvSpPr>
          <p:nvPr/>
        </p:nvSpPr>
        <p:spPr bwMode="auto">
          <a:xfrm>
            <a:off x="879552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#122</a:t>
            </a:r>
            <a:endParaRPr lang="en-GB" altLang="en-US" sz="400" dirty="0">
              <a:latin typeface="Montserrat" panose="00000500000000000000" pitchFamily="2" charset="0"/>
            </a:endParaRPr>
          </a:p>
        </p:txBody>
      </p:sp>
      <p:sp>
        <p:nvSpPr>
          <p:cNvPr id="9260" name="TextBox 86">
            <a:extLst>
              <a:ext uri="{FF2B5EF4-FFF2-40B4-BE49-F238E27FC236}">
                <a16:creationId xmlns:a16="http://schemas.microsoft.com/office/drawing/2014/main" id="{B9A88BE3-8507-8036-008F-130B58006314}"/>
              </a:ext>
            </a:extLst>
          </p:cNvPr>
          <p:cNvSpPr txBox="1">
            <a:spLocks noChangeArrowheads="1"/>
          </p:cNvSpPr>
          <p:nvPr/>
        </p:nvSpPr>
        <p:spPr bwMode="auto">
          <a:xfrm>
            <a:off x="9715700"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#124</a:t>
            </a:r>
            <a:endParaRPr lang="en-GB" altLang="en-US" sz="400" dirty="0">
              <a:latin typeface="Montserrat" panose="00000500000000000000" pitchFamily="2" charset="0"/>
            </a:endParaRPr>
          </a:p>
        </p:txBody>
      </p:sp>
      <p:sp>
        <p:nvSpPr>
          <p:cNvPr id="9261" name="TextBox 86">
            <a:extLst>
              <a:ext uri="{FF2B5EF4-FFF2-40B4-BE49-F238E27FC236}">
                <a16:creationId xmlns:a16="http://schemas.microsoft.com/office/drawing/2014/main" id="{6D213B16-0C28-8CE4-A14F-AF4870C0F23F}"/>
              </a:ext>
            </a:extLst>
          </p:cNvPr>
          <p:cNvSpPr txBox="1">
            <a:spLocks noChangeArrowheads="1"/>
          </p:cNvSpPr>
          <p:nvPr/>
        </p:nvSpPr>
        <p:spPr bwMode="auto">
          <a:xfrm>
            <a:off x="10607102" y="1145117"/>
            <a:ext cx="41389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#126</a:t>
            </a:r>
            <a:endParaRPr lang="en-GB" altLang="en-US" sz="400" dirty="0">
              <a:latin typeface="Montserrat" panose="00000500000000000000" pitchFamily="2" charset="0"/>
            </a:endParaRPr>
          </a:p>
        </p:txBody>
      </p:sp>
      <p:sp>
        <p:nvSpPr>
          <p:cNvPr id="2" name="TextBox 1">
            <a:extLst>
              <a:ext uri="{FF2B5EF4-FFF2-40B4-BE49-F238E27FC236}">
                <a16:creationId xmlns:a16="http://schemas.microsoft.com/office/drawing/2014/main" id="{0D627D1B-C3B8-1E30-E8C3-B519FF6478C4}"/>
              </a:ext>
            </a:extLst>
          </p:cNvPr>
          <p:cNvSpPr txBox="1"/>
          <p:nvPr/>
        </p:nvSpPr>
        <p:spPr>
          <a:xfrm>
            <a:off x="2336800" y="757767"/>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58" name="TextBox 57">
            <a:extLst>
              <a:ext uri="{FF2B5EF4-FFF2-40B4-BE49-F238E27FC236}">
                <a16:creationId xmlns:a16="http://schemas.microsoft.com/office/drawing/2014/main" id="{15AE7F1D-8B00-7867-1676-914CC3AD24A6}"/>
              </a:ext>
            </a:extLst>
          </p:cNvPr>
          <p:cNvSpPr txBox="1"/>
          <p:nvPr/>
        </p:nvSpPr>
        <p:spPr>
          <a:xfrm>
            <a:off x="4163485" y="749301"/>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92" name="TextBox 91">
            <a:extLst>
              <a:ext uri="{FF2B5EF4-FFF2-40B4-BE49-F238E27FC236}">
                <a16:creationId xmlns:a16="http://schemas.microsoft.com/office/drawing/2014/main" id="{9DDBF5FE-7C57-2CDB-BE0A-572F6BAEF563}"/>
              </a:ext>
            </a:extLst>
          </p:cNvPr>
          <p:cNvSpPr txBox="1"/>
          <p:nvPr/>
        </p:nvSpPr>
        <p:spPr>
          <a:xfrm>
            <a:off x="7859185" y="751418"/>
            <a:ext cx="74732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2028</a:t>
            </a:r>
          </a:p>
        </p:txBody>
      </p:sp>
      <p:sp>
        <p:nvSpPr>
          <p:cNvPr id="11" name="TextBox 1">
            <a:extLst>
              <a:ext uri="{FF2B5EF4-FFF2-40B4-BE49-F238E27FC236}">
                <a16:creationId xmlns:a16="http://schemas.microsoft.com/office/drawing/2014/main" id="{F9DAF4FE-8129-CC8C-8055-EBD23E98DDE8}"/>
              </a:ext>
            </a:extLst>
          </p:cNvPr>
          <p:cNvSpPr txBox="1">
            <a:spLocks noChangeArrowheads="1"/>
          </p:cNvSpPr>
          <p:nvPr/>
        </p:nvSpPr>
        <p:spPr bwMode="auto">
          <a:xfrm>
            <a:off x="5724582" y="1878457"/>
            <a:ext cx="1816100" cy="523028"/>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933" b="1" dirty="0">
                <a:latin typeface="Montserrat" panose="00000500000000000000" pitchFamily="50" charset="0"/>
              </a:rPr>
              <a:t>*</a:t>
            </a:r>
            <a:r>
              <a:rPr lang="en-GB" altLang="en-US" sz="933" dirty="0">
                <a:latin typeface="Montserrat" panose="00000500000000000000" pitchFamily="50" charset="0"/>
              </a:rPr>
              <a:t>: +3 months for RAN4</a:t>
            </a:r>
          </a:p>
          <a:p>
            <a:pPr>
              <a:defRPr/>
            </a:pPr>
            <a:r>
              <a:rPr lang="en-GB" altLang="en-US" sz="933" dirty="0">
                <a:latin typeface="Montserrat" panose="00000500000000000000" pitchFamily="50" charset="0"/>
              </a:rPr>
              <a:t>**: - 3 months for RAN1 &amp;</a:t>
            </a:r>
            <a:br>
              <a:rPr lang="en-GB" altLang="en-US" sz="933" dirty="0">
                <a:latin typeface="Montserrat" panose="00000500000000000000" pitchFamily="50" charset="0"/>
              </a:rPr>
            </a:br>
            <a:r>
              <a:rPr lang="en-GB" altLang="en-US" sz="933" dirty="0">
                <a:latin typeface="Montserrat" panose="00000500000000000000" pitchFamily="50" charset="0"/>
              </a:rPr>
              <a:t>+ 3 months for RAN4 perf</a:t>
            </a:r>
          </a:p>
        </p:txBody>
      </p:sp>
      <p:sp>
        <p:nvSpPr>
          <p:cNvPr id="9276" name="TextBox 86">
            <a:extLst>
              <a:ext uri="{FF2B5EF4-FFF2-40B4-BE49-F238E27FC236}">
                <a16:creationId xmlns:a16="http://schemas.microsoft.com/office/drawing/2014/main" id="{8DF02D70-037A-AC3F-1DAC-3C3C8D10615D}"/>
              </a:ext>
            </a:extLst>
          </p:cNvPr>
          <p:cNvSpPr txBox="1">
            <a:spLocks noChangeArrowheads="1"/>
          </p:cNvSpPr>
          <p:nvPr/>
        </p:nvSpPr>
        <p:spPr bwMode="auto">
          <a:xfrm>
            <a:off x="3947933" y="1145117"/>
            <a:ext cx="3674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#111</a:t>
            </a:r>
            <a:endParaRPr lang="en-GB" altLang="en-US" sz="400" dirty="0">
              <a:latin typeface="Montserrat" panose="00000500000000000000" pitchFamily="2" charset="0"/>
            </a:endParaRPr>
          </a:p>
        </p:txBody>
      </p:sp>
      <p:sp>
        <p:nvSpPr>
          <p:cNvPr id="9277" name="TextBox 86">
            <a:extLst>
              <a:ext uri="{FF2B5EF4-FFF2-40B4-BE49-F238E27FC236}">
                <a16:creationId xmlns:a16="http://schemas.microsoft.com/office/drawing/2014/main" id="{B8D7F9CE-A852-98E2-BFA8-A35F942D475D}"/>
              </a:ext>
            </a:extLst>
          </p:cNvPr>
          <p:cNvSpPr txBox="1">
            <a:spLocks noChangeArrowheads="1"/>
          </p:cNvSpPr>
          <p:nvPr/>
        </p:nvSpPr>
        <p:spPr bwMode="auto">
          <a:xfrm>
            <a:off x="4796881"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#113</a:t>
            </a:r>
            <a:endParaRPr lang="en-GB" altLang="en-US" sz="400" dirty="0">
              <a:latin typeface="Montserrat" panose="00000500000000000000" pitchFamily="2" charset="0"/>
            </a:endParaRPr>
          </a:p>
        </p:txBody>
      </p:sp>
      <p:sp>
        <p:nvSpPr>
          <p:cNvPr id="9278" name="TextBox 86">
            <a:extLst>
              <a:ext uri="{FF2B5EF4-FFF2-40B4-BE49-F238E27FC236}">
                <a16:creationId xmlns:a16="http://schemas.microsoft.com/office/drawing/2014/main" id="{D148543F-F29B-3779-8278-5B2C99889B2E}"/>
              </a:ext>
            </a:extLst>
          </p:cNvPr>
          <p:cNvSpPr txBox="1">
            <a:spLocks noChangeArrowheads="1"/>
          </p:cNvSpPr>
          <p:nvPr/>
        </p:nvSpPr>
        <p:spPr bwMode="auto">
          <a:xfrm>
            <a:off x="569761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#115</a:t>
            </a:r>
            <a:endParaRPr lang="en-GB" altLang="en-US" sz="400" dirty="0">
              <a:latin typeface="Montserrat" panose="00000500000000000000" pitchFamily="2" charset="0"/>
            </a:endParaRPr>
          </a:p>
        </p:txBody>
      </p:sp>
      <p:sp>
        <p:nvSpPr>
          <p:cNvPr id="9279" name="TextBox 86">
            <a:extLst>
              <a:ext uri="{FF2B5EF4-FFF2-40B4-BE49-F238E27FC236}">
                <a16:creationId xmlns:a16="http://schemas.microsoft.com/office/drawing/2014/main" id="{45B603B9-8783-9D4D-64E0-F9248074F617}"/>
              </a:ext>
            </a:extLst>
          </p:cNvPr>
          <p:cNvSpPr txBox="1">
            <a:spLocks noChangeArrowheads="1"/>
          </p:cNvSpPr>
          <p:nvPr/>
        </p:nvSpPr>
        <p:spPr bwMode="auto">
          <a:xfrm>
            <a:off x="7405481"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#119</a:t>
            </a:r>
            <a:endParaRPr lang="en-GB" altLang="en-US" sz="400" dirty="0">
              <a:latin typeface="Montserrat" panose="00000500000000000000" pitchFamily="2" charset="0"/>
            </a:endParaRPr>
          </a:p>
        </p:txBody>
      </p:sp>
      <p:sp>
        <p:nvSpPr>
          <p:cNvPr id="9280" name="TextBox 86">
            <a:extLst>
              <a:ext uri="{FF2B5EF4-FFF2-40B4-BE49-F238E27FC236}">
                <a16:creationId xmlns:a16="http://schemas.microsoft.com/office/drawing/2014/main" id="{E8B185B9-5449-607B-3EF2-23157EF9A4E3}"/>
              </a:ext>
            </a:extLst>
          </p:cNvPr>
          <p:cNvSpPr txBox="1">
            <a:spLocks noChangeArrowheads="1"/>
          </p:cNvSpPr>
          <p:nvPr/>
        </p:nvSpPr>
        <p:spPr bwMode="auto">
          <a:xfrm>
            <a:off x="8315933"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#121</a:t>
            </a:r>
            <a:endParaRPr lang="en-GB" altLang="en-US" sz="400" dirty="0">
              <a:latin typeface="Montserrat" panose="00000500000000000000" pitchFamily="2" charset="0"/>
            </a:endParaRPr>
          </a:p>
        </p:txBody>
      </p:sp>
      <p:sp>
        <p:nvSpPr>
          <p:cNvPr id="30" name="TextBox 86">
            <a:extLst>
              <a:ext uri="{FF2B5EF4-FFF2-40B4-BE49-F238E27FC236}">
                <a16:creationId xmlns:a16="http://schemas.microsoft.com/office/drawing/2014/main" id="{A136D926-8D3C-F22F-B32F-3EA6ADE21C72}"/>
              </a:ext>
            </a:extLst>
          </p:cNvPr>
          <p:cNvSpPr txBox="1">
            <a:spLocks noChangeArrowheads="1"/>
          </p:cNvSpPr>
          <p:nvPr/>
        </p:nvSpPr>
        <p:spPr bwMode="auto">
          <a:xfrm>
            <a:off x="9242141"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#123</a:t>
            </a:r>
            <a:endParaRPr lang="en-GB" altLang="en-US" sz="400" dirty="0">
              <a:latin typeface="Montserrat" panose="00000500000000000000" pitchFamily="2" charset="0"/>
            </a:endParaRPr>
          </a:p>
        </p:txBody>
      </p:sp>
      <p:sp>
        <p:nvSpPr>
          <p:cNvPr id="9282" name="TextBox 86">
            <a:extLst>
              <a:ext uri="{FF2B5EF4-FFF2-40B4-BE49-F238E27FC236}">
                <a16:creationId xmlns:a16="http://schemas.microsoft.com/office/drawing/2014/main" id="{E6E6125D-A6B8-405D-CEFB-04102737707E}"/>
              </a:ext>
            </a:extLst>
          </p:cNvPr>
          <p:cNvSpPr txBox="1">
            <a:spLocks noChangeArrowheads="1"/>
          </p:cNvSpPr>
          <p:nvPr/>
        </p:nvSpPr>
        <p:spPr bwMode="auto">
          <a:xfrm>
            <a:off x="1015971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#125</a:t>
            </a:r>
            <a:endParaRPr lang="en-GB" altLang="en-US" sz="400" dirty="0">
              <a:latin typeface="Montserrat" panose="00000500000000000000" pitchFamily="2" charset="0"/>
            </a:endParaRPr>
          </a:p>
        </p:txBody>
      </p:sp>
      <p:sp>
        <p:nvSpPr>
          <p:cNvPr id="70" name="TextBox 69">
            <a:extLst>
              <a:ext uri="{FF2B5EF4-FFF2-40B4-BE49-F238E27FC236}">
                <a16:creationId xmlns:a16="http://schemas.microsoft.com/office/drawing/2014/main" id="{AD738434-1C6D-4FB5-67AA-A919CD19069E}"/>
              </a:ext>
            </a:extLst>
          </p:cNvPr>
          <p:cNvSpPr txBox="1"/>
          <p:nvPr/>
        </p:nvSpPr>
        <p:spPr>
          <a:xfrm>
            <a:off x="6062133" y="745067"/>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71" name="TextBox 70">
            <a:extLst>
              <a:ext uri="{FF2B5EF4-FFF2-40B4-BE49-F238E27FC236}">
                <a16:creationId xmlns:a16="http://schemas.microsoft.com/office/drawing/2014/main" id="{ED532AC2-9A0E-A375-5FC9-6BC545AE1379}"/>
              </a:ext>
            </a:extLst>
          </p:cNvPr>
          <p:cNvSpPr txBox="1"/>
          <p:nvPr/>
        </p:nvSpPr>
        <p:spPr>
          <a:xfrm>
            <a:off x="9516534" y="745067"/>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2029</a:t>
            </a:r>
          </a:p>
        </p:txBody>
      </p:sp>
      <p:sp>
        <p:nvSpPr>
          <p:cNvPr id="72" name="Chevron 60">
            <a:extLst>
              <a:ext uri="{FF2B5EF4-FFF2-40B4-BE49-F238E27FC236}">
                <a16:creationId xmlns:a16="http://schemas.microsoft.com/office/drawing/2014/main" id="{C4DF2E5D-EE29-D2E1-330A-D16D01C2251B}"/>
              </a:ext>
            </a:extLst>
          </p:cNvPr>
          <p:cNvSpPr/>
          <p:nvPr/>
        </p:nvSpPr>
        <p:spPr bwMode="auto">
          <a:xfrm>
            <a:off x="1029752" y="2763775"/>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  5GA Stage 1</a:t>
            </a:r>
          </a:p>
        </p:txBody>
      </p:sp>
      <p:sp>
        <p:nvSpPr>
          <p:cNvPr id="4" name="Chevron 60">
            <a:extLst>
              <a:ext uri="{FF2B5EF4-FFF2-40B4-BE49-F238E27FC236}">
                <a16:creationId xmlns:a16="http://schemas.microsoft.com/office/drawing/2014/main" id="{0D1CAEDC-A4A0-8804-B0E4-709418E55DA2}"/>
              </a:ext>
            </a:extLst>
          </p:cNvPr>
          <p:cNvSpPr/>
          <p:nvPr/>
        </p:nvSpPr>
        <p:spPr bwMode="auto">
          <a:xfrm>
            <a:off x="0" y="1896576"/>
            <a:ext cx="3247235"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5" name="Chevron 58">
            <a:extLst>
              <a:ext uri="{FF2B5EF4-FFF2-40B4-BE49-F238E27FC236}">
                <a16:creationId xmlns:a16="http://schemas.microsoft.com/office/drawing/2014/main" id="{4A3406C9-0705-6A20-A7D8-5ADAA96C6515}"/>
              </a:ext>
            </a:extLst>
          </p:cNvPr>
          <p:cNvSpPr/>
          <p:nvPr/>
        </p:nvSpPr>
        <p:spPr bwMode="auto">
          <a:xfrm>
            <a:off x="720284" y="2203694"/>
            <a:ext cx="2538845"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8" name="Chevron 58">
            <a:extLst>
              <a:ext uri="{FF2B5EF4-FFF2-40B4-BE49-F238E27FC236}">
                <a16:creationId xmlns:a16="http://schemas.microsoft.com/office/drawing/2014/main" id="{A7AE6323-B510-DB5D-FD67-26BF258AF660}"/>
              </a:ext>
            </a:extLst>
          </p:cNvPr>
          <p:cNvSpPr/>
          <p:nvPr/>
        </p:nvSpPr>
        <p:spPr bwMode="auto">
          <a:xfrm>
            <a:off x="3128289" y="1915037"/>
            <a:ext cx="563300" cy="594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endParaRPr lang="fr-FR" sz="533" dirty="0">
              <a:latin typeface="Montserrat" panose="00000500000000000000" pitchFamily="50" charset="0"/>
              <a:ea typeface="ＭＳ Ｐゴシック" charset="-128"/>
              <a:cs typeface="Arial" pitchFamily="34" charset="0"/>
            </a:endParaRPr>
          </a:p>
          <a:p>
            <a:pPr algn="ctr">
              <a:defRPr/>
            </a:pPr>
            <a:r>
              <a:rPr lang="fr-FR" sz="533" dirty="0">
                <a:latin typeface="Montserrat" panose="00000500000000000000" pitchFamily="50" charset="0"/>
                <a:ea typeface="ＭＳ Ｐゴシック" charset="-128"/>
                <a:cs typeface="Arial" pitchFamily="34" charset="0"/>
              </a:rPr>
              <a:t>ASN.1 </a:t>
            </a:r>
          </a:p>
          <a:p>
            <a:pPr algn="ctr">
              <a:defRPr/>
            </a:pPr>
            <a:r>
              <a:rPr lang="fr-FR" sz="533" dirty="0">
                <a:latin typeface="Montserrat" panose="00000500000000000000" pitchFamily="50" charset="0"/>
                <a:ea typeface="ＭＳ Ｐゴシック" charset="-128"/>
                <a:cs typeface="Arial" pitchFamily="34" charset="0"/>
              </a:rPr>
              <a:t>&amp;</a:t>
            </a:r>
          </a:p>
          <a:p>
            <a:pPr algn="ctr">
              <a:defRPr/>
            </a:pPr>
            <a:r>
              <a:rPr lang="fr-FR" sz="533" dirty="0">
                <a:latin typeface="Montserrat" panose="00000500000000000000" pitchFamily="50" charset="0"/>
                <a:ea typeface="ＭＳ Ｐゴシック" charset="-128"/>
                <a:cs typeface="Arial" pitchFamily="34" charset="0"/>
              </a:rPr>
              <a:t>         </a:t>
            </a:r>
          </a:p>
          <a:p>
            <a:pPr algn="ctr">
              <a:defRPr/>
            </a:pPr>
            <a:r>
              <a:rPr lang="fr-FR" sz="533" dirty="0">
                <a:latin typeface="Montserrat" panose="00000500000000000000" pitchFamily="50" charset="0"/>
                <a:ea typeface="ＭＳ Ｐゴシック" charset="-128"/>
                <a:cs typeface="Arial" pitchFamily="34" charset="0"/>
              </a:rPr>
              <a:t>Open </a:t>
            </a:r>
          </a:p>
          <a:p>
            <a:pPr algn="ctr">
              <a:defRPr/>
            </a:pPr>
            <a:r>
              <a:rPr lang="fr-FR" sz="533" dirty="0">
                <a:latin typeface="Montserrat" panose="00000500000000000000" pitchFamily="50" charset="0"/>
                <a:ea typeface="ＭＳ Ｐゴシック" charset="-128"/>
                <a:cs typeface="Arial" pitchFamily="34" charset="0"/>
              </a:rPr>
              <a:t>   APIs </a:t>
            </a:r>
          </a:p>
        </p:txBody>
      </p:sp>
      <p:sp>
        <p:nvSpPr>
          <p:cNvPr id="12" name="Chevron 60">
            <a:extLst>
              <a:ext uri="{FF2B5EF4-FFF2-40B4-BE49-F238E27FC236}">
                <a16:creationId xmlns:a16="http://schemas.microsoft.com/office/drawing/2014/main" id="{63DE25FC-14F2-8AA8-BA0F-1885FA3D6D65}"/>
              </a:ext>
            </a:extLst>
          </p:cNvPr>
          <p:cNvSpPr/>
          <p:nvPr/>
        </p:nvSpPr>
        <p:spPr bwMode="auto">
          <a:xfrm>
            <a:off x="1" y="1551559"/>
            <a:ext cx="197341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a:t>
            </a:r>
          </a:p>
        </p:txBody>
      </p:sp>
      <p:sp>
        <p:nvSpPr>
          <p:cNvPr id="9291" name="TextBox 86">
            <a:extLst>
              <a:ext uri="{FF2B5EF4-FFF2-40B4-BE49-F238E27FC236}">
                <a16:creationId xmlns:a16="http://schemas.microsoft.com/office/drawing/2014/main" id="{C97E812A-0335-4F83-6F37-713E7417CAE2}"/>
              </a:ext>
            </a:extLst>
          </p:cNvPr>
          <p:cNvSpPr txBox="1">
            <a:spLocks noChangeArrowheads="1"/>
          </p:cNvSpPr>
          <p:nvPr/>
        </p:nvSpPr>
        <p:spPr bwMode="auto">
          <a:xfrm>
            <a:off x="6588190" y="1145117"/>
            <a:ext cx="3914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#117</a:t>
            </a:r>
            <a:endParaRPr lang="en-GB" altLang="en-US" sz="400" dirty="0">
              <a:latin typeface="Montserrat" panose="00000500000000000000" pitchFamily="2" charset="0"/>
            </a:endParaRPr>
          </a:p>
        </p:txBody>
      </p:sp>
      <p:sp>
        <p:nvSpPr>
          <p:cNvPr id="9292" name="TextBox 86">
            <a:extLst>
              <a:ext uri="{FF2B5EF4-FFF2-40B4-BE49-F238E27FC236}">
                <a16:creationId xmlns:a16="http://schemas.microsoft.com/office/drawing/2014/main" id="{DB4EE260-B3AA-5CDF-4AA2-84A0EA93926F}"/>
              </a:ext>
            </a:extLst>
          </p:cNvPr>
          <p:cNvSpPr txBox="1">
            <a:spLocks noChangeArrowheads="1"/>
          </p:cNvSpPr>
          <p:nvPr/>
        </p:nvSpPr>
        <p:spPr bwMode="auto">
          <a:xfrm>
            <a:off x="2979624"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#109</a:t>
            </a:r>
          </a:p>
        </p:txBody>
      </p:sp>
      <p:sp>
        <p:nvSpPr>
          <p:cNvPr id="10334" name="TextBox 10333">
            <a:extLst>
              <a:ext uri="{FF2B5EF4-FFF2-40B4-BE49-F238E27FC236}">
                <a16:creationId xmlns:a16="http://schemas.microsoft.com/office/drawing/2014/main" id="{3534A917-8D67-9975-E83F-7553D256CB22}"/>
              </a:ext>
            </a:extLst>
          </p:cNvPr>
          <p:cNvSpPr txBox="1"/>
          <p:nvPr/>
        </p:nvSpPr>
        <p:spPr>
          <a:xfrm>
            <a:off x="643467" y="745067"/>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9296" name="TextBox 86">
            <a:extLst>
              <a:ext uri="{FF2B5EF4-FFF2-40B4-BE49-F238E27FC236}">
                <a16:creationId xmlns:a16="http://schemas.microsoft.com/office/drawing/2014/main" id="{0DE0BAE6-F167-5B77-C18D-CA92CED96075}"/>
              </a:ext>
            </a:extLst>
          </p:cNvPr>
          <p:cNvSpPr txBox="1">
            <a:spLocks noChangeArrowheads="1"/>
          </p:cNvSpPr>
          <p:nvPr/>
        </p:nvSpPr>
        <p:spPr bwMode="auto">
          <a:xfrm>
            <a:off x="821948" y="1145117"/>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#104</a:t>
            </a:r>
          </a:p>
        </p:txBody>
      </p:sp>
      <p:sp>
        <p:nvSpPr>
          <p:cNvPr id="9297" name="TextBox 86">
            <a:extLst>
              <a:ext uri="{FF2B5EF4-FFF2-40B4-BE49-F238E27FC236}">
                <a16:creationId xmlns:a16="http://schemas.microsoft.com/office/drawing/2014/main" id="{7EF2B7B9-07AB-0AC2-EED1-067065723713}"/>
              </a:ext>
            </a:extLst>
          </p:cNvPr>
          <p:cNvSpPr txBox="1">
            <a:spLocks noChangeArrowheads="1"/>
          </p:cNvSpPr>
          <p:nvPr/>
        </p:nvSpPr>
        <p:spPr bwMode="auto">
          <a:xfrm>
            <a:off x="1762037"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#106</a:t>
            </a:r>
            <a:endParaRPr lang="en-GB" altLang="en-US" sz="400" dirty="0">
              <a:latin typeface="Montserrat" panose="00000500000000000000" pitchFamily="2" charset="0"/>
            </a:endParaRPr>
          </a:p>
        </p:txBody>
      </p:sp>
      <p:sp>
        <p:nvSpPr>
          <p:cNvPr id="10305" name="TextBox 86">
            <a:extLst>
              <a:ext uri="{FF2B5EF4-FFF2-40B4-BE49-F238E27FC236}">
                <a16:creationId xmlns:a16="http://schemas.microsoft.com/office/drawing/2014/main" id="{738FAE36-6FCC-3787-D17C-69BEE5D05C33}"/>
              </a:ext>
            </a:extLst>
          </p:cNvPr>
          <p:cNvSpPr txBox="1">
            <a:spLocks noChangeArrowheads="1"/>
          </p:cNvSpPr>
          <p:nvPr/>
        </p:nvSpPr>
        <p:spPr bwMode="auto">
          <a:xfrm>
            <a:off x="2153362" y="1145117"/>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#107</a:t>
            </a:r>
            <a:endParaRPr lang="en-GB" altLang="en-US" sz="400" dirty="0">
              <a:latin typeface="Montserrat" panose="00000500000000000000" pitchFamily="2" charset="0"/>
            </a:endParaRPr>
          </a:p>
        </p:txBody>
      </p:sp>
      <p:sp>
        <p:nvSpPr>
          <p:cNvPr id="9299" name="TextBox 86">
            <a:extLst>
              <a:ext uri="{FF2B5EF4-FFF2-40B4-BE49-F238E27FC236}">
                <a16:creationId xmlns:a16="http://schemas.microsoft.com/office/drawing/2014/main" id="{E049F891-C855-1A65-6280-2005282B1AE6}"/>
              </a:ext>
            </a:extLst>
          </p:cNvPr>
          <p:cNvSpPr txBox="1">
            <a:spLocks noChangeArrowheads="1"/>
          </p:cNvSpPr>
          <p:nvPr/>
        </p:nvSpPr>
        <p:spPr bwMode="auto">
          <a:xfrm>
            <a:off x="1297717"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#105</a:t>
            </a:r>
          </a:p>
        </p:txBody>
      </p:sp>
      <p:sp>
        <p:nvSpPr>
          <p:cNvPr id="9300" name="TextBox 86">
            <a:extLst>
              <a:ext uri="{FF2B5EF4-FFF2-40B4-BE49-F238E27FC236}">
                <a16:creationId xmlns:a16="http://schemas.microsoft.com/office/drawing/2014/main" id="{1F009C8B-8620-7A64-29E2-5687DDBAC104}"/>
              </a:ext>
            </a:extLst>
          </p:cNvPr>
          <p:cNvSpPr txBox="1">
            <a:spLocks noChangeArrowheads="1"/>
          </p:cNvSpPr>
          <p:nvPr/>
        </p:nvSpPr>
        <p:spPr bwMode="auto">
          <a:xfrm>
            <a:off x="361892"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1" name="TextBox 86">
            <a:extLst>
              <a:ext uri="{FF2B5EF4-FFF2-40B4-BE49-F238E27FC236}">
                <a16:creationId xmlns:a16="http://schemas.microsoft.com/office/drawing/2014/main" id="{46F3644B-3097-7778-64E2-C5DE9FDC17E6}"/>
              </a:ext>
            </a:extLst>
          </p:cNvPr>
          <p:cNvSpPr txBox="1">
            <a:spLocks noChangeArrowheads="1"/>
          </p:cNvSpPr>
          <p:nvPr/>
        </p:nvSpPr>
        <p:spPr bwMode="auto">
          <a:xfrm>
            <a:off x="344158"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#103</a:t>
            </a:r>
          </a:p>
        </p:txBody>
      </p:sp>
      <p:sp>
        <p:nvSpPr>
          <p:cNvPr id="9302" name="TextBox 86">
            <a:extLst>
              <a:ext uri="{FF2B5EF4-FFF2-40B4-BE49-F238E27FC236}">
                <a16:creationId xmlns:a16="http://schemas.microsoft.com/office/drawing/2014/main" id="{D3255497-3A09-A75C-C222-18BEAFE027A8}"/>
              </a:ext>
            </a:extLst>
          </p:cNvPr>
          <p:cNvSpPr txBox="1">
            <a:spLocks noChangeArrowheads="1"/>
          </p:cNvSpPr>
          <p:nvPr/>
        </p:nvSpPr>
        <p:spPr bwMode="auto">
          <a:xfrm>
            <a:off x="-30042" y="1200151"/>
            <a:ext cx="4347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TSGs</a:t>
            </a:r>
          </a:p>
        </p:txBody>
      </p:sp>
      <p:sp>
        <p:nvSpPr>
          <p:cNvPr id="9303" name="TextBox 86">
            <a:extLst>
              <a:ext uri="{FF2B5EF4-FFF2-40B4-BE49-F238E27FC236}">
                <a16:creationId xmlns:a16="http://schemas.microsoft.com/office/drawing/2014/main" id="{F12A48D7-5549-7405-07EF-E919A4058E2D}"/>
              </a:ext>
            </a:extLst>
          </p:cNvPr>
          <p:cNvSpPr txBox="1">
            <a:spLocks noChangeArrowheads="1"/>
          </p:cNvSpPr>
          <p:nvPr/>
        </p:nvSpPr>
        <p:spPr bwMode="auto">
          <a:xfrm>
            <a:off x="21314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4" name="TextBox 86">
            <a:extLst>
              <a:ext uri="{FF2B5EF4-FFF2-40B4-BE49-F238E27FC236}">
                <a16:creationId xmlns:a16="http://schemas.microsoft.com/office/drawing/2014/main" id="{0627CB54-2FC2-0B3E-44EE-45589CBC399C}"/>
              </a:ext>
            </a:extLst>
          </p:cNvPr>
          <p:cNvSpPr txBox="1">
            <a:spLocks noChangeArrowheads="1"/>
          </p:cNvSpPr>
          <p:nvPr/>
        </p:nvSpPr>
        <p:spPr bwMode="auto">
          <a:xfrm>
            <a:off x="3928378"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5" name="TextBox 86">
            <a:extLst>
              <a:ext uri="{FF2B5EF4-FFF2-40B4-BE49-F238E27FC236}">
                <a16:creationId xmlns:a16="http://schemas.microsoft.com/office/drawing/2014/main" id="{AE316525-B964-400F-8CB6-1158DE93FE37}"/>
              </a:ext>
            </a:extLst>
          </p:cNvPr>
          <p:cNvSpPr txBox="1">
            <a:spLocks noChangeArrowheads="1"/>
          </p:cNvSpPr>
          <p:nvPr/>
        </p:nvSpPr>
        <p:spPr bwMode="auto">
          <a:xfrm>
            <a:off x="5702241"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6" name="TextBox 86">
            <a:extLst>
              <a:ext uri="{FF2B5EF4-FFF2-40B4-BE49-F238E27FC236}">
                <a16:creationId xmlns:a16="http://schemas.microsoft.com/office/drawing/2014/main" id="{2B5ECC4E-CCE9-4766-08D7-03D432509BD5}"/>
              </a:ext>
            </a:extLst>
          </p:cNvPr>
          <p:cNvSpPr txBox="1">
            <a:spLocks noChangeArrowheads="1"/>
          </p:cNvSpPr>
          <p:nvPr/>
        </p:nvSpPr>
        <p:spPr bwMode="auto">
          <a:xfrm>
            <a:off x="7420974"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7" name="TextBox 86">
            <a:extLst>
              <a:ext uri="{FF2B5EF4-FFF2-40B4-BE49-F238E27FC236}">
                <a16:creationId xmlns:a16="http://schemas.microsoft.com/office/drawing/2014/main" id="{F62E733A-7A2E-1A35-E09F-22883EC29A7B}"/>
              </a:ext>
            </a:extLst>
          </p:cNvPr>
          <p:cNvSpPr txBox="1">
            <a:spLocks noChangeArrowheads="1"/>
          </p:cNvSpPr>
          <p:nvPr/>
        </p:nvSpPr>
        <p:spPr bwMode="auto">
          <a:xfrm>
            <a:off x="92561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8" name="TextBox 86">
            <a:extLst>
              <a:ext uri="{FF2B5EF4-FFF2-40B4-BE49-F238E27FC236}">
                <a16:creationId xmlns:a16="http://schemas.microsoft.com/office/drawing/2014/main" id="{17A314DB-FB29-1391-989A-45D9B94EC78F}"/>
              </a:ext>
            </a:extLst>
          </p:cNvPr>
          <p:cNvSpPr txBox="1">
            <a:spLocks noChangeArrowheads="1"/>
          </p:cNvSpPr>
          <p:nvPr/>
        </p:nvSpPr>
        <p:spPr bwMode="auto">
          <a:xfrm>
            <a:off x="8696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09" name="TextBox 86">
            <a:extLst>
              <a:ext uri="{FF2B5EF4-FFF2-40B4-BE49-F238E27FC236}">
                <a16:creationId xmlns:a16="http://schemas.microsoft.com/office/drawing/2014/main" id="{DD92A151-CA14-F3E2-20B9-987C8031AAB3}"/>
              </a:ext>
            </a:extLst>
          </p:cNvPr>
          <p:cNvSpPr txBox="1">
            <a:spLocks noChangeArrowheads="1"/>
          </p:cNvSpPr>
          <p:nvPr/>
        </p:nvSpPr>
        <p:spPr bwMode="auto">
          <a:xfrm>
            <a:off x="25714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0" name="TextBox 86">
            <a:extLst>
              <a:ext uri="{FF2B5EF4-FFF2-40B4-BE49-F238E27FC236}">
                <a16:creationId xmlns:a16="http://schemas.microsoft.com/office/drawing/2014/main" id="{D80395B6-EFF7-16CD-CE93-78FA6B97BD0C}"/>
              </a:ext>
            </a:extLst>
          </p:cNvPr>
          <p:cNvSpPr txBox="1">
            <a:spLocks noChangeArrowheads="1"/>
          </p:cNvSpPr>
          <p:nvPr/>
        </p:nvSpPr>
        <p:spPr bwMode="auto">
          <a:xfrm>
            <a:off x="439593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1" name="TextBox 86">
            <a:extLst>
              <a:ext uri="{FF2B5EF4-FFF2-40B4-BE49-F238E27FC236}">
                <a16:creationId xmlns:a16="http://schemas.microsoft.com/office/drawing/2014/main" id="{6F7D45B0-2745-4629-7999-AE587C6BBF37}"/>
              </a:ext>
            </a:extLst>
          </p:cNvPr>
          <p:cNvSpPr txBox="1">
            <a:spLocks noChangeArrowheads="1"/>
          </p:cNvSpPr>
          <p:nvPr/>
        </p:nvSpPr>
        <p:spPr bwMode="auto">
          <a:xfrm>
            <a:off x="6169800"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2" name="TextBox 86">
            <a:extLst>
              <a:ext uri="{FF2B5EF4-FFF2-40B4-BE49-F238E27FC236}">
                <a16:creationId xmlns:a16="http://schemas.microsoft.com/office/drawing/2014/main" id="{C79036BF-AD30-325C-4BB6-895ACA928240}"/>
              </a:ext>
            </a:extLst>
          </p:cNvPr>
          <p:cNvSpPr txBox="1">
            <a:spLocks noChangeArrowheads="1"/>
          </p:cNvSpPr>
          <p:nvPr/>
        </p:nvSpPr>
        <p:spPr bwMode="auto">
          <a:xfrm>
            <a:off x="788641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3" name="TextBox 86">
            <a:extLst>
              <a:ext uri="{FF2B5EF4-FFF2-40B4-BE49-F238E27FC236}">
                <a16:creationId xmlns:a16="http://schemas.microsoft.com/office/drawing/2014/main" id="{0CF5D734-DD6C-AD2E-9440-6B33766FE402}"/>
              </a:ext>
            </a:extLst>
          </p:cNvPr>
          <p:cNvSpPr txBox="1">
            <a:spLocks noChangeArrowheads="1"/>
          </p:cNvSpPr>
          <p:nvPr/>
        </p:nvSpPr>
        <p:spPr bwMode="auto">
          <a:xfrm>
            <a:off x="9742733"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4" name="TextBox 86">
            <a:extLst>
              <a:ext uri="{FF2B5EF4-FFF2-40B4-BE49-F238E27FC236}">
                <a16:creationId xmlns:a16="http://schemas.microsoft.com/office/drawing/2014/main" id="{28D9AA08-8A8B-63A9-0898-84136AB1D279}"/>
              </a:ext>
            </a:extLst>
          </p:cNvPr>
          <p:cNvSpPr txBox="1">
            <a:spLocks noChangeArrowheads="1"/>
          </p:cNvSpPr>
          <p:nvPr/>
        </p:nvSpPr>
        <p:spPr bwMode="auto">
          <a:xfrm>
            <a:off x="12892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5" name="TextBox 86">
            <a:extLst>
              <a:ext uri="{FF2B5EF4-FFF2-40B4-BE49-F238E27FC236}">
                <a16:creationId xmlns:a16="http://schemas.microsoft.com/office/drawing/2014/main" id="{5DC8C23D-8C8A-6898-C86B-0ACF9865AB06}"/>
              </a:ext>
            </a:extLst>
          </p:cNvPr>
          <p:cNvSpPr txBox="1">
            <a:spLocks noChangeArrowheads="1"/>
          </p:cNvSpPr>
          <p:nvPr/>
        </p:nvSpPr>
        <p:spPr bwMode="auto">
          <a:xfrm>
            <a:off x="3022275"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6" name="TextBox 86">
            <a:extLst>
              <a:ext uri="{FF2B5EF4-FFF2-40B4-BE49-F238E27FC236}">
                <a16:creationId xmlns:a16="http://schemas.microsoft.com/office/drawing/2014/main" id="{BDA196AA-25DC-9772-D28B-D2B72AE94253}"/>
              </a:ext>
            </a:extLst>
          </p:cNvPr>
          <p:cNvSpPr txBox="1">
            <a:spLocks noChangeArrowheads="1"/>
          </p:cNvSpPr>
          <p:nvPr/>
        </p:nvSpPr>
        <p:spPr bwMode="auto">
          <a:xfrm>
            <a:off x="4815550"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7" name="TextBox 86">
            <a:extLst>
              <a:ext uri="{FF2B5EF4-FFF2-40B4-BE49-F238E27FC236}">
                <a16:creationId xmlns:a16="http://schemas.microsoft.com/office/drawing/2014/main" id="{184823E6-7E3C-F946-D1B2-66DD4423CD00}"/>
              </a:ext>
            </a:extLst>
          </p:cNvPr>
          <p:cNvSpPr txBox="1">
            <a:spLocks noChangeArrowheads="1"/>
          </p:cNvSpPr>
          <p:nvPr/>
        </p:nvSpPr>
        <p:spPr bwMode="auto">
          <a:xfrm>
            <a:off x="66359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8" name="TextBox 86">
            <a:extLst>
              <a:ext uri="{FF2B5EF4-FFF2-40B4-BE49-F238E27FC236}">
                <a16:creationId xmlns:a16="http://schemas.microsoft.com/office/drawing/2014/main" id="{2894C9DD-B6EC-EA67-D77D-978077AF552F}"/>
              </a:ext>
            </a:extLst>
          </p:cNvPr>
          <p:cNvSpPr txBox="1">
            <a:spLocks noChangeArrowheads="1"/>
          </p:cNvSpPr>
          <p:nvPr/>
        </p:nvSpPr>
        <p:spPr bwMode="auto">
          <a:xfrm>
            <a:off x="8333546"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9" name="TextBox 86">
            <a:extLst>
              <a:ext uri="{FF2B5EF4-FFF2-40B4-BE49-F238E27FC236}">
                <a16:creationId xmlns:a16="http://schemas.microsoft.com/office/drawing/2014/main" id="{954356E6-4333-06ED-1416-1F19213EAEC9}"/>
              </a:ext>
            </a:extLst>
          </p:cNvPr>
          <p:cNvSpPr txBox="1">
            <a:spLocks noChangeArrowheads="1"/>
          </p:cNvSpPr>
          <p:nvPr/>
        </p:nvSpPr>
        <p:spPr bwMode="auto">
          <a:xfrm>
            <a:off x="10183512"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20" name="TextBox 86">
            <a:extLst>
              <a:ext uri="{FF2B5EF4-FFF2-40B4-BE49-F238E27FC236}">
                <a16:creationId xmlns:a16="http://schemas.microsoft.com/office/drawing/2014/main" id="{65128A06-4803-E32F-6C6D-D3BB65A5C3F1}"/>
              </a:ext>
            </a:extLst>
          </p:cNvPr>
          <p:cNvSpPr txBox="1">
            <a:spLocks noChangeArrowheads="1"/>
          </p:cNvSpPr>
          <p:nvPr/>
        </p:nvSpPr>
        <p:spPr bwMode="auto">
          <a:xfrm>
            <a:off x="1746962"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1" name="TextBox 86">
            <a:extLst>
              <a:ext uri="{FF2B5EF4-FFF2-40B4-BE49-F238E27FC236}">
                <a16:creationId xmlns:a16="http://schemas.microsoft.com/office/drawing/2014/main" id="{BB26C952-E6A9-693D-98B4-78C7B90BF666}"/>
              </a:ext>
            </a:extLst>
          </p:cNvPr>
          <p:cNvSpPr txBox="1">
            <a:spLocks noChangeArrowheads="1"/>
          </p:cNvSpPr>
          <p:nvPr/>
        </p:nvSpPr>
        <p:spPr bwMode="auto">
          <a:xfrm>
            <a:off x="3480519"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2" name="TextBox 86">
            <a:extLst>
              <a:ext uri="{FF2B5EF4-FFF2-40B4-BE49-F238E27FC236}">
                <a16:creationId xmlns:a16="http://schemas.microsoft.com/office/drawing/2014/main" id="{0D6F4EF5-4AA8-842C-9D83-3C72692BD233}"/>
              </a:ext>
            </a:extLst>
          </p:cNvPr>
          <p:cNvSpPr txBox="1">
            <a:spLocks noChangeArrowheads="1"/>
          </p:cNvSpPr>
          <p:nvPr/>
        </p:nvSpPr>
        <p:spPr bwMode="auto">
          <a:xfrm>
            <a:off x="525170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3" name="TextBox 86">
            <a:extLst>
              <a:ext uri="{FF2B5EF4-FFF2-40B4-BE49-F238E27FC236}">
                <a16:creationId xmlns:a16="http://schemas.microsoft.com/office/drawing/2014/main" id="{EA8073C6-C988-E28B-5638-2BB77F88083B}"/>
              </a:ext>
            </a:extLst>
          </p:cNvPr>
          <p:cNvSpPr txBox="1">
            <a:spLocks noChangeArrowheads="1"/>
          </p:cNvSpPr>
          <p:nvPr/>
        </p:nvSpPr>
        <p:spPr bwMode="auto">
          <a:xfrm>
            <a:off x="70079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4" name="TextBox 86">
            <a:extLst>
              <a:ext uri="{FF2B5EF4-FFF2-40B4-BE49-F238E27FC236}">
                <a16:creationId xmlns:a16="http://schemas.microsoft.com/office/drawing/2014/main" id="{34B62DE1-4063-E33D-416A-E6ED2E5B3F38}"/>
              </a:ext>
            </a:extLst>
          </p:cNvPr>
          <p:cNvSpPr txBox="1">
            <a:spLocks noChangeArrowheads="1"/>
          </p:cNvSpPr>
          <p:nvPr/>
        </p:nvSpPr>
        <p:spPr bwMode="auto">
          <a:xfrm>
            <a:off x="87986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5" name="TextBox 86">
            <a:extLst>
              <a:ext uri="{FF2B5EF4-FFF2-40B4-BE49-F238E27FC236}">
                <a16:creationId xmlns:a16="http://schemas.microsoft.com/office/drawing/2014/main" id="{146197F9-B764-5CE3-B61A-D3F6C85D9311}"/>
              </a:ext>
            </a:extLst>
          </p:cNvPr>
          <p:cNvSpPr txBox="1">
            <a:spLocks noChangeArrowheads="1"/>
          </p:cNvSpPr>
          <p:nvPr/>
        </p:nvSpPr>
        <p:spPr bwMode="auto">
          <a:xfrm>
            <a:off x="106147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cxnSp>
        <p:nvCxnSpPr>
          <p:cNvPr id="19" name="Straight Connector 114">
            <a:extLst>
              <a:ext uri="{FF2B5EF4-FFF2-40B4-BE49-F238E27FC236}">
                <a16:creationId xmlns:a16="http://schemas.microsoft.com/office/drawing/2014/main" id="{3C2AA942-1C8F-3D6F-1F70-5C3FB4E1B17E}"/>
              </a:ext>
            </a:extLst>
          </p:cNvPr>
          <p:cNvCxnSpPr>
            <a:cxnSpLocks noChangeShapeType="1"/>
          </p:cNvCxnSpPr>
          <p:nvPr/>
        </p:nvCxnSpPr>
        <p:spPr bwMode="auto">
          <a:xfrm>
            <a:off x="3246949" y="1604436"/>
            <a:ext cx="4233" cy="5073649"/>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10304" name="Straight Connector 114">
            <a:extLst>
              <a:ext uri="{FF2B5EF4-FFF2-40B4-BE49-F238E27FC236}">
                <a16:creationId xmlns:a16="http://schemas.microsoft.com/office/drawing/2014/main" id="{7FFACECD-A0AE-6740-39FB-ACFC2EC0A9B8}"/>
              </a:ext>
            </a:extLst>
          </p:cNvPr>
          <p:cNvCxnSpPr>
            <a:cxnSpLocks noChangeShapeType="1"/>
          </p:cNvCxnSpPr>
          <p:nvPr/>
        </p:nvCxnSpPr>
        <p:spPr bwMode="auto">
          <a:xfrm>
            <a:off x="4603931" y="1615018"/>
            <a:ext cx="0" cy="4965700"/>
          </a:xfrm>
          <a:prstGeom prst="line">
            <a:avLst/>
          </a:prstGeom>
          <a:noFill/>
          <a:ln w="9525" algn="ctr">
            <a:solidFill>
              <a:schemeClr val="accent4">
                <a:lumMod val="60000"/>
                <a:lumOff val="40000"/>
              </a:schemeClr>
            </a:solidFill>
            <a:prstDash val="dash"/>
            <a:round/>
            <a:headEnd/>
            <a:tailEnd/>
          </a:ln>
        </p:spPr>
      </p:cxnSp>
      <p:sp>
        <p:nvSpPr>
          <p:cNvPr id="9328" name="Rectangle 12">
            <a:extLst>
              <a:ext uri="{FF2B5EF4-FFF2-40B4-BE49-F238E27FC236}">
                <a16:creationId xmlns:a16="http://schemas.microsoft.com/office/drawing/2014/main" id="{1635EF4B-1875-778E-1777-97465BA37EA7}"/>
              </a:ext>
            </a:extLst>
          </p:cNvPr>
          <p:cNvSpPr>
            <a:spLocks noChangeArrowheads="1"/>
          </p:cNvSpPr>
          <p:nvPr/>
        </p:nvSpPr>
        <p:spPr bwMode="auto">
          <a:xfrm>
            <a:off x="2574594" y="6552371"/>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dirty="0">
                <a:solidFill>
                  <a:srgbClr val="C00000"/>
                </a:solidFill>
                <a:latin typeface="Montserrat" panose="00000500000000000000" pitchFamily="2" charset="0"/>
              </a:rPr>
              <a:t>Now</a:t>
            </a:r>
          </a:p>
        </p:txBody>
      </p:sp>
      <p:sp>
        <p:nvSpPr>
          <p:cNvPr id="27" name="TextBox 1">
            <a:extLst>
              <a:ext uri="{FF2B5EF4-FFF2-40B4-BE49-F238E27FC236}">
                <a16:creationId xmlns:a16="http://schemas.microsoft.com/office/drawing/2014/main" id="{E45D925A-7286-DB48-68B7-A6D706B3B99D}"/>
              </a:ext>
            </a:extLst>
          </p:cNvPr>
          <p:cNvSpPr txBox="1">
            <a:spLocks noChangeArrowheads="1"/>
          </p:cNvSpPr>
          <p:nvPr/>
        </p:nvSpPr>
        <p:spPr bwMode="auto">
          <a:xfrm>
            <a:off x="2353894" y="1564819"/>
            <a:ext cx="3034805"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SA1 St.1, Content Definition (RAN &amp; SA St.2)</a:t>
            </a:r>
            <a:r>
              <a:rPr lang="en-GB" altLang="en-US" sz="667" dirty="0">
                <a:latin typeface="Montserrat" panose="00000500000000000000" pitchFamily="50" charset="0"/>
              </a:rPr>
              <a:t>: completed Dec. 2023</a:t>
            </a:r>
          </a:p>
        </p:txBody>
      </p:sp>
      <p:sp>
        <p:nvSpPr>
          <p:cNvPr id="14" name="TextBox 112">
            <a:extLst>
              <a:ext uri="{FF2B5EF4-FFF2-40B4-BE49-F238E27FC236}">
                <a16:creationId xmlns:a16="http://schemas.microsoft.com/office/drawing/2014/main" id="{BC03F5F2-B016-4A08-DEE5-34F1CFE562F6}"/>
              </a:ext>
            </a:extLst>
          </p:cNvPr>
          <p:cNvSpPr txBox="1">
            <a:spLocks noChangeArrowheads="1"/>
          </p:cNvSpPr>
          <p:nvPr/>
        </p:nvSpPr>
        <p:spPr bwMode="auto">
          <a:xfrm>
            <a:off x="9358317" y="2842590"/>
            <a:ext cx="2656496"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5GA</a:t>
            </a:r>
            <a:endParaRPr lang="en-GB" altLang="en-US" sz="2133" b="1" dirty="0">
              <a:latin typeface="Montserrat" panose="00000500000000000000" pitchFamily="2" charset="0"/>
            </a:endParaRPr>
          </a:p>
        </p:txBody>
      </p:sp>
      <p:sp>
        <p:nvSpPr>
          <p:cNvPr id="16" name="TextBox 112">
            <a:extLst>
              <a:ext uri="{FF2B5EF4-FFF2-40B4-BE49-F238E27FC236}">
                <a16:creationId xmlns:a16="http://schemas.microsoft.com/office/drawing/2014/main" id="{44D84522-26CF-CF04-2F5F-9F53A55E0AD8}"/>
              </a:ext>
            </a:extLst>
          </p:cNvPr>
          <p:cNvSpPr txBox="1">
            <a:spLocks noChangeArrowheads="1"/>
          </p:cNvSpPr>
          <p:nvPr/>
        </p:nvSpPr>
        <p:spPr bwMode="auto">
          <a:xfrm>
            <a:off x="9177714" y="4405034"/>
            <a:ext cx="2980303"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FS_6G</a:t>
            </a:r>
            <a:endParaRPr lang="en-GB" altLang="en-US" sz="2133" b="1" dirty="0">
              <a:latin typeface="Montserrat" panose="00000500000000000000" pitchFamily="2" charset="0"/>
            </a:endParaRPr>
          </a:p>
        </p:txBody>
      </p:sp>
      <p:sp>
        <p:nvSpPr>
          <p:cNvPr id="18" name="Chevron 60">
            <a:extLst>
              <a:ext uri="{FF2B5EF4-FFF2-40B4-BE49-F238E27FC236}">
                <a16:creationId xmlns:a16="http://schemas.microsoft.com/office/drawing/2014/main" id="{FE917D59-C834-476C-5577-AC1D9BA747C4}"/>
              </a:ext>
            </a:extLst>
          </p:cNvPr>
          <p:cNvSpPr/>
          <p:nvPr/>
        </p:nvSpPr>
        <p:spPr bwMode="auto">
          <a:xfrm>
            <a:off x="2594919" y="3099426"/>
            <a:ext cx="244389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2</a:t>
            </a:r>
          </a:p>
        </p:txBody>
      </p:sp>
      <p:sp>
        <p:nvSpPr>
          <p:cNvPr id="21" name="Chevron 60">
            <a:extLst>
              <a:ext uri="{FF2B5EF4-FFF2-40B4-BE49-F238E27FC236}">
                <a16:creationId xmlns:a16="http://schemas.microsoft.com/office/drawing/2014/main" id="{C84519AB-AB73-BEDD-1064-6B9A6CDCFE6B}"/>
              </a:ext>
            </a:extLst>
          </p:cNvPr>
          <p:cNvSpPr/>
          <p:nvPr/>
        </p:nvSpPr>
        <p:spPr bwMode="auto">
          <a:xfrm>
            <a:off x="2842055" y="3444051"/>
            <a:ext cx="308151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22" name="Chevron 60">
            <a:extLst>
              <a:ext uri="{FF2B5EF4-FFF2-40B4-BE49-F238E27FC236}">
                <a16:creationId xmlns:a16="http://schemas.microsoft.com/office/drawing/2014/main" id="{A2547763-F2B5-91FD-8694-91FA069F349D}"/>
              </a:ext>
            </a:extLst>
          </p:cNvPr>
          <p:cNvSpPr/>
          <p:nvPr/>
        </p:nvSpPr>
        <p:spPr bwMode="auto">
          <a:xfrm>
            <a:off x="4165600" y="3805134"/>
            <a:ext cx="1768389"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3</a:t>
            </a:r>
          </a:p>
        </p:txBody>
      </p:sp>
      <p:cxnSp>
        <p:nvCxnSpPr>
          <p:cNvPr id="23" name="Straight Connector 97">
            <a:extLst>
              <a:ext uri="{FF2B5EF4-FFF2-40B4-BE49-F238E27FC236}">
                <a16:creationId xmlns:a16="http://schemas.microsoft.com/office/drawing/2014/main" id="{BC3513A4-0F22-67B7-4AC3-0DB7BD62EECF}"/>
              </a:ext>
            </a:extLst>
          </p:cNvPr>
          <p:cNvCxnSpPr>
            <a:cxnSpLocks noChangeShapeType="1"/>
          </p:cNvCxnSpPr>
          <p:nvPr/>
        </p:nvCxnSpPr>
        <p:spPr bwMode="auto">
          <a:xfrm>
            <a:off x="76200" y="4176829"/>
            <a:ext cx="12115800" cy="10584"/>
          </a:xfrm>
          <a:prstGeom prst="line">
            <a:avLst/>
          </a:prstGeom>
          <a:noFill/>
          <a:ln w="38100" algn="ctr">
            <a:solidFill>
              <a:schemeClr val="accent4">
                <a:lumMod val="60000"/>
                <a:lumOff val="40000"/>
              </a:schemeClr>
            </a:solidFill>
            <a:round/>
            <a:headEnd/>
            <a:tailEnd/>
          </a:ln>
        </p:spPr>
      </p:cxnSp>
      <p:sp>
        <p:nvSpPr>
          <p:cNvPr id="24" name="TextBox 1">
            <a:extLst>
              <a:ext uri="{FF2B5EF4-FFF2-40B4-BE49-F238E27FC236}">
                <a16:creationId xmlns:a16="http://schemas.microsoft.com/office/drawing/2014/main" id="{499996E2-2F0B-C0DE-9CD5-2AE58F3C2557}"/>
              </a:ext>
            </a:extLst>
          </p:cNvPr>
          <p:cNvSpPr txBox="1">
            <a:spLocks noChangeArrowheads="1"/>
          </p:cNvSpPr>
          <p:nvPr/>
        </p:nvSpPr>
        <p:spPr bwMode="auto">
          <a:xfrm>
            <a:off x="9438393" y="3377305"/>
            <a:ext cx="2616820"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Normative dates</a:t>
            </a:r>
          </a:p>
          <a:p>
            <a:pPr>
              <a:defRPr/>
            </a:pPr>
            <a:r>
              <a:rPr lang="en-GB" altLang="en-US" sz="933" b="1" dirty="0">
                <a:latin typeface="Montserrat" panose="00000500000000000000" pitchFamily="50" charset="0"/>
              </a:rPr>
              <a:t>(timeline for 5GA studies not shown)</a:t>
            </a:r>
            <a:endParaRPr lang="en-GB" altLang="en-US" sz="933" dirty="0">
              <a:latin typeface="Montserrat" panose="00000500000000000000" pitchFamily="50" charset="0"/>
            </a:endParaRPr>
          </a:p>
        </p:txBody>
      </p:sp>
      <p:sp>
        <p:nvSpPr>
          <p:cNvPr id="25" name="TextBox 1">
            <a:extLst>
              <a:ext uri="{FF2B5EF4-FFF2-40B4-BE49-F238E27FC236}">
                <a16:creationId xmlns:a16="http://schemas.microsoft.com/office/drawing/2014/main" id="{0CE3AE60-A819-CC62-CEC0-797BD788B7D5}"/>
              </a:ext>
            </a:extLst>
          </p:cNvPr>
          <p:cNvSpPr txBox="1">
            <a:spLocks noChangeArrowheads="1"/>
          </p:cNvSpPr>
          <p:nvPr/>
        </p:nvSpPr>
        <p:spPr bwMode="auto">
          <a:xfrm>
            <a:off x="9474259" y="4882085"/>
            <a:ext cx="2478844"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Studies dates</a:t>
            </a:r>
          </a:p>
          <a:p>
            <a:pPr>
              <a:defRPr/>
            </a:pPr>
            <a:r>
              <a:rPr lang="en-GB" altLang="en-US" sz="933" b="1" dirty="0">
                <a:latin typeface="Montserrat" panose="00000500000000000000" pitchFamily="50" charset="0"/>
              </a:rPr>
              <a:t>(no 6G normative work in Rel-20)</a:t>
            </a:r>
            <a:endParaRPr lang="en-GB" altLang="en-US" sz="933" dirty="0">
              <a:latin typeface="Montserrat" panose="00000500000000000000" pitchFamily="50" charset="0"/>
            </a:endParaRPr>
          </a:p>
        </p:txBody>
      </p:sp>
      <p:sp>
        <p:nvSpPr>
          <p:cNvPr id="26" name="Chevron 60">
            <a:extLst>
              <a:ext uri="{FF2B5EF4-FFF2-40B4-BE49-F238E27FC236}">
                <a16:creationId xmlns:a16="http://schemas.microsoft.com/office/drawing/2014/main" id="{C46ED45C-3178-2C8F-751D-458C2703065B}"/>
              </a:ext>
            </a:extLst>
          </p:cNvPr>
          <p:cNvSpPr/>
          <p:nvPr/>
        </p:nvSpPr>
        <p:spPr bwMode="auto">
          <a:xfrm>
            <a:off x="1062681" y="4260312"/>
            <a:ext cx="305237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1</a:t>
            </a:r>
          </a:p>
        </p:txBody>
      </p:sp>
      <p:sp>
        <p:nvSpPr>
          <p:cNvPr id="10306" name="Chevron 60">
            <a:extLst>
              <a:ext uri="{FF2B5EF4-FFF2-40B4-BE49-F238E27FC236}">
                <a16:creationId xmlns:a16="http://schemas.microsoft.com/office/drawing/2014/main" id="{0469D5C1-2E3E-7FFB-29FE-5EE894357995}"/>
              </a:ext>
            </a:extLst>
          </p:cNvPr>
          <p:cNvSpPr/>
          <p:nvPr/>
        </p:nvSpPr>
        <p:spPr bwMode="auto">
          <a:xfrm>
            <a:off x="2438400" y="4605587"/>
            <a:ext cx="2167112"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P</a:t>
            </a:r>
          </a:p>
        </p:txBody>
      </p:sp>
      <p:sp>
        <p:nvSpPr>
          <p:cNvPr id="10308" name="Chevron 60">
            <a:extLst>
              <a:ext uri="{FF2B5EF4-FFF2-40B4-BE49-F238E27FC236}">
                <a16:creationId xmlns:a16="http://schemas.microsoft.com/office/drawing/2014/main" id="{391E6770-8509-5AFF-1A52-4CB0B4EAB9AC}"/>
              </a:ext>
            </a:extLst>
          </p:cNvPr>
          <p:cNvSpPr/>
          <p:nvPr/>
        </p:nvSpPr>
        <p:spPr bwMode="auto">
          <a:xfrm>
            <a:off x="2825579" y="4958426"/>
            <a:ext cx="271299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2</a:t>
            </a:r>
          </a:p>
        </p:txBody>
      </p:sp>
      <p:sp>
        <p:nvSpPr>
          <p:cNvPr id="10309" name="Chevron 60">
            <a:extLst>
              <a:ext uri="{FF2B5EF4-FFF2-40B4-BE49-F238E27FC236}">
                <a16:creationId xmlns:a16="http://schemas.microsoft.com/office/drawing/2014/main" id="{DCD291AB-3A54-14A6-B49B-15DEEBC7FAB3}"/>
              </a:ext>
            </a:extLst>
          </p:cNvPr>
          <p:cNvSpPr/>
          <p:nvPr/>
        </p:nvSpPr>
        <p:spPr bwMode="auto">
          <a:xfrm>
            <a:off x="5338367" y="4967575"/>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314" name="Chevron 60">
            <a:extLst>
              <a:ext uri="{FF2B5EF4-FFF2-40B4-BE49-F238E27FC236}">
                <a16:creationId xmlns:a16="http://schemas.microsoft.com/office/drawing/2014/main" id="{BE31C3B4-C6EC-57A9-E0DF-B1BD064CE980}"/>
              </a:ext>
            </a:extLst>
          </p:cNvPr>
          <p:cNvSpPr/>
          <p:nvPr/>
        </p:nvSpPr>
        <p:spPr bwMode="auto">
          <a:xfrm>
            <a:off x="2833817" y="5311297"/>
            <a:ext cx="350108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WG**</a:t>
            </a:r>
          </a:p>
        </p:txBody>
      </p:sp>
      <p:sp>
        <p:nvSpPr>
          <p:cNvPr id="10315" name="Chevron 60">
            <a:extLst>
              <a:ext uri="{FF2B5EF4-FFF2-40B4-BE49-F238E27FC236}">
                <a16:creationId xmlns:a16="http://schemas.microsoft.com/office/drawing/2014/main" id="{D64FF15B-122B-6EE4-401A-75F05FB02E4A}"/>
              </a:ext>
            </a:extLst>
          </p:cNvPr>
          <p:cNvSpPr/>
          <p:nvPr/>
        </p:nvSpPr>
        <p:spPr bwMode="auto">
          <a:xfrm>
            <a:off x="3389746" y="5677767"/>
            <a:ext cx="304400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3</a:t>
            </a:r>
          </a:p>
        </p:txBody>
      </p:sp>
      <p:sp>
        <p:nvSpPr>
          <p:cNvPr id="10316" name="Thought Bubble: Cloud 10315">
            <a:extLst>
              <a:ext uri="{FF2B5EF4-FFF2-40B4-BE49-F238E27FC236}">
                <a16:creationId xmlns:a16="http://schemas.microsoft.com/office/drawing/2014/main" id="{65322065-6E42-B0A5-8BB5-E3E237382E35}"/>
              </a:ext>
            </a:extLst>
          </p:cNvPr>
          <p:cNvSpPr/>
          <p:nvPr/>
        </p:nvSpPr>
        <p:spPr bwMode="auto">
          <a:xfrm>
            <a:off x="5675825" y="5679813"/>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0317" name="TextBox 10316">
            <a:extLst>
              <a:ext uri="{FF2B5EF4-FFF2-40B4-BE49-F238E27FC236}">
                <a16:creationId xmlns:a16="http://schemas.microsoft.com/office/drawing/2014/main" id="{4B4B5875-ED24-137D-1095-602EDC30B2CE}"/>
              </a:ext>
            </a:extLst>
          </p:cNvPr>
          <p:cNvSpPr txBox="1"/>
          <p:nvPr/>
        </p:nvSpPr>
        <p:spPr>
          <a:xfrm>
            <a:off x="5617805" y="5695922"/>
            <a:ext cx="1353785"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cxnSp>
        <p:nvCxnSpPr>
          <p:cNvPr id="10319" name="Straight Connector 97">
            <a:extLst>
              <a:ext uri="{FF2B5EF4-FFF2-40B4-BE49-F238E27FC236}">
                <a16:creationId xmlns:a16="http://schemas.microsoft.com/office/drawing/2014/main" id="{931F8B58-FAF2-C8B7-3A0D-5802198F0969}"/>
              </a:ext>
            </a:extLst>
          </p:cNvPr>
          <p:cNvCxnSpPr>
            <a:cxnSpLocks noChangeShapeType="1"/>
          </p:cNvCxnSpPr>
          <p:nvPr/>
        </p:nvCxnSpPr>
        <p:spPr bwMode="auto">
          <a:xfrm>
            <a:off x="0" y="6037203"/>
            <a:ext cx="12115800" cy="10584"/>
          </a:xfrm>
          <a:prstGeom prst="line">
            <a:avLst/>
          </a:prstGeom>
          <a:noFill/>
          <a:ln w="38100" algn="ctr">
            <a:solidFill>
              <a:schemeClr val="accent4">
                <a:lumMod val="60000"/>
                <a:lumOff val="40000"/>
              </a:schemeClr>
            </a:solidFill>
            <a:round/>
            <a:headEnd/>
            <a:tailEnd/>
          </a:ln>
        </p:spPr>
      </p:cxnSp>
      <p:sp>
        <p:nvSpPr>
          <p:cNvPr id="10320" name="TextBox 112">
            <a:extLst>
              <a:ext uri="{FF2B5EF4-FFF2-40B4-BE49-F238E27FC236}">
                <a16:creationId xmlns:a16="http://schemas.microsoft.com/office/drawing/2014/main" id="{03380713-D014-E7DF-B134-1395BB0B0D3A}"/>
              </a:ext>
            </a:extLst>
          </p:cNvPr>
          <p:cNvSpPr txBox="1">
            <a:spLocks noChangeArrowheads="1"/>
          </p:cNvSpPr>
          <p:nvPr/>
        </p:nvSpPr>
        <p:spPr bwMode="auto">
          <a:xfrm>
            <a:off x="9466363" y="6103889"/>
            <a:ext cx="2345514"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21 6G</a:t>
            </a:r>
            <a:endParaRPr lang="en-GB" altLang="en-US" sz="2133" b="1" dirty="0">
              <a:latin typeface="Montserrat" panose="00000500000000000000" pitchFamily="2" charset="0"/>
            </a:endParaRPr>
          </a:p>
        </p:txBody>
      </p:sp>
      <p:sp>
        <p:nvSpPr>
          <p:cNvPr id="10322" name="Rectangle 10321">
            <a:extLst>
              <a:ext uri="{FF2B5EF4-FFF2-40B4-BE49-F238E27FC236}">
                <a16:creationId xmlns:a16="http://schemas.microsoft.com/office/drawing/2014/main" id="{00BCEC7E-720F-A84A-4508-D3931CE0CA46}"/>
              </a:ext>
            </a:extLst>
          </p:cNvPr>
          <p:cNvSpPr/>
          <p:nvPr/>
        </p:nvSpPr>
        <p:spPr bwMode="auto">
          <a:xfrm>
            <a:off x="2399486" y="6063524"/>
            <a:ext cx="8282277" cy="591536"/>
          </a:xfrm>
          <a:prstGeom prst="rect">
            <a:avLst/>
          </a:prstGeom>
          <a:noFill/>
          <a:ln w="9525" cap="flat" cmpd="sng" algn="ctr">
            <a:noFill/>
            <a:prstDash val="solid"/>
            <a:round/>
            <a:headEnd type="none" w="med" len="med"/>
            <a:tailEnd type="none" w="med" len="med"/>
          </a:ln>
          <a:effectLst/>
        </p:spPr>
        <p:txBody>
          <a:bodyPr vert="horz" wrap="square" lIns="162560" tIns="81280" rIns="162560" bIns="81280" numCol="1" rtlCol="0" anchor="t" anchorCtr="0" compatLnSpc="1">
            <a:prstTxWarp prst="textNoShape">
              <a:avLst/>
            </a:prstTxWarp>
          </a:bodyPr>
          <a:lstStyle/>
          <a:p>
            <a:pPr algn="ctr">
              <a:defRPr/>
            </a:pPr>
            <a:r>
              <a:rPr lang="en-GB" altLang="en-US" sz="1467" dirty="0"/>
              <a:t>Rel-21 timeline to be decided no later than June 2026</a:t>
            </a:r>
          </a:p>
          <a:p>
            <a:pPr algn="ctr">
              <a:defRPr/>
            </a:pPr>
            <a:r>
              <a:rPr lang="en-GB" altLang="en-US" sz="1200" i="1" dirty="0"/>
              <a:t>ITU deadlines for 6G: March 2029 for technology proposal, mid-2030 for specifications</a:t>
            </a:r>
            <a:endParaRPr lang="fr-FR" sz="1200" i="1" dirty="0">
              <a:solidFill>
                <a:srgbClr val="FF0000"/>
              </a:solidFill>
              <a:latin typeface="Montserrat" panose="00000500000000000000" pitchFamily="50" charset="0"/>
              <a:ea typeface="ＭＳ Ｐゴシック" charset="-128"/>
              <a:cs typeface="Arial" pitchFamily="34" charset="0"/>
            </a:endParaRPr>
          </a:p>
        </p:txBody>
      </p:sp>
      <p:sp>
        <p:nvSpPr>
          <p:cNvPr id="3" name="Chevron 60">
            <a:extLst>
              <a:ext uri="{FF2B5EF4-FFF2-40B4-BE49-F238E27FC236}">
                <a16:creationId xmlns:a16="http://schemas.microsoft.com/office/drawing/2014/main" id="{064FBBAD-92B3-7B72-A751-8332364D53EE}"/>
              </a:ext>
            </a:extLst>
          </p:cNvPr>
          <p:cNvSpPr/>
          <p:nvPr/>
        </p:nvSpPr>
        <p:spPr bwMode="auto">
          <a:xfrm>
            <a:off x="5781713" y="3813029"/>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solid"/>
            <a:round/>
            <a:headEnd type="none" w="med" len="med"/>
            <a:tailEnd type="none" w="med" len="med"/>
          </a:ln>
          <a:effectLst/>
        </p:spPr>
        <p:txBody>
          <a:bodyPr lIns="0" rIns="0"/>
          <a:lstStyle/>
          <a:p>
            <a:pPr algn="ctr">
              <a:defRPr/>
            </a:pPr>
            <a:r>
              <a:rPr lang="fr-FR" sz="933">
                <a:latin typeface="Montserrat" panose="00000500000000000000" pitchFamily="50" charset="0"/>
                <a:ea typeface="ＭＳ Ｐゴシック" charset="-128"/>
                <a:cs typeface="Arial" pitchFamily="34" charset="0"/>
              </a:rPr>
              <a:t>ASN.1 </a:t>
            </a:r>
            <a:endParaRPr lang="fr-FR" sz="933" dirty="0">
              <a:latin typeface="Montserrat" panose="00000500000000000000" pitchFamily="50" charset="0"/>
              <a:ea typeface="ＭＳ Ｐゴシック" charset="-128"/>
              <a:cs typeface="Arial" pitchFamily="34" charset="0"/>
            </a:endParaRPr>
          </a:p>
        </p:txBody>
      </p:sp>
      <p:sp>
        <p:nvSpPr>
          <p:cNvPr id="10307" name="Star: 5 Points 10306">
            <a:extLst>
              <a:ext uri="{FF2B5EF4-FFF2-40B4-BE49-F238E27FC236}">
                <a16:creationId xmlns:a16="http://schemas.microsoft.com/office/drawing/2014/main" id="{C5232931-983C-3F9F-3E6E-FADD888D583D}"/>
              </a:ext>
            </a:extLst>
          </p:cNvPr>
          <p:cNvSpPr/>
          <p:nvPr/>
        </p:nvSpPr>
        <p:spPr bwMode="auto">
          <a:xfrm>
            <a:off x="2642365" y="1683984"/>
            <a:ext cx="1183456" cy="86911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extLst>
      <p:ext uri="{BB962C8B-B14F-4D97-AF65-F5344CB8AC3E}">
        <p14:creationId xmlns:p14="http://schemas.microsoft.com/office/powerpoint/2010/main" val="28250070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7D9E33F5-2ED4-3E45-C2AC-5E99BDCC565D}"/>
              </a:ext>
            </a:extLst>
          </p:cNvPr>
          <p:cNvCxnSpPr>
            <a:cxnSpLocks/>
          </p:cNvCxnSpPr>
          <p:nvPr/>
        </p:nvCxnSpPr>
        <p:spPr bwMode="auto">
          <a:xfrm>
            <a:off x="10064751" y="1367367"/>
            <a:ext cx="20235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5AB0F939-E4D4-249D-BDC0-E5F9B2A072D5}"/>
              </a:ext>
            </a:extLst>
          </p:cNvPr>
          <p:cNvCxnSpPr>
            <a:cxnSpLocks/>
          </p:cNvCxnSpPr>
          <p:nvPr/>
        </p:nvCxnSpPr>
        <p:spPr bwMode="auto">
          <a:xfrm>
            <a:off x="6477000"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37A64EBB-5D88-F66E-A0B0-B46494CA8AFA}"/>
              </a:ext>
            </a:extLst>
          </p:cNvPr>
          <p:cNvCxnSpPr>
            <a:cxnSpLocks/>
          </p:cNvCxnSpPr>
          <p:nvPr/>
        </p:nvCxnSpPr>
        <p:spPr bwMode="auto">
          <a:xfrm>
            <a:off x="2829984"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3B5C8C0D-34FA-FE4C-C3F2-92FDF76DB7C0}"/>
              </a:ext>
            </a:extLst>
          </p:cNvPr>
          <p:cNvCxnSpPr>
            <a:cxnSpLocks/>
          </p:cNvCxnSpPr>
          <p:nvPr/>
        </p:nvCxnSpPr>
        <p:spPr bwMode="auto">
          <a:xfrm>
            <a:off x="294217" y="1367367"/>
            <a:ext cx="22352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BC6A4D54-3A8F-6BF4-37B8-FE9CC064B390}"/>
              </a:ext>
            </a:extLst>
          </p:cNvPr>
          <p:cNvCxnSpPr>
            <a:cxnSpLocks noChangeShapeType="1"/>
          </p:cNvCxnSpPr>
          <p:nvPr/>
        </p:nvCxnSpPr>
        <p:spPr bwMode="auto">
          <a:xfrm flipH="1">
            <a:off x="9954684" y="2351618"/>
            <a:ext cx="33867" cy="4176183"/>
          </a:xfrm>
          <a:prstGeom prst="line">
            <a:avLst/>
          </a:prstGeom>
          <a:noFill/>
          <a:ln w="28575" algn="ctr">
            <a:solidFill>
              <a:schemeClr val="accent4">
                <a:lumMod val="40000"/>
                <a:lumOff val="60000"/>
              </a:schemeClr>
            </a:solidFill>
            <a:round/>
            <a:headEnd/>
            <a:tailEnd/>
          </a:ln>
        </p:spPr>
      </p:cxnSp>
      <p:cxnSp>
        <p:nvCxnSpPr>
          <p:cNvPr id="9273" name="Straight Connector 114">
            <a:extLst>
              <a:ext uri="{FF2B5EF4-FFF2-40B4-BE49-F238E27FC236}">
                <a16:creationId xmlns:a16="http://schemas.microsoft.com/office/drawing/2014/main" id="{3696AABC-F58B-8F2B-0A87-5C1A913E83A7}"/>
              </a:ext>
            </a:extLst>
          </p:cNvPr>
          <p:cNvCxnSpPr>
            <a:cxnSpLocks noChangeShapeType="1"/>
          </p:cNvCxnSpPr>
          <p:nvPr/>
        </p:nvCxnSpPr>
        <p:spPr bwMode="auto">
          <a:xfrm flipH="1">
            <a:off x="6356351" y="2298701"/>
            <a:ext cx="6349" cy="4178300"/>
          </a:xfrm>
          <a:prstGeom prst="line">
            <a:avLst/>
          </a:prstGeom>
          <a:noFill/>
          <a:ln w="28575" algn="ctr">
            <a:solidFill>
              <a:schemeClr val="accent4">
                <a:lumMod val="40000"/>
                <a:lumOff val="60000"/>
              </a:schemeClr>
            </a:solidFill>
            <a:round/>
            <a:headEnd/>
            <a:tailEnd/>
          </a:ln>
        </p:spPr>
      </p:cxnSp>
      <p:cxnSp>
        <p:nvCxnSpPr>
          <p:cNvPr id="9298" name="Straight Connector 114">
            <a:extLst>
              <a:ext uri="{FF2B5EF4-FFF2-40B4-BE49-F238E27FC236}">
                <a16:creationId xmlns:a16="http://schemas.microsoft.com/office/drawing/2014/main" id="{6B42B71A-3E27-01FB-4AD7-7B386E39105E}"/>
              </a:ext>
            </a:extLst>
          </p:cNvPr>
          <p:cNvCxnSpPr>
            <a:cxnSpLocks noChangeShapeType="1"/>
          </p:cNvCxnSpPr>
          <p:nvPr/>
        </p:nvCxnSpPr>
        <p:spPr bwMode="auto">
          <a:xfrm flipH="1">
            <a:off x="2713567" y="2300818"/>
            <a:ext cx="10584" cy="4176183"/>
          </a:xfrm>
          <a:prstGeom prst="line">
            <a:avLst/>
          </a:prstGeom>
          <a:noFill/>
          <a:ln w="28575" algn="ctr">
            <a:solidFill>
              <a:schemeClr val="accent4">
                <a:lumMod val="40000"/>
                <a:lumOff val="60000"/>
              </a:schemeClr>
            </a:solidFill>
            <a:round/>
            <a:headEnd/>
            <a:tailEnd/>
          </a:ln>
        </p:spPr>
      </p:cxnSp>
      <p:sp>
        <p:nvSpPr>
          <p:cNvPr id="10" name="Title 1">
            <a:extLst>
              <a:ext uri="{FF2B5EF4-FFF2-40B4-BE49-F238E27FC236}">
                <a16:creationId xmlns:a16="http://schemas.microsoft.com/office/drawing/2014/main" id="{D0A2261C-DFA1-69AF-6015-50D28040830F}"/>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19 timeline</a:t>
            </a:r>
            <a:endParaRPr lang="en-US" sz="2667" kern="0" dirty="0">
              <a:latin typeface="Montserrat" panose="00000500000000000000" pitchFamily="50" charset="0"/>
              <a:ea typeface="ＭＳ Ｐゴシック" charset="0"/>
              <a:cs typeface="ＭＳ Ｐゴシック" charset="0"/>
            </a:endParaRPr>
          </a:p>
        </p:txBody>
      </p:sp>
      <p:sp>
        <p:nvSpPr>
          <p:cNvPr id="17419" name="TextBox 86">
            <a:extLst>
              <a:ext uri="{FF2B5EF4-FFF2-40B4-BE49-F238E27FC236}">
                <a16:creationId xmlns:a16="http://schemas.microsoft.com/office/drawing/2014/main" id="{245798B2-D6F1-60A4-3D80-300F4CB65CC8}"/>
              </a:ext>
            </a:extLst>
          </p:cNvPr>
          <p:cNvSpPr txBox="1">
            <a:spLocks noChangeArrowheads="1"/>
          </p:cNvSpPr>
          <p:nvPr/>
        </p:nvSpPr>
        <p:spPr bwMode="auto">
          <a:xfrm>
            <a:off x="1746643"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#101</a:t>
            </a:r>
          </a:p>
        </p:txBody>
      </p:sp>
      <p:cxnSp>
        <p:nvCxnSpPr>
          <p:cNvPr id="9263" name="Straight Connector 115">
            <a:extLst>
              <a:ext uri="{FF2B5EF4-FFF2-40B4-BE49-F238E27FC236}">
                <a16:creationId xmlns:a16="http://schemas.microsoft.com/office/drawing/2014/main" id="{117CFB1F-475B-5927-BC70-15C97820E336}"/>
              </a:ext>
            </a:extLst>
          </p:cNvPr>
          <p:cNvCxnSpPr>
            <a:cxnSpLocks noChangeShapeType="1"/>
          </p:cNvCxnSpPr>
          <p:nvPr/>
        </p:nvCxnSpPr>
        <p:spPr bwMode="auto">
          <a:xfrm>
            <a:off x="3621618" y="2351618"/>
            <a:ext cx="12700" cy="4176183"/>
          </a:xfrm>
          <a:prstGeom prst="line">
            <a:avLst/>
          </a:prstGeom>
          <a:noFill/>
          <a:ln w="9525" algn="ctr">
            <a:solidFill>
              <a:schemeClr val="accent4">
                <a:lumMod val="40000"/>
                <a:lumOff val="60000"/>
              </a:schemeClr>
            </a:solidFill>
            <a:prstDash val="dash"/>
            <a:round/>
            <a:headEnd/>
            <a:tailEnd/>
          </a:ln>
        </p:spPr>
      </p:cxnSp>
      <p:cxnSp>
        <p:nvCxnSpPr>
          <p:cNvPr id="9264" name="Straight Connector 114">
            <a:extLst>
              <a:ext uri="{FF2B5EF4-FFF2-40B4-BE49-F238E27FC236}">
                <a16:creationId xmlns:a16="http://schemas.microsoft.com/office/drawing/2014/main" id="{AC4C9168-CF6A-4857-C981-50630E7F8232}"/>
              </a:ext>
            </a:extLst>
          </p:cNvPr>
          <p:cNvCxnSpPr>
            <a:cxnSpLocks noChangeShapeType="1"/>
          </p:cNvCxnSpPr>
          <p:nvPr/>
        </p:nvCxnSpPr>
        <p:spPr bwMode="auto">
          <a:xfrm>
            <a:off x="391584" y="2383368"/>
            <a:ext cx="0" cy="4144433"/>
          </a:xfrm>
          <a:prstGeom prst="line">
            <a:avLst/>
          </a:prstGeom>
          <a:noFill/>
          <a:ln w="9525" algn="ctr">
            <a:solidFill>
              <a:schemeClr val="accent4">
                <a:lumMod val="40000"/>
                <a:lumOff val="60000"/>
              </a:schemeClr>
            </a:solidFill>
            <a:prstDash val="dash"/>
            <a:round/>
            <a:headEnd/>
            <a:tailEnd/>
          </a:ln>
        </p:spPr>
      </p:cxnSp>
      <p:cxnSp>
        <p:nvCxnSpPr>
          <p:cNvPr id="9267" name="Straight Connector 114">
            <a:extLst>
              <a:ext uri="{FF2B5EF4-FFF2-40B4-BE49-F238E27FC236}">
                <a16:creationId xmlns:a16="http://schemas.microsoft.com/office/drawing/2014/main" id="{C3887937-F6CB-80A7-E1E6-794CC9EFEDD2}"/>
              </a:ext>
            </a:extLst>
          </p:cNvPr>
          <p:cNvCxnSpPr>
            <a:cxnSpLocks noChangeShapeType="1"/>
          </p:cNvCxnSpPr>
          <p:nvPr/>
        </p:nvCxnSpPr>
        <p:spPr bwMode="auto">
          <a:xfrm flipH="1">
            <a:off x="10716684" y="2351618"/>
            <a:ext cx="42333" cy="4125383"/>
          </a:xfrm>
          <a:prstGeom prst="line">
            <a:avLst/>
          </a:prstGeom>
          <a:noFill/>
          <a:ln w="9525" algn="ctr">
            <a:solidFill>
              <a:schemeClr val="accent4">
                <a:lumMod val="40000"/>
                <a:lumOff val="60000"/>
              </a:schemeClr>
            </a:solidFill>
            <a:prstDash val="dash"/>
            <a:round/>
            <a:headEnd/>
            <a:tailEnd/>
          </a:ln>
        </p:spPr>
      </p:cxnSp>
      <p:cxnSp>
        <p:nvCxnSpPr>
          <p:cNvPr id="9268" name="Straight Connector 114">
            <a:extLst>
              <a:ext uri="{FF2B5EF4-FFF2-40B4-BE49-F238E27FC236}">
                <a16:creationId xmlns:a16="http://schemas.microsoft.com/office/drawing/2014/main" id="{2680C462-8275-5EC6-97DB-E5DE4EA28FCC}"/>
              </a:ext>
            </a:extLst>
          </p:cNvPr>
          <p:cNvCxnSpPr>
            <a:cxnSpLocks noChangeShapeType="1"/>
          </p:cNvCxnSpPr>
          <p:nvPr/>
        </p:nvCxnSpPr>
        <p:spPr bwMode="auto">
          <a:xfrm>
            <a:off x="9101667" y="2351618"/>
            <a:ext cx="2117" cy="4176183"/>
          </a:xfrm>
          <a:prstGeom prst="line">
            <a:avLst/>
          </a:prstGeom>
          <a:noFill/>
          <a:ln w="9525" algn="ctr">
            <a:solidFill>
              <a:schemeClr val="accent4">
                <a:lumMod val="40000"/>
                <a:lumOff val="60000"/>
              </a:schemeClr>
            </a:solidFill>
            <a:prstDash val="dash"/>
            <a:round/>
            <a:headEnd/>
            <a:tailEnd/>
          </a:ln>
        </p:spPr>
      </p:cxnSp>
      <p:cxnSp>
        <p:nvCxnSpPr>
          <p:cNvPr id="9269" name="Straight Connector 114">
            <a:extLst>
              <a:ext uri="{FF2B5EF4-FFF2-40B4-BE49-F238E27FC236}">
                <a16:creationId xmlns:a16="http://schemas.microsoft.com/office/drawing/2014/main" id="{ED118BB1-8606-9020-5D9E-4D50817F1F76}"/>
              </a:ext>
            </a:extLst>
          </p:cNvPr>
          <p:cNvCxnSpPr>
            <a:cxnSpLocks noChangeShapeType="1"/>
          </p:cNvCxnSpPr>
          <p:nvPr/>
        </p:nvCxnSpPr>
        <p:spPr bwMode="auto">
          <a:xfrm>
            <a:off x="7245351" y="2298701"/>
            <a:ext cx="0" cy="4229100"/>
          </a:xfrm>
          <a:prstGeom prst="line">
            <a:avLst/>
          </a:prstGeom>
          <a:noFill/>
          <a:ln w="9525" algn="ctr">
            <a:solidFill>
              <a:schemeClr val="accent4">
                <a:lumMod val="40000"/>
                <a:lumOff val="60000"/>
              </a:schemeClr>
            </a:solidFill>
            <a:prstDash val="dash"/>
            <a:round/>
            <a:headEnd/>
            <a:tailEnd/>
          </a:ln>
        </p:spPr>
      </p:cxnSp>
      <p:cxnSp>
        <p:nvCxnSpPr>
          <p:cNvPr id="9270" name="Straight Connector 114">
            <a:extLst>
              <a:ext uri="{FF2B5EF4-FFF2-40B4-BE49-F238E27FC236}">
                <a16:creationId xmlns:a16="http://schemas.microsoft.com/office/drawing/2014/main" id="{A9147445-A40E-E5E8-5B96-4AB11A90F320}"/>
              </a:ext>
            </a:extLst>
          </p:cNvPr>
          <p:cNvCxnSpPr>
            <a:cxnSpLocks noChangeShapeType="1"/>
          </p:cNvCxnSpPr>
          <p:nvPr/>
        </p:nvCxnSpPr>
        <p:spPr bwMode="auto">
          <a:xfrm>
            <a:off x="8174567" y="2351618"/>
            <a:ext cx="0" cy="4176183"/>
          </a:xfrm>
          <a:prstGeom prst="line">
            <a:avLst/>
          </a:prstGeom>
          <a:noFill/>
          <a:ln w="9525" algn="ctr">
            <a:solidFill>
              <a:schemeClr val="accent4">
                <a:lumMod val="40000"/>
                <a:lumOff val="60000"/>
              </a:schemeClr>
            </a:solidFill>
            <a:prstDash val="dash"/>
            <a:round/>
            <a:headEnd/>
            <a:tailEnd/>
          </a:ln>
        </p:spPr>
      </p:cxnSp>
      <p:cxnSp>
        <p:nvCxnSpPr>
          <p:cNvPr id="9271" name="Straight Connector 114">
            <a:extLst>
              <a:ext uri="{FF2B5EF4-FFF2-40B4-BE49-F238E27FC236}">
                <a16:creationId xmlns:a16="http://schemas.microsoft.com/office/drawing/2014/main" id="{24E13D41-8A59-85F9-0480-ECD33B35EDAC}"/>
              </a:ext>
            </a:extLst>
          </p:cNvPr>
          <p:cNvCxnSpPr>
            <a:cxnSpLocks noChangeShapeType="1"/>
          </p:cNvCxnSpPr>
          <p:nvPr/>
        </p:nvCxnSpPr>
        <p:spPr bwMode="auto">
          <a:xfrm flipH="1">
            <a:off x="5433878" y="2351618"/>
            <a:ext cx="4233" cy="4176183"/>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58ABF975-9A8E-AF4E-F748-043212BAFF7E}"/>
              </a:ext>
            </a:extLst>
          </p:cNvPr>
          <p:cNvCxnSpPr>
            <a:cxnSpLocks noChangeShapeType="1"/>
          </p:cNvCxnSpPr>
          <p:nvPr/>
        </p:nvCxnSpPr>
        <p:spPr bwMode="auto">
          <a:xfrm flipH="1">
            <a:off x="4527551" y="2351618"/>
            <a:ext cx="21167" cy="4176183"/>
          </a:xfrm>
          <a:prstGeom prst="line">
            <a:avLst/>
          </a:prstGeom>
          <a:noFill/>
          <a:ln w="9525" algn="ctr">
            <a:solidFill>
              <a:schemeClr val="accent4">
                <a:lumMod val="40000"/>
                <a:lumOff val="60000"/>
              </a:schemeClr>
            </a:solidFill>
            <a:prstDash val="dash"/>
            <a:round/>
            <a:headEnd/>
            <a:tailEnd/>
          </a:ln>
        </p:spPr>
      </p:cxnSp>
      <p:cxnSp>
        <p:nvCxnSpPr>
          <p:cNvPr id="9279" name="Straight Connector 114">
            <a:extLst>
              <a:ext uri="{FF2B5EF4-FFF2-40B4-BE49-F238E27FC236}">
                <a16:creationId xmlns:a16="http://schemas.microsoft.com/office/drawing/2014/main" id="{A696E129-9B7E-662F-E41C-81733BD10279}"/>
              </a:ext>
            </a:extLst>
          </p:cNvPr>
          <p:cNvCxnSpPr>
            <a:cxnSpLocks noChangeShapeType="1"/>
          </p:cNvCxnSpPr>
          <p:nvPr/>
        </p:nvCxnSpPr>
        <p:spPr bwMode="auto">
          <a:xfrm>
            <a:off x="11470218" y="2355851"/>
            <a:ext cx="12700" cy="4171949"/>
          </a:xfrm>
          <a:prstGeom prst="line">
            <a:avLst/>
          </a:prstGeom>
          <a:noFill/>
          <a:ln w="9525" algn="ctr">
            <a:solidFill>
              <a:schemeClr val="accent4">
                <a:lumMod val="40000"/>
                <a:lumOff val="60000"/>
              </a:schemeClr>
            </a:solidFill>
            <a:prstDash val="dash"/>
            <a:round/>
            <a:headEnd/>
            <a:tailEnd/>
          </a:ln>
        </p:spPr>
      </p:cxnSp>
      <p:sp>
        <p:nvSpPr>
          <p:cNvPr id="9256" name="TextBox 1">
            <a:extLst>
              <a:ext uri="{FF2B5EF4-FFF2-40B4-BE49-F238E27FC236}">
                <a16:creationId xmlns:a16="http://schemas.microsoft.com/office/drawing/2014/main" id="{41F2BCA0-D483-2431-1FF6-32B379B1F64D}"/>
              </a:ext>
            </a:extLst>
          </p:cNvPr>
          <p:cNvSpPr txBox="1">
            <a:spLocks noChangeArrowheads="1"/>
          </p:cNvSpPr>
          <p:nvPr/>
        </p:nvSpPr>
        <p:spPr bwMode="auto">
          <a:xfrm>
            <a:off x="71926" y="6521699"/>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31" name="TextBox 86">
            <a:extLst>
              <a:ext uri="{FF2B5EF4-FFF2-40B4-BE49-F238E27FC236}">
                <a16:creationId xmlns:a16="http://schemas.microsoft.com/office/drawing/2014/main" id="{FAFF8A7E-2F10-BB52-90A5-64E7AADA40D3}"/>
              </a:ext>
            </a:extLst>
          </p:cNvPr>
          <p:cNvSpPr txBox="1">
            <a:spLocks noChangeArrowheads="1"/>
          </p:cNvSpPr>
          <p:nvPr/>
        </p:nvSpPr>
        <p:spPr bwMode="auto">
          <a:xfrm>
            <a:off x="2537896"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#102</a:t>
            </a:r>
            <a:endParaRPr lang="en-GB" altLang="en-US" sz="533">
              <a:latin typeface="Montserrat" panose="00000500000000000000" pitchFamily="2" charset="0"/>
            </a:endParaRPr>
          </a:p>
        </p:txBody>
      </p:sp>
      <p:sp>
        <p:nvSpPr>
          <p:cNvPr id="17432" name="TextBox 86">
            <a:extLst>
              <a:ext uri="{FF2B5EF4-FFF2-40B4-BE49-F238E27FC236}">
                <a16:creationId xmlns:a16="http://schemas.microsoft.com/office/drawing/2014/main" id="{F1946500-C1AC-CDB0-F620-48601A05DE06}"/>
              </a:ext>
            </a:extLst>
          </p:cNvPr>
          <p:cNvSpPr txBox="1">
            <a:spLocks noChangeArrowheads="1"/>
          </p:cNvSpPr>
          <p:nvPr/>
        </p:nvSpPr>
        <p:spPr bwMode="auto">
          <a:xfrm>
            <a:off x="3444888"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33" name="TextBox 86">
            <a:extLst>
              <a:ext uri="{FF2B5EF4-FFF2-40B4-BE49-F238E27FC236}">
                <a16:creationId xmlns:a16="http://schemas.microsoft.com/office/drawing/2014/main" id="{9786C7E0-01B4-DD1B-595D-B0790A58F1BA}"/>
              </a:ext>
            </a:extLst>
          </p:cNvPr>
          <p:cNvSpPr txBox="1">
            <a:spLocks noChangeArrowheads="1"/>
          </p:cNvSpPr>
          <p:nvPr/>
        </p:nvSpPr>
        <p:spPr bwMode="auto">
          <a:xfrm>
            <a:off x="4363202"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34" name="TextBox 86">
            <a:extLst>
              <a:ext uri="{FF2B5EF4-FFF2-40B4-BE49-F238E27FC236}">
                <a16:creationId xmlns:a16="http://schemas.microsoft.com/office/drawing/2014/main" id="{F5DAD881-9D27-70A3-8113-5D51C351C921}"/>
              </a:ext>
            </a:extLst>
          </p:cNvPr>
          <p:cNvSpPr txBox="1">
            <a:spLocks noChangeArrowheads="1"/>
          </p:cNvSpPr>
          <p:nvPr/>
        </p:nvSpPr>
        <p:spPr bwMode="auto">
          <a:xfrm>
            <a:off x="5273023"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35" name="TextBox 86">
            <a:extLst>
              <a:ext uri="{FF2B5EF4-FFF2-40B4-BE49-F238E27FC236}">
                <a16:creationId xmlns:a16="http://schemas.microsoft.com/office/drawing/2014/main" id="{84C8EE69-9AB4-6EED-7640-E16CCBF5BDAF}"/>
              </a:ext>
            </a:extLst>
          </p:cNvPr>
          <p:cNvSpPr txBox="1">
            <a:spLocks noChangeArrowheads="1"/>
          </p:cNvSpPr>
          <p:nvPr/>
        </p:nvSpPr>
        <p:spPr bwMode="auto">
          <a:xfrm>
            <a:off x="6105250"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36" name="TextBox 86">
            <a:extLst>
              <a:ext uri="{FF2B5EF4-FFF2-40B4-BE49-F238E27FC236}">
                <a16:creationId xmlns:a16="http://schemas.microsoft.com/office/drawing/2014/main" id="{CB19F488-8D05-D1EA-5FC6-13D3971BDE2E}"/>
              </a:ext>
            </a:extLst>
          </p:cNvPr>
          <p:cNvSpPr txBox="1">
            <a:spLocks noChangeArrowheads="1"/>
          </p:cNvSpPr>
          <p:nvPr/>
        </p:nvSpPr>
        <p:spPr bwMode="auto">
          <a:xfrm>
            <a:off x="7021510" y="1621367"/>
            <a:ext cx="46038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37" name="TextBox 86">
            <a:extLst>
              <a:ext uri="{FF2B5EF4-FFF2-40B4-BE49-F238E27FC236}">
                <a16:creationId xmlns:a16="http://schemas.microsoft.com/office/drawing/2014/main" id="{B4FD9998-EE31-6D24-9CB5-67FEBB2E135B}"/>
              </a:ext>
            </a:extLst>
          </p:cNvPr>
          <p:cNvSpPr txBox="1">
            <a:spLocks noChangeArrowheads="1"/>
          </p:cNvSpPr>
          <p:nvPr/>
        </p:nvSpPr>
        <p:spPr bwMode="auto">
          <a:xfrm>
            <a:off x="7941171" y="1621367"/>
            <a:ext cx="46679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38" name="TextBox 86">
            <a:extLst>
              <a:ext uri="{FF2B5EF4-FFF2-40B4-BE49-F238E27FC236}">
                <a16:creationId xmlns:a16="http://schemas.microsoft.com/office/drawing/2014/main" id="{1F2EAD76-2508-D8C9-C76C-05A05EB34ED3}"/>
              </a:ext>
            </a:extLst>
          </p:cNvPr>
          <p:cNvSpPr txBox="1">
            <a:spLocks noChangeArrowheads="1"/>
          </p:cNvSpPr>
          <p:nvPr/>
        </p:nvSpPr>
        <p:spPr bwMode="auto">
          <a:xfrm>
            <a:off x="8915125"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39" name="TextBox 86">
            <a:extLst>
              <a:ext uri="{FF2B5EF4-FFF2-40B4-BE49-F238E27FC236}">
                <a16:creationId xmlns:a16="http://schemas.microsoft.com/office/drawing/2014/main" id="{E21F6AF5-8B5D-E901-B9CC-2DA816C4DA26}"/>
              </a:ext>
            </a:extLst>
          </p:cNvPr>
          <p:cNvSpPr txBox="1">
            <a:spLocks noChangeArrowheads="1"/>
          </p:cNvSpPr>
          <p:nvPr/>
        </p:nvSpPr>
        <p:spPr bwMode="auto">
          <a:xfrm>
            <a:off x="9794210"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40" name="TextBox 86">
            <a:extLst>
              <a:ext uri="{FF2B5EF4-FFF2-40B4-BE49-F238E27FC236}">
                <a16:creationId xmlns:a16="http://schemas.microsoft.com/office/drawing/2014/main" id="{CDA36EE8-535B-CF37-D4E7-4EE340463402}"/>
              </a:ext>
            </a:extLst>
          </p:cNvPr>
          <p:cNvSpPr txBox="1">
            <a:spLocks noChangeArrowheads="1"/>
          </p:cNvSpPr>
          <p:nvPr/>
        </p:nvSpPr>
        <p:spPr bwMode="auto">
          <a:xfrm>
            <a:off x="10543151" y="1621367"/>
            <a:ext cx="39786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1" name="TextBox 86">
            <a:extLst>
              <a:ext uri="{FF2B5EF4-FFF2-40B4-BE49-F238E27FC236}">
                <a16:creationId xmlns:a16="http://schemas.microsoft.com/office/drawing/2014/main" id="{9AC951F1-4A15-4F44-965F-29BF1EF4E68F}"/>
              </a:ext>
            </a:extLst>
          </p:cNvPr>
          <p:cNvSpPr txBox="1">
            <a:spLocks noChangeArrowheads="1"/>
          </p:cNvSpPr>
          <p:nvPr/>
        </p:nvSpPr>
        <p:spPr bwMode="auto">
          <a:xfrm>
            <a:off x="11296305" y="1621367"/>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42" name="TextBox 86">
            <a:extLst>
              <a:ext uri="{FF2B5EF4-FFF2-40B4-BE49-F238E27FC236}">
                <a16:creationId xmlns:a16="http://schemas.microsoft.com/office/drawing/2014/main" id="{55AF9E7C-5FDF-4925-9028-EC66C83D07FC}"/>
              </a:ext>
            </a:extLst>
          </p:cNvPr>
          <p:cNvSpPr txBox="1">
            <a:spLocks noChangeArrowheads="1"/>
          </p:cNvSpPr>
          <p:nvPr/>
        </p:nvSpPr>
        <p:spPr bwMode="auto">
          <a:xfrm>
            <a:off x="225655" y="16213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#99</a:t>
            </a:r>
            <a:endParaRPr lang="en-GB" altLang="en-US" sz="533">
              <a:latin typeface="Montserrat" panose="00000500000000000000" pitchFamily="2" charset="0"/>
            </a:endParaRPr>
          </a:p>
        </p:txBody>
      </p:sp>
      <p:sp>
        <p:nvSpPr>
          <p:cNvPr id="17443" name="Chevron 60">
            <a:extLst>
              <a:ext uri="{FF2B5EF4-FFF2-40B4-BE49-F238E27FC236}">
                <a16:creationId xmlns:a16="http://schemas.microsoft.com/office/drawing/2014/main" id="{BB66ABFF-E7A4-600C-DCA5-68545E89AAF5}"/>
              </a:ext>
            </a:extLst>
          </p:cNvPr>
          <p:cNvSpPr>
            <a:spLocks noChangeArrowheads="1"/>
          </p:cNvSpPr>
          <p:nvPr/>
        </p:nvSpPr>
        <p:spPr bwMode="auto">
          <a:xfrm>
            <a:off x="2529418" y="2813052"/>
            <a:ext cx="1102783" cy="37464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panose="00000500000000000000" pitchFamily="2" charset="0"/>
                <a:cs typeface="Arial" panose="020B0604020202020204" pitchFamily="34" charset="0"/>
              </a:rPr>
              <a:t>RAN4 </a:t>
            </a:r>
          </a:p>
          <a:p>
            <a:pPr algn="ctr"/>
            <a:r>
              <a:rPr lang="fr-FR" altLang="en-US" sz="800">
                <a:latin typeface="Montserrat" panose="00000500000000000000" pitchFamily="2" charset="0"/>
                <a:cs typeface="Arial" panose="020B0604020202020204" pitchFamily="34" charset="0"/>
              </a:rPr>
              <a:t>content def.</a:t>
            </a:r>
          </a:p>
        </p:txBody>
      </p:sp>
      <p:sp>
        <p:nvSpPr>
          <p:cNvPr id="113" name="Chevron 60">
            <a:extLst>
              <a:ext uri="{FF2B5EF4-FFF2-40B4-BE49-F238E27FC236}">
                <a16:creationId xmlns:a16="http://schemas.microsoft.com/office/drawing/2014/main" id="{AE99719A-CD21-3C13-4744-05936387E4C5}"/>
              </a:ext>
            </a:extLst>
          </p:cNvPr>
          <p:cNvSpPr>
            <a:spLocks noChangeArrowheads="1"/>
          </p:cNvSpPr>
          <p:nvPr/>
        </p:nvSpPr>
        <p:spPr bwMode="auto">
          <a:xfrm>
            <a:off x="1449918" y="2813052"/>
            <a:ext cx="1286933"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33" b="1" dirty="0">
                <a:latin typeface="Montserrat" panose="00000500000000000000" pitchFamily="50" charset="0"/>
                <a:cs typeface="Arial" panose="020B0604020202020204" pitchFamily="34" charset="0"/>
              </a:rPr>
              <a:t> </a:t>
            </a:r>
            <a:r>
              <a:rPr lang="fr-FR" altLang="en-US" sz="933" dirty="0">
                <a:latin typeface="Montserrat" panose="00000500000000000000" pitchFamily="50" charset="0"/>
                <a:cs typeface="Arial" panose="020B0604020202020204" pitchFamily="34" charset="0"/>
              </a:rPr>
              <a:t>RAN Content </a:t>
            </a:r>
            <a:r>
              <a:rPr lang="fr-FR" altLang="en-US" sz="933" dirty="0" err="1">
                <a:latin typeface="Montserrat" panose="00000500000000000000" pitchFamily="50" charset="0"/>
                <a:cs typeface="Arial" panose="020B0604020202020204" pitchFamily="34" charset="0"/>
              </a:rPr>
              <a:t>def</a:t>
            </a:r>
            <a:r>
              <a:rPr lang="fr-FR" altLang="en-US" sz="933"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E3B56143-289B-BF59-FAFB-8C0703A47898}"/>
              </a:ext>
            </a:extLst>
          </p:cNvPr>
          <p:cNvSpPr txBox="1"/>
          <p:nvPr/>
        </p:nvSpPr>
        <p:spPr>
          <a:xfrm>
            <a:off x="4216401" y="1204384"/>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8" name="TextBox 57">
            <a:extLst>
              <a:ext uri="{FF2B5EF4-FFF2-40B4-BE49-F238E27FC236}">
                <a16:creationId xmlns:a16="http://schemas.microsoft.com/office/drawing/2014/main" id="{FCBE8B50-887E-F0DC-BA2D-1148A726F18B}"/>
              </a:ext>
            </a:extLst>
          </p:cNvPr>
          <p:cNvSpPr txBox="1"/>
          <p:nvPr/>
        </p:nvSpPr>
        <p:spPr>
          <a:xfrm>
            <a:off x="7821085" y="1204384"/>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7447" name="TextBox 2">
            <a:extLst>
              <a:ext uri="{FF2B5EF4-FFF2-40B4-BE49-F238E27FC236}">
                <a16:creationId xmlns:a16="http://schemas.microsoft.com/office/drawing/2014/main" id="{9D49F941-C33F-C3D4-F37C-EAF6A9758BE3}"/>
              </a:ext>
            </a:extLst>
          </p:cNvPr>
          <p:cNvSpPr txBox="1">
            <a:spLocks noChangeArrowheads="1"/>
          </p:cNvSpPr>
          <p:nvPr/>
        </p:nvSpPr>
        <p:spPr bwMode="auto">
          <a:xfrm>
            <a:off x="1718733"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48" name="TextBox 59">
            <a:extLst>
              <a:ext uri="{FF2B5EF4-FFF2-40B4-BE49-F238E27FC236}">
                <a16:creationId xmlns:a16="http://schemas.microsoft.com/office/drawing/2014/main" id="{14D8C724-F489-782E-99EA-2C6EB89F748F}"/>
              </a:ext>
            </a:extLst>
          </p:cNvPr>
          <p:cNvSpPr txBox="1">
            <a:spLocks noChangeArrowheads="1"/>
          </p:cNvSpPr>
          <p:nvPr/>
        </p:nvSpPr>
        <p:spPr bwMode="auto">
          <a:xfrm>
            <a:off x="3443818"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49" name="TextBox 60">
            <a:extLst>
              <a:ext uri="{FF2B5EF4-FFF2-40B4-BE49-F238E27FC236}">
                <a16:creationId xmlns:a16="http://schemas.microsoft.com/office/drawing/2014/main" id="{6C49C5D7-0139-89C0-5502-FCFE3C310F1E}"/>
              </a:ext>
            </a:extLst>
          </p:cNvPr>
          <p:cNvSpPr txBox="1">
            <a:spLocks noChangeArrowheads="1"/>
          </p:cNvSpPr>
          <p:nvPr/>
        </p:nvSpPr>
        <p:spPr bwMode="auto">
          <a:xfrm>
            <a:off x="10547351"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0" name="TextBox 61">
            <a:extLst>
              <a:ext uri="{FF2B5EF4-FFF2-40B4-BE49-F238E27FC236}">
                <a16:creationId xmlns:a16="http://schemas.microsoft.com/office/drawing/2014/main" id="{534FED17-D641-CF4C-E666-C7A6341CD10E}"/>
              </a:ext>
            </a:extLst>
          </p:cNvPr>
          <p:cNvSpPr txBox="1">
            <a:spLocks noChangeArrowheads="1"/>
          </p:cNvSpPr>
          <p:nvPr/>
        </p:nvSpPr>
        <p:spPr bwMode="auto">
          <a:xfrm>
            <a:off x="6997700"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1" name="TextBox 62">
            <a:extLst>
              <a:ext uri="{FF2B5EF4-FFF2-40B4-BE49-F238E27FC236}">
                <a16:creationId xmlns:a16="http://schemas.microsoft.com/office/drawing/2014/main" id="{E3A59E99-78C6-8212-5403-2D09338DF21F}"/>
              </a:ext>
            </a:extLst>
          </p:cNvPr>
          <p:cNvSpPr txBox="1">
            <a:spLocks noChangeArrowheads="1"/>
          </p:cNvSpPr>
          <p:nvPr/>
        </p:nvSpPr>
        <p:spPr bwMode="auto">
          <a:xfrm>
            <a:off x="4360333"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2" name="TextBox 63">
            <a:extLst>
              <a:ext uri="{FF2B5EF4-FFF2-40B4-BE49-F238E27FC236}">
                <a16:creationId xmlns:a16="http://schemas.microsoft.com/office/drawing/2014/main" id="{34779226-7E27-0FAA-AD9A-3B08060E4730}"/>
              </a:ext>
            </a:extLst>
          </p:cNvPr>
          <p:cNvSpPr txBox="1">
            <a:spLocks noChangeArrowheads="1"/>
          </p:cNvSpPr>
          <p:nvPr/>
        </p:nvSpPr>
        <p:spPr bwMode="auto">
          <a:xfrm>
            <a:off x="79777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3" name="TextBox 64">
            <a:extLst>
              <a:ext uri="{FF2B5EF4-FFF2-40B4-BE49-F238E27FC236}">
                <a16:creationId xmlns:a16="http://schemas.microsoft.com/office/drawing/2014/main" id="{94236FFA-0997-C13E-0B96-88F141224322}"/>
              </a:ext>
            </a:extLst>
          </p:cNvPr>
          <p:cNvSpPr txBox="1">
            <a:spLocks noChangeArrowheads="1"/>
          </p:cNvSpPr>
          <p:nvPr/>
        </p:nvSpPr>
        <p:spPr bwMode="auto">
          <a:xfrm>
            <a:off x="11313584"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4" name="TextBox 65">
            <a:extLst>
              <a:ext uri="{FF2B5EF4-FFF2-40B4-BE49-F238E27FC236}">
                <a16:creationId xmlns:a16="http://schemas.microsoft.com/office/drawing/2014/main" id="{F37E2FBC-BA43-FF5C-5F2E-BB0D99F29526}"/>
              </a:ext>
            </a:extLst>
          </p:cNvPr>
          <p:cNvSpPr txBox="1">
            <a:spLocks noChangeArrowheads="1"/>
          </p:cNvSpPr>
          <p:nvPr/>
        </p:nvSpPr>
        <p:spPr bwMode="auto">
          <a:xfrm>
            <a:off x="5262427"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5" name="TextBox 66">
            <a:extLst>
              <a:ext uri="{FF2B5EF4-FFF2-40B4-BE49-F238E27FC236}">
                <a16:creationId xmlns:a16="http://schemas.microsoft.com/office/drawing/2014/main" id="{FB30F2A7-90A3-E3DE-06A0-0317D572539C}"/>
              </a:ext>
            </a:extLst>
          </p:cNvPr>
          <p:cNvSpPr txBox="1">
            <a:spLocks noChangeArrowheads="1"/>
          </p:cNvSpPr>
          <p:nvPr/>
        </p:nvSpPr>
        <p:spPr bwMode="auto">
          <a:xfrm>
            <a:off x="8925984"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6" name="TextBox 67">
            <a:extLst>
              <a:ext uri="{FF2B5EF4-FFF2-40B4-BE49-F238E27FC236}">
                <a16:creationId xmlns:a16="http://schemas.microsoft.com/office/drawing/2014/main" id="{BF39E3B0-A26E-FAE4-A99E-E30F11D523CC}"/>
              </a:ext>
            </a:extLst>
          </p:cNvPr>
          <p:cNvSpPr txBox="1">
            <a:spLocks noChangeArrowheads="1"/>
          </p:cNvSpPr>
          <p:nvPr/>
        </p:nvSpPr>
        <p:spPr bwMode="auto">
          <a:xfrm>
            <a:off x="188384"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7" name="TextBox 69">
            <a:extLst>
              <a:ext uri="{FF2B5EF4-FFF2-40B4-BE49-F238E27FC236}">
                <a16:creationId xmlns:a16="http://schemas.microsoft.com/office/drawing/2014/main" id="{B4B5D527-A10F-9EF4-CB1D-999F87B63633}"/>
              </a:ext>
            </a:extLst>
          </p:cNvPr>
          <p:cNvSpPr txBox="1">
            <a:spLocks noChangeArrowheads="1"/>
          </p:cNvSpPr>
          <p:nvPr/>
        </p:nvSpPr>
        <p:spPr bwMode="auto">
          <a:xfrm>
            <a:off x="2514600"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8" name="TextBox 70">
            <a:extLst>
              <a:ext uri="{FF2B5EF4-FFF2-40B4-BE49-F238E27FC236}">
                <a16:creationId xmlns:a16="http://schemas.microsoft.com/office/drawing/2014/main" id="{14600030-E5AE-6738-F7FE-C1A60CE392DC}"/>
              </a:ext>
            </a:extLst>
          </p:cNvPr>
          <p:cNvSpPr txBox="1">
            <a:spLocks noChangeArrowheads="1"/>
          </p:cNvSpPr>
          <p:nvPr/>
        </p:nvSpPr>
        <p:spPr bwMode="auto">
          <a:xfrm>
            <a:off x="610446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9" name="TextBox 71">
            <a:extLst>
              <a:ext uri="{FF2B5EF4-FFF2-40B4-BE49-F238E27FC236}">
                <a16:creationId xmlns:a16="http://schemas.microsoft.com/office/drawing/2014/main" id="{A97B5865-FCE7-1A30-1DEA-4AA01AD3ECF5}"/>
              </a:ext>
            </a:extLst>
          </p:cNvPr>
          <p:cNvSpPr txBox="1">
            <a:spLocks noChangeArrowheads="1"/>
          </p:cNvSpPr>
          <p:nvPr/>
        </p:nvSpPr>
        <p:spPr bwMode="auto">
          <a:xfrm>
            <a:off x="978111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92" name="TextBox 91">
            <a:extLst>
              <a:ext uri="{FF2B5EF4-FFF2-40B4-BE49-F238E27FC236}">
                <a16:creationId xmlns:a16="http://schemas.microsoft.com/office/drawing/2014/main" id="{41094D96-4519-A119-6C23-D36327FE7B93}"/>
              </a:ext>
            </a:extLst>
          </p:cNvPr>
          <p:cNvSpPr txBox="1"/>
          <p:nvPr/>
        </p:nvSpPr>
        <p:spPr>
          <a:xfrm>
            <a:off x="11146367" y="1178984"/>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7462" name="Chevron 79">
            <a:extLst>
              <a:ext uri="{FF2B5EF4-FFF2-40B4-BE49-F238E27FC236}">
                <a16:creationId xmlns:a16="http://schemas.microsoft.com/office/drawing/2014/main" id="{7FBED920-66EE-647E-5A1D-61890EFD337C}"/>
              </a:ext>
            </a:extLst>
          </p:cNvPr>
          <p:cNvSpPr>
            <a:spLocks noChangeArrowheads="1"/>
          </p:cNvSpPr>
          <p:nvPr/>
        </p:nvSpPr>
        <p:spPr bwMode="auto">
          <a:xfrm>
            <a:off x="8824384" y="4686301"/>
            <a:ext cx="1157816" cy="277284"/>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33">
                <a:latin typeface="Montserrat" panose="00000500000000000000" pitchFamily="2" charset="0"/>
                <a:cs typeface="Arial" panose="020B0604020202020204" pitchFamily="34" charset="0"/>
              </a:rPr>
              <a:t>RAN4_Perf </a:t>
            </a:r>
            <a:endParaRPr lang="fr-FR" altLang="en-US" sz="667">
              <a:latin typeface="Montserrat" panose="00000500000000000000" pitchFamily="2" charset="0"/>
              <a:cs typeface="Arial" panose="020B0604020202020204" pitchFamily="34" charset="0"/>
            </a:endParaRPr>
          </a:p>
        </p:txBody>
      </p:sp>
      <p:sp>
        <p:nvSpPr>
          <p:cNvPr id="16" name="Chevron 58">
            <a:extLst>
              <a:ext uri="{FF2B5EF4-FFF2-40B4-BE49-F238E27FC236}">
                <a16:creationId xmlns:a16="http://schemas.microsoft.com/office/drawing/2014/main" id="{5C843348-AB8B-EB98-E099-AB29F45FAE77}"/>
              </a:ext>
            </a:extLst>
          </p:cNvPr>
          <p:cNvSpPr/>
          <p:nvPr/>
        </p:nvSpPr>
        <p:spPr bwMode="auto">
          <a:xfrm>
            <a:off x="4013201" y="50186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17" name="Chevron 60">
            <a:extLst>
              <a:ext uri="{FF2B5EF4-FFF2-40B4-BE49-F238E27FC236}">
                <a16:creationId xmlns:a16="http://schemas.microsoft.com/office/drawing/2014/main" id="{17A88905-A9FA-A2BB-A116-53280018334C}"/>
              </a:ext>
            </a:extLst>
          </p:cNvPr>
          <p:cNvSpPr/>
          <p:nvPr/>
        </p:nvSpPr>
        <p:spPr bwMode="auto">
          <a:xfrm>
            <a:off x="2808818" y="43222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18" name="Chevron 60">
            <a:extLst>
              <a:ext uri="{FF2B5EF4-FFF2-40B4-BE49-F238E27FC236}">
                <a16:creationId xmlns:a16="http://schemas.microsoft.com/office/drawing/2014/main" id="{6C844825-B87B-FE34-62F5-4EB9818A178E}"/>
              </a:ext>
            </a:extLst>
          </p:cNvPr>
          <p:cNvSpPr/>
          <p:nvPr/>
        </p:nvSpPr>
        <p:spPr bwMode="auto">
          <a:xfrm>
            <a:off x="2180167" y="3937000"/>
            <a:ext cx="418253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(SA2, SA6,…) Normative</a:t>
            </a:r>
          </a:p>
        </p:txBody>
      </p:sp>
      <p:sp>
        <p:nvSpPr>
          <p:cNvPr id="22" name="Chevron 60">
            <a:extLst>
              <a:ext uri="{FF2B5EF4-FFF2-40B4-BE49-F238E27FC236}">
                <a16:creationId xmlns:a16="http://schemas.microsoft.com/office/drawing/2014/main" id="{19567EF5-0183-6D10-3220-078DAC35F298}"/>
              </a:ext>
            </a:extLst>
          </p:cNvPr>
          <p:cNvSpPr/>
          <p:nvPr/>
        </p:nvSpPr>
        <p:spPr bwMode="auto">
          <a:xfrm>
            <a:off x="3634318" y="4690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25" name="Chevron 58">
            <a:extLst>
              <a:ext uri="{FF2B5EF4-FFF2-40B4-BE49-F238E27FC236}">
                <a16:creationId xmlns:a16="http://schemas.microsoft.com/office/drawing/2014/main" id="{3A728F7C-B2A9-CF29-C3A2-7F395D4F749F}"/>
              </a:ext>
            </a:extLst>
          </p:cNvPr>
          <p:cNvSpPr/>
          <p:nvPr/>
        </p:nvSpPr>
        <p:spPr bwMode="auto">
          <a:xfrm>
            <a:off x="6769101" y="5431368"/>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3" name="Chevron 60">
            <a:extLst>
              <a:ext uri="{FF2B5EF4-FFF2-40B4-BE49-F238E27FC236}">
                <a16:creationId xmlns:a16="http://schemas.microsoft.com/office/drawing/2014/main" id="{0A5A3D82-EC9B-3ADE-A805-696272707764}"/>
              </a:ext>
            </a:extLst>
          </p:cNvPr>
          <p:cNvSpPr>
            <a:spLocks noChangeArrowheads="1"/>
          </p:cNvSpPr>
          <p:nvPr/>
        </p:nvSpPr>
        <p:spPr bwMode="auto">
          <a:xfrm>
            <a:off x="1420284" y="3443818"/>
            <a:ext cx="12954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933" dirty="0">
                <a:latin typeface="Montserrat" panose="00000500000000000000" pitchFamily="50" charset="0"/>
                <a:cs typeface="Arial" panose="020B0604020202020204" pitchFamily="34" charset="0"/>
              </a:rPr>
              <a:t>St.2 Content </a:t>
            </a:r>
            <a:r>
              <a:rPr lang="fr-FR" altLang="en-US" sz="933" dirty="0" err="1">
                <a:latin typeface="Montserrat" panose="00000500000000000000" pitchFamily="50" charset="0"/>
                <a:cs typeface="Arial" panose="020B0604020202020204" pitchFamily="34" charset="0"/>
              </a:rPr>
              <a:t>approval</a:t>
            </a:r>
            <a:endParaRPr lang="fr-FR" altLang="en-US" sz="933" dirty="0">
              <a:latin typeface="Montserrat" panose="00000500000000000000" pitchFamily="50" charset="0"/>
              <a:cs typeface="Arial" panose="020B0604020202020204" pitchFamily="34" charset="0"/>
            </a:endParaRPr>
          </a:p>
        </p:txBody>
      </p:sp>
      <p:sp>
        <p:nvSpPr>
          <p:cNvPr id="17469" name="TextBox 86">
            <a:extLst>
              <a:ext uri="{FF2B5EF4-FFF2-40B4-BE49-F238E27FC236}">
                <a16:creationId xmlns:a16="http://schemas.microsoft.com/office/drawing/2014/main" id="{10E44D0D-576B-A569-BE45-7A9CACFC94F7}"/>
              </a:ext>
            </a:extLst>
          </p:cNvPr>
          <p:cNvSpPr txBox="1">
            <a:spLocks noChangeArrowheads="1"/>
          </p:cNvSpPr>
          <p:nvPr/>
        </p:nvSpPr>
        <p:spPr bwMode="auto">
          <a:xfrm>
            <a:off x="976535"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#100</a:t>
            </a:r>
            <a:endParaRPr lang="en-GB" altLang="en-US" sz="533">
              <a:latin typeface="Montserrat" panose="00000500000000000000" pitchFamily="2" charset="0"/>
            </a:endParaRPr>
          </a:p>
        </p:txBody>
      </p:sp>
      <p:sp>
        <p:nvSpPr>
          <p:cNvPr id="17470" name="TextBox 60">
            <a:extLst>
              <a:ext uri="{FF2B5EF4-FFF2-40B4-BE49-F238E27FC236}">
                <a16:creationId xmlns:a16="http://schemas.microsoft.com/office/drawing/2014/main" id="{55D8DEE1-0FC7-4175-1A06-A519082BCC27}"/>
              </a:ext>
            </a:extLst>
          </p:cNvPr>
          <p:cNvSpPr txBox="1">
            <a:spLocks noChangeArrowheads="1"/>
          </p:cNvSpPr>
          <p:nvPr/>
        </p:nvSpPr>
        <p:spPr bwMode="auto">
          <a:xfrm>
            <a:off x="9546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29" name="TextBox 28">
            <a:extLst>
              <a:ext uri="{FF2B5EF4-FFF2-40B4-BE49-F238E27FC236}">
                <a16:creationId xmlns:a16="http://schemas.microsoft.com/office/drawing/2014/main" id="{D3D686F8-ED82-6617-D806-C4A879336399}"/>
              </a:ext>
            </a:extLst>
          </p:cNvPr>
          <p:cNvSpPr txBox="1"/>
          <p:nvPr/>
        </p:nvSpPr>
        <p:spPr>
          <a:xfrm>
            <a:off x="1204385" y="1208617"/>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7472" name="Rectangle 12">
            <a:extLst>
              <a:ext uri="{FF2B5EF4-FFF2-40B4-BE49-F238E27FC236}">
                <a16:creationId xmlns:a16="http://schemas.microsoft.com/office/drawing/2014/main" id="{AAE91857-00D6-80E6-0802-C60E42247EAA}"/>
              </a:ext>
            </a:extLst>
          </p:cNvPr>
          <p:cNvSpPr>
            <a:spLocks noChangeArrowheads="1"/>
          </p:cNvSpPr>
          <p:nvPr/>
        </p:nvSpPr>
        <p:spPr bwMode="auto">
          <a:xfrm>
            <a:off x="8488892" y="6465359"/>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4" name="Chevron 60">
            <a:extLst>
              <a:ext uri="{FF2B5EF4-FFF2-40B4-BE49-F238E27FC236}">
                <a16:creationId xmlns:a16="http://schemas.microsoft.com/office/drawing/2014/main" id="{89868D0B-3FEE-8610-2056-6C3F72FA2E29}"/>
              </a:ext>
            </a:extLst>
          </p:cNvPr>
          <p:cNvSpPr/>
          <p:nvPr/>
        </p:nvSpPr>
        <p:spPr bwMode="auto">
          <a:xfrm>
            <a:off x="1761067" y="23537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4" name="Chevron 60">
            <a:extLst>
              <a:ext uri="{FF2B5EF4-FFF2-40B4-BE49-F238E27FC236}">
                <a16:creationId xmlns:a16="http://schemas.microsoft.com/office/drawing/2014/main" id="{646E7AD7-3632-784D-D102-DC06C0316E17}"/>
              </a:ext>
            </a:extLst>
          </p:cNvPr>
          <p:cNvSpPr/>
          <p:nvPr/>
        </p:nvSpPr>
        <p:spPr bwMode="auto">
          <a:xfrm>
            <a:off x="71967" y="23495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80%</a:t>
            </a:r>
          </a:p>
        </p:txBody>
      </p:sp>
      <p:sp>
        <p:nvSpPr>
          <p:cNvPr id="17475" name="TextBox 67">
            <a:extLst>
              <a:ext uri="{FF2B5EF4-FFF2-40B4-BE49-F238E27FC236}">
                <a16:creationId xmlns:a16="http://schemas.microsoft.com/office/drawing/2014/main" id="{4D0454FC-8357-F7D4-27A3-7B357ACF2B91}"/>
              </a:ext>
            </a:extLst>
          </p:cNvPr>
          <p:cNvSpPr txBox="1">
            <a:spLocks noChangeArrowheads="1"/>
          </p:cNvSpPr>
          <p:nvPr/>
        </p:nvSpPr>
        <p:spPr bwMode="auto">
          <a:xfrm>
            <a:off x="-29633" y="1422400"/>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TSGs</a:t>
            </a:r>
          </a:p>
        </p:txBody>
      </p:sp>
      <p:sp>
        <p:nvSpPr>
          <p:cNvPr id="17476" name="Diamond 3">
            <a:extLst>
              <a:ext uri="{FF2B5EF4-FFF2-40B4-BE49-F238E27FC236}">
                <a16:creationId xmlns:a16="http://schemas.microsoft.com/office/drawing/2014/main" id="{A5B8E233-3513-86AA-A6D0-A7696191AFE7}"/>
              </a:ext>
            </a:extLst>
          </p:cNvPr>
          <p:cNvSpPr>
            <a:spLocks noChangeArrowheads="1"/>
          </p:cNvSpPr>
          <p:nvPr/>
        </p:nvSpPr>
        <p:spPr bwMode="auto">
          <a:xfrm>
            <a:off x="565151" y="2753784"/>
            <a:ext cx="1195916" cy="522816"/>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800"/>
          </a:p>
        </p:txBody>
      </p:sp>
      <p:sp>
        <p:nvSpPr>
          <p:cNvPr id="17477" name="TextBox 6">
            <a:extLst>
              <a:ext uri="{FF2B5EF4-FFF2-40B4-BE49-F238E27FC236}">
                <a16:creationId xmlns:a16="http://schemas.microsoft.com/office/drawing/2014/main" id="{5FCD5681-5215-0194-22BF-BA9407FA291C}"/>
              </a:ext>
            </a:extLst>
          </p:cNvPr>
          <p:cNvSpPr txBox="1">
            <a:spLocks noChangeArrowheads="1"/>
          </p:cNvSpPr>
          <p:nvPr/>
        </p:nvSpPr>
        <p:spPr bwMode="auto">
          <a:xfrm>
            <a:off x="704851" y="2827867"/>
            <a:ext cx="8784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800" b="1">
                <a:solidFill>
                  <a:schemeClr val="bg1"/>
                </a:solidFill>
                <a:latin typeface="Montserrat" panose="00000500000000000000" pitchFamily="2" charset="0"/>
                <a:cs typeface="Arial" panose="020B0604020202020204" pitchFamily="34" charset="0"/>
              </a:rPr>
              <a:t> </a:t>
            </a:r>
            <a:r>
              <a:rPr lang="fr-FR" altLang="en-US" sz="800">
                <a:solidFill>
                  <a:schemeClr val="bg1"/>
                </a:solidFill>
                <a:latin typeface="Montserrat" panose="00000500000000000000" pitchFamily="2" charset="0"/>
                <a:cs typeface="Arial" panose="020B0604020202020204" pitchFamily="34" charset="0"/>
              </a:rPr>
              <a:t>RAN Rel-19 workshop</a:t>
            </a:r>
          </a:p>
        </p:txBody>
      </p:sp>
      <p:sp>
        <p:nvSpPr>
          <p:cNvPr id="17478" name="Diamond 16">
            <a:extLst>
              <a:ext uri="{FF2B5EF4-FFF2-40B4-BE49-F238E27FC236}">
                <a16:creationId xmlns:a16="http://schemas.microsoft.com/office/drawing/2014/main" id="{E93C09B3-60E0-1DFC-83C0-9133ACA46E22}"/>
              </a:ext>
            </a:extLst>
          </p:cNvPr>
          <p:cNvSpPr>
            <a:spLocks noChangeArrowheads="1"/>
          </p:cNvSpPr>
          <p:nvPr/>
        </p:nvSpPr>
        <p:spPr bwMode="auto">
          <a:xfrm>
            <a:off x="535518" y="3363384"/>
            <a:ext cx="1155700" cy="491067"/>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7479" name="TextBox 7">
            <a:extLst>
              <a:ext uri="{FF2B5EF4-FFF2-40B4-BE49-F238E27FC236}">
                <a16:creationId xmlns:a16="http://schemas.microsoft.com/office/drawing/2014/main" id="{D966007A-A646-7DD2-DCAA-9A3923679C57}"/>
              </a:ext>
            </a:extLst>
          </p:cNvPr>
          <p:cNvSpPr txBox="1">
            <a:spLocks noChangeArrowheads="1"/>
          </p:cNvSpPr>
          <p:nvPr/>
        </p:nvSpPr>
        <p:spPr bwMode="auto">
          <a:xfrm>
            <a:off x="741178" y="3435351"/>
            <a:ext cx="716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800">
                <a:solidFill>
                  <a:schemeClr val="bg1"/>
                </a:solidFill>
                <a:latin typeface="Montserrat" panose="00000500000000000000" pitchFamily="2" charset="0"/>
                <a:cs typeface="Arial" panose="020B0604020202020204" pitchFamily="34" charset="0"/>
              </a:rPr>
              <a:t>SA Rel-19 </a:t>
            </a:r>
          </a:p>
          <a:p>
            <a:pPr algn="ctr"/>
            <a:r>
              <a:rPr lang="fr-FR" altLang="en-US" sz="800">
                <a:solidFill>
                  <a:schemeClr val="bg1"/>
                </a:solidFill>
                <a:latin typeface="Montserrat" panose="00000500000000000000" pitchFamily="2" charset="0"/>
                <a:cs typeface="Arial" panose="020B0604020202020204" pitchFamily="34" charset="0"/>
              </a:rPr>
              <a:t>Workshop</a:t>
            </a:r>
          </a:p>
        </p:txBody>
      </p:sp>
      <p:cxnSp>
        <p:nvCxnSpPr>
          <p:cNvPr id="5" name="Straight Connector 114">
            <a:extLst>
              <a:ext uri="{FF2B5EF4-FFF2-40B4-BE49-F238E27FC236}">
                <a16:creationId xmlns:a16="http://schemas.microsoft.com/office/drawing/2014/main" id="{D293CFCC-D896-5184-E5C7-45BF2F86B773}"/>
              </a:ext>
            </a:extLst>
          </p:cNvPr>
          <p:cNvCxnSpPr>
            <a:cxnSpLocks noChangeShapeType="1"/>
          </p:cNvCxnSpPr>
          <p:nvPr/>
        </p:nvCxnSpPr>
        <p:spPr bwMode="auto">
          <a:xfrm>
            <a:off x="1162051" y="2254251"/>
            <a:ext cx="16933" cy="4273549"/>
          </a:xfrm>
          <a:prstGeom prst="line">
            <a:avLst/>
          </a:prstGeom>
          <a:noFill/>
          <a:ln w="9525" algn="ctr">
            <a:solidFill>
              <a:schemeClr val="accent3"/>
            </a:solidFill>
            <a:prstDash val="dash"/>
            <a:round/>
            <a:headEnd/>
            <a:tailEnd/>
          </a:ln>
        </p:spPr>
      </p:cxnSp>
      <p:cxnSp>
        <p:nvCxnSpPr>
          <p:cNvPr id="9" name="Straight Connector 114">
            <a:extLst>
              <a:ext uri="{FF2B5EF4-FFF2-40B4-BE49-F238E27FC236}">
                <a16:creationId xmlns:a16="http://schemas.microsoft.com/office/drawing/2014/main" id="{FE3895CB-3E7C-9F4F-088B-15F2D26B2201}"/>
              </a:ext>
            </a:extLst>
          </p:cNvPr>
          <p:cNvCxnSpPr>
            <a:cxnSpLocks noChangeShapeType="1"/>
          </p:cNvCxnSpPr>
          <p:nvPr/>
        </p:nvCxnSpPr>
        <p:spPr bwMode="auto">
          <a:xfrm>
            <a:off x="1900767" y="2351618"/>
            <a:ext cx="0" cy="4176183"/>
          </a:xfrm>
          <a:prstGeom prst="line">
            <a:avLst/>
          </a:prstGeom>
          <a:noFill/>
          <a:ln w="9525" algn="ctr">
            <a:solidFill>
              <a:schemeClr val="accent4">
                <a:lumMod val="40000"/>
                <a:lumOff val="60000"/>
              </a:schemeClr>
            </a:solidFill>
            <a:prstDash val="dash"/>
            <a:round/>
            <a:headEnd/>
            <a:tailEnd/>
          </a:ln>
        </p:spPr>
      </p:cxnSp>
      <p:cxnSp>
        <p:nvCxnSpPr>
          <p:cNvPr id="6" name="Straight Connector 114">
            <a:extLst>
              <a:ext uri="{FF2B5EF4-FFF2-40B4-BE49-F238E27FC236}">
                <a16:creationId xmlns:a16="http://schemas.microsoft.com/office/drawing/2014/main" id="{3AF73AB5-92CC-8C3F-D877-47961DF88D30}"/>
              </a:ext>
            </a:extLst>
          </p:cNvPr>
          <p:cNvCxnSpPr>
            <a:cxnSpLocks noChangeShapeType="1"/>
          </p:cNvCxnSpPr>
          <p:nvPr/>
        </p:nvCxnSpPr>
        <p:spPr bwMode="auto">
          <a:xfrm>
            <a:off x="9101667" y="2060575"/>
            <a:ext cx="0" cy="434551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sp>
        <p:nvSpPr>
          <p:cNvPr id="7" name="Star: 5 Points 6">
            <a:extLst>
              <a:ext uri="{FF2B5EF4-FFF2-40B4-BE49-F238E27FC236}">
                <a16:creationId xmlns:a16="http://schemas.microsoft.com/office/drawing/2014/main" id="{184377AB-53B5-5625-A045-27D359756E19}"/>
              </a:ext>
            </a:extLst>
          </p:cNvPr>
          <p:cNvSpPr/>
          <p:nvPr/>
        </p:nvSpPr>
        <p:spPr bwMode="auto">
          <a:xfrm>
            <a:off x="8893560" y="4946159"/>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3" name="Star: 5 Points 12">
            <a:extLst>
              <a:ext uri="{FF2B5EF4-FFF2-40B4-BE49-F238E27FC236}">
                <a16:creationId xmlns:a16="http://schemas.microsoft.com/office/drawing/2014/main" id="{767746F6-AE2A-CFD1-834A-BA00F85D3004}"/>
              </a:ext>
            </a:extLst>
          </p:cNvPr>
          <p:cNvSpPr/>
          <p:nvPr/>
        </p:nvSpPr>
        <p:spPr bwMode="auto">
          <a:xfrm>
            <a:off x="8890565" y="4547182"/>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6160528" y="1398049"/>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5411799" y="6407092"/>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19" name="Chevron 60">
            <a:extLst>
              <a:ext uri="{FF2B5EF4-FFF2-40B4-BE49-F238E27FC236}">
                <a16:creationId xmlns:a16="http://schemas.microsoft.com/office/drawing/2014/main" id="{CB90EF0C-C64F-7152-CE75-085A8D07693F}"/>
              </a:ext>
            </a:extLst>
          </p:cNvPr>
          <p:cNvSpPr/>
          <p:nvPr/>
        </p:nvSpPr>
        <p:spPr bwMode="auto">
          <a:xfrm>
            <a:off x="99350" y="2176120"/>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5GA WID </a:t>
            </a:r>
            <a:r>
              <a:rPr lang="fr-FR" sz="1067" dirty="0" err="1">
                <a:latin typeface="Montserrat" panose="00000500000000000000" pitchFamily="50" charset="0"/>
                <a:ea typeface="ＭＳ Ｐゴシック" charset="-128"/>
                <a:cs typeface="Arial" pitchFamily="34" charset="0"/>
              </a:rPr>
              <a:t>definition</a:t>
            </a:r>
            <a:endParaRPr lang="fr-FR" sz="1067" dirty="0">
              <a:latin typeface="Montserrat" panose="00000500000000000000" pitchFamily="50" charset="0"/>
              <a:ea typeface="ＭＳ Ｐゴシック" charset="-128"/>
              <a:cs typeface="Arial" pitchFamily="34" charset="0"/>
            </a:endParaRP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62035" y="217025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059104" y="2175051"/>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5GA </a:t>
            </a:r>
            <a:r>
              <a:rPr lang="fr-FR" sz="1200" dirty="0" err="1">
                <a:latin typeface="Montserrat" panose="00000500000000000000" pitchFamily="50" charset="0"/>
                <a:ea typeface="ＭＳ Ｐゴシック" charset="-128"/>
                <a:cs typeface="Arial" pitchFamily="34" charset="0"/>
              </a:rPr>
              <a:t>Studies</a:t>
            </a:r>
            <a:r>
              <a:rPr lang="fr-FR" sz="1200" dirty="0">
                <a:latin typeface="Montserrat" panose="00000500000000000000" pitchFamily="50" charset="0"/>
                <a:ea typeface="ＭＳ Ｐゴシック" charset="-128"/>
                <a:cs typeface="Arial" pitchFamily="34" charset="0"/>
              </a:rPr>
              <a:t> + </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79" name="Chevron 60">
            <a:extLst>
              <a:ext uri="{FF2B5EF4-FFF2-40B4-BE49-F238E27FC236}">
                <a16:creationId xmlns:a16="http://schemas.microsoft.com/office/drawing/2014/main" id="{E382B73F-88FF-5032-62B2-366A77A8E999}"/>
              </a:ext>
            </a:extLst>
          </p:cNvPr>
          <p:cNvSpPr/>
          <p:nvPr/>
        </p:nvSpPr>
        <p:spPr bwMode="auto">
          <a:xfrm>
            <a:off x="8391395" y="2802432"/>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7480" name="Chevron 60">
            <a:extLst>
              <a:ext uri="{FF2B5EF4-FFF2-40B4-BE49-F238E27FC236}">
                <a16:creationId xmlns:a16="http://schemas.microsoft.com/office/drawing/2014/main" id="{C7198510-45BD-C822-BE2D-F03B2E32F4E6}"/>
              </a:ext>
            </a:extLst>
          </p:cNvPr>
          <p:cNvSpPr/>
          <p:nvPr/>
        </p:nvSpPr>
        <p:spPr bwMode="auto">
          <a:xfrm>
            <a:off x="5283203" y="2804788"/>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 2 (SA2, SA6, …) 5GA St.+</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84" name="Chevron 60">
            <a:extLst>
              <a:ext uri="{FF2B5EF4-FFF2-40B4-BE49-F238E27FC236}">
                <a16:creationId xmlns:a16="http://schemas.microsoft.com/office/drawing/2014/main" id="{8D60D298-7107-495C-44F4-2BBB0286BC85}"/>
              </a:ext>
            </a:extLst>
          </p:cNvPr>
          <p:cNvSpPr/>
          <p:nvPr/>
        </p:nvSpPr>
        <p:spPr bwMode="auto">
          <a:xfrm>
            <a:off x="7799422" y="5031867"/>
            <a:ext cx="319144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5GA St + </a:t>
            </a:r>
            <a:r>
              <a:rPr lang="fr-FR" sz="1200" dirty="0" err="1">
                <a:latin typeface="Montserrat" panose="00000500000000000000" pitchFamily="50" charset="0"/>
                <a:ea typeface="ＭＳ Ｐゴシック" charset="-128"/>
                <a:cs typeface="Arial" pitchFamily="34" charset="0"/>
              </a:rPr>
              <a:t>Norm</a:t>
            </a:r>
            <a:endParaRPr lang="fr-FR" sz="1200" dirty="0">
              <a:latin typeface="Montserrat" panose="00000500000000000000" pitchFamily="50" charset="0"/>
              <a:ea typeface="ＭＳ Ｐゴシック" charset="-128"/>
              <a:cs typeface="Arial" pitchFamily="34" charset="0"/>
            </a:endParaRP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38" name="Chevron 60">
            <a:extLst>
              <a:ext uri="{FF2B5EF4-FFF2-40B4-BE49-F238E27FC236}">
                <a16:creationId xmlns:a16="http://schemas.microsoft.com/office/drawing/2014/main" id="{45312065-6CBD-33B4-1D64-1C5F55E68AA2}"/>
              </a:ext>
            </a:extLst>
          </p:cNvPr>
          <p:cNvSpPr/>
          <p:nvPr/>
        </p:nvSpPr>
        <p:spPr bwMode="auto">
          <a:xfrm>
            <a:off x="5401056" y="3959762"/>
            <a:ext cx="4749912"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39" name="Chevron 60">
            <a:extLst>
              <a:ext uri="{FF2B5EF4-FFF2-40B4-BE49-F238E27FC236}">
                <a16:creationId xmlns:a16="http://schemas.microsoft.com/office/drawing/2014/main" id="{23AA6E87-D2AB-0497-606D-17BBDD9C183D}"/>
              </a:ext>
            </a:extLst>
          </p:cNvPr>
          <p:cNvSpPr/>
          <p:nvPr/>
        </p:nvSpPr>
        <p:spPr bwMode="auto">
          <a:xfrm>
            <a:off x="6144769" y="4506635"/>
            <a:ext cx="4846095" cy="2799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3" name="Chevron 60">
            <a:extLst>
              <a:ext uri="{FF2B5EF4-FFF2-40B4-BE49-F238E27FC236}">
                <a16:creationId xmlns:a16="http://schemas.microsoft.com/office/drawing/2014/main" id="{5AB410C4-DC1B-63D4-AFC3-C2F711FCDC67}"/>
              </a:ext>
            </a:extLst>
          </p:cNvPr>
          <p:cNvSpPr/>
          <p:nvPr/>
        </p:nvSpPr>
        <p:spPr bwMode="auto">
          <a:xfrm>
            <a:off x="6809465" y="3502978"/>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RAN4 C.def.</a:t>
            </a:r>
          </a:p>
        </p:txBody>
      </p:sp>
      <p:sp>
        <p:nvSpPr>
          <p:cNvPr id="9248" name="Chevron 60">
            <a:extLst>
              <a:ext uri="{FF2B5EF4-FFF2-40B4-BE49-F238E27FC236}">
                <a16:creationId xmlns:a16="http://schemas.microsoft.com/office/drawing/2014/main" id="{F94E59AC-70F6-5A8F-3EB3-2B4249484BEC}"/>
              </a:ext>
            </a:extLst>
          </p:cNvPr>
          <p:cNvSpPr/>
          <p:nvPr/>
        </p:nvSpPr>
        <p:spPr bwMode="auto">
          <a:xfrm>
            <a:off x="10873458" y="4489031"/>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RAN4 Perf</a:t>
            </a:r>
          </a:p>
        </p:txBody>
      </p:sp>
      <p:sp>
        <p:nvSpPr>
          <p:cNvPr id="62" name="Chevron 60">
            <a:extLst>
              <a:ext uri="{FF2B5EF4-FFF2-40B4-BE49-F238E27FC236}">
                <a16:creationId xmlns:a16="http://schemas.microsoft.com/office/drawing/2014/main" id="{0801A27C-E3C7-61B4-5E0A-B7DBCAE7D26C}"/>
              </a:ext>
            </a:extLst>
          </p:cNvPr>
          <p:cNvSpPr/>
          <p:nvPr/>
        </p:nvSpPr>
        <p:spPr bwMode="auto">
          <a:xfrm>
            <a:off x="5359971" y="3502817"/>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Content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17483" name="Chevron 58">
            <a:extLst>
              <a:ext uri="{FF2B5EF4-FFF2-40B4-BE49-F238E27FC236}">
                <a16:creationId xmlns:a16="http://schemas.microsoft.com/office/drawing/2014/main" id="{26C68756-CB67-71B5-669C-291289081C71}"/>
              </a:ext>
            </a:extLst>
          </p:cNvPr>
          <p:cNvSpPr/>
          <p:nvPr/>
        </p:nvSpPr>
        <p:spPr bwMode="auto">
          <a:xfrm>
            <a:off x="10701868" y="5014558"/>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5GA ASN.1 &amp; Open APIs </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5GA timeline</a:t>
            </a:r>
            <a:endParaRPr lang="en-US" sz="2667" kern="0" dirty="0">
              <a:latin typeface="Montserrat" panose="00000500000000000000" pitchFamily="50" charset="0"/>
              <a:ea typeface="ＭＳ Ｐゴシック" charset="0"/>
              <a:cs typeface="ＭＳ Ｐゴシック" charset="0"/>
            </a:endParaRP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33537" y="116024"/>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78" name="TextBox 1">
            <a:extLst>
              <a:ext uri="{FF2B5EF4-FFF2-40B4-BE49-F238E27FC236}">
                <a16:creationId xmlns:a16="http://schemas.microsoft.com/office/drawing/2014/main" id="{CF6A2905-F4DE-1498-E4D8-5E3F0140783E}"/>
              </a:ext>
            </a:extLst>
          </p:cNvPr>
          <p:cNvSpPr txBox="1">
            <a:spLocks noChangeArrowheads="1"/>
          </p:cNvSpPr>
          <p:nvPr/>
        </p:nvSpPr>
        <p:spPr bwMode="auto">
          <a:xfrm>
            <a:off x="2952077" y="3718165"/>
            <a:ext cx="1552153"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dirty="0">
                <a:latin typeface="Montserrat" panose="00000500000000000000" pitchFamily="50" charset="0"/>
              </a:rPr>
              <a:t>Workshops </a:t>
            </a:r>
          </a:p>
          <a:p>
            <a:pPr algn="ctr">
              <a:defRPr/>
            </a:pPr>
            <a:r>
              <a:rPr lang="en-GB" altLang="en-US" sz="933" b="1" dirty="0">
                <a:latin typeface="Montserrat" panose="00000500000000000000" pitchFamily="50" charset="0"/>
              </a:rPr>
              <a:t>5GA RAN &amp; SA</a:t>
            </a:r>
            <a:endParaRPr lang="en-GB" altLang="en-US" sz="933" dirty="0">
              <a:latin typeface="Montserrat" panose="00000500000000000000" pitchFamily="50" charset="0"/>
            </a:endParaRP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8" name="Chevron 60">
            <a:extLst>
              <a:ext uri="{FF2B5EF4-FFF2-40B4-BE49-F238E27FC236}">
                <a16:creationId xmlns:a16="http://schemas.microsoft.com/office/drawing/2014/main" id="{765309B4-C20D-E3CA-BC5E-8C5C94A10B75}"/>
              </a:ext>
            </a:extLst>
          </p:cNvPr>
          <p:cNvSpPr/>
          <p:nvPr/>
        </p:nvSpPr>
        <p:spPr bwMode="auto">
          <a:xfrm>
            <a:off x="4146537" y="3498882"/>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 WG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3" name="Chevron 60">
            <a:extLst>
              <a:ext uri="{FF2B5EF4-FFF2-40B4-BE49-F238E27FC236}">
                <a16:creationId xmlns:a16="http://schemas.microsoft.com/office/drawing/2014/main" id="{1D3D89B8-10CC-C600-4FF8-5B710925B907}"/>
              </a:ext>
            </a:extLst>
          </p:cNvPr>
          <p:cNvSpPr/>
          <p:nvPr/>
        </p:nvSpPr>
        <p:spPr bwMode="auto">
          <a:xfrm>
            <a:off x="4174246" y="2824628"/>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St.2 WID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5" name="Diamond 4">
            <a:extLst>
              <a:ext uri="{FF2B5EF4-FFF2-40B4-BE49-F238E27FC236}">
                <a16:creationId xmlns:a16="http://schemas.microsoft.com/office/drawing/2014/main" id="{8FE051C0-2980-E985-6597-88FCBCF0929F}"/>
              </a:ext>
            </a:extLst>
          </p:cNvPr>
          <p:cNvSpPr/>
          <p:nvPr/>
        </p:nvSpPr>
        <p:spPr bwMode="auto">
          <a:xfrm>
            <a:off x="3424844" y="3081251"/>
            <a:ext cx="543099" cy="587432"/>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cxnSp>
        <p:nvCxnSpPr>
          <p:cNvPr id="7"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18"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sp>
        <p:nvSpPr>
          <p:cNvPr id="10" name="Chevron 60">
            <a:extLst>
              <a:ext uri="{FF2B5EF4-FFF2-40B4-BE49-F238E27FC236}">
                <a16:creationId xmlns:a16="http://schemas.microsoft.com/office/drawing/2014/main" id="{9F25CC0C-59BA-41BB-C23F-17A14B698188}"/>
              </a:ext>
            </a:extLst>
          </p:cNvPr>
          <p:cNvSpPr/>
          <p:nvPr/>
        </p:nvSpPr>
        <p:spPr bwMode="auto">
          <a:xfrm>
            <a:off x="6995422" y="5043478"/>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St.3 WID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Tree>
    <p:extLst>
      <p:ext uri="{BB962C8B-B14F-4D97-AF65-F5344CB8AC3E}">
        <p14:creationId xmlns:p14="http://schemas.microsoft.com/office/powerpoint/2010/main" val="48581987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a:t>Outline</a:t>
            </a:r>
            <a:endParaRPr lang="sv-SE" dirty="0"/>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General information</a:t>
            </a:r>
          </a:p>
          <a:p>
            <a:r>
              <a:rPr lang="sv-SE" dirty="0"/>
              <a:t>Outcome of SA4 submissions</a:t>
            </a:r>
          </a:p>
          <a:p>
            <a:r>
              <a:rPr lang="sv-SE" dirty="0"/>
              <a:t>Guidance to SA4</a:t>
            </a:r>
          </a:p>
          <a:p>
            <a:r>
              <a:rPr lang="sv-SE" dirty="0"/>
              <a:t>Planning</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6114453" y="1377558"/>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5517939" y="6456927"/>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3898404" y="3223198"/>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6G TSGs</a:t>
            </a:r>
            <a:endParaRPr lang="en-GB" altLang="en-US" sz="933" dirty="0">
              <a:latin typeface="Montserrat" panose="00000500000000000000" pitchFamily="50"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6317674" y="5846618"/>
            <a:ext cx="1494237" cy="24458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CT &amp; </a:t>
            </a:r>
            <a:r>
              <a:rPr lang="fr-FR" sz="1067">
                <a:latin typeface="Montserrat" panose="00000500000000000000" pitchFamily="50" charset="0"/>
                <a:ea typeface="ＭＳ Ｐゴシック" charset="-128"/>
                <a:cs typeface="Arial" pitchFamily="34" charset="0"/>
              </a:rPr>
              <a:t>St. </a:t>
            </a:r>
            <a:r>
              <a:rPr lang="fr-FR" sz="1067" dirty="0">
                <a:latin typeface="Montserrat" panose="00000500000000000000" pitchFamily="50" charset="0"/>
                <a:ea typeface="ＭＳ Ｐゴシック" charset="-128"/>
                <a:cs typeface="Arial" pitchFamily="34" charset="0"/>
              </a:rPr>
              <a:t>3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911688" y="2191765"/>
            <a:ext cx="1532049"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a:latin typeface="Montserrat" panose="00000500000000000000" pitchFamily="50" charset="0"/>
              </a:rPr>
              <a:t>Workshop SA1 on IMT-2030 </a:t>
            </a:r>
            <a:r>
              <a:rPr lang="en-GB" altLang="en-US" sz="933" b="1" dirty="0">
                <a:latin typeface="Montserrat" panose="00000500000000000000" pitchFamily="50" charset="0"/>
              </a:rPr>
              <a:t>use cases</a:t>
            </a:r>
            <a:endParaRPr lang="en-GB" altLang="en-US" sz="933" dirty="0">
              <a:latin typeface="Montserrat" panose="00000500000000000000" pitchFamily="50" charset="0"/>
            </a:endParaRP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2713857" y="1835378"/>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5" name="Chevron 60">
            <a:extLst>
              <a:ext uri="{FF2B5EF4-FFF2-40B4-BE49-F238E27FC236}">
                <a16:creationId xmlns:a16="http://schemas.microsoft.com/office/drawing/2014/main" id="{9772A3F5-EE99-B673-A6CB-BF15F057A1FD}"/>
              </a:ext>
            </a:extLst>
          </p:cNvPr>
          <p:cNvSpPr/>
          <p:nvPr/>
        </p:nvSpPr>
        <p:spPr bwMode="auto">
          <a:xfrm>
            <a:off x="1833317" y="1844263"/>
            <a:ext cx="1110828" cy="29238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25" name="Chevron 60">
            <a:extLst>
              <a:ext uri="{FF2B5EF4-FFF2-40B4-BE49-F238E27FC236}">
                <a16:creationId xmlns:a16="http://schemas.microsoft.com/office/drawing/2014/main" id="{5985ECF7-20BF-200E-8F19-EA178CFE7DB5}"/>
              </a:ext>
            </a:extLst>
          </p:cNvPr>
          <p:cNvSpPr/>
          <p:nvPr/>
        </p:nvSpPr>
        <p:spPr bwMode="auto">
          <a:xfrm>
            <a:off x="2844800" y="2369800"/>
            <a:ext cx="921173" cy="3883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IMT-2030 disc.</a:t>
            </a: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3648570" y="2415169"/>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ITU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4632962" y="2945149"/>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5379720" y="4137523"/>
            <a:ext cx="5633725" cy="31017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5210953" y="3626906"/>
            <a:ext cx="504839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SA2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7721600" y="5815542"/>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265" name="Thought Bubble: Cloud 9264">
            <a:extLst>
              <a:ext uri="{FF2B5EF4-FFF2-40B4-BE49-F238E27FC236}">
                <a16:creationId xmlns:a16="http://schemas.microsoft.com/office/drawing/2014/main" id="{AF2A54D2-8579-81B9-4303-4D6D537198DD}"/>
              </a:ext>
            </a:extLst>
          </p:cNvPr>
          <p:cNvSpPr/>
          <p:nvPr/>
        </p:nvSpPr>
        <p:spPr bwMode="auto">
          <a:xfrm>
            <a:off x="5447854" y="5136003"/>
            <a:ext cx="2144037" cy="58526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1" name="Chevron 60">
            <a:extLst>
              <a:ext uri="{FF2B5EF4-FFF2-40B4-BE49-F238E27FC236}">
                <a16:creationId xmlns:a16="http://schemas.microsoft.com/office/drawing/2014/main" id="{32B622FC-0D4E-F8E6-3A5E-D4F5FF2BBFCD}"/>
              </a:ext>
            </a:extLst>
          </p:cNvPr>
          <p:cNvSpPr/>
          <p:nvPr/>
        </p:nvSpPr>
        <p:spPr bwMode="auto">
          <a:xfrm>
            <a:off x="4581236" y="3610768"/>
            <a:ext cx="831273" cy="37559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933" dirty="0">
                <a:latin typeface="Montserrat" panose="00000500000000000000" pitchFamily="50" charset="0"/>
                <a:ea typeface="ＭＳ Ｐゴシック" charset="-128"/>
                <a:cs typeface="Arial" pitchFamily="34" charset="0"/>
              </a:rPr>
              <a:t>SA2 &amp; RAN </a:t>
            </a:r>
            <a:r>
              <a:rPr lang="fr-FR" sz="933" dirty="0" err="1">
                <a:latin typeface="Montserrat" panose="00000500000000000000" pitchFamily="50" charset="0"/>
                <a:ea typeface="ＭＳ Ｐゴシック" charset="-128"/>
                <a:cs typeface="Arial" pitchFamily="34" charset="0"/>
              </a:rPr>
              <a:t>WGs</a:t>
            </a:r>
            <a:r>
              <a:rPr lang="fr-FR" sz="933" dirty="0">
                <a:latin typeface="Montserrat" panose="00000500000000000000" pitchFamily="50" charset="0"/>
                <a:ea typeface="ＭＳ Ｐゴシック" charset="-128"/>
                <a:cs typeface="Arial" pitchFamily="34" charset="0"/>
              </a:rPr>
              <a:t> 6G SID </a:t>
            </a:r>
            <a:r>
              <a:rPr lang="fr-FR" sz="933" dirty="0" err="1">
                <a:latin typeface="Montserrat" panose="00000500000000000000" pitchFamily="50" charset="0"/>
                <a:ea typeface="ＭＳ Ｐゴシック" charset="-128"/>
                <a:cs typeface="Arial" pitchFamily="34" charset="0"/>
              </a:rPr>
              <a:t>def</a:t>
            </a:r>
            <a:r>
              <a:rPr lang="fr-FR" sz="933" dirty="0">
                <a:latin typeface="Montserrat" panose="00000500000000000000" pitchFamily="50" charset="0"/>
                <a:ea typeface="ＭＳ Ｐゴシック" charset="-128"/>
                <a:cs typeface="Arial" pitchFamily="34" charset="0"/>
              </a:rPr>
              <a:t>.</a:t>
            </a:r>
          </a:p>
        </p:txBody>
      </p:sp>
      <p:sp>
        <p:nvSpPr>
          <p:cNvPr id="9276" name="TextBox 9275">
            <a:extLst>
              <a:ext uri="{FF2B5EF4-FFF2-40B4-BE49-F238E27FC236}">
                <a16:creationId xmlns:a16="http://schemas.microsoft.com/office/drawing/2014/main" id="{9E629B9B-1D33-4DD0-424D-CB4E78B9D692}"/>
              </a:ext>
            </a:extLst>
          </p:cNvPr>
          <p:cNvSpPr txBox="1"/>
          <p:nvPr/>
        </p:nvSpPr>
        <p:spPr>
          <a:xfrm>
            <a:off x="5326435" y="5268796"/>
            <a:ext cx="2239516" cy="276999"/>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SA3/4/5/6 6G SID </a:t>
            </a:r>
            <a:r>
              <a:rPr lang="fr-FR" sz="1200" dirty="0" err="1">
                <a:latin typeface="Montserrat" panose="00000500000000000000" pitchFamily="50" charset="0"/>
                <a:ea typeface="ＭＳ Ｐゴシック" charset="-128"/>
                <a:cs typeface="Arial" pitchFamily="34" charset="0"/>
              </a:rPr>
              <a:t>def</a:t>
            </a:r>
            <a:r>
              <a:rPr lang="fr-FR" sz="1200" dirty="0">
                <a:latin typeface="Montserrat" panose="00000500000000000000" pitchFamily="50" charset="0"/>
                <a:ea typeface="ＭＳ Ｐゴシック" charset="-128"/>
                <a:cs typeface="Arial" pitchFamily="34" charset="0"/>
              </a:rPr>
              <a:t>. TBD</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6146801" y="4748299"/>
            <a:ext cx="5683960"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RAN2/3/4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(FS) 6G timeline</a:t>
            </a:r>
            <a:endParaRPr lang="en-US" sz="2667" kern="0" dirty="0">
              <a:latin typeface="Montserrat" panose="00000500000000000000" pitchFamily="50" charset="0"/>
              <a:ea typeface="ＭＳ Ｐゴシック" charset="0"/>
              <a:cs typeface="ＭＳ Ｐゴシック" charset="0"/>
            </a:endParaRPr>
          </a:p>
        </p:txBody>
      </p:sp>
      <p:sp>
        <p:nvSpPr>
          <p:cNvPr id="3" name="Chevron 60">
            <a:extLst>
              <a:ext uri="{FF2B5EF4-FFF2-40B4-BE49-F238E27FC236}">
                <a16:creationId xmlns:a16="http://schemas.microsoft.com/office/drawing/2014/main" id="{BFC11874-F820-8555-F3DD-56E344F97992}"/>
              </a:ext>
            </a:extLst>
          </p:cNvPr>
          <p:cNvSpPr/>
          <p:nvPr/>
        </p:nvSpPr>
        <p:spPr bwMode="auto">
          <a:xfrm>
            <a:off x="10165740" y="3608888"/>
            <a:ext cx="73427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10709145" y="5809353"/>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10591945" y="5844227"/>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94065" y="81437"/>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6" name="Thought Bubble: Cloud 17485">
            <a:extLst>
              <a:ext uri="{FF2B5EF4-FFF2-40B4-BE49-F238E27FC236}">
                <a16:creationId xmlns:a16="http://schemas.microsoft.com/office/drawing/2014/main" id="{792365C6-8D04-F809-6D83-D9ACC9D85E2F}"/>
              </a:ext>
            </a:extLst>
          </p:cNvPr>
          <p:cNvSpPr/>
          <p:nvPr/>
        </p:nvSpPr>
        <p:spPr bwMode="auto">
          <a:xfrm>
            <a:off x="7708994" y="5105739"/>
            <a:ext cx="4085253" cy="506040"/>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7487" name="TextBox 17486">
            <a:extLst>
              <a:ext uri="{FF2B5EF4-FFF2-40B4-BE49-F238E27FC236}">
                <a16:creationId xmlns:a16="http://schemas.microsoft.com/office/drawing/2014/main" id="{F324507F-A6B6-4653-BB1F-A28D265EE087}"/>
              </a:ext>
            </a:extLst>
          </p:cNvPr>
          <p:cNvSpPr txBox="1"/>
          <p:nvPr/>
        </p:nvSpPr>
        <p:spPr>
          <a:xfrm>
            <a:off x="7881158" y="5195298"/>
            <a:ext cx="3498041" cy="276999"/>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SA3/4/5/6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)TBD</a:t>
            </a:r>
          </a:p>
        </p:txBody>
      </p:sp>
      <p:sp>
        <p:nvSpPr>
          <p:cNvPr id="7" name="Diamond 6">
            <a:extLst>
              <a:ext uri="{FF2B5EF4-FFF2-40B4-BE49-F238E27FC236}">
                <a16:creationId xmlns:a16="http://schemas.microsoft.com/office/drawing/2014/main" id="{39F60788-131E-40AC-E519-12453045979F}"/>
              </a:ext>
            </a:extLst>
          </p:cNvPr>
          <p:cNvSpPr/>
          <p:nvPr/>
        </p:nvSpPr>
        <p:spPr bwMode="auto">
          <a:xfrm>
            <a:off x="1451957" y="1717964"/>
            <a:ext cx="421176" cy="48768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cxnSp>
        <p:nvCxnSpPr>
          <p:cNvPr id="9"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sp>
        <p:nvSpPr>
          <p:cNvPr id="11" name="Diamond 10">
            <a:extLst>
              <a:ext uri="{FF2B5EF4-FFF2-40B4-BE49-F238E27FC236}">
                <a16:creationId xmlns:a16="http://schemas.microsoft.com/office/drawing/2014/main" id="{62450251-581F-AC42-EE56-5A5A08FCD844}"/>
              </a:ext>
            </a:extLst>
          </p:cNvPr>
          <p:cNvSpPr/>
          <p:nvPr/>
        </p:nvSpPr>
        <p:spPr bwMode="auto">
          <a:xfrm>
            <a:off x="4274244" y="2803832"/>
            <a:ext cx="421176" cy="48768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cxnSp>
        <p:nvCxnSpPr>
          <p:cNvPr id="18"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sp>
        <p:nvSpPr>
          <p:cNvPr id="15" name="TextBox 14">
            <a:extLst>
              <a:ext uri="{FF2B5EF4-FFF2-40B4-BE49-F238E27FC236}">
                <a16:creationId xmlns:a16="http://schemas.microsoft.com/office/drawing/2014/main" id="{6D46EA41-9F42-4B30-CF84-8814DC9E0FDE}"/>
              </a:ext>
            </a:extLst>
          </p:cNvPr>
          <p:cNvSpPr txBox="1"/>
          <p:nvPr/>
        </p:nvSpPr>
        <p:spPr>
          <a:xfrm>
            <a:off x="492416" y="6093922"/>
            <a:ext cx="6096000" cy="297454"/>
          </a:xfrm>
          <a:prstGeom prst="rect">
            <a:avLst/>
          </a:prstGeom>
          <a:noFill/>
        </p:spPr>
        <p:txBody>
          <a:bodyPr wrap="square">
            <a:spAutoFit/>
          </a:bodyPr>
          <a:lstStyle/>
          <a:p>
            <a:r>
              <a:rPr lang="en-US" altLang="en-US" sz="1333" dirty="0">
                <a:solidFill>
                  <a:srgbClr val="FF0000"/>
                </a:solidFill>
                <a:highlight>
                  <a:srgbClr val="FFFF00"/>
                </a:highlight>
              </a:rPr>
              <a:t>Several Dates yet to be clarified/defined for several groups</a:t>
            </a:r>
            <a:endParaRPr lang="en-US" altLang="en-US" sz="1200" dirty="0">
              <a:solidFill>
                <a:srgbClr val="FF0000"/>
              </a:solidFill>
              <a:highlight>
                <a:srgbClr val="FFFF00"/>
              </a:highlight>
            </a:endParaRPr>
          </a:p>
        </p:txBody>
      </p:sp>
      <p:sp>
        <p:nvSpPr>
          <p:cNvPr id="19" name="TextBox 18">
            <a:extLst>
              <a:ext uri="{FF2B5EF4-FFF2-40B4-BE49-F238E27FC236}">
                <a16:creationId xmlns:a16="http://schemas.microsoft.com/office/drawing/2014/main" id="{1CD4EB3E-7179-6912-F151-0BFE6008E9D9}"/>
              </a:ext>
            </a:extLst>
          </p:cNvPr>
          <p:cNvSpPr txBox="1"/>
          <p:nvPr/>
        </p:nvSpPr>
        <p:spPr>
          <a:xfrm>
            <a:off x="10157259" y="3233903"/>
            <a:ext cx="787419" cy="297454"/>
          </a:xfrm>
          <a:prstGeom prst="rect">
            <a:avLst/>
          </a:prstGeom>
          <a:noFill/>
        </p:spPr>
        <p:txBody>
          <a:bodyPr wrap="square">
            <a:spAutoFit/>
          </a:bodyPr>
          <a:lstStyle/>
          <a:p>
            <a:r>
              <a:rPr lang="en-US" altLang="en-US" sz="1333" dirty="0">
                <a:solidFill>
                  <a:srgbClr val="FF0000"/>
                </a:solidFill>
                <a:highlight>
                  <a:srgbClr val="FFFF00"/>
                </a:highlight>
              </a:rPr>
              <a:t>TBD</a:t>
            </a:r>
            <a:endParaRPr lang="en-US" altLang="en-US" sz="1200" dirty="0">
              <a:solidFill>
                <a:srgbClr val="FF0000"/>
              </a:solidFill>
              <a:highlight>
                <a:srgbClr val="FFFF00"/>
              </a:highlight>
            </a:endParaRPr>
          </a:p>
        </p:txBody>
      </p:sp>
      <p:sp>
        <p:nvSpPr>
          <p:cNvPr id="26" name="TextBox 25">
            <a:extLst>
              <a:ext uri="{FF2B5EF4-FFF2-40B4-BE49-F238E27FC236}">
                <a16:creationId xmlns:a16="http://schemas.microsoft.com/office/drawing/2014/main" id="{94ED5304-56FA-38C8-FDBF-696EA2A1EC0F}"/>
              </a:ext>
            </a:extLst>
          </p:cNvPr>
          <p:cNvSpPr txBox="1"/>
          <p:nvPr/>
        </p:nvSpPr>
        <p:spPr>
          <a:xfrm>
            <a:off x="6254833" y="5447375"/>
            <a:ext cx="787419" cy="297454"/>
          </a:xfrm>
          <a:prstGeom prst="rect">
            <a:avLst/>
          </a:prstGeom>
          <a:noFill/>
        </p:spPr>
        <p:txBody>
          <a:bodyPr wrap="square">
            <a:spAutoFit/>
          </a:bodyPr>
          <a:lstStyle/>
          <a:p>
            <a:r>
              <a:rPr lang="en-US" altLang="en-US" sz="1333" dirty="0">
                <a:solidFill>
                  <a:srgbClr val="FF0000"/>
                </a:solidFill>
                <a:highlight>
                  <a:srgbClr val="FFFF00"/>
                </a:highlight>
              </a:rPr>
              <a:t>TBD</a:t>
            </a:r>
            <a:endParaRPr lang="en-US" altLang="en-US" sz="1200" dirty="0">
              <a:solidFill>
                <a:srgbClr val="FF0000"/>
              </a:solidFill>
              <a:highlight>
                <a:srgbClr val="FFFF00"/>
              </a:highlight>
            </a:endParaRPr>
          </a:p>
        </p:txBody>
      </p:sp>
      <p:sp>
        <p:nvSpPr>
          <p:cNvPr id="27" name="TextBox 26">
            <a:extLst>
              <a:ext uri="{FF2B5EF4-FFF2-40B4-BE49-F238E27FC236}">
                <a16:creationId xmlns:a16="http://schemas.microsoft.com/office/drawing/2014/main" id="{593A7B51-FDD5-12B4-D75B-EC4DD1245D15}"/>
              </a:ext>
            </a:extLst>
          </p:cNvPr>
          <p:cNvSpPr txBox="1"/>
          <p:nvPr/>
        </p:nvSpPr>
        <p:spPr>
          <a:xfrm>
            <a:off x="9462547" y="5392970"/>
            <a:ext cx="787419" cy="297454"/>
          </a:xfrm>
          <a:prstGeom prst="rect">
            <a:avLst/>
          </a:prstGeom>
          <a:noFill/>
        </p:spPr>
        <p:txBody>
          <a:bodyPr wrap="square">
            <a:spAutoFit/>
          </a:bodyPr>
          <a:lstStyle/>
          <a:p>
            <a:r>
              <a:rPr lang="en-US" altLang="en-US" sz="1333" dirty="0">
                <a:solidFill>
                  <a:srgbClr val="FF0000"/>
                </a:solidFill>
                <a:highlight>
                  <a:srgbClr val="FFFF00"/>
                </a:highlight>
              </a:rPr>
              <a:t>TBD</a:t>
            </a:r>
            <a:endParaRPr lang="en-US" altLang="en-US" sz="1200" dirty="0">
              <a:solidFill>
                <a:srgbClr val="FF0000"/>
              </a:solidFill>
              <a:highlight>
                <a:srgbClr val="FFFF00"/>
              </a:highlight>
            </a:endParaRPr>
          </a:p>
        </p:txBody>
      </p:sp>
      <p:sp>
        <p:nvSpPr>
          <p:cNvPr id="29" name="TextBox 28">
            <a:extLst>
              <a:ext uri="{FF2B5EF4-FFF2-40B4-BE49-F238E27FC236}">
                <a16:creationId xmlns:a16="http://schemas.microsoft.com/office/drawing/2014/main" id="{986304CC-AA15-1900-8F79-40BE5149FD41}"/>
              </a:ext>
            </a:extLst>
          </p:cNvPr>
          <p:cNvSpPr txBox="1"/>
          <p:nvPr/>
        </p:nvSpPr>
        <p:spPr>
          <a:xfrm>
            <a:off x="10990768" y="5973347"/>
            <a:ext cx="787419" cy="297454"/>
          </a:xfrm>
          <a:prstGeom prst="rect">
            <a:avLst/>
          </a:prstGeom>
          <a:noFill/>
        </p:spPr>
        <p:txBody>
          <a:bodyPr wrap="square">
            <a:spAutoFit/>
          </a:bodyPr>
          <a:lstStyle/>
          <a:p>
            <a:r>
              <a:rPr lang="en-US" altLang="en-US" sz="1333" dirty="0">
                <a:solidFill>
                  <a:srgbClr val="FF0000"/>
                </a:solidFill>
                <a:highlight>
                  <a:srgbClr val="FFFF00"/>
                </a:highlight>
              </a:rPr>
              <a:t>TBD</a:t>
            </a:r>
            <a:endParaRPr lang="en-US" altLang="en-US" sz="1200" dirty="0">
              <a:solidFill>
                <a:srgbClr val="FF0000"/>
              </a:solidFill>
              <a:highlight>
                <a:srgbClr val="FFFF00"/>
              </a:highlight>
            </a:endParaRPr>
          </a:p>
        </p:txBody>
      </p:sp>
    </p:spTree>
    <p:extLst>
      <p:ext uri="{BB962C8B-B14F-4D97-AF65-F5344CB8AC3E}">
        <p14:creationId xmlns:p14="http://schemas.microsoft.com/office/powerpoint/2010/main" val="411057487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8">
          <a:extLst>
            <a:ext uri="{FF2B5EF4-FFF2-40B4-BE49-F238E27FC236}">
              <a16:creationId xmlns:a16="http://schemas.microsoft.com/office/drawing/2014/main" id="{B006CEB2-3FE3-B15D-8275-9433F6AC8380}"/>
            </a:ext>
          </a:extLst>
        </p:cNvPr>
        <p:cNvGrpSpPr/>
        <p:nvPr/>
      </p:nvGrpSpPr>
      <p:grpSpPr>
        <a:xfrm>
          <a:off x="0" y="0"/>
          <a:ext cx="0" cy="0"/>
          <a:chOff x="0" y="0"/>
          <a:chExt cx="0" cy="0"/>
        </a:xfrm>
      </p:grpSpPr>
      <p:cxnSp>
        <p:nvCxnSpPr>
          <p:cNvPr id="120" name="Google Shape;120;p20">
            <a:extLst>
              <a:ext uri="{FF2B5EF4-FFF2-40B4-BE49-F238E27FC236}">
                <a16:creationId xmlns:a16="http://schemas.microsoft.com/office/drawing/2014/main" id="{E06F7613-0708-08D7-69AD-B11611824C56}"/>
              </a:ext>
            </a:extLst>
          </p:cNvPr>
          <p:cNvCxnSpPr>
            <a:cxnSpLocks/>
            <a:stCxn id="145" idx="1"/>
            <a:endCxn id="103" idx="3"/>
          </p:cNvCxnSpPr>
          <p:nvPr/>
        </p:nvCxnSpPr>
        <p:spPr>
          <a:xfrm>
            <a:off x="120459" y="1089352"/>
            <a:ext cx="11965565" cy="0"/>
          </a:xfrm>
          <a:prstGeom prst="straightConnector1">
            <a:avLst/>
          </a:prstGeom>
          <a:noFill/>
          <a:ln w="9525" cap="flat" cmpd="sng">
            <a:solidFill>
              <a:srgbClr val="98B954"/>
            </a:solidFill>
            <a:prstDash val="solid"/>
            <a:miter lim="800000"/>
            <a:headEnd type="none" w="med" len="med"/>
            <a:tailEnd type="none" w="med" len="med"/>
          </a:ln>
        </p:spPr>
      </p:cxnSp>
      <p:sp>
        <p:nvSpPr>
          <p:cNvPr id="121" name="Google Shape;121;p20">
            <a:extLst>
              <a:ext uri="{FF2B5EF4-FFF2-40B4-BE49-F238E27FC236}">
                <a16:creationId xmlns:a16="http://schemas.microsoft.com/office/drawing/2014/main" id="{194109D8-1D0E-96B3-3BC9-ED506B206296}"/>
              </a:ext>
            </a:extLst>
          </p:cNvPr>
          <p:cNvSpPr txBox="1"/>
          <p:nvPr/>
        </p:nvSpPr>
        <p:spPr>
          <a:xfrm>
            <a:off x="2252041" y="210916"/>
            <a:ext cx="6571752" cy="51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ctr" anchorCtr="0" compatLnSpc="1">
            <a:prstTxWarp prst="textNoShape">
              <a:avLst/>
            </a:prstTxWarp>
          </a:bodyPr>
          <a:lstStyle>
            <a:lvl1pPr>
              <a:defRPr sz="3200" b="1">
                <a:solidFill>
                  <a:srgbClr val="FF0000"/>
                </a:solidFill>
                <a:latin typeface="+mj-lt"/>
                <a:cs typeface="ＭＳ Ｐゴシック" charset="0"/>
              </a:defRPr>
            </a:lvl1pPr>
            <a:lvl2pPr algn="ctr">
              <a:defRPr sz="3200">
                <a:solidFill>
                  <a:srgbClr val="FF0000"/>
                </a:solidFill>
                <a:latin typeface="Calibri" pitchFamily="34" charset="0"/>
                <a:cs typeface="ＭＳ Ｐゴシック" charset="0"/>
              </a:defRPr>
            </a:lvl2pPr>
            <a:lvl3pPr algn="ctr">
              <a:defRPr sz="3200">
                <a:solidFill>
                  <a:srgbClr val="FF0000"/>
                </a:solidFill>
                <a:latin typeface="Calibri" pitchFamily="34" charset="0"/>
                <a:cs typeface="ＭＳ Ｐゴシック" charset="0"/>
              </a:defRPr>
            </a:lvl3pPr>
            <a:lvl4pPr algn="ctr">
              <a:defRPr sz="3200">
                <a:solidFill>
                  <a:srgbClr val="FF0000"/>
                </a:solidFill>
                <a:latin typeface="Calibri" pitchFamily="34" charset="0"/>
                <a:cs typeface="ＭＳ Ｐゴシック" charset="0"/>
              </a:defRPr>
            </a:lvl4pPr>
            <a:lvl5pPr algn="ctr">
              <a:defRPr sz="3200">
                <a:solidFill>
                  <a:srgbClr val="FF0000"/>
                </a:solidFill>
                <a:latin typeface="Calibri" pitchFamily="34" charset="0"/>
                <a:cs typeface="ＭＳ Ｐゴシック" charset="0"/>
              </a:defRPr>
            </a:lvl5pPr>
            <a:lvl6pPr marL="457148" algn="ctr" eaLnBrk="0" fontAlgn="base" hangingPunct="0">
              <a:spcBef>
                <a:spcPct val="0"/>
              </a:spcBef>
              <a:spcAft>
                <a:spcPct val="0"/>
              </a:spcAft>
              <a:defRPr sz="3200">
                <a:solidFill>
                  <a:srgbClr val="FF0000"/>
                </a:solidFill>
                <a:latin typeface="Calibri" pitchFamily="34" charset="0"/>
              </a:defRPr>
            </a:lvl6pPr>
            <a:lvl7pPr marL="914296" algn="ctr" eaLnBrk="0" fontAlgn="base" hangingPunct="0">
              <a:spcBef>
                <a:spcPct val="0"/>
              </a:spcBef>
              <a:spcAft>
                <a:spcPct val="0"/>
              </a:spcAft>
              <a:defRPr sz="3200">
                <a:solidFill>
                  <a:srgbClr val="FF0000"/>
                </a:solidFill>
                <a:latin typeface="Calibri" pitchFamily="34" charset="0"/>
              </a:defRPr>
            </a:lvl7pPr>
            <a:lvl8pPr marL="1371444" algn="ctr" eaLnBrk="0" fontAlgn="base" hangingPunct="0">
              <a:spcBef>
                <a:spcPct val="0"/>
              </a:spcBef>
              <a:spcAft>
                <a:spcPct val="0"/>
              </a:spcAft>
              <a:defRPr sz="3200">
                <a:solidFill>
                  <a:srgbClr val="FF0000"/>
                </a:solidFill>
                <a:latin typeface="Calibri" pitchFamily="34" charset="0"/>
              </a:defRPr>
            </a:lvl8pPr>
            <a:lvl9pPr marL="1828592" algn="ctr" eaLnBrk="0" fontAlgn="base" hangingPunct="0">
              <a:spcBef>
                <a:spcPct val="0"/>
              </a:spcBef>
              <a:spcAft>
                <a:spcPct val="0"/>
              </a:spcAft>
              <a:defRPr sz="3200">
                <a:solidFill>
                  <a:srgbClr val="FF0000"/>
                </a:solidFill>
                <a:latin typeface="Calibri" pitchFamily="34" charset="0"/>
              </a:defRPr>
            </a:lvl9pPr>
          </a:lstStyle>
          <a:p>
            <a:r>
              <a:rPr lang="en-US" sz="3733" dirty="0">
                <a:sym typeface="Montserrat"/>
              </a:rPr>
              <a:t>Discussion on Rel-21 timeline</a:t>
            </a:r>
            <a:endParaRPr sz="3733" dirty="0">
              <a:sym typeface="Montserrat"/>
            </a:endParaRPr>
          </a:p>
        </p:txBody>
      </p:sp>
      <p:cxnSp>
        <p:nvCxnSpPr>
          <p:cNvPr id="126" name="Google Shape;126;p20">
            <a:extLst>
              <a:ext uri="{FF2B5EF4-FFF2-40B4-BE49-F238E27FC236}">
                <a16:creationId xmlns:a16="http://schemas.microsoft.com/office/drawing/2014/main" id="{A7F50CD7-CA2F-9516-F4AF-34C4A3F950B2}"/>
              </a:ext>
            </a:extLst>
          </p:cNvPr>
          <p:cNvCxnSpPr/>
          <p:nvPr/>
        </p:nvCxnSpPr>
        <p:spPr>
          <a:xfrm>
            <a:off x="5554091" y="1546047"/>
            <a:ext cx="0" cy="5075600"/>
          </a:xfrm>
          <a:prstGeom prst="straightConnector1">
            <a:avLst/>
          </a:prstGeom>
          <a:noFill/>
          <a:ln w="9525" cap="flat" cmpd="sng">
            <a:solidFill>
              <a:srgbClr val="9BBB59"/>
            </a:solidFill>
            <a:prstDash val="solid"/>
            <a:miter lim="800000"/>
            <a:headEnd type="none" w="med" len="med"/>
            <a:tailEnd type="none" w="med" len="med"/>
          </a:ln>
        </p:spPr>
      </p:cxnSp>
      <p:cxnSp>
        <p:nvCxnSpPr>
          <p:cNvPr id="127" name="Google Shape;127;p20">
            <a:extLst>
              <a:ext uri="{FF2B5EF4-FFF2-40B4-BE49-F238E27FC236}">
                <a16:creationId xmlns:a16="http://schemas.microsoft.com/office/drawing/2014/main" id="{57220CFF-32C4-FE44-0D30-8E11C3A02AD1}"/>
              </a:ext>
            </a:extLst>
          </p:cNvPr>
          <p:cNvCxnSpPr/>
          <p:nvPr/>
        </p:nvCxnSpPr>
        <p:spPr>
          <a:xfrm>
            <a:off x="3896741" y="1546047"/>
            <a:ext cx="0" cy="5004000"/>
          </a:xfrm>
          <a:prstGeom prst="straightConnector1">
            <a:avLst/>
          </a:prstGeom>
          <a:noFill/>
          <a:ln w="9525" cap="flat" cmpd="sng">
            <a:solidFill>
              <a:srgbClr val="9BBB59"/>
            </a:solidFill>
            <a:prstDash val="solid"/>
            <a:miter lim="800000"/>
            <a:headEnd type="none" w="med" len="med"/>
            <a:tailEnd type="none" w="med" len="med"/>
          </a:ln>
        </p:spPr>
      </p:cxnSp>
      <p:cxnSp>
        <p:nvCxnSpPr>
          <p:cNvPr id="128" name="Google Shape;128;p20">
            <a:extLst>
              <a:ext uri="{FF2B5EF4-FFF2-40B4-BE49-F238E27FC236}">
                <a16:creationId xmlns:a16="http://schemas.microsoft.com/office/drawing/2014/main" id="{93FD4171-C4E0-A11D-0822-123460637E5E}"/>
              </a:ext>
            </a:extLst>
          </p:cNvPr>
          <p:cNvCxnSpPr/>
          <p:nvPr/>
        </p:nvCxnSpPr>
        <p:spPr>
          <a:xfrm>
            <a:off x="2040424" y="1546047"/>
            <a:ext cx="0" cy="4965600"/>
          </a:xfrm>
          <a:prstGeom prst="straightConnector1">
            <a:avLst/>
          </a:prstGeom>
          <a:noFill/>
          <a:ln w="9525" cap="flat" cmpd="sng">
            <a:solidFill>
              <a:srgbClr val="9BBB59"/>
            </a:solidFill>
            <a:prstDash val="solid"/>
            <a:miter lim="800000"/>
            <a:headEnd type="none" w="med" len="med"/>
            <a:tailEnd type="none" w="med" len="med"/>
          </a:ln>
        </p:spPr>
      </p:cxnSp>
      <p:cxnSp>
        <p:nvCxnSpPr>
          <p:cNvPr id="129" name="Google Shape;129;p20">
            <a:extLst>
              <a:ext uri="{FF2B5EF4-FFF2-40B4-BE49-F238E27FC236}">
                <a16:creationId xmlns:a16="http://schemas.microsoft.com/office/drawing/2014/main" id="{D4DAAA86-EBB2-4D8A-E06F-7FA8C30EBBD8}"/>
              </a:ext>
            </a:extLst>
          </p:cNvPr>
          <p:cNvCxnSpPr/>
          <p:nvPr/>
        </p:nvCxnSpPr>
        <p:spPr>
          <a:xfrm>
            <a:off x="2969641" y="1546047"/>
            <a:ext cx="0" cy="4965600"/>
          </a:xfrm>
          <a:prstGeom prst="straightConnector1">
            <a:avLst/>
          </a:prstGeom>
          <a:noFill/>
          <a:ln w="9525" cap="flat" cmpd="sng">
            <a:solidFill>
              <a:srgbClr val="9BBB59"/>
            </a:solidFill>
            <a:prstDash val="solid"/>
            <a:miter lim="800000"/>
            <a:headEnd type="none" w="med" len="med"/>
            <a:tailEnd type="none" w="med" len="med"/>
          </a:ln>
        </p:spPr>
      </p:cxnSp>
      <p:cxnSp>
        <p:nvCxnSpPr>
          <p:cNvPr id="130" name="Google Shape;130;p20">
            <a:extLst>
              <a:ext uri="{FF2B5EF4-FFF2-40B4-BE49-F238E27FC236}">
                <a16:creationId xmlns:a16="http://schemas.microsoft.com/office/drawing/2014/main" id="{4B9BB5A7-1814-9575-664C-42AA663D7B86}"/>
              </a:ext>
            </a:extLst>
          </p:cNvPr>
          <p:cNvCxnSpPr/>
          <p:nvPr/>
        </p:nvCxnSpPr>
        <p:spPr>
          <a:xfrm>
            <a:off x="292057" y="1735087"/>
            <a:ext cx="0" cy="4965600"/>
          </a:xfrm>
          <a:prstGeom prst="straightConnector1">
            <a:avLst/>
          </a:prstGeom>
          <a:noFill/>
          <a:ln w="9525" cap="flat" cmpd="sng">
            <a:solidFill>
              <a:srgbClr val="9BBB59"/>
            </a:solidFill>
            <a:prstDash val="solid"/>
            <a:miter lim="800000"/>
            <a:headEnd type="none" w="med" len="med"/>
            <a:tailEnd type="none" w="med" len="med"/>
          </a:ln>
        </p:spPr>
      </p:cxnSp>
      <p:cxnSp>
        <p:nvCxnSpPr>
          <p:cNvPr id="131" name="Google Shape;131;p20">
            <a:extLst>
              <a:ext uri="{FF2B5EF4-FFF2-40B4-BE49-F238E27FC236}">
                <a16:creationId xmlns:a16="http://schemas.microsoft.com/office/drawing/2014/main" id="{0C127A51-9F7A-571E-9061-84C3E36460F8}"/>
              </a:ext>
            </a:extLst>
          </p:cNvPr>
          <p:cNvCxnSpPr/>
          <p:nvPr/>
        </p:nvCxnSpPr>
        <p:spPr>
          <a:xfrm>
            <a:off x="11876999" y="1546047"/>
            <a:ext cx="0" cy="4965600"/>
          </a:xfrm>
          <a:prstGeom prst="straightConnector1">
            <a:avLst/>
          </a:prstGeom>
          <a:noFill/>
          <a:ln w="9525" cap="flat" cmpd="sng">
            <a:solidFill>
              <a:srgbClr val="9BBB59"/>
            </a:solidFill>
            <a:prstDash val="solid"/>
            <a:miter lim="800000"/>
            <a:headEnd type="none" w="med" len="med"/>
            <a:tailEnd type="none" w="med" len="med"/>
          </a:ln>
        </p:spPr>
      </p:cxnSp>
      <p:cxnSp>
        <p:nvCxnSpPr>
          <p:cNvPr id="132" name="Google Shape;132;p20">
            <a:extLst>
              <a:ext uri="{FF2B5EF4-FFF2-40B4-BE49-F238E27FC236}">
                <a16:creationId xmlns:a16="http://schemas.microsoft.com/office/drawing/2014/main" id="{ED7B14DA-A87A-C3A4-3F6F-DA1FE4D4B63D}"/>
              </a:ext>
            </a:extLst>
          </p:cNvPr>
          <p:cNvCxnSpPr/>
          <p:nvPr/>
        </p:nvCxnSpPr>
        <p:spPr>
          <a:xfrm>
            <a:off x="6265291" y="1550280"/>
            <a:ext cx="0" cy="5071600"/>
          </a:xfrm>
          <a:prstGeom prst="straightConnector1">
            <a:avLst/>
          </a:prstGeom>
          <a:noFill/>
          <a:ln w="9525" cap="flat" cmpd="sng">
            <a:solidFill>
              <a:srgbClr val="9BBB59"/>
            </a:solidFill>
            <a:prstDash val="solid"/>
            <a:miter lim="800000"/>
            <a:headEnd type="none" w="med" len="med"/>
            <a:tailEnd type="none" w="med" len="med"/>
          </a:ln>
        </p:spPr>
      </p:cxnSp>
      <p:sp>
        <p:nvSpPr>
          <p:cNvPr id="133" name="Google Shape;133;p20">
            <a:extLst>
              <a:ext uri="{FF2B5EF4-FFF2-40B4-BE49-F238E27FC236}">
                <a16:creationId xmlns:a16="http://schemas.microsoft.com/office/drawing/2014/main" id="{83EF8B98-7751-BF4B-38B3-0CE0B89F0FAE}"/>
              </a:ext>
            </a:extLst>
          </p:cNvPr>
          <p:cNvSpPr txBox="1"/>
          <p:nvPr/>
        </p:nvSpPr>
        <p:spPr>
          <a:xfrm>
            <a:off x="6668492" y="1347737"/>
            <a:ext cx="8996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TSG#117</a:t>
            </a:r>
            <a:endParaRPr dirty="0"/>
          </a:p>
        </p:txBody>
      </p:sp>
      <p:sp>
        <p:nvSpPr>
          <p:cNvPr id="134" name="Google Shape;134;p20">
            <a:extLst>
              <a:ext uri="{FF2B5EF4-FFF2-40B4-BE49-F238E27FC236}">
                <a16:creationId xmlns:a16="http://schemas.microsoft.com/office/drawing/2014/main" id="{843DC19F-A888-8FA3-8E24-9205F0685905}"/>
              </a:ext>
            </a:extLst>
          </p:cNvPr>
          <p:cNvSpPr txBox="1"/>
          <p:nvPr/>
        </p:nvSpPr>
        <p:spPr>
          <a:xfrm>
            <a:off x="7565959" y="1347737"/>
            <a:ext cx="9016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TSG#118</a:t>
            </a:r>
            <a:endParaRPr dirty="0"/>
          </a:p>
        </p:txBody>
      </p:sp>
      <p:sp>
        <p:nvSpPr>
          <p:cNvPr id="135" name="Google Shape;135;p20">
            <a:extLst>
              <a:ext uri="{FF2B5EF4-FFF2-40B4-BE49-F238E27FC236}">
                <a16:creationId xmlns:a16="http://schemas.microsoft.com/office/drawing/2014/main" id="{CB4B8917-454E-139D-B094-EEF90BB8D877}"/>
              </a:ext>
            </a:extLst>
          </p:cNvPr>
          <p:cNvSpPr txBox="1"/>
          <p:nvPr/>
        </p:nvSpPr>
        <p:spPr>
          <a:xfrm>
            <a:off x="11443805" y="1347737"/>
            <a:ext cx="9144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TSG#123</a:t>
            </a:r>
            <a:endParaRPr dirty="0"/>
          </a:p>
        </p:txBody>
      </p:sp>
      <p:sp>
        <p:nvSpPr>
          <p:cNvPr id="136" name="Google Shape;136;p20">
            <a:extLst>
              <a:ext uri="{FF2B5EF4-FFF2-40B4-BE49-F238E27FC236}">
                <a16:creationId xmlns:a16="http://schemas.microsoft.com/office/drawing/2014/main" id="{C4FE7F3D-81A3-E313-468B-49F2906739D3}"/>
              </a:ext>
            </a:extLst>
          </p:cNvPr>
          <p:cNvSpPr txBox="1"/>
          <p:nvPr/>
        </p:nvSpPr>
        <p:spPr>
          <a:xfrm>
            <a:off x="-86825" y="1347737"/>
            <a:ext cx="9016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TSG#109</a:t>
            </a:r>
            <a:endParaRPr dirty="0"/>
          </a:p>
        </p:txBody>
      </p:sp>
      <p:sp>
        <p:nvSpPr>
          <p:cNvPr id="137" name="Google Shape;137;p20">
            <a:extLst>
              <a:ext uri="{FF2B5EF4-FFF2-40B4-BE49-F238E27FC236}">
                <a16:creationId xmlns:a16="http://schemas.microsoft.com/office/drawing/2014/main" id="{AB88FA95-69FA-791D-D7FE-0EAE1D0E8B57}"/>
              </a:ext>
            </a:extLst>
          </p:cNvPr>
          <p:cNvSpPr txBox="1"/>
          <p:nvPr/>
        </p:nvSpPr>
        <p:spPr>
          <a:xfrm>
            <a:off x="675175" y="1347737"/>
            <a:ext cx="9060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TSG#110</a:t>
            </a:r>
            <a:endParaRPr dirty="0"/>
          </a:p>
        </p:txBody>
      </p:sp>
      <p:sp>
        <p:nvSpPr>
          <p:cNvPr id="138" name="Google Shape;138;p20">
            <a:extLst>
              <a:ext uri="{FF2B5EF4-FFF2-40B4-BE49-F238E27FC236}">
                <a16:creationId xmlns:a16="http://schemas.microsoft.com/office/drawing/2014/main" id="{4859A939-B399-F9D0-FEB6-2220A6B2FB69}"/>
              </a:ext>
            </a:extLst>
          </p:cNvPr>
          <p:cNvSpPr txBox="1"/>
          <p:nvPr/>
        </p:nvSpPr>
        <p:spPr>
          <a:xfrm>
            <a:off x="1574757" y="1347737"/>
            <a:ext cx="9040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TSG#111</a:t>
            </a:r>
            <a:endParaRPr dirty="0"/>
          </a:p>
        </p:txBody>
      </p:sp>
      <p:sp>
        <p:nvSpPr>
          <p:cNvPr id="139" name="Google Shape;139;p20">
            <a:extLst>
              <a:ext uri="{FF2B5EF4-FFF2-40B4-BE49-F238E27FC236}">
                <a16:creationId xmlns:a16="http://schemas.microsoft.com/office/drawing/2014/main" id="{8E998FCB-28A3-775E-9C31-A792B4953466}"/>
              </a:ext>
            </a:extLst>
          </p:cNvPr>
          <p:cNvSpPr txBox="1"/>
          <p:nvPr/>
        </p:nvSpPr>
        <p:spPr>
          <a:xfrm>
            <a:off x="2451057" y="1347737"/>
            <a:ext cx="9100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TSG#112</a:t>
            </a:r>
            <a:endParaRPr dirty="0"/>
          </a:p>
        </p:txBody>
      </p:sp>
      <p:sp>
        <p:nvSpPr>
          <p:cNvPr id="140" name="Google Shape;140;p20">
            <a:extLst>
              <a:ext uri="{FF2B5EF4-FFF2-40B4-BE49-F238E27FC236}">
                <a16:creationId xmlns:a16="http://schemas.microsoft.com/office/drawing/2014/main" id="{C996B709-86F6-E771-B5FD-7A98BFF5D8DD}"/>
              </a:ext>
            </a:extLst>
          </p:cNvPr>
          <p:cNvSpPr txBox="1"/>
          <p:nvPr/>
        </p:nvSpPr>
        <p:spPr>
          <a:xfrm>
            <a:off x="3424724" y="1347737"/>
            <a:ext cx="9060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TSG#113</a:t>
            </a:r>
            <a:endParaRPr dirty="0"/>
          </a:p>
        </p:txBody>
      </p:sp>
      <p:sp>
        <p:nvSpPr>
          <p:cNvPr id="141" name="Google Shape;141;p20">
            <a:extLst>
              <a:ext uri="{FF2B5EF4-FFF2-40B4-BE49-F238E27FC236}">
                <a16:creationId xmlns:a16="http://schemas.microsoft.com/office/drawing/2014/main" id="{8426A876-A4A7-34F6-847C-B2D56882718F}"/>
              </a:ext>
            </a:extLst>
          </p:cNvPr>
          <p:cNvSpPr txBox="1"/>
          <p:nvPr/>
        </p:nvSpPr>
        <p:spPr>
          <a:xfrm>
            <a:off x="4281975" y="1347737"/>
            <a:ext cx="8680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TSG#114</a:t>
            </a:r>
            <a:endParaRPr dirty="0"/>
          </a:p>
        </p:txBody>
      </p:sp>
      <p:sp>
        <p:nvSpPr>
          <p:cNvPr id="142" name="Google Shape;142;p20">
            <a:extLst>
              <a:ext uri="{FF2B5EF4-FFF2-40B4-BE49-F238E27FC236}">
                <a16:creationId xmlns:a16="http://schemas.microsoft.com/office/drawing/2014/main" id="{4D48AC02-AA18-826C-7A7B-6A84DFB4997F}"/>
              </a:ext>
            </a:extLst>
          </p:cNvPr>
          <p:cNvSpPr txBox="1"/>
          <p:nvPr/>
        </p:nvSpPr>
        <p:spPr>
          <a:xfrm>
            <a:off x="5037624" y="1347737"/>
            <a:ext cx="821200" cy="287268"/>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067" dirty="0">
                <a:solidFill>
                  <a:schemeClr val="dk1"/>
                </a:solidFill>
                <a:latin typeface="Montserrat"/>
                <a:ea typeface="Montserrat"/>
                <a:cs typeface="Montserrat"/>
                <a:sym typeface="Montserrat"/>
              </a:rPr>
              <a:t>TSG#115</a:t>
            </a:r>
            <a:endParaRPr sz="1200" dirty="0"/>
          </a:p>
        </p:txBody>
      </p:sp>
      <p:sp>
        <p:nvSpPr>
          <p:cNvPr id="143" name="Google Shape;143;p20">
            <a:extLst>
              <a:ext uri="{FF2B5EF4-FFF2-40B4-BE49-F238E27FC236}">
                <a16:creationId xmlns:a16="http://schemas.microsoft.com/office/drawing/2014/main" id="{F275D58C-49AF-8E21-AAD3-98C6D88EAB42}"/>
              </a:ext>
            </a:extLst>
          </p:cNvPr>
          <p:cNvSpPr txBox="1"/>
          <p:nvPr/>
        </p:nvSpPr>
        <p:spPr>
          <a:xfrm>
            <a:off x="5812324" y="1347737"/>
            <a:ext cx="8532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TSG#116</a:t>
            </a:r>
            <a:endParaRPr dirty="0"/>
          </a:p>
        </p:txBody>
      </p:sp>
      <p:sp>
        <p:nvSpPr>
          <p:cNvPr id="145" name="Google Shape;145;p20">
            <a:extLst>
              <a:ext uri="{FF2B5EF4-FFF2-40B4-BE49-F238E27FC236}">
                <a16:creationId xmlns:a16="http://schemas.microsoft.com/office/drawing/2014/main" id="{6A998FFE-92EC-4BA2-42E3-424A28F4B96A}"/>
              </a:ext>
            </a:extLst>
          </p:cNvPr>
          <p:cNvSpPr txBox="1"/>
          <p:nvPr/>
        </p:nvSpPr>
        <p:spPr>
          <a:xfrm>
            <a:off x="120459" y="925263"/>
            <a:ext cx="664800" cy="328177"/>
          </a:xfrm>
          <a:prstGeom prst="rect">
            <a:avLst/>
          </a:prstGeom>
          <a:solidFill>
            <a:srgbClr val="9BBB59"/>
          </a:solidFill>
          <a:ln>
            <a:noFill/>
          </a:ln>
        </p:spPr>
        <p:txBody>
          <a:bodyPr spcFirstLastPara="1" wrap="square" lIns="121900" tIns="60933" rIns="121900" bIns="60933" anchor="t" anchorCtr="0">
            <a:spAutoFit/>
          </a:bodyPr>
          <a:lstStyle/>
          <a:p>
            <a:pPr>
              <a:spcBef>
                <a:spcPts val="0"/>
              </a:spcBef>
              <a:spcAft>
                <a:spcPts val="0"/>
              </a:spcAft>
              <a:buClr>
                <a:srgbClr val="FFFFFF"/>
              </a:buClr>
              <a:buSzPts val="1000"/>
            </a:pPr>
            <a:r>
              <a:rPr lang="en-US" sz="1333" dirty="0">
                <a:solidFill>
                  <a:srgbClr val="FFFFFF"/>
                </a:solidFill>
                <a:latin typeface="Montserrat"/>
                <a:ea typeface="Montserrat"/>
                <a:cs typeface="Montserrat"/>
                <a:sym typeface="Montserrat"/>
              </a:rPr>
              <a:t>2025</a:t>
            </a:r>
            <a:endParaRPr dirty="0"/>
          </a:p>
        </p:txBody>
      </p:sp>
      <p:sp>
        <p:nvSpPr>
          <p:cNvPr id="146" name="Google Shape;146;p20">
            <a:extLst>
              <a:ext uri="{FF2B5EF4-FFF2-40B4-BE49-F238E27FC236}">
                <a16:creationId xmlns:a16="http://schemas.microsoft.com/office/drawing/2014/main" id="{3993345A-E5F9-07F0-BB1C-EC099769DCE2}"/>
              </a:ext>
            </a:extLst>
          </p:cNvPr>
          <p:cNvSpPr txBox="1"/>
          <p:nvPr/>
        </p:nvSpPr>
        <p:spPr>
          <a:xfrm>
            <a:off x="2616157" y="951920"/>
            <a:ext cx="702567" cy="400055"/>
          </a:xfrm>
          <a:prstGeom prst="rect">
            <a:avLst/>
          </a:prstGeom>
          <a:solidFill>
            <a:srgbClr val="9BBB59"/>
          </a:solidFill>
          <a:ln>
            <a:noFill/>
          </a:ln>
        </p:spPr>
        <p:txBody>
          <a:bodyPr spcFirstLastPara="1" wrap="square" lIns="121900" tIns="60933" rIns="121900" bIns="60933" anchor="t" anchorCtr="0">
            <a:spAutoFit/>
          </a:bodyPr>
          <a:lstStyle/>
          <a:p>
            <a:pPr>
              <a:spcBef>
                <a:spcPts val="0"/>
              </a:spcBef>
              <a:spcAft>
                <a:spcPts val="0"/>
              </a:spcAft>
              <a:buClr>
                <a:srgbClr val="FFFFFF"/>
              </a:buClr>
              <a:buSzPts val="1000"/>
            </a:pPr>
            <a:r>
              <a:rPr lang="en-US" sz="1333" dirty="0">
                <a:solidFill>
                  <a:srgbClr val="FFFFFF"/>
                </a:solidFill>
                <a:latin typeface="Montserrat"/>
                <a:ea typeface="Montserrat"/>
                <a:cs typeface="Montserrat"/>
                <a:sym typeface="Montserrat"/>
              </a:rPr>
              <a:t>202</a:t>
            </a:r>
            <a:r>
              <a:rPr lang="en-US" dirty="0">
                <a:solidFill>
                  <a:srgbClr val="FFFFFF"/>
                </a:solidFill>
                <a:latin typeface="Montserrat"/>
                <a:ea typeface="Montserrat"/>
                <a:cs typeface="Montserrat"/>
                <a:sym typeface="Montserrat"/>
              </a:rPr>
              <a:t>6</a:t>
            </a:r>
            <a:endParaRPr dirty="0"/>
          </a:p>
        </p:txBody>
      </p:sp>
      <p:sp>
        <p:nvSpPr>
          <p:cNvPr id="148" name="Google Shape;148;p20">
            <a:extLst>
              <a:ext uri="{FF2B5EF4-FFF2-40B4-BE49-F238E27FC236}">
                <a16:creationId xmlns:a16="http://schemas.microsoft.com/office/drawing/2014/main" id="{7AD9BCDA-56BD-65B8-8E19-C1C92E739117}"/>
              </a:ext>
            </a:extLst>
          </p:cNvPr>
          <p:cNvSpPr txBox="1"/>
          <p:nvPr/>
        </p:nvSpPr>
        <p:spPr>
          <a:xfrm>
            <a:off x="7821211" y="1592843"/>
            <a:ext cx="501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dirty="0">
                <a:solidFill>
                  <a:schemeClr val="dk1"/>
                </a:solidFill>
                <a:latin typeface="Montserrat"/>
                <a:ea typeface="Montserrat"/>
                <a:cs typeface="Montserrat"/>
                <a:sym typeface="Montserrat"/>
              </a:rPr>
              <a:t>Dec</a:t>
            </a:r>
            <a:endParaRPr dirty="0"/>
          </a:p>
        </p:txBody>
      </p:sp>
      <p:sp>
        <p:nvSpPr>
          <p:cNvPr id="149" name="Google Shape;149;p20">
            <a:extLst>
              <a:ext uri="{FF2B5EF4-FFF2-40B4-BE49-F238E27FC236}">
                <a16:creationId xmlns:a16="http://schemas.microsoft.com/office/drawing/2014/main" id="{F832F0F7-2F90-D84A-BD5D-A582CDC3F8A9}"/>
              </a:ext>
            </a:extLst>
          </p:cNvPr>
          <p:cNvSpPr txBox="1"/>
          <p:nvPr/>
        </p:nvSpPr>
        <p:spPr>
          <a:xfrm>
            <a:off x="5278060" y="1592843"/>
            <a:ext cx="501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Mar.</a:t>
            </a:r>
            <a:endParaRPr/>
          </a:p>
        </p:txBody>
      </p:sp>
      <p:sp>
        <p:nvSpPr>
          <p:cNvPr id="150" name="Google Shape;150;p20">
            <a:extLst>
              <a:ext uri="{FF2B5EF4-FFF2-40B4-BE49-F238E27FC236}">
                <a16:creationId xmlns:a16="http://schemas.microsoft.com/office/drawing/2014/main" id="{E5B6D424-A891-1C7F-A160-6531BB96D88B}"/>
              </a:ext>
            </a:extLst>
          </p:cNvPr>
          <p:cNvSpPr txBox="1"/>
          <p:nvPr/>
        </p:nvSpPr>
        <p:spPr>
          <a:xfrm>
            <a:off x="1728411" y="1592843"/>
            <a:ext cx="501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Mar.</a:t>
            </a:r>
            <a:endParaRPr/>
          </a:p>
        </p:txBody>
      </p:sp>
      <p:sp>
        <p:nvSpPr>
          <p:cNvPr id="152" name="Google Shape;152;p20">
            <a:extLst>
              <a:ext uri="{FF2B5EF4-FFF2-40B4-BE49-F238E27FC236}">
                <a16:creationId xmlns:a16="http://schemas.microsoft.com/office/drawing/2014/main" id="{8F2E98C1-8540-D6FF-C016-D77CAED7982E}"/>
              </a:ext>
            </a:extLst>
          </p:cNvPr>
          <p:cNvSpPr txBox="1"/>
          <p:nvPr/>
        </p:nvSpPr>
        <p:spPr>
          <a:xfrm>
            <a:off x="2708427" y="1592843"/>
            <a:ext cx="4932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Jun.</a:t>
            </a:r>
            <a:endParaRPr/>
          </a:p>
        </p:txBody>
      </p:sp>
      <p:sp>
        <p:nvSpPr>
          <p:cNvPr id="153" name="Google Shape;153;p20">
            <a:extLst>
              <a:ext uri="{FF2B5EF4-FFF2-40B4-BE49-F238E27FC236}">
                <a16:creationId xmlns:a16="http://schemas.microsoft.com/office/drawing/2014/main" id="{4EDA67FC-7895-14C6-134F-9795747EC4DC}"/>
              </a:ext>
            </a:extLst>
          </p:cNvPr>
          <p:cNvSpPr txBox="1"/>
          <p:nvPr/>
        </p:nvSpPr>
        <p:spPr>
          <a:xfrm>
            <a:off x="6044293" y="1592843"/>
            <a:ext cx="4932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Jun.</a:t>
            </a:r>
            <a:endParaRPr/>
          </a:p>
        </p:txBody>
      </p:sp>
      <p:sp>
        <p:nvSpPr>
          <p:cNvPr id="154" name="Google Shape;154;p20">
            <a:extLst>
              <a:ext uri="{FF2B5EF4-FFF2-40B4-BE49-F238E27FC236}">
                <a16:creationId xmlns:a16="http://schemas.microsoft.com/office/drawing/2014/main" id="{5DDB14EA-0C22-9E3F-1FAE-1B8AB834FD83}"/>
              </a:ext>
            </a:extLst>
          </p:cNvPr>
          <p:cNvSpPr txBox="1"/>
          <p:nvPr/>
        </p:nvSpPr>
        <p:spPr>
          <a:xfrm>
            <a:off x="123977" y="1592843"/>
            <a:ext cx="497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dirty="0">
                <a:solidFill>
                  <a:schemeClr val="dk1"/>
                </a:solidFill>
                <a:latin typeface="Montserrat"/>
                <a:ea typeface="Montserrat"/>
                <a:cs typeface="Montserrat"/>
                <a:sym typeface="Montserrat"/>
              </a:rPr>
              <a:t>Sep.</a:t>
            </a:r>
            <a:endParaRPr dirty="0"/>
          </a:p>
        </p:txBody>
      </p:sp>
      <p:sp>
        <p:nvSpPr>
          <p:cNvPr id="155" name="Google Shape;155;p20">
            <a:extLst>
              <a:ext uri="{FF2B5EF4-FFF2-40B4-BE49-F238E27FC236}">
                <a16:creationId xmlns:a16="http://schemas.microsoft.com/office/drawing/2014/main" id="{8464CB6E-B176-53D3-1944-DE7AA1B9F4A8}"/>
              </a:ext>
            </a:extLst>
          </p:cNvPr>
          <p:cNvSpPr txBox="1"/>
          <p:nvPr/>
        </p:nvSpPr>
        <p:spPr>
          <a:xfrm>
            <a:off x="3656693" y="1592843"/>
            <a:ext cx="497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Sep.</a:t>
            </a:r>
            <a:endParaRPr/>
          </a:p>
        </p:txBody>
      </p:sp>
      <p:sp>
        <p:nvSpPr>
          <p:cNvPr id="157" name="Google Shape;157;p20">
            <a:extLst>
              <a:ext uri="{FF2B5EF4-FFF2-40B4-BE49-F238E27FC236}">
                <a16:creationId xmlns:a16="http://schemas.microsoft.com/office/drawing/2014/main" id="{409B8B42-8521-EAEC-97D2-418EE164B1DB}"/>
              </a:ext>
            </a:extLst>
          </p:cNvPr>
          <p:cNvSpPr txBox="1"/>
          <p:nvPr/>
        </p:nvSpPr>
        <p:spPr>
          <a:xfrm>
            <a:off x="6891995" y="1592843"/>
            <a:ext cx="5124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dirty="0">
                <a:solidFill>
                  <a:schemeClr val="dk1"/>
                </a:solidFill>
                <a:latin typeface="Montserrat"/>
                <a:ea typeface="Montserrat"/>
                <a:cs typeface="Montserrat"/>
                <a:sym typeface="Montserrat"/>
              </a:rPr>
              <a:t>Sep.</a:t>
            </a:r>
            <a:endParaRPr dirty="0"/>
          </a:p>
        </p:txBody>
      </p:sp>
      <p:sp>
        <p:nvSpPr>
          <p:cNvPr id="158" name="Google Shape;158;p20">
            <a:extLst>
              <a:ext uri="{FF2B5EF4-FFF2-40B4-BE49-F238E27FC236}">
                <a16:creationId xmlns:a16="http://schemas.microsoft.com/office/drawing/2014/main" id="{49D878CA-8F40-396C-8B02-582D2CE8209C}"/>
              </a:ext>
            </a:extLst>
          </p:cNvPr>
          <p:cNvSpPr txBox="1"/>
          <p:nvPr/>
        </p:nvSpPr>
        <p:spPr>
          <a:xfrm>
            <a:off x="913493" y="1592843"/>
            <a:ext cx="5124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Dec.</a:t>
            </a:r>
            <a:endParaRPr/>
          </a:p>
        </p:txBody>
      </p:sp>
      <p:sp>
        <p:nvSpPr>
          <p:cNvPr id="159" name="Google Shape;159;p20">
            <a:extLst>
              <a:ext uri="{FF2B5EF4-FFF2-40B4-BE49-F238E27FC236}">
                <a16:creationId xmlns:a16="http://schemas.microsoft.com/office/drawing/2014/main" id="{85D78CBE-FCC3-2019-1039-BE62F8B8DC72}"/>
              </a:ext>
            </a:extLst>
          </p:cNvPr>
          <p:cNvSpPr txBox="1"/>
          <p:nvPr/>
        </p:nvSpPr>
        <p:spPr>
          <a:xfrm>
            <a:off x="4511827" y="1592843"/>
            <a:ext cx="5124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Dec.</a:t>
            </a:r>
            <a:endParaRPr/>
          </a:p>
        </p:txBody>
      </p:sp>
      <p:sp>
        <p:nvSpPr>
          <p:cNvPr id="160" name="Google Shape;160;p20">
            <a:extLst>
              <a:ext uri="{FF2B5EF4-FFF2-40B4-BE49-F238E27FC236}">
                <a16:creationId xmlns:a16="http://schemas.microsoft.com/office/drawing/2014/main" id="{70C5D8C0-6B3A-D1E6-5ACB-B087BF58561A}"/>
              </a:ext>
            </a:extLst>
          </p:cNvPr>
          <p:cNvSpPr txBox="1"/>
          <p:nvPr/>
        </p:nvSpPr>
        <p:spPr>
          <a:xfrm>
            <a:off x="5941441" y="926521"/>
            <a:ext cx="656000" cy="328177"/>
          </a:xfrm>
          <a:prstGeom prst="rect">
            <a:avLst/>
          </a:prstGeom>
          <a:solidFill>
            <a:srgbClr val="9BBB59"/>
          </a:solidFill>
          <a:ln>
            <a:noFill/>
          </a:ln>
        </p:spPr>
        <p:txBody>
          <a:bodyPr spcFirstLastPara="1" wrap="square" lIns="121900" tIns="60933" rIns="121900" bIns="60933" anchor="t" anchorCtr="0">
            <a:spAutoFit/>
          </a:bodyPr>
          <a:lstStyle/>
          <a:p>
            <a:pPr>
              <a:spcBef>
                <a:spcPts val="0"/>
              </a:spcBef>
              <a:spcAft>
                <a:spcPts val="0"/>
              </a:spcAft>
              <a:buClr>
                <a:srgbClr val="FFFFFF"/>
              </a:buClr>
              <a:buSzPts val="1000"/>
            </a:pPr>
            <a:r>
              <a:rPr lang="en-US" sz="1333" dirty="0">
                <a:solidFill>
                  <a:srgbClr val="FFFFFF"/>
                </a:solidFill>
                <a:latin typeface="Montserrat"/>
                <a:ea typeface="Montserrat"/>
                <a:cs typeface="Montserrat"/>
                <a:sym typeface="Montserrat"/>
              </a:rPr>
              <a:t>2027</a:t>
            </a:r>
            <a:endParaRPr dirty="0"/>
          </a:p>
        </p:txBody>
      </p:sp>
      <p:cxnSp>
        <p:nvCxnSpPr>
          <p:cNvPr id="183" name="Google Shape;183;p20">
            <a:extLst>
              <a:ext uri="{FF2B5EF4-FFF2-40B4-BE49-F238E27FC236}">
                <a16:creationId xmlns:a16="http://schemas.microsoft.com/office/drawing/2014/main" id="{6157AD62-C09C-E687-B01C-737B7B3E291F}"/>
              </a:ext>
            </a:extLst>
          </p:cNvPr>
          <p:cNvCxnSpPr>
            <a:cxnSpLocks/>
            <a:stCxn id="158" idx="2"/>
          </p:cNvCxnSpPr>
          <p:nvPr/>
        </p:nvCxnSpPr>
        <p:spPr>
          <a:xfrm>
            <a:off x="1169693" y="1859465"/>
            <a:ext cx="2034" cy="4529074"/>
          </a:xfrm>
          <a:prstGeom prst="straightConnector1">
            <a:avLst/>
          </a:prstGeom>
          <a:noFill/>
          <a:ln w="76200" cap="flat" cmpd="sng">
            <a:solidFill>
              <a:srgbClr val="9BBB59"/>
            </a:solidFill>
            <a:prstDash val="solid"/>
            <a:miter lim="800000"/>
            <a:headEnd type="none" w="med" len="med"/>
            <a:tailEnd type="none" w="med" len="med"/>
          </a:ln>
        </p:spPr>
      </p:cxnSp>
      <p:cxnSp>
        <p:nvCxnSpPr>
          <p:cNvPr id="195" name="Google Shape;195;p20">
            <a:extLst>
              <a:ext uri="{FF2B5EF4-FFF2-40B4-BE49-F238E27FC236}">
                <a16:creationId xmlns:a16="http://schemas.microsoft.com/office/drawing/2014/main" id="{F74FCE70-BCAC-7E6B-17C9-166616444D89}"/>
              </a:ext>
            </a:extLst>
          </p:cNvPr>
          <p:cNvCxnSpPr>
            <a:cxnSpLocks/>
            <a:stCxn id="159" idx="2"/>
          </p:cNvCxnSpPr>
          <p:nvPr/>
        </p:nvCxnSpPr>
        <p:spPr>
          <a:xfrm flipH="1">
            <a:off x="4698094" y="1859465"/>
            <a:ext cx="69933" cy="4370324"/>
          </a:xfrm>
          <a:prstGeom prst="straightConnector1">
            <a:avLst/>
          </a:prstGeom>
          <a:noFill/>
          <a:ln w="76200" cap="flat" cmpd="sng">
            <a:solidFill>
              <a:srgbClr val="9BBB59"/>
            </a:solidFill>
            <a:prstDash val="solid"/>
            <a:miter lim="800000"/>
            <a:headEnd type="none" w="med" len="med"/>
            <a:tailEnd type="none" w="med" len="med"/>
          </a:ln>
        </p:spPr>
      </p:cxnSp>
      <p:cxnSp>
        <p:nvCxnSpPr>
          <p:cNvPr id="3" name="Straight Connector 97">
            <a:extLst>
              <a:ext uri="{FF2B5EF4-FFF2-40B4-BE49-F238E27FC236}">
                <a16:creationId xmlns:a16="http://schemas.microsoft.com/office/drawing/2014/main" id="{8F3201FD-706D-763B-86E1-1E56BEC3566C}"/>
              </a:ext>
            </a:extLst>
          </p:cNvPr>
          <p:cNvCxnSpPr>
            <a:cxnSpLocks noChangeShapeType="1"/>
          </p:cNvCxnSpPr>
          <p:nvPr/>
        </p:nvCxnSpPr>
        <p:spPr bwMode="auto">
          <a:xfrm>
            <a:off x="38100" y="3777539"/>
            <a:ext cx="12115800" cy="10584"/>
          </a:xfrm>
          <a:prstGeom prst="line">
            <a:avLst/>
          </a:prstGeom>
          <a:noFill/>
          <a:ln w="38100" algn="ctr">
            <a:solidFill>
              <a:schemeClr val="accent3"/>
            </a:solidFill>
            <a:round/>
            <a:headEnd/>
            <a:tailEnd/>
          </a:ln>
        </p:spPr>
      </p:cxnSp>
      <p:sp>
        <p:nvSpPr>
          <p:cNvPr id="7" name="TextBox 112">
            <a:extLst>
              <a:ext uri="{FF2B5EF4-FFF2-40B4-BE49-F238E27FC236}">
                <a16:creationId xmlns:a16="http://schemas.microsoft.com/office/drawing/2014/main" id="{5AF8C163-BF70-C275-5E85-8376637DEBF6}"/>
              </a:ext>
            </a:extLst>
          </p:cNvPr>
          <p:cNvSpPr txBox="1">
            <a:spLocks noChangeArrowheads="1"/>
          </p:cNvSpPr>
          <p:nvPr/>
        </p:nvSpPr>
        <p:spPr bwMode="auto">
          <a:xfrm>
            <a:off x="862099" y="5022377"/>
            <a:ext cx="265809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21</a:t>
            </a:r>
          </a:p>
          <a:p>
            <a:pPr algn="ctr">
              <a:spcBef>
                <a:spcPct val="0"/>
              </a:spcBef>
              <a:buFontTx/>
              <a:buNone/>
            </a:pPr>
            <a:r>
              <a:rPr lang="en-GB" altLang="en-US" sz="2400" b="1" dirty="0">
                <a:latin typeface="Montserrat" panose="00000500000000000000" pitchFamily="2" charset="0"/>
              </a:rPr>
              <a:t>(incl. 6G Norm.)</a:t>
            </a:r>
            <a:endParaRPr lang="en-GB" altLang="en-US" sz="2133" b="1" dirty="0">
              <a:latin typeface="Montserrat" panose="00000500000000000000" pitchFamily="2" charset="0"/>
            </a:endParaRPr>
          </a:p>
        </p:txBody>
      </p:sp>
      <p:sp>
        <p:nvSpPr>
          <p:cNvPr id="167" name="Google Shape;167;p20">
            <a:extLst>
              <a:ext uri="{FF2B5EF4-FFF2-40B4-BE49-F238E27FC236}">
                <a16:creationId xmlns:a16="http://schemas.microsoft.com/office/drawing/2014/main" id="{4904AB9B-300C-C4C7-5BCD-73741AF81E93}"/>
              </a:ext>
            </a:extLst>
          </p:cNvPr>
          <p:cNvSpPr txBox="1"/>
          <p:nvPr/>
        </p:nvSpPr>
        <p:spPr>
          <a:xfrm>
            <a:off x="-207223" y="6337715"/>
            <a:ext cx="1160000" cy="492388"/>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rgbClr val="000000"/>
              </a:buClr>
              <a:buSzPts val="1800"/>
            </a:pPr>
            <a:r>
              <a:rPr lang="en-US" sz="2400" b="1" dirty="0">
                <a:solidFill>
                  <a:schemeClr val="accent2"/>
                </a:solidFill>
                <a:latin typeface="Arial"/>
                <a:ea typeface="Arial"/>
                <a:cs typeface="Arial"/>
                <a:sym typeface="Arial"/>
              </a:rPr>
              <a:t>Now</a:t>
            </a:r>
            <a:endParaRPr dirty="0">
              <a:solidFill>
                <a:schemeClr val="accent2"/>
              </a:solidFill>
            </a:endParaRPr>
          </a:p>
        </p:txBody>
      </p:sp>
      <p:cxnSp>
        <p:nvCxnSpPr>
          <p:cNvPr id="123" name="Google Shape;123;p20">
            <a:extLst>
              <a:ext uri="{FF2B5EF4-FFF2-40B4-BE49-F238E27FC236}">
                <a16:creationId xmlns:a16="http://schemas.microsoft.com/office/drawing/2014/main" id="{5B33BB7D-2D7D-FCC4-8D92-5828F756519A}"/>
              </a:ext>
            </a:extLst>
          </p:cNvPr>
          <p:cNvCxnSpPr/>
          <p:nvPr/>
        </p:nvCxnSpPr>
        <p:spPr>
          <a:xfrm>
            <a:off x="7184121" y="1632368"/>
            <a:ext cx="0" cy="4965600"/>
          </a:xfrm>
          <a:prstGeom prst="straightConnector1">
            <a:avLst/>
          </a:prstGeom>
          <a:noFill/>
          <a:ln w="9525" cap="flat" cmpd="sng">
            <a:solidFill>
              <a:srgbClr val="9BBB59"/>
            </a:solidFill>
            <a:prstDash val="solid"/>
            <a:miter lim="800000"/>
            <a:headEnd type="none" w="med" len="med"/>
            <a:tailEnd type="none" w="med" len="med"/>
          </a:ln>
        </p:spPr>
      </p:cxnSp>
      <p:cxnSp>
        <p:nvCxnSpPr>
          <p:cNvPr id="168" name="Google Shape;168;p20">
            <a:extLst>
              <a:ext uri="{FF2B5EF4-FFF2-40B4-BE49-F238E27FC236}">
                <a16:creationId xmlns:a16="http://schemas.microsoft.com/office/drawing/2014/main" id="{CFED4A81-82EE-23DB-CDF8-F164122389A1}"/>
              </a:ext>
            </a:extLst>
          </p:cNvPr>
          <p:cNvCxnSpPr>
            <a:cxnSpLocks/>
          </p:cNvCxnSpPr>
          <p:nvPr/>
        </p:nvCxnSpPr>
        <p:spPr>
          <a:xfrm>
            <a:off x="256284" y="1853633"/>
            <a:ext cx="0" cy="4316532"/>
          </a:xfrm>
          <a:prstGeom prst="straightConnector1">
            <a:avLst/>
          </a:prstGeom>
          <a:noFill/>
          <a:ln w="38100" cap="flat" cmpd="sng">
            <a:solidFill>
              <a:schemeClr val="accent2"/>
            </a:solidFill>
            <a:prstDash val="solid"/>
            <a:miter lim="800000"/>
            <a:headEnd type="none" w="med" len="med"/>
            <a:tailEnd type="none" w="med" len="med"/>
          </a:ln>
          <a:effectLst>
            <a:outerShdw blurRad="63500" dist="23000" dir="5400000">
              <a:srgbClr val="000000">
                <a:alpha val="34900"/>
              </a:srgbClr>
            </a:outerShdw>
          </a:effectLst>
        </p:spPr>
      </p:cxnSp>
      <p:sp>
        <p:nvSpPr>
          <p:cNvPr id="26" name="Chevron 60">
            <a:extLst>
              <a:ext uri="{FF2B5EF4-FFF2-40B4-BE49-F238E27FC236}">
                <a16:creationId xmlns:a16="http://schemas.microsoft.com/office/drawing/2014/main" id="{243A5A00-7C02-DC23-0A45-C1B2C859F06B}"/>
              </a:ext>
            </a:extLst>
          </p:cNvPr>
          <p:cNvSpPr/>
          <p:nvPr/>
        </p:nvSpPr>
        <p:spPr bwMode="auto">
          <a:xfrm>
            <a:off x="2112588" y="4132100"/>
            <a:ext cx="3183272" cy="2872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Rel-21 Stage 1</a:t>
            </a:r>
          </a:p>
        </p:txBody>
      </p:sp>
      <p:sp>
        <p:nvSpPr>
          <p:cNvPr id="27" name="Thought Bubble: Cloud 26">
            <a:extLst>
              <a:ext uri="{FF2B5EF4-FFF2-40B4-BE49-F238E27FC236}">
                <a16:creationId xmlns:a16="http://schemas.microsoft.com/office/drawing/2014/main" id="{05FCE7CE-187B-95BB-25B3-1300165483D7}"/>
              </a:ext>
            </a:extLst>
          </p:cNvPr>
          <p:cNvSpPr/>
          <p:nvPr/>
        </p:nvSpPr>
        <p:spPr bwMode="auto">
          <a:xfrm>
            <a:off x="4408705" y="4095661"/>
            <a:ext cx="1626784" cy="41188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8" name="TextBox 27">
            <a:extLst>
              <a:ext uri="{FF2B5EF4-FFF2-40B4-BE49-F238E27FC236}">
                <a16:creationId xmlns:a16="http://schemas.microsoft.com/office/drawing/2014/main" id="{AF5E4AFE-2F99-02AE-32AE-C053E2E80BB5}"/>
              </a:ext>
            </a:extLst>
          </p:cNvPr>
          <p:cNvSpPr txBox="1"/>
          <p:nvPr/>
        </p:nvSpPr>
        <p:spPr>
          <a:xfrm>
            <a:off x="4530854" y="4149230"/>
            <a:ext cx="1368633"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sp>
        <p:nvSpPr>
          <p:cNvPr id="151" name="Google Shape;151;p20">
            <a:extLst>
              <a:ext uri="{FF2B5EF4-FFF2-40B4-BE49-F238E27FC236}">
                <a16:creationId xmlns:a16="http://schemas.microsoft.com/office/drawing/2014/main" id="{F82C9B22-2DD2-6F6F-FFDA-C175D57B22E3}"/>
              </a:ext>
            </a:extLst>
          </p:cNvPr>
          <p:cNvSpPr txBox="1"/>
          <p:nvPr/>
        </p:nvSpPr>
        <p:spPr>
          <a:xfrm>
            <a:off x="11594157" y="1546047"/>
            <a:ext cx="4932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dirty="0">
                <a:solidFill>
                  <a:schemeClr val="dk1"/>
                </a:solidFill>
                <a:latin typeface="Montserrat"/>
                <a:ea typeface="Montserrat"/>
                <a:cs typeface="Montserrat"/>
                <a:sym typeface="Montserrat"/>
              </a:rPr>
              <a:t>Mar</a:t>
            </a:r>
            <a:endParaRPr dirty="0"/>
          </a:p>
        </p:txBody>
      </p:sp>
      <p:sp>
        <p:nvSpPr>
          <p:cNvPr id="162" name="Google Shape;162;p20">
            <a:extLst>
              <a:ext uri="{FF2B5EF4-FFF2-40B4-BE49-F238E27FC236}">
                <a16:creationId xmlns:a16="http://schemas.microsoft.com/office/drawing/2014/main" id="{6CCF83ED-CEAE-B38A-6CCF-769E7CC3CAFB}"/>
              </a:ext>
            </a:extLst>
          </p:cNvPr>
          <p:cNvSpPr/>
          <p:nvPr/>
        </p:nvSpPr>
        <p:spPr>
          <a:xfrm>
            <a:off x="-86825" y="2985454"/>
            <a:ext cx="6352108" cy="234069"/>
          </a:xfrm>
          <a:prstGeom prst="chevron">
            <a:avLst>
              <a:gd name="adj" fmla="val 21041"/>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60933" rIns="0" bIns="60933" anchor="t" anchorCtr="0">
            <a:noAutofit/>
          </a:bodyPr>
          <a:lstStyle/>
          <a:p>
            <a:pPr algn="ctr">
              <a:lnSpc>
                <a:spcPct val="50000"/>
              </a:lnSpc>
              <a:spcBef>
                <a:spcPts val="0"/>
              </a:spcBef>
              <a:spcAft>
                <a:spcPts val="0"/>
              </a:spcAft>
              <a:buClr>
                <a:schemeClr val="dk1"/>
              </a:buClr>
              <a:buSzPts val="900"/>
            </a:pPr>
            <a:r>
              <a:rPr lang="en-US" sz="1200" i="1" dirty="0">
                <a:solidFill>
                  <a:schemeClr val="dk1"/>
                </a:solidFill>
                <a:latin typeface="Montserrat"/>
                <a:ea typeface="Montserrat"/>
                <a:cs typeface="Montserrat"/>
                <a:sym typeface="Montserrat"/>
              </a:rPr>
              <a:t>FS_6G RAN WG</a:t>
            </a:r>
            <a:endParaRPr sz="1867" dirty="0"/>
          </a:p>
        </p:txBody>
      </p:sp>
      <p:sp>
        <p:nvSpPr>
          <p:cNvPr id="205" name="Google Shape;205;p20">
            <a:extLst>
              <a:ext uri="{FF2B5EF4-FFF2-40B4-BE49-F238E27FC236}">
                <a16:creationId xmlns:a16="http://schemas.microsoft.com/office/drawing/2014/main" id="{CDD97EF5-C351-4DAA-C58B-3AD19E3F69D4}"/>
              </a:ext>
            </a:extLst>
          </p:cNvPr>
          <p:cNvSpPr/>
          <p:nvPr/>
        </p:nvSpPr>
        <p:spPr>
          <a:xfrm>
            <a:off x="16875" y="2219291"/>
            <a:ext cx="2908319" cy="262748"/>
          </a:xfrm>
          <a:prstGeom prst="chevron">
            <a:avLst>
              <a:gd name="adj" fmla="val 19723"/>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60933" rIns="0" bIns="60933" anchor="t" anchorCtr="0">
            <a:noAutofit/>
          </a:bodyPr>
          <a:lstStyle/>
          <a:p>
            <a:pPr algn="ctr">
              <a:lnSpc>
                <a:spcPct val="50000"/>
              </a:lnSpc>
              <a:spcBef>
                <a:spcPts val="0"/>
              </a:spcBef>
              <a:spcAft>
                <a:spcPts val="0"/>
              </a:spcAft>
              <a:buClr>
                <a:schemeClr val="dk1"/>
              </a:buClr>
              <a:buSzPts val="800"/>
            </a:pPr>
            <a:r>
              <a:rPr lang="en-US" sz="1200" i="1" dirty="0">
                <a:solidFill>
                  <a:schemeClr val="dk1"/>
                </a:solidFill>
                <a:latin typeface="Montserrat"/>
                <a:ea typeface="Montserrat"/>
                <a:cs typeface="Montserrat"/>
                <a:sym typeface="Montserrat"/>
              </a:rPr>
              <a:t>FS_6G RAN Plenary</a:t>
            </a:r>
          </a:p>
        </p:txBody>
      </p:sp>
      <p:sp>
        <p:nvSpPr>
          <p:cNvPr id="13" name="Chevron 60">
            <a:extLst>
              <a:ext uri="{FF2B5EF4-FFF2-40B4-BE49-F238E27FC236}">
                <a16:creationId xmlns:a16="http://schemas.microsoft.com/office/drawing/2014/main" id="{89301521-442E-0E8D-01B0-086F7CEE6CBA}"/>
              </a:ext>
            </a:extLst>
          </p:cNvPr>
          <p:cNvSpPr/>
          <p:nvPr/>
        </p:nvSpPr>
        <p:spPr bwMode="auto">
          <a:xfrm>
            <a:off x="54991" y="1881763"/>
            <a:ext cx="1968636" cy="2078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fr-FR" sz="1067" dirty="0">
                <a:latin typeface="Montserrat" panose="00000500000000000000" pitchFamily="50" charset="0"/>
                <a:ea typeface="ＭＳ Ｐゴシック" charset="-128"/>
                <a:cs typeface="Arial" pitchFamily="34" charset="0"/>
              </a:rPr>
              <a:t>FS_6G Stage 1</a:t>
            </a:r>
          </a:p>
        </p:txBody>
      </p:sp>
      <p:sp>
        <p:nvSpPr>
          <p:cNvPr id="14" name="Chevron 60">
            <a:extLst>
              <a:ext uri="{FF2B5EF4-FFF2-40B4-BE49-F238E27FC236}">
                <a16:creationId xmlns:a16="http://schemas.microsoft.com/office/drawing/2014/main" id="{30D44878-69FC-E7CA-165D-0C36D260EE5C}"/>
              </a:ext>
            </a:extLst>
          </p:cNvPr>
          <p:cNvSpPr/>
          <p:nvPr/>
        </p:nvSpPr>
        <p:spPr bwMode="auto">
          <a:xfrm>
            <a:off x="-120248" y="2564904"/>
            <a:ext cx="4910304" cy="21775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fr-FR" sz="1200" i="1" dirty="0">
                <a:latin typeface="Montserrat" panose="00000500000000000000" pitchFamily="50" charset="0"/>
                <a:ea typeface="ＭＳ Ｐゴシック" charset="-128"/>
                <a:cs typeface="Arial" pitchFamily="34" charset="0"/>
              </a:rPr>
              <a:t>FS_6G Stage 2</a:t>
            </a:r>
          </a:p>
        </p:txBody>
      </p:sp>
      <p:sp>
        <p:nvSpPr>
          <p:cNvPr id="15" name="Chevron 60">
            <a:extLst>
              <a:ext uri="{FF2B5EF4-FFF2-40B4-BE49-F238E27FC236}">
                <a16:creationId xmlns:a16="http://schemas.microsoft.com/office/drawing/2014/main" id="{8FF6E669-7FCE-06DB-ED18-63134312D632}"/>
              </a:ext>
            </a:extLst>
          </p:cNvPr>
          <p:cNvSpPr/>
          <p:nvPr/>
        </p:nvSpPr>
        <p:spPr bwMode="auto">
          <a:xfrm>
            <a:off x="4724368" y="2545308"/>
            <a:ext cx="691435" cy="28588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lnSpc>
                <a:spcPct val="50000"/>
              </a:lnSpc>
              <a:spcBef>
                <a:spcPts val="0"/>
              </a:spcBef>
              <a:spcAft>
                <a:spcPts val="0"/>
              </a:spcAft>
              <a:defRPr/>
            </a:pPr>
            <a:r>
              <a:rPr lang="fr-FR" sz="800" i="1" dirty="0">
                <a:latin typeface="Montserrat" panose="00000500000000000000" pitchFamily="50" charset="0"/>
                <a:ea typeface="ＭＳ Ｐゴシック" charset="-128"/>
                <a:cs typeface="Arial" pitchFamily="34" charset="0"/>
              </a:rPr>
              <a:t>or </a:t>
            </a:r>
          </a:p>
        </p:txBody>
      </p:sp>
      <p:sp>
        <p:nvSpPr>
          <p:cNvPr id="20" name="Chevron 60">
            <a:extLst>
              <a:ext uri="{FF2B5EF4-FFF2-40B4-BE49-F238E27FC236}">
                <a16:creationId xmlns:a16="http://schemas.microsoft.com/office/drawing/2014/main" id="{45DF3A97-F291-8D7E-967B-745104D5A73B}"/>
              </a:ext>
            </a:extLst>
          </p:cNvPr>
          <p:cNvSpPr/>
          <p:nvPr/>
        </p:nvSpPr>
        <p:spPr bwMode="auto">
          <a:xfrm>
            <a:off x="298151" y="3387074"/>
            <a:ext cx="5857075" cy="21975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fr-FR" sz="1200" i="1" dirty="0">
                <a:latin typeface="Montserrat" panose="00000500000000000000" pitchFamily="50" charset="0"/>
                <a:ea typeface="ＭＳ Ｐゴシック" charset="-128"/>
                <a:cs typeface="Arial" pitchFamily="34" charset="0"/>
              </a:rPr>
              <a:t>FS_6G Stage 3</a:t>
            </a:r>
            <a:endParaRPr lang="fr-FR" i="1" dirty="0">
              <a:latin typeface="Montserrat" panose="00000500000000000000" pitchFamily="50" charset="0"/>
              <a:ea typeface="ＭＳ Ｐゴシック" charset="-128"/>
              <a:cs typeface="Arial" pitchFamily="34" charset="0"/>
            </a:endParaRPr>
          </a:p>
        </p:txBody>
      </p:sp>
      <p:sp>
        <p:nvSpPr>
          <p:cNvPr id="21" name="Thought Bubble: Cloud 20">
            <a:extLst>
              <a:ext uri="{FF2B5EF4-FFF2-40B4-BE49-F238E27FC236}">
                <a16:creationId xmlns:a16="http://schemas.microsoft.com/office/drawing/2014/main" id="{BF71228E-64CC-7082-6EC5-CAFF0B894D1C}"/>
              </a:ext>
            </a:extLst>
          </p:cNvPr>
          <p:cNvSpPr/>
          <p:nvPr/>
        </p:nvSpPr>
        <p:spPr bwMode="auto">
          <a:xfrm>
            <a:off x="5505523" y="3370498"/>
            <a:ext cx="1242203" cy="234069"/>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lnSpc>
                <a:spcPct val="50000"/>
              </a:lnSpc>
              <a:spcBef>
                <a:spcPts val="0"/>
              </a:spcBef>
              <a:spcAft>
                <a:spcPts val="0"/>
              </a:spcAft>
              <a:defRPr/>
            </a:pPr>
            <a:endParaRPr lang="fr-FR" sz="933" dirty="0">
              <a:latin typeface="Montserrat" panose="00000500000000000000" pitchFamily="50" charset="0"/>
              <a:ea typeface="ＭＳ Ｐゴシック" charset="-128"/>
              <a:cs typeface="Arial" pitchFamily="34" charset="0"/>
            </a:endParaRPr>
          </a:p>
        </p:txBody>
      </p:sp>
      <p:sp>
        <p:nvSpPr>
          <p:cNvPr id="4" name="TextBox 112">
            <a:extLst>
              <a:ext uri="{FF2B5EF4-FFF2-40B4-BE49-F238E27FC236}">
                <a16:creationId xmlns:a16="http://schemas.microsoft.com/office/drawing/2014/main" id="{AB671449-7D3E-D48B-FDD2-E4FD06027072}"/>
              </a:ext>
            </a:extLst>
          </p:cNvPr>
          <p:cNvSpPr txBox="1">
            <a:spLocks noChangeArrowheads="1"/>
          </p:cNvSpPr>
          <p:nvPr/>
        </p:nvSpPr>
        <p:spPr bwMode="auto">
          <a:xfrm>
            <a:off x="8722817" y="2042659"/>
            <a:ext cx="193995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solidFill>
                  <a:schemeClr val="bg1">
                    <a:lumMod val="50000"/>
                  </a:schemeClr>
                </a:solidFill>
                <a:latin typeface="Montserrat" panose="00000500000000000000" pitchFamily="2" charset="0"/>
              </a:rPr>
              <a:t>Reminder: </a:t>
            </a:r>
          </a:p>
          <a:p>
            <a:pPr algn="ctr">
              <a:spcBef>
                <a:spcPct val="0"/>
              </a:spcBef>
              <a:buFontTx/>
              <a:buNone/>
            </a:pPr>
            <a:r>
              <a:rPr lang="en-GB" altLang="en-US" sz="2400" b="1" dirty="0">
                <a:solidFill>
                  <a:schemeClr val="bg1">
                    <a:lumMod val="50000"/>
                  </a:schemeClr>
                </a:solidFill>
                <a:latin typeface="Montserrat" panose="00000500000000000000" pitchFamily="2" charset="0"/>
              </a:rPr>
              <a:t>Release 20</a:t>
            </a:r>
          </a:p>
          <a:p>
            <a:pPr algn="ctr">
              <a:spcBef>
                <a:spcPct val="0"/>
              </a:spcBef>
              <a:buFontTx/>
              <a:buNone/>
            </a:pPr>
            <a:r>
              <a:rPr lang="en-GB" altLang="en-US" sz="2400" b="1" dirty="0">
                <a:solidFill>
                  <a:schemeClr val="bg1">
                    <a:lumMod val="50000"/>
                  </a:schemeClr>
                </a:solidFill>
                <a:latin typeface="Montserrat" panose="00000500000000000000" pitchFamily="2" charset="0"/>
              </a:rPr>
              <a:t>FS_6G</a:t>
            </a:r>
            <a:endParaRPr lang="en-GB" altLang="en-US" sz="2133" b="1" dirty="0">
              <a:solidFill>
                <a:schemeClr val="bg1">
                  <a:lumMod val="50000"/>
                </a:schemeClr>
              </a:solidFill>
              <a:latin typeface="Montserrat" panose="00000500000000000000" pitchFamily="2" charset="0"/>
            </a:endParaRPr>
          </a:p>
        </p:txBody>
      </p:sp>
      <p:sp>
        <p:nvSpPr>
          <p:cNvPr id="6" name="TextBox 5">
            <a:extLst>
              <a:ext uri="{FF2B5EF4-FFF2-40B4-BE49-F238E27FC236}">
                <a16:creationId xmlns:a16="http://schemas.microsoft.com/office/drawing/2014/main" id="{1D6B29C8-DB08-37BE-D29A-EF887E26AF77}"/>
              </a:ext>
            </a:extLst>
          </p:cNvPr>
          <p:cNvSpPr txBox="1"/>
          <p:nvPr/>
        </p:nvSpPr>
        <p:spPr>
          <a:xfrm>
            <a:off x="5424384" y="3350711"/>
            <a:ext cx="1353785" cy="235898"/>
          </a:xfrm>
          <a:prstGeom prst="rect">
            <a:avLst/>
          </a:prstGeom>
          <a:noFill/>
        </p:spPr>
        <p:txBody>
          <a:bodyPr wrap="square">
            <a:spAutoFit/>
          </a:bodyPr>
          <a:lstStyle/>
          <a:p>
            <a:pPr algn="ctr">
              <a:defRPr/>
            </a:pPr>
            <a:r>
              <a:rPr lang="fr-FR" sz="933" dirty="0">
                <a:solidFill>
                  <a:schemeClr val="dk1"/>
                </a:solidFill>
                <a:latin typeface="Montserrat" panose="00000500000000000000" pitchFamily="50" charset="0"/>
                <a:ea typeface="ＭＳ Ｐゴシック" charset="-128"/>
                <a:cs typeface="Arial" pitchFamily="34" charset="0"/>
              </a:rPr>
              <a:t>TBD</a:t>
            </a:r>
          </a:p>
        </p:txBody>
      </p:sp>
      <p:sp>
        <p:nvSpPr>
          <p:cNvPr id="29" name="Thought Bubble: Cloud 28">
            <a:extLst>
              <a:ext uri="{FF2B5EF4-FFF2-40B4-BE49-F238E27FC236}">
                <a16:creationId xmlns:a16="http://schemas.microsoft.com/office/drawing/2014/main" id="{1158593A-80C8-69C9-63B5-67D4828EAC9B}"/>
              </a:ext>
            </a:extLst>
          </p:cNvPr>
          <p:cNvSpPr/>
          <p:nvPr/>
        </p:nvSpPr>
        <p:spPr bwMode="auto">
          <a:xfrm>
            <a:off x="3482023" y="4813477"/>
            <a:ext cx="8589012" cy="1317496"/>
          </a:xfrm>
          <a:prstGeom prst="cloudCallout">
            <a:avLst>
              <a:gd name="adj1" fmla="val -1577"/>
              <a:gd name="adj2" fmla="val 30526"/>
            </a:avLst>
          </a:prstGeom>
          <a:solidFill>
            <a:schemeClr val="bg1">
              <a:lumMod val="7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cxnSp>
        <p:nvCxnSpPr>
          <p:cNvPr id="9" name="Google Shape;195;p20">
            <a:extLst>
              <a:ext uri="{FF2B5EF4-FFF2-40B4-BE49-F238E27FC236}">
                <a16:creationId xmlns:a16="http://schemas.microsoft.com/office/drawing/2014/main" id="{A5140874-003A-F69B-18AB-802293E3CF03}"/>
              </a:ext>
            </a:extLst>
          </p:cNvPr>
          <p:cNvCxnSpPr>
            <a:cxnSpLocks/>
          </p:cNvCxnSpPr>
          <p:nvPr/>
        </p:nvCxnSpPr>
        <p:spPr>
          <a:xfrm flipH="1">
            <a:off x="7932056" y="1768659"/>
            <a:ext cx="14985" cy="4623304"/>
          </a:xfrm>
          <a:prstGeom prst="straightConnector1">
            <a:avLst/>
          </a:prstGeom>
          <a:noFill/>
          <a:ln w="76200" cap="flat" cmpd="sng">
            <a:solidFill>
              <a:srgbClr val="9BBB59"/>
            </a:solidFill>
            <a:prstDash val="solid"/>
            <a:miter lim="800000"/>
            <a:headEnd type="none" w="med" len="med"/>
            <a:tailEnd type="none" w="med" len="med"/>
          </a:ln>
        </p:spPr>
      </p:cxnSp>
      <p:sp>
        <p:nvSpPr>
          <p:cNvPr id="11" name="Google Shape;160;p20">
            <a:extLst>
              <a:ext uri="{FF2B5EF4-FFF2-40B4-BE49-F238E27FC236}">
                <a16:creationId xmlns:a16="http://schemas.microsoft.com/office/drawing/2014/main" id="{B9907C47-A1ED-1569-F51D-95D998439ADC}"/>
              </a:ext>
            </a:extLst>
          </p:cNvPr>
          <p:cNvSpPr txBox="1"/>
          <p:nvPr/>
        </p:nvSpPr>
        <p:spPr>
          <a:xfrm>
            <a:off x="9057701" y="951921"/>
            <a:ext cx="656000" cy="533297"/>
          </a:xfrm>
          <a:prstGeom prst="rect">
            <a:avLst/>
          </a:prstGeom>
          <a:solidFill>
            <a:srgbClr val="9BBB59"/>
          </a:solidFill>
          <a:ln>
            <a:noFill/>
          </a:ln>
        </p:spPr>
        <p:txBody>
          <a:bodyPr spcFirstLastPara="1" wrap="square" lIns="121900" tIns="60933" rIns="121900" bIns="60933" anchor="t" anchorCtr="0">
            <a:spAutoFit/>
          </a:bodyPr>
          <a:lstStyle/>
          <a:p>
            <a:pPr>
              <a:spcBef>
                <a:spcPts val="0"/>
              </a:spcBef>
              <a:spcAft>
                <a:spcPts val="0"/>
              </a:spcAft>
              <a:buClr>
                <a:srgbClr val="FFFFFF"/>
              </a:buClr>
              <a:buSzPts val="1000"/>
            </a:pPr>
            <a:r>
              <a:rPr lang="en-US" sz="1333" dirty="0">
                <a:solidFill>
                  <a:srgbClr val="FFFFFF"/>
                </a:solidFill>
                <a:latin typeface="Montserrat"/>
                <a:ea typeface="Montserrat"/>
                <a:cs typeface="Montserrat"/>
                <a:sym typeface="Montserrat"/>
              </a:rPr>
              <a:t>2028</a:t>
            </a:r>
            <a:endParaRPr dirty="0"/>
          </a:p>
        </p:txBody>
      </p:sp>
      <p:cxnSp>
        <p:nvCxnSpPr>
          <p:cNvPr id="16" name="Google Shape;126;p20">
            <a:extLst>
              <a:ext uri="{FF2B5EF4-FFF2-40B4-BE49-F238E27FC236}">
                <a16:creationId xmlns:a16="http://schemas.microsoft.com/office/drawing/2014/main" id="{B14D5B85-3ED6-CA33-A306-EB2D67F08257}"/>
              </a:ext>
            </a:extLst>
          </p:cNvPr>
          <p:cNvCxnSpPr/>
          <p:nvPr/>
        </p:nvCxnSpPr>
        <p:spPr>
          <a:xfrm>
            <a:off x="8740921" y="1616829"/>
            <a:ext cx="0" cy="5075600"/>
          </a:xfrm>
          <a:prstGeom prst="straightConnector1">
            <a:avLst/>
          </a:prstGeom>
          <a:noFill/>
          <a:ln w="9525" cap="flat" cmpd="sng">
            <a:solidFill>
              <a:srgbClr val="9BBB59"/>
            </a:solidFill>
            <a:prstDash val="solid"/>
            <a:miter lim="800000"/>
            <a:headEnd type="none" w="med" len="med"/>
            <a:tailEnd type="none" w="med" len="med"/>
          </a:ln>
        </p:spPr>
      </p:cxnSp>
      <p:cxnSp>
        <p:nvCxnSpPr>
          <p:cNvPr id="17" name="Google Shape;132;p20">
            <a:extLst>
              <a:ext uri="{FF2B5EF4-FFF2-40B4-BE49-F238E27FC236}">
                <a16:creationId xmlns:a16="http://schemas.microsoft.com/office/drawing/2014/main" id="{8CADE213-1AA8-D537-5BBB-DC3BE02AF57E}"/>
              </a:ext>
            </a:extLst>
          </p:cNvPr>
          <p:cNvCxnSpPr/>
          <p:nvPr/>
        </p:nvCxnSpPr>
        <p:spPr>
          <a:xfrm>
            <a:off x="9452121" y="1621063"/>
            <a:ext cx="0" cy="5071600"/>
          </a:xfrm>
          <a:prstGeom prst="straightConnector1">
            <a:avLst/>
          </a:prstGeom>
          <a:noFill/>
          <a:ln w="9525" cap="flat" cmpd="sng">
            <a:solidFill>
              <a:srgbClr val="9BBB59"/>
            </a:solidFill>
            <a:prstDash val="solid"/>
            <a:miter lim="800000"/>
            <a:headEnd type="none" w="med" len="med"/>
            <a:tailEnd type="none" w="med" len="med"/>
          </a:ln>
        </p:spPr>
      </p:cxnSp>
      <p:sp>
        <p:nvSpPr>
          <p:cNvPr id="18" name="Google Shape;133;p20">
            <a:extLst>
              <a:ext uri="{FF2B5EF4-FFF2-40B4-BE49-F238E27FC236}">
                <a16:creationId xmlns:a16="http://schemas.microsoft.com/office/drawing/2014/main" id="{DDC08A3C-4E48-6D93-A98B-F31E237D17CA}"/>
              </a:ext>
            </a:extLst>
          </p:cNvPr>
          <p:cNvSpPr txBox="1"/>
          <p:nvPr/>
        </p:nvSpPr>
        <p:spPr>
          <a:xfrm>
            <a:off x="9855323" y="1347737"/>
            <a:ext cx="8996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TSG#121</a:t>
            </a:r>
            <a:endParaRPr dirty="0"/>
          </a:p>
        </p:txBody>
      </p:sp>
      <p:sp>
        <p:nvSpPr>
          <p:cNvPr id="19" name="Google Shape;134;p20">
            <a:extLst>
              <a:ext uri="{FF2B5EF4-FFF2-40B4-BE49-F238E27FC236}">
                <a16:creationId xmlns:a16="http://schemas.microsoft.com/office/drawing/2014/main" id="{CBE55DA0-1429-3D8A-F995-30F2A6DF70FF}"/>
              </a:ext>
            </a:extLst>
          </p:cNvPr>
          <p:cNvSpPr txBox="1"/>
          <p:nvPr/>
        </p:nvSpPr>
        <p:spPr>
          <a:xfrm>
            <a:off x="10752789" y="1347737"/>
            <a:ext cx="9016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TSG#122</a:t>
            </a:r>
            <a:endParaRPr dirty="0"/>
          </a:p>
        </p:txBody>
      </p:sp>
      <p:sp>
        <p:nvSpPr>
          <p:cNvPr id="22" name="Google Shape;143;p20">
            <a:extLst>
              <a:ext uri="{FF2B5EF4-FFF2-40B4-BE49-F238E27FC236}">
                <a16:creationId xmlns:a16="http://schemas.microsoft.com/office/drawing/2014/main" id="{44493523-3A3A-321C-495E-16E866F05180}"/>
              </a:ext>
            </a:extLst>
          </p:cNvPr>
          <p:cNvSpPr txBox="1"/>
          <p:nvPr/>
        </p:nvSpPr>
        <p:spPr>
          <a:xfrm>
            <a:off x="8999154" y="1347737"/>
            <a:ext cx="958145"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TSG#120</a:t>
            </a:r>
            <a:endParaRPr dirty="0"/>
          </a:p>
        </p:txBody>
      </p:sp>
      <p:sp>
        <p:nvSpPr>
          <p:cNvPr id="23" name="Google Shape;148;p20">
            <a:extLst>
              <a:ext uri="{FF2B5EF4-FFF2-40B4-BE49-F238E27FC236}">
                <a16:creationId xmlns:a16="http://schemas.microsoft.com/office/drawing/2014/main" id="{B30DFB6B-4590-FCFB-EBEF-0F97C65EE53B}"/>
              </a:ext>
            </a:extLst>
          </p:cNvPr>
          <p:cNvSpPr txBox="1"/>
          <p:nvPr/>
        </p:nvSpPr>
        <p:spPr>
          <a:xfrm>
            <a:off x="10882200" y="1592843"/>
            <a:ext cx="501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dirty="0">
                <a:solidFill>
                  <a:schemeClr val="dk1"/>
                </a:solidFill>
                <a:latin typeface="Montserrat"/>
                <a:ea typeface="Montserrat"/>
                <a:cs typeface="Montserrat"/>
                <a:sym typeface="Montserrat"/>
              </a:rPr>
              <a:t>Dec</a:t>
            </a:r>
            <a:endParaRPr dirty="0"/>
          </a:p>
        </p:txBody>
      </p:sp>
      <p:sp>
        <p:nvSpPr>
          <p:cNvPr id="24" name="Google Shape;149;p20">
            <a:extLst>
              <a:ext uri="{FF2B5EF4-FFF2-40B4-BE49-F238E27FC236}">
                <a16:creationId xmlns:a16="http://schemas.microsoft.com/office/drawing/2014/main" id="{9A234D5F-7953-78BF-E539-889D7F424E63}"/>
              </a:ext>
            </a:extLst>
          </p:cNvPr>
          <p:cNvSpPr txBox="1"/>
          <p:nvPr/>
        </p:nvSpPr>
        <p:spPr>
          <a:xfrm>
            <a:off x="8464891" y="1592843"/>
            <a:ext cx="5016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Mar.</a:t>
            </a:r>
            <a:endParaRPr/>
          </a:p>
        </p:txBody>
      </p:sp>
      <p:sp>
        <p:nvSpPr>
          <p:cNvPr id="25" name="Google Shape;153;p20">
            <a:extLst>
              <a:ext uri="{FF2B5EF4-FFF2-40B4-BE49-F238E27FC236}">
                <a16:creationId xmlns:a16="http://schemas.microsoft.com/office/drawing/2014/main" id="{49A4B5CF-2A63-42D3-A412-E00F3A05DE86}"/>
              </a:ext>
            </a:extLst>
          </p:cNvPr>
          <p:cNvSpPr txBox="1"/>
          <p:nvPr/>
        </p:nvSpPr>
        <p:spPr>
          <a:xfrm>
            <a:off x="9231124" y="1592843"/>
            <a:ext cx="4932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a:solidFill>
                  <a:schemeClr val="dk1"/>
                </a:solidFill>
                <a:latin typeface="Montserrat"/>
                <a:ea typeface="Montserrat"/>
                <a:cs typeface="Montserrat"/>
                <a:sym typeface="Montserrat"/>
              </a:rPr>
              <a:t>Jun.</a:t>
            </a:r>
            <a:endParaRPr/>
          </a:p>
        </p:txBody>
      </p:sp>
      <p:sp>
        <p:nvSpPr>
          <p:cNvPr id="30" name="Google Shape;157;p20">
            <a:extLst>
              <a:ext uri="{FF2B5EF4-FFF2-40B4-BE49-F238E27FC236}">
                <a16:creationId xmlns:a16="http://schemas.microsoft.com/office/drawing/2014/main" id="{E6594186-C836-1FE5-E3EC-62BF5F7022DC}"/>
              </a:ext>
            </a:extLst>
          </p:cNvPr>
          <p:cNvSpPr txBox="1"/>
          <p:nvPr/>
        </p:nvSpPr>
        <p:spPr>
          <a:xfrm>
            <a:off x="10078825" y="1592843"/>
            <a:ext cx="512400" cy="266622"/>
          </a:xfrm>
          <a:prstGeom prst="rect">
            <a:avLst/>
          </a:prstGeom>
          <a:noFill/>
          <a:ln>
            <a:noFill/>
          </a:ln>
        </p:spPr>
        <p:txBody>
          <a:bodyPr spcFirstLastPara="1" wrap="square" lIns="121900" tIns="60933" rIns="121900" bIns="60933" anchor="t" anchorCtr="0">
            <a:spAutoFit/>
          </a:bodyPr>
          <a:lstStyle/>
          <a:p>
            <a:pPr>
              <a:spcBef>
                <a:spcPts val="0"/>
              </a:spcBef>
              <a:spcAft>
                <a:spcPts val="0"/>
              </a:spcAft>
              <a:buClr>
                <a:schemeClr val="dk1"/>
              </a:buClr>
              <a:buSzPts val="700"/>
            </a:pPr>
            <a:r>
              <a:rPr lang="en-US" sz="933" dirty="0">
                <a:solidFill>
                  <a:schemeClr val="dk1"/>
                </a:solidFill>
                <a:latin typeface="Montserrat"/>
                <a:ea typeface="Montserrat"/>
                <a:cs typeface="Montserrat"/>
                <a:sym typeface="Montserrat"/>
              </a:rPr>
              <a:t>Sep.</a:t>
            </a:r>
            <a:endParaRPr dirty="0"/>
          </a:p>
        </p:txBody>
      </p:sp>
      <p:cxnSp>
        <p:nvCxnSpPr>
          <p:cNvPr id="31" name="Google Shape;123;p20">
            <a:extLst>
              <a:ext uri="{FF2B5EF4-FFF2-40B4-BE49-F238E27FC236}">
                <a16:creationId xmlns:a16="http://schemas.microsoft.com/office/drawing/2014/main" id="{1B84E02A-E111-06F3-6154-28C330BC8098}"/>
              </a:ext>
            </a:extLst>
          </p:cNvPr>
          <p:cNvCxnSpPr/>
          <p:nvPr/>
        </p:nvCxnSpPr>
        <p:spPr>
          <a:xfrm>
            <a:off x="10370952" y="1703151"/>
            <a:ext cx="0" cy="4965600"/>
          </a:xfrm>
          <a:prstGeom prst="straightConnector1">
            <a:avLst/>
          </a:prstGeom>
          <a:noFill/>
          <a:ln w="9525" cap="flat" cmpd="sng">
            <a:solidFill>
              <a:srgbClr val="9BBB59"/>
            </a:solidFill>
            <a:prstDash val="solid"/>
            <a:miter lim="800000"/>
            <a:headEnd type="none" w="med" len="med"/>
            <a:tailEnd type="none" w="med" len="med"/>
          </a:ln>
        </p:spPr>
      </p:cxnSp>
      <p:cxnSp>
        <p:nvCxnSpPr>
          <p:cNvPr id="102" name="Google Shape;195;p20">
            <a:extLst>
              <a:ext uri="{FF2B5EF4-FFF2-40B4-BE49-F238E27FC236}">
                <a16:creationId xmlns:a16="http://schemas.microsoft.com/office/drawing/2014/main" id="{B686C105-765E-BA30-9400-2F21B3ED8479}"/>
              </a:ext>
            </a:extLst>
          </p:cNvPr>
          <p:cNvCxnSpPr>
            <a:cxnSpLocks/>
          </p:cNvCxnSpPr>
          <p:nvPr/>
        </p:nvCxnSpPr>
        <p:spPr>
          <a:xfrm flipH="1">
            <a:off x="11118886" y="1839441"/>
            <a:ext cx="14985" cy="4623304"/>
          </a:xfrm>
          <a:prstGeom prst="straightConnector1">
            <a:avLst/>
          </a:prstGeom>
          <a:noFill/>
          <a:ln w="76200" cap="flat" cmpd="sng">
            <a:solidFill>
              <a:srgbClr val="9BBB59"/>
            </a:solidFill>
            <a:prstDash val="solid"/>
            <a:miter lim="800000"/>
            <a:headEnd type="none" w="med" len="med"/>
            <a:tailEnd type="none" w="med" len="med"/>
          </a:ln>
        </p:spPr>
      </p:cxnSp>
      <p:sp>
        <p:nvSpPr>
          <p:cNvPr id="103" name="Google Shape;145;p20">
            <a:extLst>
              <a:ext uri="{FF2B5EF4-FFF2-40B4-BE49-F238E27FC236}">
                <a16:creationId xmlns:a16="http://schemas.microsoft.com/office/drawing/2014/main" id="{B26AF7E0-9CB1-D3C2-9DD4-A3C658AF5C82}"/>
              </a:ext>
            </a:extLst>
          </p:cNvPr>
          <p:cNvSpPr txBox="1"/>
          <p:nvPr/>
        </p:nvSpPr>
        <p:spPr>
          <a:xfrm>
            <a:off x="11421224" y="925263"/>
            <a:ext cx="664800" cy="328177"/>
          </a:xfrm>
          <a:prstGeom prst="rect">
            <a:avLst/>
          </a:prstGeom>
          <a:solidFill>
            <a:srgbClr val="9BBB59"/>
          </a:solidFill>
          <a:ln>
            <a:noFill/>
          </a:ln>
        </p:spPr>
        <p:txBody>
          <a:bodyPr spcFirstLastPara="1" wrap="square" lIns="121900" tIns="60933" rIns="121900" bIns="60933" anchor="t" anchorCtr="0">
            <a:spAutoFit/>
          </a:bodyPr>
          <a:lstStyle/>
          <a:p>
            <a:pPr>
              <a:spcBef>
                <a:spcPts val="0"/>
              </a:spcBef>
              <a:spcAft>
                <a:spcPts val="0"/>
              </a:spcAft>
              <a:buClr>
                <a:srgbClr val="FFFFFF"/>
              </a:buClr>
              <a:buSzPts val="1000"/>
            </a:pPr>
            <a:r>
              <a:rPr lang="en-US" sz="1333" dirty="0">
                <a:solidFill>
                  <a:srgbClr val="FFFFFF"/>
                </a:solidFill>
                <a:latin typeface="Montserrat"/>
                <a:ea typeface="Montserrat"/>
                <a:cs typeface="Montserrat"/>
                <a:sym typeface="Montserrat"/>
              </a:rPr>
              <a:t>2029</a:t>
            </a:r>
            <a:endParaRPr dirty="0"/>
          </a:p>
        </p:txBody>
      </p:sp>
      <p:sp>
        <p:nvSpPr>
          <p:cNvPr id="104" name="Google Shape;134;p20">
            <a:extLst>
              <a:ext uri="{FF2B5EF4-FFF2-40B4-BE49-F238E27FC236}">
                <a16:creationId xmlns:a16="http://schemas.microsoft.com/office/drawing/2014/main" id="{90A3F421-9C32-970A-0B3F-52A60EEC3C45}"/>
              </a:ext>
            </a:extLst>
          </p:cNvPr>
          <p:cNvSpPr txBox="1"/>
          <p:nvPr/>
        </p:nvSpPr>
        <p:spPr>
          <a:xfrm>
            <a:off x="8217361" y="1347737"/>
            <a:ext cx="901600" cy="307722"/>
          </a:xfrm>
          <a:prstGeom prst="rect">
            <a:avLst/>
          </a:prstGeom>
          <a:noFill/>
          <a:ln>
            <a:noFill/>
          </a:ln>
        </p:spPr>
        <p:txBody>
          <a:bodyPr spcFirstLastPara="1" wrap="square" lIns="121900" tIns="60933" rIns="121900" bIns="60933" anchor="t" anchorCtr="0">
            <a:spAutoFit/>
          </a:bodyPr>
          <a:lstStyle/>
          <a:p>
            <a:pPr algn="ctr">
              <a:spcBef>
                <a:spcPts val="0"/>
              </a:spcBef>
              <a:spcAft>
                <a:spcPts val="0"/>
              </a:spcAft>
              <a:buClr>
                <a:schemeClr val="dk1"/>
              </a:buClr>
              <a:buSzPts val="900"/>
            </a:pPr>
            <a:r>
              <a:rPr lang="en-US" sz="1200" dirty="0">
                <a:solidFill>
                  <a:schemeClr val="dk1"/>
                </a:solidFill>
                <a:latin typeface="Montserrat"/>
                <a:ea typeface="Montserrat"/>
                <a:cs typeface="Montserrat"/>
                <a:sym typeface="Montserrat"/>
              </a:rPr>
              <a:t>TSG#119</a:t>
            </a:r>
            <a:endParaRPr dirty="0"/>
          </a:p>
        </p:txBody>
      </p:sp>
      <p:sp>
        <p:nvSpPr>
          <p:cNvPr id="105" name="Oval 104">
            <a:extLst>
              <a:ext uri="{FF2B5EF4-FFF2-40B4-BE49-F238E27FC236}">
                <a16:creationId xmlns:a16="http://schemas.microsoft.com/office/drawing/2014/main" id="{974D8E56-19F7-563D-C77A-CA33C11D8A49}"/>
              </a:ext>
            </a:extLst>
          </p:cNvPr>
          <p:cNvSpPr/>
          <p:nvPr/>
        </p:nvSpPr>
        <p:spPr bwMode="auto">
          <a:xfrm>
            <a:off x="674397" y="3910501"/>
            <a:ext cx="5872636" cy="861775"/>
          </a:xfrm>
          <a:prstGeom prst="ellipse">
            <a:avLst/>
          </a:prstGeom>
          <a:noFill/>
          <a:ln w="57150" cap="flat" cmpd="sng" algn="ctr">
            <a:solidFill>
              <a:srgbClr val="FF0000"/>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
        <p:nvSpPr>
          <p:cNvPr id="106" name="TextBox 105">
            <a:extLst>
              <a:ext uri="{FF2B5EF4-FFF2-40B4-BE49-F238E27FC236}">
                <a16:creationId xmlns:a16="http://schemas.microsoft.com/office/drawing/2014/main" id="{8440CCF4-D0A1-45C3-0429-2CE62CB337DB}"/>
              </a:ext>
            </a:extLst>
          </p:cNvPr>
          <p:cNvSpPr txBox="1"/>
          <p:nvPr/>
        </p:nvSpPr>
        <p:spPr>
          <a:xfrm>
            <a:off x="6449976" y="3697789"/>
            <a:ext cx="436445" cy="1077218"/>
          </a:xfrm>
          <a:prstGeom prst="rect">
            <a:avLst/>
          </a:prstGeom>
          <a:noFill/>
        </p:spPr>
        <p:txBody>
          <a:bodyPr wrap="square" rtlCol="0">
            <a:spAutoFit/>
          </a:bodyPr>
          <a:lstStyle/>
          <a:p>
            <a:r>
              <a:rPr lang="en-GB" sz="6400" dirty="0">
                <a:solidFill>
                  <a:srgbClr val="FF0000"/>
                </a:solidFill>
              </a:rPr>
              <a:t>?</a:t>
            </a:r>
            <a:endParaRPr lang="en-GB" sz="2667" dirty="0">
              <a:solidFill>
                <a:srgbClr val="FF0000"/>
              </a:solidFill>
            </a:endParaRPr>
          </a:p>
        </p:txBody>
      </p:sp>
      <p:sp>
        <p:nvSpPr>
          <p:cNvPr id="109" name="Rectangle 108">
            <a:extLst>
              <a:ext uri="{FF2B5EF4-FFF2-40B4-BE49-F238E27FC236}">
                <a16:creationId xmlns:a16="http://schemas.microsoft.com/office/drawing/2014/main" id="{DE3EBC25-09EA-3744-7DFB-87508301491D}"/>
              </a:ext>
            </a:extLst>
          </p:cNvPr>
          <p:cNvSpPr/>
          <p:nvPr/>
        </p:nvSpPr>
        <p:spPr bwMode="auto">
          <a:xfrm>
            <a:off x="13694" y="1831978"/>
            <a:ext cx="7081615" cy="1854511"/>
          </a:xfrm>
          <a:prstGeom prst="rect">
            <a:avLst/>
          </a:prstGeom>
          <a:solidFill>
            <a:schemeClr val="bg1">
              <a:lumMod val="95000"/>
              <a:alpha val="6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
        <p:nvSpPr>
          <p:cNvPr id="107" name="Oval 106">
            <a:extLst>
              <a:ext uri="{FF2B5EF4-FFF2-40B4-BE49-F238E27FC236}">
                <a16:creationId xmlns:a16="http://schemas.microsoft.com/office/drawing/2014/main" id="{77C1D44D-1491-0FC7-5A4D-B44166E04093}"/>
              </a:ext>
            </a:extLst>
          </p:cNvPr>
          <p:cNvSpPr/>
          <p:nvPr/>
        </p:nvSpPr>
        <p:spPr bwMode="auto">
          <a:xfrm>
            <a:off x="351244" y="1726243"/>
            <a:ext cx="2226185" cy="438644"/>
          </a:xfrm>
          <a:prstGeom prst="ellipse">
            <a:avLst/>
          </a:prstGeom>
          <a:noFill/>
          <a:ln w="57150" cap="flat" cmpd="sng" algn="ctr">
            <a:solidFill>
              <a:srgbClr val="FF0000"/>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
        <p:nvSpPr>
          <p:cNvPr id="108" name="Arrow: Down 107">
            <a:extLst>
              <a:ext uri="{FF2B5EF4-FFF2-40B4-BE49-F238E27FC236}">
                <a16:creationId xmlns:a16="http://schemas.microsoft.com/office/drawing/2014/main" id="{1398BBA8-D397-FF49-5C5A-81B1ECA0E9C0}"/>
              </a:ext>
            </a:extLst>
          </p:cNvPr>
          <p:cNvSpPr/>
          <p:nvPr/>
        </p:nvSpPr>
        <p:spPr bwMode="auto">
          <a:xfrm>
            <a:off x="1848893" y="2089651"/>
            <a:ext cx="610716" cy="1750692"/>
          </a:xfrm>
          <a:prstGeom prst="down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
        <p:nvSpPr>
          <p:cNvPr id="110" name="TextBox 1">
            <a:extLst>
              <a:ext uri="{FF2B5EF4-FFF2-40B4-BE49-F238E27FC236}">
                <a16:creationId xmlns:a16="http://schemas.microsoft.com/office/drawing/2014/main" id="{A77AEB92-7531-2DCE-1FC2-A6FF3FD054E3}"/>
              </a:ext>
            </a:extLst>
          </p:cNvPr>
          <p:cNvSpPr txBox="1">
            <a:spLocks noChangeArrowheads="1"/>
          </p:cNvSpPr>
          <p:nvPr/>
        </p:nvSpPr>
        <p:spPr bwMode="auto">
          <a:xfrm>
            <a:off x="8269875" y="71300"/>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96" name="TextBox 95">
            <a:extLst>
              <a:ext uri="{FF2B5EF4-FFF2-40B4-BE49-F238E27FC236}">
                <a16:creationId xmlns:a16="http://schemas.microsoft.com/office/drawing/2014/main" id="{B0830A30-59CD-CEED-3F0E-EAF65C1DAB9C}"/>
              </a:ext>
            </a:extLst>
          </p:cNvPr>
          <p:cNvSpPr txBox="1"/>
          <p:nvPr/>
        </p:nvSpPr>
        <p:spPr>
          <a:xfrm>
            <a:off x="6955805" y="5174585"/>
            <a:ext cx="2451267" cy="379656"/>
          </a:xfrm>
          <a:prstGeom prst="rect">
            <a:avLst/>
          </a:prstGeom>
          <a:noFill/>
        </p:spPr>
        <p:txBody>
          <a:bodyPr wrap="square">
            <a:spAutoFit/>
          </a:bodyPr>
          <a:lstStyle/>
          <a:p>
            <a:pPr algn="ctr">
              <a:defRPr/>
            </a:pPr>
            <a:r>
              <a:rPr lang="fr-FR" sz="1867" dirty="0" err="1">
                <a:solidFill>
                  <a:schemeClr val="dk1"/>
                </a:solidFill>
                <a:latin typeface="Montserrat" panose="00000500000000000000" pitchFamily="50" charset="0"/>
                <a:ea typeface="ＭＳ Ｐゴシック" charset="-128"/>
                <a:cs typeface="Arial" pitchFamily="34" charset="0"/>
              </a:rPr>
              <a:t>Other</a:t>
            </a:r>
            <a:r>
              <a:rPr lang="fr-FR" sz="1867" dirty="0">
                <a:solidFill>
                  <a:schemeClr val="dk1"/>
                </a:solidFill>
                <a:latin typeface="Montserrat" panose="00000500000000000000" pitchFamily="50" charset="0"/>
                <a:ea typeface="ＭＳ Ｐゴシック" charset="-128"/>
                <a:cs typeface="Arial" pitchFamily="34" charset="0"/>
              </a:rPr>
              <a:t> Stages?</a:t>
            </a:r>
          </a:p>
        </p:txBody>
      </p:sp>
      <p:sp>
        <p:nvSpPr>
          <p:cNvPr id="2" name="Thought Bubble: Cloud 1">
            <a:extLst>
              <a:ext uri="{FF2B5EF4-FFF2-40B4-BE49-F238E27FC236}">
                <a16:creationId xmlns:a16="http://schemas.microsoft.com/office/drawing/2014/main" id="{EBF522D4-4658-BAF9-15C2-CEF6E9CB5FE6}"/>
              </a:ext>
            </a:extLst>
          </p:cNvPr>
          <p:cNvSpPr/>
          <p:nvPr/>
        </p:nvSpPr>
        <p:spPr bwMode="auto">
          <a:xfrm>
            <a:off x="981121" y="4035922"/>
            <a:ext cx="1762952" cy="58526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5" name="TextBox 4">
            <a:extLst>
              <a:ext uri="{FF2B5EF4-FFF2-40B4-BE49-F238E27FC236}">
                <a16:creationId xmlns:a16="http://schemas.microsoft.com/office/drawing/2014/main" id="{6C487AF6-1FC9-9122-C857-BDBB619FC3F3}"/>
              </a:ext>
            </a:extLst>
          </p:cNvPr>
          <p:cNvSpPr txBox="1"/>
          <p:nvPr/>
        </p:nvSpPr>
        <p:spPr>
          <a:xfrm>
            <a:off x="859704" y="4168714"/>
            <a:ext cx="2042957" cy="276999"/>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SA1 WID </a:t>
            </a:r>
            <a:r>
              <a:rPr lang="fr-FR" sz="1200" dirty="0" err="1">
                <a:latin typeface="Montserrat" panose="00000500000000000000" pitchFamily="50" charset="0"/>
                <a:ea typeface="ＭＳ Ｐゴシック" charset="-128"/>
                <a:cs typeface="Arial" pitchFamily="34" charset="0"/>
              </a:rPr>
              <a:t>def</a:t>
            </a:r>
            <a:r>
              <a:rPr lang="fr-FR" sz="1200" dirty="0">
                <a:latin typeface="Montserrat" panose="00000500000000000000" pitchFamily="50" charset="0"/>
                <a:ea typeface="ＭＳ Ｐゴシック" charset="-128"/>
                <a:cs typeface="Arial" pitchFamily="34" charset="0"/>
              </a:rPr>
              <a:t>. </a:t>
            </a:r>
          </a:p>
        </p:txBody>
      </p:sp>
    </p:spTree>
    <p:extLst>
      <p:ext uri="{BB962C8B-B14F-4D97-AF65-F5344CB8AC3E}">
        <p14:creationId xmlns:p14="http://schemas.microsoft.com/office/powerpoint/2010/main" val="37608789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a:xfrm>
            <a:off x="5859995" y="3459421"/>
            <a:ext cx="5444382" cy="1402470"/>
          </a:xfrm>
        </p:spPr>
        <p:txBody>
          <a:bodyPr vert="horz" lIns="91440" tIns="45720" rIns="91440" bIns="45720" rtlCol="0" anchor="t">
            <a:normAutofit/>
          </a:bodyPr>
          <a:lstStyle/>
          <a:p>
            <a:pPr eaLnBrk="1" hangingPunct="1"/>
            <a:r>
              <a:rPr lang="en-US" altLang="en-US" sz="3000" dirty="0"/>
              <a:t>Thank You!</a:t>
            </a:r>
            <a:br>
              <a:rPr lang="en-US" altLang="en-US" sz="3000" dirty="0"/>
            </a:br>
            <a:br>
              <a:rPr lang="en-US" altLang="en-US" sz="3000" dirty="0"/>
            </a:br>
            <a:endParaRPr lang="en-US" altLang="en-US" sz="3000" dirty="0"/>
          </a:p>
        </p:txBody>
      </p:sp>
      <p:cxnSp>
        <p:nvCxnSpPr>
          <p:cNvPr id="17435" name="Straight Connector 17434">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5868557" y="2551176"/>
            <a:ext cx="5444382" cy="3591207"/>
          </a:xfrm>
        </p:spPr>
        <p:txBody>
          <a:bodyPr vert="horz" lIns="91440" tIns="45720" rIns="91440" bIns="45720" rtlCol="0">
            <a:normAutofit/>
          </a:bodyPr>
          <a:lstStyle/>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r>
              <a:rPr lang="en-US" altLang="en-US" sz="1600" dirty="0"/>
              <a:t>Gilles Teniou</a:t>
            </a:r>
          </a:p>
          <a:p>
            <a:pPr marL="0" eaLnBrk="1" hangingPunct="1">
              <a:spcBef>
                <a:spcPct val="0"/>
              </a:spcBef>
              <a:buFont typeface="Arial" panose="020B0604020202020204" pitchFamily="34" charset="0"/>
              <a:buChar char="•"/>
              <a:defRPr/>
            </a:pPr>
            <a:r>
              <a:rPr lang="en-US" altLang="en-US" sz="1600" dirty="0"/>
              <a:t>3GPP SA4 Chair</a:t>
            </a:r>
          </a:p>
          <a:p>
            <a:pPr marL="0" eaLnBrk="1" hangingPunct="1">
              <a:spcBef>
                <a:spcPct val="0"/>
              </a:spcBef>
              <a:buFont typeface="Arial" panose="020B0604020202020204" pitchFamily="34" charset="0"/>
              <a:buChar char="•"/>
              <a:defRPr/>
            </a:pPr>
            <a:r>
              <a:rPr lang="en-US" altLang="en-US" sz="1600" dirty="0"/>
              <a:t>email: </a:t>
            </a:r>
            <a:r>
              <a:rPr lang="en-US" altLang="en-US" sz="1600" dirty="0" err="1"/>
              <a:t>teniou@global.tencent.com</a:t>
            </a:r>
            <a:endParaRPr lang="en-US" altLang="en-US" sz="1600" dirty="0"/>
          </a:p>
        </p:txBody>
      </p:sp>
      <p:sp>
        <p:nvSpPr>
          <p:cNvPr id="6" name="AutoShape 6">
            <a:extLst>
              <a:ext uri="{FF2B5EF4-FFF2-40B4-BE49-F238E27FC236}">
                <a16:creationId xmlns:a16="http://schemas.microsoft.com/office/drawing/2014/main" id="{E281E8E4-2B1F-59BE-4CD6-A996BB813F4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dirty="0"/>
              <a:t>General:</a:t>
            </a:r>
          </a:p>
          <a:p>
            <a:pPr lvl="1"/>
            <a:r>
              <a:rPr lang="en-GB" sz="2000" dirty="0"/>
              <a:t>3GPP TSG </a:t>
            </a:r>
            <a:r>
              <a:rPr lang="en-US" sz="2000" dirty="0"/>
              <a:t>SA#109 took place 16-19 September 2025 and was hosted by CCSA in Beijing, China. </a:t>
            </a:r>
          </a:p>
          <a:p>
            <a:endParaRPr lang="en-GB" sz="2400" u="sng" dirty="0"/>
          </a:p>
          <a:p>
            <a:r>
              <a:rPr lang="en-GB" sz="2400" u="sng" dirty="0"/>
              <a:t>Inputs</a:t>
            </a:r>
          </a:p>
          <a:p>
            <a:pPr lvl="1"/>
            <a:r>
              <a:rPr lang="en-GB" sz="2000" dirty="0"/>
              <a:t>The SA#109 documents: </a:t>
            </a:r>
            <a:r>
              <a:rPr lang="en-US" sz="2000" dirty="0">
                <a:hlinkClick r:id="rId2"/>
              </a:rPr>
              <a:t>https://www.3gpp.org/ftp/tsg_sa/TSG_SA/TSGS_109_Beijing_2025-09/Docs</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SA#109 report: </a:t>
            </a:r>
            <a:r>
              <a:rPr lang="en-US" sz="2000" dirty="0">
                <a:hlinkClick r:id="rId3"/>
              </a:rPr>
              <a:t>https://www.3gpp.org/ftp/tsg_sa/TSG_SA/TSGS_109_Beijing_2025-09/Report</a:t>
            </a:r>
            <a:endParaRPr lang="en-US" sz="2000" dirty="0"/>
          </a:p>
          <a:p>
            <a:pPr lvl="1"/>
            <a:r>
              <a:rPr lang="en-GB" sz="2000" dirty="0"/>
              <a:t>SA4 report to SA: </a:t>
            </a:r>
            <a:r>
              <a:rPr lang="en-US" sz="2000" b="0" i="0" dirty="0">
                <a:solidFill>
                  <a:srgbClr val="000000"/>
                </a:solidFill>
                <a:effectLst/>
                <a:hlinkClick r:id="rId4"/>
              </a:rPr>
              <a:t>SP-250917</a:t>
            </a:r>
            <a:endParaRPr lang="en-US" sz="2000" b="0" i="0" dirty="0">
              <a:solidFill>
                <a:srgbClr val="000000"/>
              </a:solidFill>
              <a:effectLst/>
            </a:endParaRPr>
          </a:p>
          <a:p>
            <a:pPr lvl="1"/>
            <a:r>
              <a:rPr lang="en-US" sz="2000" dirty="0"/>
              <a:t>RAN report to SA: </a:t>
            </a:r>
            <a:r>
              <a:rPr lang="en-US" sz="2000" dirty="0">
                <a:hlinkClick r:id="rId5"/>
              </a:rPr>
              <a:t>SP-251269</a:t>
            </a:r>
            <a:endParaRPr lang="en-US" sz="2000" dirty="0"/>
          </a:p>
          <a:p>
            <a:pPr lvl="1"/>
            <a:r>
              <a:rPr lang="en-US" sz="2000" dirty="0"/>
              <a:t>CT report to SA: </a:t>
            </a:r>
            <a:r>
              <a:rPr lang="en-US" sz="2000" dirty="0">
                <a:hlinkClick r:id="rId6"/>
              </a:rPr>
              <a:t>SP-251178</a:t>
            </a:r>
            <a:endParaRPr lang="en-US" sz="2000" dirty="0"/>
          </a:p>
          <a:p>
            <a:pPr lvl="1"/>
            <a:r>
              <a:rPr lang="en-US" sz="2000" dirty="0"/>
              <a:t>IETF report to SA: </a:t>
            </a:r>
            <a:r>
              <a:rPr lang="en-US" sz="2000" dirty="0">
                <a:hlinkClick r:id="rId7"/>
              </a:rPr>
              <a:t>SP-251231</a:t>
            </a:r>
            <a:endParaRPr lang="en-US" sz="2000" dirty="0"/>
          </a:p>
          <a:p>
            <a:pPr lvl="1"/>
            <a:r>
              <a:rPr lang="en-US" sz="2000" dirty="0"/>
              <a:t>Workplan: </a:t>
            </a:r>
            <a:r>
              <a:rPr lang="en-US" sz="2000" dirty="0">
                <a:hlinkClick r:id="rId8"/>
              </a:rPr>
              <a:t>SP-251279</a:t>
            </a:r>
            <a:endParaRPr lang="en-US" sz="2000" dirty="0"/>
          </a:p>
          <a:p>
            <a:pPr lvl="1"/>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en-US" sz="4000" noProof="0" dirty="0"/>
              <a:t>Outcome of SA4 submissions (Summary)</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688369" y="1825624"/>
            <a:ext cx="5407631" cy="4585449"/>
          </a:xfrm>
        </p:spPr>
        <p:txBody>
          <a:bodyPr>
            <a:normAutofit fontScale="62500" lnSpcReduction="20000"/>
          </a:bodyPr>
          <a:lstStyle/>
          <a:p>
            <a:r>
              <a:rPr lang="en-US" b="1" u="sng" dirty="0"/>
              <a:t>WG/SWG reports</a:t>
            </a:r>
            <a:endParaRPr lang="en-US" dirty="0"/>
          </a:p>
          <a:p>
            <a:pPr lvl="1"/>
            <a:r>
              <a:rPr lang="en-US" dirty="0"/>
              <a:t>The </a:t>
            </a:r>
            <a:r>
              <a:rPr lang="en-US" u="sng" dirty="0">
                <a:hlinkClick r:id="rId2"/>
              </a:rPr>
              <a:t>SA4 report to SA#109</a:t>
            </a:r>
            <a:r>
              <a:rPr lang="en-US" dirty="0">
                <a:hlinkClick r:id="rId2"/>
              </a:rPr>
              <a:t> </a:t>
            </a:r>
            <a:r>
              <a:rPr lang="en-US" dirty="0"/>
              <a:t>(including the </a:t>
            </a:r>
            <a:r>
              <a:rPr lang="en-US" u="sng" dirty="0">
                <a:hlinkClick r:id="rId2" tooltip="https://nam12.safelinks.protection.outlook.com/?url=https%3A%2F%2Fwww.3gpp.org%2Fftp%2Ftsg_sa%2FTSG_SA%2FTSGS_108_Prague_2025-06%2FDocs%2FSP-250631.zip&amp;data=05%7C02%7Cteniou%40global.tencent.com%7C5ada743ccaf84ddda3f108ddab3f7bbe%7Ca32856f21731405cb53d480e26413adf%7C1%7C0%7C638855011351688207%7CUnknown%7CTWFpbGZsb3d8eyJFbXB0eU1hcGkiOnRydWUsIlYiOiIwLjAuMDAwMCIsIlAiOiJXaW4zMiIsIkFOIjoiTWFpbCIsIldUIjoyfQ%3D%3D%7C0%7C%7C%7C&amp;sdata=s2xAJbqoxNuJeWpKqNCT2BEKUJFhhs0vknGjNfVFKGo%3D&amp;reserved=0"/>
              </a:rPr>
              <a:t>SWG reports</a:t>
            </a:r>
            <a:r>
              <a:rPr lang="en-US" dirty="0"/>
              <a:t>) has been </a:t>
            </a:r>
            <a:r>
              <a:rPr lang="en-US" b="1" dirty="0">
                <a:solidFill>
                  <a:srgbClr val="FF0000"/>
                </a:solidFill>
              </a:rPr>
              <a:t>noted</a:t>
            </a:r>
            <a:r>
              <a:rPr lang="en-US" dirty="0"/>
              <a:t>.</a:t>
            </a:r>
          </a:p>
          <a:p>
            <a:pPr marL="0" indent="0">
              <a:buNone/>
            </a:pPr>
            <a:endParaRPr lang="en-US" dirty="0"/>
          </a:p>
          <a:p>
            <a:r>
              <a:rPr lang="en-US" b="1" u="sng" dirty="0"/>
              <a:t>IVAS verification report</a:t>
            </a:r>
            <a:endParaRPr lang="en-US" dirty="0"/>
          </a:p>
          <a:p>
            <a:pPr lvl="1"/>
            <a:r>
              <a:rPr lang="en-US" dirty="0"/>
              <a:t>The </a:t>
            </a:r>
            <a:r>
              <a:rPr lang="en-US" u="sng" dirty="0">
                <a:hlinkClick r:id="rId3" tooltip="https://nam12.safelinks.protection.outlook.com/?url=https%3A%2F%2Fwww.3gpp.org%2Fftp%2Ftsg_sa%2FTSG_SA%2FTSGS_108_Prague_2025-06%2FDocs%2FSP-250643.zip&amp;data=05%7C02%7Cteniou%40global.tencent.com%7C5ada743ccaf84ddda3f108ddab3f7bbe%7Ca32856f21731405cb53d480e26413adf%7C1%7C0%7C638855011351697573%7CUnknown%7CTWFpbGZsb3d8eyJFbXB0eU1hcGkiOnRydWUsIlYiOiIwLjAuMDAwMCIsIlAiOiJXaW4zMiIsIkFOIjoiTWFpbCIsIldUIjoyfQ%3D%3D%7C0%7C%7C%7C&amp;sdata=KFuoQ7GoVPCRDxDk0%2FqFXM76u%2BfLhj1veF%2Flz2T%2FA%2FI%3D&amp;reserved=0"/>
              </a:rPr>
              <a:t>Verification report of IVAS BASOP Maintenance</a:t>
            </a:r>
            <a:r>
              <a:rPr lang="en-US" dirty="0"/>
              <a:t> has been </a:t>
            </a:r>
            <a:r>
              <a:rPr lang="en-US" b="1" dirty="0">
                <a:solidFill>
                  <a:srgbClr val="FF0000"/>
                </a:solidFill>
              </a:rPr>
              <a:t>approved</a:t>
            </a:r>
            <a:r>
              <a:rPr lang="en-US" dirty="0"/>
              <a:t>.</a:t>
            </a:r>
          </a:p>
          <a:p>
            <a:pPr marL="0" indent="0">
              <a:buNone/>
            </a:pPr>
            <a:endParaRPr lang="en-US" dirty="0"/>
          </a:p>
          <a:p>
            <a:r>
              <a:rPr lang="en-US" b="1" u="sng" dirty="0"/>
              <a:t>SA4-Specs CRs</a:t>
            </a:r>
            <a:endParaRPr lang="en-US" dirty="0"/>
          </a:p>
          <a:p>
            <a:pPr lvl="1"/>
            <a:r>
              <a:rPr lang="en-US" dirty="0"/>
              <a:t>All SA4 CRs (Rel-17, Rel-18 and Rel-19) have been </a:t>
            </a:r>
            <a:r>
              <a:rPr lang="en-US" b="1" dirty="0">
                <a:solidFill>
                  <a:srgbClr val="FF0000"/>
                </a:solidFill>
              </a:rPr>
              <a:t>approved</a:t>
            </a:r>
            <a:r>
              <a:rPr lang="en-US" dirty="0"/>
              <a:t>.</a:t>
            </a:r>
          </a:p>
          <a:p>
            <a:pPr marL="0" indent="0">
              <a:buNone/>
            </a:pPr>
            <a:endParaRPr lang="en-US" dirty="0"/>
          </a:p>
          <a:p>
            <a:r>
              <a:rPr lang="en-US" b="1" u="sng" dirty="0"/>
              <a:t>SA4-Specs for approval</a:t>
            </a:r>
            <a:endParaRPr lang="en-US" dirty="0"/>
          </a:p>
          <a:p>
            <a:pPr lvl="1"/>
            <a:r>
              <a:rPr lang="en-US" dirty="0"/>
              <a:t>The </a:t>
            </a:r>
            <a:r>
              <a:rPr lang="en-US" dirty="0">
                <a:hlinkClick r:id="rId4"/>
              </a:rPr>
              <a:t>Draft TS 26.567 V2.0.0 </a:t>
            </a:r>
            <a:r>
              <a:rPr lang="en-US" dirty="0"/>
              <a:t>(SR_IMS) has been </a:t>
            </a:r>
            <a:r>
              <a:rPr lang="en-US" b="1" dirty="0">
                <a:solidFill>
                  <a:srgbClr val="FF0000"/>
                </a:solidFill>
              </a:rPr>
              <a:t>approved</a:t>
            </a:r>
            <a:endParaRPr lang="en-US" dirty="0"/>
          </a:p>
          <a:p>
            <a:pPr lvl="1"/>
            <a:r>
              <a:rPr lang="en-US" dirty="0"/>
              <a:t>The </a:t>
            </a:r>
            <a:r>
              <a:rPr lang="en-US" dirty="0">
                <a:hlinkClick r:id="rId4"/>
              </a:rPr>
              <a:t>Draft TS 26.265 v2.0.0 </a:t>
            </a:r>
            <a:r>
              <a:rPr lang="en-US" dirty="0"/>
              <a:t>(VOPS) has been </a:t>
            </a:r>
            <a:r>
              <a:rPr lang="en-US" b="1" dirty="0">
                <a:solidFill>
                  <a:srgbClr val="FF0000"/>
                </a:solidFill>
              </a:rPr>
              <a:t>approved</a:t>
            </a:r>
            <a:r>
              <a:rPr lang="en-US" dirty="0"/>
              <a:t>.</a:t>
            </a:r>
          </a:p>
          <a:p>
            <a:pPr lvl="1"/>
            <a:r>
              <a:rPr lang="en-US" dirty="0"/>
              <a:t>The </a:t>
            </a:r>
            <a:r>
              <a:rPr lang="en-US" dirty="0">
                <a:hlinkClick r:id="rId4"/>
              </a:rPr>
              <a:t>Draft TR 26.819 v2.0.0 </a:t>
            </a:r>
            <a:r>
              <a:rPr lang="en-US" dirty="0"/>
              <a:t>(</a:t>
            </a:r>
            <a:r>
              <a:rPr lang="en-US" dirty="0" err="1"/>
              <a:t>FS_ARSpatial</a:t>
            </a:r>
            <a:r>
              <a:rPr lang="en-US" dirty="0"/>
              <a:t>) has been </a:t>
            </a:r>
            <a:r>
              <a:rPr lang="en-US" b="1" dirty="0">
                <a:solidFill>
                  <a:srgbClr val="FF0000"/>
                </a:solidFill>
              </a:rPr>
              <a:t>approved</a:t>
            </a:r>
            <a:r>
              <a:rPr lang="en-US" dirty="0"/>
              <a:t>.</a:t>
            </a:r>
          </a:p>
          <a:p>
            <a:pPr lvl="1"/>
            <a:r>
              <a:rPr lang="en-US" dirty="0"/>
              <a:t>The </a:t>
            </a:r>
            <a:r>
              <a:rPr lang="en-US" dirty="0">
                <a:hlinkClick r:id="rId4"/>
              </a:rPr>
              <a:t>Draft TR 26.956 v2.0.0 </a:t>
            </a:r>
            <a:r>
              <a:rPr lang="en-US" dirty="0"/>
              <a:t>(FS_Beyond2D) has been </a:t>
            </a:r>
            <a:r>
              <a:rPr lang="en-US" b="1" dirty="0">
                <a:solidFill>
                  <a:srgbClr val="FF0000"/>
                </a:solidFill>
              </a:rPr>
              <a:t>approved</a:t>
            </a:r>
            <a:r>
              <a:rPr lang="en-US" dirty="0"/>
              <a:t>.</a:t>
            </a:r>
          </a:p>
          <a:p>
            <a:pPr marL="0" indent="0">
              <a:buNone/>
            </a:pPr>
            <a:endParaRPr lang="en-US" dirty="0"/>
          </a:p>
        </p:txBody>
      </p:sp>
      <p:sp>
        <p:nvSpPr>
          <p:cNvPr id="3" name="Content Placeholder 4">
            <a:extLst>
              <a:ext uri="{FF2B5EF4-FFF2-40B4-BE49-F238E27FC236}">
                <a16:creationId xmlns:a16="http://schemas.microsoft.com/office/drawing/2014/main" id="{0A29CE61-24F7-6E3B-BB80-65A4B806DABB}"/>
              </a:ext>
            </a:extLst>
          </p:cNvPr>
          <p:cNvSpPr txBox="1">
            <a:spLocks/>
          </p:cNvSpPr>
          <p:nvPr/>
        </p:nvSpPr>
        <p:spPr bwMode="auto">
          <a:xfrm>
            <a:off x="6096000" y="1690688"/>
            <a:ext cx="5257801" cy="390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r>
              <a:rPr lang="en-US" b="1" u="sng" dirty="0"/>
              <a:t>Rel-19 Exceptions</a:t>
            </a:r>
            <a:endParaRPr lang="en-US" dirty="0"/>
          </a:p>
          <a:p>
            <a:pPr lvl="1"/>
            <a:r>
              <a:rPr lang="en-US" dirty="0"/>
              <a:t>The Exception request on IVAS_Codec_Ph2 has been </a:t>
            </a:r>
            <a:r>
              <a:rPr lang="en-US" b="1" dirty="0">
                <a:solidFill>
                  <a:srgbClr val="FF0000"/>
                </a:solidFill>
              </a:rPr>
              <a:t>approved</a:t>
            </a:r>
            <a:r>
              <a:rPr lang="en-US" dirty="0"/>
              <a:t>.</a:t>
            </a:r>
          </a:p>
          <a:p>
            <a:pPr lvl="1"/>
            <a:r>
              <a:rPr lang="en-US" dirty="0"/>
              <a:t>The Exception request on ATIAS_Ph2 has been </a:t>
            </a:r>
            <a:r>
              <a:rPr lang="en-US" b="1" dirty="0">
                <a:solidFill>
                  <a:srgbClr val="FF0000"/>
                </a:solidFill>
              </a:rPr>
              <a:t>approved</a:t>
            </a:r>
            <a:r>
              <a:rPr lang="en-US" dirty="0"/>
              <a:t>.</a:t>
            </a:r>
          </a:p>
          <a:p>
            <a:pPr marL="0" indent="0">
              <a:buNone/>
            </a:pPr>
            <a:endParaRPr lang="en-US" dirty="0"/>
          </a:p>
          <a:p>
            <a:r>
              <a:rPr lang="en-US" b="1" u="sng" dirty="0"/>
              <a:t>Rel-20 topics</a:t>
            </a:r>
            <a:endParaRPr lang="en-US" dirty="0"/>
          </a:p>
          <a:p>
            <a:pPr lvl="1"/>
            <a:r>
              <a:rPr lang="en-US" dirty="0"/>
              <a:t>The New SID on </a:t>
            </a:r>
            <a:r>
              <a:rPr lang="en-US" dirty="0">
                <a:hlinkClick r:id="rId6"/>
              </a:rPr>
              <a:t>Usage of dynamically changing traffic characteristics and enhanced QoS support in 5GS media applications and services</a:t>
            </a:r>
            <a:r>
              <a:rPr lang="fr-FR" dirty="0">
                <a:hlinkClick r:id="rId6"/>
              </a:rPr>
              <a:t> </a:t>
            </a:r>
            <a:r>
              <a:rPr lang="en-US" dirty="0"/>
              <a:t>has been </a:t>
            </a:r>
            <a:r>
              <a:rPr lang="en-US" b="1" dirty="0">
                <a:solidFill>
                  <a:srgbClr val="FF0000"/>
                </a:solidFill>
              </a:rPr>
              <a:t>approved</a:t>
            </a:r>
            <a:r>
              <a:rPr lang="en-US" dirty="0"/>
              <a:t>.</a:t>
            </a:r>
          </a:p>
          <a:p>
            <a:pPr lvl="1"/>
            <a:r>
              <a:rPr lang="en-US" dirty="0"/>
              <a:t>The New SID on </a:t>
            </a:r>
            <a:r>
              <a:rPr lang="en-US" dirty="0">
                <a:hlinkClick r:id="rId7"/>
              </a:rPr>
              <a:t>Study of Advanced Video Formats and Operation Points</a:t>
            </a:r>
            <a:r>
              <a:rPr lang="fr-FR" dirty="0">
                <a:hlinkClick r:id="rId7"/>
              </a:rPr>
              <a:t> </a:t>
            </a:r>
            <a:r>
              <a:rPr lang="en-US" dirty="0"/>
              <a:t>has been </a:t>
            </a:r>
            <a:r>
              <a:rPr lang="en-US" b="1" dirty="0">
                <a:solidFill>
                  <a:srgbClr val="FF0000"/>
                </a:solidFill>
              </a:rPr>
              <a:t>approved</a:t>
            </a:r>
            <a:r>
              <a:rPr lang="en-US" dirty="0"/>
              <a:t>.</a:t>
            </a:r>
          </a:p>
          <a:p>
            <a:pPr lvl="1"/>
            <a:r>
              <a:rPr lang="en-US" dirty="0"/>
              <a:t>The New SID on </a:t>
            </a:r>
            <a:r>
              <a:rPr lang="en-US" dirty="0">
                <a:hlinkClick r:id="rId4"/>
              </a:rPr>
              <a:t>3D Gaussian Splats </a:t>
            </a:r>
            <a:r>
              <a:rPr lang="en-US" dirty="0"/>
              <a:t>has been </a:t>
            </a:r>
            <a:r>
              <a:rPr lang="en-US" b="1" dirty="0">
                <a:solidFill>
                  <a:srgbClr val="FF0000"/>
                </a:solidFill>
              </a:rPr>
              <a:t>approved</a:t>
            </a:r>
            <a:r>
              <a:rPr lang="en-US" dirty="0"/>
              <a:t>.</a:t>
            </a:r>
          </a:p>
          <a:p>
            <a:pPr lvl="1"/>
            <a:endParaRPr lang="en-US" dirty="0"/>
          </a:p>
          <a:p>
            <a:pPr lvl="1"/>
            <a:r>
              <a:rPr lang="en-US" dirty="0"/>
              <a:t>The company contribution New SID on </a:t>
            </a:r>
            <a:r>
              <a:rPr lang="en-US" dirty="0">
                <a:hlinkClick r:id="rId8"/>
              </a:rPr>
              <a:t>Advanced Media Delivery Phase 2 </a:t>
            </a:r>
            <a:r>
              <a:rPr lang="en-US" dirty="0"/>
              <a:t>(rel-20) has been </a:t>
            </a:r>
            <a:r>
              <a:rPr lang="en-US" b="1" dirty="0">
                <a:solidFill>
                  <a:srgbClr val="FF0000"/>
                </a:solidFill>
              </a:rPr>
              <a:t>approved</a:t>
            </a:r>
            <a:r>
              <a:rPr lang="en-US" b="1" dirty="0"/>
              <a:t>.</a:t>
            </a:r>
            <a:endParaRPr lang="fr-FR" dirty="0"/>
          </a:p>
          <a:p>
            <a:pPr lvl="1"/>
            <a:endParaRPr lang="en-US" dirty="0"/>
          </a:p>
          <a:p>
            <a:pPr marL="0" indent="0">
              <a:buNone/>
            </a:pPr>
            <a:endParaRPr lang="en-US" dirty="0"/>
          </a:p>
          <a:p>
            <a:pPr marL="0" indent="0">
              <a:spcBef>
                <a:spcPts val="0"/>
              </a:spcBef>
              <a:spcAft>
                <a:spcPts val="900"/>
              </a:spcAft>
              <a:buFontTx/>
              <a:buNone/>
            </a:pPr>
            <a:endParaRPr lang="fr-FR" sz="1000" dirty="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66090871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25D9B-6F77-9AA1-0179-D552C70535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64D88E-EB40-F894-3F4B-6E47D750BC7A}"/>
              </a:ext>
            </a:extLst>
          </p:cNvPr>
          <p:cNvSpPr>
            <a:spLocks noGrp="1"/>
          </p:cNvSpPr>
          <p:nvPr>
            <p:ph type="title"/>
          </p:nvPr>
        </p:nvSpPr>
        <p:spPr/>
        <p:txBody>
          <a:bodyPr/>
          <a:lstStyle/>
          <a:p>
            <a:r>
              <a:rPr lang="sv-SE" sz="4000" dirty="0"/>
              <a:t>Outcome of SA4 submissions (WG </a:t>
            </a:r>
            <a:r>
              <a:rPr lang="sv-SE" sz="4000" dirty="0" err="1"/>
              <a:t>report</a:t>
            </a:r>
            <a:r>
              <a:rPr lang="sv-SE" sz="4000" dirty="0"/>
              <a:t>)</a:t>
            </a:r>
          </a:p>
        </p:txBody>
      </p:sp>
      <p:sp>
        <p:nvSpPr>
          <p:cNvPr id="5" name="Content Placeholder 4">
            <a:extLst>
              <a:ext uri="{FF2B5EF4-FFF2-40B4-BE49-F238E27FC236}">
                <a16:creationId xmlns:a16="http://schemas.microsoft.com/office/drawing/2014/main" id="{3CA56077-F4F1-E692-212D-BBDBDA5F071F}"/>
              </a:ext>
            </a:extLst>
          </p:cNvPr>
          <p:cNvSpPr>
            <a:spLocks noGrp="1"/>
          </p:cNvSpPr>
          <p:nvPr>
            <p:ph idx="1"/>
          </p:nvPr>
        </p:nvSpPr>
        <p:spPr/>
        <p:txBody>
          <a:bodyPr>
            <a:normAutofit fontScale="55000" lnSpcReduction="20000"/>
          </a:bodyPr>
          <a:lstStyle/>
          <a:p>
            <a:r>
              <a:rPr lang="en-GB" dirty="0"/>
              <a:t>SP-250917 (REPORT) SA WG4 status report to TSG SA#109 (Source: SA WG4 Chair)</a:t>
            </a:r>
            <a:br>
              <a:rPr lang="en-GB" dirty="0"/>
            </a:br>
            <a:r>
              <a:rPr lang="en-GB" b="1" dirty="0"/>
              <a:t>Document for:</a:t>
            </a:r>
            <a:r>
              <a:rPr lang="en-GB" dirty="0"/>
              <a:t> Information</a:t>
            </a:r>
            <a:br>
              <a:rPr lang="en-GB" dirty="0"/>
            </a:br>
            <a:r>
              <a:rPr lang="en-GB" b="1" dirty="0"/>
              <a:t>Abstract:</a:t>
            </a:r>
            <a:br>
              <a:rPr lang="en-GB" dirty="0"/>
            </a:br>
            <a:r>
              <a:rPr lang="en-GB" dirty="0"/>
              <a:t>SA WG4 status report to TSG SA#109. </a:t>
            </a:r>
            <a:r>
              <a:rPr lang="en-GB" u="sng" dirty="0">
                <a:hlinkClick r:id="rId2"/>
              </a:rPr>
              <a:t>https://www.3gpp.org/ftp/tsg_sa/TSG_SA/TSGS_109_Beijing_2025-09/Docs/SP-250917.zip</a:t>
            </a:r>
            <a:endParaRPr lang="fr-FR" dirty="0"/>
          </a:p>
          <a:p>
            <a:r>
              <a:rPr lang="en-GB" b="1" dirty="0"/>
              <a:t>Plenary Discussion:</a:t>
            </a:r>
            <a:endParaRPr lang="fr-FR" dirty="0"/>
          </a:p>
          <a:p>
            <a:pPr lvl="1"/>
            <a:r>
              <a:rPr lang="en-GB" dirty="0"/>
              <a:t>Slide 4:	Qualcomm asked about the sequence of meetings as there had been no SA WG4 Plenary since the SWG meetings and asked whether output would be approved at the November meeting. The SA WG4 Chair replied that the SWG meetings were granted SA WG4 approval power and are presented to this TSG. Qualcomm asked to make such scenarios exceptional, as it is expected that inputs to TSG have been approved by the WG. Nokia suggested that SA WG4 could have a short e-mail approval in such cases in the future.</a:t>
            </a:r>
            <a:endParaRPr lang="fr-FR" dirty="0"/>
          </a:p>
          <a:p>
            <a:pPr lvl="1"/>
            <a:r>
              <a:rPr lang="en-GB" dirty="0"/>
              <a:t>Slide 19:	The TSG SA Chair asked if there were any implications on Rel‑19 completion due to the two exception requests. The SA WG4 Chair clarified that the software for fixed point IVAS codec was provided late and ATAIS is being considered for partial moving into Rel‑20 if feedback is not available. Both WIs are expected to complete in November without adverse impact on the overall Rel‑19 completion.</a:t>
            </a:r>
            <a:endParaRPr lang="fr-FR" dirty="0"/>
          </a:p>
          <a:p>
            <a:pPr lvl="1"/>
            <a:r>
              <a:rPr lang="en-GB" dirty="0"/>
              <a:t>Slide 38:	The TSG SA Chair asked what was planned for the 6G Media experience studies. The SA WG4 Chair reported that there were ongoing discussions, and time is expected to be allocated to this which can be reported to the next TSG SA meeting.</a:t>
            </a:r>
            <a:endParaRPr lang="fr-FR" dirty="0"/>
          </a:p>
          <a:p>
            <a:pPr lvl="1"/>
            <a:r>
              <a:rPr lang="en-GB" dirty="0"/>
              <a:t>Slide 39:	Samsung asked for clarification on the Package 1/Package 2. The SA WG4 Chair replied that this is expected to be 6G Study work. </a:t>
            </a:r>
            <a:r>
              <a:rPr lang="en-GB" b="1" dirty="0"/>
              <a:t>The TSG SA Chair asked that SA WG4 prioritise the finalization of Rel‑19 exceptions in their November meeting.</a:t>
            </a:r>
            <a:endParaRPr lang="fr-FR" dirty="0"/>
          </a:p>
          <a:p>
            <a:pPr lvl="1"/>
            <a:r>
              <a:rPr lang="en-GB" dirty="0"/>
              <a:t>The SA WG4 Chair was thanked for this report, which was noted.</a:t>
            </a:r>
            <a:endParaRPr lang="fr-FR" dirty="0"/>
          </a:p>
          <a:p>
            <a:r>
              <a:rPr lang="en-GB" b="1" dirty="0"/>
              <a:t>Status:</a:t>
            </a:r>
            <a:r>
              <a:rPr lang="en-GB" dirty="0"/>
              <a:t> Noted.</a:t>
            </a:r>
            <a:endParaRPr lang="fr-FR" dirty="0"/>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13647096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D8343-9283-202D-4532-B47C605AC6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BFD3FD-6340-9B45-E5F8-62451B4D98BB}"/>
              </a:ext>
            </a:extLst>
          </p:cNvPr>
          <p:cNvSpPr>
            <a:spLocks noGrp="1"/>
          </p:cNvSpPr>
          <p:nvPr>
            <p:ph type="title"/>
          </p:nvPr>
        </p:nvSpPr>
        <p:spPr/>
        <p:txBody>
          <a:bodyPr/>
          <a:lstStyle/>
          <a:p>
            <a:r>
              <a:rPr lang="sv-SE" sz="4000" dirty="0"/>
              <a:t>Outcome of SA4 submissions (SWG </a:t>
            </a:r>
            <a:r>
              <a:rPr lang="sv-SE" sz="4000" dirty="0" err="1"/>
              <a:t>reports</a:t>
            </a:r>
            <a:r>
              <a:rPr lang="sv-SE" sz="4000" dirty="0"/>
              <a:t>)</a:t>
            </a:r>
          </a:p>
        </p:txBody>
      </p:sp>
      <p:sp>
        <p:nvSpPr>
          <p:cNvPr id="5" name="Content Placeholder 4">
            <a:extLst>
              <a:ext uri="{FF2B5EF4-FFF2-40B4-BE49-F238E27FC236}">
                <a16:creationId xmlns:a16="http://schemas.microsoft.com/office/drawing/2014/main" id="{304C6DC4-EE49-20E7-A374-D06182DCA99C}"/>
              </a:ext>
            </a:extLst>
          </p:cNvPr>
          <p:cNvSpPr>
            <a:spLocks noGrp="1"/>
          </p:cNvSpPr>
          <p:nvPr>
            <p:ph idx="1"/>
          </p:nvPr>
        </p:nvSpPr>
        <p:spPr/>
        <p:txBody>
          <a:bodyPr>
            <a:normAutofit fontScale="62500" lnSpcReduction="20000"/>
          </a:bodyPr>
          <a:lstStyle/>
          <a:p>
            <a:r>
              <a:rPr lang="en-GB" dirty="0"/>
              <a:t>SP-250918 (REPORT) SA WG4 SWG reports (Source: SA WG4)</a:t>
            </a:r>
            <a:br>
              <a:rPr lang="en-GB" dirty="0"/>
            </a:br>
            <a:r>
              <a:rPr lang="en-GB" b="1" dirty="0"/>
              <a:t>Document for:</a:t>
            </a:r>
            <a:r>
              <a:rPr lang="en-GB" dirty="0"/>
              <a:t> Information</a:t>
            </a:r>
            <a:br>
              <a:rPr lang="en-GB" dirty="0"/>
            </a:br>
            <a:r>
              <a:rPr lang="en-GB" b="1" dirty="0"/>
              <a:t>Abstract:</a:t>
            </a:r>
            <a:br>
              <a:rPr lang="en-GB" dirty="0"/>
            </a:br>
            <a:r>
              <a:rPr lang="en-GB" dirty="0"/>
              <a:t>SA WG4 SWG reports.</a:t>
            </a:r>
            <a:endParaRPr lang="fr-FR" dirty="0"/>
          </a:p>
          <a:p>
            <a:r>
              <a:rPr lang="en-GB" b="1" dirty="0"/>
              <a:t>Plenary Discussion:</a:t>
            </a:r>
            <a:endParaRPr lang="fr-FR" dirty="0"/>
          </a:p>
          <a:p>
            <a:r>
              <a:rPr lang="en-GB" dirty="0"/>
              <a:t>These reports were provided for information and were noted.</a:t>
            </a:r>
            <a:endParaRPr lang="fr-FR" dirty="0"/>
          </a:p>
          <a:p>
            <a:r>
              <a:rPr lang="en-GB" b="1" dirty="0"/>
              <a:t>Status:</a:t>
            </a:r>
            <a:r>
              <a:rPr lang="en-GB" dirty="0"/>
              <a:t> Noted.</a:t>
            </a:r>
            <a:endParaRPr lang="fr-FR" dirty="0"/>
          </a:p>
          <a:p>
            <a:endParaRPr lang="en-GB" dirty="0"/>
          </a:p>
          <a:p>
            <a:r>
              <a:rPr lang="en-GB" dirty="0"/>
              <a:t>SP-250936 (REPORT) IVAS report: Verification of IVAS BASOP Maintenance (Source: SA WG4)</a:t>
            </a:r>
            <a:br>
              <a:rPr lang="en-GB" dirty="0"/>
            </a:br>
            <a:r>
              <a:rPr lang="en-GB" b="1" dirty="0"/>
              <a:t>Document for:</a:t>
            </a:r>
            <a:r>
              <a:rPr lang="en-GB" dirty="0"/>
              <a:t> Approval</a:t>
            </a:r>
            <a:br>
              <a:rPr lang="en-GB" dirty="0"/>
            </a:br>
            <a:r>
              <a:rPr lang="en-GB" b="1" dirty="0"/>
              <a:t>Abstract:</a:t>
            </a:r>
            <a:br>
              <a:rPr lang="en-GB" dirty="0"/>
            </a:br>
            <a:r>
              <a:rPr lang="en-GB" dirty="0"/>
              <a:t>IVAS report: Verification of IVAS BASOP Maintenance.</a:t>
            </a:r>
            <a:endParaRPr lang="fr-FR" dirty="0"/>
          </a:p>
          <a:p>
            <a:r>
              <a:rPr lang="en-GB" b="1" dirty="0"/>
              <a:t>Plenary Discussion:</a:t>
            </a:r>
            <a:endParaRPr lang="fr-FR" dirty="0"/>
          </a:p>
          <a:p>
            <a:r>
              <a:rPr lang="en-GB" dirty="0"/>
              <a:t>The IVAS report was presented and approval is requested in order to release the final payment to the evaluation laboratories. This report was then approved.</a:t>
            </a:r>
            <a:endParaRPr lang="fr-FR" dirty="0"/>
          </a:p>
          <a:p>
            <a:r>
              <a:rPr lang="en-GB" b="1" dirty="0"/>
              <a:t>Status:</a:t>
            </a:r>
            <a:r>
              <a:rPr lang="en-GB" dirty="0"/>
              <a:t> Approved.</a:t>
            </a:r>
            <a:endParaRPr lang="fr-FR" dirty="0"/>
          </a:p>
          <a:p>
            <a:pPr marL="0" indent="0">
              <a:buNone/>
            </a:pPr>
            <a:endParaRPr lang="fr-FR" dirty="0"/>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9213689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(Rel-19 </a:t>
            </a:r>
            <a:r>
              <a:rPr lang="sv-SE" sz="3200" dirty="0" err="1"/>
              <a:t>Exceptions</a:t>
            </a:r>
            <a:r>
              <a:rPr lang="sv-SE" sz="3200" dirty="0"/>
              <a:t>)</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normAutofit fontScale="70000" lnSpcReduction="20000"/>
          </a:bodyPr>
          <a:lstStyle/>
          <a:p>
            <a:r>
              <a:rPr lang="en-GB" dirty="0"/>
              <a:t>SP-251157 (WI EXCEPTION REQUEST) Work Item Exception for IVAS_Codec_Ph2 (Source: SA WG4)</a:t>
            </a:r>
            <a:br>
              <a:rPr lang="en-GB" dirty="0"/>
            </a:br>
            <a:r>
              <a:rPr lang="en-GB" b="1" dirty="0"/>
              <a:t>Document for:</a:t>
            </a:r>
            <a:r>
              <a:rPr lang="en-GB" dirty="0"/>
              <a:t> Approval</a:t>
            </a:r>
            <a:br>
              <a:rPr lang="en-GB" dirty="0"/>
            </a:br>
            <a:r>
              <a:rPr lang="en-GB" b="1" dirty="0"/>
              <a:t>Abstract:</a:t>
            </a:r>
            <a:br>
              <a:rPr lang="en-GB" dirty="0"/>
            </a:br>
            <a:r>
              <a:rPr lang="en-GB" dirty="0"/>
              <a:t>Work Item Exception for IVAS_Codec_Ph2.</a:t>
            </a:r>
            <a:endParaRPr lang="fr-FR" dirty="0"/>
          </a:p>
          <a:p>
            <a:r>
              <a:rPr lang="en-GB" b="1" dirty="0"/>
              <a:t>Plenary Discussion:</a:t>
            </a:r>
            <a:endParaRPr lang="fr-FR" dirty="0"/>
          </a:p>
          <a:p>
            <a:pPr lvl="1"/>
            <a:r>
              <a:rPr lang="en-GB" dirty="0"/>
              <a:t>This WI Exception request was approved.</a:t>
            </a:r>
            <a:endParaRPr lang="fr-FR" dirty="0"/>
          </a:p>
          <a:p>
            <a:r>
              <a:rPr lang="en-GB" b="1" dirty="0"/>
              <a:t>Status:</a:t>
            </a:r>
            <a:r>
              <a:rPr lang="en-GB" dirty="0"/>
              <a:t> Approved.</a:t>
            </a:r>
            <a:endParaRPr lang="fr-FR" dirty="0"/>
          </a:p>
          <a:p>
            <a:endParaRPr lang="en-GB" dirty="0"/>
          </a:p>
          <a:p>
            <a:r>
              <a:rPr lang="en-GB" dirty="0"/>
              <a:t>SP-251158 (WI EXCEPTION REQUEST) Rel-19 Work Item Exception for ATIAS_Ph2 (Source: SA WG4)</a:t>
            </a:r>
            <a:br>
              <a:rPr lang="en-GB" dirty="0"/>
            </a:br>
            <a:r>
              <a:rPr lang="en-GB" b="1" dirty="0"/>
              <a:t>Document for:</a:t>
            </a:r>
            <a:r>
              <a:rPr lang="en-GB" dirty="0"/>
              <a:t> Approval</a:t>
            </a:r>
            <a:br>
              <a:rPr lang="en-GB" dirty="0"/>
            </a:br>
            <a:r>
              <a:rPr lang="en-GB" b="1" dirty="0"/>
              <a:t>Abstract:</a:t>
            </a:r>
            <a:br>
              <a:rPr lang="en-GB" dirty="0"/>
            </a:br>
            <a:r>
              <a:rPr lang="en-GB" dirty="0"/>
              <a:t>Rel-19 Work Item Exception for ATIAS_Ph2.</a:t>
            </a:r>
            <a:endParaRPr lang="fr-FR" dirty="0"/>
          </a:p>
          <a:p>
            <a:r>
              <a:rPr lang="en-GB" b="1" dirty="0"/>
              <a:t>Plenary Discussion:</a:t>
            </a:r>
            <a:endParaRPr lang="fr-FR" dirty="0"/>
          </a:p>
          <a:p>
            <a:pPr lvl="1"/>
            <a:r>
              <a:rPr lang="en-GB" dirty="0"/>
              <a:t>This WI Exception request was approved.</a:t>
            </a:r>
            <a:endParaRPr lang="fr-FR" dirty="0"/>
          </a:p>
          <a:p>
            <a:r>
              <a:rPr lang="en-GB" b="1" dirty="0"/>
              <a:t>Status:</a:t>
            </a:r>
            <a:r>
              <a:rPr lang="en-GB" dirty="0"/>
              <a:t> Approved.</a:t>
            </a:r>
            <a:endParaRPr lang="fr-FR" dirty="0"/>
          </a:p>
        </p:txBody>
      </p:sp>
    </p:spTree>
    <p:extLst>
      <p:ext uri="{BB962C8B-B14F-4D97-AF65-F5344CB8AC3E}">
        <p14:creationId xmlns:p14="http://schemas.microsoft.com/office/powerpoint/2010/main" val="213344435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941EF-0879-2204-F861-BB255F80E9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E63436-E6D2-3702-CA8B-8BBBD312418F}"/>
              </a:ext>
            </a:extLst>
          </p:cNvPr>
          <p:cNvSpPr>
            <a:spLocks noGrp="1"/>
          </p:cNvSpPr>
          <p:nvPr>
            <p:ph type="title"/>
          </p:nvPr>
        </p:nvSpPr>
        <p:spPr>
          <a:xfrm>
            <a:off x="838200" y="365125"/>
            <a:ext cx="8607014" cy="1325563"/>
          </a:xfrm>
        </p:spPr>
        <p:txBody>
          <a:bodyPr/>
          <a:lstStyle/>
          <a:p>
            <a:r>
              <a:rPr lang="sv-SE" sz="3200" dirty="0"/>
              <a:t>Outcome of SA4 submissions – (New Rel-20 SIDs)</a:t>
            </a:r>
          </a:p>
        </p:txBody>
      </p:sp>
      <p:sp>
        <p:nvSpPr>
          <p:cNvPr id="5" name="Content Placeholder 4">
            <a:extLst>
              <a:ext uri="{FF2B5EF4-FFF2-40B4-BE49-F238E27FC236}">
                <a16:creationId xmlns:a16="http://schemas.microsoft.com/office/drawing/2014/main" id="{1253533F-AC89-FB02-37D3-3D7BE5687F10}"/>
              </a:ext>
            </a:extLst>
          </p:cNvPr>
          <p:cNvSpPr>
            <a:spLocks noGrp="1"/>
          </p:cNvSpPr>
          <p:nvPr>
            <p:ph idx="1"/>
          </p:nvPr>
        </p:nvSpPr>
        <p:spPr/>
        <p:txBody>
          <a:bodyPr>
            <a:normAutofit fontScale="77500" lnSpcReduction="20000"/>
          </a:bodyPr>
          <a:lstStyle/>
          <a:p>
            <a:r>
              <a:rPr lang="en-GB" dirty="0"/>
              <a:t>SP-250937 (SID NEW) SID on Usage of Dynamically Changing Traffic Characteristics and Enhanced QoS support in Media Applications and Services (Source: SA WG4)</a:t>
            </a:r>
            <a:br>
              <a:rPr lang="en-GB" dirty="0"/>
            </a:br>
            <a:r>
              <a:rPr lang="en-GB" b="1" dirty="0"/>
              <a:t>Document for:</a:t>
            </a:r>
            <a:r>
              <a:rPr lang="en-GB" dirty="0"/>
              <a:t> Approval</a:t>
            </a:r>
            <a:br>
              <a:rPr lang="en-GB" dirty="0"/>
            </a:br>
            <a:r>
              <a:rPr lang="en-GB" b="1" dirty="0"/>
              <a:t>Abstract:</a:t>
            </a:r>
            <a:br>
              <a:rPr lang="en-GB" dirty="0"/>
            </a:br>
            <a:r>
              <a:rPr lang="en-GB" dirty="0"/>
              <a:t>SID on Usage of Dynamically Changing Traffic Characteristics and Enhanced QoS support in Media Applications and Services.</a:t>
            </a:r>
            <a:endParaRPr lang="fr-FR" dirty="0"/>
          </a:p>
          <a:p>
            <a:r>
              <a:rPr lang="en-GB" b="1" i="1" dirty="0"/>
              <a:t>Comment: </a:t>
            </a:r>
            <a:r>
              <a:rPr lang="en-GB" i="1" dirty="0"/>
              <a:t>Unique identifier: 1090041 Supporting Companies: Supporting IM name; </a:t>
            </a:r>
            <a:r>
              <a:rPr lang="en-GB" i="1" dirty="0" err="1"/>
              <a:t>HuaWei</a:t>
            </a:r>
            <a:r>
              <a:rPr lang="en-GB" i="1" dirty="0"/>
              <a:t> Technologies Co., Ltd.; </a:t>
            </a:r>
            <a:r>
              <a:rPr lang="en-GB" i="1" dirty="0" err="1"/>
              <a:t>HiSilicon</a:t>
            </a:r>
            <a:r>
              <a:rPr lang="en-GB" i="1" dirty="0"/>
              <a:t> Technologies Co. Ltd.; </a:t>
            </a:r>
            <a:r>
              <a:rPr lang="en-GB" i="1" dirty="0" err="1"/>
              <a:t>InterDigital</a:t>
            </a:r>
            <a:r>
              <a:rPr lang="en-GB" i="1" dirty="0"/>
              <a:t> Communications Corporation; Peng Cheng Laboratory; Meta Platforms, Inc.; China Mobile Com. Corporation; China Academy of Telecommunication Technology; vivo Mobile Communication Co., Ltd.; Qualcomm Incorporated;</a:t>
            </a:r>
            <a:endParaRPr lang="fr-FR" dirty="0"/>
          </a:p>
          <a:p>
            <a:r>
              <a:rPr lang="en-GB" b="1" dirty="0"/>
              <a:t>Plenary Discussion:</a:t>
            </a:r>
            <a:endParaRPr lang="fr-FR" dirty="0"/>
          </a:p>
          <a:p>
            <a:pPr lvl="1"/>
            <a:r>
              <a:rPr lang="en-GB" dirty="0"/>
              <a:t>This was revised to add the TR number (26.823), to SP-251201.</a:t>
            </a:r>
            <a:endParaRPr lang="fr-FR" dirty="0"/>
          </a:p>
          <a:p>
            <a:pPr lvl="1"/>
            <a:r>
              <a:rPr lang="en-GB" dirty="0"/>
              <a:t>This new SID was approved.</a:t>
            </a:r>
            <a:endParaRPr lang="fr-FR" dirty="0"/>
          </a:p>
          <a:p>
            <a:r>
              <a:rPr lang="en-GB" b="1" dirty="0"/>
              <a:t>Status:</a:t>
            </a:r>
            <a:r>
              <a:rPr lang="en-GB" dirty="0"/>
              <a:t> Approved.</a:t>
            </a:r>
            <a:endParaRPr lang="fr-FR" dirty="0"/>
          </a:p>
        </p:txBody>
      </p:sp>
    </p:spTree>
    <p:extLst>
      <p:ext uri="{BB962C8B-B14F-4D97-AF65-F5344CB8AC3E}">
        <p14:creationId xmlns:p14="http://schemas.microsoft.com/office/powerpoint/2010/main" val="359310787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4F6E5-C6FE-DCAF-0C87-97FA67CADC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6CAD02-0CBE-6401-463B-D7E427504918}"/>
              </a:ext>
            </a:extLst>
          </p:cNvPr>
          <p:cNvSpPr>
            <a:spLocks noGrp="1"/>
          </p:cNvSpPr>
          <p:nvPr>
            <p:ph type="title"/>
          </p:nvPr>
        </p:nvSpPr>
        <p:spPr>
          <a:xfrm>
            <a:off x="838200" y="365125"/>
            <a:ext cx="8607014" cy="1325563"/>
          </a:xfrm>
        </p:spPr>
        <p:txBody>
          <a:bodyPr/>
          <a:lstStyle/>
          <a:p>
            <a:r>
              <a:rPr lang="sv-SE" sz="3200" dirty="0"/>
              <a:t>Outcome of SA4 submissions – (New Rel-20 SIDs)</a:t>
            </a:r>
          </a:p>
        </p:txBody>
      </p:sp>
      <p:sp>
        <p:nvSpPr>
          <p:cNvPr id="5" name="Content Placeholder 4">
            <a:extLst>
              <a:ext uri="{FF2B5EF4-FFF2-40B4-BE49-F238E27FC236}">
                <a16:creationId xmlns:a16="http://schemas.microsoft.com/office/drawing/2014/main" id="{E68E5D36-AE9F-4A1E-3B18-DE334EB25CEA}"/>
              </a:ext>
            </a:extLst>
          </p:cNvPr>
          <p:cNvSpPr>
            <a:spLocks noGrp="1"/>
          </p:cNvSpPr>
          <p:nvPr>
            <p:ph idx="1"/>
          </p:nvPr>
        </p:nvSpPr>
        <p:spPr/>
        <p:txBody>
          <a:bodyPr>
            <a:normAutofit fontScale="92500" lnSpcReduction="10000"/>
          </a:bodyPr>
          <a:lstStyle/>
          <a:p>
            <a:r>
              <a:rPr lang="en-GB" dirty="0"/>
              <a:t>SP-250938 (SID NEW) Advanced Video Formats and Operation Points (Source: SA WG4)</a:t>
            </a:r>
            <a:br>
              <a:rPr lang="en-GB" dirty="0"/>
            </a:br>
            <a:r>
              <a:rPr lang="en-GB" b="1" dirty="0"/>
              <a:t>Document for:</a:t>
            </a:r>
            <a:r>
              <a:rPr lang="en-GB" dirty="0"/>
              <a:t> Approval</a:t>
            </a:r>
            <a:br>
              <a:rPr lang="en-GB" dirty="0"/>
            </a:br>
            <a:r>
              <a:rPr lang="en-GB" b="1" dirty="0"/>
              <a:t>Abstract:</a:t>
            </a:r>
            <a:br>
              <a:rPr lang="en-GB" dirty="0"/>
            </a:br>
            <a:r>
              <a:rPr lang="en-GB" dirty="0"/>
              <a:t>Advanced Video Formats and Operation Points.</a:t>
            </a:r>
            <a:endParaRPr lang="fr-FR" dirty="0"/>
          </a:p>
          <a:p>
            <a:r>
              <a:rPr lang="en-GB" b="1" i="1" dirty="0"/>
              <a:t>Comment: </a:t>
            </a:r>
            <a:r>
              <a:rPr lang="en-GB" i="1" dirty="0"/>
              <a:t>Unique identifier: 1090042 Supporting Companies: Supporting IM name; Qualcomm Incorporated; Beijing Xiaomi Mobile Software; Philips International B.V.; CMCC; Tencent; Apple Inc.; Dolby Laboratories Inc;</a:t>
            </a:r>
            <a:endParaRPr lang="fr-FR" dirty="0"/>
          </a:p>
          <a:p>
            <a:r>
              <a:rPr lang="en-GB" b="1" dirty="0"/>
              <a:t>Plenary Discussion:</a:t>
            </a:r>
            <a:endParaRPr lang="fr-FR" dirty="0"/>
          </a:p>
          <a:p>
            <a:pPr lvl="1"/>
            <a:r>
              <a:rPr lang="en-GB" dirty="0"/>
              <a:t>This was revised to add the TR to the number 26.966, to SP-251202.</a:t>
            </a:r>
            <a:endParaRPr lang="fr-FR" dirty="0"/>
          </a:p>
          <a:p>
            <a:pPr lvl="1"/>
            <a:r>
              <a:rPr lang="en-GB" dirty="0"/>
              <a:t>This new SID was approved.</a:t>
            </a:r>
            <a:endParaRPr lang="fr-FR" dirty="0"/>
          </a:p>
          <a:p>
            <a:r>
              <a:rPr lang="en-GB" b="1" dirty="0"/>
              <a:t>Status:</a:t>
            </a:r>
            <a:r>
              <a:rPr lang="en-GB" dirty="0"/>
              <a:t> Approved.</a:t>
            </a:r>
            <a:endParaRPr lang="fr-FR" dirty="0"/>
          </a:p>
        </p:txBody>
      </p:sp>
    </p:spTree>
    <p:extLst>
      <p:ext uri="{BB962C8B-B14F-4D97-AF65-F5344CB8AC3E}">
        <p14:creationId xmlns:p14="http://schemas.microsoft.com/office/powerpoint/2010/main" val="288014341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2.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5333</TotalTime>
  <Words>3249</Words>
  <Application>Microsoft Macintosh PowerPoint</Application>
  <PresentationFormat>Grand écran</PresentationFormat>
  <Paragraphs>485</Paragraphs>
  <Slides>22</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22</vt:i4>
      </vt:variant>
    </vt:vector>
  </HeadingPairs>
  <TitlesOfParts>
    <vt:vector size="30" baseType="lpstr">
      <vt:lpstr>MS Mincho</vt:lpstr>
      <vt:lpstr>华文细黑</vt:lpstr>
      <vt:lpstr>Arial</vt:lpstr>
      <vt:lpstr>Calibri</vt:lpstr>
      <vt:lpstr>Calibri Light</vt:lpstr>
      <vt:lpstr>Montserrat</vt:lpstr>
      <vt:lpstr>Times New Roman</vt:lpstr>
      <vt:lpstr>Office Theme</vt:lpstr>
      <vt:lpstr>Brief report from SA#109 on SA4 topics</vt:lpstr>
      <vt:lpstr>Outline</vt:lpstr>
      <vt:lpstr>General information</vt:lpstr>
      <vt:lpstr>Outcome of SA4 submissions (Summary)</vt:lpstr>
      <vt:lpstr>Outcome of SA4 submissions (WG report)</vt:lpstr>
      <vt:lpstr>Outcome of SA4 submissions (SWG reports)</vt:lpstr>
      <vt:lpstr>Outcome of SA4 submissions – (Rel-19 Exceptions)</vt:lpstr>
      <vt:lpstr>Outcome of SA4 submissions – (New Rel-20 SIDs)</vt:lpstr>
      <vt:lpstr>Outcome of SA4 submissions – (New Rel-20 SIDs)</vt:lpstr>
      <vt:lpstr>Outcome of SA4 submissions – (New Rel-20 SIDs)</vt:lpstr>
      <vt:lpstr>Outcome of SA4 submissions – (New Rel-20 SIDs)</vt:lpstr>
      <vt:lpstr>Outcome of SA4 submissions – Specifications for approval </vt:lpstr>
      <vt:lpstr>Outcome of SA4 submissions – CRs</vt:lpstr>
      <vt:lpstr>Outcome of SA4 submissions – WI summaries</vt:lpstr>
      <vt:lpstr>AOB</vt:lpstr>
      <vt:lpstr>Guidance and actions to SA4</vt:lpstr>
      <vt:lpstr>Présentation PowerPoint</vt:lpstr>
      <vt:lpstr>Présentation PowerPoint</vt:lpstr>
      <vt:lpstr>Présentation PowerPoint</vt:lpstr>
      <vt:lpstr>Présentation PowerPoint</vt:lpstr>
      <vt:lpstr>Présentation PowerPoint</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Gabin, Frederic</dc:creator>
  <dc:description/>
  <cp:lastModifiedBy>Gilles Teniou</cp:lastModifiedBy>
  <cp:revision>10</cp:revision>
  <dcterms:created xsi:type="dcterms:W3CDTF">2019-05-22T07:33:39Z</dcterms:created>
  <dcterms:modified xsi:type="dcterms:W3CDTF">2025-11-11T23:28:14Z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