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9"/>
  </p:notesMasterIdLst>
  <p:handoutMasterIdLst>
    <p:handoutMasterId r:id="rId10"/>
  </p:handoutMasterIdLst>
  <p:sldIdLst>
    <p:sldId id="762" r:id="rId5"/>
    <p:sldId id="260" r:id="rId6"/>
    <p:sldId id="259" r:id="rId7"/>
    <p:sldId id="763" r:id="rId8"/>
  </p:sldIdLst>
  <p:sldSz cx="9906000" cy="6858000" type="A4"/>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ferSingleView="1">
    <p:restoredLeft sz="5574" autoAdjust="0"/>
    <p:restoredTop sz="94251" autoAdjust="0"/>
  </p:normalViewPr>
  <p:slideViewPr>
    <p:cSldViewPr>
      <p:cViewPr varScale="1">
        <p:scale>
          <a:sx n="127" d="100"/>
          <a:sy n="127" d="100"/>
        </p:scale>
        <p:origin x="2080" y="184"/>
      </p:cViewPr>
      <p:guideLst>
        <p:guide orient="horz" pos="2160"/>
        <p:guide pos="3120"/>
      </p:guideLst>
    </p:cSldViewPr>
  </p:slideViewPr>
  <p:outlineViewPr>
    <p:cViewPr>
      <p:scale>
        <a:sx n="33" d="100"/>
        <a:sy n="33" d="100"/>
      </p:scale>
      <p:origin x="0" y="-4536"/>
    </p:cViewPr>
    <p:sldLst>
      <p:sld r:id="rId1" collapse="1"/>
      <p:sld r:id="rId2"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908050" y="844550"/>
            <a:ext cx="491331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548585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5"/>
            <a:ext cx="99060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742950" y="2130425"/>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00900" y="228600"/>
            <a:ext cx="2247900"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591300"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43000"/>
            <a:ext cx="4419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29200" y="1143000"/>
            <a:ext cx="44196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457200" y="228600"/>
            <a:ext cx="89598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7772400" y="6124575"/>
            <a:ext cx="1724025"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457200" y="1143000"/>
            <a:ext cx="8991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5"/>
            <a:ext cx="99060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273050" y="1844824"/>
            <a:ext cx="9359900" cy="4608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 </a:t>
            </a:r>
          </a:p>
          <a:p>
            <a:pPr algn="ctr">
              <a:lnSpc>
                <a:spcPct val="100000"/>
              </a:lnSpc>
              <a:spcBef>
                <a:spcPts val="600"/>
              </a:spcBef>
              <a:buFontTx/>
              <a:buNone/>
            </a:pPr>
            <a:r>
              <a:rPr lang="en-US" altLang="en-US" sz="3600" dirty="0">
                <a:solidFill>
                  <a:srgbClr val="000099"/>
                </a:solidFill>
                <a:latin typeface="Arial" panose="020B0604020202020204" pitchFamily="34" charset="0"/>
                <a:cs typeface="Arial" panose="020B0604020202020204" pitchFamily="34" charset="0"/>
              </a:rPr>
              <a:t>IPR, Antitrust and Consensus principles reminders</a:t>
            </a:r>
          </a:p>
          <a:p>
            <a:pPr algn="ctr">
              <a:lnSpc>
                <a:spcPct val="100000"/>
              </a:lnSpc>
              <a:spcBef>
                <a:spcPts val="600"/>
              </a:spcBef>
              <a:buFontTx/>
              <a:buNone/>
            </a:pPr>
            <a:br>
              <a:rPr lang="en-US" altLang="en-US" sz="28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WG/SWG Chair.</a:t>
            </a:r>
          </a:p>
          <a:p>
            <a:pPr algn="ctr">
              <a:lnSpc>
                <a:spcPct val="100000"/>
              </a:lnSpc>
              <a:spcBef>
                <a:spcPts val="5400"/>
              </a:spcBef>
              <a:buFontTx/>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FontTx/>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388"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5865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415925" y="333375"/>
            <a:ext cx="8959850" cy="685800"/>
          </a:xfrm>
        </p:spPr>
        <p:txBody>
          <a:bodyPr/>
          <a:lstStyle/>
          <a:p>
            <a:r>
              <a:rPr lang="en-US" altLang="en-US" sz="4000">
                <a:solidFill>
                  <a:srgbClr val="000099"/>
                </a:solidFill>
              </a:rPr>
              <a:t>Call for IPRs</a:t>
            </a:r>
            <a:r>
              <a:rPr lang="en-US" altLang="en-US">
                <a:solidFill>
                  <a:srgbClr val="000099"/>
                </a:solidFill>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0" y="1809750"/>
            <a:ext cx="9906000" cy="0"/>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a:p>
        </p:txBody>
      </p:sp>
      <p:sp>
        <p:nvSpPr>
          <p:cNvPr id="8" name="TextBox 7">
            <a:extLst>
              <a:ext uri="{FF2B5EF4-FFF2-40B4-BE49-F238E27FC236}">
                <a16:creationId xmlns:a16="http://schemas.microsoft.com/office/drawing/2014/main" id="{2294BB87-AE80-499B-8D01-9B955E78B4D3}"/>
              </a:ext>
            </a:extLst>
          </p:cNvPr>
          <p:cNvSpPr txBox="1"/>
          <p:nvPr/>
        </p:nvSpPr>
        <p:spPr>
          <a:xfrm>
            <a:off x="849313" y="1241425"/>
            <a:ext cx="8351837" cy="4247317"/>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i="1" dirty="0">
              <a:solidFill>
                <a:srgbClr val="000099"/>
              </a:solidFill>
            </a:endParaRPr>
          </a:p>
          <a:p>
            <a:pPr>
              <a:defRPr/>
            </a:pPr>
            <a:r>
              <a:rPr lang="en-US" sz="1800" i="1" dirty="0">
                <a:solidFill>
                  <a:srgbClr val="000099"/>
                </a:solidFill>
              </a:rPr>
              <a:t>Delegates are asked to take note that they are thereby invited:</a:t>
            </a:r>
          </a:p>
          <a:p>
            <a:pPr>
              <a:defRPr/>
            </a:pPr>
            <a:endParaRPr lang="en-US" sz="1800" i="1" dirty="0">
              <a:solidFill>
                <a:srgbClr val="000099"/>
              </a:solidFill>
            </a:endParaRPr>
          </a:p>
          <a:p>
            <a:pPr marL="285750" indent="-285750">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p>
          <a:p>
            <a:pPr>
              <a:defRPr/>
            </a:pPr>
            <a:endParaRPr lang="en-US" sz="1800" i="1" dirty="0">
              <a:solidFill>
                <a:srgbClr val="000099"/>
              </a:solidFill>
            </a:endParaRPr>
          </a:p>
          <a:p>
            <a:pPr marL="285750" indent="-285750">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457200" y="295275"/>
            <a:ext cx="8959850" cy="685800"/>
          </a:xfrm>
        </p:spPr>
        <p:txBody>
          <a:bodyPr/>
          <a:lstStyle/>
          <a:p>
            <a:r>
              <a:rPr lang="en-GB" altLang="en-US">
                <a:solidFill>
                  <a:srgbClr val="000099"/>
                </a:solidFill>
                <a:latin typeface="Arial" panose="020B0604020202020204" pitchFamily="34" charset="0"/>
                <a:cs typeface="Arial" panose="020B0604020202020204" pitchFamily="34" charset="0"/>
              </a:rPr>
              <a:t>Statement regarding competition law</a:t>
            </a:r>
            <a:endParaRPr lang="en-US" altLang="en-US">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868363" y="1268412"/>
            <a:ext cx="8333109" cy="3456731"/>
          </a:xfrm>
        </p:spPr>
        <p:txBody>
          <a:bodyPr/>
          <a:lstStyle/>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TSG/WG/SWG meeting including the Chair and Vice Chairs. In case of question I recommend that you contact your legal counsel.</a:t>
            </a:r>
          </a:p>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TSG/WG/SWG meetings is important to allow for full and fair consideration of such matters.”</a:t>
            </a:r>
            <a:br>
              <a:rPr lang="en-US" altLang="en-US" sz="1600" dirty="0"/>
            </a:br>
            <a:br>
              <a:rPr lang="en-US" altLang="en-US" sz="1600" dirty="0"/>
            </a:br>
            <a:endParaRPr lang="en-US" altLang="en-US" sz="1600" dirty="0"/>
          </a:p>
          <a:p>
            <a:pPr marL="0" indent="0">
              <a:buFontTx/>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05BA9-FFFD-BCCF-1582-CE1E9CA05829}"/>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99172AE3-5BA8-6B33-2253-53D8A4648AAE}"/>
              </a:ext>
            </a:extLst>
          </p:cNvPr>
          <p:cNvSpPr>
            <a:spLocks noGrp="1" noChangeArrowheads="1"/>
          </p:cNvSpPr>
          <p:nvPr>
            <p:ph type="title"/>
          </p:nvPr>
        </p:nvSpPr>
        <p:spPr>
          <a:xfrm>
            <a:off x="457200" y="295275"/>
            <a:ext cx="8959850" cy="685800"/>
          </a:xfrm>
        </p:spPr>
        <p:txBody>
          <a:bodyPr/>
          <a:lstStyle/>
          <a:p>
            <a:r>
              <a:rPr lang="en-GB" altLang="en-US" dirty="0">
                <a:solidFill>
                  <a:srgbClr val="000099"/>
                </a:solidFill>
                <a:latin typeface="Arial" panose="020B0604020202020204" pitchFamily="34" charset="0"/>
                <a:cs typeface="Arial" panose="020B0604020202020204" pitchFamily="34" charset="0"/>
              </a:rPr>
              <a:t>Consensus principles reminder</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B8715A0C-E090-8BD9-A00E-08BAF2FD3A71}"/>
              </a:ext>
            </a:extLst>
          </p:cNvPr>
          <p:cNvSpPr>
            <a:spLocks noGrp="1" noChangeArrowheads="1"/>
          </p:cNvSpPr>
          <p:nvPr>
            <p:ph idx="1"/>
          </p:nvPr>
        </p:nvSpPr>
        <p:spPr>
          <a:xfrm>
            <a:off x="868363" y="1268412"/>
            <a:ext cx="8333109" cy="3456731"/>
          </a:xfrm>
        </p:spPr>
        <p:txBody>
          <a:bodyPr/>
          <a:lstStyle/>
          <a:p>
            <a:pPr marL="0" indent="0">
              <a:lnSpc>
                <a:spcPct val="100000"/>
              </a:lnSpc>
              <a:spcBef>
                <a:spcPts val="1200"/>
              </a:spcBef>
              <a:buFontTx/>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t>
            </a:r>
            <a:r>
              <a:rPr lang="en-US" altLang="en-US" sz="1800" b="1" i="1" dirty="0" err="1">
                <a:solidFill>
                  <a:srgbClr val="000099"/>
                </a:solidFill>
                <a:latin typeface="Arial" panose="020B0604020202020204" pitchFamily="34" charset="0"/>
                <a:cs typeface="Arial" panose="020B0604020202020204" pitchFamily="34" charset="0"/>
              </a:rPr>
              <a:t>endeavours</a:t>
            </a:r>
            <a:r>
              <a:rPr lang="en-US" altLang="en-US" sz="1800" b="1" i="1" dirty="0">
                <a:solidFill>
                  <a:srgbClr val="000099"/>
                </a:solidFill>
                <a:latin typeface="Arial" panose="020B0604020202020204" pitchFamily="34" charset="0"/>
                <a:cs typeface="Arial" panose="020B0604020202020204" pitchFamily="34" charset="0"/>
              </a:rPr>
              <a:t> to reach consensus on all decisions and therefore depends on a cooperative spirit of the Individual Members. In particular, Individual Members are encouraged to seek a consensus-based solution and only to sustain objections as a very last resort, and where absolutely necessary and well justified. The leadership will conduct the present meeting in a manner whereby informal methods of reaching consensus are encouraged, whilst ensuring that well justified concerns are taken into account.</a:t>
            </a:r>
            <a:br>
              <a:rPr lang="en-US" altLang="en-US" sz="1600" dirty="0"/>
            </a:br>
            <a:br>
              <a:rPr lang="en-US" altLang="en-US" sz="1600" dirty="0"/>
            </a:br>
            <a:endParaRPr lang="en-US" altLang="en-US" sz="1600" dirty="0"/>
          </a:p>
          <a:p>
            <a:pPr marL="0" indent="0">
              <a:buFontTx/>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387363"/>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C7EC6EB72709A4BBD33974080D0AD8A" ma:contentTypeVersion="9" ma:contentTypeDescription="Create a new document." ma:contentTypeScope="" ma:versionID="e8a9d905c0cd20df03a1f5e7ee5f07b0">
  <xsd:schema xmlns:xsd="http://www.w3.org/2001/XMLSchema" xmlns:xs="http://www.w3.org/2001/XMLSchema" xmlns:p="http://schemas.microsoft.com/office/2006/metadata/properties" xmlns:ns2="e491cd96-4138-4db9-bee4-fef1313a6c46" xmlns:ns3="5ec47afc-8ad7-4c75-bd3d-b4e32f22a2ab" targetNamespace="http://schemas.microsoft.com/office/2006/metadata/properties" ma:root="true" ma:fieldsID="166b59f4c13042e88e08f41979a6873c" ns2:_="" ns3:_="">
    <xsd:import namespace="e491cd96-4138-4db9-bee4-fef1313a6c46"/>
    <xsd:import namespace="5ec47afc-8ad7-4c75-bd3d-b4e32f22a2a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91cd96-4138-4db9-bee4-fef1313a6c4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ec47afc-8ad7-4c75-bd3d-b4e32f22a2a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7D6687F-66FD-4CCD-AF93-C143275A0DB4}">
  <ds:schemaRefs>
    <ds:schemaRef ds:uri="http://schemas.microsoft.com/sharepoint/v3/contenttype/forms"/>
  </ds:schemaRefs>
</ds:datastoreItem>
</file>

<file path=customXml/itemProps3.xml><?xml version="1.0" encoding="utf-8"?>
<ds:datastoreItem xmlns:ds="http://schemas.openxmlformats.org/officeDocument/2006/customXml" ds:itemID="{81FDB97B-A997-451D-8C5A-827D9FDFE0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91cd96-4138-4db9-bee4-fef1313a6c46"/>
    <ds:schemaRef ds:uri="5ec47afc-8ad7-4c75-bd3d-b4e32f22a2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11122</TotalTime>
  <Pages>15</Pages>
  <Words>373</Words>
  <Application>Microsoft Macintosh PowerPoint</Application>
  <PresentationFormat>Format A4 (210 x 297 mm)</PresentationFormat>
  <Paragraphs>18</Paragraphs>
  <Slides>4</Slides>
  <Notes>2</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Arial</vt:lpstr>
      <vt:lpstr>Rotis Sans Serif for Nokia</vt:lpstr>
      <vt:lpstr>Blank Presentation A4</vt:lpstr>
      <vt:lpstr>Présentation PowerPoint</vt:lpstr>
      <vt:lpstr>Call for IPRs </vt:lpstr>
      <vt:lpstr>Statement regarding competition law</vt:lpstr>
      <vt:lpstr>Consensus principles reminder</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Gilles Teniou</cp:lastModifiedBy>
  <cp:revision>425</cp:revision>
  <cp:lastPrinted>1999-04-27T06:51:51Z</cp:lastPrinted>
  <dcterms:created xsi:type="dcterms:W3CDTF">2002-09-29T21:39:56Z</dcterms:created>
  <dcterms:modified xsi:type="dcterms:W3CDTF">2025-07-08T14:12:58Z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0x0101002C7EC6EB72709A4BBD33974080D0AD8A</vt:lpwstr>
  </property>
</Properties>
</file>