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18"/>
  </p:notesMasterIdLst>
  <p:handoutMasterIdLst>
    <p:handoutMasterId r:id="rId19"/>
  </p:handoutMasterIdLst>
  <p:sldIdLst>
    <p:sldId id="256" r:id="rId6"/>
    <p:sldId id="781" r:id="rId7"/>
    <p:sldId id="259" r:id="rId8"/>
    <p:sldId id="785" r:id="rId9"/>
    <p:sldId id="258" r:id="rId10"/>
    <p:sldId id="769" r:id="rId11"/>
    <p:sldId id="777" r:id="rId12"/>
    <p:sldId id="786" r:id="rId13"/>
    <p:sldId id="783" r:id="rId14"/>
    <p:sldId id="784" r:id="rId15"/>
    <p:sldId id="782" r:id="rId16"/>
    <p:sldId id="787" r:id="rId17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FF"/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preferSingleView="1">
    <p:restoredLeft sz="15604" autoAdjust="0"/>
    <p:restoredTop sz="93562" autoAdjust="0"/>
  </p:normalViewPr>
  <p:slideViewPr>
    <p:cSldViewPr>
      <p:cViewPr varScale="1">
        <p:scale>
          <a:sx n="119" d="100"/>
          <a:sy n="119" d="100"/>
        </p:scale>
        <p:origin x="560" y="17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2.xml"/><Relationship Id="rId1" Type="http://schemas.openxmlformats.org/officeDocument/2006/relationships/slide" Target="slides/slide1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321F4EC-62DC-491E-8D90-54FB271839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535F47BA-3BF0-4167-B5D8-D02AA4D5E1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9317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17510CD-FD4F-4EE0-91A2-2646D0A252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78436629-2B54-464D-BAF7-B1EC774919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2703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036476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‹N°›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  <p:sldLayoutId id="2147484579" r:id="rId12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‹N°›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DynaReport/TSG-WG--S4.htm?Itemid=46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SA WG4 (SA4)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#133-e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SA4#133-e, Online, 18-25 July 2025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Hosted by MCC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Presentation to SA4 opening plenary,</a:t>
            </a: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Chair, Tdoc S4-251214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4BF31B-3819-1A21-E58E-4A9C1CBCB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B70911E-26F2-36C2-D1CD-38E700AC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2027 (proposal)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42F90A-73E4-6D33-CEED-3A1CA2FB361A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(2027):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406C0D-AFA2-3DB3-9197-455E4E2517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831896"/>
              </p:ext>
            </p:extLst>
          </p:nvPr>
        </p:nvGraphicFramePr>
        <p:xfrm>
          <a:off x="191344" y="1868328"/>
          <a:ext cx="7559675" cy="3864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22-26 Feb. 2027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Korea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SA4#139(e)bis*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19-23 Apr.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SA4#140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24-28 May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China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19-23 Jul. 2027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(rather than 30 Aug. – 3 Sep. 2027 in EU to avoid August meeting)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SA4#141(e)bis*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11-15 Oct.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SA4#142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15-19 Nov. 2027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A5DDA203-BA2C-D4EF-6774-A08B7B97F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41946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4B3F67-5B2A-7E9C-8C5F-238B53DD77A2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2617420128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2708" y="228600"/>
            <a:ext cx="11027508" cy="685800"/>
          </a:xfrm>
        </p:spPr>
        <p:txBody>
          <a:bodyPr wrap="square" anchor="ctr">
            <a:normAutofit/>
          </a:bodyPr>
          <a:lstStyle/>
          <a:p>
            <a:r>
              <a:rPr lang="sv-SE" dirty="0"/>
              <a:t>Rel-19/20 planning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65E018E-2BCE-1FA5-0CB0-0418C811F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832619"/>
            <a:ext cx="11437948" cy="603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7707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746DA-022A-6ECA-9DEC-3AC6DC13E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D0D84F3-DD7D-AD67-E0B4-2A14F4BA9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TS/TR </a:t>
            </a:r>
            <a:r>
              <a:rPr lang="sv-SE" dirty="0" err="1"/>
              <a:t>Rapporteurs</a:t>
            </a:r>
            <a:endParaRPr lang="sv-S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90D36D-D9BE-DA51-0E96-CBB948EF7A67}"/>
              </a:ext>
            </a:extLst>
          </p:cNvPr>
          <p:cNvSpPr txBox="1"/>
          <p:nvPr/>
        </p:nvSpPr>
        <p:spPr>
          <a:xfrm>
            <a:off x="1343472" y="1196752"/>
            <a:ext cx="9721080" cy="51337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Action to all:</a:t>
            </a:r>
          </a:p>
          <a:p>
            <a:pPr marL="800100" lvl="1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Please check S4-251417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lang="en-GB" altLang="en-US" sz="2800" b="0" kern="0" dirty="0">
                <a:solidFill>
                  <a:prstClr val="black"/>
                </a:solidFill>
                <a:latin typeface="Calibri"/>
              </a:rPr>
              <a:t> Some rapporteurs no longer attend SA4, they may be replaced by colleagues still present or any volunteer.</a:t>
            </a:r>
          </a:p>
          <a:p>
            <a:pPr marL="1257300" lvl="2" indent="-342900">
              <a:spcBef>
                <a:spcPts val="2800"/>
              </a:spcBef>
              <a:buBlip>
                <a:blip r:embed="rId2"/>
              </a:buBlip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Some TSs and TRs do not need to be elevated to the next release. Please identify those that have a Rel-18 version but are no longer needed for the release. (e.g., last CR in Release 4…)</a:t>
            </a:r>
          </a:p>
          <a:p>
            <a:pPr marR="0" lvl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619046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04E99891-2FEB-49E2-94C2-BFBFBA8D5C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5"/>
            <a:ext cx="8959850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Call for IPRs</a:t>
            </a:r>
            <a:r>
              <a:rPr lang="en-US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71" name="Rectangle 73">
            <a:extLst>
              <a:ext uri="{FF2B5EF4-FFF2-40B4-BE49-F238E27FC236}">
                <a16:creationId xmlns:a16="http://schemas.microsoft.com/office/drawing/2014/main" id="{141C4D23-6522-41C7-ABF4-85371B3A3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2D2E92-00A6-EF54-F84B-E7AC54D339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755" y="1514208"/>
            <a:ext cx="10488489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323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A5343EA3-3C3F-44BF-BC2C-0648EEE432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competition law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F30737-C78B-2768-2F2F-83276B3C6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519" y="1995287"/>
            <a:ext cx="10478962" cy="2867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A9A56-E527-7557-13F8-15BB98585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091977B-B4BB-0919-45F4-4B8B708537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295275"/>
            <a:ext cx="9792642" cy="685800"/>
          </a:xfrm>
        </p:spPr>
        <p:txBody>
          <a:bodyPr/>
          <a:lstStyle/>
          <a:p>
            <a:r>
              <a:rPr lang="en-US" altLang="en-US" sz="36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A.I.3 - </a:t>
            </a:r>
            <a:r>
              <a:rPr lang="en-GB" altLang="en-US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Statement regarding consensus principles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3424E4F-0472-CD68-8C85-0A7741D67FC3}"/>
              </a:ext>
            </a:extLst>
          </p:cNvPr>
          <p:cNvSpPr txBox="1"/>
          <p:nvPr/>
        </p:nvSpPr>
        <p:spPr>
          <a:xfrm>
            <a:off x="407368" y="1700808"/>
            <a:ext cx="1137726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also draw your attention to the fact that 3GPP </a:t>
            </a:r>
            <a:r>
              <a:rPr lang="en-US" altLang="en-US" sz="2800" b="1" i="1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endeavours</a:t>
            </a:r>
            <a:r>
              <a:rPr lang="en-US" altLang="en-US" sz="2800" b="1" i="1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reach consensus on all decisions and therefore depends on a cooperative spirit of the Individual Members. In particular, Individual Members are encouraged to seek a consensus-based solution and only to sustain objections as a very last resort, and where absolutely necessary and well justified. The leadership will conduct the present meeting in a manner whereby informal methods of reaching consensus are encouraged, whilst ensuring that well justified concerns are taken into account.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3673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7408" y="333375"/>
            <a:ext cx="9751367" cy="685800"/>
          </a:xfrm>
        </p:spPr>
        <p:txBody>
          <a:bodyPr/>
          <a:lstStyle/>
          <a:p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A.I. 6 - Issues for immediate attention</a:t>
            </a:r>
            <a:endParaRPr lang="en-US" altLang="en-US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2316" y="1241425"/>
            <a:ext cx="8351837" cy="32008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6.1 Rel-20 planning</a:t>
            </a: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6.2 Other immediate issues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SWG Ad Hoc Telcos 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SA4 Calendar 2025/2026/2027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Rel-19/20 planning status</a:t>
            </a:r>
          </a:p>
          <a:p>
            <a:pPr marL="742957" lvl="1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</a:rPr>
              <a:t>TS/TR Rapporteurs</a:t>
            </a:r>
          </a:p>
          <a:p>
            <a:pPr marL="1200169" lvl="2" indent="-285757">
              <a:spcBef>
                <a:spcPts val="600"/>
              </a:spcBef>
              <a:buFontTx/>
              <a:buChar char="-"/>
              <a:defRPr/>
            </a:pPr>
            <a:r>
              <a:rPr lang="en-US" sz="1800" dirty="0">
                <a:solidFill>
                  <a:srgbClr val="000099"/>
                </a:solidFill>
                <a:latin typeface="Arial" charset="0"/>
                <a:hlinkClick r:id="rId3"/>
              </a:rPr>
              <a:t>http://www.3gpp.org/DynaReport/TSG-WG--S4.htm?Itemid=461</a:t>
            </a: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50889BBB-F01D-491A-85BE-C93AC1FFA5F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333374"/>
            <a:ext cx="8959850" cy="1078068"/>
          </a:xfrm>
        </p:spPr>
        <p:txBody>
          <a:bodyPr/>
          <a:lstStyle/>
          <a:p>
            <a:pPr>
              <a:spcBef>
                <a:spcPts val="600"/>
              </a:spcBef>
              <a:defRPr/>
            </a:pPr>
            <a:r>
              <a:rPr lang="en-US" sz="4000" dirty="0">
                <a:solidFill>
                  <a:srgbClr val="000099"/>
                </a:solidFill>
                <a:latin typeface="Arial" charset="0"/>
              </a:rPr>
              <a:t>SWG Ad Hoc </a:t>
            </a:r>
            <a:r>
              <a:rPr lang="en-US" sz="4000" dirty="0" err="1">
                <a:solidFill>
                  <a:srgbClr val="000099"/>
                </a:solidFill>
                <a:latin typeface="Arial" charset="0"/>
              </a:rPr>
              <a:t>Telcos</a:t>
            </a:r>
            <a:endParaRPr lang="en-US" sz="40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12291" name="Rectangle 73">
            <a:extLst>
              <a:ext uri="{FF2B5EF4-FFF2-40B4-BE49-F238E27FC236}">
                <a16:creationId xmlns:a16="http://schemas.microsoft.com/office/drawing/2014/main" id="{7AA573C1-F9EE-435F-80DC-9A2FD3A9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4" y="1458825"/>
            <a:ext cx="184731" cy="7018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</a:pPr>
            <a:endParaRPr lang="en-US" altLang="en-US" sz="440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851B02-9BAD-4EF7-924C-A38AED351AE0}"/>
              </a:ext>
            </a:extLst>
          </p:cNvPr>
          <p:cNvSpPr txBox="1"/>
          <p:nvPr/>
        </p:nvSpPr>
        <p:spPr>
          <a:xfrm>
            <a:off x="1991548" y="1484787"/>
            <a:ext cx="8351837" cy="723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7" indent="-285757">
              <a:spcBef>
                <a:spcPts val="600"/>
              </a:spcBef>
              <a:buFontTx/>
              <a:buChar char="-"/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  <a:p>
            <a:pPr>
              <a:spcBef>
                <a:spcPts val="600"/>
              </a:spcBef>
              <a:defRPr/>
            </a:pPr>
            <a:endParaRPr lang="en-US" sz="1800" dirty="0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C3DF2314-33F5-46E0-B2D1-A19596249F9B}"/>
              </a:ext>
            </a:extLst>
          </p:cNvPr>
          <p:cNvSpPr txBox="1"/>
          <p:nvPr/>
        </p:nvSpPr>
        <p:spPr>
          <a:xfrm>
            <a:off x="983432" y="1556792"/>
            <a:ext cx="10065563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To WI/SI rapporteurs, when preparing post SA4#132 WI/SI work plans, please beware of the following guidelines: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Available weeks: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 post SA4#133-e SWG AH calls, we should avoid: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week after SA4#133-e (28 Jul. - 1 Aug. 2025)</a:t>
            </a:r>
            <a:endParaRPr lang="en-US" sz="1400" b="0" dirty="0">
              <a:solidFill>
                <a:schemeClr val="tx1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TSG SA#109 week (15-19 Sept. 2025)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sz="1400" b="0" dirty="0">
                <a:solidFill>
                  <a:schemeClr val="tx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The week before SA4#134 (10-14 Nov.2025)</a:t>
            </a:r>
            <a:endParaRPr lang="en-US" sz="1400" b="0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And we should be mindful of MPEG#152 (6-10 Oct. 2025), mid-Autumn festival-Chuseok (1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st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-8</a:t>
            </a:r>
            <a:r>
              <a:rPr lang="en-US" sz="1400" b="0" baseline="3000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 Oct. 2025).</a:t>
            </a:r>
          </a:p>
          <a:p>
            <a:pPr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Here is the proposed list of available weeks for SA4 AH meetings: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4-8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11-15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18-22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25-29 August 2025 (note summer break)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1-5 September 2025 (note AH F2F MBS and RTC)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8-12 September 2025 (note IBC)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22-26 September 2025 (note AH F2F Audio)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13-17 October (note Chair’s birthday 😜)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20-24 October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b="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27-31 October</a:t>
            </a: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endParaRPr lang="en-US" sz="1400" b="0" dirty="0">
              <a:solidFill>
                <a:schemeClr val="tx1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Note that it is expected that not all available weeks will be filled with SA4 AH Telcos.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8001FD6-2037-CBA3-E925-5811BE2E2093}"/>
              </a:ext>
            </a:extLst>
          </p:cNvPr>
          <p:cNvSpPr txBox="1"/>
          <p:nvPr/>
        </p:nvSpPr>
        <p:spPr>
          <a:xfrm>
            <a:off x="7248128" y="3831783"/>
            <a:ext cx="416090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400" b="0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Reminder on preferred day of the week per SWG:</a:t>
            </a:r>
            <a:endParaRPr lang="en-US" sz="1400" b="0" dirty="0">
              <a:solidFill>
                <a:schemeClr val="tx1"/>
              </a:solidFill>
              <a:effectLst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Monday – Audio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Tuesday – Video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Wednesday – RTC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Thursday – MBS SWG</a:t>
            </a: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  <a:tabLst>
                <a:tab pos="914400" algn="l"/>
              </a:tabLst>
            </a:pPr>
            <a:r>
              <a:rPr lang="en-US" sz="1400" b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Arial" panose="020B0604020202020204" pitchFamily="34" charset="0"/>
              </a:rPr>
              <a:t>Friday –  Audio SWG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AEED828-1448-9E9A-CE8B-8A5A863EC277}"/>
              </a:ext>
            </a:extLst>
          </p:cNvPr>
          <p:cNvSpPr txBox="1"/>
          <p:nvPr/>
        </p:nvSpPr>
        <p:spPr>
          <a:xfrm>
            <a:off x="7896200" y="5410044"/>
            <a:ext cx="41873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Audio SWG on Monday/Friday </a:t>
            </a:r>
          </a:p>
          <a:p>
            <a:r>
              <a:rPr lang="en-US" sz="2000" dirty="0"/>
              <a:t>has been reported to be an issue</a:t>
            </a:r>
          </a:p>
        </p:txBody>
      </p:sp>
    </p:spTree>
    <p:extLst>
      <p:ext uri="{BB962C8B-B14F-4D97-AF65-F5344CB8AC3E}">
        <p14:creationId xmlns:p14="http://schemas.microsoft.com/office/powerpoint/2010/main" val="2414503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2025 (agreed- confirmed by SA/MHPG)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A5FC336-8468-CF41-38A8-F93E76CFA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54932"/>
              </p:ext>
            </p:extLst>
          </p:nvPr>
        </p:nvGraphicFramePr>
        <p:xfrm>
          <a:off x="1888079" y="2324100"/>
          <a:ext cx="7559675" cy="37858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3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23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5306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717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SA4#131</a:t>
                      </a:r>
                      <a:endParaRPr lang="en-US" sz="1400" b="0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2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17-21 Feb.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u="none" dirty="0">
                        <a:solidFill>
                          <a:schemeClr val="bg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2"/>
                          </a:solidFill>
                          <a:latin typeface="+mn-lt"/>
                          <a:cs typeface="Arial" panose="020B0604020202020204" pitchFamily="34" charset="0"/>
                        </a:rPr>
                        <a:t>Host: EBU, Venue: Geneva, Switzerland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538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SA4#131e-bis 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11-17 April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SA4#132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19-23 May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Host: JF3, Venue: Fukuoka, Japan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585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SA4#133e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21-25 Jul.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388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SA4#134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17-21 Nov. 2025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ATIS, Venue: Dallas, TX, USA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DC1F865-AAF3-91F0-BF30-FFF950F437BF}"/>
              </a:ext>
            </a:extLst>
          </p:cNvPr>
          <p:cNvSpPr txBox="1"/>
          <p:nvPr/>
        </p:nvSpPr>
        <p:spPr>
          <a:xfrm>
            <a:off x="1055440" y="1124744"/>
            <a:ext cx="9721080" cy="10402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(2025):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033444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MPEG </a:t>
            </a:r>
            <a:r>
              <a:rPr lang="sv-SE" dirty="0" err="1"/>
              <a:t>calendar</a:t>
            </a:r>
            <a:r>
              <a:rPr lang="sv-SE" dirty="0"/>
              <a:t> for information</a:t>
            </a:r>
          </a:p>
        </p:txBody>
      </p:sp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79E90554-C22A-4C52-76F8-7C5B5BDDF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1456278"/>
              </p:ext>
            </p:extLst>
          </p:nvPr>
        </p:nvGraphicFramePr>
        <p:xfrm>
          <a:off x="407368" y="1948180"/>
          <a:ext cx="11182850" cy="4241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6570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549698635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778643916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2236570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City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Country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Geneva (CICG) with SG 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2025-10-07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2025-10-11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0323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Online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Santa Eularia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Geneva (Crowne Plaza)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Hangzhou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Brisbane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2027-01-22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37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TBD with SG21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2027-04-XX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7901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Tampere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2027-07-16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215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Shenzhen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2027-10-29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4074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839258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A82F6-33F7-DE6F-AB0F-1BFAE828D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F35B2E-A8C8-4E39-B228-DCFA3FEC9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SA4 calendar – 2026 (agreed- confirmed by SA/MHPG)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EF4A51-23F2-D9FE-EAE5-99199CDE6532}"/>
              </a:ext>
            </a:extLst>
          </p:cNvPr>
          <p:cNvSpPr txBox="1"/>
          <p:nvPr/>
        </p:nvSpPr>
        <p:spPr>
          <a:xfrm>
            <a:off x="1271464" y="1124744"/>
            <a:ext cx="9577064" cy="51029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28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GB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SA4 plenary meetings (2026): 3 F2F and 2 e-meetings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GB" altLang="en-US" sz="2800" b="0" kern="0" dirty="0">
              <a:solidFill>
                <a:prstClr val="black"/>
              </a:solidFill>
              <a:latin typeface="Calibri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n-GB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* Only one of April or October bis meeting is expected to be needed.</a:t>
            </a:r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E6FAD7A-99C2-F1DF-9D3A-318E0C2D66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8638280"/>
              </p:ext>
            </p:extLst>
          </p:nvPr>
        </p:nvGraphicFramePr>
        <p:xfrm>
          <a:off x="263352" y="1864739"/>
          <a:ext cx="7488831" cy="35847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86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6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954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1795"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Meetings in 2025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Dates 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36000">
                        <a:lnSpc>
                          <a:spcPct val="90000"/>
                        </a:lnSpc>
                      </a:pPr>
                      <a:r>
                        <a:rPr lang="fi-FI" sz="1400" dirty="0"/>
                        <a:t>Venue and Host</a:t>
                      </a:r>
                      <a:endParaRPr lang="en-US" sz="1400" dirty="0"/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487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9-13 Feb. 2026</a:t>
                      </a:r>
                      <a:endParaRPr lang="en-US" sz="1400" u="sng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India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3355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SA4#135e-bis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13-17 Apr.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058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SA4#136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11-15 May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Interdigital, Venue: Montreal</a:t>
                      </a:r>
                      <a:endParaRPr lang="en-US" sz="1400" b="0" u="sng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137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24-28 Aug.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0461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SA4#137e-bis*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E-meeting: 12-16 Oct. 2026</a:t>
                      </a:r>
                    </a:p>
                    <a:p>
                      <a:pPr marL="0" marR="0" lvl="0" indent="0" algn="l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Note: dates TBC depending on MPEG#156 exact dates.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MCC, Electronic meeting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626309156"/>
                  </a:ext>
                </a:extLst>
              </a:tr>
              <a:tr h="510730">
                <a:tc>
                  <a:txBody>
                    <a:bodyPr/>
                    <a:lstStyle/>
                    <a:p>
                      <a:pPr marL="3600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SA4#138</a:t>
                      </a:r>
                    </a:p>
                  </a:txBody>
                  <a:tcPr marL="91429" marR="91429" marT="45667" marB="45667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F2F:  16-20 Nov. 2026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6000" marR="0" lvl="1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Host: TBD, Venue: North America</a:t>
                      </a:r>
                    </a:p>
                  </a:txBody>
                  <a:tcPr marL="91429" marR="91429" marT="45667" marB="45667" anchor="ctr"/>
                </a:tc>
                <a:extLst>
                  <a:ext uri="{0D108BD9-81ED-4DB2-BD59-A6C34878D82A}">
                    <a16:rowId xmlns:a16="http://schemas.microsoft.com/office/drawing/2014/main" val="1793297862"/>
                  </a:ext>
                </a:extLst>
              </a:tr>
            </a:tbl>
          </a:graphicData>
        </a:graphic>
      </p:graphicFrame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9A65EAF-C46A-AC21-A197-2812A623E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1846644"/>
              </p:ext>
            </p:extLst>
          </p:nvPr>
        </p:nvGraphicFramePr>
        <p:xfrm>
          <a:off x="7896200" y="3606133"/>
          <a:ext cx="4032447" cy="1849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4149">
                  <a:extLst>
                    <a:ext uri="{9D8B030D-6E8A-4147-A177-3AD203B41FA5}">
                      <a16:colId xmlns:a16="http://schemas.microsoft.com/office/drawing/2014/main" val="1281673689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1835063047"/>
                    </a:ext>
                  </a:extLst>
                </a:gridCol>
                <a:gridCol w="1344149">
                  <a:extLst>
                    <a:ext uri="{9D8B030D-6E8A-4147-A177-3AD203B41FA5}">
                      <a16:colId xmlns:a16="http://schemas.microsoft.com/office/drawing/2014/main" val="3011021118"/>
                    </a:ext>
                  </a:extLst>
                </a:gridCol>
              </a:tblGrid>
              <a:tr h="325802">
                <a:tc>
                  <a:txBody>
                    <a:bodyPr/>
                    <a:lstStyle/>
                    <a:p>
                      <a:r>
                        <a:rPr lang="en-US" b="1" dirty="0"/>
                        <a:t>#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Start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End</a:t>
                      </a:r>
                    </a:p>
                  </a:txBody>
                  <a:tcPr>
                    <a:solidFill>
                      <a:srgbClr val="66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47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2026-01-23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1041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2026-04-27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2026-05-01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21232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2026-07-17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9502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2026-10-23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006306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3722F7C4-757A-C10A-5BDC-8D6A9BB49350}"/>
              </a:ext>
            </a:extLst>
          </p:cNvPr>
          <p:cNvSpPr txBox="1"/>
          <p:nvPr/>
        </p:nvSpPr>
        <p:spPr>
          <a:xfrm>
            <a:off x="9264352" y="2905214"/>
            <a:ext cx="1846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MPEG</a:t>
            </a:r>
          </a:p>
        </p:txBody>
      </p:sp>
    </p:spTree>
    <p:extLst>
      <p:ext uri="{BB962C8B-B14F-4D97-AF65-F5344CB8AC3E}">
        <p14:creationId xmlns:p14="http://schemas.microsoft.com/office/powerpoint/2010/main" val="144519744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16306</TotalTime>
  <Pages>15</Pages>
  <Words>1009</Words>
  <Application>Microsoft Macintosh PowerPoint</Application>
  <PresentationFormat>Grand écran</PresentationFormat>
  <Paragraphs>225</Paragraphs>
  <Slides>12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1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Présentation PowerPoint</vt:lpstr>
      <vt:lpstr>A.I.3 - Call for IPRs </vt:lpstr>
      <vt:lpstr>A.I.3 - Statement regarding competition law</vt:lpstr>
      <vt:lpstr>A.I.3 - Statement regarding consensus principles</vt:lpstr>
      <vt:lpstr>A.I. 6 - Issues for immediate attention</vt:lpstr>
      <vt:lpstr>SWG Ad Hoc Telcos</vt:lpstr>
      <vt:lpstr>SA4 calendar – 2025 (agreed- confirmed by SA/MHPG)</vt:lpstr>
      <vt:lpstr>MPEG calendar for information</vt:lpstr>
      <vt:lpstr>SA4 calendar – 2026 (agreed- confirmed by SA/MHPG)</vt:lpstr>
      <vt:lpstr>SA4 calendar – 2027 (proposal)</vt:lpstr>
      <vt:lpstr>Rel-19/20 planning</vt:lpstr>
      <vt:lpstr>TS/TR Rapporteurs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Gilles Teniou</cp:lastModifiedBy>
  <cp:revision>603</cp:revision>
  <cp:lastPrinted>1999-04-27T06:51:51Z</cp:lastPrinted>
  <dcterms:created xsi:type="dcterms:W3CDTF">2002-09-29T21:39:56Z</dcterms:created>
  <dcterms:modified xsi:type="dcterms:W3CDTF">2025-07-15T21:29:03Z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