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705" r:id="rId6"/>
    <p:sldId id="1076" r:id="rId7"/>
    <p:sldId id="1167" r:id="rId8"/>
    <p:sldId id="1154" r:id="rId9"/>
    <p:sldId id="1165" r:id="rId10"/>
    <p:sldId id="1153" r:id="rId11"/>
    <p:sldId id="1156" r:id="rId12"/>
    <p:sldId id="1166" r:id="rId13"/>
    <p:sldId id="1158" r:id="rId14"/>
    <p:sldId id="1159" r:id="rId15"/>
    <p:sldId id="1037" r:id="rId16"/>
    <p:sldId id="1168" r:id="rId17"/>
    <p:sldId id="1038" r:id="rId18"/>
    <p:sldId id="926" r:id="rId19"/>
    <p:sldId id="1162" r:id="rId20"/>
    <p:sldId id="1161" r:id="rId21"/>
    <p:sldId id="1164" r:id="rId22"/>
    <p:sldId id="1163" r:id="rId23"/>
    <p:sldId id="1169" r:id="rId24"/>
    <p:sldId id="1170" r:id="rId25"/>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CC33"/>
    <a:srgbClr val="00CC00"/>
    <a:srgbClr val="0000FF"/>
    <a:srgbClr val="72AF2F"/>
    <a:srgbClr val="00CC66"/>
    <a:srgbClr val="008000"/>
    <a:srgbClr val="D0D8E8"/>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76" autoAdjust="0"/>
    <p:restoredTop sz="96370" autoAdjust="0"/>
  </p:normalViewPr>
  <p:slideViewPr>
    <p:cSldViewPr snapToGrid="0">
      <p:cViewPr>
        <p:scale>
          <a:sx n="106" d="100"/>
          <a:sy n="106" d="100"/>
        </p:scale>
        <p:origin x="1056" y="816"/>
      </p:cViewPr>
      <p:guideLst>
        <p:guide orient="horz" pos="2160"/>
        <p:guide pos="384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7/17/25</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‹N°›</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7/17/25</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‹N°›</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88900" y="742950"/>
            <a:ext cx="6621463"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431800" y="52810"/>
            <a:ext cx="774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SA4#133-e</a:t>
            </a:r>
          </a:p>
          <a:p>
            <a:pPr eaLnBrk="1" hangingPunct="1">
              <a:defRPr/>
            </a:pPr>
            <a:r>
              <a:rPr lang="en-US" altLang="en-US" sz="1200" b="1" dirty="0">
                <a:latin typeface="Arial "/>
              </a:rPr>
              <a:t>Online, 18-25 July 2025</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7761818" y="177801"/>
            <a:ext cx="195156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S4-251212</a:t>
            </a:r>
            <a:endParaRPr lang="en-GB" altLang="en-US" sz="1200" dirty="0">
              <a:highlight>
                <a:srgbClr val="FFFF00"/>
              </a:highlight>
            </a:endParaRPr>
          </a:p>
        </p:txBody>
      </p:sp>
      <p:sp>
        <p:nvSpPr>
          <p:cNvPr id="2" name="Title 1"/>
          <p:cNvSpPr>
            <a:spLocks noGrp="1"/>
          </p:cNvSpPr>
          <p:nvPr>
            <p:ph type="ctrTitle"/>
          </p:nvPr>
        </p:nvSpPr>
        <p:spPr>
          <a:xfrm>
            <a:off x="914400" y="2130427"/>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787401"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647700" y="145415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717551" y="6394450"/>
            <a:ext cx="5767916" cy="311150"/>
          </a:xfrm>
          <a:prstGeom prst="rect">
            <a:avLst/>
          </a:prstGeom>
          <a:noFill/>
        </p:spPr>
        <p:txBody>
          <a:bodyPr anchor="ctr">
            <a:normAutofit/>
          </a:bodyPr>
          <a:lstStyle/>
          <a:p>
            <a:pPr>
              <a:defRPr/>
            </a:pPr>
            <a:r>
              <a:rPr lang="en-GB" sz="1000" spc="300" dirty="0"/>
              <a:t>3GPP TSG SA4#133-e, 18-25 July 2025</a:t>
            </a:r>
            <a:endParaRPr lang="en-GB" sz="1000"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11091334"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sz="1000" b="1" smtClean="0"/>
              <a:pPr algn="ctr">
                <a:defRPr/>
              </a:pPr>
              <a:t>‹N°›</a:t>
            </a:fld>
            <a:endParaRPr lang="en-GB" altLang="en-US" sz="1000" b="1" dirty="0"/>
          </a:p>
          <a:p>
            <a:pPr>
              <a:defRPr/>
            </a:pPr>
            <a:endParaRPr lang="en-GB" altLang="en-US" sz="1000"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5448300" y="3303588"/>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dirty="0">
                <a:solidFill>
                  <a:schemeClr val="bg1"/>
                </a:solidFill>
              </a:rPr>
              <a:t>© 3GPP 2012</a:t>
            </a:r>
            <a:endParaRPr lang="en-GB" altLang="en-US" sz="1000"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9918701"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59456" y="222252"/>
            <a:ext cx="208848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86.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5.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632.zip" TargetMode="External"/><Relationship Id="rId1" Type="http://schemas.openxmlformats.org/officeDocument/2006/relationships/slideLayout" Target="../slideLayouts/slideLayout2.xml"/><Relationship Id="rId5" Type="http://schemas.openxmlformats.org/officeDocument/2006/relationships/hyperlink" Target="https://www.3gpp.org/ftp/tsg_sa/WG4_CODEC/TSGS4_133-e/Docs/S4-251247.zip" TargetMode="External"/><Relationship Id="rId4" Type="http://schemas.openxmlformats.org/officeDocument/2006/relationships/hyperlink" Target="https://www.3gpp.org/ftp/tsg_sa/WG4_CODEC/TSGS4_133-e/Docs/S4-251246.zip"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4.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634.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80.zip" TargetMode="External"/><Relationship Id="rId2" Type="http://schemas.openxmlformats.org/officeDocument/2006/relationships/hyperlink" Target="https://www.3gpp.org/ftp/TSG_SA/TSG_SA/TSGS_103_Maastricht_2024-03/Docs/SP-240479.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8_Prague_2025-06/Docs/SP-250636.zip" TargetMode="External"/><Relationship Id="rId5" Type="http://schemas.openxmlformats.org/officeDocument/2006/relationships/hyperlink" Target="https://www.3gpp.org/ftp/tsg_sa/TSG_SA/TSGS_107_Incheon_2025-03/Docs/SP-250263.zip" TargetMode="External"/><Relationship Id="rId4" Type="http://schemas.openxmlformats.org/officeDocument/2006/relationships/hyperlink" Target="https://www.3gpp.org/ftp/TSG_SA/TSG_SA/TSGS_104_Shanghai_2024-06/Docs/SP-240927.zip"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SA/TSG_SA/TSGS_103_Maastricht_2024-03/Docs/SP-240479.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80.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3gpp.org/ftp/tsg_sa/WG4_CODEC/TSGS4_133-e/Docs/S4-251287.zip" TargetMode="External"/><Relationship Id="rId2" Type="http://schemas.openxmlformats.org/officeDocument/2006/relationships/hyperlink" Target="https://www.3gpp.org/ftp/tsg_sa/WG4_CODEC/TSGS4_133-e/Docs/S4-25135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927.zip" TargetMode="External"/><Relationship Id="rId5" Type="http://schemas.openxmlformats.org/officeDocument/2006/relationships/hyperlink" Target="https://www.3gpp.org/ftp/tsg_sa/WG4_CODEC/TSGS4_133-e/Docs/S4-251416.zip" TargetMode="External"/><Relationship Id="rId4" Type="http://schemas.openxmlformats.org/officeDocument/2006/relationships/hyperlink" Target="https://www.3gpp.org/ftp/tsg_sa/WG4_CODEC/TSGS4_133-e/Docs/S4-251410.zip"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julien.lemotheux@orange.com" TargetMode="External"/><Relationship Id="rId2" Type="http://schemas.openxmlformats.org/officeDocument/2006/relationships/hyperlink" Target="https://www.3gpp.org/ftp/tsg_sa/TSG_SA/TSGS_108_Prague_2025-06/Docs/SP-250636.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6_Madrid_2024-12/Docs/SP-241672.zip" TargetMode="External"/><Relationship Id="rId3" Type="http://schemas.openxmlformats.org/officeDocument/2006/relationships/hyperlink" Target="https://www.3gpp.org/ftp/tsg_sa/TSG_SA/TSGS_108_Prague_2025-06/Docs/SP-250633.zip" TargetMode="External"/><Relationship Id="rId7" Type="http://schemas.openxmlformats.org/officeDocument/2006/relationships/hyperlink" Target="https://www.3gpp.org/ftp/tsg_sa/TSG_SA/TSGS_106_Madrid_2024-12/Docs/SP-241673.zip" TargetMode="External"/><Relationship Id="rId2" Type="http://schemas.openxmlformats.org/officeDocument/2006/relationships/hyperlink" Target="https://www.3gpp.org/ftp/TSG_SA/TSG_SA/TSGS_103_Maastricht_2024-03/Docs/SP-240060.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5_Melbourne_2024-09/Docs/SP-241314.zip" TargetMode="External"/><Relationship Id="rId11" Type="http://schemas.openxmlformats.org/officeDocument/2006/relationships/hyperlink" Target="https://www.3gpp.org/ftp/tsg_sa/TSG_SA/TSGS_108_Prague_2025-06/Docs/SP-250632.zip" TargetMode="External"/><Relationship Id="rId5" Type="http://schemas.openxmlformats.org/officeDocument/2006/relationships/hyperlink" Target="https://www.3gpp.org/ftp/tsg_sa/TSG_SA/TSGS_107_Incheon_2025-03/Docs/SP-250262.zip" TargetMode="External"/><Relationship Id="rId10" Type="http://schemas.openxmlformats.org/officeDocument/2006/relationships/hyperlink" Target="https://www.3gpp.org/ftp/tsg_sa/TSG_SA/TSGS_107_Incheon_2025-03/Docs/SP-250265.zip" TargetMode="External"/><Relationship Id="rId4" Type="http://schemas.openxmlformats.org/officeDocument/2006/relationships/hyperlink" Target="https://www.3gpp.org/ftp/TSG_SA/TSG_SA/TSGS_103_Maastricht_2024-03/Docs/SP-240492.zip" TargetMode="External"/><Relationship Id="rId9" Type="http://schemas.openxmlformats.org/officeDocument/2006/relationships/hyperlink" Target="https://www.3gpp.org/ftp/tsg_sa/TSG_SA/TSGS_107_Incheon_2025-03/Docs/SP-250286.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www.3gpp.org/ftp/tsg_sa/WG4_CODEC/TSGS4_133-e/Docs/S4-251338.zip" TargetMode="External"/><Relationship Id="rId13" Type="http://schemas.openxmlformats.org/officeDocument/2006/relationships/hyperlink" Target="https://www.3gpp.org/ftp/TSG_SA/TSG_SA/TSGS_103_Maastricht_2024-03/Docs/SP-240060.zip" TargetMode="External"/><Relationship Id="rId3" Type="http://schemas.openxmlformats.org/officeDocument/2006/relationships/hyperlink" Target="https://www.3gpp.org/ftp/tsg_sa/WG4_CODEC/TSGS4_133-e/Docs/S4-251336.zip" TargetMode="External"/><Relationship Id="rId7" Type="http://schemas.openxmlformats.org/officeDocument/2006/relationships/hyperlink" Target="https://www.3gpp.org/ftp/tsg_sa/WG4_CODEC/TSGS4_133-e/Docs/S4-251335.zip" TargetMode="External"/><Relationship Id="rId12" Type="http://schemas.openxmlformats.org/officeDocument/2006/relationships/hyperlink" Target="https://www.3gpp.org/ftp/tsg_sa/WG4_CODEC/TSGS4_133-e/Docs/S4-251340.zip" TargetMode="External"/><Relationship Id="rId2" Type="http://schemas.openxmlformats.org/officeDocument/2006/relationships/hyperlink" Target="https://www.3gpp.org/ftp/tsg_sa/WG4_CODEC/TSGS4_133-e/Docs/S4-251334.zip" TargetMode="External"/><Relationship Id="rId1" Type="http://schemas.openxmlformats.org/officeDocument/2006/relationships/slideLayout" Target="../slideLayouts/slideLayout2.xml"/><Relationship Id="rId6" Type="http://schemas.openxmlformats.org/officeDocument/2006/relationships/hyperlink" Target="https://www.3gpp.org/ftp/tsg_sa/WG4_CODEC/TSGS4_133-e/Docs/S4-251398.zip" TargetMode="External"/><Relationship Id="rId11" Type="http://schemas.openxmlformats.org/officeDocument/2006/relationships/hyperlink" Target="https://www.3gpp.org/ftp/tsg_sa/WG4_CODEC/TSGS4_133-e/Docs/S4-251337.zip" TargetMode="External"/><Relationship Id="rId5" Type="http://schemas.openxmlformats.org/officeDocument/2006/relationships/hyperlink" Target="https://www.3gpp.org/ftp/tsg_sa/WG4_CODEC/TSGS4_133-e/Docs/S4-251380.zip" TargetMode="External"/><Relationship Id="rId10" Type="http://schemas.openxmlformats.org/officeDocument/2006/relationships/hyperlink" Target="https://www.3gpp.org/ftp/tsg_sa/WG4_CODEC/TSGS4_133-e/Docs/S4-251409.zip" TargetMode="External"/><Relationship Id="rId4" Type="http://schemas.openxmlformats.org/officeDocument/2006/relationships/hyperlink" Target="https://www.3gpp.org/ftp/tsg_sa/WG4_CODEC/TSGS4_133-e/Docs/S4-251339.zip" TargetMode="External"/><Relationship Id="rId9" Type="http://schemas.openxmlformats.org/officeDocument/2006/relationships/hyperlink" Target="https://www.3gpp.org/ftp/tsg_sa/WG4_CODEC/TSGS4_133-e/Docs/S4-251399.zip" TargetMode="External"/><Relationship Id="rId14" Type="http://schemas.openxmlformats.org/officeDocument/2006/relationships/hyperlink" Target="https://www.3gpp.org/ftp/tsg_sa/TSG_SA/TSGS_108_Prague_2025-06/Docs/SP-250633.zip"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TSG_SA/TSGS_103_Maastricht_2024-03/Docs/SP-240492.zi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tsg_sa/TSG_SA/TSGS_107_Incheon_2025-03/Docs/SP-250262.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TSG_SA/TSGS_105_Melbourne_2024-09/Docs/SP-241314.zip" TargetMode="External"/><Relationship Id="rId3" Type="http://schemas.openxmlformats.org/officeDocument/2006/relationships/hyperlink" Target="https://portal.3gpp.org/ngppapp/DownloadTDoc.aspx?contributionUid=S4aA250070" TargetMode="External"/><Relationship Id="rId7" Type="http://schemas.openxmlformats.org/officeDocument/2006/relationships/hyperlink" Target="https://portal.3gpp.org/ngppapp/DownloadTDoc.aspx?contributionUid=S4-251433" TargetMode="External"/><Relationship Id="rId2" Type="http://schemas.openxmlformats.org/officeDocument/2006/relationships/hyperlink" Target="https://portal.3gpp.org/ngppapp/DownloadTDoc.aspx?contributionUid=S4aA250071" TargetMode="External"/><Relationship Id="rId1" Type="http://schemas.openxmlformats.org/officeDocument/2006/relationships/slideLayout" Target="../slideLayouts/slideLayout2.xml"/><Relationship Id="rId6" Type="http://schemas.openxmlformats.org/officeDocument/2006/relationships/hyperlink" Target="https://portal.3gpp.org/ngppapp/DownloadTDoc.aspx?contributionUid=S4-251373" TargetMode="External"/><Relationship Id="rId5" Type="http://schemas.openxmlformats.org/officeDocument/2006/relationships/hyperlink" Target="https://portal.3gpp.org/ngppapp/DownloadTDoc.aspx?contributionUid=S4-251385" TargetMode="External"/><Relationship Id="rId4" Type="http://schemas.openxmlformats.org/officeDocument/2006/relationships/hyperlink" Target="https://portal.3gpp.org/ngppapp/DownloadTDoc.aspx?contributionUid=S4-251364"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s://www.3gpp.org/ftp/tsg_sa/TSG_SA/TSGS_106_Madrid_2024-12/Docs/SP-241673.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106_Madrid_2024-12/Docs/SP-241672.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529389" y="1671639"/>
            <a:ext cx="11213432"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US" sz="5300" b="1" dirty="0"/>
              <a:t>SA4 Work and Study Items Status at the start of SA4#133-e</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2895600" y="4406900"/>
            <a:ext cx="6400800" cy="1752600"/>
          </a:xfrm>
        </p:spPr>
        <p:txBody>
          <a:bodyPr/>
          <a:lstStyle/>
          <a:p>
            <a:pPr>
              <a:lnSpc>
                <a:spcPct val="80000"/>
              </a:lnSpc>
            </a:pPr>
            <a:br>
              <a:rPr lang="en-US" altLang="en-US" sz="2000" dirty="0"/>
            </a:br>
            <a:r>
              <a:rPr lang="en-US" altLang="en-US" sz="2000" dirty="0">
                <a:latin typeface="Arial" panose="020B0604020202020204" pitchFamily="34" charset="0"/>
              </a:rPr>
              <a:t>Gilles Teniou, SA4 Chair (Tencent)</a:t>
            </a:r>
          </a:p>
          <a:p>
            <a:pPr>
              <a:lnSpc>
                <a:spcPct val="80000"/>
              </a:lnSpc>
            </a:pPr>
            <a:r>
              <a:rPr lang="en-US" altLang="en-US" sz="2000" dirty="0">
                <a:latin typeface="Arial" panose="020B0604020202020204" pitchFamily="34" charset="0"/>
              </a:rPr>
              <a:t>and all SA4 WID/SID Rapporteurs</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2862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5.1)</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5CE5A-EA2E-32E4-F26F-11A91239680F}"/>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0DB93117-B38B-C88C-029A-6F4E11E3EDFF}"/>
              </a:ext>
            </a:extLst>
          </p:cNvPr>
          <p:cNvSpPr>
            <a:spLocks noGrp="1"/>
          </p:cNvSpPr>
          <p:nvPr>
            <p:ph type="title"/>
          </p:nvPr>
        </p:nvSpPr>
        <p:spPr>
          <a:xfrm>
            <a:off x="568171" y="196850"/>
            <a:ext cx="9250532" cy="1143000"/>
          </a:xfrm>
        </p:spPr>
        <p:txBody>
          <a:bodyPr/>
          <a:lstStyle/>
          <a:p>
            <a:r>
              <a:rPr lang="en-US" sz="3200" b="0" dirty="0">
                <a:latin typeface="+mn-lt"/>
              </a:rPr>
              <a:t>Avatar Communications in AR Calls</a:t>
            </a:r>
            <a:br>
              <a:rPr lang="en-US" sz="3200" dirty="0"/>
            </a:br>
            <a:r>
              <a:rPr lang="en-US" sz="3200" b="0" dirty="0">
                <a:latin typeface="+mn-lt"/>
              </a:rPr>
              <a:t> </a:t>
            </a:r>
            <a:r>
              <a:rPr lang="en-US" altLang="en-US" dirty="0"/>
              <a:t>(</a:t>
            </a:r>
            <a:r>
              <a:rPr lang="en-US" sz="3200" b="0" dirty="0" err="1">
                <a:latin typeface="+mn-lt"/>
              </a:rPr>
              <a:t>AvCall</a:t>
            </a:r>
            <a:r>
              <a:rPr lang="en-US" sz="3200" b="0" dirty="0">
                <a:latin typeface="+mn-lt"/>
              </a:rPr>
              <a:t>-MED</a:t>
            </a:r>
            <a:r>
              <a:rPr lang="en-US" altLang="en-US" dirty="0"/>
              <a:t>)</a:t>
            </a:r>
          </a:p>
        </p:txBody>
      </p:sp>
      <p:graphicFrame>
        <p:nvGraphicFramePr>
          <p:cNvPr id="2" name="Table 1">
            <a:extLst>
              <a:ext uri="{FF2B5EF4-FFF2-40B4-BE49-F238E27FC236}">
                <a16:creationId xmlns:a16="http://schemas.microsoft.com/office/drawing/2014/main" id="{C33EA3AF-7CB1-8B80-68EE-5A29399D988E}"/>
              </a:ext>
            </a:extLst>
          </p:cNvPr>
          <p:cNvGraphicFramePr>
            <a:graphicFrameLocks noGrp="1"/>
          </p:cNvGraphicFramePr>
          <p:nvPr>
            <p:extLst>
              <p:ext uri="{D42A27DB-BD31-4B8C-83A1-F6EECF244321}">
                <p14:modId xmlns:p14="http://schemas.microsoft.com/office/powerpoint/2010/main" val="3067934961"/>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1070056</a:t>
                      </a: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SP-250286</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AF32CE40-2A4F-57A0-B818-9EC045B6E2A4}"/>
              </a:ext>
            </a:extLst>
          </p:cNvPr>
          <p:cNvSpPr>
            <a:spLocks noGrp="1"/>
          </p:cNvSpPr>
          <p:nvPr>
            <p:ph idx="1"/>
          </p:nvPr>
        </p:nvSpPr>
        <p:spPr>
          <a:xfrm>
            <a:off x="647701" y="2254929"/>
            <a:ext cx="11068050" cy="402998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Bouazizi, Imed, Qualcomm, </a:t>
            </a:r>
            <a:r>
              <a:rPr lang="en-US" altLang="zh-CN" sz="1600" dirty="0" err="1">
                <a:cs typeface="Arial" pitchFamily="34" charset="0"/>
              </a:rPr>
              <a:t>bouazizi</a:t>
            </a:r>
            <a:r>
              <a:rPr lang="en-US" altLang="zh-CN" sz="1600" dirty="0">
                <a:cs typeface="Arial" pitchFamily="34" charset="0"/>
              </a:rPr>
              <a:t> AT </a:t>
            </a:r>
            <a:r>
              <a:rPr lang="en-US" altLang="zh-CN" sz="1600" dirty="0" err="1">
                <a:cs typeface="Arial" pitchFamily="34" charset="0"/>
              </a:rPr>
              <a:t>qti</a:t>
            </a:r>
            <a:r>
              <a:rPr lang="en-US" altLang="zh-CN" sz="1600" dirty="0">
                <a:cs typeface="Arial" pitchFamily="34" charset="0"/>
              </a:rPr>
              <a:t> dot </a:t>
            </a:r>
            <a:r>
              <a:rPr lang="en-US" altLang="zh-CN" sz="1600" dirty="0" err="1">
                <a:cs typeface="Arial" pitchFamily="34" charset="0"/>
              </a:rPr>
              <a:t>qualcomm</a:t>
            </a:r>
            <a:r>
              <a:rPr lang="en-US" altLang="zh-CN" sz="1600" dirty="0">
                <a:cs typeface="Arial" pitchFamily="34" charset="0"/>
              </a:rPr>
              <a:t> dot 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we had one RTC call that handled </a:t>
            </a:r>
            <a:r>
              <a:rPr lang="en-US" altLang="zh-CN" sz="1400" dirty="0" err="1">
                <a:cs typeface="Arial" pitchFamily="34" charset="0"/>
              </a:rPr>
              <a:t>AvCall</a:t>
            </a:r>
            <a:r>
              <a:rPr lang="en-US" altLang="zh-CN" sz="1400" dirty="0">
                <a:cs typeface="Arial" pitchFamily="34" charset="0"/>
              </a:rPr>
              <a:t>-MED topic</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We received input on Call flows, BAR interface, and ARF characteristics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All documents were noted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Speed up the progress and progress the base CR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 Agree on call flows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and agree remaining issues: formats, signaling, BAR API</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Address security aspects and respond to SA3</a:t>
            </a:r>
          </a:p>
          <a:p>
            <a:pPr marL="687388" lvl="1" indent="-287338">
              <a:lnSpc>
                <a:spcPct val="93000"/>
              </a:lnSpc>
              <a:spcBef>
                <a:spcPct val="15000"/>
              </a:spcBef>
              <a:spcAft>
                <a:spcPct val="15000"/>
              </a:spcAft>
              <a:buSzPct val="100000"/>
              <a:tabLst>
                <a:tab pos="285750" algn="l"/>
              </a:tabLst>
              <a:defRPr/>
            </a:pPr>
            <a:endParaRPr lang="en-US" altLang="zh-CN" sz="1400" dirty="0">
              <a:cs typeface="Arial" pitchFamily="34" charset="0"/>
            </a:endParaRPr>
          </a:p>
        </p:txBody>
      </p:sp>
    </p:spTree>
    <p:extLst>
      <p:ext uri="{BB962C8B-B14F-4D97-AF65-F5344CB8AC3E}">
        <p14:creationId xmlns:p14="http://schemas.microsoft.com/office/powerpoint/2010/main" val="182802506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2A535-9708-A0A1-461D-8C4A47638C25}"/>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8AA597F3-A8EB-3058-E8C2-76B7D0C060C3}"/>
              </a:ext>
            </a:extLst>
          </p:cNvPr>
          <p:cNvSpPr>
            <a:spLocks noGrp="1"/>
          </p:cNvSpPr>
          <p:nvPr>
            <p:ph type="title"/>
          </p:nvPr>
        </p:nvSpPr>
        <p:spPr>
          <a:xfrm>
            <a:off x="568171" y="196850"/>
            <a:ext cx="9250532" cy="1143000"/>
          </a:xfrm>
        </p:spPr>
        <p:txBody>
          <a:bodyPr/>
          <a:lstStyle/>
          <a:p>
            <a:r>
              <a:rPr lang="en-US" sz="3200" b="0" dirty="0">
                <a:latin typeface="+mn-lt"/>
              </a:rPr>
              <a:t>Stage 3 for Advanced Media Delivery</a:t>
            </a:r>
            <a:br>
              <a:rPr lang="en-US" sz="3200" b="0" dirty="0">
                <a:latin typeface="+mn-lt"/>
              </a:rPr>
            </a:br>
            <a:r>
              <a:rPr lang="en-US" sz="3200" b="0" dirty="0">
                <a:latin typeface="+mn-lt"/>
              </a:rPr>
              <a:t> </a:t>
            </a:r>
            <a:r>
              <a:rPr lang="en-US" altLang="en-US" dirty="0"/>
              <a:t>(</a:t>
            </a:r>
            <a:r>
              <a:rPr lang="en-US" sz="3200" b="0" dirty="0">
                <a:latin typeface="+mn-lt"/>
              </a:rPr>
              <a:t>AMD_PRO-MED</a:t>
            </a:r>
            <a:r>
              <a:rPr lang="en-US" altLang="en-US" dirty="0"/>
              <a:t>)</a:t>
            </a:r>
          </a:p>
        </p:txBody>
      </p:sp>
      <p:graphicFrame>
        <p:nvGraphicFramePr>
          <p:cNvPr id="2" name="Table 1">
            <a:extLst>
              <a:ext uri="{FF2B5EF4-FFF2-40B4-BE49-F238E27FC236}">
                <a16:creationId xmlns:a16="http://schemas.microsoft.com/office/drawing/2014/main" id="{EA5E1029-3EB8-3017-D10E-CE535BFDEE5D}"/>
              </a:ext>
            </a:extLst>
          </p:cNvPr>
          <p:cNvGraphicFramePr>
            <a:graphicFrameLocks noGrp="1"/>
          </p:cNvGraphicFramePr>
          <p:nvPr>
            <p:extLst>
              <p:ext uri="{D42A27DB-BD31-4B8C-83A1-F6EECF244321}">
                <p14:modId xmlns:p14="http://schemas.microsoft.com/office/powerpoint/2010/main" val="595367479"/>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1070057</a:t>
                      </a: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
        <p:nvSpPr>
          <p:cNvPr id="5" name="Espace réservé du contenu 2">
            <a:extLst>
              <a:ext uri="{FF2B5EF4-FFF2-40B4-BE49-F238E27FC236}">
                <a16:creationId xmlns:a16="http://schemas.microsoft.com/office/drawing/2014/main" id="{5453A2B3-4C53-C64B-A8E8-67C37B633B7A}"/>
              </a:ext>
            </a:extLst>
          </p:cNvPr>
          <p:cNvSpPr>
            <a:spLocks noGrp="1"/>
          </p:cNvSpPr>
          <p:nvPr>
            <p:ph idx="1"/>
          </p:nvPr>
        </p:nvSpPr>
        <p:spPr>
          <a:xfrm>
            <a:off x="647701" y="2254929"/>
            <a:ext cx="9171002" cy="4029986"/>
          </a:xfrm>
        </p:spPr>
        <p:txBody>
          <a:bodyPr>
            <a:normAutofit fontScale="92500" lnSpcReduction="10000"/>
          </a:bodyPr>
          <a:lstStyle/>
          <a:p>
            <a:pPr marL="287338" indent="-287338">
              <a:lnSpc>
                <a:spcPct val="93000"/>
              </a:lnSpc>
              <a:spcBef>
                <a:spcPct val="15000"/>
              </a:spcBef>
              <a:spcAft>
                <a:spcPct val="15000"/>
              </a:spcAft>
              <a:buSzPct val="100000"/>
              <a:buNone/>
              <a:tabLst>
                <a:tab pos="285750" algn="l"/>
              </a:tabLst>
              <a:defRPr/>
            </a:pPr>
            <a:r>
              <a:rPr lang="es-ES" altLang="zh-CN" sz="1600" b="1" u="sng" dirty="0" err="1">
                <a:cs typeface="Arial" pitchFamily="34" charset="0"/>
              </a:rPr>
              <a:t>Rapporteurs</a:t>
            </a:r>
            <a:r>
              <a:rPr lang="es-ES" altLang="zh-CN" sz="1600" b="1" u="sng" dirty="0">
                <a:cs typeface="Arial" pitchFamily="34" charset="0"/>
              </a:rPr>
              <a:t>:</a:t>
            </a:r>
            <a:r>
              <a:rPr lang="es-ES" altLang="zh-CN" sz="1600" dirty="0">
                <a:cs typeface="Arial" pitchFamily="34" charset="0"/>
              </a:rPr>
              <a:t> </a:t>
            </a:r>
          </a:p>
          <a:p>
            <a:pPr marL="287338" indent="-287338">
              <a:lnSpc>
                <a:spcPct val="93000"/>
              </a:lnSpc>
              <a:spcBef>
                <a:spcPct val="15000"/>
              </a:spcBef>
              <a:spcAft>
                <a:spcPct val="15000"/>
              </a:spcAft>
              <a:buSzPct val="100000"/>
              <a:buNone/>
              <a:tabLst>
                <a:tab pos="285750" algn="l"/>
              </a:tabLst>
              <a:defRPr/>
            </a:pPr>
            <a:r>
              <a:rPr lang="en-US" altLang="zh-CN" sz="1600" dirty="0">
                <a:cs typeface="Arial" pitchFamily="34" charset="0"/>
              </a:rPr>
              <a:t>Thomas Stockhammer, Qualcomm Incorporated, tsto@qti.qualcomm.com, for all topics except </a:t>
            </a:r>
            <a:r>
              <a:rPr lang="en-US" altLang="zh-CN" sz="1600" dirty="0" err="1">
                <a:cs typeface="Arial" pitchFamily="34" charset="0"/>
              </a:rPr>
              <a:t>OpenAPI</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US" altLang="zh-CN" sz="1600" dirty="0">
                <a:cs typeface="Arial" pitchFamily="34" charset="0"/>
              </a:rPr>
              <a:t>Richard Bradbury, BBC, richard.bradbury@rd.bbc.co.uk, for all topics related to </a:t>
            </a:r>
            <a:r>
              <a:rPr lang="en-US" altLang="zh-CN" sz="1600" dirty="0" err="1">
                <a:cs typeface="Arial" pitchFamily="34" charset="0"/>
              </a:rPr>
              <a:t>OpenAPI</a:t>
            </a: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agreed updated time plan. Discussed and finally agreed LS to SVTA on Player configuration</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Agreed: Updated QoS mapping figures, TS 26.510/512 alignment, CMCD configuration</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a:t>
            </a:r>
            <a:r>
              <a:rPr lang="en-US" altLang="zh-CN" sz="1400" dirty="0">
                <a:cs typeface="Arial" pitchFamily="34" charset="0"/>
              </a:rPr>
              <a:t>Carry forward agreements from the AHG</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26 input contributions addressing all remaining key topics</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Reply LS from SVTA is expected on Player Configuration</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Agree CRs for some key issues (Time Sync, QoS, CMCD) and integrate those into aggregate CRs to TS 26.510/2,</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endorse CRs for other key issues and identify remaining open issues for other key issues to be  addressed at AHG meeting in September for successful completion of the work item.</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Merge requests on 3GPP Forge for the AMD_PRO-MED and 5G_RTP_Ph2 Work Items initiated </a:t>
            </a:r>
            <a:r>
              <a:rPr lang="en-US" altLang="zh-CN" sz="1400" dirty="0">
                <a:cs typeface="Arial" pitchFamily="34" charset="0"/>
                <a:sym typeface="Wingdings" panose="05000000000000000000" pitchFamily="2" charset="2"/>
              </a:rPr>
              <a:t> requires attention</a:t>
            </a:r>
            <a:endParaRPr lang="en-US" altLang="zh-CN" sz="1400" dirty="0">
              <a:cs typeface="Arial" pitchFamily="34" charset="0"/>
            </a:endParaRPr>
          </a:p>
        </p:txBody>
      </p:sp>
    </p:spTree>
    <p:extLst>
      <p:ext uri="{BB962C8B-B14F-4D97-AF65-F5344CB8AC3E}">
        <p14:creationId xmlns:p14="http://schemas.microsoft.com/office/powerpoint/2010/main" val="342751849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4C4847-16D3-A6A5-871B-6880CC24C83E}"/>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EFED820-70FB-AD30-E688-D3CA694C7AA1}"/>
              </a:ext>
            </a:extLst>
          </p:cNvPr>
          <p:cNvSpPr>
            <a:spLocks noGrp="1"/>
          </p:cNvSpPr>
          <p:nvPr>
            <p:ph type="title"/>
          </p:nvPr>
        </p:nvSpPr>
        <p:spPr>
          <a:xfrm>
            <a:off x="568171" y="196850"/>
            <a:ext cx="9250532" cy="1143000"/>
          </a:xfrm>
        </p:spPr>
        <p:txBody>
          <a:bodyPr/>
          <a:lstStyle/>
          <a:p>
            <a:r>
              <a:rPr lang="en-US" sz="3200" dirty="0"/>
              <a:t>Media Messaging Enhancements (</a:t>
            </a:r>
            <a:r>
              <a:rPr lang="en-US" sz="3200" dirty="0" err="1"/>
              <a:t>MeME</a:t>
            </a:r>
            <a:r>
              <a:rPr lang="en-US" sz="3200" dirty="0"/>
              <a:t>-MED)</a:t>
            </a:r>
          </a:p>
        </p:txBody>
      </p:sp>
      <p:graphicFrame>
        <p:nvGraphicFramePr>
          <p:cNvPr id="2" name="Table 1">
            <a:extLst>
              <a:ext uri="{FF2B5EF4-FFF2-40B4-BE49-F238E27FC236}">
                <a16:creationId xmlns:a16="http://schemas.microsoft.com/office/drawing/2014/main" id="{BD63445B-C586-7D25-9230-301831970960}"/>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1080048</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Work Item for Media Messaging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MeME</a:t>
                      </a:r>
                      <a:r>
                        <a:rPr lang="fr-FR" sz="1100" kern="1200" dirty="0">
                          <a:solidFill>
                            <a:schemeClr val="dk1"/>
                          </a:solidFill>
                          <a:latin typeface="+mn-lt"/>
                          <a:ea typeface="+mn-ea"/>
                          <a:cs typeface="+mn-cs"/>
                        </a:rPr>
                        <a:t>-MED)</a:t>
                      </a:r>
                    </a:p>
                  </a:txBody>
                  <a:tcPr marL="0" marR="0" marT="0" marB="0"/>
                </a:tc>
                <a:tc>
                  <a:txBody>
                    <a:bodyPr/>
                    <a:lstStyle/>
                    <a:p>
                      <a:pPr algn="l" fontAlgn="b"/>
                      <a:r>
                        <a:rPr lang="en-US" sz="1100" dirty="0" err="1"/>
                        <a:t>MeME</a:t>
                      </a:r>
                      <a:r>
                        <a:rPr lang="en-US" sz="1100" dirty="0"/>
                        <a:t>-MED</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fr-FR" sz="1100" kern="1200" dirty="0">
                          <a:solidFill>
                            <a:schemeClr val="dk1"/>
                          </a:solidFill>
                          <a:latin typeface="+mn-lt"/>
                          <a:ea typeface="+mn-ea"/>
                          <a:cs typeface="+mn-cs"/>
                          <a:hlinkClick r:id="rId2"/>
                        </a:rPr>
                        <a:t>SP-250632</a:t>
                      </a:r>
                      <a:endParaRPr lang="fr-FR" sz="1100" kern="1200" dirty="0">
                        <a:solidFill>
                          <a:schemeClr val="dk1"/>
                        </a:solidFill>
                        <a:latin typeface="+mn-lt"/>
                        <a:ea typeface="+mn-ea"/>
                        <a:cs typeface="+mn-cs"/>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Rel-19 WID</a:t>
                      </a:r>
                    </a:p>
                  </a:txBody>
                  <a:tcPr marL="36001" marR="36001" marT="0" marB="0" anchor="b"/>
                </a:tc>
                <a:extLst>
                  <a:ext uri="{0D108BD9-81ED-4DB2-BD59-A6C34878D82A}">
                    <a16:rowId xmlns:a16="http://schemas.microsoft.com/office/drawing/2014/main" val="2427066551"/>
                  </a:ext>
                </a:extLst>
              </a:tr>
            </a:tbl>
          </a:graphicData>
        </a:graphic>
      </p:graphicFrame>
      <p:sp>
        <p:nvSpPr>
          <p:cNvPr id="4" name="Espace réservé du contenu 2">
            <a:extLst>
              <a:ext uri="{FF2B5EF4-FFF2-40B4-BE49-F238E27FC236}">
                <a16:creationId xmlns:a16="http://schemas.microsoft.com/office/drawing/2014/main" id="{C5A78E8E-17DF-DBCB-42B3-42668399733B}"/>
              </a:ext>
            </a:extLst>
          </p:cNvPr>
          <p:cNvSpPr txBox="1">
            <a:spLocks/>
          </p:cNvSpPr>
          <p:nvPr/>
        </p:nvSpPr>
        <p:spPr bwMode="auto">
          <a:xfrm>
            <a:off x="647701" y="2254929"/>
            <a:ext cx="9171002"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287338" indent="-287338">
              <a:lnSpc>
                <a:spcPct val="93000"/>
              </a:lnSpc>
              <a:spcBef>
                <a:spcPct val="15000"/>
              </a:spcBef>
              <a:spcAft>
                <a:spcPct val="15000"/>
              </a:spcAft>
              <a:buSzPct val="100000"/>
              <a:buFontTx/>
              <a:buNone/>
              <a:tabLst>
                <a:tab pos="285750" algn="l"/>
              </a:tabLst>
              <a:defRPr/>
            </a:pPr>
            <a:r>
              <a:rPr lang="es-ES" altLang="zh-CN" sz="1600" b="1" u="sng" kern="0" dirty="0" err="1">
                <a:cs typeface="Arial" pitchFamily="34" charset="0"/>
              </a:rPr>
              <a:t>Rapporteurs</a:t>
            </a:r>
            <a:r>
              <a:rPr lang="es-ES" altLang="zh-CN" sz="1600" b="1" u="sng" kern="0" dirty="0">
                <a:cs typeface="Arial" pitchFamily="34" charset="0"/>
              </a:rPr>
              <a:t>:</a:t>
            </a:r>
            <a:r>
              <a:rPr lang="es-ES" altLang="zh-CN" sz="1600" kern="0" dirty="0">
                <a:cs typeface="Arial" pitchFamily="34" charset="0"/>
              </a:rPr>
              <a:t> </a:t>
            </a:r>
          </a:p>
          <a:p>
            <a:pPr marL="287338" indent="-287338">
              <a:lnSpc>
                <a:spcPct val="93000"/>
              </a:lnSpc>
              <a:spcBef>
                <a:spcPct val="15000"/>
              </a:spcBef>
              <a:spcAft>
                <a:spcPct val="15000"/>
              </a:spcAft>
              <a:buSzPct val="100000"/>
              <a:buFontTx/>
              <a:buNone/>
              <a:tabLst>
                <a:tab pos="285750" algn="l"/>
              </a:tabLst>
              <a:defRPr/>
            </a:pPr>
            <a:r>
              <a:rPr lang="en-US" altLang="zh-CN" sz="1600" kern="0" dirty="0">
                <a:cs typeface="Arial" pitchFamily="34" charset="0"/>
              </a:rPr>
              <a:t>Thomas Stockhammer, Qualcomm Incorporated, </a:t>
            </a:r>
            <a:r>
              <a:rPr lang="en-US" altLang="zh-CN" sz="1600" kern="0" dirty="0" err="1">
                <a:cs typeface="Arial" pitchFamily="34" charset="0"/>
              </a:rPr>
              <a:t>tsto@qti.qualcomm.com</a:t>
            </a:r>
            <a:endParaRPr lang="en-US" altLang="zh-CN" sz="16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r>
              <a:rPr lang="en-GB" sz="1600" b="1" u="sng" kern="0" dirty="0">
                <a:cs typeface="Arial" pitchFamily="34" charset="0"/>
              </a:rPr>
              <a:t>Progress since last SA4 meeting</a:t>
            </a:r>
            <a:endParaRPr lang="en-GB" sz="1600" u="sng" kern="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What happened during the </a:t>
            </a:r>
            <a:r>
              <a:rPr lang="en-US" altLang="zh-CN" sz="1600" kern="0" dirty="0" err="1">
                <a:cs typeface="Arial" pitchFamily="34" charset="0"/>
              </a:rPr>
              <a:t>Adhoc</a:t>
            </a:r>
            <a:r>
              <a:rPr lang="en-US" altLang="zh-CN" sz="1600" kern="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200" kern="0" dirty="0"/>
              <a:t>This is the first meeting, but for the AHG meeting two documents were submitted for July 10, but due to lack of time they were noted without presentation</a:t>
            </a: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kern="0" dirty="0"/>
              <a:t> kick off the work</a:t>
            </a: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000" kern="0" dirty="0"/>
              <a:t>Endorse initial CR</a:t>
            </a:r>
          </a:p>
          <a:p>
            <a:pPr marL="687388" lvl="1" indent="-287338">
              <a:lnSpc>
                <a:spcPct val="93000"/>
              </a:lnSpc>
              <a:spcBef>
                <a:spcPct val="15000"/>
              </a:spcBef>
              <a:spcAft>
                <a:spcPct val="15000"/>
              </a:spcAft>
              <a:buSzPct val="100000"/>
              <a:tabLst>
                <a:tab pos="285750" algn="l"/>
              </a:tabLst>
              <a:defRPr/>
            </a:pPr>
            <a:r>
              <a:rPr lang="en-US" altLang="zh-CN" sz="1000" kern="0" dirty="0"/>
              <a:t>Agree </a:t>
            </a:r>
            <a:r>
              <a:rPr lang="en-US" altLang="zh-CN" sz="1000" kern="0" dirty="0" err="1"/>
              <a:t>Timeplan</a:t>
            </a:r>
            <a:r>
              <a:rPr lang="en-US" altLang="zh-CN" sz="1000" kern="0" dirty="0"/>
              <a:t> and add </a:t>
            </a:r>
            <a:r>
              <a:rPr lang="en-US" altLang="zh-CN" sz="1000" kern="0" dirty="0" err="1"/>
              <a:t>MeME</a:t>
            </a:r>
            <a:r>
              <a:rPr lang="en-US" altLang="zh-CN" sz="1000" kern="0" dirty="0"/>
              <a:t>-MED to the agenda of the MBS AHG meeting with decision power to agree CR and endorse WI summary.</a:t>
            </a:r>
          </a:p>
        </p:txBody>
      </p:sp>
      <p:graphicFrame>
        <p:nvGraphicFramePr>
          <p:cNvPr id="5" name="Table 2">
            <a:extLst>
              <a:ext uri="{FF2B5EF4-FFF2-40B4-BE49-F238E27FC236}">
                <a16:creationId xmlns:a16="http://schemas.microsoft.com/office/drawing/2014/main" id="{2038B77F-7DD0-0E1A-9DEF-0B89C82A7A39}"/>
              </a:ext>
            </a:extLst>
          </p:cNvPr>
          <p:cNvGraphicFramePr>
            <a:graphicFrameLocks noGrp="1"/>
          </p:cNvGraphicFramePr>
          <p:nvPr>
            <p:extLst>
              <p:ext uri="{D42A27DB-BD31-4B8C-83A1-F6EECF244321}">
                <p14:modId xmlns:p14="http://schemas.microsoft.com/office/powerpoint/2010/main" val="1456593307"/>
              </p:ext>
            </p:extLst>
          </p:nvPr>
        </p:nvGraphicFramePr>
        <p:xfrm>
          <a:off x="916467" y="5191307"/>
          <a:ext cx="9397999" cy="1093608"/>
        </p:xfrm>
        <a:graphic>
          <a:graphicData uri="http://schemas.openxmlformats.org/drawingml/2006/table">
            <a:tbl>
              <a:tblPr bandRow="1">
                <a:tableStyleId>{69C7853C-536D-4A76-A0AE-DD22124D55A5}</a:tableStyleId>
              </a:tblPr>
              <a:tblGrid>
                <a:gridCol w="529378">
                  <a:extLst>
                    <a:ext uri="{9D8B030D-6E8A-4147-A177-3AD203B41FA5}">
                      <a16:colId xmlns:a16="http://schemas.microsoft.com/office/drawing/2014/main" val="3942204107"/>
                    </a:ext>
                  </a:extLst>
                </a:gridCol>
                <a:gridCol w="2289908">
                  <a:extLst>
                    <a:ext uri="{9D8B030D-6E8A-4147-A177-3AD203B41FA5}">
                      <a16:colId xmlns:a16="http://schemas.microsoft.com/office/drawing/2014/main" val="3280253096"/>
                    </a:ext>
                  </a:extLst>
                </a:gridCol>
                <a:gridCol w="1266092">
                  <a:extLst>
                    <a:ext uri="{9D8B030D-6E8A-4147-A177-3AD203B41FA5}">
                      <a16:colId xmlns:a16="http://schemas.microsoft.com/office/drawing/2014/main" val="967201581"/>
                    </a:ext>
                  </a:extLst>
                </a:gridCol>
                <a:gridCol w="5312621">
                  <a:extLst>
                    <a:ext uri="{9D8B030D-6E8A-4147-A177-3AD203B41FA5}">
                      <a16:colId xmlns:a16="http://schemas.microsoft.com/office/drawing/2014/main" val="1448791266"/>
                    </a:ext>
                  </a:extLst>
                </a:gridCol>
              </a:tblGrid>
              <a:tr h="542808">
                <a:tc>
                  <a:txBody>
                    <a:bodyPr/>
                    <a:lstStyle/>
                    <a:p>
                      <a:pPr algn="l" fontAlgn="t"/>
                      <a:r>
                        <a:rPr lang="en-US" sz="800" b="1" u="sng" strike="noStrike">
                          <a:solidFill>
                            <a:srgbClr val="0000FF"/>
                          </a:solidFill>
                          <a:effectLst/>
                          <a:hlinkClick r:id="rId4"/>
                        </a:rPr>
                        <a:t>S4-251246</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a:t>
                      </a:r>
                      <a:r>
                        <a:rPr lang="en-US" sz="800" b="0" u="none" strike="noStrike" dirty="0" err="1">
                          <a:solidFill>
                            <a:srgbClr val="000000"/>
                          </a:solidFill>
                          <a:effectLst/>
                        </a:rPr>
                        <a:t>MeME</a:t>
                      </a:r>
                      <a:r>
                        <a:rPr lang="en-US" sz="800" b="0" u="none" strike="noStrike" dirty="0">
                          <a:solidFill>
                            <a:srgbClr val="000000"/>
                          </a:solidFill>
                          <a:effectLst/>
                        </a:rPr>
                        <a:t>-MED] Proposed Work Plan</a:t>
                      </a:r>
                      <a:endParaRPr lang="en-US" sz="800" b="0" i="0" u="none" strike="noStrike" dirty="0">
                        <a:solidFill>
                          <a:srgbClr val="000000"/>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Qualcomm Incorporated</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The text provides information about a meeting regarding the revision of a draft work plan for Media Messaging Extensions. The work item was agreed upon during a previous meeting and aims to address recommendations for stage-3 extensions. The objectives include connecting certain technical specifications, adding call flows, APIs, and examples for content offerings. Coordination with other 3GPP groups and external organizations is also highlighted. The document outlines a proposed timeline and work plan for the completion of the work.</a:t>
                      </a:r>
                      <a:endParaRPr lang="en-US" sz="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228724794"/>
                  </a:ext>
                </a:extLst>
              </a:tr>
              <a:tr h="484008">
                <a:tc>
                  <a:txBody>
                    <a:bodyPr/>
                    <a:lstStyle/>
                    <a:p>
                      <a:pPr algn="l" fontAlgn="t"/>
                      <a:r>
                        <a:rPr lang="en-US" sz="800" b="1" u="sng" strike="noStrike">
                          <a:solidFill>
                            <a:srgbClr val="0000FF"/>
                          </a:solidFill>
                          <a:effectLst/>
                          <a:hlinkClick r:id="rId5"/>
                        </a:rPr>
                        <a:t>S4-251247</a:t>
                      </a:r>
                      <a:endParaRPr lang="en-US" sz="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[MeME-MED] Media Messaging Enhancements</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800" b="0" u="none" strike="noStrike">
                          <a:solidFill>
                            <a:srgbClr val="000000"/>
                          </a:solidFill>
                          <a:effectLst/>
                        </a:rPr>
                        <a:t>Qualcomm Incorporated</a:t>
                      </a:r>
                      <a:endParaRPr lang="en-US" sz="800" b="0" i="0" u="none" strike="noStrike">
                        <a:solidFill>
                          <a:srgbClr val="000000"/>
                        </a:solidFill>
                        <a:effectLst/>
                        <a:latin typeface="Arial" panose="020B0604020202020204" pitchFamily="34" charset="0"/>
                      </a:endParaRPr>
                    </a:p>
                  </a:txBody>
                  <a:tcPr marL="0" marR="0" marT="0" marB="0"/>
                </a:tc>
                <a:tc>
                  <a:txBody>
                    <a:bodyPr/>
                    <a:lstStyle/>
                    <a:p>
                      <a:pPr algn="l" fontAlgn="t"/>
                      <a:r>
                        <a:rPr lang="en-US" sz="800" b="0" u="none" strike="noStrike" dirty="0">
                          <a:solidFill>
                            <a:srgbClr val="000000"/>
                          </a:solidFill>
                          <a:effectLst/>
                        </a:rPr>
                        <a:t>The text provides references and changes related to a document revision discussing multimedia messaging services. It includes details on system descriptions, messaging service examples, and metadata parameters for multimedia messaging body parts. Additionally, it mentions examples of messages containing 3D assets.</a:t>
                      </a:r>
                      <a:endParaRPr lang="en-US" sz="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052944659"/>
                  </a:ext>
                </a:extLst>
              </a:tr>
            </a:tbl>
          </a:graphicData>
        </a:graphic>
      </p:graphicFrame>
    </p:spTree>
    <p:extLst>
      <p:ext uri="{BB962C8B-B14F-4D97-AF65-F5344CB8AC3E}">
        <p14:creationId xmlns:p14="http://schemas.microsoft.com/office/powerpoint/2010/main" val="28515002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536BB5-36D6-C10F-E84C-54375A25BE94}"/>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A92056C7-BFF3-32A8-D2CE-66323A53DFC9}"/>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Rel-20 Work Items – after SA#108 (SA4#132)</a:t>
            </a:r>
          </a:p>
        </p:txBody>
      </p:sp>
      <p:graphicFrame>
        <p:nvGraphicFramePr>
          <p:cNvPr id="2" name="Table 1">
            <a:extLst>
              <a:ext uri="{FF2B5EF4-FFF2-40B4-BE49-F238E27FC236}">
                <a16:creationId xmlns:a16="http://schemas.microsoft.com/office/drawing/2014/main" id="{EF7959CF-25B0-9C1E-32C5-8CD8EEE41B38}"/>
              </a:ext>
            </a:extLst>
          </p:cNvPr>
          <p:cNvGraphicFramePr>
            <a:graphicFrameLocks noGrp="1"/>
          </p:cNvGraphicFramePr>
          <p:nvPr>
            <p:extLst>
              <p:ext uri="{D42A27DB-BD31-4B8C-83A1-F6EECF244321}">
                <p14:modId xmlns:p14="http://schemas.microsoft.com/office/powerpoint/2010/main" val="1167381153"/>
              </p:ext>
            </p:extLst>
          </p:nvPr>
        </p:nvGraphicFramePr>
        <p:xfrm>
          <a:off x="836794" y="1732845"/>
          <a:ext cx="10238474" cy="679779"/>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1080049</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WID on AI/ML for IMS services</a:t>
                      </a:r>
                    </a:p>
                  </a:txBody>
                  <a:tcPr marL="0" marR="0" marT="0" marB="0"/>
                </a:tc>
                <a:tc>
                  <a:txBody>
                    <a:bodyPr/>
                    <a:lstStyle/>
                    <a:p>
                      <a:pPr algn="l" fontAlgn="b"/>
                      <a:r>
                        <a:rPr lang="en-US" sz="1100" dirty="0"/>
                        <a:t>AI_IMS-MED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none" strike="noStrike" dirty="0">
                          <a:solidFill>
                            <a:schemeClr val="tx1"/>
                          </a:solidFill>
                          <a:effectLst/>
                          <a:latin typeface="+mn-lt"/>
                          <a:hlinkClick r:id="rId2"/>
                        </a:rPr>
                        <a:t>SP-250634</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WID (5GA)</a:t>
                      </a:r>
                    </a:p>
                  </a:txBody>
                  <a:tcPr marL="36001" marR="36001" marT="0" marB="0" anchor="b"/>
                </a:tc>
                <a:extLst>
                  <a:ext uri="{0D108BD9-81ED-4DB2-BD59-A6C34878D82A}">
                    <a16:rowId xmlns:a16="http://schemas.microsoft.com/office/drawing/2014/main" val="1551172648"/>
                  </a:ext>
                </a:extLst>
              </a:tr>
            </a:tbl>
          </a:graphicData>
        </a:graphic>
      </p:graphicFrame>
    </p:spTree>
    <p:extLst>
      <p:ext uri="{BB962C8B-B14F-4D97-AF65-F5344CB8AC3E}">
        <p14:creationId xmlns:p14="http://schemas.microsoft.com/office/powerpoint/2010/main" val="27478477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51652-5A8C-A006-FA50-EF2017173129}"/>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7AC91285-295D-0A14-4991-DD02DF31FF54}"/>
              </a:ext>
            </a:extLst>
          </p:cNvPr>
          <p:cNvSpPr>
            <a:spLocks noGrp="1"/>
          </p:cNvSpPr>
          <p:nvPr>
            <p:ph type="title"/>
          </p:nvPr>
        </p:nvSpPr>
        <p:spPr>
          <a:xfrm>
            <a:off x="568171" y="196850"/>
            <a:ext cx="9250532" cy="1143000"/>
          </a:xfrm>
        </p:spPr>
        <p:txBody>
          <a:bodyPr/>
          <a:lstStyle/>
          <a:p>
            <a:r>
              <a:rPr lang="en-US" sz="3200" dirty="0"/>
              <a:t>AI/ML for IMS services</a:t>
            </a:r>
            <a:br>
              <a:rPr lang="en-US" sz="3200" dirty="0"/>
            </a:br>
            <a:r>
              <a:rPr lang="en-US" sz="3200" dirty="0"/>
              <a:t>(AIML_IMS-MED)</a:t>
            </a:r>
          </a:p>
        </p:txBody>
      </p:sp>
      <p:graphicFrame>
        <p:nvGraphicFramePr>
          <p:cNvPr id="2" name="Table 1">
            <a:extLst>
              <a:ext uri="{FF2B5EF4-FFF2-40B4-BE49-F238E27FC236}">
                <a16:creationId xmlns:a16="http://schemas.microsoft.com/office/drawing/2014/main" id="{14A7075B-8DBC-4F42-0CA8-73A9AE40CEC2}"/>
              </a:ext>
            </a:extLst>
          </p:cNvPr>
          <p:cNvGraphicFramePr>
            <a:graphicFrameLocks noGrp="1"/>
          </p:cNvGraphicFramePr>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1080049</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WID on AI/ML for IMS services</a:t>
                      </a:r>
                    </a:p>
                  </a:txBody>
                  <a:tcPr marL="0" marR="0" marT="0" marB="0"/>
                </a:tc>
                <a:tc>
                  <a:txBody>
                    <a:bodyPr/>
                    <a:lstStyle/>
                    <a:p>
                      <a:pPr algn="l" fontAlgn="b"/>
                      <a:r>
                        <a:rPr lang="en-US" sz="1100" dirty="0"/>
                        <a:t>AI_IMS-MED</a:t>
                      </a:r>
                    </a:p>
                  </a:txBody>
                  <a:tcPr marL="9525" marR="9525" marT="9525" marB="0" anchor="b"/>
                </a:tc>
                <a:tc>
                  <a:txBody>
                    <a:bodyPr/>
                    <a:lstStyle/>
                    <a:p>
                      <a:pPr algn="r" fontAlgn="b"/>
                      <a:r>
                        <a:rPr lang="en-US" sz="1100" dirty="0">
                          <a:solidFill>
                            <a:schemeClr val="tx1"/>
                          </a:solidFill>
                        </a:rPr>
                        <a:t>3/3/2025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none" strike="noStrike" dirty="0">
                          <a:solidFill>
                            <a:schemeClr val="tx1"/>
                          </a:solidFill>
                          <a:effectLst/>
                          <a:latin typeface="+mn-lt"/>
                          <a:hlinkClick r:id="rId2"/>
                        </a:rPr>
                        <a:t>SP-250634</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WID (5GA)</a:t>
                      </a:r>
                    </a:p>
                  </a:txBody>
                  <a:tcPr marL="36001" marR="36001" marT="0" marB="0" anchor="b"/>
                </a:tc>
                <a:extLst>
                  <a:ext uri="{0D108BD9-81ED-4DB2-BD59-A6C34878D82A}">
                    <a16:rowId xmlns:a16="http://schemas.microsoft.com/office/drawing/2014/main" val="2427066551"/>
                  </a:ext>
                </a:extLst>
              </a:tr>
            </a:tbl>
          </a:graphicData>
        </a:graphic>
      </p:graphicFrame>
      <p:sp>
        <p:nvSpPr>
          <p:cNvPr id="4" name="Espace réservé du contenu 2">
            <a:extLst>
              <a:ext uri="{FF2B5EF4-FFF2-40B4-BE49-F238E27FC236}">
                <a16:creationId xmlns:a16="http://schemas.microsoft.com/office/drawing/2014/main" id="{29B6A702-6730-F0D1-3CD2-B5F82DD3E9C5}"/>
              </a:ext>
            </a:extLst>
          </p:cNvPr>
          <p:cNvSpPr txBox="1">
            <a:spLocks/>
          </p:cNvSpPr>
          <p:nvPr/>
        </p:nvSpPr>
        <p:spPr bwMode="auto">
          <a:xfrm>
            <a:off x="647701" y="2254929"/>
            <a:ext cx="9171002" cy="402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287338" indent="-287338">
              <a:lnSpc>
                <a:spcPct val="93000"/>
              </a:lnSpc>
              <a:spcBef>
                <a:spcPct val="15000"/>
              </a:spcBef>
              <a:spcAft>
                <a:spcPct val="15000"/>
              </a:spcAft>
              <a:buSzPct val="100000"/>
              <a:buFontTx/>
              <a:buNone/>
              <a:tabLst>
                <a:tab pos="285750" algn="l"/>
              </a:tabLst>
              <a:defRPr/>
            </a:pPr>
            <a:r>
              <a:rPr lang="es-ES" altLang="zh-CN" sz="1600" b="1" u="sng" kern="0" dirty="0" err="1">
                <a:cs typeface="Arial" pitchFamily="34" charset="0"/>
              </a:rPr>
              <a:t>Rapporteurs</a:t>
            </a:r>
            <a:r>
              <a:rPr lang="es-ES" altLang="zh-CN" sz="1600" b="1" u="sng" kern="0" dirty="0">
                <a:cs typeface="Arial" pitchFamily="34" charset="0"/>
              </a:rPr>
              <a:t>:</a:t>
            </a:r>
            <a:r>
              <a:rPr lang="es-ES" altLang="zh-CN" sz="1600" kern="0" dirty="0">
                <a:cs typeface="Arial" pitchFamily="34" charset="0"/>
              </a:rPr>
              <a:t> </a:t>
            </a:r>
          </a:p>
          <a:p>
            <a:pPr marL="287338" indent="-287338">
              <a:lnSpc>
                <a:spcPct val="93000"/>
              </a:lnSpc>
              <a:spcBef>
                <a:spcPct val="15000"/>
              </a:spcBef>
              <a:spcAft>
                <a:spcPct val="15000"/>
              </a:spcAft>
              <a:buSzPct val="100000"/>
              <a:buFontTx/>
              <a:buNone/>
              <a:tabLst>
                <a:tab pos="285750" algn="l"/>
              </a:tabLst>
              <a:defRPr/>
            </a:pPr>
            <a:r>
              <a:rPr lang="en-US" altLang="zh-CN" sz="1600" kern="0" dirty="0">
                <a:cs typeface="Arial" pitchFamily="34" charset="0"/>
              </a:rPr>
              <a:t>Eric Yip, Samsung, </a:t>
            </a:r>
            <a:r>
              <a:rPr lang="en-US" altLang="zh-CN" sz="1600" kern="0" dirty="0" err="1">
                <a:cs typeface="Arial" pitchFamily="34" charset="0"/>
              </a:rPr>
              <a:t>eric.yip@samsung.com</a:t>
            </a:r>
            <a:endParaRPr lang="en-US" altLang="zh-CN" sz="1600" kern="0" dirty="0">
              <a:cs typeface="Arial" pitchFamily="34" charset="0"/>
            </a:endParaRPr>
          </a:p>
          <a:p>
            <a:pPr marL="287338" indent="-287338">
              <a:lnSpc>
                <a:spcPct val="93000"/>
              </a:lnSpc>
              <a:spcBef>
                <a:spcPct val="15000"/>
              </a:spcBef>
              <a:spcAft>
                <a:spcPct val="15000"/>
              </a:spcAft>
              <a:buSzPct val="100000"/>
              <a:buFontTx/>
              <a:buNone/>
              <a:tabLst>
                <a:tab pos="285750" algn="l"/>
              </a:tabLst>
              <a:defRPr/>
            </a:pPr>
            <a:r>
              <a:rPr lang="en-GB" sz="1600" b="1" u="sng" kern="0" dirty="0">
                <a:cs typeface="Arial" pitchFamily="34" charset="0"/>
              </a:rPr>
              <a:t>Progress since last SA4 meeting</a:t>
            </a:r>
            <a:endParaRPr lang="en-GB" sz="1600" u="sng" kern="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What happened during the </a:t>
            </a:r>
            <a:r>
              <a:rPr lang="en-US" altLang="zh-CN" sz="1600" kern="0" dirty="0" err="1">
                <a:cs typeface="Arial" pitchFamily="34" charset="0"/>
              </a:rPr>
              <a:t>Adhoc</a:t>
            </a:r>
            <a:r>
              <a:rPr lang="en-US" altLang="zh-CN" sz="1600" kern="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200" kern="0" dirty="0"/>
              <a:t> There was no </a:t>
            </a:r>
            <a:r>
              <a:rPr lang="en-US" altLang="zh-CN" sz="1200" kern="0" dirty="0" err="1"/>
              <a:t>adhoc</a:t>
            </a:r>
            <a:r>
              <a:rPr lang="en-US" altLang="zh-CN" sz="1200" kern="0" dirty="0"/>
              <a:t> on AIML_IMS-MED</a:t>
            </a: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kern="0" dirty="0"/>
              <a:t> None</a:t>
            </a:r>
          </a:p>
          <a:p>
            <a:pPr marL="287338" indent="-287338">
              <a:lnSpc>
                <a:spcPct val="93000"/>
              </a:lnSpc>
              <a:spcBef>
                <a:spcPct val="15000"/>
              </a:spcBef>
              <a:spcAft>
                <a:spcPct val="15000"/>
              </a:spcAft>
              <a:buSzPct val="100000"/>
              <a:tabLst>
                <a:tab pos="285750" algn="l"/>
              </a:tabLst>
              <a:defRPr/>
            </a:pPr>
            <a:r>
              <a:rPr lang="en-US" altLang="zh-CN" sz="1600" kern="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kern="0" dirty="0"/>
              <a:t>Agree skeleton base CR to TR 26.264</a:t>
            </a:r>
          </a:p>
          <a:p>
            <a:pPr marL="687388" lvl="1" indent="-287338">
              <a:lnSpc>
                <a:spcPct val="93000"/>
              </a:lnSpc>
              <a:spcBef>
                <a:spcPct val="15000"/>
              </a:spcBef>
              <a:spcAft>
                <a:spcPct val="15000"/>
              </a:spcAft>
              <a:buSzPct val="100000"/>
              <a:tabLst>
                <a:tab pos="285750" algn="l"/>
              </a:tabLst>
              <a:defRPr/>
            </a:pPr>
            <a:r>
              <a:rPr lang="en-US" altLang="zh-CN" sz="1400" kern="0" dirty="0"/>
              <a:t>Send LS to SA2 informing of the work</a:t>
            </a:r>
          </a:p>
          <a:p>
            <a:pPr marL="687388" lvl="1" indent="-287338">
              <a:lnSpc>
                <a:spcPct val="93000"/>
              </a:lnSpc>
              <a:spcBef>
                <a:spcPct val="15000"/>
              </a:spcBef>
              <a:spcAft>
                <a:spcPct val="15000"/>
              </a:spcAft>
              <a:buSzPct val="100000"/>
              <a:tabLst>
                <a:tab pos="285750" algn="l"/>
              </a:tabLst>
              <a:defRPr/>
            </a:pPr>
            <a:r>
              <a:rPr lang="en-US" altLang="zh-CN" sz="1400" kern="0" dirty="0"/>
              <a:t>Discuss technical contributions (MF profile, AI/ML configuration)</a:t>
            </a:r>
          </a:p>
        </p:txBody>
      </p:sp>
    </p:spTree>
    <p:extLst>
      <p:ext uri="{BB962C8B-B14F-4D97-AF65-F5344CB8AC3E}">
        <p14:creationId xmlns:p14="http://schemas.microsoft.com/office/powerpoint/2010/main" val="2036801150"/>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1307691" y="196850"/>
            <a:ext cx="8563896" cy="1143000"/>
          </a:xfrm>
        </p:spPr>
        <p:txBody>
          <a:bodyPr/>
          <a:lstStyle/>
          <a:p>
            <a:r>
              <a:rPr lang="en-US" altLang="en-US" dirty="0"/>
              <a:t>Overview of work progress </a:t>
            </a:r>
            <a:br>
              <a:rPr lang="en-US" altLang="en-US" dirty="0"/>
            </a:br>
            <a:r>
              <a:rPr lang="en-US" altLang="en-US" dirty="0"/>
              <a:t>Study Items – after SA#108 (SA4#132) </a:t>
            </a:r>
          </a:p>
        </p:txBody>
      </p:sp>
      <p:graphicFrame>
        <p:nvGraphicFramePr>
          <p:cNvPr id="2" name="Table 1">
            <a:extLst>
              <a:ext uri="{FF2B5EF4-FFF2-40B4-BE49-F238E27FC236}">
                <a16:creationId xmlns:a16="http://schemas.microsoft.com/office/drawing/2014/main" id="{30CFD487-E819-95E6-93AB-8306E15E8BCE}"/>
              </a:ext>
            </a:extLst>
          </p:cNvPr>
          <p:cNvGraphicFramePr>
            <a:graphicFrameLocks noGrp="1"/>
          </p:cNvGraphicFramePr>
          <p:nvPr>
            <p:extLst>
              <p:ext uri="{D42A27DB-BD31-4B8C-83A1-F6EECF244321}">
                <p14:modId xmlns:p14="http://schemas.microsoft.com/office/powerpoint/2010/main" val="1492098325"/>
              </p:ext>
            </p:extLst>
          </p:nvPr>
        </p:nvGraphicFramePr>
        <p:xfrm>
          <a:off x="873876" y="1742264"/>
          <a:ext cx="10084901" cy="1906030"/>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675244">
                  <a:extLst>
                    <a:ext uri="{9D8B030D-6E8A-4147-A177-3AD203B41FA5}">
                      <a16:colId xmlns:a16="http://schemas.microsoft.com/office/drawing/2014/main" val="20001"/>
                    </a:ext>
                  </a:extLst>
                </a:gridCol>
                <a:gridCol w="1459689">
                  <a:extLst>
                    <a:ext uri="{9D8B030D-6E8A-4147-A177-3AD203B41FA5}">
                      <a16:colId xmlns:a16="http://schemas.microsoft.com/office/drawing/2014/main" val="20002"/>
                    </a:ext>
                  </a:extLst>
                </a:gridCol>
                <a:gridCol w="776995">
                  <a:extLst>
                    <a:ext uri="{9D8B030D-6E8A-4147-A177-3AD203B41FA5}">
                      <a16:colId xmlns:a16="http://schemas.microsoft.com/office/drawing/2014/main" val="20003"/>
                    </a:ext>
                  </a:extLst>
                </a:gridCol>
                <a:gridCol w="386776">
                  <a:extLst>
                    <a:ext uri="{9D8B030D-6E8A-4147-A177-3AD203B41FA5}">
                      <a16:colId xmlns:a16="http://schemas.microsoft.com/office/drawing/2014/main" val="20004"/>
                    </a:ext>
                  </a:extLst>
                </a:gridCol>
                <a:gridCol w="798166">
                  <a:extLst>
                    <a:ext uri="{9D8B030D-6E8A-4147-A177-3AD203B41FA5}">
                      <a16:colId xmlns:a16="http://schemas.microsoft.com/office/drawing/2014/main" val="20005"/>
                    </a:ext>
                  </a:extLst>
                </a:gridCol>
                <a:gridCol w="487962">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r">
                        <a:lnSpc>
                          <a:spcPct val="107000"/>
                        </a:lnSpc>
                        <a:spcAft>
                          <a:spcPts val="800"/>
                        </a:spcAft>
                      </a:pPr>
                      <a:r>
                        <a:rPr lang="en-GB" sz="1100" b="0" kern="1200" dirty="0">
                          <a:solidFill>
                            <a:schemeClr val="lt1"/>
                          </a:solidFill>
                          <a:latin typeface="+mn-lt"/>
                          <a:ea typeface="+mn-ea"/>
                          <a:cs typeface="+mn-cs"/>
                        </a:rPr>
                        <a:t>WID</a:t>
                      </a:r>
                      <a:endParaRPr lang="en-GB" sz="1100" b="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4092775877"/>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dirty="0">
                          <a:solidFill>
                            <a:schemeClr val="tx1"/>
                          </a:solidFill>
                        </a:rPr>
                        <a:t>40%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47%</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713869790"/>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 </a:t>
                      </a: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101476272"/>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5"/>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10%</a:t>
                      </a: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2965424918"/>
                  </a:ext>
                </a:extLst>
              </a:tr>
              <a:tr h="265183">
                <a:tc>
                  <a:txBody>
                    <a:bodyPr/>
                    <a:lstStyle/>
                    <a:p>
                      <a:pPr algn="r" fontAlgn="b"/>
                      <a:r>
                        <a:rPr lang="en-US" sz="1100" dirty="0"/>
                        <a:t>1080050</a:t>
                      </a:r>
                    </a:p>
                  </a:txBody>
                  <a:tcPr marL="9525" marR="9525" marT="9525" marB="0" anchor="b"/>
                </a:tc>
                <a:tc>
                  <a:txBody>
                    <a:bodyPr/>
                    <a:lstStyle/>
                    <a:p>
                      <a:pPr marL="0" algn="l" defTabSz="914400" rtl="0" eaLnBrk="1" fontAlgn="b" latinLnBrk="0" hangingPunct="1"/>
                      <a:r>
                        <a:rPr lang="fr-FR" sz="1100" kern="1200" dirty="0" err="1">
                          <a:solidFill>
                            <a:schemeClr val="dk1"/>
                          </a:solidFill>
                          <a:latin typeface="+mn-lt"/>
                          <a:ea typeface="+mn-ea"/>
                          <a:cs typeface="+mn-cs"/>
                        </a:rPr>
                        <a:t>Study</a:t>
                      </a:r>
                      <a:r>
                        <a:rPr lang="fr-FR" sz="1100" kern="1200" dirty="0">
                          <a:solidFill>
                            <a:schemeClr val="dk1"/>
                          </a:solidFill>
                          <a:latin typeface="+mn-lt"/>
                          <a:ea typeface="+mn-ea"/>
                          <a:cs typeface="+mn-cs"/>
                        </a:rPr>
                        <a:t> on Media Energy </a:t>
                      </a:r>
                      <a:r>
                        <a:rPr lang="fr-FR" sz="1100" kern="1200" dirty="0" err="1">
                          <a:solidFill>
                            <a:schemeClr val="dk1"/>
                          </a:solidFill>
                          <a:latin typeface="+mn-lt"/>
                          <a:ea typeface="+mn-ea"/>
                          <a:cs typeface="+mn-cs"/>
                        </a:rPr>
                        <a:t>Consumption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Exposure</a:t>
                      </a:r>
                      <a:r>
                        <a:rPr lang="fr-FR" sz="1100" kern="1200" dirty="0">
                          <a:solidFill>
                            <a:schemeClr val="dk1"/>
                          </a:solidFill>
                          <a:latin typeface="+mn-lt"/>
                          <a:ea typeface="+mn-ea"/>
                          <a:cs typeface="+mn-cs"/>
                        </a:rPr>
                        <a:t> and Evaluation Framework phase 2</a:t>
                      </a:r>
                    </a:p>
                  </a:txBody>
                  <a:tcPr marL="0" marR="0" marT="0" marB="0"/>
                </a:tc>
                <a:tc>
                  <a:txBody>
                    <a:bodyPr/>
                    <a:lstStyle/>
                    <a:p>
                      <a:pPr algn="l" fontAlgn="b"/>
                      <a:r>
                        <a:rPr lang="en-US" sz="1100" dirty="0"/>
                        <a:t>FS_Energy_Ph2-MED</a:t>
                      </a:r>
                    </a:p>
                  </a:txBody>
                  <a:tcPr marL="9525" marR="9525" marT="9525" marB="0" anchor="b"/>
                </a:tc>
                <a:tc>
                  <a:txBody>
                    <a:bodyPr/>
                    <a:lstStyle/>
                    <a:p>
                      <a:pPr algn="r" fontAlgn="b"/>
                      <a:r>
                        <a:rPr lang="en-US" sz="1100" dirty="0">
                          <a:solidFill>
                            <a:schemeClr val="tx1"/>
                          </a:solidFill>
                        </a:rPr>
                        <a:t>3/3/2026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none" strike="noStrike" dirty="0">
                          <a:solidFill>
                            <a:schemeClr val="tx1"/>
                          </a:solidFill>
                          <a:effectLst/>
                          <a:latin typeface="+mn-lt"/>
                          <a:hlinkClick r:id="rId6"/>
                        </a:rPr>
                        <a:t>SP-250636</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3429310527"/>
                  </a:ext>
                </a:extLst>
              </a:tr>
            </a:tbl>
          </a:graphicData>
        </a:graphic>
      </p:graphicFrame>
    </p:spTree>
    <p:extLst>
      <p:ext uri="{BB962C8B-B14F-4D97-AF65-F5344CB8AC3E}">
        <p14:creationId xmlns:p14="http://schemas.microsoft.com/office/powerpoint/2010/main" val="276200918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3961" y="228600"/>
            <a:ext cx="9684774" cy="1143000"/>
          </a:xfrm>
        </p:spPr>
        <p:txBody>
          <a:bodyPr/>
          <a:lstStyle/>
          <a:p>
            <a:r>
              <a:rPr lang="en-US" sz="3200" dirty="0"/>
              <a:t>Study on Beyond 2D Video</a:t>
            </a:r>
            <a:br>
              <a:rPr lang="en-US" sz="3200" dirty="0"/>
            </a:br>
            <a:r>
              <a:rPr lang="en-US" sz="3200" dirty="0"/>
              <a:t> </a:t>
            </a:r>
            <a:r>
              <a:rPr lang="en-US" altLang="en-US" sz="3200" dirty="0"/>
              <a:t>(</a:t>
            </a:r>
            <a:r>
              <a:rPr lang="en-US" sz="3200" dirty="0"/>
              <a:t>FS_Beyond2D</a:t>
            </a:r>
            <a:r>
              <a:rPr lang="en-US" altLang="en-US" sz="3200" dirty="0"/>
              <a:t>)</a:t>
            </a:r>
          </a:p>
        </p:txBody>
      </p:sp>
      <p:graphicFrame>
        <p:nvGraphicFramePr>
          <p:cNvPr id="4" name="Table 3"/>
          <p:cNvGraphicFramePr>
            <a:graphicFrameLocks noGrp="1"/>
          </p:cNvGraphicFramePr>
          <p:nvPr>
            <p:extLst>
              <p:ext uri="{D42A27DB-BD31-4B8C-83A1-F6EECF244321}">
                <p14:modId xmlns:p14="http://schemas.microsoft.com/office/powerpoint/2010/main" val="2173944396"/>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290">
                  <a:extLst>
                    <a:ext uri="{9D8B030D-6E8A-4147-A177-3AD203B41FA5}">
                      <a16:colId xmlns:a16="http://schemas.microsoft.com/office/drawing/2014/main" val="20001"/>
                    </a:ext>
                  </a:extLst>
                </a:gridCol>
                <a:gridCol w="1095590">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solidFill>
                            <a:schemeClr val="bg1"/>
                          </a:solidFill>
                        </a:rPr>
                        <a:t>1030008</a:t>
                      </a:r>
                    </a:p>
                  </a:txBody>
                  <a:tcPr marL="9525" marR="9525" marT="9525" marB="0" anchor="b"/>
                </a:tc>
                <a:tc>
                  <a:txBody>
                    <a:bodyPr/>
                    <a:lstStyle/>
                    <a:p>
                      <a:pPr algn="l" fontAlgn="b"/>
                      <a:r>
                        <a:rPr lang="en-US" sz="1100" dirty="0">
                          <a:solidFill>
                            <a:schemeClr val="tx1"/>
                          </a:solidFill>
                        </a:rPr>
                        <a:t>Study on Beyond 2D Video</a:t>
                      </a:r>
                    </a:p>
                  </a:txBody>
                  <a:tcPr marL="9525" marR="9525" marT="9525" marB="0" anchor="b"/>
                </a:tc>
                <a:tc>
                  <a:txBody>
                    <a:bodyPr/>
                    <a:lstStyle/>
                    <a:p>
                      <a:pPr algn="l" fontAlgn="b"/>
                      <a:r>
                        <a:rPr lang="en-US" sz="1100" dirty="0">
                          <a:solidFill>
                            <a:schemeClr val="tx1"/>
                          </a:solidFill>
                        </a:rPr>
                        <a:t>FS_Beyond2D</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50%</a:t>
                      </a:r>
                    </a:p>
                  </a:txBody>
                  <a:tcPr marL="36001" marR="36001" marT="0" marB="0" anchor="b"/>
                </a:tc>
                <a:tc>
                  <a:txBody>
                    <a:bodyPr/>
                    <a:lstStyle/>
                    <a:p>
                      <a:pPr algn="r" fontAlgn="t"/>
                      <a:r>
                        <a:rPr lang="en-US" sz="1100" b="0" i="0" u="sng" strike="noStrike" dirty="0">
                          <a:solidFill>
                            <a:srgbClr val="0000FF"/>
                          </a:solidFill>
                          <a:effectLst/>
                          <a:latin typeface="+mn-lt"/>
                          <a:hlinkClick r:id="rId3"/>
                        </a:rPr>
                        <a:t>SP-240479</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70%</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0001"/>
                  </a:ext>
                </a:extLst>
              </a:tr>
            </a:tbl>
          </a:graphicData>
        </a:graphic>
      </p:graphicFrame>
      <p:sp>
        <p:nvSpPr>
          <p:cNvPr id="6" name="Espace réservé du contenu 2"/>
          <p:cNvSpPr>
            <a:spLocks noGrp="1"/>
          </p:cNvSpPr>
          <p:nvPr>
            <p:ph idx="1"/>
          </p:nvPr>
        </p:nvSpPr>
        <p:spPr>
          <a:xfrm>
            <a:off x="561975" y="2077720"/>
            <a:ext cx="11068050" cy="4299391"/>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Xu, China Mobile, </a:t>
            </a:r>
            <a:r>
              <a:rPr lang="fi-FI" sz="1600" dirty="0" err="1">
                <a:cs typeface="Arial" panose="020B0604020202020204" pitchFamily="34" charset="0"/>
              </a:rPr>
              <a:t>xujiayi@chinamobile.com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200" b="1" u="sng" dirty="0">
                <a:cs typeface="Arial" panose="020B0604020202020204" pitchFamily="34" charset="0"/>
              </a:rPr>
              <a:t>Progress since last SA4 meeting</a:t>
            </a:r>
            <a:endParaRPr lang="en-GB" sz="12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200" dirty="0">
                <a:cs typeface="Arial" panose="020B0604020202020204" pitchFamily="34" charset="0"/>
              </a:rPr>
              <a:t>Agree with the MIV-based evaluation results for Scenario 2</a:t>
            </a:r>
            <a:r>
              <a:rPr lang="en-US" altLang="zh-CN" sz="1200" dirty="0">
                <a:solidFill>
                  <a:srgbClr val="FF0000"/>
                </a:solidFill>
                <a:cs typeface="Arial" panose="020B0604020202020204" pitchFamily="34" charset="0"/>
              </a:rPr>
              <a:t> (S4aV250055 -&gt; TR)</a:t>
            </a:r>
            <a:endParaRPr lang="en-US" altLang="zh-CN" sz="1200" dirty="0">
              <a:cs typeface="Arial" panose="020B0604020202020204" pitchFamily="34" charset="0"/>
            </a:endParaRPr>
          </a:p>
          <a:p>
            <a:pPr marL="687705" lvl="1" indent="-287655">
              <a:lnSpc>
                <a:spcPct val="93000"/>
              </a:lnSpc>
              <a:spcBef>
                <a:spcPct val="15000"/>
              </a:spcBef>
              <a:spcAft>
                <a:spcPct val="15000"/>
              </a:spcAft>
              <a:buSzPct val="100000"/>
              <a:tabLst>
                <a:tab pos="284480" algn="l"/>
              </a:tabLst>
              <a:defRPr/>
            </a:pPr>
            <a:r>
              <a:rPr lang="en-US" altLang="zh-CN" sz="1200" dirty="0">
                <a:cs typeface="Arial" panose="020B0604020202020204" pitchFamily="34" charset="0"/>
              </a:rPr>
              <a:t>Agree with the MV-HEVC &amp; Simulcast HEVC based evaluation results for Scenario 1</a:t>
            </a:r>
            <a:r>
              <a:rPr lang="en-US" altLang="zh-CN" sz="1200" dirty="0">
                <a:solidFill>
                  <a:srgbClr val="FF0000"/>
                </a:solidFill>
                <a:cs typeface="Arial" panose="020B0604020202020204" pitchFamily="34" charset="0"/>
              </a:rPr>
              <a:t> (S4aV250058 -&gt; PD)</a:t>
            </a:r>
            <a:endParaRPr lang="en-US" altLang="zh-CN" sz="1200"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200" dirty="0">
                <a:cs typeface="Arial" panose="020B0604020202020204" pitchFamily="34" charset="0"/>
              </a:rPr>
              <a:t> Recommend completing the study and sending to the SA for approval.</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200" dirty="0">
                <a:cs typeface="Arial" panose="020B0604020202020204" pitchFamily="34" charset="0"/>
                <a:sym typeface="+mn-ea"/>
              </a:rPr>
              <a:t>Maintenance </a:t>
            </a:r>
            <a:r>
              <a:rPr lang="en-US" altLang="zh-CN" sz="1200" dirty="0">
                <a:solidFill>
                  <a:srgbClr val="FF0000"/>
                </a:solidFill>
                <a:cs typeface="Arial" panose="020B0604020202020204" pitchFamily="34" charset="0"/>
                <a:sym typeface="+mn-ea"/>
              </a:rPr>
              <a:t>(TR 1323,  PD 1324, Cover Page 1325, Terms 1389, Data Management 1263)</a:t>
            </a:r>
          </a:p>
          <a:p>
            <a:pPr marL="687705" lvl="1" indent="-287655">
              <a:lnSpc>
                <a:spcPct val="100000"/>
              </a:lnSpc>
              <a:spcBef>
                <a:spcPct val="15000"/>
              </a:spcBef>
              <a:spcAft>
                <a:spcPct val="15000"/>
              </a:spcAft>
              <a:buSzPct val="100000"/>
              <a:tabLst>
                <a:tab pos="285750" algn="l"/>
              </a:tabLst>
              <a:defRPr/>
            </a:pPr>
            <a:r>
              <a:rPr lang="en-US" altLang="zh-CN" sz="1200" dirty="0" err="1">
                <a:cs typeface="Arial" panose="020B0604020202020204" pitchFamily="34" charset="0"/>
                <a:sym typeface="+mn-ea"/>
              </a:rPr>
              <a:t>Guassian</a:t>
            </a:r>
            <a:r>
              <a:rPr lang="en-US" altLang="zh-CN" sz="1200" dirty="0">
                <a:cs typeface="Arial" panose="020B0604020202020204" pitchFamily="34" charset="0"/>
                <a:sym typeface="+mn-ea"/>
              </a:rPr>
              <a:t> Splats representation format</a:t>
            </a:r>
            <a:r>
              <a:rPr lang="en-US" altLang="zh-CN" sz="1200" dirty="0">
                <a:solidFill>
                  <a:srgbClr val="FF0000"/>
                </a:solidFill>
                <a:cs typeface="Arial" panose="020B0604020202020204" pitchFamily="34" charset="0"/>
                <a:sym typeface="+mn-ea"/>
              </a:rPr>
              <a:t> (1318)</a:t>
            </a:r>
            <a:endParaRPr lang="en-US" altLang="zh-CN" sz="1200" dirty="0">
              <a:cs typeface="Arial" panose="020B0604020202020204" pitchFamily="34" charset="0"/>
            </a:endParaRPr>
          </a:p>
          <a:p>
            <a:pPr marL="687705" lvl="1" indent="-287655">
              <a:lnSpc>
                <a:spcPct val="100000"/>
              </a:lnSpc>
              <a:spcBef>
                <a:spcPct val="15000"/>
              </a:spcBef>
              <a:spcAft>
                <a:spcPct val="15000"/>
              </a:spcAft>
              <a:buSzPct val="100000"/>
              <a:tabLst>
                <a:tab pos="285750" algn="l"/>
              </a:tabLst>
              <a:defRPr/>
            </a:pPr>
            <a:r>
              <a:rPr lang="en-US" altLang="zh-CN" sz="1200" dirty="0">
                <a:ea typeface="宋体" panose="02010600030101010101" pitchFamily="2" charset="-122"/>
                <a:cs typeface="Arial" panose="020B0604020202020204" pitchFamily="34" charset="0"/>
                <a:sym typeface="+mn-ea"/>
              </a:rPr>
              <a:t>Review evaluation results per scenario:</a:t>
            </a:r>
            <a:endParaRPr lang="en-US" altLang="zh-CN" sz="1200" dirty="0">
              <a:ea typeface="宋体" panose="02010600030101010101" pitchFamily="2" charset="-122"/>
              <a:cs typeface="Arial" panose="020B0604020202020204" pitchFamily="34" charset="0"/>
            </a:endParaRPr>
          </a:p>
          <a:p>
            <a:pPr marL="1144905" lvl="2" indent="-287655">
              <a:lnSpc>
                <a:spcPct val="100000"/>
              </a:lnSpc>
              <a:spcBef>
                <a:spcPct val="15000"/>
              </a:spcBef>
              <a:spcAft>
                <a:spcPct val="15000"/>
              </a:spcAft>
              <a:buSzPct val="100000"/>
              <a:tabLst>
                <a:tab pos="285750" algn="l"/>
              </a:tabLst>
              <a:defRPr/>
            </a:pPr>
            <a:r>
              <a:rPr lang="en-US" altLang="zh-CN" sz="1200" b="1" dirty="0">
                <a:ea typeface="宋体" panose="02010600030101010101" pitchFamily="2" charset="-122"/>
                <a:cs typeface="Arial" panose="020B0604020202020204" pitchFamily="34" charset="0"/>
                <a:sym typeface="+mn-ea"/>
              </a:rPr>
              <a:t>Stereoscopic Video</a:t>
            </a:r>
            <a:r>
              <a:rPr lang="en-US" altLang="zh-CN" sz="1200" dirty="0">
                <a:ea typeface="宋体" panose="02010600030101010101" pitchFamily="2" charset="-122"/>
                <a:cs typeface="Arial" panose="020B0604020202020204" pitchFamily="34" charset="0"/>
                <a:sym typeface="+mn-ea"/>
              </a:rPr>
              <a:t> </a:t>
            </a:r>
            <a:r>
              <a:rPr lang="en-US" altLang="zh-CN" sz="1200" dirty="0">
                <a:solidFill>
                  <a:srgbClr val="FF0000"/>
                </a:solidFill>
                <a:cs typeface="Arial" panose="020B0604020202020204" pitchFamily="34" charset="0"/>
                <a:sym typeface="+mn-ea"/>
              </a:rPr>
              <a:t>(1320)</a:t>
            </a:r>
          </a:p>
          <a:p>
            <a:pPr marL="1144905" lvl="2" indent="-287655">
              <a:lnSpc>
                <a:spcPct val="100000"/>
              </a:lnSpc>
              <a:spcBef>
                <a:spcPct val="15000"/>
              </a:spcBef>
              <a:spcAft>
                <a:spcPct val="15000"/>
              </a:spcAft>
              <a:buSzPct val="100000"/>
              <a:tabLst>
                <a:tab pos="285750" algn="l"/>
              </a:tabLst>
              <a:defRPr/>
            </a:pPr>
            <a:r>
              <a:rPr lang="en-US" altLang="zh-CN" sz="1200" b="1" dirty="0">
                <a:ea typeface="宋体" panose="02010600030101010101" pitchFamily="2" charset="-122"/>
                <a:cs typeface="Arial" panose="020B0604020202020204" pitchFamily="34" charset="0"/>
                <a:sym typeface="+mn-ea"/>
              </a:rPr>
              <a:t>Point Cloud</a:t>
            </a:r>
            <a:r>
              <a:rPr lang="en-US" altLang="zh-CN" sz="1200" dirty="0">
                <a:ea typeface="宋体" panose="02010600030101010101" pitchFamily="2" charset="-122"/>
                <a:cs typeface="Arial" panose="020B0604020202020204" pitchFamily="34" charset="0"/>
                <a:sym typeface="+mn-ea"/>
              </a:rPr>
              <a:t>: evaluation results</a:t>
            </a:r>
            <a:r>
              <a:rPr lang="en-US" altLang="zh-CN" sz="1200" dirty="0">
                <a:cs typeface="Arial" panose="020B0604020202020204" pitchFamily="34" charset="0"/>
                <a:sym typeface="+mn-ea"/>
              </a:rPr>
              <a:t> </a:t>
            </a:r>
            <a:r>
              <a:rPr lang="en-US" altLang="zh-CN" sz="1200" dirty="0">
                <a:solidFill>
                  <a:srgbClr val="FF0000"/>
                </a:solidFill>
                <a:cs typeface="Arial" panose="020B0604020202020204" pitchFamily="34" charset="0"/>
                <a:sym typeface="+mn-ea"/>
              </a:rPr>
              <a:t>(1286, 1293)</a:t>
            </a:r>
            <a:r>
              <a:rPr lang="en-US" altLang="zh-CN" sz="1200" dirty="0">
                <a:cs typeface="Arial" panose="020B0604020202020204" pitchFamily="34" charset="0"/>
                <a:sym typeface="+mn-ea"/>
              </a:rPr>
              <a:t>, corrections </a:t>
            </a:r>
            <a:r>
              <a:rPr lang="en-US" altLang="zh-CN" sz="1200" dirty="0">
                <a:solidFill>
                  <a:srgbClr val="FF0000"/>
                </a:solidFill>
                <a:cs typeface="Arial" panose="020B0604020202020204" pitchFamily="34" charset="0"/>
                <a:sym typeface="+mn-ea"/>
              </a:rPr>
              <a:t>(1288, 1289)</a:t>
            </a:r>
            <a:endParaRPr lang="en-US" altLang="zh-CN" sz="1200" dirty="0">
              <a:cs typeface="Arial" panose="020B0604020202020204" pitchFamily="34" charset="0"/>
              <a:sym typeface="+mn-ea"/>
            </a:endParaRPr>
          </a:p>
          <a:p>
            <a:pPr marL="687705" lvl="1" indent="-287655">
              <a:lnSpc>
                <a:spcPct val="100000"/>
              </a:lnSpc>
              <a:spcBef>
                <a:spcPct val="15000"/>
              </a:spcBef>
              <a:spcAft>
                <a:spcPct val="15000"/>
              </a:spcAft>
              <a:buSzPct val="100000"/>
              <a:tabLst>
                <a:tab pos="285750" algn="l"/>
              </a:tabLst>
              <a:defRPr/>
            </a:pPr>
            <a:r>
              <a:rPr lang="en-US" altLang="zh-CN" sz="1200" dirty="0">
                <a:cs typeface="Arial" panose="020B0604020202020204" pitchFamily="34" charset="0"/>
                <a:sym typeface="+mn-ea"/>
              </a:rPr>
              <a:t>Gaps Analysis </a:t>
            </a:r>
            <a:r>
              <a:rPr lang="en-US" altLang="zh-CN" sz="1200" dirty="0">
                <a:solidFill>
                  <a:srgbClr val="FF0000"/>
                </a:solidFill>
                <a:cs typeface="Arial" panose="020B0604020202020204" pitchFamily="34" charset="0"/>
                <a:sym typeface="+mn-ea"/>
              </a:rPr>
              <a:t>(1321 &amp; 1291)</a:t>
            </a:r>
            <a:endParaRPr lang="en-US" altLang="zh-CN" sz="1200" dirty="0">
              <a:cs typeface="Arial" panose="020B0604020202020204" pitchFamily="34" charset="0"/>
              <a:sym typeface="+mn-ea"/>
            </a:endParaRPr>
          </a:p>
          <a:p>
            <a:pPr marL="687705" lvl="1" indent="-287655">
              <a:lnSpc>
                <a:spcPct val="100000"/>
              </a:lnSpc>
              <a:spcBef>
                <a:spcPct val="15000"/>
              </a:spcBef>
              <a:spcAft>
                <a:spcPct val="15000"/>
              </a:spcAft>
              <a:buSzPct val="100000"/>
              <a:tabLst>
                <a:tab pos="285750" algn="l"/>
              </a:tabLst>
              <a:defRPr/>
            </a:pPr>
            <a:r>
              <a:rPr lang="en-US" altLang="zh-CN" sz="1200" dirty="0">
                <a:cs typeface="Arial" panose="020B0604020202020204" pitchFamily="34" charset="0"/>
                <a:sym typeface="+mn-ea"/>
              </a:rPr>
              <a:t>Conclusion and next step </a:t>
            </a:r>
            <a:r>
              <a:rPr lang="en-US" altLang="zh-CN" sz="1200" dirty="0">
                <a:solidFill>
                  <a:srgbClr val="FF0000"/>
                </a:solidFill>
                <a:cs typeface="Arial" panose="020B0604020202020204" pitchFamily="34" charset="0"/>
                <a:sym typeface="+mn-ea"/>
              </a:rPr>
              <a:t>(1319-&gt;1383, 1322)</a:t>
            </a:r>
            <a:endParaRPr lang="en-US" altLang="zh-CN" sz="1200" dirty="0">
              <a:cs typeface="Arial" panose="020B0604020202020204" pitchFamily="34" charset="0"/>
              <a:sym typeface="+mn-ea"/>
            </a:endParaRPr>
          </a:p>
          <a:p>
            <a:pPr marL="687705" lvl="1" indent="-287655">
              <a:lnSpc>
                <a:spcPct val="100000"/>
              </a:lnSpc>
              <a:spcBef>
                <a:spcPct val="15000"/>
              </a:spcBef>
              <a:spcAft>
                <a:spcPct val="15000"/>
              </a:spcAft>
              <a:buSzPct val="100000"/>
              <a:tabLst>
                <a:tab pos="285750" algn="l"/>
              </a:tabLst>
              <a:defRPr/>
            </a:pPr>
            <a:r>
              <a:rPr lang="en-US" altLang="zh-CN" sz="1200" b="1" u="sng" dirty="0">
                <a:cs typeface="Arial" panose="020B0604020202020204" pitchFamily="34" charset="0"/>
                <a:sym typeface="+mn-ea"/>
              </a:rPr>
              <a:t>Prepare final version of TR</a:t>
            </a:r>
            <a:endParaRPr lang="en-US" altLang="zh-CN" sz="1400" dirty="0">
              <a:cs typeface="Arial" panose="020B0604020202020204" pitchFamily="34" charset="0"/>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Audio Codec APIs</a:t>
            </a:r>
            <a:br>
              <a:rPr lang="en-US" sz="3200" dirty="0"/>
            </a:br>
            <a:r>
              <a:rPr lang="en-US" sz="3200" dirty="0"/>
              <a:t> </a:t>
            </a:r>
            <a:r>
              <a:rPr lang="en-US" altLang="en-US" sz="3200" dirty="0"/>
              <a:t>(</a:t>
            </a:r>
            <a:r>
              <a:rPr lang="en-US" sz="3200" dirty="0"/>
              <a:t>FS_ACAPI</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152657"/>
            <a:ext cx="11068050" cy="4132257"/>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itchFamily="34" charset="0"/>
              </a:rPr>
              <a:t>Stefan Döhla (stefan DOT doehla AT iis DOT fraunhofer DOT de)</a:t>
            </a: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400" dirty="0">
                <a:cs typeface="Arial" panose="020B0604020202020204" pitchFamily="34" charset="0"/>
              </a:rPr>
              <a:t> No calls since SA4#132</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400" dirty="0">
                <a:cs typeface="Arial" panose="020B0604020202020204" pitchFamily="34" charset="0"/>
              </a:rPr>
              <a:t> 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Discuss inputs S4-251327 (Dolby, on IVAS in </a:t>
            </a:r>
            <a:r>
              <a:rPr lang="en-US" altLang="zh-CN" sz="1400" dirty="0" err="1">
                <a:cs typeface="Arial" pitchFamily="34" charset="0"/>
              </a:rPr>
              <a:t>WebCodecs</a:t>
            </a:r>
            <a:r>
              <a:rPr lang="en-US" altLang="zh-CN" sz="1400" dirty="0">
                <a:cs typeface="Arial" pitchFamily="34" charset="0"/>
              </a:rPr>
              <a:t>), S4-251415 (Rapporteur, on Open Issues in TR 26.858) (late)</a:t>
            </a:r>
          </a:p>
          <a:p>
            <a:pPr marL="687705" lvl="1" indent="-287655">
              <a:lnSpc>
                <a:spcPct val="100000"/>
              </a:lnSpc>
              <a:spcBef>
                <a:spcPct val="15000"/>
              </a:spcBef>
              <a:spcAft>
                <a:spcPct val="15000"/>
              </a:spcAft>
              <a:buSzPct val="100000"/>
              <a:tabLst>
                <a:tab pos="285750" algn="l"/>
              </a:tabLst>
              <a:defRPr/>
            </a:pPr>
            <a:r>
              <a:rPr lang="en-US" altLang="zh-CN" sz="1400" dirty="0">
                <a:cs typeface="Arial" pitchFamily="34" charset="0"/>
              </a:rPr>
              <a:t>Confirm or modify timeline of the WI</a:t>
            </a:r>
          </a:p>
          <a:p>
            <a:pPr>
              <a:buNone/>
            </a:pPr>
            <a:endParaRPr lang="fr-FR" sz="1600" dirty="0"/>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2514682256"/>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1030009</a:t>
                      </a:r>
                    </a:p>
                  </a:txBody>
                  <a:tcPr marL="9525" marR="9525" marT="9525" marB="0" anchor="b"/>
                </a:tc>
                <a:tc>
                  <a:txBody>
                    <a:bodyPr/>
                    <a:lstStyle/>
                    <a:p>
                      <a:pPr algn="l" fontAlgn="b"/>
                      <a:r>
                        <a:rPr lang="en-US" sz="1100" dirty="0">
                          <a:solidFill>
                            <a:schemeClr val="tx1"/>
                          </a:solidFill>
                        </a:rPr>
                        <a:t>Study on Audio Codec APIs</a:t>
                      </a:r>
                    </a:p>
                  </a:txBody>
                  <a:tcPr marL="9525" marR="9525" marT="9525" marB="0" anchor="b"/>
                </a:tc>
                <a:tc>
                  <a:txBody>
                    <a:bodyPr/>
                    <a:lstStyle/>
                    <a:p>
                      <a:pPr algn="l" fontAlgn="b"/>
                      <a:r>
                        <a:rPr lang="en-US" sz="1100" dirty="0">
                          <a:solidFill>
                            <a:schemeClr val="tx1"/>
                          </a:solidFill>
                        </a:rPr>
                        <a:t>FS_ACAPI</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dirty="0">
                          <a:solidFill>
                            <a:schemeClr val="tx1"/>
                          </a:solidFill>
                        </a:rPr>
                        <a:t>40%</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SP-240480</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47%</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42689311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353961" y="228600"/>
            <a:ext cx="9684774" cy="1143000"/>
          </a:xfrm>
        </p:spPr>
        <p:txBody>
          <a:bodyPr/>
          <a:lstStyle/>
          <a:p>
            <a:r>
              <a:rPr lang="en-US" sz="3200" dirty="0"/>
              <a:t>Study on Spatial Computing for AR Services</a:t>
            </a:r>
            <a:br>
              <a:rPr lang="en-US" sz="3200" dirty="0"/>
            </a:br>
            <a:r>
              <a:rPr lang="en-US" sz="3200" dirty="0"/>
              <a:t> </a:t>
            </a:r>
            <a:r>
              <a:rPr lang="en-US" altLang="en-US" sz="3200" dirty="0"/>
              <a:t>(</a:t>
            </a:r>
            <a:r>
              <a:rPr lang="en-US" sz="3200" dirty="0" err="1"/>
              <a:t>FS_ARSpatial</a:t>
            </a:r>
            <a:r>
              <a:rPr lang="en-US" altLang="en-US" sz="3200" dirty="0"/>
              <a:t>)</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000534"/>
            <a:ext cx="11068050" cy="441020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a:t>
            </a:r>
          </a:p>
          <a:p>
            <a:pPr>
              <a:lnSpc>
                <a:spcPct val="93000"/>
              </a:lnSpc>
              <a:spcBef>
                <a:spcPct val="15000"/>
              </a:spcBef>
              <a:spcAft>
                <a:spcPct val="15000"/>
              </a:spcAft>
              <a:buSzPct val="100000"/>
              <a:buFont typeface="Arial" panose="020B0604020202020204" pitchFamily="34" charset="0"/>
              <a:buChar char="•"/>
              <a:tabLst>
                <a:tab pos="285750" algn="l"/>
              </a:tabLst>
              <a:defRPr/>
            </a:pPr>
            <a:r>
              <a:rPr lang="es-ES" sz="1600" dirty="0">
                <a:cs typeface="Arial" pitchFamily="34" charset="0"/>
              </a:rPr>
              <a:t>Hamza, Ahmed, </a:t>
            </a:r>
            <a:r>
              <a:rPr lang="es-ES" sz="1600" dirty="0" err="1">
                <a:cs typeface="Arial" pitchFamily="34" charset="0"/>
              </a:rPr>
              <a:t>InterDigital</a:t>
            </a:r>
            <a:r>
              <a:rPr lang="es-ES" sz="1600" dirty="0">
                <a:cs typeface="Arial" pitchFamily="34" charset="0"/>
              </a:rPr>
              <a:t> </a:t>
            </a:r>
            <a:r>
              <a:rPr lang="es-ES" sz="1600" dirty="0" err="1">
                <a:cs typeface="Arial" pitchFamily="34" charset="0"/>
              </a:rPr>
              <a:t>Canada</a:t>
            </a:r>
            <a:r>
              <a:rPr lang="es-ES" sz="1600" dirty="0">
                <a:cs typeface="Arial" pitchFamily="34" charset="0"/>
              </a:rPr>
              <a:t>, &lt;Ahmed.Hamza@InterDigital.com&gt;</a:t>
            </a:r>
            <a:endParaRPr lang="fi-FI" sz="1600" dirty="0">
              <a:cs typeface="Arial" pitchFamily="34" charset="0"/>
            </a:endParaRPr>
          </a:p>
          <a:p>
            <a:pPr>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 No progress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fr-FR" altLang="zh-CN" sz="1400" dirty="0">
                <a:cs typeface="Arial" pitchFamily="34" charset="0"/>
              </a:rPr>
              <a:t> N/A</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CA" altLang="zh-CN" sz="1400" dirty="0">
                <a:cs typeface="Arial" panose="020B0604020202020204" pitchFamily="34" charset="0"/>
              </a:rPr>
              <a:t> </a:t>
            </a:r>
            <a:r>
              <a:rPr lang="en-US" altLang="zh-CN" sz="1400" dirty="0">
                <a:cs typeface="Arial" pitchFamily="34" charset="0"/>
              </a:rPr>
              <a:t>Discuss 4 submitted contributions:</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Updates to 3D reconstruction function (</a:t>
            </a:r>
            <a:r>
              <a:rPr lang="en-US" altLang="zh-CN" sz="1000" dirty="0">
                <a:cs typeface="Arial" pitchFamily="34" charset="0"/>
                <a:hlinkClick r:id="rId2"/>
              </a:rPr>
              <a:t>S4-251353</a:t>
            </a:r>
            <a:r>
              <a:rPr lang="en-US" altLang="zh-CN" sz="100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Updates to architecture mapping (</a:t>
            </a:r>
            <a:r>
              <a:rPr lang="en-US" altLang="zh-CN" sz="1000" dirty="0">
                <a:cs typeface="Arial" pitchFamily="34" charset="0"/>
                <a:hlinkClick r:id="rId3"/>
              </a:rPr>
              <a:t>S4-251287</a:t>
            </a:r>
            <a:r>
              <a:rPr lang="en-US" altLang="zh-CN" sz="100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Conclusions and next steps (</a:t>
            </a:r>
            <a:r>
              <a:rPr lang="en-US" altLang="zh-CN" sz="1000" dirty="0">
                <a:cs typeface="Arial" pitchFamily="34" charset="0"/>
                <a:hlinkClick r:id="rId4"/>
              </a:rPr>
              <a:t>S4-251410</a:t>
            </a:r>
            <a:r>
              <a:rPr lang="en-US" altLang="zh-CN" sz="100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00" dirty="0">
                <a:cs typeface="Arial" pitchFamily="34" charset="0"/>
              </a:rPr>
              <a:t>Editorial improvements (</a:t>
            </a:r>
            <a:r>
              <a:rPr lang="en-US" altLang="zh-CN" sz="1000" dirty="0">
                <a:cs typeface="Arial" pitchFamily="34" charset="0"/>
                <a:hlinkClick r:id="rId5"/>
              </a:rPr>
              <a:t>S4-251416</a:t>
            </a:r>
            <a:r>
              <a:rPr lang="en-US" altLang="zh-CN" sz="10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GB" sz="1400" dirty="0">
                <a:solidFill>
                  <a:prstClr val="black"/>
                </a:solidFill>
                <a:cs typeface="Arial" pitchFamily="34" charset="0"/>
              </a:rPr>
              <a:t>Discuss and agree proposed conclusions and next steps and to complete the study according to the time plan</a:t>
            </a:r>
          </a:p>
          <a:p>
            <a:pPr marL="1087438" lvl="2" indent="-287338">
              <a:lnSpc>
                <a:spcPct val="93000"/>
              </a:lnSpc>
              <a:spcBef>
                <a:spcPct val="15000"/>
              </a:spcBef>
              <a:spcAft>
                <a:spcPct val="15000"/>
              </a:spcAft>
              <a:buSzPct val="100000"/>
              <a:tabLst>
                <a:tab pos="285750" algn="l"/>
              </a:tabLst>
              <a:defRPr/>
            </a:pPr>
            <a:r>
              <a:rPr lang="en-CA" sz="1000" dirty="0">
                <a:solidFill>
                  <a:prstClr val="black"/>
                </a:solidFill>
                <a:cs typeface="Arial" pitchFamily="34" charset="0"/>
              </a:rPr>
              <a:t>A</a:t>
            </a:r>
            <a:r>
              <a:rPr lang="en-US" sz="1000" dirty="0" err="1">
                <a:solidFill>
                  <a:prstClr val="black"/>
                </a:solidFill>
                <a:cs typeface="Arial" pitchFamily="34" charset="0"/>
              </a:rPr>
              <a:t>gree</a:t>
            </a:r>
            <a:r>
              <a:rPr lang="en-US" sz="1000" dirty="0">
                <a:solidFill>
                  <a:prstClr val="black"/>
                </a:solidFill>
                <a:cs typeface="Arial" pitchFamily="34" charset="0"/>
              </a:rPr>
              <a:t> TR 26.819 v2.0.0 (send to SA plenary for approval)</a:t>
            </a:r>
            <a:r>
              <a:rPr lang="en-GB" sz="1000" dirty="0">
                <a:solidFill>
                  <a:prstClr val="black"/>
                </a:solidFill>
                <a:cs typeface="Arial" pitchFamily="34" charset="0"/>
              </a:rPr>
              <a:t>. </a:t>
            </a:r>
            <a:r>
              <a:rPr lang="en-CA" altLang="zh-CN" sz="1000" dirty="0">
                <a:cs typeface="Arial" panose="020B0604020202020204" pitchFamily="34" charset="0"/>
              </a:rPr>
              <a:t> </a:t>
            </a:r>
            <a:endParaRPr lang="en-CA" altLang="zh-CN" sz="600" dirty="0">
              <a:cs typeface="Arial" panose="020B0604020202020204" pitchFamily="34" charset="0"/>
            </a:endParaRPr>
          </a:p>
          <a:p>
            <a:pPr marL="1087755" lvl="2" indent="-287655">
              <a:spcBef>
                <a:spcPct val="15000"/>
              </a:spcBef>
              <a:spcAft>
                <a:spcPct val="15000"/>
              </a:spcAft>
              <a:buSzPct val="100000"/>
              <a:tabLst>
                <a:tab pos="285750" algn="l"/>
              </a:tabLst>
              <a:defRPr/>
            </a:pPr>
            <a:endParaRPr lang="en-CA" altLang="zh-CN" sz="1000" dirty="0">
              <a:cs typeface="Arial" panose="020B0604020202020204" pitchFamily="34" charset="0"/>
            </a:endParaRPr>
          </a:p>
        </p:txBody>
      </p:sp>
      <p:graphicFrame>
        <p:nvGraphicFramePr>
          <p:cNvPr id="4" name="Table 3">
            <a:extLst>
              <a:ext uri="{FF2B5EF4-FFF2-40B4-BE49-F238E27FC236}">
                <a16:creationId xmlns:a16="http://schemas.microsoft.com/office/drawing/2014/main" id="{316C410E-82FA-476F-B093-00474D9D4256}"/>
              </a:ext>
            </a:extLst>
          </p:cNvPr>
          <p:cNvGraphicFramePr>
            <a:graphicFrameLocks noGrp="1"/>
          </p:cNvGraphicFramePr>
          <p:nvPr>
            <p:extLst>
              <p:ext uri="{D42A27DB-BD31-4B8C-83A1-F6EECF244321}">
                <p14:modId xmlns:p14="http://schemas.microsoft.com/office/powerpoint/2010/main" val="3057001580"/>
              </p:ext>
            </p:extLst>
          </p:nvPr>
        </p:nvGraphicFramePr>
        <p:xfrm>
          <a:off x="647700" y="1374638"/>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803819478"/>
                    </a:ext>
                  </a:extLst>
                </a:gridCol>
                <a:gridCol w="3844407">
                  <a:extLst>
                    <a:ext uri="{9D8B030D-6E8A-4147-A177-3AD203B41FA5}">
                      <a16:colId xmlns:a16="http://schemas.microsoft.com/office/drawing/2014/main" val="3505420422"/>
                    </a:ext>
                  </a:extLst>
                </a:gridCol>
                <a:gridCol w="1095473">
                  <a:extLst>
                    <a:ext uri="{9D8B030D-6E8A-4147-A177-3AD203B41FA5}">
                      <a16:colId xmlns:a16="http://schemas.microsoft.com/office/drawing/2014/main" val="1490831781"/>
                    </a:ext>
                  </a:extLst>
                </a:gridCol>
                <a:gridCol w="807092">
                  <a:extLst>
                    <a:ext uri="{9D8B030D-6E8A-4147-A177-3AD203B41FA5}">
                      <a16:colId xmlns:a16="http://schemas.microsoft.com/office/drawing/2014/main" val="3229099977"/>
                    </a:ext>
                  </a:extLst>
                </a:gridCol>
                <a:gridCol w="551732">
                  <a:extLst>
                    <a:ext uri="{9D8B030D-6E8A-4147-A177-3AD203B41FA5}">
                      <a16:colId xmlns:a16="http://schemas.microsoft.com/office/drawing/2014/main" val="2518572133"/>
                    </a:ext>
                  </a:extLst>
                </a:gridCol>
                <a:gridCol w="643064">
                  <a:extLst>
                    <a:ext uri="{9D8B030D-6E8A-4147-A177-3AD203B41FA5}">
                      <a16:colId xmlns:a16="http://schemas.microsoft.com/office/drawing/2014/main" val="1766003584"/>
                    </a:ext>
                  </a:extLst>
                </a:gridCol>
                <a:gridCol w="643064">
                  <a:extLst>
                    <a:ext uri="{9D8B030D-6E8A-4147-A177-3AD203B41FA5}">
                      <a16:colId xmlns:a16="http://schemas.microsoft.com/office/drawing/2014/main" val="1420571077"/>
                    </a:ext>
                  </a:extLst>
                </a:gridCol>
                <a:gridCol w="1898167">
                  <a:extLst>
                    <a:ext uri="{9D8B030D-6E8A-4147-A177-3AD203B41FA5}">
                      <a16:colId xmlns:a16="http://schemas.microsoft.com/office/drawing/2014/main" val="3286458435"/>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693579738"/>
                  </a:ext>
                </a:extLst>
              </a:tr>
              <a:tr h="265183">
                <a:tc>
                  <a:txBody>
                    <a:bodyPr/>
                    <a:lstStyle/>
                    <a:p>
                      <a:pPr algn="r" fontAlgn="b"/>
                      <a:r>
                        <a:rPr lang="en-US" sz="1100" dirty="0">
                          <a:solidFill>
                            <a:schemeClr val="bg1"/>
                          </a:solidFill>
                        </a:rPr>
                        <a:t>1040022</a:t>
                      </a:r>
                    </a:p>
                  </a:txBody>
                  <a:tcPr marL="9525" marR="9525" marT="9525" marB="0" anchor="b"/>
                </a:tc>
                <a:tc>
                  <a:txBody>
                    <a:bodyPr/>
                    <a:lstStyle/>
                    <a:p>
                      <a:pPr algn="l" fontAlgn="b"/>
                      <a:r>
                        <a:rPr lang="en-US" sz="1100" dirty="0">
                          <a:solidFill>
                            <a:schemeClr val="tx1"/>
                          </a:solidFill>
                        </a:rPr>
                        <a:t>Study on Spatial Computing for AR Services</a:t>
                      </a:r>
                    </a:p>
                  </a:txBody>
                  <a:tcPr marL="9525" marR="9525" marT="9525" marB="0" anchor="b"/>
                </a:tc>
                <a:tc>
                  <a:txBody>
                    <a:bodyPr/>
                    <a:lstStyle/>
                    <a:p>
                      <a:pPr algn="l" fontAlgn="b"/>
                      <a:r>
                        <a:rPr lang="en-US" sz="1100" dirty="0" err="1">
                          <a:solidFill>
                            <a:schemeClr val="tx1"/>
                          </a:solidFill>
                        </a:rPr>
                        <a:t>FS_ARSpatial</a:t>
                      </a:r>
                      <a:endParaRPr lang="en-US" sz="1100" dirty="0">
                        <a:solidFill>
                          <a:schemeClr val="tx1"/>
                        </a:solidFill>
                      </a:endParaRPr>
                    </a:p>
                  </a:txBody>
                  <a:tcPr marL="9525" marR="9525" marT="9525" marB="0" anchor="b"/>
                </a:tc>
                <a:tc>
                  <a:txBody>
                    <a:bodyPr/>
                    <a:lstStyle/>
                    <a:p>
                      <a:pPr algn="r" fontAlgn="b"/>
                      <a:r>
                        <a:rPr lang="en-US" sz="1100" dirty="0">
                          <a:solidFill>
                            <a:schemeClr val="tx1"/>
                          </a:solidFill>
                        </a:rPr>
                        <a:t>6/6/2025 </a:t>
                      </a:r>
                      <a:r>
                        <a:rPr lang="en-US" sz="1100" dirty="0">
                          <a:solidFill>
                            <a:srgbClr val="FF0000"/>
                          </a:solidFill>
                        </a:rPr>
                        <a:t>-&gt; 9/9/2025</a:t>
                      </a:r>
                    </a:p>
                  </a:txBody>
                  <a:tcPr marL="9525" marR="9525" marT="9525" marB="0" anchor="b"/>
                </a:tc>
                <a:tc>
                  <a:txBody>
                    <a:bodyPr/>
                    <a:lstStyle/>
                    <a:p>
                      <a:pPr algn="r">
                        <a:lnSpc>
                          <a:spcPct val="107000"/>
                        </a:lnSpc>
                        <a:spcAft>
                          <a:spcPts val="800"/>
                        </a:spcAft>
                      </a:pPr>
                      <a:r>
                        <a:rPr lang="en-GB" sz="1100" dirty="0">
                          <a:solidFill>
                            <a:schemeClr val="tx1"/>
                          </a:solidFill>
                        </a:rPr>
                        <a:t>45%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SP-240927</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85%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176874692"/>
                  </a:ext>
                </a:extLst>
              </a:tr>
            </a:tbl>
          </a:graphicData>
        </a:graphic>
      </p:graphicFrame>
    </p:spTree>
    <p:extLst>
      <p:ext uri="{BB962C8B-B14F-4D97-AF65-F5344CB8AC3E}">
        <p14:creationId xmlns:p14="http://schemas.microsoft.com/office/powerpoint/2010/main" val="118215826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p:cNvSpPr>
            <a:spLocks noGrp="1"/>
          </p:cNvSpPr>
          <p:nvPr>
            <p:ph type="title"/>
          </p:nvPr>
        </p:nvSpPr>
        <p:spPr>
          <a:xfrm>
            <a:off x="568171" y="196850"/>
            <a:ext cx="9250532" cy="1143000"/>
          </a:xfrm>
        </p:spPr>
        <p:txBody>
          <a:bodyPr/>
          <a:lstStyle/>
          <a:p>
            <a:r>
              <a:rPr lang="en-US" sz="3200" dirty="0"/>
              <a:t>Study on Ultra Low Bitrate Speech Codec</a:t>
            </a:r>
            <a:br>
              <a:rPr lang="en-US" sz="3200" dirty="0"/>
            </a:br>
            <a:r>
              <a:rPr lang="en-US" sz="3200" b="0" dirty="0">
                <a:latin typeface="+mn-lt"/>
              </a:rPr>
              <a:t> </a:t>
            </a:r>
            <a:r>
              <a:rPr lang="en-US" altLang="en-US" dirty="0"/>
              <a:t>(</a:t>
            </a:r>
            <a:r>
              <a:rPr lang="en-US" sz="3200" dirty="0"/>
              <a:t>FS_ULBC</a:t>
            </a:r>
            <a:r>
              <a:rPr lang="en-US" altLang="en-US" dirty="0"/>
              <a:t>)</a:t>
            </a:r>
          </a:p>
        </p:txBody>
      </p:sp>
      <p:graphicFrame>
        <p:nvGraphicFramePr>
          <p:cNvPr id="2" name="Table 1"/>
          <p:cNvGraphicFramePr>
            <a:graphicFrameLocks noGrp="1"/>
          </p:cNvGraphicFramePr>
          <p:nvPr>
            <p:extLst>
              <p:ext uri="{D42A27DB-BD31-4B8C-83A1-F6EECF244321}">
                <p14:modId xmlns:p14="http://schemas.microsoft.com/office/powerpoint/2010/main" val="1892819738"/>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1070055</a:t>
                      </a:r>
                    </a:p>
                  </a:txBody>
                  <a:tcPr marL="9525" marR="9525" marT="9525" marB="0" anchor="b"/>
                </a:tc>
                <a:tc>
                  <a:txBody>
                    <a:bodyPr/>
                    <a:lstStyle/>
                    <a:p>
                      <a:pPr algn="l" fontAlgn="b"/>
                      <a:r>
                        <a:rPr lang="en-US" sz="1100" dirty="0"/>
                        <a:t>Study on Ultra Low Bitrate Speech Codec</a:t>
                      </a:r>
                    </a:p>
                  </a:txBody>
                  <a:tcPr marL="9525" marR="9525" marT="9525" marB="0" anchor="b"/>
                </a:tc>
                <a:tc>
                  <a:txBody>
                    <a:bodyPr/>
                    <a:lstStyle/>
                    <a:p>
                      <a:pPr algn="l" fontAlgn="b"/>
                      <a:r>
                        <a:rPr lang="en-US" sz="1100" dirty="0"/>
                        <a:t>FS_ULBC</a:t>
                      </a:r>
                    </a:p>
                  </a:txBody>
                  <a:tcPr marL="9525" marR="9525" marT="9525" marB="0" anchor="b"/>
                </a:tc>
                <a:tc>
                  <a:txBody>
                    <a:bodyPr/>
                    <a:lstStyle/>
                    <a:p>
                      <a:pPr algn="r" fontAlgn="b"/>
                      <a:r>
                        <a:rPr lang="en-US" sz="1100" dirty="0">
                          <a:solidFill>
                            <a:schemeClr val="tx1"/>
                          </a:solidFill>
                        </a:rPr>
                        <a:t>6/6/2026</a:t>
                      </a:r>
                    </a:p>
                  </a:txBody>
                  <a:tcPr marL="9525" marR="9525" marT="9525" marB="0" anchor="b"/>
                </a:tc>
                <a:tc>
                  <a:txBody>
                    <a:bodyPr/>
                    <a:lstStyle/>
                    <a:p>
                      <a:pPr algn="r">
                        <a:lnSpc>
                          <a:spcPct val="107000"/>
                        </a:lnSpc>
                        <a:spcAft>
                          <a:spcPts val="800"/>
                        </a:spcAft>
                      </a:pPr>
                      <a:r>
                        <a:rPr lang="en-GB" sz="1100" dirty="0">
                          <a:solidFill>
                            <a:schemeClr val="tx1"/>
                          </a:solidFill>
                        </a:rPr>
                        <a:t>0%</a:t>
                      </a:r>
                    </a:p>
                  </a:txBody>
                  <a:tcPr marL="36001" marR="36001" marT="0" marB="0" anchor="b"/>
                </a:tc>
                <a:tc>
                  <a:txBody>
                    <a:bodyPr/>
                    <a:lstStyle/>
                    <a:p>
                      <a:pPr algn="r" fontAlgn="t"/>
                      <a:r>
                        <a:rPr lang="en-US" sz="1100" b="0" i="0" kern="1200" dirty="0">
                          <a:solidFill>
                            <a:schemeClr val="dk1"/>
                          </a:solidFill>
                          <a:effectLst/>
                          <a:latin typeface="+mn-lt"/>
                          <a:ea typeface="+mn-ea"/>
                          <a:cs typeface="+mn-cs"/>
                          <a:hlinkClick r:id="rId2"/>
                        </a:rPr>
                        <a:t>SP-250263</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10%</a:t>
                      </a: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10001"/>
                  </a:ext>
                </a:extLst>
              </a:tr>
            </a:tbl>
          </a:graphicData>
        </a:graphic>
      </p:graphicFrame>
      <p:sp>
        <p:nvSpPr>
          <p:cNvPr id="6" name="Espace réservé du contenu 2"/>
          <p:cNvSpPr>
            <a:spLocks noGrp="1"/>
          </p:cNvSpPr>
          <p:nvPr>
            <p:ph idx="1"/>
          </p:nvPr>
        </p:nvSpPr>
        <p:spPr>
          <a:xfrm>
            <a:off x="647700" y="2077720"/>
            <a:ext cx="11068050" cy="4299391"/>
          </a:xfrm>
        </p:spPr>
        <p:txBody>
          <a:bodyPr>
            <a:normAutofit lnSpcReduction="10000"/>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Jiayi </a:t>
            </a:r>
            <a:r>
              <a:rPr lang="fi-FI" sz="1600" dirty="0" err="1">
                <a:cs typeface="Arial" panose="020B0604020202020204" pitchFamily="34" charset="0"/>
              </a:rPr>
              <a:t>Xu</a:t>
            </a:r>
            <a:r>
              <a:rPr lang="fi-FI" sz="1600" dirty="0">
                <a:cs typeface="Arial" panose="020B0604020202020204" pitchFamily="34" charset="0"/>
              </a:rPr>
              <a:t>, China Mobile, xujiayi@chinamobile.com</a:t>
            </a: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000" b="1" u="sng" dirty="0">
                <a:cs typeface="Arial" panose="020B0604020202020204" pitchFamily="34" charset="0"/>
              </a:rPr>
              <a:t>Progress since last SA4 meeting</a:t>
            </a:r>
            <a:endParaRPr lang="en-GB" sz="10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What happened during the </a:t>
            </a:r>
            <a:r>
              <a:rPr lang="en-US" altLang="zh-CN" sz="1600" dirty="0" err="1">
                <a:cs typeface="Arial" panose="020B0604020202020204" pitchFamily="34" charset="0"/>
              </a:rPr>
              <a:t>Adhoc</a:t>
            </a:r>
            <a:r>
              <a:rPr lang="en-US" altLang="zh-CN" sz="1600" dirty="0">
                <a:cs typeface="Arial" panose="020B0604020202020204" pitchFamily="34" charset="0"/>
              </a:rPr>
              <a:t> calls, i.e., which key issues &amp; documents were agreed?</a:t>
            </a:r>
          </a:p>
          <a:p>
            <a:pPr marL="687705" lvl="1" indent="-287655">
              <a:lnSpc>
                <a:spcPct val="93000"/>
              </a:lnSpc>
              <a:spcBef>
                <a:spcPct val="15000"/>
              </a:spcBef>
              <a:spcAft>
                <a:spcPct val="15000"/>
              </a:spcAft>
              <a:buSzPct val="100000"/>
              <a:tabLst>
                <a:tab pos="284480" algn="l"/>
              </a:tabLst>
              <a:defRPr/>
            </a:pPr>
            <a:r>
              <a:rPr lang="en-US" altLang="zh-CN" sz="1200" dirty="0">
                <a:cs typeface="Arial" panose="020B0604020202020204" pitchFamily="34" charset="0"/>
                <a:sym typeface="+mn-ea"/>
              </a:rPr>
              <a:t>SA4aA250069 was agreed for PD as the base of ULBC simulation work.</a:t>
            </a:r>
          </a:p>
          <a:p>
            <a:pPr marL="687705" lvl="1" indent="-287655">
              <a:lnSpc>
                <a:spcPct val="93000"/>
              </a:lnSpc>
              <a:spcBef>
                <a:spcPct val="15000"/>
              </a:spcBef>
              <a:spcAft>
                <a:spcPct val="15000"/>
              </a:spcAft>
              <a:buSzPct val="100000"/>
              <a:tabLst>
                <a:tab pos="284480" algn="l"/>
              </a:tabLst>
              <a:defRPr/>
            </a:pPr>
            <a:r>
              <a:rPr lang="en-US" altLang="zh-CN" sz="1200" dirty="0">
                <a:cs typeface="Arial" panose="020B0604020202020204" pitchFamily="34" charset="0"/>
                <a:sym typeface="+mn-ea"/>
              </a:rPr>
              <a:t>A potential LS to SA2/RAN/CT1 was discussed and resubmitted for review in this meeting to confirm simulation assumptions.</a:t>
            </a:r>
          </a:p>
          <a:p>
            <a:pPr marL="687705" lvl="1" indent="-287655">
              <a:lnSpc>
                <a:spcPct val="93000"/>
              </a:lnSpc>
              <a:spcBef>
                <a:spcPct val="15000"/>
              </a:spcBef>
              <a:spcAft>
                <a:spcPct val="15000"/>
              </a:spcAft>
              <a:buSzPct val="100000"/>
              <a:tabLst>
                <a:tab pos="284480" algn="l"/>
              </a:tabLst>
              <a:defRPr/>
            </a:pPr>
            <a:r>
              <a:rPr lang="en-US" altLang="zh-CN" sz="1200" dirty="0">
                <a:cs typeface="Arial" panose="020B0604020202020204" pitchFamily="34" charset="0"/>
                <a:sym typeface="+mn-ea"/>
              </a:rPr>
              <a:t>Informal task force involving RAN experts was hosted to discuss ULBR simulations.</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Any recommendations based on the agreements? </a:t>
            </a:r>
          </a:p>
          <a:p>
            <a:pPr marL="687705" lvl="1" indent="-287655">
              <a:lnSpc>
                <a:spcPct val="93000"/>
              </a:lnSpc>
              <a:spcBef>
                <a:spcPct val="15000"/>
              </a:spcBef>
              <a:spcAft>
                <a:spcPct val="15000"/>
              </a:spcAft>
              <a:buSzPct val="100000"/>
              <a:tabLst>
                <a:tab pos="285750" algn="l"/>
              </a:tabLst>
              <a:defRPr/>
            </a:pPr>
            <a:r>
              <a:rPr lang="en-US" altLang="zh-CN" sz="1200" dirty="0">
                <a:cs typeface="Arial" panose="020B0604020202020204" pitchFamily="34" charset="0"/>
              </a:rPr>
              <a:t>None</a:t>
            </a: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Plans for the meeting based on the input contributions that have been reviewed by the rapporteur?</a:t>
            </a:r>
          </a:p>
          <a:p>
            <a:pPr marL="687705" lvl="1" indent="-287655">
              <a:lnSpc>
                <a:spcPct val="100000"/>
              </a:lnSpc>
              <a:spcBef>
                <a:spcPts val="15"/>
              </a:spcBef>
              <a:spcAft>
                <a:spcPts val="15"/>
              </a:spcAft>
              <a:buSzPct val="100000"/>
              <a:tabLst>
                <a:tab pos="285750" algn="l"/>
              </a:tabLst>
              <a:defRPr/>
            </a:pPr>
            <a:r>
              <a:rPr lang="en-US" altLang="zh-CN" sz="1200" b="1" dirty="0">
                <a:cs typeface="Arial" panose="020B0604020202020204" pitchFamily="34" charset="0"/>
                <a:sym typeface="+mn-ea"/>
              </a:rPr>
              <a:t>Maintenance </a:t>
            </a:r>
            <a:r>
              <a:rPr lang="en-US" altLang="zh-CN" sz="1200" dirty="0">
                <a:solidFill>
                  <a:srgbClr val="FF0000"/>
                </a:solidFill>
                <a:ea typeface="宋体" panose="02010600030101010101" pitchFamily="2" charset="-122"/>
                <a:cs typeface="Arial" panose="020B0604020202020204" pitchFamily="34" charset="0"/>
                <a:sym typeface="+mn-ea"/>
              </a:rPr>
              <a:t>(1270)</a:t>
            </a:r>
            <a:endParaRPr lang="en-US" altLang="zh-CN" sz="1200" b="1" dirty="0">
              <a:cs typeface="Arial" panose="020B0604020202020204" pitchFamily="34" charset="0"/>
              <a:sym typeface="+mn-ea"/>
            </a:endParaRPr>
          </a:p>
          <a:p>
            <a:pPr marL="687705" lvl="1" indent="-287655">
              <a:lnSpc>
                <a:spcPct val="100000"/>
              </a:lnSpc>
              <a:spcBef>
                <a:spcPts val="15"/>
              </a:spcBef>
              <a:spcAft>
                <a:spcPts val="15"/>
              </a:spcAft>
              <a:buSzPct val="100000"/>
              <a:tabLst>
                <a:tab pos="285750" algn="l"/>
              </a:tabLst>
              <a:defRPr/>
            </a:pPr>
            <a:r>
              <a:rPr lang="en-US" altLang="zh-CN" sz="1200" b="1" dirty="0">
                <a:ea typeface="宋体" panose="02010600030101010101" pitchFamily="2" charset="-122"/>
                <a:cs typeface="Arial" panose="020B0604020202020204" pitchFamily="34" charset="0"/>
                <a:sym typeface="+mn-ea"/>
              </a:rPr>
              <a:t>ULBC Simulation Work:</a:t>
            </a:r>
          </a:p>
          <a:p>
            <a:pPr marL="1144905" lvl="2" indent="-287655">
              <a:lnSpc>
                <a:spcPct val="100000"/>
              </a:lnSpc>
              <a:spcBef>
                <a:spcPts val="15"/>
              </a:spcBef>
              <a:spcAft>
                <a:spcPts val="15"/>
              </a:spcAft>
              <a:buSzPct val="100000"/>
              <a:tabLst>
                <a:tab pos="285750" algn="l"/>
              </a:tabLst>
              <a:defRPr/>
            </a:pPr>
            <a:r>
              <a:rPr lang="en-US" altLang="zh-CN" sz="1200" dirty="0">
                <a:ea typeface="宋体" panose="02010600030101010101" pitchFamily="2" charset="-122"/>
                <a:cs typeface="Arial" panose="020B0604020202020204" pitchFamily="34" charset="0"/>
                <a:sym typeface="+mn-ea"/>
              </a:rPr>
              <a:t>Potential LS to RAN/SA2/CT1 </a:t>
            </a:r>
            <a:r>
              <a:rPr lang="en-US" altLang="zh-CN" sz="1200" dirty="0">
                <a:solidFill>
                  <a:srgbClr val="FF0000"/>
                </a:solidFill>
                <a:ea typeface="宋体" panose="02010600030101010101" pitchFamily="2" charset="-122"/>
                <a:cs typeface="Arial" panose="020B0604020202020204" pitchFamily="34" charset="0"/>
                <a:sym typeface="+mn-ea"/>
              </a:rPr>
              <a:t>(1231)</a:t>
            </a:r>
            <a:endParaRPr lang="en-US" altLang="zh-CN" sz="1200" dirty="0">
              <a:ea typeface="宋体" panose="02010600030101010101" pitchFamily="2" charset="-122"/>
              <a:cs typeface="Arial" panose="020B0604020202020204" pitchFamily="34" charset="0"/>
              <a:sym typeface="+mn-ea"/>
            </a:endParaRPr>
          </a:p>
          <a:p>
            <a:pPr marL="1144905" lvl="2" indent="-287655">
              <a:lnSpc>
                <a:spcPct val="100000"/>
              </a:lnSpc>
              <a:spcBef>
                <a:spcPts val="15"/>
              </a:spcBef>
              <a:spcAft>
                <a:spcPts val="15"/>
              </a:spcAft>
              <a:buSzPct val="100000"/>
              <a:tabLst>
                <a:tab pos="285750" algn="l"/>
              </a:tabLst>
              <a:defRPr/>
            </a:pPr>
            <a:r>
              <a:rPr lang="en-US" altLang="zh-CN" sz="1200" dirty="0">
                <a:ea typeface="宋体" panose="02010600030101010101" pitchFamily="2" charset="-122"/>
                <a:cs typeface="Arial" panose="020B0604020202020204" pitchFamily="34" charset="0"/>
                <a:sym typeface="+mn-ea"/>
              </a:rPr>
              <a:t>Simulation Parameters </a:t>
            </a:r>
            <a:r>
              <a:rPr lang="en-US" altLang="zh-CN" sz="1200" dirty="0">
                <a:solidFill>
                  <a:srgbClr val="FF0000"/>
                </a:solidFill>
                <a:ea typeface="宋体" panose="02010600030101010101" pitchFamily="2" charset="-122"/>
                <a:cs typeface="Arial" panose="020B0604020202020204" pitchFamily="34" charset="0"/>
                <a:sym typeface="+mn-ea"/>
              </a:rPr>
              <a:t>(Calibration 1303, NIDD 1261, G/T value 1272, 1365)</a:t>
            </a:r>
            <a:endParaRPr lang="en-US" altLang="zh-CN" sz="1200" dirty="0">
              <a:ea typeface="宋体" panose="02010600030101010101" pitchFamily="2" charset="-122"/>
              <a:cs typeface="Arial" panose="020B0604020202020204" pitchFamily="34" charset="0"/>
              <a:sym typeface="+mn-ea"/>
            </a:endParaRPr>
          </a:p>
          <a:p>
            <a:pPr marL="1144905" lvl="2" indent="-287655">
              <a:lnSpc>
                <a:spcPct val="100000"/>
              </a:lnSpc>
              <a:spcBef>
                <a:spcPts val="15"/>
              </a:spcBef>
              <a:spcAft>
                <a:spcPts val="15"/>
              </a:spcAft>
              <a:buSzPct val="100000"/>
              <a:tabLst>
                <a:tab pos="285750" algn="l"/>
              </a:tabLst>
              <a:defRPr/>
            </a:pPr>
            <a:r>
              <a:rPr lang="en-US" altLang="zh-CN" sz="1200" dirty="0">
                <a:ea typeface="宋体" panose="02010600030101010101" pitchFamily="2" charset="-122"/>
                <a:cs typeface="Arial" panose="020B0604020202020204" pitchFamily="34" charset="0"/>
                <a:sym typeface="+mn-ea"/>
              </a:rPr>
              <a:t>Simulation Results</a:t>
            </a:r>
            <a:r>
              <a:rPr lang="en-US" altLang="zh-CN" sz="1200" dirty="0">
                <a:solidFill>
                  <a:srgbClr val="FF0000"/>
                </a:solidFill>
                <a:ea typeface="宋体" panose="02010600030101010101" pitchFamily="2" charset="-122"/>
                <a:cs typeface="Arial" panose="020B0604020202020204" pitchFamily="34" charset="0"/>
                <a:sym typeface="+mn-ea"/>
              </a:rPr>
              <a:t> (Xiaomi 1251, vivo 1332, Qualcomm 1397)</a:t>
            </a:r>
          </a:p>
          <a:p>
            <a:pPr marL="1144905" lvl="2" indent="-287655">
              <a:lnSpc>
                <a:spcPct val="100000"/>
              </a:lnSpc>
              <a:spcBef>
                <a:spcPts val="15"/>
              </a:spcBef>
              <a:spcAft>
                <a:spcPts val="15"/>
              </a:spcAft>
              <a:buSzPct val="100000"/>
              <a:tabLst>
                <a:tab pos="285750" algn="l"/>
              </a:tabLst>
              <a:defRPr/>
            </a:pPr>
            <a:r>
              <a:rPr lang="en-US" altLang="zh-CN" sz="1200" dirty="0">
                <a:ea typeface="宋体" panose="02010600030101010101" pitchFamily="2" charset="-122"/>
                <a:cs typeface="Arial" panose="020B0604020202020204" pitchFamily="34" charset="0"/>
                <a:sym typeface="+mn-ea"/>
              </a:rPr>
              <a:t>TBS and bit rate</a:t>
            </a:r>
            <a:r>
              <a:rPr lang="en-US" altLang="zh-CN" sz="1200" dirty="0">
                <a:solidFill>
                  <a:srgbClr val="FF0000"/>
                </a:solidFill>
                <a:ea typeface="宋体" panose="02010600030101010101" pitchFamily="2" charset="-122"/>
                <a:cs typeface="Arial" panose="020B0604020202020204" pitchFamily="34" charset="0"/>
                <a:sym typeface="+mn-ea"/>
              </a:rPr>
              <a:t> (</a:t>
            </a:r>
            <a:r>
              <a:rPr lang="en-US" altLang="zh-CN" sz="1200" dirty="0" err="1">
                <a:solidFill>
                  <a:srgbClr val="FF0000"/>
                </a:solidFill>
                <a:ea typeface="宋体" panose="02010600030101010101" pitchFamily="2" charset="-122"/>
                <a:cs typeface="Arial" panose="020B0604020202020204" pitchFamily="34" charset="0"/>
                <a:sym typeface="+mn-ea"/>
              </a:rPr>
              <a:t>Skylo</a:t>
            </a:r>
            <a:r>
              <a:rPr lang="en-US" altLang="zh-CN" sz="1200" dirty="0">
                <a:solidFill>
                  <a:srgbClr val="FF0000"/>
                </a:solidFill>
                <a:ea typeface="宋体" panose="02010600030101010101" pitchFamily="2" charset="-122"/>
                <a:cs typeface="Arial" panose="020B0604020202020204" pitchFamily="34" charset="0"/>
                <a:sym typeface="+mn-ea"/>
              </a:rPr>
              <a:t> 1260, Qualcomm 1295, Huawei 1304 &amp; 1035, Dolby 1388 &amp; 1390)</a:t>
            </a:r>
          </a:p>
          <a:p>
            <a:pPr marL="1144905" lvl="2" indent="-287655">
              <a:lnSpc>
                <a:spcPct val="100000"/>
              </a:lnSpc>
              <a:spcBef>
                <a:spcPts val="15"/>
              </a:spcBef>
              <a:spcAft>
                <a:spcPts val="15"/>
              </a:spcAft>
              <a:buSzPct val="100000"/>
              <a:tabLst>
                <a:tab pos="285750" algn="l"/>
              </a:tabLst>
              <a:defRPr/>
            </a:pPr>
            <a:r>
              <a:rPr lang="en-US" altLang="zh-CN" sz="1200" dirty="0">
                <a:ea typeface="宋体" panose="02010600030101010101" pitchFamily="2" charset="-122"/>
                <a:cs typeface="Arial" panose="020B0604020202020204" pitchFamily="34" charset="0"/>
                <a:sym typeface="+mn-ea"/>
              </a:rPr>
              <a:t>Open issues</a:t>
            </a:r>
            <a:r>
              <a:rPr lang="en-US" altLang="zh-CN" sz="1200" dirty="0">
                <a:solidFill>
                  <a:srgbClr val="FF0000"/>
                </a:solidFill>
                <a:ea typeface="宋体" panose="02010600030101010101" pitchFamily="2" charset="-122"/>
                <a:cs typeface="Arial" panose="020B0604020202020204" pitchFamily="34" charset="0"/>
                <a:sym typeface="+mn-ea"/>
              </a:rPr>
              <a:t> (1273)</a:t>
            </a:r>
            <a:endParaRPr lang="en-US" altLang="zh-CN" sz="1200" dirty="0">
              <a:ea typeface="宋体" panose="02010600030101010101" pitchFamily="2" charset="-122"/>
              <a:cs typeface="Arial" panose="020B0604020202020204" pitchFamily="34" charset="0"/>
              <a:sym typeface="+mn-ea"/>
            </a:endParaRPr>
          </a:p>
          <a:p>
            <a:pPr marL="687705" lvl="1" indent="-287655">
              <a:lnSpc>
                <a:spcPct val="100000"/>
              </a:lnSpc>
              <a:spcBef>
                <a:spcPts val="15"/>
              </a:spcBef>
              <a:spcAft>
                <a:spcPts val="15"/>
              </a:spcAft>
              <a:buSzPct val="100000"/>
              <a:tabLst>
                <a:tab pos="285750" algn="l"/>
              </a:tabLst>
              <a:defRPr/>
            </a:pPr>
            <a:r>
              <a:rPr lang="en-US" altLang="zh-CN" sz="1200" b="1" dirty="0">
                <a:ea typeface="宋体" panose="02010600030101010101" pitchFamily="2" charset="-122"/>
                <a:cs typeface="Arial" panose="020B0604020202020204" pitchFamily="34" charset="0"/>
                <a:sym typeface="+mn-ea"/>
              </a:rPr>
              <a:t>Speech Quality Assessment </a:t>
            </a:r>
            <a:r>
              <a:rPr lang="en-US" altLang="zh-CN" sz="1200" dirty="0">
                <a:solidFill>
                  <a:srgbClr val="FF0000"/>
                </a:solidFill>
                <a:ea typeface="宋体" panose="02010600030101010101" pitchFamily="2" charset="-122"/>
                <a:cs typeface="Arial" panose="020B0604020202020204" pitchFamily="34" charset="0"/>
                <a:sym typeface="+mn-ea"/>
              </a:rPr>
              <a:t>(1244)</a:t>
            </a:r>
          </a:p>
          <a:p>
            <a:pPr marL="687705" lvl="1" indent="-287655">
              <a:lnSpc>
                <a:spcPct val="100000"/>
              </a:lnSpc>
              <a:spcBef>
                <a:spcPts val="15"/>
              </a:spcBef>
              <a:spcAft>
                <a:spcPts val="15"/>
              </a:spcAft>
              <a:buSzPct val="100000"/>
              <a:tabLst>
                <a:tab pos="285750" algn="l"/>
              </a:tabLst>
              <a:defRPr/>
            </a:pPr>
            <a:r>
              <a:rPr lang="en-US" sz="1200" b="1" dirty="0">
                <a:ea typeface="Times New Roman" panose="02020603050405020304" pitchFamily="18" charset="0"/>
              </a:rPr>
              <a:t>Design </a:t>
            </a:r>
            <a:r>
              <a:rPr lang="en-US" sz="1200" b="1" dirty="0" err="1">
                <a:ea typeface="Times New Roman" panose="02020603050405020304" pitchFamily="18" charset="0"/>
              </a:rPr>
              <a:t>Contraints</a:t>
            </a:r>
            <a:r>
              <a:rPr lang="en-US" sz="1200" b="1" dirty="0">
                <a:ea typeface="Times New Roman" panose="02020603050405020304" pitchFamily="18" charset="0"/>
              </a:rPr>
              <a:t>: </a:t>
            </a:r>
            <a:r>
              <a:rPr lang="en-US" altLang="zh-CN" sz="1200" dirty="0">
                <a:ea typeface="宋体" panose="02010600030101010101" pitchFamily="2" charset="-122"/>
                <a:cs typeface="Arial" panose="020B0604020202020204" pitchFamily="34" charset="0"/>
              </a:rPr>
              <a:t>ULBC Complexity</a:t>
            </a:r>
            <a:r>
              <a:rPr lang="en-US" altLang="zh-CN" sz="1200" dirty="0">
                <a:solidFill>
                  <a:srgbClr val="FF0000"/>
                </a:solidFill>
                <a:ea typeface="宋体" panose="02010600030101010101" pitchFamily="2" charset="-122"/>
                <a:cs typeface="Arial" panose="020B0604020202020204" pitchFamily="34" charset="0"/>
              </a:rPr>
              <a:t> (1326, 1333) </a:t>
            </a:r>
            <a:r>
              <a:rPr lang="en-US" altLang="zh-CN" sz="1200" dirty="0">
                <a:ea typeface="宋体" panose="02010600030101010101" pitchFamily="2" charset="-122"/>
                <a:cs typeface="Arial" panose="020B0604020202020204" pitchFamily="34" charset="0"/>
              </a:rPr>
              <a:t>Audio </a:t>
            </a:r>
            <a:r>
              <a:rPr lang="en-US" altLang="zh-CN" sz="1200" dirty="0" err="1">
                <a:ea typeface="宋体" panose="02010600030101010101" pitchFamily="2" charset="-122"/>
                <a:cs typeface="Arial" panose="020B0604020202020204" pitchFamily="34" charset="0"/>
              </a:rPr>
              <a:t>Bandwith</a:t>
            </a:r>
            <a:r>
              <a:rPr lang="en-US" altLang="zh-CN" sz="1200" dirty="0">
                <a:solidFill>
                  <a:srgbClr val="FF0000"/>
                </a:solidFill>
                <a:ea typeface="宋体" panose="02010600030101010101" pitchFamily="2" charset="-122"/>
                <a:cs typeface="Arial" panose="020B0604020202020204" pitchFamily="34" charset="0"/>
              </a:rPr>
              <a:t> 1394 , </a:t>
            </a:r>
            <a:r>
              <a:rPr lang="en-US" altLang="zh-CN" sz="1200" dirty="0">
                <a:ea typeface="宋体" panose="02010600030101010101" pitchFamily="2" charset="-122"/>
                <a:cs typeface="Arial" panose="020B0604020202020204" pitchFamily="34" charset="0"/>
              </a:rPr>
              <a:t>Noise suppression</a:t>
            </a:r>
            <a:r>
              <a:rPr lang="en-US" altLang="zh-CN" sz="1200" dirty="0">
                <a:solidFill>
                  <a:srgbClr val="FF0000"/>
                </a:solidFill>
                <a:ea typeface="宋体" panose="02010600030101010101" pitchFamily="2" charset="-122"/>
                <a:cs typeface="Arial" panose="020B0604020202020204" pitchFamily="34" charset="0"/>
              </a:rPr>
              <a:t> 1395</a:t>
            </a:r>
          </a:p>
          <a:p>
            <a:pPr marL="687705" lvl="1" indent="-287655">
              <a:lnSpc>
                <a:spcPct val="100000"/>
              </a:lnSpc>
              <a:spcBef>
                <a:spcPts val="15"/>
              </a:spcBef>
              <a:spcAft>
                <a:spcPts val="15"/>
              </a:spcAft>
              <a:buSzPct val="100000"/>
              <a:tabLst>
                <a:tab pos="285750" algn="l"/>
              </a:tabLst>
              <a:defRPr/>
            </a:pPr>
            <a:r>
              <a:rPr lang="en-US" altLang="zh-CN" sz="1200" b="1" dirty="0">
                <a:ea typeface="宋体" panose="02010600030101010101" pitchFamily="2" charset="-122"/>
                <a:cs typeface="Arial" panose="020B0604020202020204" pitchFamily="34" charset="0"/>
              </a:rPr>
              <a:t>Service Delay</a:t>
            </a:r>
            <a:r>
              <a:rPr lang="en-US" altLang="zh-CN" sz="1200" b="1" dirty="0">
                <a:ea typeface="宋体" panose="02010600030101010101" pitchFamily="2" charset="-122"/>
                <a:cs typeface="Arial" panose="020B0604020202020204" pitchFamily="34" charset="0"/>
                <a:sym typeface="+mn-ea"/>
              </a:rPr>
              <a:t> </a:t>
            </a:r>
            <a:r>
              <a:rPr lang="en-US" altLang="zh-CN" sz="1200" dirty="0">
                <a:solidFill>
                  <a:srgbClr val="FF0000"/>
                </a:solidFill>
                <a:ea typeface="宋体" panose="02010600030101010101" pitchFamily="2" charset="-122"/>
                <a:cs typeface="Arial" panose="020B0604020202020204" pitchFamily="34" charset="0"/>
                <a:sym typeface="+mn-ea"/>
              </a:rPr>
              <a:t>(1382)</a:t>
            </a:r>
            <a:endParaRPr lang="en-US" sz="1200" dirty="0">
              <a:effectLst/>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2" name="Espace réservé du contenu 1">
            <a:extLst>
              <a:ext uri="{FF2B5EF4-FFF2-40B4-BE49-F238E27FC236}">
                <a16:creationId xmlns:a16="http://schemas.microsoft.com/office/drawing/2014/main" id="{108D8350-CE6F-41B0-84B2-80DFA4E0AC7E}"/>
              </a:ext>
            </a:extLst>
          </p:cNvPr>
          <p:cNvSpPr>
            <a:spLocks noGrp="1"/>
          </p:cNvSpPr>
          <p:nvPr>
            <p:ph idx="1"/>
          </p:nvPr>
        </p:nvSpPr>
        <p:spPr/>
        <p:txBody>
          <a:bodyPr/>
          <a:lstStyle/>
          <a:p>
            <a:pPr>
              <a:lnSpc>
                <a:spcPct val="90000"/>
              </a:lnSpc>
              <a:spcBef>
                <a:spcPts val="500"/>
              </a:spcBef>
            </a:pPr>
            <a:r>
              <a:rPr lang="en-US" altLang="en-US" sz="2000" dirty="0"/>
              <a:t>Rel-19 Work Items </a:t>
            </a:r>
          </a:p>
          <a:p>
            <a:pPr lvl="1">
              <a:lnSpc>
                <a:spcPct val="90000"/>
              </a:lnSpc>
              <a:spcBef>
                <a:spcPts val="500"/>
              </a:spcBef>
            </a:pPr>
            <a:r>
              <a:rPr lang="en-US" altLang="en-US" sz="1600" dirty="0"/>
              <a:t>Status at the end of SA#108 (and SA4#132) </a:t>
            </a:r>
          </a:p>
          <a:p>
            <a:pPr lvl="1">
              <a:lnSpc>
                <a:spcPct val="90000"/>
              </a:lnSpc>
              <a:spcBef>
                <a:spcPts val="500"/>
              </a:spcBef>
            </a:pPr>
            <a:r>
              <a:rPr lang="en-US" altLang="en-US" sz="1600" dirty="0"/>
              <a:t>Rapporteur’s progress report since SA4#132</a:t>
            </a:r>
            <a:endParaRPr lang="en-US" altLang="en-US" sz="2000" dirty="0"/>
          </a:p>
          <a:p>
            <a:pPr>
              <a:lnSpc>
                <a:spcPct val="90000"/>
              </a:lnSpc>
              <a:spcBef>
                <a:spcPts val="500"/>
              </a:spcBef>
            </a:pPr>
            <a:r>
              <a:rPr lang="en-US" altLang="en-US" sz="2000" dirty="0"/>
              <a:t>Study Items </a:t>
            </a:r>
          </a:p>
          <a:p>
            <a:pPr lvl="1">
              <a:lnSpc>
                <a:spcPct val="90000"/>
              </a:lnSpc>
              <a:spcBef>
                <a:spcPts val="500"/>
              </a:spcBef>
            </a:pPr>
            <a:r>
              <a:rPr lang="en-US" altLang="en-US" sz="1600" dirty="0"/>
              <a:t>Status at the end of SA#108 (and SA4#132)</a:t>
            </a:r>
          </a:p>
          <a:p>
            <a:pPr lvl="1">
              <a:lnSpc>
                <a:spcPct val="90000"/>
              </a:lnSpc>
              <a:spcBef>
                <a:spcPts val="500"/>
              </a:spcBef>
            </a:pPr>
            <a:r>
              <a:rPr lang="en-US" altLang="en-US" sz="1600" dirty="0"/>
              <a:t>Rapporteur’s progress report since SA4#132</a:t>
            </a:r>
            <a:endParaRPr lang="en-US" altLang="en-US" sz="1600" b="1" dirty="0"/>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77CD71-BD6D-DCD0-05D9-955A13B59871}"/>
            </a:ext>
          </a:extLst>
        </p:cNvPr>
        <p:cNvGrpSpPr/>
        <p:nvPr/>
      </p:nvGrpSpPr>
      <p:grpSpPr>
        <a:xfrm>
          <a:off x="0" y="0"/>
          <a:ext cx="0" cy="0"/>
          <a:chOff x="0" y="0"/>
          <a:chExt cx="0" cy="0"/>
        </a:xfrm>
      </p:grpSpPr>
      <p:sp>
        <p:nvSpPr>
          <p:cNvPr id="36867" name="Title 1">
            <a:extLst>
              <a:ext uri="{FF2B5EF4-FFF2-40B4-BE49-F238E27FC236}">
                <a16:creationId xmlns:a16="http://schemas.microsoft.com/office/drawing/2014/main" id="{D4BC800F-5B36-0A63-C5E4-FA8CEC1723EC}"/>
              </a:ext>
            </a:extLst>
          </p:cNvPr>
          <p:cNvSpPr>
            <a:spLocks noGrp="1"/>
          </p:cNvSpPr>
          <p:nvPr>
            <p:ph type="title"/>
          </p:nvPr>
        </p:nvSpPr>
        <p:spPr>
          <a:xfrm>
            <a:off x="568171" y="196850"/>
            <a:ext cx="9250532" cy="1143000"/>
          </a:xfrm>
        </p:spPr>
        <p:txBody>
          <a:bodyPr/>
          <a:lstStyle/>
          <a:p>
            <a:r>
              <a:rPr lang="en-US" sz="3200" dirty="0"/>
              <a:t>Study on </a:t>
            </a:r>
            <a:r>
              <a:rPr lang="en-US" dirty="0"/>
              <a:t>Media Energy Consumption Exposure and Evaluation Framework phase 2</a:t>
            </a:r>
            <a:br>
              <a:rPr lang="en-US" dirty="0"/>
            </a:br>
            <a:r>
              <a:rPr lang="en-US" dirty="0"/>
              <a:t>(</a:t>
            </a:r>
            <a:r>
              <a:rPr lang="en-GB" dirty="0"/>
              <a:t>FS_Energy_Ph2-MED</a:t>
            </a:r>
            <a:r>
              <a:rPr lang="fr-FR" dirty="0"/>
              <a:t> </a:t>
            </a:r>
            <a:r>
              <a:rPr lang="en-US" dirty="0"/>
              <a:t>)</a:t>
            </a:r>
            <a:endParaRPr lang="en-US" altLang="en-US" dirty="0"/>
          </a:p>
        </p:txBody>
      </p:sp>
      <p:graphicFrame>
        <p:nvGraphicFramePr>
          <p:cNvPr id="2" name="Table 1">
            <a:extLst>
              <a:ext uri="{FF2B5EF4-FFF2-40B4-BE49-F238E27FC236}">
                <a16:creationId xmlns:a16="http://schemas.microsoft.com/office/drawing/2014/main" id="{B8871F90-27FA-D79E-0D77-01CAE65932C8}"/>
              </a:ext>
            </a:extLst>
          </p:cNvPr>
          <p:cNvGraphicFramePr>
            <a:graphicFrameLocks noGrp="1"/>
          </p:cNvGraphicFramePr>
          <p:nvPr>
            <p:extLst>
              <p:ext uri="{D42A27DB-BD31-4B8C-83A1-F6EECF244321}">
                <p14:modId xmlns:p14="http://schemas.microsoft.com/office/powerpoint/2010/main" val="1222404792"/>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20000"/>
                    </a:ext>
                  </a:extLst>
                </a:gridCol>
                <a:gridCol w="3844407">
                  <a:extLst>
                    <a:ext uri="{9D8B030D-6E8A-4147-A177-3AD203B41FA5}">
                      <a16:colId xmlns:a16="http://schemas.microsoft.com/office/drawing/2014/main" val="20001"/>
                    </a:ext>
                  </a:extLst>
                </a:gridCol>
                <a:gridCol w="1095473">
                  <a:extLst>
                    <a:ext uri="{9D8B030D-6E8A-4147-A177-3AD203B41FA5}">
                      <a16:colId xmlns:a16="http://schemas.microsoft.com/office/drawing/2014/main" val="20002"/>
                    </a:ext>
                  </a:extLst>
                </a:gridCol>
                <a:gridCol w="807092">
                  <a:extLst>
                    <a:ext uri="{9D8B030D-6E8A-4147-A177-3AD203B41FA5}">
                      <a16:colId xmlns:a16="http://schemas.microsoft.com/office/drawing/2014/main" val="20003"/>
                    </a:ext>
                  </a:extLst>
                </a:gridCol>
                <a:gridCol w="551732">
                  <a:extLst>
                    <a:ext uri="{9D8B030D-6E8A-4147-A177-3AD203B41FA5}">
                      <a16:colId xmlns:a16="http://schemas.microsoft.com/office/drawing/2014/main" val="20004"/>
                    </a:ext>
                  </a:extLst>
                </a:gridCol>
                <a:gridCol w="643064">
                  <a:extLst>
                    <a:ext uri="{9D8B030D-6E8A-4147-A177-3AD203B41FA5}">
                      <a16:colId xmlns:a16="http://schemas.microsoft.com/office/drawing/2014/main" val="20005"/>
                    </a:ext>
                  </a:extLst>
                </a:gridCol>
                <a:gridCol w="643064">
                  <a:extLst>
                    <a:ext uri="{9D8B030D-6E8A-4147-A177-3AD203B41FA5}">
                      <a16:colId xmlns:a16="http://schemas.microsoft.com/office/drawing/2014/main" val="20006"/>
                    </a:ext>
                  </a:extLst>
                </a:gridCol>
                <a:gridCol w="1898167">
                  <a:extLst>
                    <a:ext uri="{9D8B030D-6E8A-4147-A177-3AD203B41FA5}">
                      <a16:colId xmlns:a16="http://schemas.microsoft.com/office/drawing/2014/main" val="20007"/>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10000"/>
                  </a:ext>
                </a:extLst>
              </a:tr>
              <a:tr h="265183">
                <a:tc>
                  <a:txBody>
                    <a:bodyPr/>
                    <a:lstStyle/>
                    <a:p>
                      <a:pPr algn="r" fontAlgn="b"/>
                      <a:r>
                        <a:rPr lang="en-US" sz="1100" dirty="0"/>
                        <a:t>1080050</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SID on Media Energy </a:t>
                      </a:r>
                      <a:r>
                        <a:rPr lang="fr-FR" sz="1100" kern="1200" dirty="0" err="1">
                          <a:solidFill>
                            <a:schemeClr val="dk1"/>
                          </a:solidFill>
                          <a:latin typeface="+mn-lt"/>
                          <a:ea typeface="+mn-ea"/>
                          <a:cs typeface="+mn-cs"/>
                        </a:rPr>
                        <a:t>Consumption</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Exposure</a:t>
                      </a:r>
                      <a:r>
                        <a:rPr lang="fr-FR" sz="1100" kern="1200" dirty="0">
                          <a:solidFill>
                            <a:schemeClr val="dk1"/>
                          </a:solidFill>
                          <a:latin typeface="+mn-lt"/>
                          <a:ea typeface="+mn-ea"/>
                          <a:cs typeface="+mn-cs"/>
                        </a:rPr>
                        <a:t> and Evaluation Framework phase 2</a:t>
                      </a:r>
                    </a:p>
                  </a:txBody>
                  <a:tcPr marL="0" marR="0" marT="0" marB="0"/>
                </a:tc>
                <a:tc>
                  <a:txBody>
                    <a:bodyPr/>
                    <a:lstStyle/>
                    <a:p>
                      <a:pPr algn="l" fontAlgn="b"/>
                      <a:r>
                        <a:rPr lang="en-US" sz="1100" dirty="0"/>
                        <a:t>FS_Energy_Ph2-MED</a:t>
                      </a:r>
                    </a:p>
                  </a:txBody>
                  <a:tcPr marL="9525" marR="9525" marT="9525" marB="0" anchor="b"/>
                </a:tc>
                <a:tc>
                  <a:txBody>
                    <a:bodyPr/>
                    <a:lstStyle/>
                    <a:p>
                      <a:pPr algn="r" fontAlgn="b"/>
                      <a:r>
                        <a:rPr lang="en-US" sz="1100" dirty="0">
                          <a:solidFill>
                            <a:schemeClr val="tx1"/>
                          </a:solidFill>
                        </a:rPr>
                        <a:t>3/3/2026</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en-US" sz="1100" b="0" i="0" u="none" strike="noStrike" dirty="0">
                          <a:solidFill>
                            <a:schemeClr val="tx1"/>
                          </a:solidFill>
                          <a:effectLst/>
                          <a:latin typeface="+mn-lt"/>
                          <a:hlinkClick r:id="rId2"/>
                        </a:rPr>
                        <a:t>SP-250636</a:t>
                      </a:r>
                      <a:endParaRPr lang="en-US" sz="1100" b="0" i="0" u="none" strike="noStrike" dirty="0">
                        <a:solidFill>
                          <a:schemeClr val="tx1"/>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rPr>
                        <a:t>0%</a:t>
                      </a:r>
                      <a:endParaRPr lang="en-GB" sz="1100" b="1" dirty="0">
                        <a:solidFill>
                          <a:srgbClr val="FF0000"/>
                        </a:solidFill>
                      </a:endParaRPr>
                    </a:p>
                  </a:txBody>
                  <a:tcPr marL="36001" marR="36001" marT="0" marB="0" anchor="b"/>
                </a:tc>
                <a:tc>
                  <a:txBody>
                    <a:bodyPr/>
                    <a:lstStyle/>
                    <a:p>
                      <a:pPr algn="r">
                        <a:lnSpc>
                          <a:spcPct val="107000"/>
                        </a:lnSpc>
                        <a:spcAft>
                          <a:spcPts val="800"/>
                        </a:spcAft>
                      </a:pPr>
                      <a:r>
                        <a:rPr lang="en-GB" sz="1100" dirty="0">
                          <a:solidFill>
                            <a:srgbClr val="FF0000"/>
                          </a:solidFill>
                        </a:rPr>
                        <a:t>Rel-20 SID</a:t>
                      </a:r>
                    </a:p>
                  </a:txBody>
                  <a:tcPr marL="36001" marR="36001" marT="0" marB="0" anchor="b"/>
                </a:tc>
                <a:extLst>
                  <a:ext uri="{0D108BD9-81ED-4DB2-BD59-A6C34878D82A}">
                    <a16:rowId xmlns:a16="http://schemas.microsoft.com/office/drawing/2014/main" val="10001"/>
                  </a:ext>
                </a:extLst>
              </a:tr>
            </a:tbl>
          </a:graphicData>
        </a:graphic>
      </p:graphicFrame>
      <p:sp>
        <p:nvSpPr>
          <p:cNvPr id="6" name="Espace réservé du contenu 2">
            <a:extLst>
              <a:ext uri="{FF2B5EF4-FFF2-40B4-BE49-F238E27FC236}">
                <a16:creationId xmlns:a16="http://schemas.microsoft.com/office/drawing/2014/main" id="{9EDCD0F8-A0EA-D6A4-EEDE-D62758AE0FC2}"/>
              </a:ext>
            </a:extLst>
          </p:cNvPr>
          <p:cNvSpPr>
            <a:spLocks noGrp="1"/>
          </p:cNvSpPr>
          <p:nvPr>
            <p:ph idx="1"/>
          </p:nvPr>
        </p:nvSpPr>
        <p:spPr>
          <a:xfrm>
            <a:off x="647700" y="2149728"/>
            <a:ext cx="11068050" cy="4384421"/>
          </a:xfrm>
        </p:spPr>
        <p:txBody>
          <a:bodyPr/>
          <a:lstStyle/>
          <a:p>
            <a:pPr marL="287655" indent="-287655" defTabSz="0">
              <a:lnSpc>
                <a:spcPct val="93000"/>
              </a:lnSpc>
              <a:spcBef>
                <a:spcPct val="15000"/>
              </a:spcBef>
              <a:spcAft>
                <a:spcPct val="15000"/>
              </a:spcAft>
              <a:buSzPct val="100000"/>
              <a:buNone/>
              <a:tabLst>
                <a:tab pos="285750" algn="l"/>
              </a:tabLst>
              <a:defRPr/>
            </a:pPr>
            <a:r>
              <a:rPr lang="es-ES" altLang="zh-CN" sz="1600" dirty="0" err="1">
                <a:cs typeface="Arial" panose="020B0604020202020204" pitchFamily="34" charset="0"/>
              </a:rPr>
              <a:t>Rapporteur</a:t>
            </a:r>
            <a:r>
              <a:rPr lang="es-ES" altLang="zh-CN" sz="1600" dirty="0">
                <a:cs typeface="Arial" panose="020B0604020202020204" pitchFamily="34" charset="0"/>
              </a:rPr>
              <a:t>:</a:t>
            </a:r>
          </a:p>
          <a:p>
            <a:pPr defTabSz="0">
              <a:lnSpc>
                <a:spcPct val="93000"/>
              </a:lnSpc>
              <a:spcBef>
                <a:spcPct val="15000"/>
              </a:spcBef>
              <a:spcAft>
                <a:spcPct val="15000"/>
              </a:spcAft>
              <a:buSzPct val="100000"/>
              <a:buFont typeface="Arial" panose="020B0604020202020204" pitchFamily="34" charset="0"/>
              <a:buChar char="•"/>
              <a:tabLst>
                <a:tab pos="285750" algn="l"/>
              </a:tabLst>
              <a:defRPr/>
            </a:pPr>
            <a:r>
              <a:rPr lang="fi-FI" sz="1600" dirty="0">
                <a:cs typeface="Arial" panose="020B0604020202020204" pitchFamily="34" charset="0"/>
              </a:rPr>
              <a:t>Julien </a:t>
            </a:r>
            <a:r>
              <a:rPr lang="fi-FI" sz="1600" dirty="0" err="1">
                <a:cs typeface="Arial" panose="020B0604020202020204" pitchFamily="34" charset="0"/>
              </a:rPr>
              <a:t>Lemotheux</a:t>
            </a:r>
            <a:r>
              <a:rPr lang="fi-FI" sz="1600" dirty="0">
                <a:cs typeface="Arial" panose="020B0604020202020204" pitchFamily="34" charset="0"/>
              </a:rPr>
              <a:t>, </a:t>
            </a:r>
            <a:r>
              <a:rPr lang="fi-FI" sz="1600" dirty="0" err="1">
                <a:cs typeface="Arial" panose="020B0604020202020204" pitchFamily="34" charset="0"/>
              </a:rPr>
              <a:t>Orange</a:t>
            </a:r>
            <a:r>
              <a:rPr lang="fi-FI" sz="1600" dirty="0">
                <a:cs typeface="Arial" panose="020B0604020202020204" pitchFamily="34" charset="0"/>
              </a:rPr>
              <a:t>, </a:t>
            </a:r>
            <a:r>
              <a:rPr lang="fi-FI" sz="1600" dirty="0">
                <a:cs typeface="Arial" panose="020B0604020202020204" pitchFamily="34" charset="0"/>
                <a:hlinkClick r:id="rId3"/>
              </a:rPr>
              <a:t>julien.lemotheux@orange.com</a:t>
            </a:r>
            <a:endParaRPr lang="fi-FI" sz="1600" dirty="0">
              <a:cs typeface="Arial" panose="020B0604020202020204" pitchFamily="34" charset="0"/>
            </a:endParaRPr>
          </a:p>
          <a:p>
            <a:pPr defTabSz="0">
              <a:lnSpc>
                <a:spcPct val="93000"/>
              </a:lnSpc>
              <a:spcBef>
                <a:spcPct val="15000"/>
              </a:spcBef>
              <a:spcAft>
                <a:spcPct val="15000"/>
              </a:spcAft>
              <a:buSzPct val="100000"/>
              <a:buFont typeface="Arial" panose="020B0604020202020204" pitchFamily="34" charset="0"/>
              <a:buChar char="•"/>
              <a:tabLst>
                <a:tab pos="285750" algn="l"/>
              </a:tabLst>
              <a:defRPr/>
            </a:pPr>
            <a:endParaRPr lang="en-GB" sz="1600" b="1" u="sng" dirty="0">
              <a:cs typeface="Arial" panose="020B0604020202020204" pitchFamily="34" charset="0"/>
            </a:endParaRPr>
          </a:p>
          <a:p>
            <a:pPr marL="287655" indent="-287655">
              <a:lnSpc>
                <a:spcPct val="93000"/>
              </a:lnSpc>
              <a:spcBef>
                <a:spcPct val="15000"/>
              </a:spcBef>
              <a:spcAft>
                <a:spcPct val="15000"/>
              </a:spcAft>
              <a:buSzPct val="100000"/>
              <a:buNone/>
              <a:tabLst>
                <a:tab pos="285750" algn="l"/>
              </a:tabLst>
              <a:defRPr/>
            </a:pPr>
            <a:r>
              <a:rPr lang="en-GB" sz="1600" b="1" u="sng" dirty="0">
                <a:cs typeface="Arial" panose="020B0604020202020204" pitchFamily="34" charset="0"/>
              </a:rPr>
              <a:t>Progress since last SA4 meeting</a:t>
            </a:r>
            <a:endParaRPr lang="en-GB" sz="1600" u="sng" dirty="0">
              <a:cs typeface="Arial" panose="020B0604020202020204" pitchFamily="34" charset="0"/>
            </a:endParaRPr>
          </a:p>
          <a:p>
            <a:pPr marL="287655" indent="-287655">
              <a:lnSpc>
                <a:spcPct val="93000"/>
              </a:lnSpc>
              <a:spcBef>
                <a:spcPct val="15000"/>
              </a:spcBef>
              <a:spcAft>
                <a:spcPct val="15000"/>
              </a:spcAft>
              <a:buSzPct val="100000"/>
              <a:tabLst>
                <a:tab pos="285750" algn="l"/>
              </a:tabLst>
              <a:defRPr/>
            </a:pPr>
            <a:r>
              <a:rPr lang="en-US" altLang="zh-CN" sz="1600" dirty="0">
                <a:cs typeface="Arial" panose="020B0604020202020204" pitchFamily="34" charset="0"/>
              </a:rPr>
              <a:t>The SID on Media Energy Consumption Exposure and Evaluation Framework phase 2 has been approved by SA#108</a:t>
            </a:r>
            <a:r>
              <a:rPr lang="en-US" altLang="zh-CN" sz="1400" dirty="0">
                <a:cs typeface="Arial" panose="020B0604020202020204" pitchFamily="34" charset="0"/>
                <a:sym typeface="+mn-ea"/>
              </a:rPr>
              <a:t> </a:t>
            </a:r>
          </a:p>
          <a:p>
            <a:pPr marL="287655" indent="-287655">
              <a:lnSpc>
                <a:spcPct val="93000"/>
              </a:lnSpc>
              <a:spcBef>
                <a:spcPct val="15000"/>
              </a:spcBef>
              <a:spcAft>
                <a:spcPct val="15000"/>
              </a:spcAft>
              <a:buSzPct val="100000"/>
              <a:tabLst>
                <a:tab pos="285750" algn="l"/>
              </a:tabLst>
              <a:defRPr/>
            </a:pPr>
            <a:r>
              <a:rPr lang="en-US" sz="1600" dirty="0">
                <a:ea typeface="Times New Roman" panose="02020603050405020304" pitchFamily="18" charset="0"/>
                <a:cs typeface="Arial" panose="020B0604020202020204" pitchFamily="34" charset="0"/>
              </a:rPr>
              <a:t>As agreed during SA4#132, no progress is expected on the study before the MBS </a:t>
            </a:r>
            <a:r>
              <a:rPr lang="en-US" sz="1600" dirty="0" err="1">
                <a:ea typeface="Times New Roman" panose="02020603050405020304" pitchFamily="18" charset="0"/>
                <a:cs typeface="Arial" panose="020B0604020202020204" pitchFamily="34" charset="0"/>
              </a:rPr>
              <a:t>AdHoc</a:t>
            </a:r>
            <a:r>
              <a:rPr lang="en-US" sz="1600" dirty="0">
                <a:ea typeface="Times New Roman" panose="02020603050405020304" pitchFamily="18" charset="0"/>
                <a:cs typeface="Arial" panose="020B0604020202020204" pitchFamily="34" charset="0"/>
              </a:rPr>
              <a:t> in Paris in September.</a:t>
            </a:r>
          </a:p>
        </p:txBody>
      </p:sp>
    </p:spTree>
    <p:extLst>
      <p:ext uri="{BB962C8B-B14F-4D97-AF65-F5344CB8AC3E}">
        <p14:creationId xmlns:p14="http://schemas.microsoft.com/office/powerpoint/2010/main" val="81355768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C182FC-194A-DD8D-D8B9-EF8120B11967}"/>
              </a:ext>
            </a:extLst>
          </p:cNvPr>
          <p:cNvSpPr>
            <a:spLocks noGrp="1"/>
          </p:cNvSpPr>
          <p:nvPr>
            <p:ph type="title"/>
          </p:nvPr>
        </p:nvSpPr>
        <p:spPr>
          <a:xfrm>
            <a:off x="1170407" y="2943519"/>
            <a:ext cx="9103784" cy="1143000"/>
          </a:xfrm>
        </p:spPr>
        <p:txBody>
          <a:bodyPr/>
          <a:lstStyle/>
          <a:p>
            <a:r>
              <a:rPr lang="en-US" dirty="0"/>
              <a:t>Thank you</a:t>
            </a:r>
          </a:p>
        </p:txBody>
      </p:sp>
    </p:spTree>
    <p:extLst>
      <p:ext uri="{BB962C8B-B14F-4D97-AF65-F5344CB8AC3E}">
        <p14:creationId xmlns:p14="http://schemas.microsoft.com/office/powerpoint/2010/main" val="451303054"/>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344129" y="196850"/>
            <a:ext cx="9537289" cy="1143000"/>
          </a:xfrm>
        </p:spPr>
        <p:txBody>
          <a:bodyPr/>
          <a:lstStyle/>
          <a:p>
            <a:r>
              <a:rPr lang="en-US" altLang="en-US" dirty="0"/>
              <a:t>Overview of work progress </a:t>
            </a:r>
            <a:br>
              <a:rPr lang="en-US" altLang="en-US" dirty="0"/>
            </a:br>
            <a:r>
              <a:rPr lang="en-US" altLang="en-US" dirty="0"/>
              <a:t>Rel-19 Work Items – after SA#108 (SA4#132)</a:t>
            </a:r>
          </a:p>
        </p:txBody>
      </p:sp>
      <p:graphicFrame>
        <p:nvGraphicFramePr>
          <p:cNvPr id="2" name="Table 1">
            <a:extLst>
              <a:ext uri="{FF2B5EF4-FFF2-40B4-BE49-F238E27FC236}">
                <a16:creationId xmlns:a16="http://schemas.microsoft.com/office/drawing/2014/main" id="{F6B7DEA8-3A91-7493-CF2A-25A677863197}"/>
              </a:ext>
            </a:extLst>
          </p:cNvPr>
          <p:cNvGraphicFramePr>
            <a:graphicFrameLocks noGrp="1"/>
          </p:cNvGraphicFramePr>
          <p:nvPr>
            <p:extLst>
              <p:ext uri="{D42A27DB-BD31-4B8C-83A1-F6EECF244321}">
                <p14:modId xmlns:p14="http://schemas.microsoft.com/office/powerpoint/2010/main" val="2225280454"/>
              </p:ext>
            </p:extLst>
          </p:nvPr>
        </p:nvGraphicFramePr>
        <p:xfrm>
          <a:off x="836794" y="1732845"/>
          <a:ext cx="10238474" cy="3604816"/>
        </p:xfrm>
        <a:graphic>
          <a:graphicData uri="http://schemas.openxmlformats.org/drawingml/2006/table">
            <a:tbl>
              <a:tblPr firstRow="1" firstCol="1" bandRow="1">
                <a:tableStyleId>{F5AB1C69-6EDB-4FF4-983F-18BD219EF322}</a:tableStyleId>
              </a:tblPr>
              <a:tblGrid>
                <a:gridCol w="611068">
                  <a:extLst>
                    <a:ext uri="{9D8B030D-6E8A-4147-A177-3AD203B41FA5}">
                      <a16:colId xmlns:a16="http://schemas.microsoft.com/office/drawing/2014/main" val="3406904079"/>
                    </a:ext>
                  </a:extLst>
                </a:gridCol>
                <a:gridCol w="3996278">
                  <a:extLst>
                    <a:ext uri="{9D8B030D-6E8A-4147-A177-3AD203B41FA5}">
                      <a16:colId xmlns:a16="http://schemas.microsoft.com/office/drawing/2014/main" val="522572285"/>
                    </a:ext>
                  </a:extLst>
                </a:gridCol>
                <a:gridCol w="1018826">
                  <a:extLst>
                    <a:ext uri="{9D8B030D-6E8A-4147-A177-3AD203B41FA5}">
                      <a16:colId xmlns:a16="http://schemas.microsoft.com/office/drawing/2014/main" val="1128329369"/>
                    </a:ext>
                  </a:extLst>
                </a:gridCol>
                <a:gridCol w="945075">
                  <a:extLst>
                    <a:ext uri="{9D8B030D-6E8A-4147-A177-3AD203B41FA5}">
                      <a16:colId xmlns:a16="http://schemas.microsoft.com/office/drawing/2014/main" val="1584888878"/>
                    </a:ext>
                  </a:extLst>
                </a:gridCol>
                <a:gridCol w="434441">
                  <a:extLst>
                    <a:ext uri="{9D8B030D-6E8A-4147-A177-3AD203B41FA5}">
                      <a16:colId xmlns:a16="http://schemas.microsoft.com/office/drawing/2014/main" val="3863086712"/>
                    </a:ext>
                  </a:extLst>
                </a:gridCol>
                <a:gridCol w="652857">
                  <a:extLst>
                    <a:ext uri="{9D8B030D-6E8A-4147-A177-3AD203B41FA5}">
                      <a16:colId xmlns:a16="http://schemas.microsoft.com/office/drawing/2014/main" val="852456964"/>
                    </a:ext>
                  </a:extLst>
                </a:gridCol>
                <a:gridCol w="652857">
                  <a:extLst>
                    <a:ext uri="{9D8B030D-6E8A-4147-A177-3AD203B41FA5}">
                      <a16:colId xmlns:a16="http://schemas.microsoft.com/office/drawing/2014/main" val="4269548696"/>
                    </a:ext>
                  </a:extLst>
                </a:gridCol>
                <a:gridCol w="1927072">
                  <a:extLst>
                    <a:ext uri="{9D8B030D-6E8A-4147-A177-3AD203B41FA5}">
                      <a16:colId xmlns:a16="http://schemas.microsoft.com/office/drawing/2014/main" val="1718835401"/>
                    </a:ext>
                  </a:extLst>
                </a:gridCol>
              </a:tblGrid>
              <a:tr h="359046">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a:t>
                      </a:r>
                      <a:r>
                        <a:rPr lang="en-GB" sz="1000" dirty="0"/>
                        <a:t>(dd/mm/</a:t>
                      </a:r>
                      <a:r>
                        <a:rPr lang="en-GB" sz="1000" dirty="0" err="1"/>
                        <a:t>yyyy</a:t>
                      </a:r>
                      <a:r>
                        <a:rPr lang="en-GB" sz="1000" dirty="0"/>
                        <a:t>)</a:t>
                      </a:r>
                      <a:endParaRPr lang="en-GB" sz="1100" dirty="0"/>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2477623767"/>
                  </a:ext>
                </a:extLst>
              </a:tr>
              <a:tr h="32073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 </a:t>
                      </a:r>
                      <a:r>
                        <a:rPr lang="en-US" sz="1100" dirty="0">
                          <a:solidFill>
                            <a:srgbClr val="FF0000"/>
                          </a:solidFill>
                        </a:rPr>
                        <a:t>-&gt;</a:t>
                      </a:r>
                    </a:p>
                    <a:p>
                      <a:pPr algn="r" fontAlgn="b"/>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70%</a:t>
                      </a:r>
                    </a:p>
                  </a:txBody>
                  <a:tcPr marL="36001" marR="36001" marT="0" marB="0" anchor="b"/>
                </a:tc>
                <a:tc>
                  <a:txBody>
                    <a:bodyPr/>
                    <a:lstStyle/>
                    <a:p>
                      <a:pPr algn="ctr" fontAlgn="t"/>
                      <a:r>
                        <a:rPr lang="en-US" sz="1100" b="0" i="0" u="sng" strike="noStrike" dirty="0">
                          <a:solidFill>
                            <a:srgbClr val="0000FF"/>
                          </a:solidFill>
                          <a:effectLst/>
                          <a:latin typeface="+mn-lt"/>
                          <a:hlinkClick r:id="rId2"/>
                        </a:rPr>
                        <a:t>SP-240060</a:t>
                      </a:r>
                      <a:r>
                        <a:rPr lang="en-US" sz="1100" b="0" i="0" u="sng" strike="noStrike" dirty="0">
                          <a:solidFill>
                            <a:srgbClr val="0000FF"/>
                          </a:solidFill>
                          <a:effectLst/>
                          <a:latin typeface="+mn-lt"/>
                        </a:rPr>
                        <a:t> </a:t>
                      </a:r>
                      <a:r>
                        <a:rPr lang="en-US" sz="1100" b="0" i="0" u="none" strike="noStrike" dirty="0">
                          <a:solidFill>
                            <a:srgbClr val="FF0000"/>
                          </a:solidFill>
                          <a:effectLst/>
                          <a:latin typeface="+mn-lt"/>
                        </a:rPr>
                        <a:t>-&gt;</a:t>
                      </a:r>
                    </a:p>
                    <a:p>
                      <a:pPr algn="ctr" fontAlgn="t"/>
                      <a:r>
                        <a:rPr lang="en-US" sz="1100" b="0" i="0" u="none" strike="noStrike" dirty="0">
                          <a:solidFill>
                            <a:srgbClr val="FF0000"/>
                          </a:solidFill>
                          <a:effectLst/>
                          <a:latin typeface="+mn-lt"/>
                          <a:hlinkClick r:id="rId3"/>
                        </a:rPr>
                        <a:t>SP-250633</a:t>
                      </a:r>
                      <a:endParaRPr lang="en-US" sz="1100" b="0" i="0" u="none" strike="noStrike" dirty="0">
                        <a:solidFill>
                          <a:srgbClr val="FF0000"/>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90%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a:t>
                      </a:r>
                    </a:p>
                    <a:p>
                      <a:pPr algn="r">
                        <a:lnSpc>
                          <a:spcPct val="107000"/>
                        </a:lnSpc>
                        <a:spcAft>
                          <a:spcPts val="800"/>
                        </a:spcAft>
                      </a:pPr>
                      <a:r>
                        <a:rPr lang="en-GB" sz="1100" dirty="0">
                          <a:solidFill>
                            <a:srgbClr val="FF0000"/>
                          </a:solidFill>
                        </a:rPr>
                        <a:t>Completion date updated for conformance</a:t>
                      </a:r>
                    </a:p>
                  </a:txBody>
                  <a:tcPr marL="36001" marR="36001" marT="0" marB="0" anchor="b"/>
                </a:tc>
                <a:extLst>
                  <a:ext uri="{0D108BD9-81ED-4DB2-BD59-A6C34878D82A}">
                    <a16:rowId xmlns:a16="http://schemas.microsoft.com/office/drawing/2014/main" val="1551172648"/>
                  </a:ext>
                </a:extLst>
              </a:tr>
              <a:tr h="32073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algn="r" fontAlgn="b"/>
                      <a:r>
                        <a:rPr lang="en-US" sz="1100" dirty="0">
                          <a:solidFill>
                            <a:srgbClr val="FF0000"/>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4"/>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2825203558"/>
                  </a:ext>
                </a:extLst>
              </a:tr>
              <a:tr h="32073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algn="r" fontAlgn="t"/>
                      <a:r>
                        <a:rPr lang="en-US" sz="1100" b="0" i="0" u="sng" strike="noStrike" dirty="0">
                          <a:solidFill>
                            <a:srgbClr val="0000FF"/>
                          </a:solidFill>
                          <a:effectLst/>
                          <a:latin typeface="+mn-lt"/>
                          <a:hlinkClick r:id="rId5"/>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942665382"/>
                  </a:ext>
                </a:extLst>
              </a:tr>
              <a:tr h="32073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6"/>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312038461"/>
                  </a:ext>
                </a:extLst>
              </a:tr>
              <a:tr h="320733">
                <a:tc>
                  <a:txBody>
                    <a:bodyPr/>
                    <a:lstStyle/>
                    <a:p>
                      <a:pPr algn="r" fontAlgn="b"/>
                      <a:r>
                        <a:rPr lang="en-US" sz="1100" b="1" dirty="0">
                          <a:latin typeface="+mn-lt"/>
                        </a:rPr>
                        <a:t>1060022</a:t>
                      </a: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7"/>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50%</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2993639243"/>
                  </a:ext>
                </a:extLst>
              </a:tr>
              <a:tr h="320733">
                <a:tc>
                  <a:txBody>
                    <a:bodyPr/>
                    <a:lstStyle/>
                    <a:p>
                      <a:pPr algn="r" fontAlgn="b"/>
                      <a:r>
                        <a:rPr lang="en-US" sz="1100" b="1" dirty="0">
                          <a:latin typeface="+mn-lt"/>
                        </a:rPr>
                        <a:t>1060021</a:t>
                      </a: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35%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8"/>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899284545"/>
                  </a:ext>
                </a:extLst>
              </a:tr>
              <a:tr h="320733">
                <a:tc>
                  <a:txBody>
                    <a:bodyPr/>
                    <a:lstStyle/>
                    <a:p>
                      <a:pPr algn="r" fontAlgn="b"/>
                      <a:r>
                        <a:rPr lang="en-US" sz="1100" b="1" dirty="0">
                          <a:latin typeface="+mn-lt"/>
                        </a:rPr>
                        <a:t>1070056</a:t>
                      </a:r>
                    </a:p>
                  </a:txBody>
                  <a:tcPr marL="9525" marR="9525" marT="9525" marB="0" anchor="b"/>
                </a:tc>
                <a:tc>
                  <a:txBody>
                    <a:bodyPr/>
                    <a:lstStyle/>
                    <a:p>
                      <a:pPr algn="l" fontAlgn="b"/>
                      <a:r>
                        <a:rPr lang="en-US" sz="1100" b="0" dirty="0">
                          <a:latin typeface="+mn-lt"/>
                        </a:rPr>
                        <a:t>Avatar Communications in AR Calls</a:t>
                      </a:r>
                    </a:p>
                  </a:txBody>
                  <a:tcPr marL="9525" marR="9525" marT="9525" marB="0" anchor="b"/>
                </a:tc>
                <a:tc>
                  <a:txBody>
                    <a:bodyPr/>
                    <a:lstStyle/>
                    <a:p>
                      <a:pPr algn="l" fontAlgn="b"/>
                      <a:r>
                        <a:rPr lang="en-US" sz="1100" b="0" dirty="0" err="1">
                          <a:latin typeface="+mn-lt"/>
                        </a:rPr>
                        <a:t>AvCall</a:t>
                      </a:r>
                      <a:r>
                        <a:rPr lang="en-US" sz="1100" b="0" dirty="0">
                          <a:latin typeface="+mn-lt"/>
                        </a:rPr>
                        <a:t>-MED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9"/>
                        </a:rPr>
                        <a:t>SP-250286</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15%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639765001"/>
                  </a:ext>
                </a:extLst>
              </a:tr>
              <a:tr h="320733">
                <a:tc>
                  <a:txBody>
                    <a:bodyPr/>
                    <a:lstStyle/>
                    <a:p>
                      <a:pPr algn="r" fontAlgn="b"/>
                      <a:r>
                        <a:rPr lang="en-US" sz="1100" b="1" dirty="0">
                          <a:latin typeface="+mn-lt"/>
                        </a:rPr>
                        <a:t>1070057</a:t>
                      </a:r>
                    </a:p>
                  </a:txBody>
                  <a:tcPr marL="9525" marR="9525" marT="9525" marB="0" anchor="b"/>
                </a:tc>
                <a:tc>
                  <a:txBody>
                    <a:bodyPr/>
                    <a:lstStyle/>
                    <a:p>
                      <a:pPr algn="l" fontAlgn="b"/>
                      <a:r>
                        <a:rPr lang="en-US" sz="1100" b="0" dirty="0">
                          <a:latin typeface="+mn-lt"/>
                        </a:rPr>
                        <a:t>Stage 3 for Advanced Media Delivery</a:t>
                      </a:r>
                    </a:p>
                  </a:txBody>
                  <a:tcPr marL="9525" marR="9525" marT="9525" marB="0" anchor="b"/>
                </a:tc>
                <a:tc>
                  <a:txBody>
                    <a:bodyPr/>
                    <a:lstStyle/>
                    <a:p>
                      <a:pPr algn="l" fontAlgn="b"/>
                      <a:r>
                        <a:rPr lang="en-US" sz="1100" b="0" dirty="0">
                          <a:latin typeface="+mn-lt"/>
                        </a:rPr>
                        <a:t>AMD_PRO-MED</a:t>
                      </a: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0%</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10"/>
                        </a:rPr>
                        <a:t>SP-250265</a:t>
                      </a:r>
                      <a:endParaRPr lang="en-US" sz="1100" b="1"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40%</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1447887512"/>
                  </a:ext>
                </a:extLst>
              </a:tr>
              <a:tr h="320733">
                <a:tc>
                  <a:txBody>
                    <a:bodyPr/>
                    <a:lstStyle/>
                    <a:p>
                      <a:pPr algn="r" fontAlgn="b"/>
                      <a:r>
                        <a:rPr lang="en-US" sz="1100" dirty="0"/>
                        <a:t>1080048</a:t>
                      </a:r>
                    </a:p>
                  </a:txBody>
                  <a:tcPr marL="9525" marR="9525" marT="9525" marB="0" anchor="b"/>
                </a:tc>
                <a:tc>
                  <a:txBody>
                    <a:bodyPr/>
                    <a:lstStyle/>
                    <a:p>
                      <a:pPr marL="0" algn="l" defTabSz="914400" rtl="0" eaLnBrk="1" fontAlgn="b" latinLnBrk="0" hangingPunct="1"/>
                      <a:r>
                        <a:rPr lang="fr-FR" sz="1100" kern="1200" dirty="0">
                          <a:solidFill>
                            <a:schemeClr val="dk1"/>
                          </a:solidFill>
                          <a:latin typeface="+mn-lt"/>
                          <a:ea typeface="+mn-ea"/>
                          <a:cs typeface="+mn-cs"/>
                        </a:rPr>
                        <a:t>New Work Item for Media Messaging </a:t>
                      </a:r>
                      <a:r>
                        <a:rPr lang="fr-FR" sz="1100" kern="1200" dirty="0" err="1">
                          <a:solidFill>
                            <a:schemeClr val="dk1"/>
                          </a:solidFill>
                          <a:latin typeface="+mn-lt"/>
                          <a:ea typeface="+mn-ea"/>
                          <a:cs typeface="+mn-cs"/>
                        </a:rPr>
                        <a:t>Enhancements</a:t>
                      </a:r>
                      <a:r>
                        <a:rPr lang="fr-FR" sz="1100" kern="1200" dirty="0">
                          <a:solidFill>
                            <a:schemeClr val="dk1"/>
                          </a:solidFill>
                          <a:latin typeface="+mn-lt"/>
                          <a:ea typeface="+mn-ea"/>
                          <a:cs typeface="+mn-cs"/>
                        </a:rPr>
                        <a:t> (</a:t>
                      </a:r>
                      <a:r>
                        <a:rPr lang="fr-FR" sz="1100" kern="1200" dirty="0" err="1">
                          <a:solidFill>
                            <a:schemeClr val="dk1"/>
                          </a:solidFill>
                          <a:latin typeface="+mn-lt"/>
                          <a:ea typeface="+mn-ea"/>
                          <a:cs typeface="+mn-cs"/>
                        </a:rPr>
                        <a:t>MeME</a:t>
                      </a:r>
                      <a:r>
                        <a:rPr lang="fr-FR" sz="1100" kern="1200" dirty="0">
                          <a:solidFill>
                            <a:schemeClr val="dk1"/>
                          </a:solidFill>
                          <a:latin typeface="+mn-lt"/>
                          <a:ea typeface="+mn-ea"/>
                          <a:cs typeface="+mn-cs"/>
                        </a:rPr>
                        <a:t>-MED)</a:t>
                      </a:r>
                    </a:p>
                  </a:txBody>
                  <a:tcPr marL="0" marR="0" marT="0" marB="0"/>
                </a:tc>
                <a:tc>
                  <a:txBody>
                    <a:bodyPr/>
                    <a:lstStyle/>
                    <a:p>
                      <a:pPr algn="l" fontAlgn="b"/>
                      <a:r>
                        <a:rPr lang="en-US" sz="1100" dirty="0" err="1"/>
                        <a:t>MeME</a:t>
                      </a:r>
                      <a:r>
                        <a:rPr lang="en-US" sz="1100" dirty="0"/>
                        <a:t>-MED</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a:t>
                      </a:r>
                    </a:p>
                  </a:txBody>
                  <a:tcPr marL="36001" marR="36001" marT="0" marB="0" anchor="b"/>
                </a:tc>
                <a:tc>
                  <a:txBody>
                    <a:bodyPr/>
                    <a:lstStyle/>
                    <a:p>
                      <a:pPr algn="l" fontAlgn="t"/>
                      <a:r>
                        <a:rPr lang="fr-FR" sz="1100" kern="1200" dirty="0">
                          <a:solidFill>
                            <a:schemeClr val="dk1"/>
                          </a:solidFill>
                          <a:latin typeface="+mn-lt"/>
                          <a:ea typeface="+mn-ea"/>
                          <a:cs typeface="+mn-cs"/>
                          <a:hlinkClick r:id="rId11"/>
                        </a:rPr>
                        <a:t>SP-250632</a:t>
                      </a:r>
                      <a:endParaRPr lang="fr-FR" sz="1100" kern="1200" dirty="0">
                        <a:solidFill>
                          <a:schemeClr val="dk1"/>
                        </a:solidFill>
                        <a:latin typeface="+mn-lt"/>
                        <a:ea typeface="+mn-ea"/>
                        <a:cs typeface="+mn-cs"/>
                      </a:endParaRPr>
                    </a:p>
                  </a:txBody>
                  <a:tcPr marL="0" marR="0" marT="0" marB="0"/>
                </a:tc>
                <a:tc>
                  <a:txBody>
                    <a:bodyPr/>
                    <a:lstStyle/>
                    <a:p>
                      <a:pPr algn="r">
                        <a:lnSpc>
                          <a:spcPct val="107000"/>
                        </a:lnSpc>
                        <a:spcAft>
                          <a:spcPts val="800"/>
                        </a:spcAft>
                      </a:pPr>
                      <a:r>
                        <a:rPr lang="en-GB" sz="1100" b="0" dirty="0">
                          <a:solidFill>
                            <a:srgbClr val="FF0000"/>
                          </a:solidFill>
                        </a:rPr>
                        <a:t>0%</a:t>
                      </a:r>
                    </a:p>
                  </a:txBody>
                  <a:tcPr marL="36001" marR="36001" marT="0" marB="0" anchor="b"/>
                </a:tc>
                <a:tc>
                  <a:txBody>
                    <a:bodyPr/>
                    <a:lstStyle/>
                    <a:p>
                      <a:pPr algn="r">
                        <a:lnSpc>
                          <a:spcPct val="107000"/>
                        </a:lnSpc>
                        <a:spcAft>
                          <a:spcPts val="800"/>
                        </a:spcAft>
                      </a:pPr>
                      <a:r>
                        <a:rPr lang="en-GB" sz="1100" dirty="0">
                          <a:solidFill>
                            <a:srgbClr val="FF0000"/>
                          </a:solidFill>
                        </a:rPr>
                        <a:t>Rel-19 WID</a:t>
                      </a:r>
                    </a:p>
                  </a:txBody>
                  <a:tcPr marL="36001" marR="36001" marT="0" marB="0" anchor="b"/>
                </a:tc>
                <a:extLst>
                  <a:ext uri="{0D108BD9-81ED-4DB2-BD59-A6C34878D82A}">
                    <a16:rowId xmlns:a16="http://schemas.microsoft.com/office/drawing/2014/main" val="2250363875"/>
                  </a:ext>
                </a:extLst>
              </a:tr>
            </a:tbl>
          </a:graphicData>
        </a:graphic>
      </p:graphicFrame>
    </p:spTree>
    <p:extLst>
      <p:ext uri="{BB962C8B-B14F-4D97-AF65-F5344CB8AC3E}">
        <p14:creationId xmlns:p14="http://schemas.microsoft.com/office/powerpoint/2010/main" val="357950677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Video Operating Points - Harmonization and Stereo MV-HEVC (VOPS)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normAutofit lnSpcReduction="10000"/>
          </a:bodyPr>
          <a:lstStyle/>
          <a:p>
            <a:pPr marL="287338" indent="-287338">
              <a:lnSpc>
                <a:spcPct val="93000"/>
              </a:lnSpc>
              <a:spcBef>
                <a:spcPct val="15000"/>
              </a:spcBef>
              <a:spcAft>
                <a:spcPct val="15000"/>
              </a:spcAft>
              <a:buSzPct val="100000"/>
              <a:buNone/>
              <a:tabLst>
                <a:tab pos="285750" algn="l"/>
              </a:tabLst>
              <a:defRPr/>
            </a:pPr>
            <a:r>
              <a:rPr lang="es-ES" altLang="zh-CN" sz="1600" dirty="0">
                <a:cs typeface="Arial" pitchFamily="34" charset="0"/>
              </a:rPr>
              <a:t>Rapporteur: </a:t>
            </a:r>
            <a:r>
              <a:rPr lang="en-US" altLang="zh-CN" sz="1600" dirty="0">
                <a:cs typeface="Arial" pitchFamily="34" charset="0"/>
              </a:rPr>
              <a:t>Waqar Zia (</a:t>
            </a:r>
            <a:r>
              <a:rPr lang="en-US" altLang="zh-CN" sz="1600" dirty="0" err="1">
                <a:cs typeface="Arial" pitchFamily="34" charset="0"/>
              </a:rPr>
              <a:t>waqar_zia</a:t>
            </a:r>
            <a:r>
              <a:rPr lang="en-US" altLang="zh-CN" sz="1600" dirty="0">
                <a:cs typeface="Arial" pitchFamily="34" charset="0"/>
              </a:rPr>
              <a:t> (at) apple.com)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Input contribution agreed for PD on conformance</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Progress on conformance work, assess how to address gaps in completing TS 26.265.</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600" dirty="0">
                <a:cs typeface="Arial" pitchFamily="34" charset="0"/>
              </a:rPr>
              <a:t> Inputs available on:</a:t>
            </a:r>
          </a:p>
          <a:p>
            <a:pPr marL="1087438" lvl="2" indent="-287338">
              <a:lnSpc>
                <a:spcPct val="93000"/>
              </a:lnSpc>
              <a:spcBef>
                <a:spcPct val="15000"/>
              </a:spcBef>
              <a:spcAft>
                <a:spcPct val="15000"/>
              </a:spcAft>
              <a:buSzPct val="100000"/>
              <a:tabLst>
                <a:tab pos="285750" algn="l"/>
              </a:tabLst>
              <a:defRPr/>
            </a:pPr>
            <a:r>
              <a:rPr lang="en-US" altLang="zh-CN" sz="1050" dirty="0">
                <a:cs typeface="Arial" pitchFamily="34" charset="0"/>
              </a:rPr>
              <a:t>Improvements on operation points (</a:t>
            </a:r>
            <a:r>
              <a:rPr lang="en-US" sz="1050" u="sng" dirty="0">
                <a:hlinkClick r:id="rId2"/>
              </a:rPr>
              <a:t>S4-251334</a:t>
            </a:r>
            <a:r>
              <a:rPr lang="en-US" altLang="zh-CN" sz="1050" dirty="0">
                <a:cs typeface="Arial" pitchFamily="34" charset="0"/>
              </a:rPr>
              <a:t>, </a:t>
            </a:r>
            <a:r>
              <a:rPr lang="en-US" sz="1050" u="sng" dirty="0">
                <a:hlinkClick r:id="rId3"/>
              </a:rPr>
              <a:t>S4-251336</a:t>
            </a:r>
            <a:r>
              <a:rPr lang="en-US" altLang="zh-CN" sz="105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50" dirty="0">
                <a:cs typeface="Arial" pitchFamily="34" charset="0"/>
              </a:rPr>
              <a:t>General improvements (</a:t>
            </a:r>
            <a:r>
              <a:rPr lang="en-US" sz="1050" u="sng" dirty="0">
                <a:hlinkClick r:id="rId4"/>
              </a:rPr>
              <a:t>S4-251339</a:t>
            </a:r>
            <a:r>
              <a:rPr lang="en-US" altLang="zh-CN" sz="1050" dirty="0">
                <a:cs typeface="Arial" pitchFamily="34" charset="0"/>
              </a:rPr>
              <a:t>, </a:t>
            </a:r>
            <a:r>
              <a:rPr lang="en-US" sz="1050" u="sng" dirty="0">
                <a:hlinkClick r:id="rId5"/>
              </a:rPr>
              <a:t>S4-251380</a:t>
            </a:r>
            <a:r>
              <a:rPr lang="en-US" altLang="zh-CN" sz="1050" dirty="0">
                <a:cs typeface="Arial" pitchFamily="34" charset="0"/>
              </a:rPr>
              <a:t>, </a:t>
            </a:r>
            <a:r>
              <a:rPr lang="en-US" sz="1050" u="sng" dirty="0">
                <a:hlinkClick r:id="rId6"/>
              </a:rPr>
              <a:t>S4-251398</a:t>
            </a:r>
            <a:r>
              <a:rPr lang="en-US" altLang="zh-CN" sz="105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50" dirty="0">
                <a:cs typeface="Arial" pitchFamily="34" charset="0"/>
              </a:rPr>
              <a:t>System integration issues (</a:t>
            </a:r>
            <a:r>
              <a:rPr lang="en-US" sz="1050" u="sng" dirty="0">
                <a:hlinkClick r:id="rId7"/>
              </a:rPr>
              <a:t>S4-251335</a:t>
            </a:r>
            <a:r>
              <a:rPr lang="en-US" altLang="zh-CN" sz="1050" dirty="0">
                <a:cs typeface="Arial" pitchFamily="34" charset="0"/>
              </a:rPr>
              <a:t>, </a:t>
            </a:r>
            <a:r>
              <a:rPr lang="en-US" sz="1050" u="sng" dirty="0">
                <a:hlinkClick r:id="rId8"/>
              </a:rPr>
              <a:t>S4-251338</a:t>
            </a:r>
            <a:r>
              <a:rPr lang="en-US" altLang="zh-CN" sz="1050" dirty="0">
                <a:cs typeface="Arial" pitchFamily="34" charset="0"/>
              </a:rPr>
              <a:t>, </a:t>
            </a:r>
            <a:r>
              <a:rPr lang="en-US" sz="1050" u="sng" dirty="0">
                <a:hlinkClick r:id="rId9"/>
              </a:rPr>
              <a:t>S4-251399</a:t>
            </a:r>
            <a:r>
              <a:rPr lang="en-US" altLang="zh-CN" sz="105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50" dirty="0">
                <a:cs typeface="Arial" pitchFamily="34" charset="0"/>
              </a:rPr>
              <a:t>Conformance (</a:t>
            </a:r>
            <a:r>
              <a:rPr lang="en-US" sz="1050" u="sng" dirty="0">
                <a:hlinkClick r:id="rId10"/>
              </a:rPr>
              <a:t>S4-251409</a:t>
            </a:r>
            <a:r>
              <a:rPr lang="en-US" altLang="zh-CN" sz="1050" dirty="0">
                <a:cs typeface="Arial" pitchFamily="34" charset="0"/>
              </a:rPr>
              <a:t>,</a:t>
            </a:r>
            <a:r>
              <a:rPr lang="en-US" sz="1050" dirty="0">
                <a:hlinkClick r:id="rId11"/>
              </a:rPr>
              <a:t> S4-251337</a:t>
            </a:r>
            <a:r>
              <a:rPr lang="en-US" altLang="zh-CN" sz="1050" dirty="0">
                <a:cs typeface="Arial" pitchFamily="34" charset="0"/>
              </a:rPr>
              <a:t>)</a:t>
            </a:r>
          </a:p>
          <a:p>
            <a:pPr marL="1087438" lvl="2" indent="-287338">
              <a:lnSpc>
                <a:spcPct val="93000"/>
              </a:lnSpc>
              <a:spcBef>
                <a:spcPct val="15000"/>
              </a:spcBef>
              <a:spcAft>
                <a:spcPct val="15000"/>
              </a:spcAft>
              <a:buSzPct val="100000"/>
              <a:tabLst>
                <a:tab pos="285750" algn="l"/>
              </a:tabLst>
              <a:defRPr/>
            </a:pPr>
            <a:r>
              <a:rPr lang="en-US" altLang="zh-CN" sz="1050" dirty="0">
                <a:cs typeface="Arial" pitchFamily="34" charset="0"/>
              </a:rPr>
              <a:t>Updated CR to TS 26.143 (</a:t>
            </a:r>
            <a:r>
              <a:rPr lang="en-US" sz="1050" u="sng" dirty="0">
                <a:hlinkClick r:id="rId12"/>
              </a:rPr>
              <a:t>S4-251340</a:t>
            </a:r>
            <a:r>
              <a:rPr lang="en-US" altLang="zh-CN" sz="105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450" dirty="0">
                <a:cs typeface="Arial" pitchFamily="34" charset="0"/>
              </a:rPr>
              <a:t>Progress based on these. Plan what can be done for completing system integration.</a:t>
            </a: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1229157612"/>
              </p:ext>
            </p:extLst>
          </p:nvPr>
        </p:nvGraphicFramePr>
        <p:xfrm>
          <a:off x="647700" y="1454150"/>
          <a:ext cx="10084901" cy="982536"/>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1030002</a:t>
                      </a:r>
                    </a:p>
                  </a:txBody>
                  <a:tcPr marL="9525" marR="9525" marT="9525" marB="0" anchor="b"/>
                </a:tc>
                <a:tc>
                  <a:txBody>
                    <a:bodyPr/>
                    <a:lstStyle/>
                    <a:p>
                      <a:pPr algn="l" fontAlgn="b"/>
                      <a:r>
                        <a:rPr lang="en-US" sz="1100" dirty="0"/>
                        <a:t>Video Operating Points - Harmonization and Stereo MV-HEVC</a:t>
                      </a:r>
                    </a:p>
                  </a:txBody>
                  <a:tcPr marL="9525" marR="9525" marT="9525" marB="0" anchor="b"/>
                </a:tc>
                <a:tc>
                  <a:txBody>
                    <a:bodyPr/>
                    <a:lstStyle/>
                    <a:p>
                      <a:pPr algn="l" fontAlgn="b"/>
                      <a:r>
                        <a:rPr lang="en-US" sz="1100" dirty="0"/>
                        <a:t>VOPS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9/9/2025 </a:t>
                      </a:r>
                      <a:r>
                        <a:rPr lang="en-US" sz="1100" dirty="0">
                          <a:solidFill>
                            <a:srgbClr val="FF0000"/>
                          </a:solidFill>
                        </a:rPr>
                        <a:t>-&gt;</a:t>
                      </a:r>
                    </a:p>
                    <a:p>
                      <a:pPr algn="r" fontAlgn="b"/>
                      <a:r>
                        <a:rPr lang="en-US" sz="1100" dirty="0">
                          <a:solidFill>
                            <a:srgbClr val="FF0000"/>
                          </a:solidFill>
                        </a:rPr>
                        <a:t>12/12/2025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70%</a:t>
                      </a:r>
                    </a:p>
                  </a:txBody>
                  <a:tcPr marL="36001" marR="36001" marT="0" marB="0" anchor="b"/>
                </a:tc>
                <a:tc>
                  <a:txBody>
                    <a:bodyPr/>
                    <a:lstStyle/>
                    <a:p>
                      <a:pPr algn="ctr" fontAlgn="t"/>
                      <a:r>
                        <a:rPr lang="en-US" sz="1100" b="0" i="0" u="sng" strike="noStrike" dirty="0">
                          <a:solidFill>
                            <a:srgbClr val="0000FF"/>
                          </a:solidFill>
                          <a:effectLst/>
                          <a:latin typeface="+mn-lt"/>
                          <a:hlinkClick r:id="rId13"/>
                        </a:rPr>
                        <a:t>SP-240060</a:t>
                      </a:r>
                      <a:r>
                        <a:rPr lang="en-US" sz="1100" b="0" i="0" u="sng" strike="noStrike" dirty="0">
                          <a:solidFill>
                            <a:srgbClr val="0000FF"/>
                          </a:solidFill>
                          <a:effectLst/>
                          <a:latin typeface="+mn-lt"/>
                        </a:rPr>
                        <a:t> </a:t>
                      </a:r>
                      <a:r>
                        <a:rPr lang="en-US" sz="1100" b="0" i="0" u="none" strike="noStrike" dirty="0">
                          <a:solidFill>
                            <a:srgbClr val="FF0000"/>
                          </a:solidFill>
                          <a:effectLst/>
                          <a:latin typeface="+mn-lt"/>
                        </a:rPr>
                        <a:t>-&gt;</a:t>
                      </a:r>
                    </a:p>
                    <a:p>
                      <a:pPr algn="ctr" fontAlgn="t"/>
                      <a:r>
                        <a:rPr lang="en-US" sz="1100" b="0" i="0" u="none" strike="noStrike" dirty="0">
                          <a:solidFill>
                            <a:srgbClr val="FF0000"/>
                          </a:solidFill>
                          <a:effectLst/>
                          <a:latin typeface="+mn-lt"/>
                          <a:hlinkClick r:id="rId14"/>
                        </a:rPr>
                        <a:t>SP-250633</a:t>
                      </a:r>
                      <a:endParaRPr lang="en-US" sz="1100" b="0" i="0" u="none" strike="noStrike" dirty="0">
                        <a:solidFill>
                          <a:srgbClr val="FF0000"/>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90%</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r>
                        <a:rPr lang="en-GB" sz="1100" dirty="0">
                          <a:solidFill>
                            <a:srgbClr val="FF0000"/>
                          </a:solidFill>
                        </a:rPr>
                        <a:t>Revised WID</a:t>
                      </a:r>
                    </a:p>
                    <a:p>
                      <a:pPr algn="r">
                        <a:lnSpc>
                          <a:spcPct val="107000"/>
                        </a:lnSpc>
                        <a:spcAft>
                          <a:spcPts val="800"/>
                        </a:spcAft>
                      </a:pPr>
                      <a:r>
                        <a:rPr lang="en-GB" sz="1100" dirty="0">
                          <a:solidFill>
                            <a:srgbClr val="FF0000"/>
                          </a:solidFill>
                        </a:rPr>
                        <a:t>Completion date updated for conformance</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61090987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Split Rendering over IMS</a:t>
            </a:r>
            <a:br>
              <a:rPr lang="en-US" sz="3200" dirty="0"/>
            </a:br>
            <a:r>
              <a:rPr lang="en-US" sz="3200" dirty="0"/>
              <a:t>(SR_IMS)</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599210" y="2149729"/>
            <a:ext cx="10945090" cy="4085247"/>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He, Shane, Nokia Corporation, shane.he@nokia.com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New baseline of draft TS 26.567 (v1.2.1) with editorial fixes was agreed.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Discussed LS response from SA2 with general agreement to conclude the work during SA4#133.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200" dirty="0">
                <a:cs typeface="Arial" pitchFamily="34" charset="0"/>
              </a:rPr>
              <a:t> </a:t>
            </a:r>
            <a:r>
              <a:rPr lang="en-US" altLang="zh-CN" sz="1400" dirty="0">
                <a:cs typeface="Arial" pitchFamily="34" charset="0"/>
              </a:rPr>
              <a:t>N/A</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the submitted contribution and incorporate into TS 26.567: S4-251359 (editorial updates), S4-251360 (cover page).</a:t>
            </a:r>
            <a:endParaRPr lang="en-US" altLang="zh-CN" sz="1400" dirty="0">
              <a:latin typeface="Arial" panose="020B0604020202020204" pitchFamily="34" charset="0"/>
              <a:cs typeface="Arial" pitchFamily="34" charset="0"/>
            </a:endParaRPr>
          </a:p>
          <a:p>
            <a:pPr marL="687388" lvl="1" indent="-287338">
              <a:lnSpc>
                <a:spcPct val="93000"/>
              </a:lnSpc>
              <a:spcBef>
                <a:spcPct val="15000"/>
              </a:spcBef>
              <a:spcAft>
                <a:spcPct val="15000"/>
              </a:spcAft>
              <a:buSzPct val="100000"/>
              <a:tabLst>
                <a:tab pos="285750" algn="l"/>
              </a:tabLst>
              <a:defRPr/>
            </a:pPr>
            <a:r>
              <a:rPr lang="en-GB" sz="1400" dirty="0">
                <a:solidFill>
                  <a:prstClr val="black"/>
                </a:solidFill>
                <a:cs typeface="Arial" pitchFamily="34" charset="0"/>
              </a:rPr>
              <a:t>According to the time plan, </a:t>
            </a:r>
            <a:r>
              <a:rPr lang="en-US" sz="1400" dirty="0">
                <a:solidFill>
                  <a:prstClr val="black"/>
                </a:solidFill>
                <a:cs typeface="Arial" pitchFamily="34" charset="0"/>
              </a:rPr>
              <a:t>expect to agree on TS 26.567 v2.0.0 (send to SA plenary for approval)</a:t>
            </a:r>
            <a:r>
              <a:rPr lang="en-GB" sz="1400" dirty="0">
                <a:solidFill>
                  <a:prstClr val="black"/>
                </a:solidFill>
                <a:cs typeface="Arial" pitchFamily="34" charset="0"/>
              </a:rPr>
              <a:t>. </a:t>
            </a:r>
            <a:endParaRPr lang="fr-FR" sz="1400" dirty="0"/>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184605304"/>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1030003</a:t>
                      </a:r>
                    </a:p>
                  </a:txBody>
                  <a:tcPr marL="9525" marR="9525" marT="9525" marB="0" anchor="b"/>
                </a:tc>
                <a:tc>
                  <a:txBody>
                    <a:bodyPr/>
                    <a:lstStyle/>
                    <a:p>
                      <a:pPr algn="l" fontAlgn="b"/>
                      <a:r>
                        <a:rPr lang="en-US" sz="1100" dirty="0"/>
                        <a:t>Split Rendering over IMS</a:t>
                      </a:r>
                    </a:p>
                  </a:txBody>
                  <a:tcPr marL="9525" marR="9525" marT="9525" marB="0" anchor="b"/>
                </a:tc>
                <a:tc>
                  <a:txBody>
                    <a:bodyPr/>
                    <a:lstStyle/>
                    <a:p>
                      <a:pPr algn="l" fontAlgn="b"/>
                      <a:r>
                        <a:rPr lang="en-US" sz="1100" dirty="0"/>
                        <a:t>SR_IMS</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dirty="0">
                          <a:solidFill>
                            <a:schemeClr val="tx1"/>
                          </a:solidFill>
                        </a:rPr>
                        <a:t>6/6/2025 </a:t>
                      </a:r>
                      <a:r>
                        <a:rPr lang="en-US" sz="1100" dirty="0">
                          <a:solidFill>
                            <a:srgbClr val="FF0000"/>
                          </a:solidFill>
                        </a:rPr>
                        <a:t>-&gt;</a:t>
                      </a:r>
                    </a:p>
                    <a:p>
                      <a:pPr algn="r" fontAlgn="b"/>
                      <a:r>
                        <a:rPr lang="en-US" sz="1100" dirty="0">
                          <a:solidFill>
                            <a:srgbClr val="FF0000"/>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65%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SP-240492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95%</a:t>
                      </a:r>
                    </a:p>
                  </a:txBody>
                  <a:tcPr marL="36001" marR="36001" marT="0" marB="0" anchor="b"/>
                </a:tc>
                <a:tc>
                  <a:txBody>
                    <a:bodyPr/>
                    <a:lstStyle/>
                    <a:p>
                      <a:pPr marL="0" marR="0" lvl="0" indent="0" algn="r" defTabSz="914400" rtl="0" eaLnBrk="1" fontAlgn="auto" latinLnBrk="0" hangingPunct="1">
                        <a:lnSpc>
                          <a:spcPct val="107000"/>
                        </a:lnSpc>
                        <a:spcBef>
                          <a:spcPts val="0"/>
                        </a:spcBef>
                        <a:spcAft>
                          <a:spcPts val="800"/>
                        </a:spcAft>
                        <a:buClrTx/>
                        <a:buSzTx/>
                        <a:buFontTx/>
                        <a:buNone/>
                        <a:tabLst/>
                        <a:defRPr/>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126964155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p:txBody>
          <a:bodyPr/>
          <a:lstStyle/>
          <a:p>
            <a:pPr fontAlgn="b"/>
            <a:r>
              <a:rPr lang="en-US" sz="3200" dirty="0"/>
              <a:t>EVS Codec Extension for Immersive Voice and Audio Services, Phase 2 (IVAS_Codec_Ph2)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902746"/>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Su, Huan-yu, Huawei Technologies Co Ltd., su.huanyu@huawei.com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sz="1100" dirty="0">
                <a:solidFill>
                  <a:srgbClr val="312E25"/>
                </a:solidFill>
                <a:latin typeface="arial" panose="020B0604020202020204" pitchFamily="34" charset="0"/>
              </a:rPr>
              <a:t>Spatial multi-bandwidth ACR listening test methodology proposed in S4aA250053 was agreed</a:t>
            </a:r>
          </a:p>
          <a:p>
            <a:pPr marL="687388" lvl="1" indent="-287338">
              <a:lnSpc>
                <a:spcPct val="93000"/>
              </a:lnSpc>
              <a:spcBef>
                <a:spcPct val="15000"/>
              </a:spcBef>
              <a:spcAft>
                <a:spcPct val="15000"/>
              </a:spcAft>
              <a:buSzPct val="100000"/>
              <a:tabLst>
                <a:tab pos="285750" algn="l"/>
              </a:tabLst>
              <a:defRPr/>
            </a:pPr>
            <a:r>
              <a:rPr lang="en-US" sz="1100" dirty="0">
                <a:solidFill>
                  <a:srgbClr val="312E25"/>
                </a:solidFill>
                <a:latin typeface="arial" panose="020B0604020202020204" pitchFamily="34" charset="0"/>
              </a:rPr>
              <a:t>Updated IVAS-7b (S4aA250064) and IVAS-8b (S4aA250068) for Characterization test</a:t>
            </a:r>
          </a:p>
          <a:p>
            <a:pPr marL="687388" lvl="1" indent="-287338">
              <a:lnSpc>
                <a:spcPct val="93000"/>
              </a:lnSpc>
              <a:spcBef>
                <a:spcPct val="15000"/>
              </a:spcBef>
              <a:spcAft>
                <a:spcPct val="15000"/>
              </a:spcAft>
              <a:buSzPct val="100000"/>
              <a:tabLst>
                <a:tab pos="285750" algn="l"/>
              </a:tabLst>
              <a:defRPr/>
            </a:pPr>
            <a:r>
              <a:rPr lang="en-US" sz="1100" dirty="0">
                <a:solidFill>
                  <a:srgbClr val="312E25"/>
                </a:solidFill>
                <a:latin typeface="arial" panose="020B0604020202020204" pitchFamily="34" charset="0"/>
              </a:rPr>
              <a:t>IVAS decoder non-be conformance (S4aA250061), and the IVAS-11 PD (in S4aA250067) were agreed</a:t>
            </a:r>
            <a:endParaRPr lang="en-US" altLang="zh-CN" sz="1400"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100" dirty="0">
                <a:solidFill>
                  <a:srgbClr val="312E25"/>
                </a:solidFill>
                <a:latin typeface="arial" panose="020B0604020202020204" pitchFamily="34" charset="0"/>
              </a:rPr>
              <a:t>Continue to improve IVAS-7b and IVAS-8b</a:t>
            </a:r>
          </a:p>
          <a:p>
            <a:pPr marL="687388" lvl="1" indent="-287338">
              <a:lnSpc>
                <a:spcPct val="93000"/>
              </a:lnSpc>
              <a:spcBef>
                <a:spcPct val="15000"/>
              </a:spcBef>
              <a:spcAft>
                <a:spcPct val="15000"/>
              </a:spcAft>
              <a:buSzPct val="100000"/>
              <a:tabLst>
                <a:tab pos="285750" algn="l"/>
              </a:tabLst>
              <a:defRPr/>
            </a:pPr>
            <a:r>
              <a:rPr lang="en-US" altLang="zh-CN" sz="1100" dirty="0">
                <a:solidFill>
                  <a:srgbClr val="312E25"/>
                </a:solidFill>
                <a:latin typeface="arial" panose="020B0604020202020204" pitchFamily="34" charset="0"/>
              </a:rPr>
              <a:t>Progress IVAS-11</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endParaRPr lang="en-US" dirty="0"/>
          </a:p>
          <a:p>
            <a:pPr marL="687388" lvl="1" indent="-287338">
              <a:lnSpc>
                <a:spcPct val="93000"/>
              </a:lnSpc>
              <a:spcBef>
                <a:spcPct val="15000"/>
              </a:spcBef>
              <a:spcAft>
                <a:spcPct val="15000"/>
              </a:spcAft>
              <a:buSzPct val="100000"/>
              <a:tabLst>
                <a:tab pos="285750" algn="l"/>
              </a:tabLst>
              <a:defRPr/>
            </a:pPr>
            <a:r>
              <a:rPr lang="en-US" altLang="zh-CN" sz="1100" dirty="0">
                <a:solidFill>
                  <a:srgbClr val="312E25"/>
                </a:solidFill>
                <a:latin typeface="arial" panose="020B0604020202020204" pitchFamily="34" charset="0"/>
              </a:rPr>
              <a:t>Discuss and decide on room acoustics related processing/testing details </a:t>
            </a:r>
          </a:p>
          <a:p>
            <a:pPr marL="687388" lvl="1" indent="-287338">
              <a:lnSpc>
                <a:spcPct val="93000"/>
              </a:lnSpc>
              <a:spcBef>
                <a:spcPct val="15000"/>
              </a:spcBef>
              <a:spcAft>
                <a:spcPct val="15000"/>
              </a:spcAft>
              <a:buSzPct val="100000"/>
              <a:tabLst>
                <a:tab pos="285750" algn="l"/>
              </a:tabLst>
              <a:defRPr/>
            </a:pPr>
            <a:r>
              <a:rPr lang="en-US" altLang="zh-CN" sz="1100" dirty="0">
                <a:solidFill>
                  <a:srgbClr val="312E25"/>
                </a:solidFill>
                <a:latin typeface="arial" panose="020B0604020202020204" pitchFamily="34" charset="0"/>
              </a:rPr>
              <a:t>Further update IVAS-7b and IVAS-8b, incorporating agreed changes</a:t>
            </a:r>
          </a:p>
          <a:p>
            <a:pPr marL="687388" lvl="1" indent="-287338">
              <a:lnSpc>
                <a:spcPct val="93000"/>
              </a:lnSpc>
              <a:spcBef>
                <a:spcPct val="15000"/>
              </a:spcBef>
              <a:spcAft>
                <a:spcPct val="15000"/>
              </a:spcAft>
              <a:buSzPct val="100000"/>
              <a:tabLst>
                <a:tab pos="285750" algn="l"/>
              </a:tabLst>
              <a:defRPr/>
            </a:pPr>
            <a:r>
              <a:rPr lang="en-US" altLang="zh-CN" sz="1100" dirty="0">
                <a:solidFill>
                  <a:srgbClr val="312E25"/>
                </a:solidFill>
                <a:latin typeface="arial" panose="020B0604020202020204" pitchFamily="34" charset="0"/>
              </a:rPr>
              <a:t>Conclude collaboration with </a:t>
            </a:r>
            <a:r>
              <a:rPr lang="en-US" altLang="zh-CN" sz="1100" dirty="0" err="1">
                <a:solidFill>
                  <a:srgbClr val="312E25"/>
                </a:solidFill>
                <a:latin typeface="arial" panose="020B0604020202020204" pitchFamily="34" charset="0"/>
              </a:rPr>
              <a:t>Ittiam</a:t>
            </a:r>
            <a:r>
              <a:rPr lang="en-US" altLang="zh-CN" sz="1100" dirty="0">
                <a:solidFill>
                  <a:srgbClr val="312E25"/>
                </a:solidFill>
                <a:latin typeface="arial" panose="020B0604020202020204" pitchFamily="34" charset="0"/>
              </a:rPr>
              <a:t> on fixed-point C code development</a:t>
            </a:r>
          </a:p>
          <a:p>
            <a:pPr marL="687388" lvl="1" indent="-287338">
              <a:lnSpc>
                <a:spcPct val="93000"/>
              </a:lnSpc>
              <a:spcBef>
                <a:spcPct val="15000"/>
              </a:spcBef>
              <a:spcAft>
                <a:spcPct val="15000"/>
              </a:spcAft>
              <a:buSzPct val="100000"/>
              <a:tabLst>
                <a:tab pos="285750" algn="l"/>
              </a:tabLst>
              <a:defRPr/>
            </a:pPr>
            <a:r>
              <a:rPr lang="en-US" altLang="zh-CN" sz="1100" dirty="0">
                <a:solidFill>
                  <a:srgbClr val="312E25"/>
                </a:solidFill>
                <a:latin typeface="arial" panose="020B0604020202020204" pitchFamily="34" charset="0"/>
              </a:rPr>
              <a:t>Progress IVAS-11</a:t>
            </a: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595280409"/>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1040021</a:t>
                      </a:r>
                    </a:p>
                  </a:txBody>
                  <a:tcPr marL="9525" marR="9525" marT="9525" marB="0" anchor="b"/>
                </a:tc>
                <a:tc>
                  <a:txBody>
                    <a:bodyPr/>
                    <a:lstStyle/>
                    <a:p>
                      <a:pPr algn="l" fontAlgn="b"/>
                      <a:r>
                        <a:rPr lang="en-US" sz="1100" dirty="0"/>
                        <a:t>EVS Codec Extension for Immersive Voice and Audio Services, Phase 2</a:t>
                      </a:r>
                    </a:p>
                  </a:txBody>
                  <a:tcPr marL="9525" marR="9525" marT="9525" marB="0" anchor="b"/>
                </a:tc>
                <a:tc>
                  <a:txBody>
                    <a:bodyPr/>
                    <a:lstStyle/>
                    <a:p>
                      <a:pPr algn="l" fontAlgn="b"/>
                      <a:r>
                        <a:rPr lang="en-US" sz="1100" dirty="0"/>
                        <a:t>IVAS_Codec_Ph2 </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35%</a:t>
                      </a:r>
                    </a:p>
                  </a:txBody>
                  <a:tcPr marL="36001" marR="36001" marT="0" marB="0" anchor="b"/>
                </a:tc>
                <a:tc>
                  <a:txBody>
                    <a:bodyPr/>
                    <a:lstStyle/>
                    <a:p>
                      <a:pPr algn="r" fontAlgn="t"/>
                      <a:r>
                        <a:rPr lang="en-US" sz="1100" b="0" i="0" u="sng" strike="noStrike" dirty="0">
                          <a:solidFill>
                            <a:srgbClr val="0000FF"/>
                          </a:solidFill>
                          <a:effectLst/>
                          <a:latin typeface="+mn-lt"/>
                          <a:hlinkClick r:id="rId2"/>
                        </a:rPr>
                        <a:t>SP-250262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endParaRPr lang="en-GB" sz="1100" dirty="0">
                        <a:solidFill>
                          <a:srgbClr val="FF0000"/>
                        </a:solidFill>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093438004"/>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12A81A8-5C7E-4B5E-B955-EBF4BE0C600C}"/>
              </a:ext>
            </a:extLst>
          </p:cNvPr>
          <p:cNvSpPr>
            <a:spLocks noGrp="1"/>
          </p:cNvSpPr>
          <p:nvPr>
            <p:ph type="title"/>
          </p:nvPr>
        </p:nvSpPr>
        <p:spPr>
          <a:xfrm>
            <a:off x="651932" y="228600"/>
            <a:ext cx="9385779" cy="1143000"/>
          </a:xfrm>
        </p:spPr>
        <p:txBody>
          <a:bodyPr/>
          <a:lstStyle/>
          <a:p>
            <a:pPr fontAlgn="b"/>
            <a:r>
              <a:rPr lang="en-US" sz="3200" dirty="0"/>
              <a:t>Terminal Audio quality performance and Test methods for Immersive Audio Services, Phase 2 (ATIAS_Ph2)</a:t>
            </a:r>
          </a:p>
        </p:txBody>
      </p:sp>
      <p:sp>
        <p:nvSpPr>
          <p:cNvPr id="3" name="Espace réservé du contenu 2">
            <a:extLst>
              <a:ext uri="{FF2B5EF4-FFF2-40B4-BE49-F238E27FC236}">
                <a16:creationId xmlns:a16="http://schemas.microsoft.com/office/drawing/2014/main" id="{65F9F2AB-B13E-42E2-987D-E48C9A0EA900}"/>
              </a:ext>
            </a:extLst>
          </p:cNvPr>
          <p:cNvSpPr>
            <a:spLocks noGrp="1"/>
          </p:cNvSpPr>
          <p:nvPr>
            <p:ph idx="1"/>
          </p:nvPr>
        </p:nvSpPr>
        <p:spPr>
          <a:xfrm>
            <a:off x="647701" y="2462543"/>
            <a:ext cx="11068050" cy="3822371"/>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Jan Reimes, HEAD acoustics GmbH, jan.reimes@head-acoustics.com</a:t>
            </a:r>
          </a:p>
          <a:p>
            <a:pPr marL="287338" indent="-287338">
              <a:lnSpc>
                <a:spcPct val="93000"/>
              </a:lnSpc>
              <a:spcBef>
                <a:spcPct val="15000"/>
              </a:spcBef>
              <a:spcAft>
                <a:spcPct val="15000"/>
              </a:spcAft>
              <a:buSzPct val="100000"/>
              <a:buNone/>
              <a:tabLst>
                <a:tab pos="285750" algn="l"/>
              </a:tabLst>
              <a:defRPr/>
            </a:pP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Current status and discussion on (major) open issues to complete work item (</a:t>
            </a:r>
            <a:r>
              <a:rPr lang="en-US" altLang="zh-CN" sz="1400" dirty="0">
                <a:cs typeface="Arial" pitchFamily="34" charset="0"/>
                <a:hlinkClick r:id="rId2"/>
              </a:rPr>
              <a:t>S4aA250071</a:t>
            </a:r>
            <a:r>
              <a:rPr lang="en-US" altLang="zh-CN" sz="1400" dirty="0">
                <a:cs typeface="Arial" pitchFamily="34" charset="0"/>
              </a:rPr>
              <a:t>) </a:t>
            </a:r>
            <a:r>
              <a:rPr lang="en-US" altLang="zh-CN" sz="1400" dirty="0">
                <a:cs typeface="Arial" pitchFamily="34" charset="0"/>
                <a:sym typeface="Wingdings" panose="05000000000000000000" pitchFamily="2" charset="2"/>
              </a:rPr>
              <a:t> </a:t>
            </a:r>
            <a:r>
              <a:rPr lang="en-US" altLang="zh-CN" sz="1400" dirty="0">
                <a:cs typeface="Arial" pitchFamily="34" charset="0"/>
              </a:rPr>
              <a:t>two major dependencies identified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Discussion/possible ways forward on acoustic reproduction of complex sound fields (</a:t>
            </a:r>
            <a:r>
              <a:rPr lang="en-US" altLang="zh-CN" sz="1400" dirty="0">
                <a:cs typeface="Arial" pitchFamily="34" charset="0"/>
                <a:hlinkClick r:id="rId3"/>
              </a:rPr>
              <a:t>S4aA250070</a:t>
            </a:r>
            <a:r>
              <a:rPr lang="en-US" altLang="zh-CN" sz="1400" dirty="0">
                <a:cs typeface="Arial" pitchFamily="34" charset="0"/>
              </a:rPr>
              <a:t>)</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Rapporteur implements editorial &amp; agreed changes into </a:t>
            </a:r>
            <a:r>
              <a:rPr lang="en-US" altLang="zh-CN" sz="1400" dirty="0" err="1">
                <a:cs typeface="Arial" pitchFamily="34" charset="0"/>
              </a:rPr>
              <a:t>Pdoc</a:t>
            </a:r>
            <a:r>
              <a:rPr lang="en-US" altLang="zh-CN" sz="1400" dirty="0">
                <a:cs typeface="Arial" pitchFamily="34" charset="0"/>
              </a:rPr>
              <a:t> ATIAS-2</a:t>
            </a:r>
          </a:p>
          <a:p>
            <a:pPr marL="687388" lvl="1" indent="-287338">
              <a:lnSpc>
                <a:spcPct val="93000"/>
              </a:lnSpc>
              <a:spcBef>
                <a:spcPct val="15000"/>
              </a:spcBef>
              <a:spcAft>
                <a:spcPct val="15000"/>
              </a:spcAft>
              <a:buSzPct val="100000"/>
              <a:tabLst>
                <a:tab pos="285750" algn="l"/>
              </a:tabLst>
              <a:defRPr/>
            </a:pPr>
            <a:r>
              <a:rPr lang="en-GB" altLang="zh-CN" sz="1400" dirty="0">
                <a:cs typeface="Arial" pitchFamily="34" charset="0"/>
              </a:rPr>
              <a:t>Delegates were invited to submit further inputs on </a:t>
            </a:r>
            <a:r>
              <a:rPr lang="en-US" altLang="zh-CN" sz="1400" dirty="0">
                <a:cs typeface="Arial" pitchFamily="34" charset="0"/>
              </a:rPr>
              <a:t>complex sound scene reproduction &amp; test methods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Review latest version of </a:t>
            </a:r>
            <a:r>
              <a:rPr lang="en-US" altLang="zh-CN" sz="1400" dirty="0" err="1">
                <a:cs typeface="Arial" pitchFamily="34" charset="0"/>
              </a:rPr>
              <a:t>Pdoc</a:t>
            </a:r>
            <a:r>
              <a:rPr lang="en-US" altLang="zh-CN" sz="1400" dirty="0">
                <a:cs typeface="Arial" pitchFamily="34" charset="0"/>
              </a:rPr>
              <a:t> ATIAS-2 and progress towards CRs on TS 26.260/261 (</a:t>
            </a:r>
            <a:r>
              <a:rPr lang="en-US" altLang="zh-CN" sz="1400" dirty="0">
                <a:cs typeface="Arial" pitchFamily="34" charset="0"/>
                <a:hlinkClick r:id="rId4"/>
              </a:rPr>
              <a:t>S4-251364</a:t>
            </a:r>
            <a:r>
              <a:rPr lang="en-US" altLang="zh-CN" sz="1400" dirty="0">
                <a:cs typeface="Arial" pitchFamily="34" charset="0"/>
              </a:rPr>
              <a:t>)</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Test method for suppression vs transparency of ambient noise (</a:t>
            </a:r>
            <a:r>
              <a:rPr lang="en-US" altLang="zh-CN" sz="1400" dirty="0">
                <a:cs typeface="Arial" pitchFamily="34" charset="0"/>
                <a:hlinkClick r:id="rId5"/>
              </a:rPr>
              <a:t>S4-251385</a:t>
            </a:r>
            <a:r>
              <a:rPr lang="en-US" altLang="zh-CN" sz="1400" dirty="0">
                <a:cs typeface="Arial" pitchFamily="34" charset="0"/>
              </a:rPr>
              <a:t> &amp; SDP parameter in </a:t>
            </a:r>
            <a:r>
              <a:rPr lang="en-US" altLang="zh-CN" sz="1400" dirty="0">
                <a:cs typeface="Arial" pitchFamily="34" charset="0"/>
                <a:hlinkClick r:id="rId6"/>
              </a:rPr>
              <a:t>S4-251373</a:t>
            </a:r>
            <a:r>
              <a:rPr lang="en-US" altLang="zh-CN" sz="1400" dirty="0">
                <a:cs typeface="Arial" pitchFamily="34" charset="0"/>
              </a:rPr>
              <a:t> </a:t>
            </a:r>
            <a:r>
              <a:rPr lang="en-US" altLang="zh-CN" sz="1400" dirty="0">
                <a:cs typeface="Arial" pitchFamily="34" charset="0"/>
                <a:sym typeface="Wingdings" panose="05000000000000000000" pitchFamily="2" charset="2"/>
              </a:rPr>
              <a:t> </a:t>
            </a:r>
            <a:r>
              <a:rPr lang="en-US" altLang="zh-CN" sz="1400" dirty="0">
                <a:cs typeface="Arial" pitchFamily="34" charset="0"/>
              </a:rPr>
              <a:t>dependency #1)</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LS-in from ETSI STQ on extension of ambient sound field reproduction (</a:t>
            </a:r>
            <a:r>
              <a:rPr lang="en-US" altLang="zh-CN" sz="1400" dirty="0">
                <a:cs typeface="Arial" pitchFamily="34" charset="0"/>
                <a:hlinkClick r:id="rId7"/>
              </a:rPr>
              <a:t>S4-251433</a:t>
            </a:r>
            <a:r>
              <a:rPr lang="en-US" altLang="zh-CN" sz="1400" dirty="0">
                <a:cs typeface="Arial" pitchFamily="34" charset="0"/>
              </a:rPr>
              <a:t>) (</a:t>
            </a:r>
            <a:r>
              <a:rPr lang="en-US" altLang="zh-CN" sz="1400" dirty="0">
                <a:cs typeface="Arial" pitchFamily="34" charset="0"/>
                <a:sym typeface="Wingdings" panose="05000000000000000000" pitchFamily="2" charset="2"/>
              </a:rPr>
              <a:t> </a:t>
            </a:r>
            <a:r>
              <a:rPr lang="en-US" altLang="zh-CN" sz="1400" dirty="0">
                <a:cs typeface="Arial" pitchFamily="34" charset="0"/>
              </a:rPr>
              <a:t>dependency #2)</a:t>
            </a:r>
          </a:p>
        </p:txBody>
      </p:sp>
      <p:graphicFrame>
        <p:nvGraphicFramePr>
          <p:cNvPr id="6" name="Table 5">
            <a:extLst>
              <a:ext uri="{FF2B5EF4-FFF2-40B4-BE49-F238E27FC236}">
                <a16:creationId xmlns:a16="http://schemas.microsoft.com/office/drawing/2014/main" id="{94E5BF9E-78CD-4842-AC79-F5F6650C4FC7}"/>
              </a:ext>
            </a:extLst>
          </p:cNvPr>
          <p:cNvGraphicFramePr>
            <a:graphicFrameLocks noGrp="1"/>
          </p:cNvGraphicFramePr>
          <p:nvPr>
            <p:extLst>
              <p:ext uri="{D42A27DB-BD31-4B8C-83A1-F6EECF244321}">
                <p14:modId xmlns:p14="http://schemas.microsoft.com/office/powerpoint/2010/main" val="3158074834"/>
              </p:ext>
            </p:extLst>
          </p:nvPr>
        </p:nvGraphicFramePr>
        <p:xfrm>
          <a:off x="647700" y="1454150"/>
          <a:ext cx="10084901" cy="695579"/>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dirty="0"/>
                        <a:t>1050113</a:t>
                      </a:r>
                    </a:p>
                  </a:txBody>
                  <a:tcPr marL="9525" marR="9525" marT="9525" marB="0" anchor="b"/>
                </a:tc>
                <a:tc>
                  <a:txBody>
                    <a:bodyPr/>
                    <a:lstStyle/>
                    <a:p>
                      <a:pPr algn="l" fontAlgn="b"/>
                      <a:r>
                        <a:rPr lang="en-US" sz="1100" dirty="0"/>
                        <a:t>Terminal Audio quality performance and Test methods for Immersive Audio Services</a:t>
                      </a:r>
                    </a:p>
                  </a:txBody>
                  <a:tcPr marL="9525" marR="9525" marT="9525" marB="0" anchor="b"/>
                </a:tc>
                <a:tc>
                  <a:txBody>
                    <a:bodyPr/>
                    <a:lstStyle/>
                    <a:p>
                      <a:pPr algn="l" fontAlgn="b"/>
                      <a:r>
                        <a:rPr lang="en-US" sz="1100" dirty="0"/>
                        <a:t>ATIAS_Ph2</a:t>
                      </a:r>
                    </a:p>
                  </a:txBody>
                  <a:tcPr marL="9525" marR="9525" marT="9525" marB="0" anchor="b"/>
                </a:tc>
                <a:tc>
                  <a:txBody>
                    <a:bodyPr/>
                    <a:lstStyle/>
                    <a:p>
                      <a:pPr algn="r" fontAlgn="b"/>
                      <a:r>
                        <a:rPr lang="en-US" sz="1100" dirty="0">
                          <a:solidFill>
                            <a:schemeClr val="tx1"/>
                          </a:solidFill>
                        </a:rPr>
                        <a:t>9/9/2025</a:t>
                      </a:r>
                    </a:p>
                  </a:txBody>
                  <a:tcPr marL="9525" marR="9525" marT="9525" marB="0" anchor="b"/>
                </a:tc>
                <a:tc>
                  <a:txBody>
                    <a:bodyPr/>
                    <a:lstStyle/>
                    <a:p>
                      <a:pPr algn="r">
                        <a:lnSpc>
                          <a:spcPct val="107000"/>
                        </a:lnSpc>
                        <a:spcAft>
                          <a:spcPts val="800"/>
                        </a:spcAft>
                      </a:pPr>
                      <a:r>
                        <a:rPr lang="en-GB" sz="1100" dirty="0">
                          <a:solidFill>
                            <a:schemeClr val="tx1"/>
                          </a:solidFill>
                        </a:rPr>
                        <a:t>25%</a:t>
                      </a:r>
                    </a:p>
                  </a:txBody>
                  <a:tcPr marL="36001" marR="36001" marT="0" marB="0" anchor="b"/>
                </a:tc>
                <a:tc>
                  <a:txBody>
                    <a:bodyPr/>
                    <a:lstStyle/>
                    <a:p>
                      <a:pPr algn="r" fontAlgn="t"/>
                      <a:r>
                        <a:rPr lang="en-US" sz="1100" b="0" i="0" u="sng" strike="noStrike" dirty="0">
                          <a:solidFill>
                            <a:srgbClr val="0000FF"/>
                          </a:solidFill>
                          <a:effectLst/>
                          <a:latin typeface="+mn-lt"/>
                          <a:hlinkClick r:id="rId8"/>
                        </a:rPr>
                        <a:t>SP-241314</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dirty="0">
                          <a:solidFill>
                            <a:srgbClr val="FF0000"/>
                          </a:solidFill>
                        </a:rPr>
                        <a:t>65%</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67078968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5A6B2-D9DF-54DE-FC1B-50290C73B8B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20F70F42-BF21-BB85-4EAF-9DB7710C9C39}"/>
              </a:ext>
            </a:extLst>
          </p:cNvPr>
          <p:cNvSpPr>
            <a:spLocks noGrp="1"/>
          </p:cNvSpPr>
          <p:nvPr>
            <p:ph type="title"/>
          </p:nvPr>
        </p:nvSpPr>
        <p:spPr>
          <a:xfrm>
            <a:off x="651932" y="228600"/>
            <a:ext cx="9385779" cy="1143000"/>
          </a:xfrm>
        </p:spPr>
        <p:txBody>
          <a:bodyPr/>
          <a:lstStyle/>
          <a:p>
            <a:pPr fontAlgn="b"/>
            <a:r>
              <a:rPr lang="en-US" sz="3200" b="0" dirty="0">
                <a:latin typeface="+mn-lt"/>
              </a:rPr>
              <a:t>Diverse audio Capturing System for UEs</a:t>
            </a:r>
            <a:r>
              <a:rPr lang="en-US" sz="3200" dirty="0"/>
              <a:t> </a:t>
            </a:r>
            <a:br>
              <a:rPr lang="en-US" sz="3200" dirty="0"/>
            </a:br>
            <a:r>
              <a:rPr lang="en-US" sz="3200" dirty="0"/>
              <a:t>(</a:t>
            </a:r>
            <a:r>
              <a:rPr lang="en-US" sz="3200" b="0" dirty="0" err="1">
                <a:latin typeface="+mn-lt"/>
              </a:rPr>
              <a:t>DaCAS</a:t>
            </a:r>
            <a:r>
              <a:rPr lang="en-US" sz="3200" dirty="0"/>
              <a:t>)</a:t>
            </a:r>
          </a:p>
        </p:txBody>
      </p:sp>
      <p:sp>
        <p:nvSpPr>
          <p:cNvPr id="3" name="Espace réservé du contenu 2">
            <a:extLst>
              <a:ext uri="{FF2B5EF4-FFF2-40B4-BE49-F238E27FC236}">
                <a16:creationId xmlns:a16="http://schemas.microsoft.com/office/drawing/2014/main" id="{1563E33A-6098-609D-8644-913FEC9FFFB5}"/>
              </a:ext>
            </a:extLst>
          </p:cNvPr>
          <p:cNvSpPr>
            <a:spLocks noGrp="1"/>
          </p:cNvSpPr>
          <p:nvPr>
            <p:ph idx="1"/>
          </p:nvPr>
        </p:nvSpPr>
        <p:spPr>
          <a:xfrm>
            <a:off x="709642" y="2323107"/>
            <a:ext cx="10280196" cy="3867552"/>
          </a:xfrm>
        </p:spPr>
        <p:txBody>
          <a:bodyPr>
            <a:normAutofit fontScale="92500" lnSpcReduction="10000"/>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de-DE" altLang="zh-CN" sz="1600" dirty="0">
                <a:cs typeface="Arial" pitchFamily="34" charset="0"/>
              </a:rPr>
              <a:t>Wang Bin, Xiaomi Technology, wangbin23@xiaomi.com </a:t>
            </a:r>
            <a:endParaRPr lang="en-US" altLang="zh-CN" sz="1600" dirty="0">
              <a:cs typeface="Arial" pitchFamily="34" charset="0"/>
            </a:endParaRP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 There was a 16 June Telcon after last SA4 meeting, recordings for target device 1 and XR HMD target device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Updates for DaCAS-1 </a:t>
            </a:r>
            <a:r>
              <a:rPr lang="en-US" altLang="zh-CN" sz="1400" dirty="0" err="1">
                <a:cs typeface="Arial" pitchFamily="34" charset="0"/>
              </a:rPr>
              <a:t>Pdoc</a:t>
            </a:r>
            <a:r>
              <a:rPr lang="en-US" altLang="zh-CN" sz="1400" dirty="0">
                <a:cs typeface="Arial" pitchFamily="34" charset="0"/>
              </a:rPr>
              <a:t> and DaCAS-2 </a:t>
            </a:r>
            <a:r>
              <a:rPr lang="en-US" altLang="zh-CN" sz="1400" dirty="0" err="1">
                <a:cs typeface="Arial" pitchFamily="34" charset="0"/>
              </a:rPr>
              <a:t>Pdoc</a:t>
            </a:r>
            <a:r>
              <a:rPr lang="en-US" altLang="zh-CN" sz="1400" dirty="0">
                <a:cs typeface="Arial" pitchFamily="34" charset="0"/>
              </a:rPr>
              <a:t>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Updates for TS 26.533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Performance evaluation for a single source was agreed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Editors of  DaCAS-1 , DaCAS-2 and TS 26.533 were tasked to include agreed updates and make new versions</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 There are 11 contributions for this </a:t>
            </a:r>
            <a:r>
              <a:rPr lang="en-US" altLang="zh-CN" sz="1400" dirty="0" err="1">
                <a:cs typeface="Arial" pitchFamily="34" charset="0"/>
              </a:rPr>
              <a:t>DaCAS</a:t>
            </a:r>
            <a:r>
              <a:rPr lang="en-US" altLang="zh-CN" sz="1400" dirty="0">
                <a:cs typeface="Arial" pitchFamily="34" charset="0"/>
              </a:rPr>
              <a:t> and one discussion contribution for Draft </a:t>
            </a:r>
            <a:r>
              <a:rPr lang="en-US" altLang="zh-CN" sz="1400" dirty="0" err="1">
                <a:cs typeface="Arial" pitchFamily="34" charset="0"/>
              </a:rPr>
              <a:t>DaCAS</a:t>
            </a:r>
            <a:r>
              <a:rPr lang="en-US" altLang="zh-CN" sz="1400" dirty="0">
                <a:cs typeface="Arial" pitchFamily="34" charset="0"/>
              </a:rPr>
              <a:t> Phase2</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S4-251253 TS 26.533-0.1.1, Test methods and performance: S4-251330.</a:t>
            </a:r>
          </a:p>
          <a:p>
            <a:pPr marL="687388" lvl="1" indent="-287338">
              <a:lnSpc>
                <a:spcPct val="93000"/>
              </a:lnSpc>
              <a:spcBef>
                <a:spcPct val="15000"/>
              </a:spcBef>
              <a:spcAft>
                <a:spcPct val="15000"/>
              </a:spcAft>
              <a:buSzPct val="100000"/>
              <a:tabLst>
                <a:tab pos="285750" algn="l"/>
              </a:tabLst>
              <a:defRPr/>
            </a:pPr>
            <a:r>
              <a:rPr lang="de-DE" altLang="zh-CN" sz="1400" dirty="0"/>
              <a:t>Raw </a:t>
            </a:r>
            <a:r>
              <a:rPr lang="de-DE" altLang="zh-CN" sz="1400" dirty="0" err="1"/>
              <a:t>microphone</a:t>
            </a:r>
            <a:r>
              <a:rPr lang="de-DE" altLang="zh-CN" sz="1400" dirty="0"/>
              <a:t> </a:t>
            </a:r>
            <a:r>
              <a:rPr lang="de-DE" altLang="zh-CN" sz="1400" dirty="0" err="1"/>
              <a:t>signal</a:t>
            </a:r>
            <a:r>
              <a:rPr lang="de-DE" altLang="zh-CN" sz="1400" dirty="0"/>
              <a:t> compensation:1375,1376,1377</a:t>
            </a:r>
          </a:p>
          <a:p>
            <a:pPr marL="687388" lvl="1" indent="-287338">
              <a:lnSpc>
                <a:spcPct val="93000"/>
              </a:lnSpc>
              <a:spcBef>
                <a:spcPct val="15000"/>
              </a:spcBef>
              <a:spcAft>
                <a:spcPct val="15000"/>
              </a:spcAft>
              <a:buSzPct val="100000"/>
              <a:tabLst>
                <a:tab pos="285750" algn="l"/>
              </a:tabLst>
              <a:defRPr/>
            </a:pPr>
            <a:r>
              <a:rPr lang="de-DE" altLang="zh-CN" sz="1400" dirty="0"/>
              <a:t>Updates </a:t>
            </a:r>
            <a:r>
              <a:rPr lang="de-DE" altLang="zh-CN" sz="1400" dirty="0" err="1"/>
              <a:t>for</a:t>
            </a:r>
            <a:r>
              <a:rPr lang="de-DE" altLang="zh-CN" sz="1400" dirty="0"/>
              <a:t> DaCAS-1 and DaCAS-2</a:t>
            </a:r>
          </a:p>
          <a:p>
            <a:pPr marL="687388" lvl="1" indent="-287338">
              <a:lnSpc>
                <a:spcPct val="93000"/>
              </a:lnSpc>
              <a:spcBef>
                <a:spcPct val="15000"/>
              </a:spcBef>
              <a:spcAft>
                <a:spcPct val="15000"/>
              </a:spcAft>
              <a:buSzPct val="100000"/>
              <a:tabLst>
                <a:tab pos="285750" algn="l"/>
              </a:tabLst>
              <a:defRPr/>
            </a:pPr>
            <a:r>
              <a:rPr lang="en-US" altLang="zh-CN" sz="1400" dirty="0"/>
              <a:t>S4-251412: Draft WID on Diverse audio Capturing System for UEs, Phase2</a:t>
            </a:r>
            <a:endParaRPr lang="de-DE" altLang="zh-CN" sz="1400" dirty="0"/>
          </a:p>
        </p:txBody>
      </p:sp>
      <p:graphicFrame>
        <p:nvGraphicFramePr>
          <p:cNvPr id="6" name="Table 5">
            <a:extLst>
              <a:ext uri="{FF2B5EF4-FFF2-40B4-BE49-F238E27FC236}">
                <a16:creationId xmlns:a16="http://schemas.microsoft.com/office/drawing/2014/main" id="{FE036D64-1FFB-AA15-413C-D76CD9AB72B7}"/>
              </a:ext>
            </a:extLst>
          </p:cNvPr>
          <p:cNvGraphicFramePr>
            <a:graphicFrameLocks noGrp="1"/>
          </p:cNvGraphicFramePr>
          <p:nvPr>
            <p:extLst>
              <p:ext uri="{D42A27DB-BD31-4B8C-83A1-F6EECF244321}">
                <p14:modId xmlns:p14="http://schemas.microsoft.com/office/powerpoint/2010/main" val="643330286"/>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1060022</a:t>
                      </a:r>
                    </a:p>
                  </a:txBody>
                  <a:tcPr marL="9525" marR="9525" marT="9525" marB="0" anchor="b"/>
                </a:tc>
                <a:tc>
                  <a:txBody>
                    <a:bodyPr/>
                    <a:lstStyle/>
                    <a:p>
                      <a:pPr algn="l" fontAlgn="b"/>
                      <a:r>
                        <a:rPr lang="en-US" sz="1100" b="0" dirty="0">
                          <a:latin typeface="+mn-lt"/>
                        </a:rPr>
                        <a:t>Diverse audio Capturing System for UEs</a:t>
                      </a:r>
                    </a:p>
                  </a:txBody>
                  <a:tcPr marL="9525" marR="9525" marT="9525" marB="0" anchor="b"/>
                </a:tc>
                <a:tc>
                  <a:txBody>
                    <a:bodyPr/>
                    <a:lstStyle/>
                    <a:p>
                      <a:pPr algn="l" fontAlgn="b"/>
                      <a:r>
                        <a:rPr lang="en-US" sz="1100" b="0" dirty="0" err="1">
                          <a:latin typeface="+mn-lt"/>
                        </a:rPr>
                        <a:t>DaCAS</a:t>
                      </a:r>
                      <a:endParaRPr lang="en-US" sz="1100" b="0" dirty="0">
                        <a:latin typeface="+mn-lt"/>
                      </a:endParaRPr>
                    </a:p>
                  </a:txBody>
                  <a:tcPr marL="9525" marR="9525" marT="9525" marB="0" anchor="b"/>
                </a:tc>
                <a:tc>
                  <a:txBody>
                    <a:bodyPr/>
                    <a:lstStyle/>
                    <a:p>
                      <a:pPr algn="r" fontAlgn="b"/>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SP-241673</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50%</a:t>
                      </a:r>
                    </a:p>
                  </a:txBody>
                  <a:tcPr marL="36001" marR="36001" marT="0" marB="0" anchor="b"/>
                </a:tc>
                <a:tc>
                  <a:txBody>
                    <a:bodyPr/>
                    <a:lstStyle/>
                    <a:p>
                      <a:pPr algn="r">
                        <a:lnSpc>
                          <a:spcPct val="107000"/>
                        </a:lnSpc>
                        <a:spcAft>
                          <a:spcPts val="800"/>
                        </a:spcAft>
                      </a:pPr>
                      <a:r>
                        <a:rPr lang="en-GB" sz="1100" dirty="0">
                          <a:solidFill>
                            <a:srgbClr val="FF0000"/>
                          </a:solidFill>
                        </a:rPr>
                        <a:t>Exception sheet anticipated</a:t>
                      </a: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4242498071"/>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793DD-5B3E-E748-BCDB-751778571F2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76FAECD-D8C9-1485-A8BD-5CE4EA7EDDF4}"/>
              </a:ext>
            </a:extLst>
          </p:cNvPr>
          <p:cNvSpPr>
            <a:spLocks noGrp="1"/>
          </p:cNvSpPr>
          <p:nvPr>
            <p:ph type="title"/>
          </p:nvPr>
        </p:nvSpPr>
        <p:spPr>
          <a:xfrm>
            <a:off x="651932" y="228600"/>
            <a:ext cx="9385779" cy="1143000"/>
          </a:xfrm>
        </p:spPr>
        <p:txBody>
          <a:bodyPr/>
          <a:lstStyle/>
          <a:p>
            <a:pPr fontAlgn="b"/>
            <a:r>
              <a:rPr lang="en-US" sz="3200" b="0" dirty="0">
                <a:latin typeface="+mn-lt"/>
              </a:rPr>
              <a:t>5G Real-time Transport Protocol Configurations, </a:t>
            </a:r>
            <a:br>
              <a:rPr lang="en-US" sz="3200" b="0" dirty="0">
                <a:latin typeface="+mn-lt"/>
              </a:rPr>
            </a:br>
            <a:r>
              <a:rPr lang="en-US" sz="3200" b="0" dirty="0">
                <a:latin typeface="+mn-lt"/>
              </a:rPr>
              <a:t>Phase 2 </a:t>
            </a:r>
            <a:r>
              <a:rPr lang="en-US" sz="3200" dirty="0"/>
              <a:t>(</a:t>
            </a:r>
            <a:r>
              <a:rPr lang="en-US" sz="3200" b="0" dirty="0">
                <a:latin typeface="+mn-lt"/>
              </a:rPr>
              <a:t>5G_RTP_Ph2</a:t>
            </a:r>
            <a:r>
              <a:rPr lang="en-US" sz="3200" dirty="0"/>
              <a:t>)</a:t>
            </a:r>
          </a:p>
        </p:txBody>
      </p:sp>
      <p:sp>
        <p:nvSpPr>
          <p:cNvPr id="3" name="Espace réservé du contenu 2">
            <a:extLst>
              <a:ext uri="{FF2B5EF4-FFF2-40B4-BE49-F238E27FC236}">
                <a16:creationId xmlns:a16="http://schemas.microsoft.com/office/drawing/2014/main" id="{5B410940-9ADC-8DF3-A099-0D789CB7D6A1}"/>
              </a:ext>
            </a:extLst>
          </p:cNvPr>
          <p:cNvSpPr>
            <a:spLocks noGrp="1"/>
          </p:cNvSpPr>
          <p:nvPr>
            <p:ph idx="1"/>
          </p:nvPr>
        </p:nvSpPr>
        <p:spPr>
          <a:xfrm>
            <a:off x="647701" y="2158423"/>
            <a:ext cx="11068050" cy="3566950"/>
          </a:xfrm>
        </p:spPr>
        <p:txBody>
          <a:bodyPr/>
          <a:lstStyle/>
          <a:p>
            <a:pPr marL="287338" indent="-287338">
              <a:lnSpc>
                <a:spcPct val="93000"/>
              </a:lnSpc>
              <a:spcBef>
                <a:spcPct val="15000"/>
              </a:spcBef>
              <a:spcAft>
                <a:spcPct val="15000"/>
              </a:spcAft>
              <a:buSzPct val="100000"/>
              <a:buNone/>
              <a:tabLst>
                <a:tab pos="285750" algn="l"/>
              </a:tabLst>
              <a:defRPr/>
            </a:pPr>
            <a:r>
              <a:rPr lang="es-ES" altLang="zh-CN" sz="1600" dirty="0" err="1">
                <a:cs typeface="Arial" pitchFamily="34" charset="0"/>
              </a:rPr>
              <a:t>Rapporteur</a:t>
            </a:r>
            <a:r>
              <a:rPr lang="es-ES" altLang="zh-CN" sz="1600" dirty="0">
                <a:cs typeface="Arial" pitchFamily="34" charset="0"/>
              </a:rPr>
              <a:t>: </a:t>
            </a:r>
            <a:r>
              <a:rPr lang="en-US" altLang="zh-CN" sz="1600" dirty="0">
                <a:cs typeface="Arial" pitchFamily="34" charset="0"/>
              </a:rPr>
              <a:t>Igor Curcio, Nokia Corporation, igor.curcio@nokia.com </a:t>
            </a:r>
          </a:p>
          <a:p>
            <a:pPr marL="287338" indent="-287338">
              <a:lnSpc>
                <a:spcPct val="93000"/>
              </a:lnSpc>
              <a:spcBef>
                <a:spcPct val="15000"/>
              </a:spcBef>
              <a:spcAft>
                <a:spcPct val="15000"/>
              </a:spcAft>
              <a:buSzPct val="100000"/>
              <a:buNone/>
              <a:tabLst>
                <a:tab pos="285750" algn="l"/>
              </a:tabLst>
              <a:defRPr/>
            </a:pPr>
            <a:endParaRPr lang="en-GB" sz="1600" b="1" u="sng" dirty="0">
              <a:cs typeface="Arial" pitchFamily="34" charset="0"/>
            </a:endParaRPr>
          </a:p>
          <a:p>
            <a:pPr marL="287338" indent="-287338">
              <a:lnSpc>
                <a:spcPct val="93000"/>
              </a:lnSpc>
              <a:spcBef>
                <a:spcPct val="15000"/>
              </a:spcBef>
              <a:spcAft>
                <a:spcPct val="15000"/>
              </a:spcAft>
              <a:buSzPct val="100000"/>
              <a:buNone/>
              <a:tabLst>
                <a:tab pos="285750" algn="l"/>
              </a:tabLst>
              <a:defRPr/>
            </a:pPr>
            <a:r>
              <a:rPr lang="en-GB" sz="1600" b="1" u="sng" dirty="0">
                <a:cs typeface="Arial" pitchFamily="34" charset="0"/>
              </a:rPr>
              <a:t>Progress since last SA4 meeting</a:t>
            </a:r>
            <a:endParaRPr lang="en-GB" sz="1600" u="sng" dirty="0">
              <a:cs typeface="Arial" pitchFamily="34" charset="0"/>
            </a:endParaRP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What happened during the </a:t>
            </a:r>
            <a:r>
              <a:rPr lang="en-US" altLang="zh-CN" sz="1600" dirty="0" err="1">
                <a:cs typeface="Arial" pitchFamily="34" charset="0"/>
              </a:rPr>
              <a:t>Adhoc</a:t>
            </a:r>
            <a:r>
              <a:rPr lang="en-US" altLang="zh-CN" sz="1600" dirty="0">
                <a:cs typeface="Arial" pitchFamily="34" charset="0"/>
              </a:rPr>
              <a:t> calls, i.e., which key issues &amp; documents were agreed?</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Endorsed 5 CRs related to Dynamic Policy APIs for dynamic traffic characteristics, media identification for multiplexed flows and application-specific PDU handling. </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Any recommendations based on the agreements?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The possibility to get more time to resolve open issues and finalize the WI by using the September </a:t>
            </a:r>
            <a:r>
              <a:rPr lang="en-US" altLang="zh-CN" sz="1400" dirty="0" err="1">
                <a:cs typeface="Arial" pitchFamily="34" charset="0"/>
              </a:rPr>
              <a:t>Adhoc</a:t>
            </a:r>
            <a:r>
              <a:rPr lang="en-US" altLang="zh-CN" sz="1400" dirty="0">
                <a:cs typeface="Arial" pitchFamily="34" charset="0"/>
              </a:rPr>
              <a:t> meeting was discussed.</a:t>
            </a:r>
          </a:p>
          <a:p>
            <a:pPr marL="287338" indent="-287338">
              <a:lnSpc>
                <a:spcPct val="93000"/>
              </a:lnSpc>
              <a:spcBef>
                <a:spcPct val="15000"/>
              </a:spcBef>
              <a:spcAft>
                <a:spcPct val="15000"/>
              </a:spcAft>
              <a:buSzPct val="100000"/>
              <a:tabLst>
                <a:tab pos="285750" algn="l"/>
              </a:tabLst>
              <a:defRPr/>
            </a:pPr>
            <a:r>
              <a:rPr lang="en-US" altLang="zh-CN" sz="1600" dirty="0">
                <a:cs typeface="Arial" pitchFamily="34" charset="0"/>
              </a:rPr>
              <a:t>Plans for the meeting based on the input contributions that have been reviewed by the rapporteur</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Finalize the agreements on the endorsed documents. </a:t>
            </a:r>
          </a:p>
          <a:p>
            <a:pPr marL="687388" lvl="1" indent="-287338">
              <a:lnSpc>
                <a:spcPct val="93000"/>
              </a:lnSpc>
              <a:spcBef>
                <a:spcPct val="15000"/>
              </a:spcBef>
              <a:spcAft>
                <a:spcPct val="15000"/>
              </a:spcAft>
              <a:buSzPct val="100000"/>
              <a:tabLst>
                <a:tab pos="285750" algn="l"/>
              </a:tabLst>
              <a:defRPr/>
            </a:pPr>
            <a:r>
              <a:rPr lang="en-US" altLang="zh-CN" sz="1400" dirty="0">
                <a:cs typeface="Arial" pitchFamily="34" charset="0"/>
              </a:rPr>
              <a:t>Discuss and get agreement on the submitted documents in the areas of</a:t>
            </a:r>
          </a:p>
          <a:p>
            <a:pPr marL="1087438" lvl="2" indent="-287338">
              <a:lnSpc>
                <a:spcPct val="93000"/>
              </a:lnSpc>
              <a:spcBef>
                <a:spcPct val="15000"/>
              </a:spcBef>
              <a:spcAft>
                <a:spcPct val="15000"/>
              </a:spcAft>
              <a:buSzPct val="100000"/>
              <a:tabLst>
                <a:tab pos="285750" algn="l"/>
              </a:tabLst>
              <a:defRPr/>
            </a:pPr>
            <a:r>
              <a:rPr lang="en-US" altLang="zh-CN" sz="1200" dirty="0">
                <a:cs typeface="Arial" pitchFamily="34" charset="0"/>
              </a:rPr>
              <a:t>PDU handling, dynamic traffic characteristics, multiplexing, data burst size and PDU set size, retransmission, time to the next burst, PDU set importance. </a:t>
            </a:r>
          </a:p>
        </p:txBody>
      </p:sp>
      <p:graphicFrame>
        <p:nvGraphicFramePr>
          <p:cNvPr id="6" name="Table 5">
            <a:extLst>
              <a:ext uri="{FF2B5EF4-FFF2-40B4-BE49-F238E27FC236}">
                <a16:creationId xmlns:a16="http://schemas.microsoft.com/office/drawing/2014/main" id="{2C445CFD-527B-AA14-664C-FA687154DA1A}"/>
              </a:ext>
            </a:extLst>
          </p:cNvPr>
          <p:cNvGraphicFramePr>
            <a:graphicFrameLocks noGrp="1"/>
          </p:cNvGraphicFramePr>
          <p:nvPr>
            <p:extLst>
              <p:ext uri="{D42A27DB-BD31-4B8C-83A1-F6EECF244321}">
                <p14:modId xmlns:p14="http://schemas.microsoft.com/office/powerpoint/2010/main" val="12385614"/>
              </p:ext>
            </p:extLst>
          </p:nvPr>
        </p:nvGraphicFramePr>
        <p:xfrm>
          <a:off x="647700" y="1454150"/>
          <a:ext cx="10084901" cy="615957"/>
        </p:xfrm>
        <a:graphic>
          <a:graphicData uri="http://schemas.openxmlformats.org/drawingml/2006/table">
            <a:tbl>
              <a:tblPr firstRow="1" firstCol="1" bandRow="1">
                <a:tableStyleId>{F5AB1C69-6EDB-4FF4-983F-18BD219EF322}</a:tableStyleId>
              </a:tblPr>
              <a:tblGrid>
                <a:gridCol w="601902">
                  <a:extLst>
                    <a:ext uri="{9D8B030D-6E8A-4147-A177-3AD203B41FA5}">
                      <a16:colId xmlns:a16="http://schemas.microsoft.com/office/drawing/2014/main" val="3341114364"/>
                    </a:ext>
                  </a:extLst>
                </a:gridCol>
                <a:gridCol w="3844407">
                  <a:extLst>
                    <a:ext uri="{9D8B030D-6E8A-4147-A177-3AD203B41FA5}">
                      <a16:colId xmlns:a16="http://schemas.microsoft.com/office/drawing/2014/main" val="598130756"/>
                    </a:ext>
                  </a:extLst>
                </a:gridCol>
                <a:gridCol w="1095473">
                  <a:extLst>
                    <a:ext uri="{9D8B030D-6E8A-4147-A177-3AD203B41FA5}">
                      <a16:colId xmlns:a16="http://schemas.microsoft.com/office/drawing/2014/main" val="545303104"/>
                    </a:ext>
                  </a:extLst>
                </a:gridCol>
                <a:gridCol w="807092">
                  <a:extLst>
                    <a:ext uri="{9D8B030D-6E8A-4147-A177-3AD203B41FA5}">
                      <a16:colId xmlns:a16="http://schemas.microsoft.com/office/drawing/2014/main" val="1647222598"/>
                    </a:ext>
                  </a:extLst>
                </a:gridCol>
                <a:gridCol w="551732">
                  <a:extLst>
                    <a:ext uri="{9D8B030D-6E8A-4147-A177-3AD203B41FA5}">
                      <a16:colId xmlns:a16="http://schemas.microsoft.com/office/drawing/2014/main" val="2410094054"/>
                    </a:ext>
                  </a:extLst>
                </a:gridCol>
                <a:gridCol w="643064">
                  <a:extLst>
                    <a:ext uri="{9D8B030D-6E8A-4147-A177-3AD203B41FA5}">
                      <a16:colId xmlns:a16="http://schemas.microsoft.com/office/drawing/2014/main" val="2623286339"/>
                    </a:ext>
                  </a:extLst>
                </a:gridCol>
                <a:gridCol w="643064">
                  <a:extLst>
                    <a:ext uri="{9D8B030D-6E8A-4147-A177-3AD203B41FA5}">
                      <a16:colId xmlns:a16="http://schemas.microsoft.com/office/drawing/2014/main" val="870915920"/>
                    </a:ext>
                  </a:extLst>
                </a:gridCol>
                <a:gridCol w="1898167">
                  <a:extLst>
                    <a:ext uri="{9D8B030D-6E8A-4147-A177-3AD203B41FA5}">
                      <a16:colId xmlns:a16="http://schemas.microsoft.com/office/drawing/2014/main" val="1657485886"/>
                    </a:ext>
                  </a:extLst>
                </a:gridCol>
              </a:tblGrid>
              <a:tr h="296861">
                <a:tc>
                  <a:txBody>
                    <a:bodyPr/>
                    <a:lstStyle/>
                    <a:p>
                      <a:pPr algn="ctr">
                        <a:lnSpc>
                          <a:spcPct val="107000"/>
                        </a:lnSpc>
                        <a:spcAft>
                          <a:spcPts val="800"/>
                        </a:spcAft>
                      </a:pPr>
                      <a:r>
                        <a:rPr lang="en-GB" sz="1100" dirty="0"/>
                        <a:t>UID</a:t>
                      </a:r>
                    </a:p>
                  </a:txBody>
                  <a:tcPr marL="36001" marR="36001" marT="0" marB="0" anchor="ctr"/>
                </a:tc>
                <a:tc>
                  <a:txBody>
                    <a:bodyPr/>
                    <a:lstStyle/>
                    <a:p>
                      <a:pPr algn="ctr">
                        <a:lnSpc>
                          <a:spcPct val="107000"/>
                        </a:lnSpc>
                        <a:spcAft>
                          <a:spcPts val="800"/>
                        </a:spcAft>
                      </a:pPr>
                      <a:r>
                        <a:rPr lang="en-GB" sz="1100" dirty="0"/>
                        <a:t>Name</a:t>
                      </a:r>
                    </a:p>
                  </a:txBody>
                  <a:tcPr marL="36001" marR="36001" marT="0" marB="0" anchor="ctr"/>
                </a:tc>
                <a:tc>
                  <a:txBody>
                    <a:bodyPr/>
                    <a:lstStyle/>
                    <a:p>
                      <a:pPr algn="ctr">
                        <a:lnSpc>
                          <a:spcPct val="107000"/>
                        </a:lnSpc>
                        <a:spcAft>
                          <a:spcPts val="800"/>
                        </a:spcAft>
                      </a:pPr>
                      <a:r>
                        <a:rPr lang="en-GB" sz="1100" dirty="0"/>
                        <a:t>Acronym</a:t>
                      </a:r>
                    </a:p>
                  </a:txBody>
                  <a:tcPr marL="36001" marR="36001" marT="0" marB="0" anchor="ctr"/>
                </a:tc>
                <a:tc>
                  <a:txBody>
                    <a:bodyPr/>
                    <a:lstStyle/>
                    <a:p>
                      <a:pPr algn="ctr">
                        <a:lnSpc>
                          <a:spcPct val="107000"/>
                        </a:lnSpc>
                        <a:spcAft>
                          <a:spcPts val="800"/>
                        </a:spcAft>
                      </a:pPr>
                      <a:r>
                        <a:rPr lang="en-GB" sz="1100" dirty="0"/>
                        <a:t>Target (mm/</a:t>
                      </a:r>
                      <a:r>
                        <a:rPr lang="en-GB" sz="1100" dirty="0" err="1"/>
                        <a:t>yyyy</a:t>
                      </a:r>
                      <a:r>
                        <a:rPr lang="en-GB" sz="1100" dirty="0"/>
                        <a:t>)</a:t>
                      </a:r>
                    </a:p>
                  </a:txBody>
                  <a:tcPr marL="36001" marR="36001" marT="0" marB="0" anchor="ctr"/>
                </a:tc>
                <a:tc>
                  <a:txBody>
                    <a:bodyPr/>
                    <a:lstStyle/>
                    <a:p>
                      <a:pPr algn="ctr">
                        <a:lnSpc>
                          <a:spcPct val="107000"/>
                        </a:lnSpc>
                        <a:spcAft>
                          <a:spcPts val="800"/>
                        </a:spcAft>
                      </a:pPr>
                      <a:r>
                        <a:rPr lang="en-GB" sz="1100" dirty="0"/>
                        <a:t>Old %</a:t>
                      </a:r>
                    </a:p>
                  </a:txBody>
                  <a:tcPr marL="36001" marR="36001" marT="0" marB="0" anchor="ctr"/>
                </a:tc>
                <a:tc>
                  <a:txBody>
                    <a:bodyPr/>
                    <a:lstStyle/>
                    <a:p>
                      <a:pPr algn="ctr">
                        <a:lnSpc>
                          <a:spcPct val="107000"/>
                        </a:lnSpc>
                        <a:spcAft>
                          <a:spcPts val="800"/>
                        </a:spcAft>
                      </a:pPr>
                      <a:r>
                        <a:rPr lang="en-GB" sz="1100" b="1" kern="1200" dirty="0">
                          <a:solidFill>
                            <a:schemeClr val="lt1"/>
                          </a:solidFill>
                          <a:latin typeface="+mn-lt"/>
                          <a:ea typeface="+mn-ea"/>
                          <a:cs typeface="+mn-cs"/>
                        </a:rPr>
                        <a:t>WID</a:t>
                      </a:r>
                      <a:endParaRPr lang="en-GB" sz="1100" dirty="0">
                        <a:solidFill>
                          <a:srgbClr val="FF0000"/>
                        </a:solidFill>
                      </a:endParaRPr>
                    </a:p>
                  </a:txBody>
                  <a:tcPr marL="36001" marR="36001" marT="0" marB="0" anchor="ctr"/>
                </a:tc>
                <a:tc>
                  <a:txBody>
                    <a:bodyPr/>
                    <a:lstStyle/>
                    <a:p>
                      <a:pPr algn="ctr">
                        <a:lnSpc>
                          <a:spcPct val="107000"/>
                        </a:lnSpc>
                        <a:spcAft>
                          <a:spcPts val="800"/>
                        </a:spcAft>
                      </a:pPr>
                      <a:r>
                        <a:rPr lang="en-GB" sz="1100" dirty="0">
                          <a:solidFill>
                            <a:srgbClr val="FF0000"/>
                          </a:solidFill>
                        </a:rPr>
                        <a:t>New %</a:t>
                      </a:r>
                      <a:endParaRPr lang="en-GB" sz="1100" b="1" kern="1200" dirty="0">
                        <a:solidFill>
                          <a:schemeClr val="lt1"/>
                        </a:solidFill>
                        <a:latin typeface="+mn-lt"/>
                        <a:ea typeface="+mn-ea"/>
                        <a:cs typeface="+mn-cs"/>
                      </a:endParaRPr>
                    </a:p>
                  </a:txBody>
                  <a:tcPr marL="36001" marR="36001" marT="0" marB="0" anchor="ctr"/>
                </a:tc>
                <a:tc>
                  <a:txBody>
                    <a:bodyPr/>
                    <a:lstStyle/>
                    <a:p>
                      <a:pPr algn="ctr">
                        <a:lnSpc>
                          <a:spcPct val="107000"/>
                        </a:lnSpc>
                        <a:spcAft>
                          <a:spcPts val="800"/>
                        </a:spcAft>
                      </a:pPr>
                      <a:r>
                        <a:rPr lang="en-GB" sz="1100" dirty="0">
                          <a:solidFill>
                            <a:srgbClr val="FF0000"/>
                          </a:solidFill>
                        </a:rPr>
                        <a:t>Change or comment</a:t>
                      </a:r>
                    </a:p>
                  </a:txBody>
                  <a:tcPr marL="36001" marR="36001" marT="0" marB="0" anchor="ctr"/>
                </a:tc>
                <a:extLst>
                  <a:ext uri="{0D108BD9-81ED-4DB2-BD59-A6C34878D82A}">
                    <a16:rowId xmlns:a16="http://schemas.microsoft.com/office/drawing/2014/main" val="385689174"/>
                  </a:ext>
                </a:extLst>
              </a:tr>
              <a:tr h="265183">
                <a:tc>
                  <a:txBody>
                    <a:bodyPr/>
                    <a:lstStyle/>
                    <a:p>
                      <a:pPr algn="r" fontAlgn="b"/>
                      <a:r>
                        <a:rPr lang="en-US" sz="1100" b="1" dirty="0">
                          <a:latin typeface="+mn-lt"/>
                        </a:rPr>
                        <a:t>1060021</a:t>
                      </a:r>
                    </a:p>
                  </a:txBody>
                  <a:tcPr marL="9525" marR="9525" marT="9525" marB="0" anchor="b"/>
                </a:tc>
                <a:tc>
                  <a:txBody>
                    <a:bodyPr/>
                    <a:lstStyle/>
                    <a:p>
                      <a:pPr algn="l" fontAlgn="b"/>
                      <a:r>
                        <a:rPr lang="en-US" sz="1100" b="0" dirty="0">
                          <a:latin typeface="+mn-lt"/>
                        </a:rPr>
                        <a:t>5G Real-time Transport Protocol Configurations, Phase 2</a:t>
                      </a:r>
                    </a:p>
                  </a:txBody>
                  <a:tcPr marL="9525" marR="9525" marT="9525" marB="0" anchor="b"/>
                </a:tc>
                <a:tc>
                  <a:txBody>
                    <a:bodyPr/>
                    <a:lstStyle/>
                    <a:p>
                      <a:pPr algn="l" fontAlgn="b"/>
                      <a:r>
                        <a:rPr lang="en-US" sz="1100" b="0" dirty="0">
                          <a:latin typeface="+mn-lt"/>
                        </a:rPr>
                        <a:t>5G_RTP_Ph2</a:t>
                      </a:r>
                    </a:p>
                  </a:txBody>
                  <a:tcPr marL="9525" marR="9525" marT="9525" marB="0" anchor="b"/>
                </a:tc>
                <a:tc>
                  <a:txBody>
                    <a:bodyPr/>
                    <a:lstStyle/>
                    <a:p>
                      <a:pPr marL="0" marR="0" lvl="0" indent="0" algn="r" defTabSz="914400" rtl="0" eaLnBrk="1" fontAlgn="b" latinLnBrk="0" hangingPunct="1">
                        <a:lnSpc>
                          <a:spcPct val="100000"/>
                        </a:lnSpc>
                        <a:spcBef>
                          <a:spcPts val="0"/>
                        </a:spcBef>
                        <a:spcAft>
                          <a:spcPts val="0"/>
                        </a:spcAft>
                        <a:buClrTx/>
                        <a:buSzTx/>
                        <a:buFontTx/>
                        <a:buNone/>
                        <a:tabLst/>
                        <a:defRPr/>
                      </a:pPr>
                      <a:r>
                        <a:rPr lang="en-US" sz="1100" b="0" dirty="0">
                          <a:solidFill>
                            <a:schemeClr val="tx1"/>
                          </a:solidFill>
                          <a:latin typeface="+mn-lt"/>
                        </a:rPr>
                        <a:t>9/9/2025</a:t>
                      </a:r>
                    </a:p>
                  </a:txBody>
                  <a:tcPr marL="9525" marR="9525" marT="9525" marB="0" anchor="b"/>
                </a:tc>
                <a:tc>
                  <a:txBody>
                    <a:bodyPr/>
                    <a:lstStyle/>
                    <a:p>
                      <a:pPr algn="r">
                        <a:lnSpc>
                          <a:spcPct val="107000"/>
                        </a:lnSpc>
                        <a:spcAft>
                          <a:spcPts val="800"/>
                        </a:spcAft>
                      </a:pPr>
                      <a:r>
                        <a:rPr lang="en-GB" sz="1100" b="0" dirty="0">
                          <a:solidFill>
                            <a:schemeClr val="tx1"/>
                          </a:solidFill>
                          <a:latin typeface="+mn-lt"/>
                        </a:rPr>
                        <a:t>35%</a:t>
                      </a:r>
                    </a:p>
                  </a:txBody>
                  <a:tcPr marL="36001" marR="36001" marT="0" marB="0" anchor="b"/>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100" b="0" i="0" kern="1200" dirty="0">
                          <a:solidFill>
                            <a:schemeClr val="dk1"/>
                          </a:solidFill>
                          <a:effectLst/>
                          <a:latin typeface="+mn-lt"/>
                          <a:ea typeface="+mn-ea"/>
                          <a:cs typeface="+mn-cs"/>
                          <a:hlinkClick r:id="rId2"/>
                        </a:rPr>
                        <a:t>SP-241672</a:t>
                      </a:r>
                      <a:endParaRPr lang="en-US" sz="1100" b="0" i="0" u="sng" strike="noStrike" dirty="0">
                        <a:solidFill>
                          <a:srgbClr val="0000FF"/>
                        </a:solidFill>
                        <a:effectLst/>
                        <a:latin typeface="+mn-lt"/>
                      </a:endParaRPr>
                    </a:p>
                  </a:txBody>
                  <a:tcPr marL="0" marR="0" marT="0" marB="0"/>
                </a:tc>
                <a:tc>
                  <a:txBody>
                    <a:bodyPr/>
                    <a:lstStyle/>
                    <a:p>
                      <a:pPr algn="r">
                        <a:lnSpc>
                          <a:spcPct val="107000"/>
                        </a:lnSpc>
                        <a:spcAft>
                          <a:spcPts val="800"/>
                        </a:spcAft>
                      </a:pPr>
                      <a:r>
                        <a:rPr lang="en-GB" sz="1100" b="0" dirty="0">
                          <a:solidFill>
                            <a:srgbClr val="FF0000"/>
                          </a:solidFill>
                          <a:latin typeface="+mn-lt"/>
                        </a:rPr>
                        <a:t>75%</a:t>
                      </a:r>
                    </a:p>
                  </a:txBody>
                  <a:tcPr marL="36001" marR="36001" marT="0" marB="0" anchor="b"/>
                </a:tc>
                <a:tc>
                  <a:txBody>
                    <a:bodyPr/>
                    <a:lstStyle/>
                    <a:p>
                      <a:pPr algn="r">
                        <a:lnSpc>
                          <a:spcPct val="107000"/>
                        </a:lnSpc>
                        <a:spcAft>
                          <a:spcPts val="800"/>
                        </a:spcAft>
                      </a:pPr>
                      <a:endParaRPr lang="en-GB" sz="1100" b="0" dirty="0">
                        <a:solidFill>
                          <a:srgbClr val="FF0000"/>
                        </a:solidFill>
                        <a:latin typeface="+mn-lt"/>
                      </a:endParaRPr>
                    </a:p>
                  </a:txBody>
                  <a:tcPr marL="36001" marR="36001" marT="0" marB="0" anchor="b"/>
                </a:tc>
                <a:extLst>
                  <a:ext uri="{0D108BD9-81ED-4DB2-BD59-A6C34878D82A}">
                    <a16:rowId xmlns:a16="http://schemas.microsoft.com/office/drawing/2014/main" val="2427066551"/>
                  </a:ext>
                </a:extLst>
              </a:tr>
            </a:tbl>
          </a:graphicData>
        </a:graphic>
      </p:graphicFrame>
    </p:spTree>
    <p:extLst>
      <p:ext uri="{BB962C8B-B14F-4D97-AF65-F5344CB8AC3E}">
        <p14:creationId xmlns:p14="http://schemas.microsoft.com/office/powerpoint/2010/main" val="376223404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3A382C1-8D34-41E2-AE7D-C7A1F0A6CDFD}">
  <ds:schemaRefs>
    <ds:schemaRef ds:uri="http://purl.org/dc/terms/"/>
    <ds:schemaRef ds:uri="http://schemas.microsoft.com/office/2006/metadata/properties"/>
    <ds:schemaRef ds:uri="http://purl.org/dc/dcmitype/"/>
    <ds:schemaRef ds:uri="http://schemas.microsoft.com/office/2006/documentManagement/types"/>
    <ds:schemaRef ds:uri="7c28629c-29d3-4904-ae90-4b38e6ab8730"/>
    <ds:schemaRef ds:uri="http://schemas.microsoft.com/office/infopath/2007/PartnerControls"/>
    <ds:schemaRef ds:uri="http://purl.org/dc/elements/1.1/"/>
    <ds:schemaRef ds:uri="http://www.w3.org/XML/1998/namespace"/>
    <ds:schemaRef ds:uri="http://schemas.openxmlformats.org/package/2006/metadata/core-properties"/>
    <ds:schemaRef ds:uri="d36af664-2dfc-46e0-99b9-b4775a37cfc8"/>
  </ds:schemaRefs>
</ds:datastoreItem>
</file>

<file path=customXml/itemProps2.xml><?xml version="1.0" encoding="utf-8"?>
<ds:datastoreItem xmlns:ds="http://schemas.openxmlformats.org/officeDocument/2006/customXml" ds:itemID="{A116FCB1-8F34-4320-992F-FF9AB90D52D9}">
  <ds:schemaRefs>
    <ds:schemaRef ds:uri="http://schemas.microsoft.com/sharepoint/v3/contenttype/forms"/>
  </ds:schemaRefs>
</ds:datastoreItem>
</file>

<file path=customXml/itemProps3.xml><?xml version="1.0" encoding="utf-8"?>
<ds:datastoreItem xmlns:ds="http://schemas.openxmlformats.org/officeDocument/2006/customXml" ds:itemID="{BD02810A-A5B3-4801-94E4-10D646DD87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
  <TotalTime>101646</TotalTime>
  <Words>3576</Words>
  <Application>Microsoft Macintosh PowerPoint</Application>
  <PresentationFormat>Grand écran</PresentationFormat>
  <Paragraphs>617</Paragraphs>
  <Slides>21</Slides>
  <Notes>2</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21</vt:i4>
      </vt:variant>
    </vt:vector>
  </HeadingPairs>
  <TitlesOfParts>
    <vt:vector size="28" baseType="lpstr">
      <vt:lpstr>宋体</vt:lpstr>
      <vt:lpstr>Arial</vt:lpstr>
      <vt:lpstr>Arial</vt:lpstr>
      <vt:lpstr>Arial </vt:lpstr>
      <vt:lpstr>Calibri</vt:lpstr>
      <vt:lpstr>Times New Roman</vt:lpstr>
      <vt:lpstr>Office Theme</vt:lpstr>
      <vt:lpstr>    SA4 Work and Study Items Status at the start of SA4#133-e    </vt:lpstr>
      <vt:lpstr>Outline</vt:lpstr>
      <vt:lpstr>Overview of work progress  Rel-19 Work Items – after SA#108 (SA4#132)</vt:lpstr>
      <vt:lpstr>Video Operating Points - Harmonization and Stereo MV-HEVC (VOPS)</vt:lpstr>
      <vt:lpstr>Split Rendering over IMS (SR_IMS)</vt:lpstr>
      <vt:lpstr>EVS Codec Extension for Immersive Voice and Audio Services, Phase 2 (IVAS_Codec_Ph2)</vt:lpstr>
      <vt:lpstr>Terminal Audio quality performance and Test methods for Immersive Audio Services, Phase 2 (ATIAS_Ph2)</vt:lpstr>
      <vt:lpstr>Diverse audio Capturing System for UEs  (DaCAS)</vt:lpstr>
      <vt:lpstr>5G Real-time Transport Protocol Configurations,  Phase 2 (5G_RTP_Ph2)</vt:lpstr>
      <vt:lpstr>Avatar Communications in AR Calls  (AvCall-MED)</vt:lpstr>
      <vt:lpstr>Stage 3 for Advanced Media Delivery  (AMD_PRO-MED)</vt:lpstr>
      <vt:lpstr>Media Messaging Enhancements (MeME-MED)</vt:lpstr>
      <vt:lpstr>Overview of work progress  Rel-20 Work Items – after SA#108 (SA4#132)</vt:lpstr>
      <vt:lpstr>AI/ML for IMS services (AIML_IMS-MED)</vt:lpstr>
      <vt:lpstr>Overview of work progress  Study Items – after SA#108 (SA4#132) </vt:lpstr>
      <vt:lpstr>Study on Beyond 2D Video  (FS_Beyond2D)</vt:lpstr>
      <vt:lpstr>Study on Audio Codec APIs  (FS_ACAPI)</vt:lpstr>
      <vt:lpstr>Study on Spatial Computing for AR Services  (FS_ARSpatial)</vt:lpstr>
      <vt:lpstr>Study on Ultra Low Bitrate Speech Codec  (FS_ULBC)</vt:lpstr>
      <vt:lpstr>Study on Media Energy Consumption Exposure and Evaluation Framework phase 2 (FS_Energy_Ph2-MED )</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Gilles Teniou</cp:lastModifiedBy>
  <cp:revision>3078</cp:revision>
  <cp:lastPrinted>2016-09-13T11:31:59Z</cp:lastPrinted>
  <dcterms:created xsi:type="dcterms:W3CDTF">2008-08-30T09:32:10Z</dcterms:created>
  <dcterms:modified xsi:type="dcterms:W3CDTF">2025-07-18T07:18:22Z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y fmtid="{D5CDD505-2E9C-101B-9397-08002B2CF9AE}" pid="3" name="ContentTypeId">
    <vt:lpwstr>0x0101004814B433DB9B594885F4112FE4976328</vt:lpwstr>
  </property>
</Properties>
</file>