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7FB4780C_FFF84802.xml" ContentType="application/vnd.ms-powerpoint.comments+xml"/>
  <Override PartName="/ppt/comments/modernComment_7FB47801_439F8941.xml" ContentType="application/vnd.ms-powerpoint.comments+xml"/>
  <Override PartName="/ppt/comments/modernComment_7FB4780D_A8271974.xml" ContentType="application/vnd.ms-powerpoint.comments+xml"/>
  <Override PartName="/ppt/comments/modernComment_7FB4780E_4F3E371A.xml" ContentType="application/vnd.ms-powerpoint.comments+xml"/>
  <Override PartName="/ppt/comments/modernComment_7FB4780F_F6BC49AE.xml" ContentType="application/vnd.ms-powerpoint.comments+xml"/>
  <Override PartName="/ppt/comments/modernComment_7FB47810_E69A50A9.xml" ContentType="application/vnd.ms-powerpoint.comments+xml"/>
  <Override PartName="/ppt/comments/modernComment_7FB47805_F9C5E1F0.xml" ContentType="application/vnd.ms-powerpoint.comments+xml"/>
  <Override PartName="/ppt/comments/modernComment_7FB47806_7F108F4B.xml" ContentType="application/vnd.ms-powerpoint.comments+xml"/>
  <Override PartName="/ppt/comments/modernComment_7FB47807_E4A5F857.xml" ContentType="application/vnd.ms-powerpoint.comments+xml"/>
  <Override PartName="/ppt/comments/modernComment_7FB47816_7C3E5F27.xml" ContentType="application/vnd.ms-powerpoint.comments+xml"/>
  <Override PartName="/ppt/comments/modernComment_7FB47817_5BA02C3C.xml" ContentType="application/vnd.ms-powerpoint.comments+xml"/>
  <Override PartName="/ppt/comments/modernComment_7FB47818_94FAE670.xml" ContentType="application/vnd.ms-powerpoint.comments+xml"/>
  <Override PartName="/ppt/comments/modernComment_7FB477F6_C5E83E15.xml" ContentType="application/vnd.ms-powerpoint.comments+xml"/>
  <Override PartName="/ppt/comments/modernComment_7FB477FA_F0FC49E9.xml" ContentType="application/vnd.ms-powerpoint.comments+xml"/>
  <Override PartName="/ppt/comments/modernComment_7FB4781B_CAA7D165.xml" ContentType="application/vnd.ms-powerpoint.comments+xml"/>
  <Override PartName="/ppt/comments/modernComment_7FB4781C_A48BD89D.xml" ContentType="application/vnd.ms-powerpoint.comments+xml"/>
  <Override PartName="/ppt/comments/modernComment_7FB4781D_B1B25922.xml" ContentType="application/vnd.ms-powerpoint.comments+xml"/>
  <Override PartName="/ppt/comments/modernComment_7FB47820_4743431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33" r:id="rId1"/>
  </p:sldMasterIdLst>
  <p:notesMasterIdLst>
    <p:notesMasterId r:id="rId42"/>
  </p:notesMasterIdLst>
  <p:handoutMasterIdLst>
    <p:handoutMasterId r:id="rId43"/>
  </p:handoutMasterIdLst>
  <p:sldIdLst>
    <p:sldId id="2142533662" r:id="rId2"/>
    <p:sldId id="2142533642" r:id="rId3"/>
    <p:sldId id="2142533643" r:id="rId4"/>
    <p:sldId id="2142533634" r:id="rId5"/>
    <p:sldId id="2142533644" r:id="rId6"/>
    <p:sldId id="2142533632" r:id="rId7"/>
    <p:sldId id="2142533633" r:id="rId8"/>
    <p:sldId id="2142533645" r:id="rId9"/>
    <p:sldId id="2142533646" r:id="rId10"/>
    <p:sldId id="2142533647" r:id="rId11"/>
    <p:sldId id="2142533648" r:id="rId12"/>
    <p:sldId id="2142533637" r:id="rId13"/>
    <p:sldId id="2142533638" r:id="rId14"/>
    <p:sldId id="2142533639" r:id="rId15"/>
    <p:sldId id="2142533653" r:id="rId16"/>
    <p:sldId id="2142533654" r:id="rId17"/>
    <p:sldId id="2142533655" r:id="rId18"/>
    <p:sldId id="2142533656" r:id="rId19"/>
    <p:sldId id="2142533649" r:id="rId20"/>
    <p:sldId id="2142533651" r:id="rId21"/>
    <p:sldId id="2142533657" r:id="rId22"/>
    <p:sldId id="2142533658" r:id="rId23"/>
    <p:sldId id="2142533630" r:id="rId24"/>
    <p:sldId id="2142533622" r:id="rId25"/>
    <p:sldId id="2142533623" r:id="rId26"/>
    <p:sldId id="2142533625" r:id="rId27"/>
    <p:sldId id="2142533624" r:id="rId28"/>
    <p:sldId id="2142533627" r:id="rId29"/>
    <p:sldId id="2142533626" r:id="rId30"/>
    <p:sldId id="2142533629" r:id="rId31"/>
    <p:sldId id="468" r:id="rId32"/>
    <p:sldId id="465" r:id="rId33"/>
    <p:sldId id="2142533628" r:id="rId34"/>
    <p:sldId id="2142533641" r:id="rId35"/>
    <p:sldId id="2142533659" r:id="rId36"/>
    <p:sldId id="2142533660" r:id="rId37"/>
    <p:sldId id="2142533661" r:id="rId38"/>
    <p:sldId id="2142533663" r:id="rId39"/>
    <p:sldId id="2142533664" r:id="rId40"/>
    <p:sldId id="21425336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1D43F-73B7-2267-E950-722DD16AB832}" name="Cloud, Jason" initials="JC" userId="S::jmclou@dolby.com::f1af5167-eab6-43b2-bcfe-e5d58eb3ce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3253DC"/>
    <a:srgbClr val="0B2742"/>
    <a:srgbClr val="4A5A75"/>
    <a:srgbClr val="DEE3EC"/>
    <a:srgbClr val="FFFFFF"/>
    <a:srgbClr val="ECECEC"/>
    <a:srgbClr val="06050B"/>
    <a:srgbClr val="020625"/>
    <a:srgbClr val="7B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821EE-57C9-4BFA-A177-0634950F79B1}" v="1" dt="2024-11-12T15:57:15.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4" autoAdjust="0"/>
    <p:restoredTop sz="94926" autoAdjust="0"/>
  </p:normalViewPr>
  <p:slideViewPr>
    <p:cSldViewPr snapToGrid="0">
      <p:cViewPr varScale="1">
        <p:scale>
          <a:sx n="178" d="100"/>
          <a:sy n="178" d="100"/>
        </p:scale>
        <p:origin x="264" y="176"/>
      </p:cViewPr>
      <p:guideLst/>
    </p:cSldViewPr>
  </p:slideViewPr>
  <p:outlineViewPr>
    <p:cViewPr>
      <p:scale>
        <a:sx n="33" d="100"/>
        <a:sy n="33" d="100"/>
      </p:scale>
      <p:origin x="0" y="-38178"/>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7FB477F6_C5E83E15.xml><?xml version="1.0" encoding="utf-8"?>
<p188:cmLst xmlns:a="http://schemas.openxmlformats.org/drawingml/2006/main" xmlns:r="http://schemas.openxmlformats.org/officeDocument/2006/relationships" xmlns:p188="http://schemas.microsoft.com/office/powerpoint/2018/8/main">
  <p188:cm id="{55D50165-D0FC-674F-80F5-63958D40D8C6}" authorId="{1E41D43F-73B7-2267-E950-722DD16AB832}" created="2024-11-12T22:59:20.901">
    <ac:txMkLst xmlns:ac="http://schemas.microsoft.com/office/drawing/2013/main/command">
      <pc:docMk xmlns:pc="http://schemas.microsoft.com/office/powerpoint/2013/main/command"/>
      <pc:sldMk xmlns:pc="http://schemas.microsoft.com/office/powerpoint/2013/main/command" cId="3320331797" sldId="2142533622"/>
      <ac:spMk id="7" creationId="{533B489C-916B-6D87-19BC-CB273A2083AF}"/>
      <ac:txMk cp="0" len="10">
        <ac:context len="11" hash="3225458733"/>
      </ac:txMk>
    </ac:txMkLst>
    <p188:pos x="1948797" y="305939"/>
    <p188:txBody>
      <a:bodyPr/>
      <a:lstStyle/>
      <a:p>
        <a:r>
          <a:rPr lang="en-US"/>
          <a:t>This is a very narrow view of what CMMF is and can do. While taking this view should be supported within the 5GMS System, we shouldn’t exclude other ways of using CMMF.</a:t>
        </a:r>
      </a:p>
    </p188:txBody>
  </p188:cm>
</p188:cmLst>
</file>

<file path=ppt/comments/modernComment_7FB477FA_F0FC49E9.xml><?xml version="1.0" encoding="utf-8"?>
<p188:cmLst xmlns:a="http://schemas.openxmlformats.org/drawingml/2006/main" xmlns:r="http://schemas.openxmlformats.org/officeDocument/2006/relationships" xmlns:p188="http://schemas.microsoft.com/office/powerpoint/2018/8/main">
  <p188:cm id="{6CD8E228-82FF-9542-9D65-18CCEE74BCCC}" authorId="{1E41D43F-73B7-2267-E950-722DD16AB832}" created="2024-11-12T23:04:06.165">
    <ac:txMkLst xmlns:ac="http://schemas.microsoft.com/office/drawing/2013/main/command">
      <pc:docMk xmlns:pc="http://schemas.microsoft.com/office/powerpoint/2013/main/command"/>
      <pc:sldMk xmlns:pc="http://schemas.microsoft.com/office/powerpoint/2013/main/command" cId="4043065833" sldId="2142533626"/>
      <ac:spMk id="3" creationId="{000E784B-7E97-0252-A450-F8F3D2BD1F5D}"/>
      <ac:txMk cp="0" len="24">
        <ac:context len="25" hash="402395353"/>
      </ac:txMk>
    </ac:txMkLst>
    <p188:pos x="4204887" y="305939"/>
    <p188:txBody>
      <a:bodyPr/>
      <a:lstStyle/>
      <a:p>
        <a:r>
          <a:rPr lang="en-US"/>
          <a:t>This list of CMMF configuration parameters may be necessary in some case, but they are definitely not in others. If a 5GMS use case requires this depth of information, the architecture, recommendations, etc. provided in S4-242038 allows it; but it does not, nor should it, require this level of detail.</a:t>
        </a:r>
      </a:p>
    </p188:txBody>
  </p188:cm>
</p188:cmLst>
</file>

<file path=ppt/comments/modernComment_7FB47801_439F8941.xml><?xml version="1.0" encoding="utf-8"?>
<p188:cmLst xmlns:a="http://schemas.openxmlformats.org/drawingml/2006/main" xmlns:r="http://schemas.openxmlformats.org/officeDocument/2006/relationships" xmlns:p188="http://schemas.microsoft.com/office/powerpoint/2018/8/main">
  <p188:cm id="{F630F5C8-6183-9E41-B060-8C73503F5DCB}" authorId="{1E41D43F-73B7-2267-E950-722DD16AB832}" created="2024-11-12T22:35:34.850">
    <ac:txMkLst xmlns:ac="http://schemas.microsoft.com/office/drawing/2013/main/command">
      <pc:docMk xmlns:pc="http://schemas.microsoft.com/office/powerpoint/2013/main/command"/>
      <pc:sldMk xmlns:pc="http://schemas.microsoft.com/office/powerpoint/2013/main/command" cId="1134528833" sldId="2142533633"/>
      <ac:spMk id="4" creationId="{FC6F8DE5-A9E9-6910-E13B-0885DD3B3AA8}"/>
      <ac:txMk cp="0" len="50">
        <ac:context len="891" hash="1992772890"/>
      </ac:txMk>
    </ac:txMkLst>
    <p188:pos x="6366973" y="306281"/>
    <p188:txBody>
      <a:bodyPr/>
      <a:lstStyle/>
      <a:p>
        <a:r>
          <a:rPr lang="en-US"/>
          <a:t>See clauses 5.19.3.2 and 5.19.4.2 of S4-242038.</a:t>
        </a:r>
      </a:p>
    </p188:txBody>
  </p188:cm>
  <p188:cm id="{83136C8D-234F-644A-9458-FABBD2D73400}" authorId="{1E41D43F-73B7-2267-E950-722DD16AB832}" created="2024-11-12T22:36:02.878">
    <ac:txMkLst xmlns:ac="http://schemas.microsoft.com/office/drawing/2013/main/command">
      <pc:docMk xmlns:pc="http://schemas.microsoft.com/office/powerpoint/2013/main/command"/>
      <pc:sldMk xmlns:pc="http://schemas.microsoft.com/office/powerpoint/2013/main/command" cId="1134528833" sldId="2142533633"/>
      <ac:spMk id="4" creationId="{FC6F8DE5-A9E9-6910-E13B-0885DD3B3AA8}"/>
      <ac:txMk cp="542" len="35">
        <ac:context len="891" hash="1992772890"/>
      </ac:txMk>
    </ac:txMkLst>
    <p188:pos x="4632177" y="2776016"/>
    <p188:txBody>
      <a:bodyPr/>
      <a:lstStyle/>
      <a:p>
        <a:r>
          <a:rPr lang="en-US"/>
          <a:t>See clauses 5.19.3.1 and 5.19.4.1 of S4-242038.</a:t>
        </a:r>
      </a:p>
    </p188:txBody>
  </p188:cm>
</p188:cmLst>
</file>

<file path=ppt/comments/modernComment_7FB47805_F9C5E1F0.xml><?xml version="1.0" encoding="utf-8"?>
<p188:cmLst xmlns:a="http://schemas.openxmlformats.org/drawingml/2006/main" xmlns:r="http://schemas.openxmlformats.org/officeDocument/2006/relationships" xmlns:p188="http://schemas.microsoft.com/office/powerpoint/2018/8/main">
  <p188:cm id="{4A59251C-3FAA-6744-8522-3E27F6756805}" authorId="{1E41D43F-73B7-2267-E950-722DD16AB832}" created="2024-11-12T22:49:20.218">
    <ac:txMkLst xmlns:ac="http://schemas.microsoft.com/office/drawing/2013/main/command">
      <pc:docMk xmlns:pc="http://schemas.microsoft.com/office/powerpoint/2013/main/command"/>
      <pc:sldMk xmlns:pc="http://schemas.microsoft.com/office/powerpoint/2013/main/command" cId="4190495216" sldId="2142533637"/>
      <ac:spMk id="3" creationId="{B84B9381-69FF-C74C-78E8-7E1EC1154C31}"/>
      <ac:txMk cp="0" len="48">
        <ac:context len="49" hash="3663905211"/>
      </ac:txMk>
    </ac:txMkLst>
    <p188:pos x="7631750" y="305939"/>
    <p188:txBody>
      <a:bodyPr/>
      <a:lstStyle/>
      <a:p>
        <a:r>
          <a:rPr lang="en-US"/>
          <a:t>S4-242038 supports this mode of operation.</a:t>
        </a:r>
      </a:p>
    </p188:txBody>
  </p188:cm>
</p188:cmLst>
</file>

<file path=ppt/comments/modernComment_7FB47806_7F108F4B.xml><?xml version="1.0" encoding="utf-8"?>
<p188:cmLst xmlns:a="http://schemas.openxmlformats.org/drawingml/2006/main" xmlns:r="http://schemas.openxmlformats.org/officeDocument/2006/relationships" xmlns:p188="http://schemas.microsoft.com/office/powerpoint/2018/8/main">
  <p188:cm id="{6C81D95B-34AC-9B42-9ABE-3C9A63D1BACF}" authorId="{1E41D43F-73B7-2267-E950-722DD16AB832}" created="2024-11-12T22:50:15.952">
    <ac:txMkLst xmlns:ac="http://schemas.microsoft.com/office/drawing/2013/main/command">
      <pc:docMk xmlns:pc="http://schemas.microsoft.com/office/powerpoint/2013/main/command"/>
      <pc:sldMk xmlns:pc="http://schemas.microsoft.com/office/powerpoint/2013/main/command" cId="2131791691" sldId="2142533638"/>
      <ac:spMk id="3" creationId="{979EAF19-91B6-13B7-A5DE-2215DF6F1286}"/>
      <ac:txMk cp="0" len="45">
        <ac:context len="46" hash="2168241727"/>
      </ac:txMk>
    </ac:txMkLst>
    <p188:pos x="7084820" y="305939"/>
    <p188:txBody>
      <a:bodyPr/>
      <a:lstStyle/>
      <a:p>
        <a:r>
          <a:rPr lang="en-US"/>
          <a:t>S4-242038 allows for this mode of operation.</a:t>
        </a:r>
      </a:p>
    </p188:txBody>
  </p188:cm>
  <p188:cm id="{41673347-5469-AA44-8D4F-85213197F39E}" authorId="{1E41D43F-73B7-2267-E950-722DD16AB832}" created="2024-11-12T22:53:58.423">
    <ac:txMkLst xmlns:ac="http://schemas.microsoft.com/office/drawing/2013/main/command">
      <pc:docMk xmlns:pc="http://schemas.microsoft.com/office/powerpoint/2013/main/command"/>
      <pc:sldMk xmlns:pc="http://schemas.microsoft.com/office/powerpoint/2013/main/command" cId="2131791691" sldId="2142533638"/>
      <ac:spMk id="4" creationId="{9CE6A9C5-90B8-B652-364B-CA503E6FAC58}"/>
      <ac:txMk cp="275" len="107">
        <ac:context len="698" hash="567450325"/>
      </ac:txMk>
    </ac:txMkLst>
    <p188:pos x="10716782" y="1955620"/>
    <p188:txBody>
      <a:bodyPr/>
      <a:lstStyle/>
      <a:p>
        <a:r>
          <a:rPr lang="en-US"/>
          <a:t>This is one way to do it and the architecture in S4-242038 allows for this to happen. The CMMF FDT would be the CMMF Configuration Information referenced in S4-242038.
Note: The solutions in S4-242038 are general so they also allow for other ways of operating with CMMF where you can communicate URL mapping rules, or whatever, that can accomplish a similar objective.</a:t>
        </a:r>
      </a:p>
    </p188:txBody>
  </p188:cm>
  <p188:cm id="{C0C2FE8D-23F4-6F45-BCD7-64FC4A7BCC15}" authorId="{1E41D43F-73B7-2267-E950-722DD16AB832}" created="2024-11-12T22:55:27.646">
    <ac:txMkLst xmlns:ac="http://schemas.microsoft.com/office/drawing/2013/main/command">
      <pc:docMk xmlns:pc="http://schemas.microsoft.com/office/powerpoint/2013/main/command"/>
      <pc:sldMk xmlns:pc="http://schemas.microsoft.com/office/powerpoint/2013/main/command" cId="2131791691" sldId="2142533638"/>
      <ac:spMk id="4" creationId="{9CE6A9C5-90B8-B652-364B-CA503E6FAC58}"/>
      <ac:txMk cp="436" len="78">
        <ac:context len="698" hash="567450325"/>
      </ac:txMk>
    </ac:txMkLst>
    <p188:pos x="9238360" y="2545279"/>
    <p188:txBody>
      <a:bodyPr/>
      <a:lstStyle/>
      <a:p>
        <a:r>
          <a:rPr lang="en-US"/>
          <a:t>S4-242038 allows for this. This information can also be provided to the client by the AF in some cases. S4-242038 does not place limits on how this information is conveyed to the client.</a:t>
        </a:r>
      </a:p>
    </p188:txBody>
  </p188:cm>
</p188:cmLst>
</file>

<file path=ppt/comments/modernComment_7FB47807_E4A5F857.xml><?xml version="1.0" encoding="utf-8"?>
<p188:cmLst xmlns:a="http://schemas.openxmlformats.org/drawingml/2006/main" xmlns:r="http://schemas.openxmlformats.org/officeDocument/2006/relationships" xmlns:p188="http://schemas.microsoft.com/office/powerpoint/2018/8/main">
  <p188:cm id="{40E616BF-FFE4-ED44-84EC-96808052C80A}" authorId="{1E41D43F-73B7-2267-E950-722DD16AB832}" created="2024-11-12T22:56:16.227">
    <ac:txMkLst xmlns:ac="http://schemas.microsoft.com/office/drawing/2013/main/command">
      <pc:docMk xmlns:pc="http://schemas.microsoft.com/office/powerpoint/2013/main/command"/>
      <pc:sldMk xmlns:pc="http://schemas.microsoft.com/office/powerpoint/2013/main/command" cId="3836082263" sldId="2142533639"/>
      <ac:spMk id="3" creationId="{50FA32FF-3052-6C22-D549-871B84374992}"/>
      <ac:txMk cp="0" len="49">
        <ac:context len="50" hash="342333822"/>
      </ac:txMk>
    </ac:txMkLst>
    <p188:pos x="7845395" y="305939"/>
    <p188:txBody>
      <a:bodyPr/>
      <a:lstStyle/>
      <a:p>
        <a:r>
          <a:rPr lang="en-US"/>
          <a:t>S4-242038 covers this scenario.</a:t>
        </a:r>
      </a:p>
    </p188:txBody>
  </p188:cm>
</p188:cmLst>
</file>

<file path=ppt/comments/modernComment_7FB4780C_FFF84802.xml><?xml version="1.0" encoding="utf-8"?>
<p188:cmLst xmlns:a="http://schemas.openxmlformats.org/drawingml/2006/main" xmlns:r="http://schemas.openxmlformats.org/officeDocument/2006/relationships" xmlns:p188="http://schemas.microsoft.com/office/powerpoint/2018/8/main">
  <p188:cm id="{DB983973-CAEA-E84E-A5FF-276A9584D95E}" authorId="{1E41D43F-73B7-2267-E950-722DD16AB832}" created="2024-11-12T22:34:57.950">
    <ac:txMkLst xmlns:ac="http://schemas.microsoft.com/office/drawing/2013/main/command">
      <pc:docMk xmlns:pc="http://schemas.microsoft.com/office/powerpoint/2013/main/command"/>
      <pc:sldMk xmlns:pc="http://schemas.microsoft.com/office/powerpoint/2013/main/command" cId="4294461442" sldId="2142533644"/>
      <ac:spMk id="3" creationId="{300EBFA4-1DA0-C9D5-45C5-574634D6917C}"/>
      <ac:txMk cp="0" len="27">
        <ac:context len="28" hash="4011921720"/>
      </ac:txMk>
    </ac:txMkLst>
    <p188:pos x="4666360" y="305939"/>
    <p188:txBody>
      <a:bodyPr/>
      <a:lstStyle/>
      <a:p>
        <a:r>
          <a:rPr lang="en-US"/>
          <a:t>S4-242038 has been updated to provide a brief description of each of these. It also provides a mapping for using each of these given the two general architectures provided in 5.19.3 and call flows in 5.19.4.</a:t>
        </a:r>
      </a:p>
    </p188:txBody>
  </p188:cm>
</p188:cmLst>
</file>

<file path=ppt/comments/modernComment_7FB4780D_A8271974.xml><?xml version="1.0" encoding="utf-8"?>
<p188:cmLst xmlns:a="http://schemas.openxmlformats.org/drawingml/2006/main" xmlns:r="http://schemas.openxmlformats.org/officeDocument/2006/relationships" xmlns:p188="http://schemas.microsoft.com/office/powerpoint/2018/8/main">
  <p188:cm id="{0AB31FB9-0B2B-7E4A-8A71-FE2CD4133285}" authorId="{1E41D43F-73B7-2267-E950-722DD16AB832}" created="2024-11-12T22:37:43.732">
    <ac:txMkLst xmlns:ac="http://schemas.microsoft.com/office/drawing/2013/main/command">
      <pc:docMk xmlns:pc="http://schemas.microsoft.com/office/powerpoint/2013/main/command"/>
      <pc:sldMk xmlns:pc="http://schemas.microsoft.com/office/powerpoint/2013/main/command" cId="2821134708" sldId="2142533645"/>
      <ac:spMk id="7" creationId="{9F4A725D-824A-1CE8-B23A-32FE2E5E721C}"/>
      <ac:txMk cp="0" len="20">
        <ac:context len="21" hash="1698351721"/>
      </ac:txMk>
    </ac:txMkLst>
    <p188:pos x="2519726" y="439190"/>
    <p188:txBody>
      <a:bodyPr/>
      <a:lstStyle/>
      <a:p>
        <a:r>
          <a:rPr lang="en-US"/>
          <a:t>The architecture in clause 5.19.3.2 allows one to do as you suggest. The “Multi-CDN Controller” is labeled “Online Service Location/Endpoint Management” function within S4-242038.</a:t>
        </a:r>
      </a:p>
    </p188:txBody>
  </p188:cm>
  <p188:cm id="{5C1631D3-BB39-274B-8CF4-B8F209F0D81D}" authorId="{1E41D43F-73B7-2267-E950-722DD16AB832}" created="2024-11-12T22:39:04.287">
    <ac:txMkLst xmlns:ac="http://schemas.microsoft.com/office/drawing/2013/main/command">
      <pc:docMk xmlns:pc="http://schemas.microsoft.com/office/powerpoint/2013/main/command"/>
      <pc:sldMk xmlns:pc="http://schemas.microsoft.com/office/powerpoint/2013/main/command" cId="2821134708" sldId="2142533645"/>
      <ac:spMk id="8" creationId="{55C5647F-568D-085E-6BDE-3601D62D93DA}"/>
      <ac:txMk cp="0" len="22">
        <ac:context len="23" hash="1822585580"/>
      </ac:txMk>
    </ac:txMkLst>
    <p188:pos x="1554052" y="438209"/>
    <p188:txBody>
      <a:bodyPr/>
      <a:lstStyle/>
      <a:p>
        <a:r>
          <a:rPr lang="en-US"/>
          <a:t>Each service location can be configured as a Content Distribution as defined within TS 26.512. S4-242038 extends this concept for the purposes of using multiple service locations.</a:t>
        </a:r>
      </a:p>
    </p188:txBody>
  </p188:cm>
  <p188:cm id="{11C67F61-399C-C74E-B28B-6DEE42198A0A}" authorId="{1E41D43F-73B7-2267-E950-722DD16AB832}" created="2024-11-12T22:41:35.672">
    <ac:txMkLst xmlns:ac="http://schemas.microsoft.com/office/drawing/2013/main/command">
      <pc:docMk xmlns:pc="http://schemas.microsoft.com/office/powerpoint/2013/main/command"/>
      <pc:sldMk xmlns:pc="http://schemas.microsoft.com/office/powerpoint/2013/main/command" cId="2821134708" sldId="2142533645"/>
      <ac:spMk id="10" creationId="{54222EA6-17B8-BF1F-DBAA-34BD1C1EEC22}"/>
      <ac:txMk cp="0" len="19">
        <ac:context len="20" hash="1966646053"/>
      </ac:txMk>
    </ac:txMkLst>
    <p188:pos x="1422838" y="434134"/>
    <p188:txBody>
      <a:bodyPr/>
      <a:lstStyle/>
      <a:p>
        <a:r>
          <a:rPr lang="en-US"/>
          <a:t>Each Content Distribution can be configured with a Content Preparation Template. In the case of CMMF, we need to define a Content Preparation Template for the purposes of creating CMMF objects. This is documented in S4-242038. Furthermore, there are various content preparation deployment scenarios provided in clause 5.19.3.2.2.6.3 of S4-242038 that give additional details on the various ways CMMF content preparation can be performed within the 5GMS System.</a:t>
        </a:r>
      </a:p>
    </p188:txBody>
  </p188:cm>
  <p188:cm id="{B13C96EF-8CD9-284D-8D0C-2FEA7B4E4F73}" authorId="{1E41D43F-73B7-2267-E950-722DD16AB832}" created="2024-11-12T22:42:30.809">
    <ac:txMkLst xmlns:ac="http://schemas.microsoft.com/office/drawing/2013/main/command">
      <pc:docMk xmlns:pc="http://schemas.microsoft.com/office/powerpoint/2013/main/command"/>
      <pc:sldMk xmlns:pc="http://schemas.microsoft.com/office/powerpoint/2013/main/command" cId="2821134708" sldId="2142533645"/>
      <ac:spMk id="26" creationId="{91ADB8B4-A7A8-5808-B37A-2300127B69D6}"/>
      <ac:txMk cp="0" len="16">
        <ac:context len="17" hash="3440994361"/>
      </ac:txMk>
    </ac:txMkLst>
    <p188:pos x="2013426" y="335102"/>
    <p188:txBody>
      <a:bodyPr/>
      <a:lstStyle/>
      <a:p>
        <a:r>
          <a:rPr lang="en-US"/>
          <a:t>This is discussed throughout S4-242038, including within the gap analysis and recommendations. </a:t>
        </a:r>
      </a:p>
    </p188:txBody>
  </p188:cm>
  <p188:cm id="{FC23148E-986E-8D4B-A4E0-7B2823E8CAB6}" authorId="{1E41D43F-73B7-2267-E950-722DD16AB832}" created="2024-11-12T22:43:01.217">
    <ac:txMkLst xmlns:ac="http://schemas.microsoft.com/office/drawing/2013/main/command">
      <pc:docMk xmlns:pc="http://schemas.microsoft.com/office/powerpoint/2013/main/command"/>
      <pc:sldMk xmlns:pc="http://schemas.microsoft.com/office/powerpoint/2013/main/command" cId="2821134708" sldId="2142533645"/>
      <ac:spMk id="17" creationId="{77746FC8-BEAC-4FCA-E37F-5B26AA94C8D7}"/>
      <ac:txMk cp="0" len="16">
        <ac:context len="17" hash="1806889412"/>
      </ac:txMk>
    </ac:txMkLst>
    <p188:pos x="2523227" y="432190"/>
    <p188:txBody>
      <a:bodyPr/>
      <a:lstStyle/>
      <a:p>
        <a:r>
          <a:rPr lang="en-US"/>
          <a:t>This is discussed throughout S4-242038, including within the gap analysis and recommendations.</a:t>
        </a:r>
      </a:p>
    </p188:txBody>
  </p188:cm>
</p188:cmLst>
</file>

<file path=ppt/comments/modernComment_7FB4780E_4F3E371A.xml><?xml version="1.0" encoding="utf-8"?>
<p188:cmLst xmlns:a="http://schemas.openxmlformats.org/drawingml/2006/main" xmlns:r="http://schemas.openxmlformats.org/officeDocument/2006/relationships" xmlns:p188="http://schemas.microsoft.com/office/powerpoint/2018/8/main">
  <p188:cm id="{74547D71-8D02-EE42-BEC4-CC3F85F30A1F}" authorId="{1E41D43F-73B7-2267-E950-722DD16AB832}" created="2024-11-12T22:44:54.035">
    <ac:txMkLst xmlns:ac="http://schemas.microsoft.com/office/drawing/2013/main/command">
      <pc:docMk xmlns:pc="http://schemas.microsoft.com/office/powerpoint/2013/main/command"/>
      <pc:sldMk xmlns:pc="http://schemas.microsoft.com/office/powerpoint/2013/main/command" cId="1329477402" sldId="2142533646"/>
      <ac:spMk id="4" creationId="{52FFA143-6B4B-EDE9-AA19-0A0A65FC9D1B}"/>
      <ac:txMk cp="0" len="8">
        <ac:context len="9" hash="2483690996"/>
      </ac:txMk>
    </ac:txMkLst>
    <p188:pos x="2759268" y="553757"/>
    <p188:txBody>
      <a:bodyPr/>
      <a:lstStyle/>
      <a:p>
        <a:r>
          <a:rPr lang="en-US"/>
          <a:t>S4-242038 generally uses the 5GMSd AF to configure and communicate multi-service location information a baseline, but allows the use of a “Multi-CDN Controller” if the use case calls for it.</a:t>
        </a:r>
      </a:p>
    </p188:txBody>
  </p188:cm>
</p188:cmLst>
</file>

<file path=ppt/comments/modernComment_7FB4780F_F6BC49AE.xml><?xml version="1.0" encoding="utf-8"?>
<p188:cmLst xmlns:a="http://schemas.openxmlformats.org/drawingml/2006/main" xmlns:r="http://schemas.openxmlformats.org/officeDocument/2006/relationships" xmlns:p188="http://schemas.microsoft.com/office/powerpoint/2018/8/main">
  <p188:cm id="{484343D6-9E83-BE4B-B811-01F142ABF1B6}" authorId="{1E41D43F-73B7-2267-E950-722DD16AB832}" created="2024-11-12T22:45:39.765">
    <ac:txMkLst xmlns:ac="http://schemas.microsoft.com/office/drawing/2013/main/command">
      <pc:docMk xmlns:pc="http://schemas.microsoft.com/office/powerpoint/2013/main/command"/>
      <pc:sldMk xmlns:pc="http://schemas.microsoft.com/office/powerpoint/2013/main/command" cId="4139534766" sldId="2142533647"/>
      <ac:spMk id="3" creationId="{C81C27E6-7D6E-989C-53D2-55D66C15C54F}"/>
      <ac:txMk cp="0" len="49">
        <ac:context len="50" hash="1630794775"/>
      </ac:txMk>
    </ac:txMkLst>
    <p188:pos x="8204319" y="305939"/>
    <p188:txBody>
      <a:bodyPr/>
      <a:lstStyle/>
      <a:p>
        <a:r>
          <a:rPr lang="en-US"/>
          <a:t>Discussed in clause 15.19.3.1 and 5.19.4.1</a:t>
        </a:r>
      </a:p>
    </p188:txBody>
  </p188:cm>
</p188:cmLst>
</file>

<file path=ppt/comments/modernComment_7FB47810_E69A50A9.xml><?xml version="1.0" encoding="utf-8"?>
<p188:cmLst xmlns:a="http://schemas.openxmlformats.org/drawingml/2006/main" xmlns:r="http://schemas.openxmlformats.org/officeDocument/2006/relationships" xmlns:p188="http://schemas.microsoft.com/office/powerpoint/2018/8/main">
  <p188:cm id="{AA11B2BA-6384-8F41-B8F4-E945C47A7651}" authorId="{1E41D43F-73B7-2267-E950-722DD16AB832}" created="2024-11-12T22:47:14.859">
    <ac:txMkLst xmlns:ac="http://schemas.microsoft.com/office/drawing/2013/main/command">
      <pc:docMk xmlns:pc="http://schemas.microsoft.com/office/powerpoint/2013/main/command"/>
      <pc:sldMk xmlns:pc="http://schemas.microsoft.com/office/powerpoint/2013/main/command" cId="3868872873" sldId="2142533648"/>
      <ac:spMk id="3" creationId="{C78F2775-5C40-7F75-97C9-6820173A881D}"/>
      <ac:txMk cp="0" len="49">
        <ac:context len="50" hash="1630794775"/>
      </ac:txMk>
    </ac:txMkLst>
    <p188:pos x="8204319" y="305939"/>
    <p188:txBody>
      <a:bodyPr/>
      <a:lstStyle/>
      <a:p>
        <a:r>
          <a:rPr lang="en-US"/>
          <a:t>This architecture is not explicitly discussed within S4-242038, but the gap analysis and recommendations (if followed) would allow you to setup a deployment architecture as shown.</a:t>
        </a:r>
      </a:p>
    </p188:txBody>
  </p188:cm>
</p188:cmLst>
</file>

<file path=ppt/comments/modernComment_7FB47816_7C3E5F27.xml><?xml version="1.0" encoding="utf-8"?>
<p188:cmLst xmlns:a="http://schemas.openxmlformats.org/drawingml/2006/main" xmlns:r="http://schemas.openxmlformats.org/officeDocument/2006/relationships" xmlns:p188="http://schemas.microsoft.com/office/powerpoint/2018/8/main">
  <p188:cm id="{810CFB28-8185-5B43-B32F-5785A993DBD0}" authorId="{1E41D43F-73B7-2267-E950-722DD16AB832}" created="2024-11-12T22:56:52.735">
    <ac:txMkLst xmlns:ac="http://schemas.microsoft.com/office/drawing/2013/main/command">
      <pc:docMk xmlns:pc="http://schemas.microsoft.com/office/powerpoint/2013/main/command"/>
      <pc:sldMk xmlns:pc="http://schemas.microsoft.com/office/powerpoint/2013/main/command" cId="2084462375" sldId="2142533654"/>
      <ac:spMk id="4" creationId="{20C11DA3-C920-FE16-5E20-328532E9C7AB}"/>
      <ac:txMk cp="0" len="31">
        <ac:context len="32" hash="4099856227"/>
      </ac:txMk>
    </ac:txMkLst>
    <p188:pos x="5050921" y="305939"/>
    <p188:txBody>
      <a:bodyPr/>
      <a:lstStyle/>
      <a:p>
        <a:r>
          <a:rPr lang="en-US"/>
          <a:t>This is covered in clause 5.19.3.2.1 of S4-242038</a:t>
        </a:r>
      </a:p>
    </p188:txBody>
  </p188:cm>
</p188:cmLst>
</file>

<file path=ppt/comments/modernComment_7FB47817_5BA02C3C.xml><?xml version="1.0" encoding="utf-8"?>
<p188:cmLst xmlns:a="http://schemas.openxmlformats.org/drawingml/2006/main" xmlns:r="http://schemas.openxmlformats.org/officeDocument/2006/relationships" xmlns:p188="http://schemas.microsoft.com/office/powerpoint/2018/8/main">
  <p188:cm id="{9C3418D8-B1C2-FD4C-AEE3-D19CD676B807}" authorId="{1E41D43F-73B7-2267-E950-722DD16AB832}" created="2024-11-12T17:28:50.729">
    <ac:txMkLst xmlns:ac="http://schemas.microsoft.com/office/drawing/2013/main/command">
      <pc:docMk xmlns:pc="http://schemas.microsoft.com/office/powerpoint/2013/main/command"/>
      <pc:sldMk xmlns:pc="http://schemas.microsoft.com/office/powerpoint/2013/main/command" cId="1537223740" sldId="2142533655"/>
      <ac:spMk id="4" creationId="{58B68639-1B51-3564-ACDC-49E196DCA699}"/>
      <ac:txMk cp="105" len="44">
        <ac:context len="851" hash="2458808688"/>
      </ac:txMk>
    </ac:txMkLst>
    <p188:pos x="4341620" y="1365960"/>
    <p188:txBody>
      <a:bodyPr/>
      <a:lstStyle/>
      <a:p>
        <a:r>
          <a:rPr lang="en-US"/>
          <a:t>This can be accomplished by defining multiple Content Distributions within the Content Hosting Configuration.</a:t>
        </a:r>
      </a:p>
    </p188:txBody>
  </p188:cm>
  <p188:cm id="{DE4E318A-4472-B14A-A4AA-27AB7F960E96}" authorId="{1E41D43F-73B7-2267-E950-722DD16AB832}" created="2024-11-12T17:30:25.115">
    <ac:txMkLst xmlns:ac="http://schemas.microsoft.com/office/drawing/2013/main/command">
      <pc:docMk xmlns:pc="http://schemas.microsoft.com/office/powerpoint/2013/main/command"/>
      <pc:sldMk xmlns:pc="http://schemas.microsoft.com/office/powerpoint/2013/main/command" cId="1537223740" sldId="2142533655"/>
      <ac:spMk id="4" creationId="{58B68639-1B51-3564-ACDC-49E196DCA699}"/>
      <ac:txMk cp="150" len="145">
        <ac:context len="851" hash="2458808688"/>
      </ac:txMk>
    </ac:txMkLst>
    <p188:pos x="6717350" y="1665063"/>
    <p188:txBody>
      <a:bodyPr/>
      <a:lstStyle/>
      <a:p>
        <a:r>
          <a:rPr lang="en-US"/>
          <a:t>Content Preparation Templates are linked to each Content Distribution within the Content Hosting Configuration.</a:t>
        </a:r>
      </a:p>
    </p188:txBody>
  </p188:cm>
  <p188:cm id="{DCF74904-3112-F14D-BE58-7236A43B750D}" authorId="{1E41D43F-73B7-2267-E950-722DD16AB832}" created="2024-11-12T17:32:04.579">
    <ac:txMkLst xmlns:ac="http://schemas.microsoft.com/office/drawing/2013/main/command">
      <pc:docMk xmlns:pc="http://schemas.microsoft.com/office/powerpoint/2013/main/command"/>
      <pc:sldMk xmlns:pc="http://schemas.microsoft.com/office/powerpoint/2013/main/command" cId="1537223740" sldId="2142533655"/>
      <ac:spMk id="4" creationId="{58B68639-1B51-3564-ACDC-49E196DCA699}"/>
      <ac:txMk cp="436" len="269">
        <ac:context len="851" hash="2458808688"/>
      </ac:txMk>
    </ac:txMkLst>
    <p188:pos x="7033545" y="3468225"/>
    <p188:txBody>
      <a:bodyPr/>
      <a:lstStyle/>
      <a:p>
        <a:r>
          <a:rPr lang="en-US"/>
          <a:t>The parameters are set for each Content Distribution within the Content Hosting Configuration.</a:t>
        </a:r>
      </a:p>
    </p188:txBody>
  </p188:cm>
</p188:cmLst>
</file>

<file path=ppt/comments/modernComment_7FB47818_94FAE670.xml><?xml version="1.0" encoding="utf-8"?>
<p188:cmLst xmlns:a="http://schemas.openxmlformats.org/drawingml/2006/main" xmlns:r="http://schemas.openxmlformats.org/officeDocument/2006/relationships" xmlns:p188="http://schemas.microsoft.com/office/powerpoint/2018/8/main">
  <p188:cm id="{BF859068-0129-A347-B62D-51331F0A3193}" authorId="{1E41D43F-73B7-2267-E950-722DD16AB832}" created="2024-11-12T17:37:32.783">
    <ac:txMkLst xmlns:ac="http://schemas.microsoft.com/office/drawing/2013/main/command">
      <pc:docMk xmlns:pc="http://schemas.microsoft.com/office/powerpoint/2013/main/command"/>
      <pc:sldMk xmlns:pc="http://schemas.microsoft.com/office/powerpoint/2013/main/command" cId="2499470960" sldId="2142533656"/>
      <ac:spMk id="4" creationId="{6B863902-73FB-B11E-4049-52FEBF2A0064}"/>
      <ac:txMk cp="58" len="73">
        <ac:context len="767" hash="3014403548"/>
      </ac:txMk>
    </ac:txMkLst>
    <p188:pos x="3828872" y="588292"/>
    <p188:txBody>
      <a:bodyPr/>
      <a:lstStyle/>
      <a:p>
        <a:r>
          <a:rPr lang="en-US"/>
          <a:t>This is one approach to enabling media delivery from multiple “service locations”. There are others. For example, the service locations can be provided by a Content Steering Server, they can be provided by the Application Provider via M8d, they can be provided by the AF via M5d.</a:t>
        </a:r>
      </a:p>
    </p188:txBody>
  </p188:cm>
  <p188:cm id="{3FA69E60-AB38-A145-A542-774E693A9861}" authorId="{1E41D43F-73B7-2267-E950-722DD16AB832}" created="2024-11-12T17:38:42.928">
    <ac:txMkLst xmlns:ac="http://schemas.microsoft.com/office/drawing/2013/main/command">
      <pc:docMk xmlns:pc="http://schemas.microsoft.com/office/powerpoint/2013/main/command"/>
      <pc:sldMk xmlns:pc="http://schemas.microsoft.com/office/powerpoint/2013/main/command" cId="2499470960" sldId="2142533656"/>
      <ac:spMk id="4" creationId="{6B863902-73FB-B11E-4049-52FEBF2A0064}"/>
      <ac:txMk cp="190" len="51">
        <ac:context len="767" hash="3014403548"/>
      </ac:txMk>
    </ac:txMkLst>
    <p188:pos x="4751818" y="1306139"/>
    <p188:txBody>
      <a:bodyPr/>
      <a:lstStyle/>
      <a:p>
        <a:r>
          <a:rPr lang="en-US"/>
          <a:t>If the service locations are provisioned within the 5GMS System, these service locations are already provided by the AF at M5d. In the case you have something like a Content Steering Server, then this is fine.</a:t>
        </a:r>
      </a:p>
    </p188:txBody>
  </p188:cm>
</p188:cmLst>
</file>

<file path=ppt/comments/modernComment_7FB4781B_CAA7D165.xml><?xml version="1.0" encoding="utf-8"?>
<p188:cmLst xmlns:a="http://schemas.openxmlformats.org/drawingml/2006/main" xmlns:r="http://schemas.openxmlformats.org/officeDocument/2006/relationships" xmlns:p188="http://schemas.microsoft.com/office/powerpoint/2018/8/main">
  <p188:cm id="{E84F1BC0-C281-CA4A-93D2-EFBDDB2251AD}" authorId="{1E41D43F-73B7-2267-E950-722DD16AB832}" created="2024-11-12T21:34:11.759">
    <ac:txMkLst xmlns:ac="http://schemas.microsoft.com/office/drawing/2013/main/command">
      <pc:docMk xmlns:pc="http://schemas.microsoft.com/office/powerpoint/2013/main/command"/>
      <pc:sldMk xmlns:pc="http://schemas.microsoft.com/office/powerpoint/2013/main/command" cId="3399995749" sldId="2142533659"/>
      <ac:spMk id="3" creationId="{378587CC-4B59-4705-8B86-C4DCA5A72195}"/>
      <ac:txMk cp="0" len="32">
        <ac:context len="33" hash="140181130"/>
      </ac:txMk>
    </ac:txMkLst>
    <p188:pos x="5555122" y="305939"/>
    <p188:txBody>
      <a:bodyPr/>
      <a:lstStyle/>
      <a:p>
        <a:r>
          <a:rPr lang="en-US"/>
          <a:t>See clauses 5.19.3.2.1 and 5.19.3.1.2.6.1 of S4-242038. The architecture shown here provides one option for deploying CMMF. The architecture in S4-242038 allows this deployment scenario, but also enables others. For example, providing the CMMF Configuration Information at reference point M5d.</a:t>
        </a:r>
      </a:p>
    </p188:txBody>
  </p188:cm>
  <p188:cm id="{F03F6B9E-E431-7A49-8CCB-9D1AF27A0BA3}" authorId="{1E41D43F-73B7-2267-E950-722DD16AB832}" created="2024-11-12T21:36:01.121">
    <ac:txMkLst xmlns:ac="http://schemas.microsoft.com/office/drawing/2013/main/command">
      <pc:docMk xmlns:pc="http://schemas.microsoft.com/office/powerpoint/2013/main/command"/>
      <pc:sldMk xmlns:pc="http://schemas.microsoft.com/office/powerpoint/2013/main/command" cId="3399995749" sldId="2142533659"/>
      <ac:spMk id="10" creationId="{572DE5A8-B59A-BE53-791D-3D1EDFEF875D}"/>
      <ac:txMk cp="0" len="27">
        <ac:context len="28" hash="3691889773"/>
      </ac:txMk>
    </ac:txMkLst>
    <p188:pos x="1410785" y="498834"/>
    <p188:txBody>
      <a:bodyPr/>
      <a:lstStyle/>
      <a:p>
        <a:r>
          <a:rPr lang="en-US"/>
          <a:t>Within S4-242038, this is implemented as a Content Preparation Template (specific to CMMF object generation) attached to a Content Distribution found in the Content Hosting Configuration.</a:t>
        </a:r>
      </a:p>
    </p188:txBody>
  </p188:cm>
  <p188:cm id="{F23A3012-7932-7249-A011-3E07B96A1CF7}" authorId="{1E41D43F-73B7-2267-E950-722DD16AB832}" created="2024-11-12T21:36:50.649">
    <ac:txMkLst xmlns:ac="http://schemas.microsoft.com/office/drawing/2013/main/command">
      <pc:docMk xmlns:pc="http://schemas.microsoft.com/office/powerpoint/2013/main/command"/>
      <pc:sldMk xmlns:pc="http://schemas.microsoft.com/office/powerpoint/2013/main/command" cId="3399995749" sldId="2142533659"/>
      <ac:spMk id="31" creationId="{A7461010-D2D5-E17E-15D5-0CE76D4F4644}"/>
      <ac:txMk cp="0" len="18">
        <ac:context len="19" hash="1672494216"/>
      </ac:txMk>
    </ac:txMkLst>
    <p188:pos x="1416049" y="438936"/>
    <p188:txBody>
      <a:bodyPr/>
      <a:lstStyle/>
      <a:p>
        <a:r>
          <a:rPr lang="en-US"/>
          <a:t>Within S4-242038, these are configured and provisioned as Content Distributions within one or more Content Hosting Configurations.</a:t>
        </a:r>
      </a:p>
    </p188:txBody>
  </p188:cm>
  <p188:cm id="{080D3D5D-384C-304C-8E61-958305AFEB6C}" authorId="{1E41D43F-73B7-2267-E950-722DD16AB832}" created="2024-11-12T21:39:11.465">
    <ac:txMkLst xmlns:ac="http://schemas.microsoft.com/office/drawing/2013/main/command">
      <pc:docMk xmlns:pc="http://schemas.microsoft.com/office/powerpoint/2013/main/command"/>
      <pc:sldMk xmlns:pc="http://schemas.microsoft.com/office/powerpoint/2013/main/command" cId="3399995749" sldId="2142533659"/>
      <ac:spMk id="7" creationId="{B01A6F86-4A3E-2A13-90F3-5F4EC440865A}"/>
      <ac:txMk cp="0" len="30">
        <ac:context len="31" hash="3850517166"/>
      </ac:txMk>
    </ac:txMkLst>
    <p188:pos x="3652810" y="564199"/>
    <p188:txBody>
      <a:bodyPr/>
      <a:lstStyle/>
      <a:p>
        <a:r>
          <a:rPr lang="en-US"/>
          <a:t>CMMF Configuration information can be made available from the 5GMSd AS at reference point M4d (for cases where this information changes frequently) or by the 5GMSd AF at reference point M5d (for cases where this information is static). The architecture in clause 5.19.3.2.1 of S4-242038 allows both.</a:t>
        </a:r>
      </a:p>
    </p188:txBody>
  </p188:cm>
  <p188:cm id="{DDA13488-055A-4648-96A7-0F04BBED8B50}" authorId="{1E41D43F-73B7-2267-E950-722DD16AB832}" created="2024-11-12T21:39:49.484">
    <ac:txMkLst xmlns:ac="http://schemas.microsoft.com/office/drawing/2013/main/command">
      <pc:docMk xmlns:pc="http://schemas.microsoft.com/office/powerpoint/2013/main/command"/>
      <pc:sldMk xmlns:pc="http://schemas.microsoft.com/office/powerpoint/2013/main/command" cId="3399995749" sldId="2142533659"/>
      <ac:spMk id="17" creationId="{BA398E8C-60C9-39D1-D7A4-35B75AB7932F}"/>
      <ac:txMk cp="0" len="40">
        <ac:context len="41" hash="2391575529"/>
      </ac:txMk>
    </ac:txMkLst>
    <p188:pos x="3036458" y="439004"/>
    <p188:txBody>
      <a:bodyPr/>
      <a:lstStyle/>
      <a:p>
        <a:r>
          <a:rPr lang="en-US"/>
          <a:t>This is discussed in clause 5.19.3.1.2.6.1 of S4-242038.</a:t>
        </a:r>
      </a:p>
    </p188:txBody>
  </p188:cm>
</p188:cmLst>
</file>

<file path=ppt/comments/modernComment_7FB4781C_A48BD89D.xml><?xml version="1.0" encoding="utf-8"?>
<p188:cmLst xmlns:a="http://schemas.openxmlformats.org/drawingml/2006/main" xmlns:r="http://schemas.openxmlformats.org/officeDocument/2006/relationships" xmlns:p188="http://schemas.microsoft.com/office/powerpoint/2018/8/main">
  <p188:cm id="{D7D2E70D-F317-5143-91B7-1A87A30FBE98}" authorId="{1E41D43F-73B7-2267-E950-722DD16AB832}" created="2024-11-12T18:01:02.368">
    <ac:txMkLst xmlns:ac="http://schemas.microsoft.com/office/drawing/2013/main/command">
      <pc:docMk xmlns:pc="http://schemas.microsoft.com/office/powerpoint/2013/main/command"/>
      <pc:sldMk xmlns:pc="http://schemas.microsoft.com/office/powerpoint/2013/main/command" cId="2760628381" sldId="2142533660"/>
      <ac:spMk id="4" creationId="{DE09A1EC-E172-D4B2-9640-3E82ECD18E74}"/>
      <ac:txMk cp="105" len="57">
        <ac:context len="626" hash="3434395428"/>
      </ac:txMk>
    </ac:txMkLst>
    <p188:pos x="5914046" y="1365960"/>
    <p188:txBody>
      <a:bodyPr/>
      <a:lstStyle/>
      <a:p>
        <a:r>
          <a:rPr lang="en-US"/>
          <a:t>This is implemented in S4-242038. Content Distributions within a Content Hosting Configuration are created for the sole purpose of distributing CMMF encoded media. A Content Preparation Template is linked to each of the configured Content Distributions. This Content Preparation Template would define the CMMF processing that takes place for all content ingested into the Content Distribution (at M2d or M10d) and egressed to clients (at M4d). CMMF configuration parameters can be communicated within the Content Preparation Template linked to each Content Distribution.</a:t>
        </a:r>
      </a:p>
    </p188:txBody>
  </p188:cm>
  <p188:cm id="{2B0EAC9C-F7B3-EB47-953B-67B607AD0E3C}" authorId="{1E41D43F-73B7-2267-E950-722DD16AB832}" created="2024-11-12T18:01:32.067">
    <ac:txMkLst xmlns:ac="http://schemas.microsoft.com/office/drawing/2013/main/command">
      <pc:docMk xmlns:pc="http://schemas.microsoft.com/office/powerpoint/2013/main/command"/>
      <pc:sldMk xmlns:pc="http://schemas.microsoft.com/office/powerpoint/2013/main/command" cId="2760628381" sldId="2142533660"/>
      <ac:spMk id="4" creationId="{DE09A1EC-E172-D4B2-9640-3E82ECD18E74}"/>
      <ac:txMk cp="163" len="31">
        <ac:context len="626" hash="3434395428"/>
      </ac:txMk>
    </ac:txMkLst>
    <p188:pos x="3538315" y="1665063"/>
    <p188:txBody>
      <a:bodyPr/>
      <a:lstStyle/>
      <a:p>
        <a:r>
          <a:rPr lang="en-US"/>
          <a:t>Within S4-242038, these can be defined within the Content Preparation Template.</a:t>
        </a:r>
      </a:p>
    </p188:txBody>
  </p188:cm>
  <p188:cm id="{D8CBF9CF-5569-3A4A-BCB7-4AC652576264}" authorId="{1E41D43F-73B7-2267-E950-722DD16AB832}" created="2024-11-12T18:02:13.214">
    <ac:txMkLst xmlns:ac="http://schemas.microsoft.com/office/drawing/2013/main/command">
      <pc:docMk xmlns:pc="http://schemas.microsoft.com/office/powerpoint/2013/main/command"/>
      <pc:sldMk xmlns:pc="http://schemas.microsoft.com/office/powerpoint/2013/main/command" cId="2760628381" sldId="2142533660"/>
      <ac:spMk id="4" creationId="{DE09A1EC-E172-D4B2-9640-3E82ECD18E74}"/>
      <ac:txMk cp="356" len="269">
        <ac:context len="626" hash="3434395428"/>
      </ac:txMk>
    </ac:txMkLst>
    <p188:pos x="7033545" y="2929840"/>
    <p188:txBody>
      <a:bodyPr/>
      <a:lstStyle/>
      <a:p>
        <a:r>
          <a:rPr lang="en-US"/>
          <a:t>In S4-242038, this is accomplished by configuring multiple Content Distributions within the Content Hosting Configuration. Each Content Distribution is a service location.</a:t>
        </a:r>
      </a:p>
    </p188:txBody>
  </p188:cm>
  <p188:cm id="{F6032635-FEDD-FA46-A91C-E7F1F1A3B2EC}" authorId="{1E41D43F-73B7-2267-E950-722DD16AB832}" created="2024-11-12T21:42:49.856">
    <ac:txMkLst xmlns:ac="http://schemas.microsoft.com/office/drawing/2013/main/command">
      <pc:docMk xmlns:pc="http://schemas.microsoft.com/office/powerpoint/2013/main/command"/>
      <pc:sldMk xmlns:pc="http://schemas.microsoft.com/office/powerpoint/2013/main/command" cId="2760628381" sldId="2142533660"/>
      <ac:spMk id="3" creationId="{22C8F4EE-A90E-5023-C2DB-F8C2C7221D2E}"/>
      <ac:txMk cp="0" len="41">
        <ac:context len="42" hash="3429735707"/>
      </ac:txMk>
    </ac:txMkLst>
    <p188:pos x="6768625" y="305939"/>
    <p188:txBody>
      <a:bodyPr/>
      <a:lstStyle/>
      <a:p>
        <a:r>
          <a:rPr lang="en-US"/>
          <a:t>Provisioning can be a little bit more complicated than what is shown here depending on the “mode” of operation. Clause 5.19.3.2.2.6.3 in S4-242038 provides various deployment scenarios and clause 5.19.4.2.2.6.2 provides the corresponding call flows.</a:t>
        </a:r>
      </a:p>
    </p188:txBody>
  </p188:cm>
</p188:cmLst>
</file>

<file path=ppt/comments/modernComment_7FB4781D_B1B25922.xml><?xml version="1.0" encoding="utf-8"?>
<p188:cmLst xmlns:a="http://schemas.openxmlformats.org/drawingml/2006/main" xmlns:r="http://schemas.openxmlformats.org/officeDocument/2006/relationships" xmlns:p188="http://schemas.microsoft.com/office/powerpoint/2018/8/main">
  <p188:cm id="{27A3B37D-CC11-9B43-B33B-04C1BB8FCE0E}" authorId="{1E41D43F-73B7-2267-E950-722DD16AB832}" created="2024-11-12T21:56:05.880">
    <ac:txMkLst xmlns:ac="http://schemas.microsoft.com/office/drawing/2013/main/command">
      <pc:docMk xmlns:pc="http://schemas.microsoft.com/office/powerpoint/2013/main/command"/>
      <pc:sldMk xmlns:pc="http://schemas.microsoft.com/office/powerpoint/2013/main/command" cId="2981255458" sldId="2142533661"/>
      <ac:spMk id="3" creationId="{3BAC849B-2DB0-5270-506F-26B71B60768A}"/>
      <ac:txMk cp="0" len="29">
        <ac:context len="30" hash="3338252721"/>
      </ac:txMk>
    </ac:txMkLst>
    <p188:pos x="4751818" y="305939"/>
    <p188:txBody>
      <a:bodyPr/>
      <a:lstStyle/>
      <a:p>
        <a:r>
          <a:rPr lang="en-US"/>
          <a:t>A similar call flow is provided in clause 5.19.4.1.2.6 of S4-242038. The major difference are step 6 - 8 in this call flow. S4-242038 shows the case where CMMF configuration information is provided to the client in step 1. The clause in S4-242038 does provide an indication that what is shown here is possible.</a:t>
        </a:r>
      </a:p>
    </p188:txBody>
  </p188:cm>
  <p188:cm id="{2438B663-24A1-2341-9226-788641DB612B}" authorId="{1E41D43F-73B7-2267-E950-722DD16AB832}" created="2024-11-12T21:57:46.951">
    <ac:txMkLst xmlns:ac="http://schemas.microsoft.com/office/drawing/2013/main/command">
      <pc:docMk xmlns:pc="http://schemas.microsoft.com/office/powerpoint/2013/main/command"/>
      <pc:sldMk xmlns:pc="http://schemas.microsoft.com/office/powerpoint/2013/main/command" cId="2981255458" sldId="2142533661"/>
      <ac:spMk id="4" creationId="{3EC92473-1BCF-B0BF-9FD1-539B5570ACD2}"/>
      <ac:txMk cp="33" len="78">
        <ac:context len="638" hash="2620859388"/>
      </ac:txMk>
    </ac:txMkLst>
    <p188:pos x="5204745" y="631021"/>
    <p188:txBody>
      <a:bodyPr/>
      <a:lstStyle/>
      <a:p>
        <a:r>
          <a:rPr lang="en-US"/>
          <a:t>This is possible in S4-242038. It is provided at M8d so it is out of scope so the details are not provided.</a:t>
        </a:r>
      </a:p>
    </p188:txBody>
  </p188:cm>
  <p188:cm id="{0042D147-E1F3-1D47-80CD-9A7D97598903}" authorId="{1E41D43F-73B7-2267-E950-722DD16AB832}" created="2024-11-12T22:00:21.985">
    <ac:txMkLst xmlns:ac="http://schemas.microsoft.com/office/drawing/2013/main/command">
      <pc:docMk xmlns:pc="http://schemas.microsoft.com/office/powerpoint/2013/main/command"/>
      <pc:sldMk xmlns:pc="http://schemas.microsoft.com/office/powerpoint/2013/main/command" cId="2981255458" sldId="2142533661"/>
      <ac:spMk id="4" creationId="{3EC92473-1BCF-B0BF-9FD1-539B5570ACD2}"/>
      <ac:txMk cp="112" len="63">
        <ac:context len="638" hash="2620859388"/>
      </ac:txMk>
    </ac:txMkLst>
    <p188:pos x="5238928" y="1169407"/>
    <p188:txBody>
      <a:bodyPr/>
      <a:lstStyle/>
      <a:p>
        <a:r>
          <a:rPr lang="en-US"/>
          <a:t>Clause 5.19.4.1.2.6 of S4-242038 shows that this is done by the 5GMSd-Aware Application at reference point M7d, but there is nothing preventing you to also do this via the MSH at M11d.</a:t>
        </a:r>
      </a:p>
    </p188:txBody>
  </p188:cm>
</p188:cmLst>
</file>

<file path=ppt/comments/modernComment_7FB47820_47434313.xml><?xml version="1.0" encoding="utf-8"?>
<p188:cmLst xmlns:a="http://schemas.openxmlformats.org/drawingml/2006/main" xmlns:r="http://schemas.openxmlformats.org/officeDocument/2006/relationships" xmlns:p188="http://schemas.microsoft.com/office/powerpoint/2018/8/main">
  <p188:cm id="{1966EE24-44C5-4E43-BACA-D17AC5DD3D1E}" authorId="{1E41D43F-73B7-2267-E950-722DD16AB832}" created="2024-11-12T17:43:26.665">
    <ac:txMkLst xmlns:ac="http://schemas.microsoft.com/office/drawing/2013/main/command">
      <pc:docMk xmlns:pc="http://schemas.microsoft.com/office/powerpoint/2013/main/command"/>
      <pc:sldMk xmlns:pc="http://schemas.microsoft.com/office/powerpoint/2013/main/command" cId="1195590419" sldId="2142533664"/>
      <ac:spMk id="6" creationId="{A698CE17-BDD2-7908-8C96-63D46EADAA5A}"/>
      <ac:txMk cp="0" len="157">
        <ac:context len="872" hash="1526132265"/>
      </ac:txMk>
    </ac:txMkLst>
    <p188:pos x="11186801" y="306281"/>
    <p188:txBody>
      <a:bodyPr/>
      <a:lstStyle/>
      <a:p>
        <a:r>
          <a:rPr lang="en-US"/>
          <a:t>This is already taken into account within the architecture provided in clause 5.19.3.2.1 of S4-242038. See referenced slides for details on the call flows.</a:t>
        </a:r>
      </a:p>
    </p188:txBody>
  </p188:cm>
  <p188:cm id="{E23EFA61-5AE0-294F-B031-5A66D130FE75}" authorId="{1E41D43F-73B7-2267-E950-722DD16AB832}" created="2024-11-12T17:46:59.186">
    <ac:txMkLst xmlns:ac="http://schemas.microsoft.com/office/drawing/2013/main/command">
      <pc:docMk xmlns:pc="http://schemas.microsoft.com/office/powerpoint/2013/main/command"/>
      <pc:sldMk xmlns:pc="http://schemas.microsoft.com/office/powerpoint/2013/main/command" cId="1195590419" sldId="2142533664"/>
      <ac:spMk id="6" creationId="{A698CE17-BDD2-7908-8C96-63D46EADAA5A}"/>
      <ac:txMk cp="158" len="165">
        <ac:context len="872" hash="1526132265"/>
      </ac:txMk>
    </ac:txMkLst>
    <p188:pos x="11109889" y="921578"/>
    <p188:txBody>
      <a:bodyPr/>
      <a:lstStyle/>
      <a:p>
        <a:r>
          <a:rPr lang="en-US"/>
          <a:t>This is also taken into account within S4-242038.</a:t>
        </a:r>
      </a:p>
    </p188:txBody>
  </p188:cm>
  <p188:cm id="{D214FD7C-9E3D-F64A-B268-CDA6B5B84744}" authorId="{1E41D43F-73B7-2267-E950-722DD16AB832}" created="2024-11-12T18:00:09.106">
    <ac:txMkLst xmlns:ac="http://schemas.microsoft.com/office/drawing/2013/main/command">
      <pc:docMk xmlns:pc="http://schemas.microsoft.com/office/powerpoint/2013/main/command"/>
      <pc:sldMk xmlns:pc="http://schemas.microsoft.com/office/powerpoint/2013/main/command" cId="1195590419" sldId="2142533664"/>
      <ac:spMk id="6" creationId="{A698CE17-BDD2-7908-8C96-63D46EADAA5A}"/>
      <ac:txMk cp="324" len="175">
        <ac:context len="872" hash="1526132265"/>
      </ac:txMk>
    </ac:txMkLst>
    <p188:pos x="11092797" y="1647971"/>
    <p188:txBody>
      <a:bodyPr/>
      <a:lstStyle/>
      <a:p>
        <a:r>
          <a:rPr lang="en-US"/>
          <a:t>This is a valid mode of operating with CMMF, but it is not the only one. The solution should be general enough to allow for all CMMF modes to be available. S4-242038 allows the communication of this type of information as a profile (yet to be defined) or at reference point M4d via an Online Service Location/Endpoint Management function (yet to be defined). I recommend including this information during stage 3 work.</a:t>
        </a:r>
      </a:p>
    </p188:txBody>
  </p188:cm>
  <p188:cm id="{6FECB7C0-9FA8-0849-85DD-48F33802736A}" authorId="{1E41D43F-73B7-2267-E950-722DD16AB832}" created="2024-11-12T21:30:48.125">
    <ac:txMkLst xmlns:ac="http://schemas.microsoft.com/office/drawing/2013/main/command">
      <pc:docMk xmlns:pc="http://schemas.microsoft.com/office/powerpoint/2013/main/command"/>
      <pc:sldMk xmlns:pc="http://schemas.microsoft.com/office/powerpoint/2013/main/command" cId="1195590419" sldId="2142533664"/>
      <ac:spMk id="6" creationId="{A698CE17-BDD2-7908-8C96-63D46EADAA5A}"/>
      <ac:txMk cp="500" len="153">
        <ac:context len="872" hash="1526132265"/>
      </ac:txMk>
    </ac:txMkLst>
    <p188:pos x="11272259" y="2382909"/>
    <p188:txBody>
      <a:bodyPr/>
      <a:lstStyle/>
      <a:p>
        <a:r>
          <a:rPr lang="en-US"/>
          <a:t>This is already taken into account within the architecture provided in clause 5.19.3.2.1 of S4-242038. See referenced slides for details on the call flows.</a:t>
        </a:r>
      </a:p>
    </p188:txBody>
  </p188:cm>
  <p188:cm id="{EB0E7BEC-4E78-9747-998E-859B574479C5}" authorId="{1E41D43F-73B7-2267-E950-722DD16AB832}" created="2024-11-12T22:06:19.353">
    <ac:txMkLst xmlns:ac="http://schemas.microsoft.com/office/drawing/2013/main/command">
      <pc:docMk xmlns:pc="http://schemas.microsoft.com/office/powerpoint/2013/main/command"/>
      <pc:sldMk xmlns:pc="http://schemas.microsoft.com/office/powerpoint/2013/main/command" cId="1195590419" sldId="2142533664"/>
      <ac:spMk id="6" creationId="{A698CE17-BDD2-7908-8C96-63D46EADAA5A}"/>
      <ac:txMk cp="654" len="93">
        <ac:context len="872" hash="1526132265"/>
      </ac:txMk>
    </ac:txMkLst>
    <p188:pos x="10580050" y="3117848"/>
    <p188:txBody>
      <a:bodyPr/>
      <a:lstStyle/>
      <a:p>
        <a:r>
          <a:rPr lang="en-US"/>
          <a:t>I believe everything above is captured in S4-242038 already. The only exception is the information around Annex D in ETSI TS 103 973, which I will argue does not need to defined at this stage work.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11/12/24</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12.11.24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5" name="TextBox 4">
            <a:extLst>
              <a:ext uri="{FF2B5EF4-FFF2-40B4-BE49-F238E27FC236}">
                <a16:creationId xmlns:a16="http://schemas.microsoft.com/office/drawing/2014/main" id="{B88F33D4-BBA2-F586-C7A0-82CDD883BFC9}"/>
              </a:ext>
            </a:extLst>
          </p:cNvPr>
          <p:cNvSpPr txBox="1"/>
          <p:nvPr userDrawn="1"/>
        </p:nvSpPr>
        <p:spPr>
          <a:xfrm>
            <a:off x="479708" y="6541709"/>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22552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047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593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2147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431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270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67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88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245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28816"/>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2401888" y="512165"/>
            <a:ext cx="5484812"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4" name="TextBox 3">
            <a:extLst>
              <a:ext uri="{FF2B5EF4-FFF2-40B4-BE49-F238E27FC236}">
                <a16:creationId xmlns:a16="http://schemas.microsoft.com/office/drawing/2014/main" id="{B2327104-0EC9-81F1-8AA2-DD95B2F0AD5C}"/>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2151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4A89CF-52C1-C41F-D449-47AC5A56B65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077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5985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9665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9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57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15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08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63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924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8125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6" name="TextBox 5">
            <a:extLst>
              <a:ext uri="{FF2B5EF4-FFF2-40B4-BE49-F238E27FC236}">
                <a16:creationId xmlns:a16="http://schemas.microsoft.com/office/drawing/2014/main" id="{1721900C-AFF6-9AB9-6CE8-76D2E51C8D10}"/>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6">
                    <a:lumMod val="75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7582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39565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5166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106393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576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814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5705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99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6000" y="-154842"/>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0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6" name="TextBox 5">
            <a:extLst>
              <a:ext uri="{FF2B5EF4-FFF2-40B4-BE49-F238E27FC236}">
                <a16:creationId xmlns:a16="http://schemas.microsoft.com/office/drawing/2014/main" id="{5BDAEF54-E82E-C4CA-DA92-1D2D6C8666D5}"/>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2">
                    <a:lumMod val="40000"/>
                    <a:lumOff val="6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19517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32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574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7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50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184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3342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611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0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5141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5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6" name="TextBox 5">
            <a:extLst>
              <a:ext uri="{FF2B5EF4-FFF2-40B4-BE49-F238E27FC236}">
                <a16:creationId xmlns:a16="http://schemas.microsoft.com/office/drawing/2014/main" id="{9973D1D6-49D8-8E14-CA66-093A7F90B070}"/>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6">
                    <a:lumMod val="40000"/>
                    <a:lumOff val="6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2703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45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73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626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692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8794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7506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9213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40231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1"/>
            <a:ext cx="3574222" cy="1245870"/>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503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Tree>
    <p:extLst>
      <p:ext uri="{BB962C8B-B14F-4D97-AF65-F5344CB8AC3E}">
        <p14:creationId xmlns:p14="http://schemas.microsoft.com/office/powerpoint/2010/main" val="3161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7" name="TextBox 6">
            <a:extLst>
              <a:ext uri="{FF2B5EF4-FFF2-40B4-BE49-F238E27FC236}">
                <a16:creationId xmlns:a16="http://schemas.microsoft.com/office/drawing/2014/main" id="{7F67FF87-67D1-1C93-9EE2-68722E639E47}"/>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11202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Tree>
    <p:extLst>
      <p:ext uri="{BB962C8B-B14F-4D97-AF65-F5344CB8AC3E}">
        <p14:creationId xmlns:p14="http://schemas.microsoft.com/office/powerpoint/2010/main" val="26943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endParaRPr lang="en-US" dirty="0"/>
          </a:p>
        </p:txBody>
      </p:sp>
    </p:spTree>
    <p:extLst>
      <p:ext uri="{BB962C8B-B14F-4D97-AF65-F5344CB8AC3E}">
        <p14:creationId xmlns:p14="http://schemas.microsoft.com/office/powerpoint/2010/main" val="20564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4936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8887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511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430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044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826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34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724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082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02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04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16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22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72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2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168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237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571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7013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881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223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738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9523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16785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4059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5307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6916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548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9864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194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rgbClr val="214ACD"/>
                </a:solidFill>
                <a:effectLst>
                  <a:innerShdw blurRad="38100" dist="25400" dir="8100000">
                    <a:prstClr val="black">
                      <a:alpha val="50000"/>
                    </a:prstClr>
                  </a:innerShdw>
                </a:effectLst>
              </a:rPr>
              <a:t>Agenda</a:t>
            </a:r>
          </a:p>
        </p:txBody>
      </p:sp>
    </p:spTree>
    <p:extLst>
      <p:ext uri="{BB962C8B-B14F-4D97-AF65-F5344CB8AC3E}">
        <p14:creationId xmlns:p14="http://schemas.microsoft.com/office/powerpoint/2010/main" val="39983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121"/>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502285"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7796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7695"/>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504826"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23062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299" y="613191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003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710812" y="5696712"/>
            <a:ext cx="1036171"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 name="TextBox 1">
            <a:extLst>
              <a:ext uri="{FF2B5EF4-FFF2-40B4-BE49-F238E27FC236}">
                <a16:creationId xmlns:a16="http://schemas.microsoft.com/office/drawing/2014/main" id="{1D6986D3-91E7-CAF5-6D5D-C0C75286A438}"/>
              </a:ext>
            </a:extLst>
          </p:cNvPr>
          <p:cNvSpPr txBox="1"/>
          <p:nvPr userDrawn="1"/>
        </p:nvSpPr>
        <p:spPr bwMode="gray">
          <a:xfrm>
            <a:off x="4313238" y="533032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registered trademarks of their respective owners.</a:t>
            </a:r>
          </a:p>
        </p:txBody>
      </p:sp>
      <p:sp>
        <p:nvSpPr>
          <p:cNvPr id="5" name="TextBox 4">
            <a:extLst>
              <a:ext uri="{FF2B5EF4-FFF2-40B4-BE49-F238E27FC236}">
                <a16:creationId xmlns:a16="http://schemas.microsoft.com/office/drawing/2014/main" id="{A3F32B8C-E4C0-E9F8-8532-2B4673B84DE8}"/>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2752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710812" y="5696712"/>
            <a:ext cx="1036171"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 name="TextBox 1">
            <a:extLst>
              <a:ext uri="{FF2B5EF4-FFF2-40B4-BE49-F238E27FC236}">
                <a16:creationId xmlns:a16="http://schemas.microsoft.com/office/drawing/2014/main" id="{751A2516-C3B1-FF09-7979-117010A296F8}"/>
              </a:ext>
            </a:extLst>
          </p:cNvPr>
          <p:cNvSpPr txBox="1"/>
          <p:nvPr userDrawn="1"/>
        </p:nvSpPr>
        <p:spPr bwMode="gray">
          <a:xfrm>
            <a:off x="4313239" y="5330321"/>
            <a:ext cx="2958892"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registered trademarks of their respective owners.</a:t>
            </a:r>
          </a:p>
        </p:txBody>
      </p:sp>
      <p:sp>
        <p:nvSpPr>
          <p:cNvPr id="5" name="TextBox 4">
            <a:extLst>
              <a:ext uri="{FF2B5EF4-FFF2-40B4-BE49-F238E27FC236}">
                <a16:creationId xmlns:a16="http://schemas.microsoft.com/office/drawing/2014/main" id="{36A22BC1-9C46-084B-D8A5-F9147497AABE}"/>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6779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u</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710812" y="5696712"/>
            <a:ext cx="1036171"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35" name="TextBox 34">
            <a:extLst>
              <a:ext uri="{FF2B5EF4-FFF2-40B4-BE49-F238E27FC236}">
                <a16:creationId xmlns:a16="http://schemas.microsoft.com/office/drawing/2014/main" id="{C767FC40-C210-29F6-E244-24E1F03D5E33}"/>
              </a:ext>
            </a:extLst>
          </p:cNvPr>
          <p:cNvSpPr txBox="1"/>
          <p:nvPr userDrawn="1"/>
        </p:nvSpPr>
        <p:spPr bwMode="gray">
          <a:xfrm>
            <a:off x="4313239" y="5330321"/>
            <a:ext cx="2984388"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3" name="TextBox 2">
            <a:extLst>
              <a:ext uri="{FF2B5EF4-FFF2-40B4-BE49-F238E27FC236}">
                <a16:creationId xmlns:a16="http://schemas.microsoft.com/office/drawing/2014/main" id="{D585E133-D4F4-2902-662A-1DA10E6F5D58}"/>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7474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710812" y="5696712"/>
            <a:ext cx="1036171"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B0E424D5-7EDE-1875-D70C-8F6AC16D5382}"/>
              </a:ext>
            </a:extLst>
          </p:cNvPr>
          <p:cNvSpPr txBox="1"/>
          <p:nvPr userDrawn="1"/>
        </p:nvSpPr>
        <p:spPr bwMode="gray">
          <a:xfrm>
            <a:off x="4313238" y="533032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3" name="TextBox 2">
            <a:extLst>
              <a:ext uri="{FF2B5EF4-FFF2-40B4-BE49-F238E27FC236}">
                <a16:creationId xmlns:a16="http://schemas.microsoft.com/office/drawing/2014/main" id="{EE043589-4868-6A56-34B9-A0D0C679F905}"/>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067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710812" y="5696712"/>
            <a:ext cx="1036171"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2E7499A0-71E1-918B-8FF4-015B909D8A86}"/>
              </a:ext>
            </a:extLst>
          </p:cNvPr>
          <p:cNvSpPr txBox="1"/>
          <p:nvPr userDrawn="1"/>
        </p:nvSpPr>
        <p:spPr bwMode="gray">
          <a:xfrm>
            <a:off x="4313238" y="533032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3" name="TextBox 2">
            <a:extLst>
              <a:ext uri="{FF2B5EF4-FFF2-40B4-BE49-F238E27FC236}">
                <a16:creationId xmlns:a16="http://schemas.microsoft.com/office/drawing/2014/main" id="{8E4C8B7A-4C72-CA29-DE9F-A1AE49237A3B}"/>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944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300"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06139523"/>
      </p:ext>
    </p:extLst>
  </p:cSld>
  <p:clrMap bg1="lt1" tx1="dk1" bg2="lt2" tx2="dk2" accent1="accent1" accent2="accent2" accent3="accent3" accent4="accent4" accent5="accent5" accent6="accent6" hlink="hlink" folHlink="folHlink"/>
  <p:sldLayoutIdLst>
    <p:sldLayoutId id="2147483834" r:id="rId1"/>
    <p:sldLayoutId id="2147484314" r:id="rId2"/>
    <p:sldLayoutId id="2147483838" r:id="rId3"/>
    <p:sldLayoutId id="2147483835" r:id="rId4"/>
    <p:sldLayoutId id="2147483839" r:id="rId5"/>
    <p:sldLayoutId id="2147483840" r:id="rId6"/>
    <p:sldLayoutId id="2147484315" r:id="rId7"/>
    <p:sldLayoutId id="2147483933" r:id="rId8"/>
    <p:sldLayoutId id="2147483930" r:id="rId9"/>
    <p:sldLayoutId id="2147483934" r:id="rId10"/>
    <p:sldLayoutId id="2147484023" r:id="rId11"/>
    <p:sldLayoutId id="2147483988" r:id="rId12"/>
    <p:sldLayoutId id="2147483844" r:id="rId13"/>
    <p:sldLayoutId id="2147483841" r:id="rId14"/>
    <p:sldLayoutId id="2147483842" r:id="rId15"/>
    <p:sldLayoutId id="2147483843" r:id="rId16"/>
    <p:sldLayoutId id="2147483845" r:id="rId17"/>
    <p:sldLayoutId id="2147483846" r:id="rId18"/>
    <p:sldLayoutId id="2147483853" r:id="rId19"/>
    <p:sldLayoutId id="2147483854" r:id="rId20"/>
    <p:sldLayoutId id="2147484336" r:id="rId21"/>
    <p:sldLayoutId id="2147484334" r:id="rId22"/>
    <p:sldLayoutId id="2147484113" r:id="rId23"/>
    <p:sldLayoutId id="2147484021" r:id="rId24"/>
    <p:sldLayoutId id="2147483855" r:id="rId25"/>
    <p:sldLayoutId id="2147483856" r:id="rId26"/>
    <p:sldLayoutId id="2147483857" r:id="rId27"/>
    <p:sldLayoutId id="2147483979" r:id="rId28"/>
    <p:sldLayoutId id="2147483861" r:id="rId29"/>
    <p:sldLayoutId id="2147483858" r:id="rId30"/>
    <p:sldLayoutId id="2147483859" r:id="rId31"/>
    <p:sldLayoutId id="2147483860" r:id="rId32"/>
    <p:sldLayoutId id="2147483862" r:id="rId33"/>
    <p:sldLayoutId id="2147483863" r:id="rId34"/>
    <p:sldLayoutId id="2147483978" r:id="rId35"/>
    <p:sldLayoutId id="2147483867" r:id="rId36"/>
    <p:sldLayoutId id="2147483864" r:id="rId37"/>
    <p:sldLayoutId id="2147483868" r:id="rId38"/>
    <p:sldLayoutId id="2147483869" r:id="rId39"/>
    <p:sldLayoutId id="2147483870" r:id="rId40"/>
    <p:sldLayoutId id="2147483977" r:id="rId41"/>
    <p:sldLayoutId id="2147483873" r:id="rId42"/>
    <p:sldLayoutId id="2147483874" r:id="rId43"/>
    <p:sldLayoutId id="2147483875" r:id="rId44"/>
    <p:sldLayoutId id="2147483877" r:id="rId45"/>
    <p:sldLayoutId id="2147483876" r:id="rId46"/>
    <p:sldLayoutId id="2147484004" r:id="rId47"/>
    <p:sldLayoutId id="2147483878" r:id="rId48"/>
    <p:sldLayoutId id="2147484339" r:id="rId49"/>
    <p:sldLayoutId id="2147484340" r:id="rId50"/>
    <p:sldLayoutId id="2147484338" r:id="rId51"/>
    <p:sldLayoutId id="2147484343" r:id="rId52"/>
    <p:sldLayoutId id="2147484344" r:id="rId53"/>
    <p:sldLayoutId id="2147484211" r:id="rId54"/>
    <p:sldLayoutId id="2147483943" r:id="rId55"/>
    <p:sldLayoutId id="2147483942" r:id="rId56"/>
    <p:sldLayoutId id="2147484212" r:id="rId57"/>
    <p:sldLayoutId id="2147483976" r:id="rId58"/>
    <p:sldLayoutId id="2147483882" r:id="rId59"/>
    <p:sldLayoutId id="2147483879" r:id="rId60"/>
    <p:sldLayoutId id="2147483883" r:id="rId61"/>
    <p:sldLayoutId id="2147483884" r:id="rId62"/>
    <p:sldLayoutId id="2147483975" r:id="rId63"/>
    <p:sldLayoutId id="2147483888" r:id="rId64"/>
    <p:sldLayoutId id="2147483885" r:id="rId65"/>
    <p:sldLayoutId id="2147483889" r:id="rId66"/>
    <p:sldLayoutId id="2147483890" r:id="rId67"/>
    <p:sldLayoutId id="2147483973" r:id="rId68"/>
    <p:sldLayoutId id="2147483894" r:id="rId69"/>
    <p:sldLayoutId id="2147483891" r:id="rId70"/>
    <p:sldLayoutId id="2147483895" r:id="rId71"/>
    <p:sldLayoutId id="2147483896" r:id="rId72"/>
    <p:sldLayoutId id="2147483972" r:id="rId73"/>
    <p:sldLayoutId id="2147483900" r:id="rId74"/>
    <p:sldLayoutId id="2147483897" r:id="rId75"/>
    <p:sldLayoutId id="2147483901" r:id="rId76"/>
    <p:sldLayoutId id="2147483902" r:id="rId77"/>
    <p:sldLayoutId id="2147483968" r:id="rId78"/>
    <p:sldLayoutId id="2147483912" r:id="rId79"/>
    <p:sldLayoutId id="2147483909" r:id="rId80"/>
    <p:sldLayoutId id="2147483913" r:id="rId81"/>
    <p:sldLayoutId id="2147483914" r:id="rId82"/>
    <p:sldLayoutId id="2147484076" r:id="rId83"/>
    <p:sldLayoutId id="2147484077" r:id="rId84"/>
    <p:sldLayoutId id="2147484073" r:id="rId85"/>
    <p:sldLayoutId id="2147484080" r:id="rId86"/>
    <p:sldLayoutId id="2147484081" r:id="rId87"/>
    <p:sldLayoutId id="2147483950" r:id="rId88"/>
    <p:sldLayoutId id="2147483947" r:id="rId89"/>
    <p:sldLayoutId id="2147483944" r:id="rId90"/>
    <p:sldLayoutId id="2147483948" r:id="rId91"/>
    <p:sldLayoutId id="2147483949" r:id="rId92"/>
    <p:sldLayoutId id="2147483958" r:id="rId93"/>
    <p:sldLayoutId id="2147483957" r:id="rId94"/>
    <p:sldLayoutId id="2147483954" r:id="rId95"/>
    <p:sldLayoutId id="2147483959" r:id="rId96"/>
    <p:sldLayoutId id="2147484027" r:id="rId9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03" userDrawn="1">
          <p15:clr>
            <a:srgbClr val="F26B43"/>
          </p15:clr>
        </p15:guide>
        <p15:guide id="3" orient="horz" pos="1076" userDrawn="1">
          <p15:clr>
            <a:srgbClr val="F26B43"/>
          </p15:clr>
        </p15:guide>
        <p15:guide id="4" orient="horz" pos="216" userDrawn="1">
          <p15:clr>
            <a:srgbClr val="F26B43"/>
          </p15:clr>
        </p15:guide>
        <p15:guide id="6" pos="7368">
          <p15:clr>
            <a:srgbClr val="F26B43"/>
          </p15:clr>
        </p15:guide>
        <p15:guide id="7" orient="horz" pos="4320" userDrawn="1">
          <p15:clr>
            <a:srgbClr val="F26B43"/>
          </p15:clr>
        </p15:guide>
        <p15:guide id="8" orient="horz" pos="648" userDrawn="1">
          <p15:clr>
            <a:srgbClr val="F26B43"/>
          </p15:clr>
        </p15:guide>
        <p15:guide id="9" pos="3912" userDrawn="1">
          <p15:clr>
            <a:srgbClr val="F26B43"/>
          </p15:clr>
        </p15:guide>
        <p15:guide id="10" pos="756" userDrawn="1">
          <p15:clr>
            <a:srgbClr val="F26B43"/>
          </p15:clr>
        </p15:guide>
        <p15:guide id="11" pos="908" userDrawn="1">
          <p15:clr>
            <a:srgbClr val="F26B43"/>
          </p15:clr>
        </p15:guide>
        <p15:guide id="12" pos="1361" userDrawn="1">
          <p15:clr>
            <a:srgbClr val="F26B43"/>
          </p15:clr>
        </p15:guide>
        <p15:guide id="13" pos="1513" userDrawn="1">
          <p15:clr>
            <a:srgbClr val="F26B43"/>
          </p15:clr>
        </p15:guide>
        <p15:guide id="14" pos="1955" userDrawn="1">
          <p15:clr>
            <a:srgbClr val="F26B43"/>
          </p15:clr>
        </p15:guide>
        <p15:guide id="15" pos="2106" userDrawn="1">
          <p15:clr>
            <a:srgbClr val="F26B43"/>
          </p15:clr>
        </p15:guide>
        <p15:guide id="16" pos="2554" userDrawn="1">
          <p15:clr>
            <a:srgbClr val="F26B43"/>
          </p15:clr>
        </p15:guide>
        <p15:guide id="17" pos="2717" userDrawn="1">
          <p15:clr>
            <a:srgbClr val="F26B43"/>
          </p15:clr>
        </p15:guide>
        <p15:guide id="18" pos="3159" userDrawn="1">
          <p15:clr>
            <a:srgbClr val="F26B43"/>
          </p15:clr>
        </p15:guide>
        <p15:guide id="19" pos="3316" userDrawn="1">
          <p15:clr>
            <a:srgbClr val="F26B43"/>
          </p15:clr>
        </p15:guide>
        <p15:guide id="20" pos="3759" userDrawn="1">
          <p15:clr>
            <a:srgbClr val="F26B43"/>
          </p15:clr>
        </p15:guide>
        <p15:guide id="21" pos="4364" userDrawn="1">
          <p15:clr>
            <a:srgbClr val="F26B43"/>
          </p15:clr>
        </p15:guide>
        <p15:guide id="22" pos="4509" userDrawn="1">
          <p15:clr>
            <a:srgbClr val="F26B43"/>
          </p15:clr>
        </p15:guide>
        <p15:guide id="23" pos="4968" userDrawn="1">
          <p15:clr>
            <a:srgbClr val="F26B43"/>
          </p15:clr>
        </p15:guide>
        <p15:guide id="24" pos="5114" userDrawn="1">
          <p15:clr>
            <a:srgbClr val="F26B43"/>
          </p15:clr>
        </p15:guide>
        <p15:guide id="25" pos="5562" userDrawn="1">
          <p15:clr>
            <a:srgbClr val="F26B43"/>
          </p15:clr>
        </p15:guide>
        <p15:guide id="26" pos="5713" userDrawn="1">
          <p15:clr>
            <a:srgbClr val="F26B43"/>
          </p15:clr>
        </p15:guide>
        <p15:guide id="27" pos="6161" userDrawn="1">
          <p15:clr>
            <a:srgbClr val="F26B43"/>
          </p15:clr>
        </p15:guide>
        <p15:guide id="28" pos="6319" userDrawn="1">
          <p15:clr>
            <a:srgbClr val="F26B43"/>
          </p15:clr>
        </p15:guide>
        <p15:guide id="29" pos="6761" userDrawn="1">
          <p15:clr>
            <a:srgbClr val="F26B43"/>
          </p15:clr>
        </p15:guide>
        <p15:guide id="30" pos="6918" userDrawn="1">
          <p15:clr>
            <a:srgbClr val="F26B43"/>
          </p15:clr>
        </p15:guide>
        <p15:guide id="32" pos="7680" userDrawn="1">
          <p15:clr>
            <a:srgbClr val="F26B43"/>
          </p15:clr>
        </p15:guide>
        <p15:guide id="33" userDrawn="1">
          <p15:clr>
            <a:srgbClr val="F26B43"/>
          </p15:clr>
        </p15:guide>
        <p15:guide id="34" orient="horz" pos="431" userDrawn="1">
          <p15:clr>
            <a:srgbClr val="F26B43"/>
          </p15:clr>
        </p15:guide>
        <p15:guide id="35" orient="horz" pos="861" userDrawn="1">
          <p15:clr>
            <a:srgbClr val="F26B43"/>
          </p15:clr>
        </p15:guide>
        <p15:guide id="36" orient="horz" pos="1297" userDrawn="1">
          <p15:clr>
            <a:srgbClr val="F26B43"/>
          </p15:clr>
        </p15:guide>
        <p15:guide id="37" orient="horz" pos="1513" userDrawn="1">
          <p15:clr>
            <a:srgbClr val="F26B43"/>
          </p15:clr>
        </p15:guide>
        <p15:guide id="38" orient="horz" pos="1728" userDrawn="1">
          <p15:clr>
            <a:srgbClr val="F26B43"/>
          </p15:clr>
        </p15:guide>
        <p15:guide id="39" orient="horz" pos="1943" userDrawn="1">
          <p15:clr>
            <a:srgbClr val="F26B43"/>
          </p15:clr>
        </p15:guide>
        <p15:guide id="40" orient="horz" pos="2159" userDrawn="1">
          <p15:clr>
            <a:srgbClr val="F26B43"/>
          </p15:clr>
        </p15:guide>
        <p15:guide id="41" orient="horz" userDrawn="1">
          <p15:clr>
            <a:srgbClr val="F26B43"/>
          </p15:clr>
        </p15:guide>
        <p15:guide id="42" orient="horz" pos="2374" userDrawn="1">
          <p15:clr>
            <a:srgbClr val="F26B43"/>
          </p15:clr>
        </p15:guide>
        <p15:guide id="43" orient="horz" pos="2589" userDrawn="1">
          <p15:clr>
            <a:srgbClr val="F26B43"/>
          </p15:clr>
        </p15:guide>
        <p15:guide id="44" orient="horz" pos="2804" userDrawn="1">
          <p15:clr>
            <a:srgbClr val="F26B43"/>
          </p15:clr>
        </p15:guide>
        <p15:guide id="45" orient="horz" pos="3025" userDrawn="1">
          <p15:clr>
            <a:srgbClr val="F26B43"/>
          </p15:clr>
        </p15:guide>
        <p15:guide id="46" orient="horz" pos="3241" userDrawn="1">
          <p15:clr>
            <a:srgbClr val="F26B43"/>
          </p15:clr>
        </p15:guide>
        <p15:guide id="47" orient="horz" pos="3456" userDrawn="1">
          <p15:clr>
            <a:srgbClr val="F26B43"/>
          </p15:clr>
        </p15:guide>
        <p15:guide id="48" orient="horz" pos="3671" userDrawn="1">
          <p15:clr>
            <a:srgbClr val="F26B43"/>
          </p15:clr>
        </p15:guide>
        <p15:guide id="49" orient="horz" pos="38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7FB4780F_F6BC49AE.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7FB47810_E69A50A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7FB47805_F9C5E1F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B47806_7F108F4B.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7FB47807_E4A5F85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7FB47816_7C3E5F27.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8/10/relationships/comments" Target="../comments/modernComment_7FB47817_5BA02C3C.xml"/><Relationship Id="rId1" Type="http://schemas.openxmlformats.org/officeDocument/2006/relationships/slideLayout" Target="../slideLayouts/slideLayout25.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8/10/relationships/comments" Target="../comments/modernComment_7FB47818_94FAE670.xml"/><Relationship Id="rId1" Type="http://schemas.openxmlformats.org/officeDocument/2006/relationships/slideLayout" Target="../slideLayouts/slideLayout25.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vsdx"/><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tsi.org/deliver/etsi_ts/103900_103999/103998/01.01.01_60/ts_103998v010101p.pdf" TargetMode="External"/><Relationship Id="rId1" Type="http://schemas.openxmlformats.org/officeDocument/2006/relationships/slideLayout" Target="../slideLayouts/slideLayout25.x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5.bin"/><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hyperlink" Target="https://www.etsi.org/deliver/etsi_ts/103900_103999/103973/01.01.01_60/ts_103973v010101p.pdf" TargetMode="External"/><Relationship Id="rId2" Type="http://schemas.microsoft.com/office/2018/10/relationships/comments" Target="../comments/modernComment_7FB477F6_C5E83E15.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6.bin"/><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7FB477FA_F0FC49E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7FB4781B_CAA7D16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8/10/relationships/comments" Target="../comments/modernComment_7FB4781C_A48BD89D.xml"/><Relationship Id="rId1" Type="http://schemas.openxmlformats.org/officeDocument/2006/relationships/slideLayout" Target="../slideLayouts/slideLayout25.xml"/><Relationship Id="rId4" Type="http://schemas.openxmlformats.org/officeDocument/2006/relationships/image" Target="../media/image1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8/10/relationships/comments" Target="../comments/modernComment_7FB4781D_B1B25922.xml"/><Relationship Id="rId1" Type="http://schemas.openxmlformats.org/officeDocument/2006/relationships/slideLayout" Target="../slideLayouts/slideLayout25.xml"/><Relationship Id="rId4" Type="http://schemas.openxmlformats.org/officeDocument/2006/relationships/image" Target="../media/image2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7FB47820_4743431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microsoft.com/office/2018/10/relationships/comments" Target="../comments/modernComment_7FB4780C_FFF8480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1.vsdx"/><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microsoft.com/office/2018/10/relationships/comments" Target="../comments/modernComment_7FB47801_439F894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microsoft.com/office/2018/10/relationships/comments" Target="../comments/modernComment_7FB4780D_A827197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microsoft.com/office/2018/10/relationships/comments" Target="../comments/modernComment_7FB4780E_4F3E371A.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3FC3-B665-54DE-08CF-ABF7D6F5B8DD}"/>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7DD20C9-CA51-0AB5-DB50-602E32445D2F}"/>
              </a:ext>
            </a:extLst>
          </p:cNvPr>
          <p:cNvSpPr>
            <a:spLocks noGrp="1"/>
          </p:cNvSpPr>
          <p:nvPr>
            <p:ph type="body" sz="quarter" idx="10"/>
          </p:nvPr>
        </p:nvSpPr>
        <p:spPr/>
        <p:txBody>
          <a:bodyPr/>
          <a:lstStyle/>
          <a:p>
            <a:r>
              <a:rPr lang="de-DE" dirty="0"/>
              <a:t>Source: Qualcomm Germany</a:t>
            </a:r>
          </a:p>
          <a:p>
            <a:r>
              <a:rPr lang="de-DE" dirty="0"/>
              <a:t>Agenda Item: 8.6</a:t>
            </a:r>
            <a:endParaRPr lang="en-US" dirty="0"/>
          </a:p>
        </p:txBody>
      </p:sp>
      <p:sp>
        <p:nvSpPr>
          <p:cNvPr id="3" name="Title 2">
            <a:extLst>
              <a:ext uri="{FF2B5EF4-FFF2-40B4-BE49-F238E27FC236}">
                <a16:creationId xmlns:a16="http://schemas.microsoft.com/office/drawing/2014/main" id="{15FD3FE4-9DD9-E701-E3AB-049CF4D75C22}"/>
              </a:ext>
            </a:extLst>
          </p:cNvPr>
          <p:cNvSpPr>
            <a:spLocks noGrp="1"/>
          </p:cNvSpPr>
          <p:nvPr>
            <p:ph type="title"/>
          </p:nvPr>
        </p:nvSpPr>
        <p:spPr>
          <a:xfrm>
            <a:off x="431637" y="1908782"/>
            <a:ext cx="10884921" cy="2168863"/>
          </a:xfrm>
        </p:spPr>
        <p:txBody>
          <a:bodyPr/>
          <a:lstStyle/>
          <a:p>
            <a:r>
              <a:rPr lang="en-US" dirty="0"/>
              <a:t>[FS_AMD] WT3a: Multiple Service Locations in 5G Media Streaming</a:t>
            </a:r>
          </a:p>
        </p:txBody>
      </p:sp>
      <p:sp>
        <p:nvSpPr>
          <p:cNvPr id="11" name="Text Placeholder 10">
            <a:extLst>
              <a:ext uri="{FF2B5EF4-FFF2-40B4-BE49-F238E27FC236}">
                <a16:creationId xmlns:a16="http://schemas.microsoft.com/office/drawing/2014/main" id="{CF112EF4-285B-B4A1-6F0C-159E3FF16CE1}"/>
              </a:ext>
            </a:extLst>
          </p:cNvPr>
          <p:cNvSpPr>
            <a:spLocks noGrp="1"/>
          </p:cNvSpPr>
          <p:nvPr>
            <p:ph type="body" sz="quarter" idx="12"/>
          </p:nvPr>
        </p:nvSpPr>
        <p:spPr/>
        <p:txBody>
          <a:bodyPr/>
          <a:lstStyle/>
          <a:p>
            <a:pPr algn="l"/>
            <a:r>
              <a:rPr lang="en-US" dirty="0"/>
              <a:t>3GPP TSG SA WG4 #130</a:t>
            </a:r>
            <a:br>
              <a:rPr lang="en-US" dirty="0"/>
            </a:br>
            <a:r>
              <a:rPr lang="en-US" dirty="0"/>
              <a:t>Orlando, TL, US, 18-22 November, 2024</a:t>
            </a:r>
          </a:p>
        </p:txBody>
      </p:sp>
      <p:sp>
        <p:nvSpPr>
          <p:cNvPr id="14" name="Text Placeholder 11">
            <a:extLst>
              <a:ext uri="{FF2B5EF4-FFF2-40B4-BE49-F238E27FC236}">
                <a16:creationId xmlns:a16="http://schemas.microsoft.com/office/drawing/2014/main" id="{2E78CEFC-32C7-F0AC-2470-088F39D4C33B}"/>
              </a:ext>
            </a:extLst>
          </p:cNvPr>
          <p:cNvSpPr txBox="1">
            <a:spLocks/>
          </p:cNvSpPr>
          <p:nvPr/>
        </p:nvSpPr>
        <p:spPr bwMode="gray">
          <a:xfrm>
            <a:off x="9001125" y="494463"/>
            <a:ext cx="2867025" cy="262176"/>
          </a:xfrm>
          <a:prstGeom prst="rect">
            <a:avLst/>
          </a:prstGeom>
        </p:spPr>
        <p:txBody>
          <a:bodyPr vert="horz" wrap="none" lIns="0" tIns="0" rIns="0" bIns="0" rtlCol="0">
            <a:noAutofit/>
          </a:bodyPr>
          <a:lstStyle>
            <a:lvl1pPr marL="0" indent="0" algn="r" defTabSz="914400" rtl="0" eaLnBrk="1" latinLnBrk="0" hangingPunct="1">
              <a:lnSpc>
                <a:spcPct val="87000"/>
              </a:lnSpc>
              <a:spcBef>
                <a:spcPts val="0"/>
              </a:spcBef>
              <a:spcAft>
                <a:spcPts val="300"/>
              </a:spcAft>
              <a:buClrTx/>
              <a:buFont typeface="Arial" panose="020B0604020202020204" pitchFamily="34" charset="0"/>
              <a:buNone/>
              <a:defRPr sz="1600" kern="1200" baseline="0">
                <a:solidFill>
                  <a:schemeClr val="bg1"/>
                </a:solidFill>
                <a:latin typeface="+mn-lt"/>
                <a:ea typeface="+mn-ea"/>
                <a:cs typeface="+mn-cs"/>
              </a:defRPr>
            </a:lvl1pPr>
            <a:lvl2pPr marL="0" indent="0" algn="l" defTabSz="914400" rtl="0" eaLnBrk="1" latinLnBrk="0" hangingPunct="1">
              <a:lnSpc>
                <a:spcPct val="98000"/>
              </a:lnSpc>
              <a:spcBef>
                <a:spcPts val="0"/>
              </a:spcBef>
              <a:spcAft>
                <a:spcPts val="225"/>
              </a:spcAft>
              <a:buClrTx/>
              <a:buFont typeface="Arial" panose="020B0604020202020204" pitchFamily="34" charset="0"/>
              <a:buNone/>
              <a:tabLst>
                <a:tab pos="2003425" algn="l"/>
              </a:tabLst>
              <a:defRPr sz="1600" kern="1200" baseline="0">
                <a:solidFill>
                  <a:schemeClr val="bg1"/>
                </a:solidFill>
                <a:latin typeface="+mn-lt"/>
                <a:ea typeface="+mn-ea"/>
                <a:cs typeface="+mn-cs"/>
              </a:defRPr>
            </a:lvl2pPr>
            <a:lvl3pPr marL="0" indent="0" algn="l" defTabSz="914400" rtl="0" eaLnBrk="1" latinLnBrk="0" hangingPunct="1">
              <a:lnSpc>
                <a:spcPct val="98000"/>
              </a:lnSpc>
              <a:spcBef>
                <a:spcPts val="0"/>
              </a:spcBef>
              <a:spcAft>
                <a:spcPts val="150"/>
              </a:spcAft>
              <a:buClrTx/>
              <a:buFont typeface="Arial" panose="020B0604020202020204" pitchFamily="34" charset="0"/>
              <a:buNone/>
              <a:defRPr lang="en-US" sz="1600" kern="1200">
                <a:solidFill>
                  <a:schemeClr val="bg1"/>
                </a:solidFill>
                <a:latin typeface="+mn-lt"/>
                <a:ea typeface="+mn-ea"/>
                <a:cs typeface="+mn-cs"/>
              </a:defRPr>
            </a:lvl3pPr>
            <a:lvl4pPr marL="0" indent="0" algn="l" defTabSz="914400" rtl="0" eaLnBrk="1" latinLnBrk="0" hangingPunct="1">
              <a:lnSpc>
                <a:spcPct val="98000"/>
              </a:lnSpc>
              <a:spcBef>
                <a:spcPts val="0"/>
              </a:spcBef>
              <a:spcAft>
                <a:spcPts val="75"/>
              </a:spcAft>
              <a:buClrTx/>
              <a:buFont typeface="Arial" panose="020B0604020202020204" pitchFamily="34" charset="0"/>
              <a:buNone/>
              <a:tabLst/>
              <a:defRPr sz="1600" kern="1200">
                <a:solidFill>
                  <a:schemeClr val="bg1"/>
                </a:solidFill>
                <a:latin typeface="+mn-lt"/>
                <a:ea typeface="+mn-ea"/>
                <a:cs typeface="+mn-cs"/>
              </a:defRPr>
            </a:lvl4pPr>
            <a:lvl5pPr marL="0" indent="0" algn="l" defTabSz="914400" rtl="0" eaLnBrk="1" latinLnBrk="0" hangingPunct="1">
              <a:lnSpc>
                <a:spcPct val="98000"/>
              </a:lnSpc>
              <a:spcBef>
                <a:spcPts val="0"/>
              </a:spcBef>
              <a:spcAft>
                <a:spcPts val="300"/>
              </a:spcAft>
              <a:buClrTx/>
              <a:buFont typeface="Arial" panose="020B0604020202020204" pitchFamily="34" charset="0"/>
              <a:buNone/>
              <a:tabLst/>
              <a:defRPr sz="1600" b="1" kern="1200" spc="60" baseline="0">
                <a:solidFill>
                  <a:schemeClr val="bg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r>
              <a:rPr lang="en-US" dirty="0"/>
              <a:t>S4-241889</a:t>
            </a:r>
          </a:p>
        </p:txBody>
      </p:sp>
    </p:spTree>
    <p:extLst>
      <p:ext uri="{BB962C8B-B14F-4D97-AF65-F5344CB8AC3E}">
        <p14:creationId xmlns:p14="http://schemas.microsoft.com/office/powerpoint/2010/main" val="70138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B06A-E84A-594A-94E7-CF49B902B304}"/>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3B2C0332-1FF1-7A37-8EA3-B3A928DC00EB}"/>
              </a:ext>
            </a:extLst>
          </p:cNvPr>
          <p:cNvSpPr/>
          <p:nvPr/>
        </p:nvSpPr>
        <p:spPr>
          <a:xfrm>
            <a:off x="6048375" y="1088135"/>
            <a:ext cx="4173092" cy="249255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 application provider</a:t>
            </a:r>
            <a:endParaRPr lang="en-US" dirty="0" err="1">
              <a:solidFill>
                <a:schemeClr val="tx1"/>
              </a:solidFill>
              <a:latin typeface="Microsoft Sans Serif"/>
              <a:cs typeface="Microsoft Sans Serif" panose="020B0604020202020204" pitchFamily="34" charset="0"/>
            </a:endParaRPr>
          </a:p>
        </p:txBody>
      </p:sp>
      <p:sp>
        <p:nvSpPr>
          <p:cNvPr id="28" name="Rectangle 27">
            <a:extLst>
              <a:ext uri="{FF2B5EF4-FFF2-40B4-BE49-F238E27FC236}">
                <a16:creationId xmlns:a16="http://schemas.microsoft.com/office/drawing/2014/main" id="{C355CB23-1F94-B340-FAB6-2E6024A7891D}"/>
              </a:ext>
            </a:extLst>
          </p:cNvPr>
          <p:cNvSpPr/>
          <p:nvPr/>
        </p:nvSpPr>
        <p:spPr>
          <a:xfrm>
            <a:off x="834960" y="1415064"/>
            <a:ext cx="4173092" cy="185354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5GMS-aware application</a:t>
            </a:r>
            <a:endParaRPr lang="en-US" dirty="0" err="1">
              <a:solidFill>
                <a:schemeClr val="tx1"/>
              </a:solidFill>
              <a:latin typeface="Microsoft Sans Serif"/>
              <a:cs typeface="Microsoft Sans Serif" panose="020B0604020202020204" pitchFamily="34" charset="0"/>
            </a:endParaRPr>
          </a:p>
        </p:txBody>
      </p:sp>
      <p:sp>
        <p:nvSpPr>
          <p:cNvPr id="2" name="Footer Placeholder 1">
            <a:extLst>
              <a:ext uri="{FF2B5EF4-FFF2-40B4-BE49-F238E27FC236}">
                <a16:creationId xmlns:a16="http://schemas.microsoft.com/office/drawing/2014/main" id="{FC9C2D53-8DF4-E518-DB8A-A4D377853453}"/>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C81C27E6-7D6E-989C-53D2-55D66C15C54F}"/>
              </a:ext>
            </a:extLst>
          </p:cNvPr>
          <p:cNvSpPr>
            <a:spLocks noGrp="1"/>
          </p:cNvSpPr>
          <p:nvPr>
            <p:ph type="title"/>
          </p:nvPr>
        </p:nvSpPr>
        <p:spPr>
          <a:xfrm>
            <a:off x="495300" y="642644"/>
            <a:ext cx="11187112" cy="361959"/>
          </a:xfrm>
        </p:spPr>
        <p:txBody>
          <a:bodyPr/>
          <a:lstStyle/>
          <a:p>
            <a:r>
              <a:rPr lang="de-DE" dirty="0"/>
              <a:t>Implementation of AS with as one of multiple CDNs</a:t>
            </a:r>
            <a:endParaRPr lang="en-US" dirty="0"/>
          </a:p>
        </p:txBody>
      </p:sp>
      <p:sp>
        <p:nvSpPr>
          <p:cNvPr id="6" name="Rectangle 5">
            <a:extLst>
              <a:ext uri="{FF2B5EF4-FFF2-40B4-BE49-F238E27FC236}">
                <a16:creationId xmlns:a16="http://schemas.microsoft.com/office/drawing/2014/main" id="{B75031A4-9B40-3D32-788B-DA85AC9E190F}"/>
              </a:ext>
            </a:extLst>
          </p:cNvPr>
          <p:cNvSpPr/>
          <p:nvPr/>
        </p:nvSpPr>
        <p:spPr>
          <a:xfrm>
            <a:off x="6096000" y="3929832"/>
            <a:ext cx="2238375" cy="14040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5GMSd AS</a:t>
            </a:r>
            <a:endParaRPr lang="en-US" dirty="0" err="1">
              <a:solidFill>
                <a:schemeClr val="tx1"/>
              </a:solidFill>
              <a:latin typeface="Microsoft Sans Serif"/>
              <a:cs typeface="Microsoft Sans Serif" panose="020B0604020202020204" pitchFamily="34" charset="0"/>
            </a:endParaRPr>
          </a:p>
        </p:txBody>
      </p:sp>
      <p:sp>
        <p:nvSpPr>
          <p:cNvPr id="7" name="Rectangle 6">
            <a:extLst>
              <a:ext uri="{FF2B5EF4-FFF2-40B4-BE49-F238E27FC236}">
                <a16:creationId xmlns:a16="http://schemas.microsoft.com/office/drawing/2014/main" id="{07D47885-1699-A217-FFB7-CCB56DDD33E2}"/>
              </a:ext>
            </a:extLst>
          </p:cNvPr>
          <p:cNvSpPr/>
          <p:nvPr/>
        </p:nvSpPr>
        <p:spPr>
          <a:xfrm>
            <a:off x="6277546" y="1384987"/>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Controller</a:t>
            </a:r>
            <a:endParaRPr lang="en-US" dirty="0" err="1">
              <a:solidFill>
                <a:schemeClr val="bg1"/>
              </a:solidFill>
              <a:latin typeface="Microsoft Sans Serif"/>
              <a:cs typeface="Microsoft Sans Serif" panose="020B0604020202020204" pitchFamily="34" charset="0"/>
            </a:endParaRPr>
          </a:p>
        </p:txBody>
      </p:sp>
      <p:sp>
        <p:nvSpPr>
          <p:cNvPr id="8" name="Rectangle 7">
            <a:extLst>
              <a:ext uri="{FF2B5EF4-FFF2-40B4-BE49-F238E27FC236}">
                <a16:creationId xmlns:a16="http://schemas.microsoft.com/office/drawing/2014/main" id="{33B341C4-73D4-ED83-5A35-A97F09357BA0}"/>
              </a:ext>
            </a:extLst>
          </p:cNvPr>
          <p:cNvSpPr/>
          <p:nvPr/>
        </p:nvSpPr>
        <p:spPr>
          <a:xfrm>
            <a:off x="6277545" y="2428554"/>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1</a:t>
            </a:r>
            <a:endParaRPr lang="en-US" dirty="0" err="1">
              <a:solidFill>
                <a:schemeClr val="bg1"/>
              </a:solidFill>
              <a:latin typeface="Microsoft Sans Serif"/>
              <a:cs typeface="Microsoft Sans Serif" panose="020B0604020202020204" pitchFamily="34" charset="0"/>
            </a:endParaRPr>
          </a:p>
        </p:txBody>
      </p:sp>
      <p:sp>
        <p:nvSpPr>
          <p:cNvPr id="9" name="Rectangle 8">
            <a:extLst>
              <a:ext uri="{FF2B5EF4-FFF2-40B4-BE49-F238E27FC236}">
                <a16:creationId xmlns:a16="http://schemas.microsoft.com/office/drawing/2014/main" id="{E6331777-CFE6-0BCD-4AD8-8FAEA4F7613B}"/>
              </a:ext>
            </a:extLst>
          </p:cNvPr>
          <p:cNvSpPr/>
          <p:nvPr/>
        </p:nvSpPr>
        <p:spPr>
          <a:xfrm>
            <a:off x="6429374" y="4282714"/>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2</a:t>
            </a:r>
            <a:endParaRPr lang="en-US"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E75C017B-DFA9-7129-48ED-D07615859FE0}"/>
              </a:ext>
            </a:extLst>
          </p:cNvPr>
          <p:cNvSpPr/>
          <p:nvPr/>
        </p:nvSpPr>
        <p:spPr>
          <a:xfrm>
            <a:off x="8468296" y="2441175"/>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Processor</a:t>
            </a:r>
            <a:endParaRPr lang="en-US" dirty="0" err="1">
              <a:solidFill>
                <a:schemeClr val="bg1"/>
              </a:solidFill>
              <a:latin typeface="Microsoft Sans Serif"/>
              <a:cs typeface="Microsoft Sans Serif" panose="020B0604020202020204" pitchFamily="34" charset="0"/>
            </a:endParaRPr>
          </a:p>
        </p:txBody>
      </p:sp>
      <p:sp>
        <p:nvSpPr>
          <p:cNvPr id="16" name="Rectangle 15">
            <a:extLst>
              <a:ext uri="{FF2B5EF4-FFF2-40B4-BE49-F238E27FC236}">
                <a16:creationId xmlns:a16="http://schemas.microsoft.com/office/drawing/2014/main" id="{EDE3E61C-863F-667D-D674-7E9797B5925F}"/>
              </a:ext>
            </a:extLst>
          </p:cNvPr>
          <p:cNvSpPr/>
          <p:nvPr/>
        </p:nvSpPr>
        <p:spPr>
          <a:xfrm>
            <a:off x="834961" y="3711642"/>
            <a:ext cx="4173092" cy="18535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Media Player+</a:t>
            </a:r>
            <a:endParaRPr lang="en-US" dirty="0" err="1">
              <a:solidFill>
                <a:schemeClr val="tx1"/>
              </a:solidFill>
              <a:latin typeface="Microsoft Sans Serif"/>
              <a:cs typeface="Microsoft Sans Serif" panose="020B0604020202020204" pitchFamily="34" charset="0"/>
            </a:endParaRPr>
          </a:p>
        </p:txBody>
      </p:sp>
      <p:sp>
        <p:nvSpPr>
          <p:cNvPr id="17" name="Rectangle 16">
            <a:extLst>
              <a:ext uri="{FF2B5EF4-FFF2-40B4-BE49-F238E27FC236}">
                <a16:creationId xmlns:a16="http://schemas.microsoft.com/office/drawing/2014/main" id="{2167A1D9-3D9B-FF77-3F66-DBF13BA69592}"/>
              </a:ext>
            </a:extLst>
          </p:cNvPr>
          <p:cNvSpPr/>
          <p:nvPr/>
        </p:nvSpPr>
        <p:spPr>
          <a:xfrm>
            <a:off x="970772" y="2080478"/>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Client Manager</a:t>
            </a:r>
            <a:endParaRPr lang="en-US" dirty="0" err="1">
              <a:solidFill>
                <a:schemeClr val="bg1"/>
              </a:solidFill>
              <a:latin typeface="Microsoft Sans Serif"/>
              <a:cs typeface="Microsoft Sans Serif" panose="020B0604020202020204" pitchFamily="34" charset="0"/>
            </a:endParaRPr>
          </a:p>
        </p:txBody>
      </p:sp>
      <p:sp>
        <p:nvSpPr>
          <p:cNvPr id="21" name="Arrow: Right 20">
            <a:extLst>
              <a:ext uri="{FF2B5EF4-FFF2-40B4-BE49-F238E27FC236}">
                <a16:creationId xmlns:a16="http://schemas.microsoft.com/office/drawing/2014/main" id="{0C669B61-0C76-D1B2-7F57-B7FB20D64C26}"/>
              </a:ext>
            </a:extLst>
          </p:cNvPr>
          <p:cNvSpPr/>
          <p:nvPr/>
        </p:nvSpPr>
        <p:spPr>
          <a:xfrm flipH="1">
            <a:off x="10221467" y="2275500"/>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DASH/HLS</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/CMAF</a:t>
            </a:r>
            <a:endParaRPr lang="en-US" dirty="0" err="1">
              <a:solidFill>
                <a:schemeClr val="bg1"/>
              </a:solidFill>
              <a:latin typeface="Microsoft Sans Serif"/>
              <a:cs typeface="Microsoft Sans Serif" panose="020B0604020202020204" pitchFamily="34" charset="0"/>
            </a:endParaRPr>
          </a:p>
        </p:txBody>
      </p:sp>
      <p:sp>
        <p:nvSpPr>
          <p:cNvPr id="22" name="Rectangle 21">
            <a:extLst>
              <a:ext uri="{FF2B5EF4-FFF2-40B4-BE49-F238E27FC236}">
                <a16:creationId xmlns:a16="http://schemas.microsoft.com/office/drawing/2014/main" id="{DCE9B5D1-5B1E-78B6-F1C1-3EDF5890DCA9}"/>
              </a:ext>
            </a:extLst>
          </p:cNvPr>
          <p:cNvSpPr/>
          <p:nvPr/>
        </p:nvSpPr>
        <p:spPr>
          <a:xfrm>
            <a:off x="1782887" y="4217806"/>
            <a:ext cx="2390205" cy="1206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Media Player</a:t>
            </a:r>
            <a:endParaRPr lang="en-US" dirty="0" err="1">
              <a:solidFill>
                <a:schemeClr val="bg1"/>
              </a:solidFill>
              <a:latin typeface="Microsoft Sans Serif"/>
              <a:cs typeface="Microsoft Sans Serif" panose="020B0604020202020204" pitchFamily="34" charset="0"/>
            </a:endParaRPr>
          </a:p>
        </p:txBody>
      </p:sp>
      <p:cxnSp>
        <p:nvCxnSpPr>
          <p:cNvPr id="24" name="Straight Connector 23">
            <a:extLst>
              <a:ext uri="{FF2B5EF4-FFF2-40B4-BE49-F238E27FC236}">
                <a16:creationId xmlns:a16="http://schemas.microsoft.com/office/drawing/2014/main" id="{A95F9A21-3AA5-59A3-8DDB-2C5194875055}"/>
              </a:ext>
            </a:extLst>
          </p:cNvPr>
          <p:cNvCxnSpPr>
            <a:cxnSpLocks/>
            <a:stCxn id="16" idx="3"/>
            <a:endCxn id="6" idx="1"/>
          </p:cNvCxnSpPr>
          <p:nvPr/>
        </p:nvCxnSpPr>
        <p:spPr>
          <a:xfrm flipV="1">
            <a:off x="5008053" y="4631857"/>
            <a:ext cx="1087947" cy="6558"/>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825F34ED-E2C8-A347-3503-D75799C1721C}"/>
              </a:ext>
            </a:extLst>
          </p:cNvPr>
          <p:cNvSpPr txBox="1"/>
          <p:nvPr/>
        </p:nvSpPr>
        <p:spPr>
          <a:xfrm>
            <a:off x="5449283" y="4382931"/>
            <a:ext cx="399148"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M4d</a:t>
            </a:r>
            <a:endParaRPr lang="en-US" sz="1600" dirty="0">
              <a:solidFill>
                <a:schemeClr val="tx2"/>
              </a:solidFill>
              <a:latin typeface="Microsoft Sans Serif"/>
              <a:cs typeface="Microsoft Sans Serif" panose="020B0604020202020204" pitchFamily="34" charset="0"/>
            </a:endParaRPr>
          </a:p>
        </p:txBody>
      </p:sp>
      <p:sp>
        <p:nvSpPr>
          <p:cNvPr id="26" name="Rectangle 25">
            <a:extLst>
              <a:ext uri="{FF2B5EF4-FFF2-40B4-BE49-F238E27FC236}">
                <a16:creationId xmlns:a16="http://schemas.microsoft.com/office/drawing/2014/main" id="{BB9045EC-F421-B9E0-8140-9F386801B03A}"/>
              </a:ext>
            </a:extLst>
          </p:cNvPr>
          <p:cNvSpPr/>
          <p:nvPr/>
        </p:nvSpPr>
        <p:spPr>
          <a:xfrm>
            <a:off x="1948436" y="4986285"/>
            <a:ext cx="2114551" cy="315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 Client</a:t>
            </a:r>
            <a:endParaRPr lang="en-US" dirty="0" err="1">
              <a:solidFill>
                <a:schemeClr val="bg1"/>
              </a:solidFill>
              <a:latin typeface="Microsoft Sans Serif"/>
              <a:cs typeface="Microsoft Sans Serif" panose="020B0604020202020204" pitchFamily="34" charset="0"/>
            </a:endParaRPr>
          </a:p>
        </p:txBody>
      </p:sp>
      <p:cxnSp>
        <p:nvCxnSpPr>
          <p:cNvPr id="30" name="Straight Connector 29">
            <a:extLst>
              <a:ext uri="{FF2B5EF4-FFF2-40B4-BE49-F238E27FC236}">
                <a16:creationId xmlns:a16="http://schemas.microsoft.com/office/drawing/2014/main" id="{C17B1D10-9591-DF90-F067-103C5C42A247}"/>
              </a:ext>
            </a:extLst>
          </p:cNvPr>
          <p:cNvCxnSpPr>
            <a:cxnSpLocks/>
            <a:stCxn id="28" idx="3"/>
            <a:endCxn id="29" idx="1"/>
          </p:cNvCxnSpPr>
          <p:nvPr/>
        </p:nvCxnSpPr>
        <p:spPr>
          <a:xfrm flipV="1">
            <a:off x="5008052" y="2334412"/>
            <a:ext cx="1040323" cy="7425"/>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9CEC986C-06A8-F15A-C2D5-F02AF39627F8}"/>
              </a:ext>
            </a:extLst>
          </p:cNvPr>
          <p:cNvSpPr txBox="1"/>
          <p:nvPr/>
        </p:nvSpPr>
        <p:spPr>
          <a:xfrm>
            <a:off x="5385545" y="2066373"/>
            <a:ext cx="285335" cy="236347"/>
          </a:xfrm>
          <a:prstGeom prst="rect">
            <a:avLst/>
          </a:prstGeom>
        </p:spPr>
        <p:txBody>
          <a:bodyPr wrap="squar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M8</a:t>
            </a:r>
            <a:endParaRPr lang="en-US" sz="1600" dirty="0">
              <a:solidFill>
                <a:schemeClr val="tx2"/>
              </a:solidFill>
              <a:latin typeface="Microsoft Sans Serif"/>
              <a:cs typeface="Microsoft Sans Serif" panose="020B0604020202020204" pitchFamily="34" charset="0"/>
            </a:endParaRPr>
          </a:p>
        </p:txBody>
      </p:sp>
      <p:sp>
        <p:nvSpPr>
          <p:cNvPr id="35" name="Arrow: Bent-Up 34">
            <a:extLst>
              <a:ext uri="{FF2B5EF4-FFF2-40B4-BE49-F238E27FC236}">
                <a16:creationId xmlns:a16="http://schemas.microsoft.com/office/drawing/2014/main" id="{40456E21-C2D1-1EAD-2D7A-279BC75033EA}"/>
              </a:ext>
            </a:extLst>
          </p:cNvPr>
          <p:cNvSpPr/>
          <p:nvPr/>
        </p:nvSpPr>
        <p:spPr>
          <a:xfrm rot="5400000" flipV="1">
            <a:off x="8368519" y="3546545"/>
            <a:ext cx="1312836" cy="1381127"/>
          </a:xfrm>
          <a:prstGeom prst="bentUpArrow">
            <a:avLst>
              <a:gd name="adj1" fmla="val 25000"/>
              <a:gd name="adj2" fmla="val 2500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M2</a:t>
            </a:r>
            <a:endParaRPr lang="en-US" dirty="0" err="1">
              <a:solidFill>
                <a:schemeClr val="bg1"/>
              </a:solidFill>
              <a:latin typeface="Microsoft Sans Serif"/>
              <a:cs typeface="Microsoft Sans Serif" panose="020B0604020202020204" pitchFamily="34" charset="0"/>
            </a:endParaRPr>
          </a:p>
        </p:txBody>
      </p:sp>
      <p:cxnSp>
        <p:nvCxnSpPr>
          <p:cNvPr id="39" name="Straight Connector 38">
            <a:extLst>
              <a:ext uri="{FF2B5EF4-FFF2-40B4-BE49-F238E27FC236}">
                <a16:creationId xmlns:a16="http://schemas.microsoft.com/office/drawing/2014/main" id="{14B79BC5-2BAF-4547-1056-5C89D1DBF7C2}"/>
              </a:ext>
            </a:extLst>
          </p:cNvPr>
          <p:cNvCxnSpPr>
            <a:endCxn id="16" idx="0"/>
          </p:cNvCxnSpPr>
          <p:nvPr/>
        </p:nvCxnSpPr>
        <p:spPr>
          <a:xfrm>
            <a:off x="2914649" y="3268610"/>
            <a:ext cx="6858" cy="443032"/>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0F6E81D-BCA9-3F35-D54E-4FDF78F29BDA}"/>
              </a:ext>
            </a:extLst>
          </p:cNvPr>
          <p:cNvSpPr txBox="1"/>
          <p:nvPr/>
        </p:nvSpPr>
        <p:spPr>
          <a:xfrm>
            <a:off x="3085462" y="3359193"/>
            <a:ext cx="399148"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M7d</a:t>
            </a:r>
            <a:endParaRPr lang="en-US" sz="1600" dirty="0">
              <a:solidFill>
                <a:schemeClr val="tx2"/>
              </a:solidFill>
              <a:latin typeface="Microsoft Sans Serif"/>
              <a:cs typeface="Microsoft Sans Serif" panose="020B0604020202020204" pitchFamily="34" charset="0"/>
            </a:endParaRPr>
          </a:p>
        </p:txBody>
      </p:sp>
      <p:sp>
        <p:nvSpPr>
          <p:cNvPr id="42" name="TextBox 41">
            <a:extLst>
              <a:ext uri="{FF2B5EF4-FFF2-40B4-BE49-F238E27FC236}">
                <a16:creationId xmlns:a16="http://schemas.microsoft.com/office/drawing/2014/main" id="{BC2377E3-97D9-7422-5744-B6A4754A6FD4}"/>
              </a:ext>
            </a:extLst>
          </p:cNvPr>
          <p:cNvSpPr txBox="1"/>
          <p:nvPr/>
        </p:nvSpPr>
        <p:spPr>
          <a:xfrm>
            <a:off x="906311" y="5662006"/>
            <a:ext cx="10363977" cy="624145"/>
          </a:xfrm>
          <a:prstGeom prst="rect">
            <a:avLst/>
          </a:prstGeom>
          <a:noFill/>
        </p:spPr>
        <p:txBody>
          <a:bodyPr wrap="square">
            <a:spAutoFit/>
          </a:bodyPr>
          <a:lstStyle/>
          <a:p>
            <a:pPr algn="l">
              <a:lnSpc>
                <a:spcPct val="96000"/>
              </a:lnSpc>
            </a:pPr>
            <a:r>
              <a:rPr lang="de-DE" dirty="0">
                <a:solidFill>
                  <a:schemeClr val="tx2"/>
                </a:solidFill>
                <a:latin typeface="Microsoft Sans Serif"/>
                <a:cs typeface="Microsoft Sans Serif" panose="020B0604020202020204" pitchFamily="34" charset="0"/>
              </a:rPr>
              <a:t>For 5GMS being one service location, most of the control exchange happens via M8d, but the player is instructed by M7d to change the behaviour, for example switch to the new service location </a:t>
            </a:r>
          </a:p>
        </p:txBody>
      </p:sp>
    </p:spTree>
    <p:extLst>
      <p:ext uri="{BB962C8B-B14F-4D97-AF65-F5344CB8AC3E}">
        <p14:creationId xmlns:p14="http://schemas.microsoft.com/office/powerpoint/2010/main" val="41395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18BF-D831-81AC-1325-69C9BAF08DCD}"/>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C651D333-33B2-5663-8222-19E6429D22C1}"/>
              </a:ext>
            </a:extLst>
          </p:cNvPr>
          <p:cNvSpPr/>
          <p:nvPr/>
        </p:nvSpPr>
        <p:spPr>
          <a:xfrm>
            <a:off x="6048375" y="1088135"/>
            <a:ext cx="4173092" cy="249255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 application provider</a:t>
            </a:r>
            <a:endParaRPr lang="en-US" dirty="0" err="1">
              <a:solidFill>
                <a:schemeClr val="tx1"/>
              </a:solidFill>
              <a:latin typeface="Microsoft Sans Serif"/>
              <a:cs typeface="Microsoft Sans Serif" panose="020B0604020202020204" pitchFamily="34" charset="0"/>
            </a:endParaRPr>
          </a:p>
        </p:txBody>
      </p:sp>
      <p:sp>
        <p:nvSpPr>
          <p:cNvPr id="28" name="Rectangle 27">
            <a:extLst>
              <a:ext uri="{FF2B5EF4-FFF2-40B4-BE49-F238E27FC236}">
                <a16:creationId xmlns:a16="http://schemas.microsoft.com/office/drawing/2014/main" id="{A2818B35-3129-DF89-6179-E6B9446DE212}"/>
              </a:ext>
            </a:extLst>
          </p:cNvPr>
          <p:cNvSpPr/>
          <p:nvPr/>
        </p:nvSpPr>
        <p:spPr>
          <a:xfrm>
            <a:off x="834960" y="1415064"/>
            <a:ext cx="4173092" cy="185354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5GMS-aware application</a:t>
            </a:r>
            <a:endParaRPr lang="en-US" dirty="0" err="1">
              <a:solidFill>
                <a:schemeClr val="tx1"/>
              </a:solidFill>
              <a:latin typeface="Microsoft Sans Serif"/>
              <a:cs typeface="Microsoft Sans Serif" panose="020B0604020202020204" pitchFamily="34" charset="0"/>
            </a:endParaRPr>
          </a:p>
        </p:txBody>
      </p:sp>
      <p:sp>
        <p:nvSpPr>
          <p:cNvPr id="2" name="Footer Placeholder 1">
            <a:extLst>
              <a:ext uri="{FF2B5EF4-FFF2-40B4-BE49-F238E27FC236}">
                <a16:creationId xmlns:a16="http://schemas.microsoft.com/office/drawing/2014/main" id="{F61C0FD9-EFE5-E323-E19C-4137FEF3B9CB}"/>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C78F2775-5C40-7F75-97C9-6820173A881D}"/>
              </a:ext>
            </a:extLst>
          </p:cNvPr>
          <p:cNvSpPr>
            <a:spLocks noGrp="1"/>
          </p:cNvSpPr>
          <p:nvPr>
            <p:ph type="title"/>
          </p:nvPr>
        </p:nvSpPr>
        <p:spPr>
          <a:xfrm>
            <a:off x="495300" y="642644"/>
            <a:ext cx="11187112" cy="361959"/>
          </a:xfrm>
        </p:spPr>
        <p:txBody>
          <a:bodyPr/>
          <a:lstStyle/>
          <a:p>
            <a:r>
              <a:rPr lang="de-DE" dirty="0"/>
              <a:t>Implementation of AS with as one of multiple CDNs</a:t>
            </a:r>
            <a:endParaRPr lang="en-US" dirty="0"/>
          </a:p>
        </p:txBody>
      </p:sp>
      <p:sp>
        <p:nvSpPr>
          <p:cNvPr id="6" name="Rectangle 5">
            <a:extLst>
              <a:ext uri="{FF2B5EF4-FFF2-40B4-BE49-F238E27FC236}">
                <a16:creationId xmlns:a16="http://schemas.microsoft.com/office/drawing/2014/main" id="{AAA38614-E36D-B9E8-0E04-2528A01F71B5}"/>
              </a:ext>
            </a:extLst>
          </p:cNvPr>
          <p:cNvSpPr/>
          <p:nvPr/>
        </p:nvSpPr>
        <p:spPr>
          <a:xfrm>
            <a:off x="6095999" y="4737822"/>
            <a:ext cx="2238375" cy="161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5GMSd AS</a:t>
            </a:r>
            <a:endParaRPr lang="en-US" dirty="0" err="1">
              <a:solidFill>
                <a:schemeClr val="tx1"/>
              </a:solidFill>
              <a:latin typeface="Microsoft Sans Serif"/>
              <a:cs typeface="Microsoft Sans Serif" panose="020B0604020202020204" pitchFamily="34" charset="0"/>
            </a:endParaRPr>
          </a:p>
        </p:txBody>
      </p:sp>
      <p:sp>
        <p:nvSpPr>
          <p:cNvPr id="7" name="Rectangle 6">
            <a:extLst>
              <a:ext uri="{FF2B5EF4-FFF2-40B4-BE49-F238E27FC236}">
                <a16:creationId xmlns:a16="http://schemas.microsoft.com/office/drawing/2014/main" id="{BFF95242-48F8-497A-2513-28DE0A600D36}"/>
              </a:ext>
            </a:extLst>
          </p:cNvPr>
          <p:cNvSpPr/>
          <p:nvPr/>
        </p:nvSpPr>
        <p:spPr>
          <a:xfrm>
            <a:off x="6277546" y="1384987"/>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Controller</a:t>
            </a:r>
            <a:endParaRPr lang="en-US" dirty="0" err="1">
              <a:solidFill>
                <a:schemeClr val="bg1"/>
              </a:solidFill>
              <a:latin typeface="Microsoft Sans Serif"/>
              <a:cs typeface="Microsoft Sans Serif" panose="020B0604020202020204" pitchFamily="34" charset="0"/>
            </a:endParaRPr>
          </a:p>
        </p:txBody>
      </p:sp>
      <p:sp>
        <p:nvSpPr>
          <p:cNvPr id="8" name="Rectangle 7">
            <a:extLst>
              <a:ext uri="{FF2B5EF4-FFF2-40B4-BE49-F238E27FC236}">
                <a16:creationId xmlns:a16="http://schemas.microsoft.com/office/drawing/2014/main" id="{7CD5A60F-43B7-A281-1D49-106176022562}"/>
              </a:ext>
            </a:extLst>
          </p:cNvPr>
          <p:cNvSpPr/>
          <p:nvPr/>
        </p:nvSpPr>
        <p:spPr>
          <a:xfrm>
            <a:off x="6277545" y="2428554"/>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1</a:t>
            </a:r>
            <a:endParaRPr lang="en-US" dirty="0" err="1">
              <a:solidFill>
                <a:schemeClr val="bg1"/>
              </a:solidFill>
              <a:latin typeface="Microsoft Sans Serif"/>
              <a:cs typeface="Microsoft Sans Serif" panose="020B0604020202020204" pitchFamily="34" charset="0"/>
            </a:endParaRPr>
          </a:p>
        </p:txBody>
      </p:sp>
      <p:sp>
        <p:nvSpPr>
          <p:cNvPr id="9" name="Rectangle 8">
            <a:extLst>
              <a:ext uri="{FF2B5EF4-FFF2-40B4-BE49-F238E27FC236}">
                <a16:creationId xmlns:a16="http://schemas.microsoft.com/office/drawing/2014/main" id="{3E71C4B4-FC2F-0254-10D6-862FB23C5E21}"/>
              </a:ext>
            </a:extLst>
          </p:cNvPr>
          <p:cNvSpPr/>
          <p:nvPr/>
        </p:nvSpPr>
        <p:spPr>
          <a:xfrm>
            <a:off x="6429373" y="5309094"/>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2</a:t>
            </a:r>
            <a:endParaRPr lang="en-US"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DD21E313-C4BF-D7B8-64F4-0B8C4DAC3A17}"/>
              </a:ext>
            </a:extLst>
          </p:cNvPr>
          <p:cNvSpPr/>
          <p:nvPr/>
        </p:nvSpPr>
        <p:spPr>
          <a:xfrm>
            <a:off x="8468296" y="2441175"/>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Processor</a:t>
            </a:r>
            <a:endParaRPr lang="en-US" dirty="0" err="1">
              <a:solidFill>
                <a:schemeClr val="bg1"/>
              </a:solidFill>
              <a:latin typeface="Microsoft Sans Serif"/>
              <a:cs typeface="Microsoft Sans Serif" panose="020B0604020202020204" pitchFamily="34" charset="0"/>
            </a:endParaRPr>
          </a:p>
        </p:txBody>
      </p:sp>
      <p:sp>
        <p:nvSpPr>
          <p:cNvPr id="16" name="Rectangle 15">
            <a:extLst>
              <a:ext uri="{FF2B5EF4-FFF2-40B4-BE49-F238E27FC236}">
                <a16:creationId xmlns:a16="http://schemas.microsoft.com/office/drawing/2014/main" id="{1E5B4E2A-16A0-6551-2964-6975FAF93051}"/>
              </a:ext>
            </a:extLst>
          </p:cNvPr>
          <p:cNvSpPr/>
          <p:nvPr/>
        </p:nvSpPr>
        <p:spPr>
          <a:xfrm>
            <a:off x="834960" y="4704640"/>
            <a:ext cx="4173092" cy="16685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Media Player+</a:t>
            </a:r>
            <a:endParaRPr lang="en-US" dirty="0" err="1">
              <a:solidFill>
                <a:schemeClr val="tx1"/>
              </a:solidFill>
              <a:latin typeface="Microsoft Sans Serif"/>
              <a:cs typeface="Microsoft Sans Serif" panose="020B0604020202020204" pitchFamily="34" charset="0"/>
            </a:endParaRPr>
          </a:p>
        </p:txBody>
      </p:sp>
      <p:sp>
        <p:nvSpPr>
          <p:cNvPr id="17" name="Rectangle 16">
            <a:extLst>
              <a:ext uri="{FF2B5EF4-FFF2-40B4-BE49-F238E27FC236}">
                <a16:creationId xmlns:a16="http://schemas.microsoft.com/office/drawing/2014/main" id="{3F379DB0-2D01-C1E3-0577-F17D46D51E6D}"/>
              </a:ext>
            </a:extLst>
          </p:cNvPr>
          <p:cNvSpPr/>
          <p:nvPr/>
        </p:nvSpPr>
        <p:spPr>
          <a:xfrm>
            <a:off x="970772" y="2080478"/>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Client Manager</a:t>
            </a:r>
            <a:endParaRPr lang="en-US" dirty="0" err="1">
              <a:solidFill>
                <a:schemeClr val="bg1"/>
              </a:solidFill>
              <a:latin typeface="Microsoft Sans Serif"/>
              <a:cs typeface="Microsoft Sans Serif" panose="020B0604020202020204" pitchFamily="34" charset="0"/>
            </a:endParaRPr>
          </a:p>
        </p:txBody>
      </p:sp>
      <p:sp>
        <p:nvSpPr>
          <p:cNvPr id="21" name="Arrow: Right 20">
            <a:extLst>
              <a:ext uri="{FF2B5EF4-FFF2-40B4-BE49-F238E27FC236}">
                <a16:creationId xmlns:a16="http://schemas.microsoft.com/office/drawing/2014/main" id="{D45F648E-F94D-4FDB-A2FA-51BEA1BB7AEE}"/>
              </a:ext>
            </a:extLst>
          </p:cNvPr>
          <p:cNvSpPr/>
          <p:nvPr/>
        </p:nvSpPr>
        <p:spPr>
          <a:xfrm flipH="1">
            <a:off x="10221467" y="2275500"/>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DASH/HLS</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/CMAF</a:t>
            </a:r>
            <a:endParaRPr lang="en-US" dirty="0" err="1">
              <a:solidFill>
                <a:schemeClr val="bg1"/>
              </a:solidFill>
              <a:latin typeface="Microsoft Sans Serif"/>
              <a:cs typeface="Microsoft Sans Serif" panose="020B0604020202020204" pitchFamily="34" charset="0"/>
            </a:endParaRPr>
          </a:p>
        </p:txBody>
      </p:sp>
      <p:sp>
        <p:nvSpPr>
          <p:cNvPr id="22" name="Rectangle 21">
            <a:extLst>
              <a:ext uri="{FF2B5EF4-FFF2-40B4-BE49-F238E27FC236}">
                <a16:creationId xmlns:a16="http://schemas.microsoft.com/office/drawing/2014/main" id="{0B67533C-9085-4B11-8C40-F3F6269BB5BA}"/>
              </a:ext>
            </a:extLst>
          </p:cNvPr>
          <p:cNvSpPr/>
          <p:nvPr/>
        </p:nvSpPr>
        <p:spPr>
          <a:xfrm>
            <a:off x="1782886" y="5025796"/>
            <a:ext cx="2390205" cy="1206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Media Player</a:t>
            </a:r>
            <a:endParaRPr lang="en-US" dirty="0" err="1">
              <a:solidFill>
                <a:schemeClr val="bg1"/>
              </a:solidFill>
              <a:latin typeface="Microsoft Sans Serif"/>
              <a:cs typeface="Microsoft Sans Serif" panose="020B0604020202020204" pitchFamily="34" charset="0"/>
            </a:endParaRPr>
          </a:p>
        </p:txBody>
      </p:sp>
      <p:cxnSp>
        <p:nvCxnSpPr>
          <p:cNvPr id="24" name="Straight Connector 23">
            <a:extLst>
              <a:ext uri="{FF2B5EF4-FFF2-40B4-BE49-F238E27FC236}">
                <a16:creationId xmlns:a16="http://schemas.microsoft.com/office/drawing/2014/main" id="{088A74BA-85E5-E379-0ACD-2E623D14BD26}"/>
              </a:ext>
            </a:extLst>
          </p:cNvPr>
          <p:cNvCxnSpPr>
            <a:cxnSpLocks/>
            <a:stCxn id="16" idx="3"/>
            <a:endCxn id="6" idx="1"/>
          </p:cNvCxnSpPr>
          <p:nvPr/>
        </p:nvCxnSpPr>
        <p:spPr>
          <a:xfrm>
            <a:off x="5008052" y="5538909"/>
            <a:ext cx="1087947" cy="6569"/>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A10B6DFE-D68E-CF1F-13D6-855CF1FC8791}"/>
              </a:ext>
            </a:extLst>
          </p:cNvPr>
          <p:cNvSpPr txBox="1"/>
          <p:nvPr/>
        </p:nvSpPr>
        <p:spPr>
          <a:xfrm>
            <a:off x="5449282" y="5190921"/>
            <a:ext cx="399148"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M4d</a:t>
            </a:r>
            <a:endParaRPr lang="en-US" sz="1600" dirty="0">
              <a:solidFill>
                <a:schemeClr val="tx2"/>
              </a:solidFill>
              <a:latin typeface="Microsoft Sans Serif"/>
              <a:cs typeface="Microsoft Sans Serif" panose="020B0604020202020204" pitchFamily="34" charset="0"/>
            </a:endParaRPr>
          </a:p>
        </p:txBody>
      </p:sp>
      <p:sp>
        <p:nvSpPr>
          <p:cNvPr id="26" name="Rectangle 25">
            <a:extLst>
              <a:ext uri="{FF2B5EF4-FFF2-40B4-BE49-F238E27FC236}">
                <a16:creationId xmlns:a16="http://schemas.microsoft.com/office/drawing/2014/main" id="{D340C881-B2C8-3776-16FF-CCDC2F8D3A9F}"/>
              </a:ext>
            </a:extLst>
          </p:cNvPr>
          <p:cNvSpPr/>
          <p:nvPr/>
        </p:nvSpPr>
        <p:spPr>
          <a:xfrm>
            <a:off x="1948435" y="5794275"/>
            <a:ext cx="2114551" cy="315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 Client</a:t>
            </a:r>
            <a:endParaRPr lang="en-US" dirty="0" err="1">
              <a:solidFill>
                <a:schemeClr val="bg1"/>
              </a:solidFill>
              <a:latin typeface="Microsoft Sans Serif"/>
              <a:cs typeface="Microsoft Sans Serif" panose="020B0604020202020204" pitchFamily="34" charset="0"/>
            </a:endParaRPr>
          </a:p>
        </p:txBody>
      </p:sp>
      <p:cxnSp>
        <p:nvCxnSpPr>
          <p:cNvPr id="30" name="Straight Connector 29">
            <a:extLst>
              <a:ext uri="{FF2B5EF4-FFF2-40B4-BE49-F238E27FC236}">
                <a16:creationId xmlns:a16="http://schemas.microsoft.com/office/drawing/2014/main" id="{5B45BF8F-DD58-A76A-F08A-87600A41D78E}"/>
              </a:ext>
            </a:extLst>
          </p:cNvPr>
          <p:cNvCxnSpPr>
            <a:cxnSpLocks/>
            <a:stCxn id="28" idx="3"/>
            <a:endCxn id="29" idx="1"/>
          </p:cNvCxnSpPr>
          <p:nvPr/>
        </p:nvCxnSpPr>
        <p:spPr>
          <a:xfrm flipV="1">
            <a:off x="5008052" y="2334412"/>
            <a:ext cx="1040323" cy="7425"/>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38F28A01-21EB-A270-9B95-3507488D7338}"/>
              </a:ext>
            </a:extLst>
          </p:cNvPr>
          <p:cNvSpPr txBox="1"/>
          <p:nvPr/>
        </p:nvSpPr>
        <p:spPr>
          <a:xfrm>
            <a:off x="5385545" y="2066373"/>
            <a:ext cx="285335" cy="236347"/>
          </a:xfrm>
          <a:prstGeom prst="rect">
            <a:avLst/>
          </a:prstGeom>
        </p:spPr>
        <p:txBody>
          <a:bodyPr wrap="squar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M8</a:t>
            </a:r>
            <a:endParaRPr lang="en-US" sz="1600" dirty="0">
              <a:solidFill>
                <a:schemeClr val="tx2"/>
              </a:solidFill>
              <a:latin typeface="Microsoft Sans Serif"/>
              <a:cs typeface="Microsoft Sans Serif" panose="020B0604020202020204" pitchFamily="34" charset="0"/>
            </a:endParaRPr>
          </a:p>
        </p:txBody>
      </p:sp>
      <p:sp>
        <p:nvSpPr>
          <p:cNvPr id="35" name="Arrow: Bent-Up 34">
            <a:extLst>
              <a:ext uri="{FF2B5EF4-FFF2-40B4-BE49-F238E27FC236}">
                <a16:creationId xmlns:a16="http://schemas.microsoft.com/office/drawing/2014/main" id="{668446B2-87DB-AE5F-A6C8-039759404170}"/>
              </a:ext>
            </a:extLst>
          </p:cNvPr>
          <p:cNvSpPr/>
          <p:nvPr/>
        </p:nvSpPr>
        <p:spPr>
          <a:xfrm rot="5400000" flipV="1">
            <a:off x="8042076" y="3837608"/>
            <a:ext cx="2156207" cy="1571614"/>
          </a:xfrm>
          <a:prstGeom prst="bentUpArrow">
            <a:avLst>
              <a:gd name="adj1" fmla="val 25000"/>
              <a:gd name="adj2" fmla="val 2500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M2</a:t>
            </a:r>
            <a:endParaRPr lang="en-US" dirty="0" err="1">
              <a:solidFill>
                <a:schemeClr val="bg1"/>
              </a:solidFill>
              <a:latin typeface="Microsoft Sans Serif"/>
              <a:cs typeface="Microsoft Sans Serif" panose="020B0604020202020204" pitchFamily="34" charset="0"/>
            </a:endParaRPr>
          </a:p>
        </p:txBody>
      </p:sp>
      <p:cxnSp>
        <p:nvCxnSpPr>
          <p:cNvPr id="39" name="Straight Connector 38">
            <a:extLst>
              <a:ext uri="{FF2B5EF4-FFF2-40B4-BE49-F238E27FC236}">
                <a16:creationId xmlns:a16="http://schemas.microsoft.com/office/drawing/2014/main" id="{E1BBCD41-86F1-63C6-A76F-76C758EF9560}"/>
              </a:ext>
            </a:extLst>
          </p:cNvPr>
          <p:cNvCxnSpPr>
            <a:cxnSpLocks/>
          </p:cNvCxnSpPr>
          <p:nvPr/>
        </p:nvCxnSpPr>
        <p:spPr>
          <a:xfrm>
            <a:off x="1500210" y="3291852"/>
            <a:ext cx="0" cy="1412788"/>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078DEAD-5D6E-6190-1F7A-0E2802661737}"/>
              </a:ext>
            </a:extLst>
          </p:cNvPr>
          <p:cNvSpPr txBox="1"/>
          <p:nvPr/>
        </p:nvSpPr>
        <p:spPr>
          <a:xfrm>
            <a:off x="1561442" y="3918915"/>
            <a:ext cx="399148"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M7d</a:t>
            </a:r>
            <a:endParaRPr lang="en-US" sz="1600" dirty="0">
              <a:solidFill>
                <a:schemeClr val="tx2"/>
              </a:solidFill>
              <a:latin typeface="Microsoft Sans Serif"/>
              <a:cs typeface="Microsoft Sans Serif" panose="020B0604020202020204" pitchFamily="34" charset="0"/>
            </a:endParaRPr>
          </a:p>
        </p:txBody>
      </p:sp>
      <p:sp>
        <p:nvSpPr>
          <p:cNvPr id="5" name="Rectangle 4">
            <a:extLst>
              <a:ext uri="{FF2B5EF4-FFF2-40B4-BE49-F238E27FC236}">
                <a16:creationId xmlns:a16="http://schemas.microsoft.com/office/drawing/2014/main" id="{C5D748D2-869B-F8E4-E5B8-BDB8A65E2918}"/>
              </a:ext>
            </a:extLst>
          </p:cNvPr>
          <p:cNvSpPr/>
          <p:nvPr/>
        </p:nvSpPr>
        <p:spPr>
          <a:xfrm>
            <a:off x="5948933" y="3699473"/>
            <a:ext cx="2385439" cy="569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5GMSd AF</a:t>
            </a:r>
            <a:endParaRPr lang="en-US" dirty="0" err="1">
              <a:solidFill>
                <a:schemeClr val="tx1"/>
              </a:solidFill>
              <a:latin typeface="Microsoft Sans Serif"/>
              <a:cs typeface="Microsoft Sans Serif" panose="020B0604020202020204" pitchFamily="34" charset="0"/>
            </a:endParaRPr>
          </a:p>
        </p:txBody>
      </p:sp>
      <p:sp>
        <p:nvSpPr>
          <p:cNvPr id="12" name="Rectangle 11">
            <a:extLst>
              <a:ext uri="{FF2B5EF4-FFF2-40B4-BE49-F238E27FC236}">
                <a16:creationId xmlns:a16="http://schemas.microsoft.com/office/drawing/2014/main" id="{754844D8-6D76-AE85-7231-F1D7BBC586E6}"/>
              </a:ext>
            </a:extLst>
          </p:cNvPr>
          <p:cNvSpPr/>
          <p:nvPr/>
        </p:nvSpPr>
        <p:spPr>
          <a:xfrm>
            <a:off x="2921505" y="3700597"/>
            <a:ext cx="1746885" cy="503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MSH</a:t>
            </a:r>
            <a:endParaRPr lang="en-US" dirty="0" err="1">
              <a:solidFill>
                <a:schemeClr val="tx1"/>
              </a:solidFill>
              <a:latin typeface="Microsoft Sans Serif"/>
              <a:cs typeface="Microsoft Sans Serif" panose="020B0604020202020204" pitchFamily="34" charset="0"/>
            </a:endParaRPr>
          </a:p>
        </p:txBody>
      </p:sp>
      <p:sp>
        <p:nvSpPr>
          <p:cNvPr id="13" name="Arrow: Right 12">
            <a:extLst>
              <a:ext uri="{FF2B5EF4-FFF2-40B4-BE49-F238E27FC236}">
                <a16:creationId xmlns:a16="http://schemas.microsoft.com/office/drawing/2014/main" id="{DE47C263-2F5C-04D0-B75F-33085C799CDE}"/>
              </a:ext>
            </a:extLst>
          </p:cNvPr>
          <p:cNvSpPr/>
          <p:nvPr/>
        </p:nvSpPr>
        <p:spPr>
          <a:xfrm flipH="1">
            <a:off x="4667249" y="3545312"/>
            <a:ext cx="1281683" cy="768304"/>
          </a:xfrm>
          <a:prstGeom prst="rightArrow">
            <a:avLst>
              <a:gd name="adj1" fmla="val 50000"/>
              <a:gd name="adj2" fmla="val 4003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M5</a:t>
            </a:r>
            <a:endParaRPr lang="en-US" dirty="0" err="1">
              <a:solidFill>
                <a:schemeClr val="bg1"/>
              </a:solidFill>
              <a:latin typeface="Microsoft Sans Serif"/>
              <a:cs typeface="Microsoft Sans Serif" panose="020B0604020202020204" pitchFamily="34" charset="0"/>
            </a:endParaRPr>
          </a:p>
        </p:txBody>
      </p:sp>
      <p:sp>
        <p:nvSpPr>
          <p:cNvPr id="14" name="Arrow: Down 13">
            <a:extLst>
              <a:ext uri="{FF2B5EF4-FFF2-40B4-BE49-F238E27FC236}">
                <a16:creationId xmlns:a16="http://schemas.microsoft.com/office/drawing/2014/main" id="{942E63BA-6AC8-F665-CFE8-43619E9676C9}"/>
              </a:ext>
            </a:extLst>
          </p:cNvPr>
          <p:cNvSpPr/>
          <p:nvPr/>
        </p:nvSpPr>
        <p:spPr>
          <a:xfrm>
            <a:off x="3108027" y="4190525"/>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M10</a:t>
            </a:r>
            <a:endParaRPr lang="en-US" dirty="0" err="1">
              <a:solidFill>
                <a:schemeClr val="bg1"/>
              </a:solidFill>
              <a:latin typeface="Microsoft Sans Serif"/>
              <a:cs typeface="Microsoft Sans Serif" panose="020B0604020202020204" pitchFamily="34" charset="0"/>
            </a:endParaRPr>
          </a:p>
        </p:txBody>
      </p:sp>
      <p:sp>
        <p:nvSpPr>
          <p:cNvPr id="20" name="Arrow: Bent-Up 19">
            <a:extLst>
              <a:ext uri="{FF2B5EF4-FFF2-40B4-BE49-F238E27FC236}">
                <a16:creationId xmlns:a16="http://schemas.microsoft.com/office/drawing/2014/main" id="{9878DA4D-5453-462A-5C73-2BCA4CE9A1AE}"/>
              </a:ext>
            </a:extLst>
          </p:cNvPr>
          <p:cNvSpPr/>
          <p:nvPr/>
        </p:nvSpPr>
        <p:spPr>
          <a:xfrm rot="5400000" flipV="1">
            <a:off x="8432064" y="3447621"/>
            <a:ext cx="658422" cy="853805"/>
          </a:xfrm>
          <a:prstGeom prst="bentUpArrow">
            <a:avLst>
              <a:gd name="adj1" fmla="val 38829"/>
              <a:gd name="adj2" fmla="val 37218"/>
              <a:gd name="adj3" fmla="val 262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M1</a:t>
            </a:r>
            <a:endParaRPr lang="en-US" dirty="0" err="1">
              <a:solidFill>
                <a:schemeClr val="bg1"/>
              </a:solidFill>
              <a:latin typeface="Microsoft Sans Serif"/>
              <a:cs typeface="Microsoft Sans Serif" panose="020B0604020202020204" pitchFamily="34" charset="0"/>
            </a:endParaRPr>
          </a:p>
        </p:txBody>
      </p:sp>
      <p:sp>
        <p:nvSpPr>
          <p:cNvPr id="23" name="Arrow: Down 22">
            <a:extLst>
              <a:ext uri="{FF2B5EF4-FFF2-40B4-BE49-F238E27FC236}">
                <a16:creationId xmlns:a16="http://schemas.microsoft.com/office/drawing/2014/main" id="{C71F4048-8ED4-4B3B-0A09-900C33EFF1A8}"/>
              </a:ext>
            </a:extLst>
          </p:cNvPr>
          <p:cNvSpPr/>
          <p:nvPr/>
        </p:nvSpPr>
        <p:spPr>
          <a:xfrm>
            <a:off x="6646191" y="4258268"/>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M3</a:t>
            </a:r>
            <a:endParaRPr lang="en-US" dirty="0" err="1">
              <a:solidFill>
                <a:schemeClr val="bg1"/>
              </a:solidFill>
              <a:latin typeface="Microsoft Sans Serif"/>
              <a:cs typeface="Microsoft Sans Serif" panose="020B0604020202020204" pitchFamily="34" charset="0"/>
            </a:endParaRPr>
          </a:p>
        </p:txBody>
      </p:sp>
      <p:cxnSp>
        <p:nvCxnSpPr>
          <p:cNvPr id="27" name="Straight Connector 26">
            <a:extLst>
              <a:ext uri="{FF2B5EF4-FFF2-40B4-BE49-F238E27FC236}">
                <a16:creationId xmlns:a16="http://schemas.microsoft.com/office/drawing/2014/main" id="{BEAA0CF3-1626-D9F2-BEA8-C164E7705A48}"/>
              </a:ext>
            </a:extLst>
          </p:cNvPr>
          <p:cNvCxnSpPr>
            <a:cxnSpLocks/>
            <a:endCxn id="12" idx="0"/>
          </p:cNvCxnSpPr>
          <p:nvPr/>
        </p:nvCxnSpPr>
        <p:spPr>
          <a:xfrm>
            <a:off x="3786208" y="3231750"/>
            <a:ext cx="8740" cy="468847"/>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15BB688-617E-B58F-959B-B1BDF4DC5942}"/>
              </a:ext>
            </a:extLst>
          </p:cNvPr>
          <p:cNvSpPr txBox="1"/>
          <p:nvPr/>
        </p:nvSpPr>
        <p:spPr>
          <a:xfrm>
            <a:off x="3831950" y="3357415"/>
            <a:ext cx="399148"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M6d</a:t>
            </a:r>
            <a:endParaRPr lang="en-US" sz="1600" dirty="0">
              <a:solidFill>
                <a:schemeClr val="tx2"/>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38688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20D66-1479-8065-FD6C-041A6239590F}"/>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B84B9381-69FF-C74C-78E8-7E1EC1154C31}"/>
              </a:ext>
            </a:extLst>
          </p:cNvPr>
          <p:cNvSpPr>
            <a:spLocks noGrp="1"/>
          </p:cNvSpPr>
          <p:nvPr>
            <p:ph type="title"/>
          </p:nvPr>
        </p:nvSpPr>
        <p:spPr>
          <a:xfrm>
            <a:off x="495300" y="642644"/>
            <a:ext cx="11187112" cy="361959"/>
          </a:xfrm>
        </p:spPr>
        <p:txBody>
          <a:bodyPr/>
          <a:lstStyle/>
          <a:p>
            <a:r>
              <a:rPr lang="de-DE" dirty="0"/>
              <a:t>Call flow for Option 1a: No Content Modification</a:t>
            </a:r>
            <a:endParaRPr lang="en-US" dirty="0"/>
          </a:p>
        </p:txBody>
      </p:sp>
      <p:sp>
        <p:nvSpPr>
          <p:cNvPr id="4" name="Content Placeholder 3">
            <a:extLst>
              <a:ext uri="{FF2B5EF4-FFF2-40B4-BE49-F238E27FC236}">
                <a16:creationId xmlns:a16="http://schemas.microsoft.com/office/drawing/2014/main" id="{5760800A-CFAA-3411-0D28-94C7DDD49C33}"/>
              </a:ext>
            </a:extLst>
          </p:cNvPr>
          <p:cNvSpPr>
            <a:spLocks noGrp="1"/>
          </p:cNvSpPr>
          <p:nvPr>
            <p:ph sz="quarter" idx="14"/>
          </p:nvPr>
        </p:nvSpPr>
        <p:spPr/>
        <p:txBody>
          <a:bodyPr/>
          <a:lstStyle/>
          <a:p>
            <a:r>
              <a:rPr lang="de-DE" dirty="0"/>
              <a:t>Content is ingested into the AS</a:t>
            </a:r>
          </a:p>
          <a:p>
            <a:r>
              <a:rPr lang="de-DE" dirty="0"/>
              <a:t>The 5GMSd prepares the content for multi-CDN delivery</a:t>
            </a:r>
          </a:p>
          <a:p>
            <a:pPr lvl="1"/>
            <a:r>
              <a:rPr lang="de-DE" dirty="0"/>
              <a:t>Updates the MPD to provide multiple service locations, possibly priorities</a:t>
            </a:r>
          </a:p>
          <a:p>
            <a:pPr lvl="1"/>
            <a:r>
              <a:rPr lang="de-DE" dirty="0"/>
              <a:t>Publishes the content at multiple service locations</a:t>
            </a:r>
          </a:p>
          <a:p>
            <a:pPr lvl="1"/>
            <a:r>
              <a:rPr lang="de-DE" dirty="0"/>
              <a:t>Potentially establishes a processor the manages the multi-CDN content (e.g. Steering server, MPD rewriter, SANDer)</a:t>
            </a:r>
            <a:endParaRPr lang="en-US" dirty="0"/>
          </a:p>
          <a:p>
            <a:r>
              <a:rPr lang="en-US" dirty="0"/>
              <a:t>The MPD is published and the media player uses the multi-CDN information</a:t>
            </a:r>
          </a:p>
          <a:p>
            <a:r>
              <a:rPr lang="de-DE" dirty="0"/>
              <a:t>The Media Player may contact the Content Steering or SAND server for information and acts accordingly.</a:t>
            </a:r>
          </a:p>
          <a:p>
            <a:r>
              <a:rPr lang="de-DE" dirty="0"/>
              <a:t>The Media Player downloads the content typically from one of the service locations</a:t>
            </a:r>
          </a:p>
          <a:p>
            <a:r>
              <a:rPr lang="de-DE" dirty="0"/>
              <a:t>This information may be updated based on dynamic information from MPD updates, SAND information or from the Content Steering Server</a:t>
            </a:r>
          </a:p>
        </p:txBody>
      </p:sp>
      <p:sp>
        <p:nvSpPr>
          <p:cNvPr id="5" name="Subtitle 4">
            <a:extLst>
              <a:ext uri="{FF2B5EF4-FFF2-40B4-BE49-F238E27FC236}">
                <a16:creationId xmlns:a16="http://schemas.microsoft.com/office/drawing/2014/main" id="{8BAA99CB-6B9F-591D-8009-5E7B3ED60BAE}"/>
              </a:ext>
            </a:extLst>
          </p:cNvPr>
          <p:cNvSpPr>
            <a:spLocks noGrp="1"/>
          </p:cNvSpPr>
          <p:nvPr>
            <p:ph type="subTitle" idx="1"/>
          </p:nvPr>
        </p:nvSpPr>
        <p:spPr/>
        <p:txBody>
          <a:bodyPr/>
          <a:lstStyle/>
          <a:p>
            <a:r>
              <a:rPr lang="de-DE" dirty="0"/>
              <a:t>A detailed call flow is under preparation</a:t>
            </a:r>
            <a:endParaRPr lang="en-US" dirty="0"/>
          </a:p>
        </p:txBody>
      </p:sp>
    </p:spTree>
    <p:extLst>
      <p:ext uri="{BB962C8B-B14F-4D97-AF65-F5344CB8AC3E}">
        <p14:creationId xmlns:p14="http://schemas.microsoft.com/office/powerpoint/2010/main" val="419049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1DA3-242C-DCDC-A51C-3DD31942AFB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CAB43D-55F5-6164-52E7-2D703002B810}"/>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979EAF19-91B6-13B7-A5DE-2215DF6F1286}"/>
              </a:ext>
            </a:extLst>
          </p:cNvPr>
          <p:cNvSpPr>
            <a:spLocks noGrp="1"/>
          </p:cNvSpPr>
          <p:nvPr>
            <p:ph type="title"/>
          </p:nvPr>
        </p:nvSpPr>
        <p:spPr>
          <a:xfrm>
            <a:off x="495300" y="642644"/>
            <a:ext cx="11187112" cy="361959"/>
          </a:xfrm>
        </p:spPr>
        <p:txBody>
          <a:bodyPr/>
          <a:lstStyle/>
          <a:p>
            <a:r>
              <a:rPr lang="de-DE" dirty="0"/>
              <a:t>Call flow for Option 1b: Content Modification</a:t>
            </a:r>
            <a:endParaRPr lang="en-US" dirty="0"/>
          </a:p>
        </p:txBody>
      </p:sp>
      <p:sp>
        <p:nvSpPr>
          <p:cNvPr id="4" name="Content Placeholder 3">
            <a:extLst>
              <a:ext uri="{FF2B5EF4-FFF2-40B4-BE49-F238E27FC236}">
                <a16:creationId xmlns:a16="http://schemas.microsoft.com/office/drawing/2014/main" id="{9CE6A9C5-90B8-B652-364B-CA503E6FAC58}"/>
              </a:ext>
            </a:extLst>
          </p:cNvPr>
          <p:cNvSpPr>
            <a:spLocks noGrp="1"/>
          </p:cNvSpPr>
          <p:nvPr>
            <p:ph sz="quarter" idx="14"/>
          </p:nvPr>
        </p:nvSpPr>
        <p:spPr/>
        <p:txBody>
          <a:bodyPr/>
          <a:lstStyle/>
          <a:p>
            <a:r>
              <a:rPr lang="de-DE" dirty="0"/>
              <a:t>Content is ingested into the AS</a:t>
            </a:r>
          </a:p>
          <a:p>
            <a:r>
              <a:rPr lang="de-DE" dirty="0"/>
              <a:t>The 5GMSd prepares the content for multi-CDN delivery</a:t>
            </a:r>
          </a:p>
          <a:p>
            <a:pPr lvl="1"/>
            <a:r>
              <a:rPr lang="de-DE" dirty="0"/>
              <a:t>Creates a configuration information to provide information to Multi-CDN client</a:t>
            </a:r>
          </a:p>
          <a:p>
            <a:pPr lvl="1"/>
            <a:r>
              <a:rPr lang="de-DE" dirty="0"/>
              <a:t>Includes the Player entry point to the Manifest</a:t>
            </a:r>
          </a:p>
          <a:p>
            <a:pPr lvl="1"/>
            <a:r>
              <a:rPr lang="de-DE" dirty="0"/>
              <a:t>Creates multiple copies of each segments (e.g. CMMF encoding)</a:t>
            </a:r>
          </a:p>
          <a:p>
            <a:pPr lvl="1"/>
            <a:r>
              <a:rPr lang="de-DE" dirty="0"/>
              <a:t>Maps the redundant copies to a label that can be associated to MPD URLs (something like an FDT in MBMS/MBS)</a:t>
            </a:r>
          </a:p>
          <a:p>
            <a:pPr lvl="1"/>
            <a:r>
              <a:rPr lang="de-DE" dirty="0"/>
              <a:t>Uploads the redundant copies to the service location</a:t>
            </a:r>
          </a:p>
          <a:p>
            <a:r>
              <a:rPr lang="de-DE" dirty="0"/>
              <a:t>The AS Provides the configuration information to the CMMF module in the client</a:t>
            </a:r>
            <a:endParaRPr lang="en-US" dirty="0"/>
          </a:p>
          <a:p>
            <a:r>
              <a:rPr lang="en-US" dirty="0"/>
              <a:t>The CMMF client requests the redundant objects (for example on demand or proactively)</a:t>
            </a:r>
          </a:p>
          <a:p>
            <a:r>
              <a:rPr lang="en-US" dirty="0"/>
              <a:t>The CMMF client reconstructs the original segments and makes them available to the Media Player </a:t>
            </a:r>
            <a:endParaRPr lang="de-DE" dirty="0"/>
          </a:p>
        </p:txBody>
      </p:sp>
      <p:sp>
        <p:nvSpPr>
          <p:cNvPr id="5" name="Subtitle 4">
            <a:extLst>
              <a:ext uri="{FF2B5EF4-FFF2-40B4-BE49-F238E27FC236}">
                <a16:creationId xmlns:a16="http://schemas.microsoft.com/office/drawing/2014/main" id="{355EA2AB-24FB-6C01-DFD8-F942C7548712}"/>
              </a:ext>
            </a:extLst>
          </p:cNvPr>
          <p:cNvSpPr>
            <a:spLocks noGrp="1"/>
          </p:cNvSpPr>
          <p:nvPr>
            <p:ph type="subTitle" idx="1"/>
          </p:nvPr>
        </p:nvSpPr>
        <p:spPr/>
        <p:txBody>
          <a:bodyPr/>
          <a:lstStyle/>
          <a:p>
            <a:r>
              <a:rPr lang="de-DE" dirty="0"/>
              <a:t>A detailed call flow is under preparation</a:t>
            </a:r>
            <a:endParaRPr lang="en-US" dirty="0"/>
          </a:p>
        </p:txBody>
      </p:sp>
    </p:spTree>
    <p:extLst>
      <p:ext uri="{BB962C8B-B14F-4D97-AF65-F5344CB8AC3E}">
        <p14:creationId xmlns:p14="http://schemas.microsoft.com/office/powerpoint/2010/main" val="213179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D0E92-F5FA-E498-9776-9D76887893D3}"/>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50FA32FF-3052-6C22-D549-871B84374992}"/>
              </a:ext>
            </a:extLst>
          </p:cNvPr>
          <p:cNvSpPr>
            <a:spLocks noGrp="1"/>
          </p:cNvSpPr>
          <p:nvPr>
            <p:ph type="title"/>
          </p:nvPr>
        </p:nvSpPr>
        <p:spPr>
          <a:xfrm>
            <a:off x="495300" y="642644"/>
            <a:ext cx="11187112" cy="361959"/>
          </a:xfrm>
        </p:spPr>
        <p:txBody>
          <a:bodyPr/>
          <a:lstStyle/>
          <a:p>
            <a:r>
              <a:rPr lang="de-DE" dirty="0"/>
              <a:t>Option 2: No Content modification – AS just hosts</a:t>
            </a:r>
            <a:endParaRPr lang="en-US" dirty="0"/>
          </a:p>
        </p:txBody>
      </p:sp>
      <p:sp>
        <p:nvSpPr>
          <p:cNvPr id="4" name="Content Placeholder 3">
            <a:extLst>
              <a:ext uri="{FF2B5EF4-FFF2-40B4-BE49-F238E27FC236}">
                <a16:creationId xmlns:a16="http://schemas.microsoft.com/office/drawing/2014/main" id="{D3B78B14-7F09-79E5-C6A0-C1BAB4907603}"/>
              </a:ext>
            </a:extLst>
          </p:cNvPr>
          <p:cNvSpPr>
            <a:spLocks noGrp="1"/>
          </p:cNvSpPr>
          <p:nvPr>
            <p:ph sz="quarter" idx="14"/>
          </p:nvPr>
        </p:nvSpPr>
        <p:spPr/>
        <p:txBody>
          <a:bodyPr/>
          <a:lstStyle/>
          <a:p>
            <a:r>
              <a:rPr lang="de-DE" dirty="0"/>
              <a:t>The application provider prepares content to be distributed via multiple service location</a:t>
            </a:r>
          </a:p>
          <a:p>
            <a:r>
              <a:rPr lang="de-DE" dirty="0"/>
              <a:t>The application provider provisions 5GMS via M1 to host a subset of the content</a:t>
            </a:r>
          </a:p>
          <a:p>
            <a:r>
              <a:rPr lang="de-DE" dirty="0"/>
              <a:t>The AF configures the AS accordingly.</a:t>
            </a:r>
          </a:p>
          <a:p>
            <a:r>
              <a:rPr lang="de-DE" dirty="0"/>
              <a:t>The subset of content is ingest into the 5GMS AS via M2 (e.g. selected Representations, CMMF stripe)</a:t>
            </a:r>
          </a:p>
          <a:p>
            <a:r>
              <a:rPr lang="de-DE" dirty="0"/>
              <a:t>The AS acts as one service location for the application service provider</a:t>
            </a:r>
          </a:p>
          <a:p>
            <a:r>
              <a:rPr lang="de-DE" dirty="0"/>
              <a:t>A player may be 5GMS aware, but it will get content partially via M4 (managed) and partially via M8. The player configuration and choices are provided by the application</a:t>
            </a:r>
          </a:p>
          <a:p>
            <a:r>
              <a:rPr lang="de-DE" dirty="0"/>
              <a:t>The AF may be involved, but only to manage the the M4 delivery.</a:t>
            </a:r>
            <a:endParaRPr lang="en-US" dirty="0"/>
          </a:p>
        </p:txBody>
      </p:sp>
      <p:sp>
        <p:nvSpPr>
          <p:cNvPr id="5" name="Subtitle 4">
            <a:extLst>
              <a:ext uri="{FF2B5EF4-FFF2-40B4-BE49-F238E27FC236}">
                <a16:creationId xmlns:a16="http://schemas.microsoft.com/office/drawing/2014/main" id="{47C9A727-28DC-2FB8-F516-2E3C4FE3DD8B}"/>
              </a:ext>
            </a:extLst>
          </p:cNvPr>
          <p:cNvSpPr>
            <a:spLocks noGrp="1"/>
          </p:cNvSpPr>
          <p:nvPr>
            <p:ph type="subTitle" idx="1"/>
          </p:nvPr>
        </p:nvSpPr>
        <p:spPr>
          <a:xfrm>
            <a:off x="494189" y="1088135"/>
            <a:ext cx="11188223" cy="236347"/>
          </a:xfrm>
        </p:spPr>
        <p:txBody>
          <a:bodyPr/>
          <a:lstStyle/>
          <a:p>
            <a:r>
              <a:rPr lang="de-DE" dirty="0"/>
              <a:t>A detailed call flow is under preparation</a:t>
            </a:r>
            <a:endParaRPr lang="en-US" dirty="0"/>
          </a:p>
        </p:txBody>
      </p:sp>
    </p:spTree>
    <p:extLst>
      <p:ext uri="{BB962C8B-B14F-4D97-AF65-F5344CB8AC3E}">
        <p14:creationId xmlns:p14="http://schemas.microsoft.com/office/powerpoint/2010/main" val="38360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014D3-EE61-D70D-0A14-8BDC5291591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291CFC8-1354-79FD-5E5B-719F11503A3B}"/>
              </a:ext>
            </a:extLst>
          </p:cNvPr>
          <p:cNvSpPr>
            <a:spLocks noGrp="1"/>
          </p:cNvSpPr>
          <p:nvPr>
            <p:ph type="subTitle" idx="1"/>
          </p:nvPr>
        </p:nvSpPr>
        <p:spPr/>
        <p:txBody>
          <a:bodyPr/>
          <a:lstStyle/>
          <a:p>
            <a:r>
              <a:rPr lang="de-DE" dirty="0"/>
              <a:t>New considerations</a:t>
            </a:r>
            <a:endParaRPr lang="en-US" dirty="0"/>
          </a:p>
        </p:txBody>
      </p:sp>
      <p:sp>
        <p:nvSpPr>
          <p:cNvPr id="3" name="Title 2">
            <a:extLst>
              <a:ext uri="{FF2B5EF4-FFF2-40B4-BE49-F238E27FC236}">
                <a16:creationId xmlns:a16="http://schemas.microsoft.com/office/drawing/2014/main" id="{8F768462-1FEB-2770-1392-2CBF35DBE415}"/>
              </a:ext>
            </a:extLst>
          </p:cNvPr>
          <p:cNvSpPr>
            <a:spLocks noGrp="1"/>
          </p:cNvSpPr>
          <p:nvPr>
            <p:ph type="title"/>
          </p:nvPr>
        </p:nvSpPr>
        <p:spPr>
          <a:xfrm>
            <a:off x="495298" y="2870213"/>
            <a:ext cx="8829675" cy="1445909"/>
          </a:xfrm>
        </p:spPr>
        <p:txBody>
          <a:bodyPr/>
          <a:lstStyle/>
          <a:p>
            <a:r>
              <a:rPr lang="de-DE" dirty="0"/>
              <a:t>Multi-Service Locations and 5GMS</a:t>
            </a:r>
            <a:endParaRPr lang="en-US" dirty="0"/>
          </a:p>
        </p:txBody>
      </p:sp>
    </p:spTree>
    <p:extLst>
      <p:ext uri="{BB962C8B-B14F-4D97-AF65-F5344CB8AC3E}">
        <p14:creationId xmlns:p14="http://schemas.microsoft.com/office/powerpoint/2010/main" val="32152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C11DA3-C920-FE16-5E20-328532E9C7AB}"/>
              </a:ext>
            </a:extLst>
          </p:cNvPr>
          <p:cNvSpPr>
            <a:spLocks noGrp="1"/>
          </p:cNvSpPr>
          <p:nvPr>
            <p:ph type="title"/>
          </p:nvPr>
        </p:nvSpPr>
        <p:spPr>
          <a:xfrm>
            <a:off x="495300" y="642644"/>
            <a:ext cx="11187112" cy="361959"/>
          </a:xfrm>
        </p:spPr>
        <p:txBody>
          <a:bodyPr/>
          <a:lstStyle/>
          <a:p>
            <a:r>
              <a:rPr lang="de-DE" dirty="0"/>
              <a:t>Architecture updates – Option 1</a:t>
            </a:r>
            <a:endParaRPr lang="en-US" dirty="0"/>
          </a:p>
        </p:txBody>
      </p:sp>
      <p:sp>
        <p:nvSpPr>
          <p:cNvPr id="5" name="Subtitle 4">
            <a:extLst>
              <a:ext uri="{FF2B5EF4-FFF2-40B4-BE49-F238E27FC236}">
                <a16:creationId xmlns:a16="http://schemas.microsoft.com/office/drawing/2014/main" id="{40E26761-2634-EFF4-DC7D-A31D7300E978}"/>
              </a:ext>
            </a:extLst>
          </p:cNvPr>
          <p:cNvSpPr>
            <a:spLocks noGrp="1"/>
          </p:cNvSpPr>
          <p:nvPr>
            <p:ph type="subTitle" idx="1"/>
          </p:nvPr>
        </p:nvSpPr>
        <p:spPr/>
        <p:txBody>
          <a:bodyPr/>
          <a:lstStyle/>
          <a:p>
            <a:endParaRPr lang="en-US"/>
          </a:p>
        </p:txBody>
      </p:sp>
      <p:sp>
        <p:nvSpPr>
          <p:cNvPr id="8" name="Rectangle 7">
            <a:extLst>
              <a:ext uri="{FF2B5EF4-FFF2-40B4-BE49-F238E27FC236}">
                <a16:creationId xmlns:a16="http://schemas.microsoft.com/office/drawing/2014/main" id="{76B191E1-C9CB-E8C2-D059-E4CC9ED49B93}"/>
              </a:ext>
            </a:extLst>
          </p:cNvPr>
          <p:cNvSpPr/>
          <p:nvPr/>
        </p:nvSpPr>
        <p:spPr>
          <a:xfrm>
            <a:off x="3574677" y="2898788"/>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5GMSd AS</a:t>
            </a:r>
            <a:endParaRPr lang="en-US" dirty="0" err="1">
              <a:solidFill>
                <a:schemeClr val="tx1"/>
              </a:solidFill>
              <a:latin typeface="Microsoft Sans Serif"/>
              <a:cs typeface="Microsoft Sans Serif" panose="020B0604020202020204" pitchFamily="34" charset="0"/>
            </a:endParaRPr>
          </a:p>
        </p:txBody>
      </p:sp>
      <p:sp>
        <p:nvSpPr>
          <p:cNvPr id="9" name="Rectangle 8">
            <a:extLst>
              <a:ext uri="{FF2B5EF4-FFF2-40B4-BE49-F238E27FC236}">
                <a16:creationId xmlns:a16="http://schemas.microsoft.com/office/drawing/2014/main" id="{CEE02B56-711C-E8F4-1A5C-ADF9059FBEDF}"/>
              </a:ext>
            </a:extLst>
          </p:cNvPr>
          <p:cNvSpPr/>
          <p:nvPr/>
        </p:nvSpPr>
        <p:spPr>
          <a:xfrm>
            <a:off x="3803848" y="3316220"/>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Multi-SL</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Controller</a:t>
            </a:r>
            <a:endParaRPr lang="en-US"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0BA3CA83-6111-AB03-51B6-4F1FBC92B867}"/>
              </a:ext>
            </a:extLst>
          </p:cNvPr>
          <p:cNvSpPr/>
          <p:nvPr/>
        </p:nvSpPr>
        <p:spPr>
          <a:xfrm>
            <a:off x="3850333" y="4229101"/>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Service Location 1</a:t>
            </a:r>
            <a:endParaRPr lang="en-US" dirty="0" err="1">
              <a:solidFill>
                <a:schemeClr val="bg1"/>
              </a:solidFill>
              <a:latin typeface="Microsoft Sans Serif"/>
              <a:cs typeface="Microsoft Sans Serif" panose="020B0604020202020204" pitchFamily="34" charset="0"/>
            </a:endParaRPr>
          </a:p>
        </p:txBody>
      </p:sp>
      <p:sp>
        <p:nvSpPr>
          <p:cNvPr id="11" name="Rectangle 10">
            <a:extLst>
              <a:ext uri="{FF2B5EF4-FFF2-40B4-BE49-F238E27FC236}">
                <a16:creationId xmlns:a16="http://schemas.microsoft.com/office/drawing/2014/main" id="{FEC6BDF6-4E48-0A16-BBFB-A43C77E4BD94}"/>
              </a:ext>
            </a:extLst>
          </p:cNvPr>
          <p:cNvSpPr/>
          <p:nvPr/>
        </p:nvSpPr>
        <p:spPr>
          <a:xfrm>
            <a:off x="3850333" y="5621322"/>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Service Location N</a:t>
            </a:r>
            <a:endParaRPr lang="en-US" dirty="0" err="1">
              <a:solidFill>
                <a:schemeClr val="bg1"/>
              </a:solidFill>
              <a:latin typeface="Microsoft Sans Serif"/>
              <a:cs typeface="Microsoft Sans Serif" panose="020B0604020202020204" pitchFamily="34" charset="0"/>
            </a:endParaRPr>
          </a:p>
        </p:txBody>
      </p:sp>
      <p:sp>
        <p:nvSpPr>
          <p:cNvPr id="12" name="Rectangle 11">
            <a:extLst>
              <a:ext uri="{FF2B5EF4-FFF2-40B4-BE49-F238E27FC236}">
                <a16:creationId xmlns:a16="http://schemas.microsoft.com/office/drawing/2014/main" id="{7B083007-4125-AC9E-68CB-1EB88E2D752B}"/>
              </a:ext>
            </a:extLst>
          </p:cNvPr>
          <p:cNvSpPr/>
          <p:nvPr/>
        </p:nvSpPr>
        <p:spPr>
          <a:xfrm>
            <a:off x="5900488" y="4845523"/>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Multi-SL</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Processor</a:t>
            </a:r>
            <a:endParaRPr lang="en-US" dirty="0" err="1">
              <a:solidFill>
                <a:schemeClr val="bg1"/>
              </a:solidFill>
              <a:latin typeface="Microsoft Sans Serif"/>
              <a:cs typeface="Microsoft Sans Serif" panose="020B0604020202020204" pitchFamily="34" charset="0"/>
            </a:endParaRPr>
          </a:p>
        </p:txBody>
      </p:sp>
      <p:sp>
        <p:nvSpPr>
          <p:cNvPr id="13" name="Arrow: Right 12">
            <a:extLst>
              <a:ext uri="{FF2B5EF4-FFF2-40B4-BE49-F238E27FC236}">
                <a16:creationId xmlns:a16="http://schemas.microsoft.com/office/drawing/2014/main" id="{985FD6FD-DF58-3B89-F08D-641708D50978}"/>
              </a:ext>
            </a:extLst>
          </p:cNvPr>
          <p:cNvSpPr/>
          <p:nvPr/>
        </p:nvSpPr>
        <p:spPr>
          <a:xfrm flipH="1">
            <a:off x="7747769" y="4206733"/>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DASH/HLS</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/CMAF M2</a:t>
            </a:r>
            <a:endParaRPr lang="en-US" dirty="0" err="1">
              <a:solidFill>
                <a:schemeClr val="bg1"/>
              </a:solidFill>
              <a:latin typeface="Microsoft Sans Serif"/>
              <a:cs typeface="Microsoft Sans Serif" panose="020B0604020202020204" pitchFamily="34" charset="0"/>
            </a:endParaRPr>
          </a:p>
        </p:txBody>
      </p:sp>
      <p:cxnSp>
        <p:nvCxnSpPr>
          <p:cNvPr id="14" name="Straight Connector 13">
            <a:extLst>
              <a:ext uri="{FF2B5EF4-FFF2-40B4-BE49-F238E27FC236}">
                <a16:creationId xmlns:a16="http://schemas.microsoft.com/office/drawing/2014/main" id="{2A6B0590-301C-117E-1EE7-64A1E02E7A50}"/>
              </a:ext>
            </a:extLst>
          </p:cNvPr>
          <p:cNvCxnSpPr>
            <a:endCxn id="8" idx="1"/>
          </p:cNvCxnSpPr>
          <p:nvPr/>
        </p:nvCxnSpPr>
        <p:spPr>
          <a:xfrm flipV="1">
            <a:off x="2292993" y="4767697"/>
            <a:ext cx="1281684" cy="1"/>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EAE0ADD0-BE3E-EA6D-C2C6-61BADBB6B1E4}"/>
              </a:ext>
            </a:extLst>
          </p:cNvPr>
          <p:cNvSpPr txBox="1"/>
          <p:nvPr/>
        </p:nvSpPr>
        <p:spPr>
          <a:xfrm>
            <a:off x="2955551" y="4465147"/>
            <a:ext cx="285335"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M4</a:t>
            </a:r>
            <a:endParaRPr lang="en-US" sz="1600" dirty="0">
              <a:solidFill>
                <a:schemeClr val="tx2"/>
              </a:solidFill>
              <a:latin typeface="Microsoft Sans Serif"/>
              <a:cs typeface="Microsoft Sans Serif" panose="020B0604020202020204" pitchFamily="34" charset="0"/>
            </a:endParaRPr>
          </a:p>
        </p:txBody>
      </p:sp>
      <p:sp>
        <p:nvSpPr>
          <p:cNvPr id="16" name="Rectangle 15">
            <a:extLst>
              <a:ext uri="{FF2B5EF4-FFF2-40B4-BE49-F238E27FC236}">
                <a16:creationId xmlns:a16="http://schemas.microsoft.com/office/drawing/2014/main" id="{4671DE4D-8921-4BC9-F76F-4666D2AF7A9F}"/>
              </a:ext>
            </a:extLst>
          </p:cNvPr>
          <p:cNvSpPr/>
          <p:nvPr/>
        </p:nvSpPr>
        <p:spPr>
          <a:xfrm>
            <a:off x="3598489" y="1653131"/>
            <a:ext cx="4173092" cy="761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5GMSd AF</a:t>
            </a:r>
            <a:endParaRPr lang="en-US" dirty="0" err="1">
              <a:solidFill>
                <a:schemeClr val="tx1"/>
              </a:solidFill>
              <a:latin typeface="Microsoft Sans Serif"/>
              <a:cs typeface="Microsoft Sans Serif" panose="020B0604020202020204" pitchFamily="34" charset="0"/>
            </a:endParaRPr>
          </a:p>
        </p:txBody>
      </p:sp>
      <p:sp>
        <p:nvSpPr>
          <p:cNvPr id="17" name="Arrow: Right 16">
            <a:extLst>
              <a:ext uri="{FF2B5EF4-FFF2-40B4-BE49-F238E27FC236}">
                <a16:creationId xmlns:a16="http://schemas.microsoft.com/office/drawing/2014/main" id="{DE4719F7-BF3B-801D-1617-61ED60B87B61}"/>
              </a:ext>
            </a:extLst>
          </p:cNvPr>
          <p:cNvSpPr/>
          <p:nvPr/>
        </p:nvSpPr>
        <p:spPr>
          <a:xfrm flipH="1">
            <a:off x="7771581" y="1456982"/>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Provisioning M1</a:t>
            </a:r>
            <a:endParaRPr lang="en-US" dirty="0" err="1">
              <a:solidFill>
                <a:schemeClr val="bg1"/>
              </a:solidFill>
              <a:latin typeface="Microsoft Sans Serif"/>
              <a:cs typeface="Microsoft Sans Serif" panose="020B0604020202020204" pitchFamily="34" charset="0"/>
            </a:endParaRPr>
          </a:p>
        </p:txBody>
      </p:sp>
      <p:sp>
        <p:nvSpPr>
          <p:cNvPr id="18" name="Arrow: Down 17">
            <a:extLst>
              <a:ext uri="{FF2B5EF4-FFF2-40B4-BE49-F238E27FC236}">
                <a16:creationId xmlns:a16="http://schemas.microsoft.com/office/drawing/2014/main" id="{B0CD33C7-6080-40FA-CF1B-33FA1C8A168A}"/>
              </a:ext>
            </a:extLst>
          </p:cNvPr>
          <p:cNvSpPr/>
          <p:nvPr/>
        </p:nvSpPr>
        <p:spPr>
          <a:xfrm>
            <a:off x="5182740" y="2394252"/>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M3</a:t>
            </a:r>
            <a:endParaRPr lang="en-US" dirty="0" err="1">
              <a:solidFill>
                <a:schemeClr val="bg1"/>
              </a:solidFill>
              <a:latin typeface="Microsoft Sans Serif"/>
              <a:cs typeface="Microsoft Sans Serif" panose="020B0604020202020204" pitchFamily="34" charset="0"/>
            </a:endParaRPr>
          </a:p>
        </p:txBody>
      </p:sp>
      <p:sp>
        <p:nvSpPr>
          <p:cNvPr id="19" name="Arrow: Right 18">
            <a:extLst>
              <a:ext uri="{FF2B5EF4-FFF2-40B4-BE49-F238E27FC236}">
                <a16:creationId xmlns:a16="http://schemas.microsoft.com/office/drawing/2014/main" id="{95DA7BBC-4D84-0828-66A1-793EB7906A5A}"/>
              </a:ext>
            </a:extLst>
          </p:cNvPr>
          <p:cNvSpPr/>
          <p:nvPr/>
        </p:nvSpPr>
        <p:spPr>
          <a:xfrm flipH="1">
            <a:off x="2315433" y="1459366"/>
            <a:ext cx="1281683"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M5</a:t>
            </a:r>
            <a:endParaRPr lang="en-US" dirty="0" err="1">
              <a:solidFill>
                <a:schemeClr val="bg1"/>
              </a:solidFill>
              <a:latin typeface="Microsoft Sans Serif"/>
              <a:cs typeface="Microsoft Sans Serif" panose="020B0604020202020204" pitchFamily="34" charset="0"/>
            </a:endParaRPr>
          </a:p>
        </p:txBody>
      </p:sp>
      <p:cxnSp>
        <p:nvCxnSpPr>
          <p:cNvPr id="21" name="Straight Connector 20">
            <a:extLst>
              <a:ext uri="{FF2B5EF4-FFF2-40B4-BE49-F238E27FC236}">
                <a16:creationId xmlns:a16="http://schemas.microsoft.com/office/drawing/2014/main" id="{D3278C2F-2ADC-88CE-7804-30A00774AEF3}"/>
              </a:ext>
            </a:extLst>
          </p:cNvPr>
          <p:cNvCxnSpPr>
            <a:cxnSpLocks/>
          </p:cNvCxnSpPr>
          <p:nvPr/>
        </p:nvCxnSpPr>
        <p:spPr>
          <a:xfrm>
            <a:off x="4636146" y="5163670"/>
            <a:ext cx="0" cy="316006"/>
          </a:xfrm>
          <a:prstGeom prst="line">
            <a:avLst/>
          </a:prstGeom>
          <a:ln w="38100" cap="rnd">
            <a:solidFill>
              <a:schemeClr val="accent6"/>
            </a:solidFill>
            <a:prstDash val="sysDot"/>
            <a:round/>
            <a:headEnd type="none" w="med"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4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BD961AE-06E2-DEA0-185A-E14432B9BDDD}"/>
              </a:ext>
            </a:extLst>
          </p:cNvPr>
          <p:cNvGraphicFramePr>
            <a:graphicFrameLocks/>
          </p:cNvGraphicFramePr>
          <p:nvPr>
            <p:extLst>
              <p:ext uri="{D42A27DB-BD31-4B8C-83A1-F6EECF244321}">
                <p14:modId xmlns:p14="http://schemas.microsoft.com/office/powerpoint/2010/main" val="1038496296"/>
              </p:ext>
            </p:extLst>
          </p:nvPr>
        </p:nvGraphicFramePr>
        <p:xfrm>
          <a:off x="7100048" y="164544"/>
          <a:ext cx="5019675" cy="6486525"/>
        </p:xfrm>
        <a:graphic>
          <a:graphicData uri="http://schemas.openxmlformats.org/presentationml/2006/ole">
            <mc:AlternateContent xmlns:mc="http://schemas.openxmlformats.org/markup-compatibility/2006">
              <mc:Choice xmlns:v="urn:schemas-microsoft-com:vml" Requires="v">
                <p:oleObj name="Signalling Chart" r:id="rId3" imgW="6293922" imgH="7664152" progId="Mscgen.Chart">
                  <p:embed/>
                </p:oleObj>
              </mc:Choice>
              <mc:Fallback>
                <p:oleObj name="Signalling Chart" r:id="rId3" imgW="6293922" imgH="7664152" progId="Mscgen.Chart">
                  <p:embed/>
                  <p:pic>
                    <p:nvPicPr>
                      <p:cNvPr id="7" name="Object 6">
                        <a:extLst>
                          <a:ext uri="{FF2B5EF4-FFF2-40B4-BE49-F238E27FC236}">
                            <a16:creationId xmlns:a16="http://schemas.microsoft.com/office/drawing/2014/main" id="{5BD961AE-06E2-DEA0-185A-E14432B9BDD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048" y="164544"/>
                        <a:ext cx="5019675" cy="6486525"/>
                      </a:xfrm>
                      <a:prstGeom prst="rect">
                        <a:avLst/>
                      </a:prstGeom>
                      <a:solidFill>
                        <a:srgbClr val="FFFFFF"/>
                      </a:solidFill>
                    </p:spPr>
                  </p:pic>
                </p:oleObj>
              </mc:Fallback>
            </mc:AlternateContent>
          </a:graphicData>
        </a:graphic>
      </p:graphicFrame>
      <p:sp>
        <p:nvSpPr>
          <p:cNvPr id="2" name="Footer Placeholder 1">
            <a:extLst>
              <a:ext uri="{FF2B5EF4-FFF2-40B4-BE49-F238E27FC236}">
                <a16:creationId xmlns:a16="http://schemas.microsoft.com/office/drawing/2014/main" id="{3AA27D8E-1CE3-E5A4-7F16-408D1EF847E0}"/>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7E4A545E-3B31-F9A1-3CAE-2B8325F3D145}"/>
              </a:ext>
            </a:extLst>
          </p:cNvPr>
          <p:cNvSpPr>
            <a:spLocks noGrp="1"/>
          </p:cNvSpPr>
          <p:nvPr>
            <p:ph type="title"/>
          </p:nvPr>
        </p:nvSpPr>
        <p:spPr>
          <a:xfrm>
            <a:off x="495300" y="642644"/>
            <a:ext cx="11187112" cy="361959"/>
          </a:xfrm>
        </p:spPr>
        <p:txBody>
          <a:bodyPr/>
          <a:lstStyle/>
          <a:p>
            <a:r>
              <a:rPr lang="de-DE" dirty="0"/>
              <a:t>Provisioning Call flow - updates</a:t>
            </a:r>
            <a:endParaRPr lang="en-US" dirty="0"/>
          </a:p>
        </p:txBody>
      </p:sp>
      <p:sp>
        <p:nvSpPr>
          <p:cNvPr id="4" name="Content Placeholder 3">
            <a:extLst>
              <a:ext uri="{FF2B5EF4-FFF2-40B4-BE49-F238E27FC236}">
                <a16:creationId xmlns:a16="http://schemas.microsoft.com/office/drawing/2014/main" id="{58B68639-1B51-3564-ACDC-49E196DCA699}"/>
              </a:ext>
            </a:extLst>
          </p:cNvPr>
          <p:cNvSpPr>
            <a:spLocks noGrp="1"/>
          </p:cNvSpPr>
          <p:nvPr>
            <p:ph sz="quarter" idx="14"/>
          </p:nvPr>
        </p:nvSpPr>
        <p:spPr/>
        <p:txBody>
          <a:bodyPr/>
          <a:lstStyle/>
          <a:p>
            <a:r>
              <a:rPr lang="de-DE" dirty="0"/>
              <a:t>Core updates for multi-service locations are</a:t>
            </a:r>
          </a:p>
          <a:p>
            <a:pPr lvl="1"/>
            <a:r>
              <a:rPr lang="de-DE" dirty="0"/>
              <a:t>New provisioning parameters</a:t>
            </a:r>
          </a:p>
          <a:p>
            <a:r>
              <a:rPr lang="en-US" dirty="0"/>
              <a:t>Provisioning parameters include</a:t>
            </a:r>
          </a:p>
          <a:p>
            <a:pPr lvl="1"/>
            <a:r>
              <a:rPr lang="en-US" dirty="0"/>
              <a:t>Request for using multiple service locations</a:t>
            </a:r>
          </a:p>
          <a:p>
            <a:pPr lvl="1"/>
            <a:r>
              <a:rPr lang="en-US" dirty="0"/>
              <a:t>Parameters for the multi service location processing </a:t>
            </a:r>
          </a:p>
          <a:p>
            <a:pPr lvl="2"/>
            <a:r>
              <a:rPr lang="en-US" dirty="0"/>
              <a:t>A detailed Content Preparation template is provided to the AS (see clause 7.2 of TS 26.501)</a:t>
            </a:r>
          </a:p>
          <a:p>
            <a:pPr lvl="1"/>
            <a:r>
              <a:rPr lang="en-US" dirty="0"/>
              <a:t>Exact feature: </a:t>
            </a:r>
          </a:p>
          <a:p>
            <a:pPr lvl="2"/>
            <a:r>
              <a:rPr lang="en-US" dirty="0"/>
              <a:t>multi-SL and client selection</a:t>
            </a:r>
          </a:p>
          <a:p>
            <a:pPr lvl="2"/>
            <a:r>
              <a:rPr lang="en-US" dirty="0"/>
              <a:t>Multi-SL and content steering</a:t>
            </a:r>
          </a:p>
          <a:p>
            <a:pPr lvl="2"/>
            <a:r>
              <a:rPr lang="en-US" dirty="0"/>
              <a:t>Multi-SL and SAND4M</a:t>
            </a:r>
          </a:p>
          <a:p>
            <a:pPr lvl="2"/>
            <a:r>
              <a:rPr lang="en-US" dirty="0"/>
              <a:t>CMMF with detailed configuration parameters</a:t>
            </a:r>
          </a:p>
          <a:p>
            <a:pPr lvl="1"/>
            <a:r>
              <a:rPr lang="en-US" dirty="0"/>
              <a:t>The number of service locations and parameters for each service location</a:t>
            </a:r>
          </a:p>
          <a:p>
            <a:pPr lvl="2"/>
            <a:r>
              <a:rPr lang="en-US" dirty="0"/>
              <a:t>Each service location may be assigned with different QoS parameters</a:t>
            </a:r>
          </a:p>
          <a:p>
            <a:pPr lvl="2"/>
            <a:r>
              <a:rPr lang="en-US" dirty="0"/>
              <a:t>Each service location may be a different slice</a:t>
            </a:r>
          </a:p>
          <a:p>
            <a:pPr lvl="2"/>
            <a:r>
              <a:rPr lang="en-US" dirty="0"/>
              <a:t>Other differentiating aspects to be added to service locations may be considered.</a:t>
            </a:r>
          </a:p>
          <a:p>
            <a:pPr lvl="1"/>
            <a:r>
              <a:rPr lang="en-US" dirty="0"/>
              <a:t>In a variant, the AS may also be informed about existing service locations </a:t>
            </a:r>
            <a:br>
              <a:rPr lang="en-US" dirty="0"/>
            </a:br>
            <a:r>
              <a:rPr lang="en-US" dirty="0"/>
              <a:t>that are outside of the 5GMS and may provide policies on how to use.</a:t>
            </a:r>
          </a:p>
        </p:txBody>
      </p:sp>
      <p:sp>
        <p:nvSpPr>
          <p:cNvPr id="5" name="Subtitle 4">
            <a:extLst>
              <a:ext uri="{FF2B5EF4-FFF2-40B4-BE49-F238E27FC236}">
                <a16:creationId xmlns:a16="http://schemas.microsoft.com/office/drawing/2014/main" id="{4E4E3970-E76F-1F39-FBB1-C42A64621906}"/>
              </a:ext>
            </a:extLst>
          </p:cNvPr>
          <p:cNvSpPr>
            <a:spLocks noGrp="1"/>
          </p:cNvSpPr>
          <p:nvPr>
            <p:ph type="subTitle" idx="1"/>
          </p:nvPr>
        </p:nvSpPr>
        <p:spPr/>
        <p:txBody>
          <a:bodyPr/>
          <a:lstStyle/>
          <a:p>
            <a:r>
              <a:rPr lang="de-DE" dirty="0"/>
              <a:t>The provisioning in TS 26.501, clause 5.3.2 applies</a:t>
            </a:r>
            <a:endParaRPr lang="en-US" dirty="0"/>
          </a:p>
        </p:txBody>
      </p:sp>
    </p:spTree>
    <p:extLst>
      <p:ext uri="{BB962C8B-B14F-4D97-AF65-F5344CB8AC3E}">
        <p14:creationId xmlns:p14="http://schemas.microsoft.com/office/powerpoint/2010/main" val="153722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B28E5-E3DA-EA58-A3E6-F61D9D0B154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00EA66-551B-846F-4F4F-956936DCE979}"/>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A56B84B6-3348-1900-3754-82E25E2607EE}"/>
              </a:ext>
            </a:extLst>
          </p:cNvPr>
          <p:cNvSpPr>
            <a:spLocks noGrp="1"/>
          </p:cNvSpPr>
          <p:nvPr>
            <p:ph type="title"/>
          </p:nvPr>
        </p:nvSpPr>
        <p:spPr>
          <a:xfrm>
            <a:off x="495300" y="642644"/>
            <a:ext cx="11187112" cy="361959"/>
          </a:xfrm>
        </p:spPr>
        <p:txBody>
          <a:bodyPr/>
          <a:lstStyle/>
          <a:p>
            <a:r>
              <a:rPr lang="de-DE" dirty="0"/>
              <a:t>Distribution Call flow - updates</a:t>
            </a:r>
            <a:endParaRPr lang="en-US" dirty="0"/>
          </a:p>
        </p:txBody>
      </p:sp>
      <p:sp>
        <p:nvSpPr>
          <p:cNvPr id="4" name="Content Placeholder 3">
            <a:extLst>
              <a:ext uri="{FF2B5EF4-FFF2-40B4-BE49-F238E27FC236}">
                <a16:creationId xmlns:a16="http://schemas.microsoft.com/office/drawing/2014/main" id="{6B863902-73FB-B11E-4049-52FEBF2A0064}"/>
              </a:ext>
            </a:extLst>
          </p:cNvPr>
          <p:cNvSpPr>
            <a:spLocks noGrp="1"/>
          </p:cNvSpPr>
          <p:nvPr>
            <p:ph sz="quarter" idx="14"/>
          </p:nvPr>
        </p:nvSpPr>
        <p:spPr/>
        <p:txBody>
          <a:bodyPr>
            <a:normAutofit fontScale="92500" lnSpcReduction="10000"/>
          </a:bodyPr>
          <a:lstStyle/>
          <a:p>
            <a:r>
              <a:rPr lang="de-DE" dirty="0"/>
              <a:t>Updates in </a:t>
            </a:r>
            <a:r>
              <a:rPr lang="de-DE" b="1" dirty="0"/>
              <a:t>bold</a:t>
            </a:r>
            <a:r>
              <a:rPr lang="de-DE" dirty="0"/>
              <a:t> (right) for multi-service locations (MSL)</a:t>
            </a:r>
          </a:p>
          <a:p>
            <a:pPr lvl="1"/>
            <a:r>
              <a:rPr lang="de-DE" dirty="0"/>
              <a:t>Media Player entry includes information </a:t>
            </a:r>
            <a:br>
              <a:rPr lang="de-DE" dirty="0"/>
            </a:br>
            <a:r>
              <a:rPr lang="de-DE" dirty="0"/>
              <a:t>about multiple service locations</a:t>
            </a:r>
          </a:p>
          <a:p>
            <a:pPr lvl="1"/>
            <a:r>
              <a:rPr lang="de-DE" dirty="0"/>
              <a:t>The multiple service location data is processed by player</a:t>
            </a:r>
          </a:p>
          <a:p>
            <a:pPr lvl="1"/>
            <a:r>
              <a:rPr lang="de-DE" dirty="0"/>
              <a:t>The player get service location information from AS</a:t>
            </a:r>
          </a:p>
          <a:p>
            <a:pPr lvl="1"/>
            <a:r>
              <a:rPr lang="de-DE" dirty="0"/>
              <a:t>The information may be used when establishing transport session</a:t>
            </a:r>
          </a:p>
          <a:p>
            <a:pPr lvl="1"/>
            <a:r>
              <a:rPr lang="de-DE" dirty="0"/>
              <a:t>When accessing Segments, the selected service locations </a:t>
            </a:r>
            <a:br>
              <a:rPr lang="de-DE" dirty="0"/>
            </a:br>
            <a:r>
              <a:rPr lang="de-DE" dirty="0"/>
              <a:t>are used</a:t>
            </a:r>
          </a:p>
          <a:p>
            <a:pPr lvl="1"/>
            <a:r>
              <a:rPr lang="de-DE" dirty="0"/>
              <a:t>When accessing Segments and Media entries, new information </a:t>
            </a:r>
            <a:br>
              <a:rPr lang="de-DE" dirty="0"/>
            </a:br>
            <a:r>
              <a:rPr lang="de-DE" dirty="0"/>
              <a:t>may be provided (this could also come from an update in the </a:t>
            </a:r>
            <a:br>
              <a:rPr lang="de-DE" dirty="0"/>
            </a:br>
            <a:r>
              <a:rPr lang="de-DE" dirty="0"/>
              <a:t>Media Player Entry)</a:t>
            </a:r>
          </a:p>
          <a:p>
            <a:pPr lvl="1"/>
            <a:r>
              <a:rPr lang="de-DE" dirty="0"/>
              <a:t>Service location information may be exchanged with the Media </a:t>
            </a:r>
            <a:br>
              <a:rPr lang="de-DE" dirty="0"/>
            </a:br>
            <a:r>
              <a:rPr lang="de-DE" dirty="0"/>
              <a:t>Session handler, for example to address the selection of</a:t>
            </a:r>
            <a:br>
              <a:rPr lang="de-DE" dirty="0"/>
            </a:br>
            <a:r>
              <a:rPr lang="de-DE" dirty="0"/>
              <a:t>Service locations</a:t>
            </a:r>
          </a:p>
          <a:p>
            <a:r>
              <a:rPr lang="de-DE" dirty="0"/>
              <a:t>The call flow is generic to address</a:t>
            </a:r>
          </a:p>
          <a:p>
            <a:pPr lvl="1">
              <a:lnSpc>
                <a:spcPct val="110000"/>
              </a:lnSpc>
            </a:pPr>
            <a:r>
              <a:rPr lang="en-US" dirty="0"/>
              <a:t>multi-SL and client selection</a:t>
            </a:r>
          </a:p>
          <a:p>
            <a:pPr lvl="1">
              <a:lnSpc>
                <a:spcPct val="110000"/>
              </a:lnSpc>
            </a:pPr>
            <a:r>
              <a:rPr lang="en-US" dirty="0"/>
              <a:t>Multi-SL and content steering</a:t>
            </a:r>
          </a:p>
          <a:p>
            <a:pPr lvl="1">
              <a:lnSpc>
                <a:spcPct val="110000"/>
              </a:lnSpc>
            </a:pPr>
            <a:r>
              <a:rPr lang="en-US" dirty="0"/>
              <a:t>Multi-SL and SAND4M</a:t>
            </a:r>
          </a:p>
          <a:p>
            <a:pPr lvl="1"/>
            <a:endParaRPr lang="en-US" dirty="0"/>
          </a:p>
        </p:txBody>
      </p:sp>
      <p:sp>
        <p:nvSpPr>
          <p:cNvPr id="5" name="Subtitle 4">
            <a:extLst>
              <a:ext uri="{FF2B5EF4-FFF2-40B4-BE49-F238E27FC236}">
                <a16:creationId xmlns:a16="http://schemas.microsoft.com/office/drawing/2014/main" id="{677D5A7F-7F8C-AFBD-C47B-2DB2DAF5B9B9}"/>
              </a:ext>
            </a:extLst>
          </p:cNvPr>
          <p:cNvSpPr>
            <a:spLocks noGrp="1"/>
          </p:cNvSpPr>
          <p:nvPr>
            <p:ph type="subTitle" idx="1"/>
          </p:nvPr>
        </p:nvSpPr>
        <p:spPr/>
        <p:txBody>
          <a:bodyPr/>
          <a:lstStyle/>
          <a:p>
            <a:r>
              <a:rPr lang="de-DE" dirty="0"/>
              <a:t>The updates to the call flow are based on clause 5.7.4 of TS 26.501</a:t>
            </a:r>
            <a:endParaRPr lang="en-US" dirty="0"/>
          </a:p>
        </p:txBody>
      </p:sp>
      <p:sp>
        <p:nvSpPr>
          <p:cNvPr id="6" name="Rectangle 2">
            <a:extLst>
              <a:ext uri="{FF2B5EF4-FFF2-40B4-BE49-F238E27FC236}">
                <a16:creationId xmlns:a16="http://schemas.microsoft.com/office/drawing/2014/main" id="{C01DE6E9-A364-621D-6257-AAD6B2B93EEF}"/>
              </a:ext>
            </a:extLst>
          </p:cNvPr>
          <p:cNvSpPr>
            <a:spLocks noChangeArrowheads="1"/>
          </p:cNvSpPr>
          <p:nvPr/>
        </p:nvSpPr>
        <p:spPr bwMode="auto">
          <a:xfrm flipV="1">
            <a:off x="7036565" y="-1364362"/>
            <a:ext cx="8725268" cy="4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4F6D2AB0-FFB7-68A6-A842-381B314DE914}"/>
              </a:ext>
            </a:extLst>
          </p:cNvPr>
          <p:cNvGraphicFramePr>
            <a:graphicFrameLocks noChangeAspect="1"/>
          </p:cNvGraphicFramePr>
          <p:nvPr>
            <p:extLst>
              <p:ext uri="{D42A27DB-BD31-4B8C-83A1-F6EECF244321}">
                <p14:modId xmlns:p14="http://schemas.microsoft.com/office/powerpoint/2010/main" val="1814710114"/>
              </p:ext>
            </p:extLst>
          </p:nvPr>
        </p:nvGraphicFramePr>
        <p:xfrm>
          <a:off x="6713538" y="33338"/>
          <a:ext cx="5478462" cy="6856412"/>
        </p:xfrm>
        <a:graphic>
          <a:graphicData uri="http://schemas.openxmlformats.org/presentationml/2006/ole">
            <mc:AlternateContent xmlns:mc="http://schemas.openxmlformats.org/markup-compatibility/2006">
              <mc:Choice xmlns:v="urn:schemas-microsoft-com:vml" Requires="v">
                <p:oleObj name="Signalling Chart" r:id="rId3" imgW="9220320" imgH="11477520" progId="Mscgen.Chart">
                  <p:embed/>
                </p:oleObj>
              </mc:Choice>
              <mc:Fallback>
                <p:oleObj name="Signalling Chart" r:id="rId3" imgW="9220320" imgH="11477520" progId="Mscgen.Chart">
                  <p:embed/>
                  <p:pic>
                    <p:nvPicPr>
                      <p:cNvPr id="8" name="Object 7">
                        <a:extLst>
                          <a:ext uri="{FF2B5EF4-FFF2-40B4-BE49-F238E27FC236}">
                            <a16:creationId xmlns:a16="http://schemas.microsoft.com/office/drawing/2014/main" id="{4F6D2AB0-FFB7-68A6-A842-381B314DE914}"/>
                          </a:ext>
                        </a:extLst>
                      </p:cNvPr>
                      <p:cNvPicPr>
                        <a:picLocks noChangeAspect="1" noChangeArrowheads="1"/>
                      </p:cNvPicPr>
                      <p:nvPr/>
                    </p:nvPicPr>
                    <p:blipFill>
                      <a:blip r:embed="rId4"/>
                      <a:srcRect/>
                      <a:stretch>
                        <a:fillRect/>
                      </a:stretch>
                    </p:blipFill>
                    <p:spPr bwMode="auto">
                      <a:xfrm>
                        <a:off x="6713538" y="33338"/>
                        <a:ext cx="5478462" cy="6856412"/>
                      </a:xfrm>
                      <a:prstGeom prst="rect">
                        <a:avLst/>
                      </a:prstGeom>
                      <a:noFill/>
                    </p:spPr>
                  </p:pic>
                </p:oleObj>
              </mc:Fallback>
            </mc:AlternateContent>
          </a:graphicData>
        </a:graphic>
      </p:graphicFrame>
    </p:spTree>
    <p:extLst>
      <p:ext uri="{BB962C8B-B14F-4D97-AF65-F5344CB8AC3E}">
        <p14:creationId xmlns:p14="http://schemas.microsoft.com/office/powerpoint/2010/main" val="249947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68C075C-82D0-26CD-123A-C56596D4495B}"/>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BE913768-0FD3-6101-E9C3-D6AF64E69044}"/>
              </a:ext>
            </a:extLst>
          </p:cNvPr>
          <p:cNvSpPr>
            <a:spLocks noGrp="1"/>
          </p:cNvSpPr>
          <p:nvPr>
            <p:ph type="title"/>
          </p:nvPr>
        </p:nvSpPr>
        <p:spPr>
          <a:xfrm>
            <a:off x="495298" y="2870213"/>
            <a:ext cx="8829675" cy="1445909"/>
          </a:xfrm>
        </p:spPr>
        <p:txBody>
          <a:bodyPr/>
          <a:lstStyle/>
          <a:p>
            <a:r>
              <a:rPr lang="de-DE" dirty="0"/>
              <a:t>Combining Content Steering and 5GMS</a:t>
            </a:r>
            <a:endParaRPr lang="en-US" dirty="0"/>
          </a:p>
        </p:txBody>
      </p:sp>
    </p:spTree>
    <p:extLst>
      <p:ext uri="{BB962C8B-B14F-4D97-AF65-F5344CB8AC3E}">
        <p14:creationId xmlns:p14="http://schemas.microsoft.com/office/powerpoint/2010/main" val="358135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36AD8-4287-7E8D-F195-6086B684BC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C02FA8-89A3-BC21-48DD-34C9F48A6DE7}"/>
              </a:ext>
            </a:extLst>
          </p:cNvPr>
          <p:cNvSpPr>
            <a:spLocks noGrp="1"/>
          </p:cNvSpPr>
          <p:nvPr>
            <p:ph type="title"/>
          </p:nvPr>
        </p:nvSpPr>
        <p:spPr>
          <a:xfrm>
            <a:off x="495300" y="642644"/>
            <a:ext cx="11187112" cy="361959"/>
          </a:xfrm>
        </p:spPr>
        <p:txBody>
          <a:bodyPr/>
          <a:lstStyle/>
          <a:p>
            <a:r>
              <a:rPr lang="de-DE" dirty="0"/>
              <a:t>5G Media Streaming architecture</a:t>
            </a:r>
            <a:endParaRPr lang="en-US" dirty="0"/>
          </a:p>
        </p:txBody>
      </p:sp>
      <p:sp>
        <p:nvSpPr>
          <p:cNvPr id="5" name="Subtitle 4">
            <a:extLst>
              <a:ext uri="{FF2B5EF4-FFF2-40B4-BE49-F238E27FC236}">
                <a16:creationId xmlns:a16="http://schemas.microsoft.com/office/drawing/2014/main" id="{EB1FAE62-CF8A-48E1-2959-DA15FC3186D7}"/>
              </a:ext>
            </a:extLst>
          </p:cNvPr>
          <p:cNvSpPr>
            <a:spLocks noGrp="1"/>
          </p:cNvSpPr>
          <p:nvPr>
            <p:ph type="subTitle" idx="1"/>
          </p:nvPr>
        </p:nvSpPr>
        <p:spPr/>
        <p:txBody>
          <a:bodyPr/>
          <a:lstStyle/>
          <a:p>
            <a:r>
              <a:rPr lang="de-DE" dirty="0"/>
              <a:t>As defined in TS 26.501</a:t>
            </a:r>
            <a:endParaRPr lang="en-US" dirty="0"/>
          </a:p>
        </p:txBody>
      </p:sp>
      <p:graphicFrame>
        <p:nvGraphicFramePr>
          <p:cNvPr id="8" name="Object 7">
            <a:extLst>
              <a:ext uri="{FF2B5EF4-FFF2-40B4-BE49-F238E27FC236}">
                <a16:creationId xmlns:a16="http://schemas.microsoft.com/office/drawing/2014/main" id="{5F3DC041-0DD1-BD09-1A92-9D19D30D8045}"/>
              </a:ext>
            </a:extLst>
          </p:cNvPr>
          <p:cNvGraphicFramePr>
            <a:graphicFrameLocks noChangeAspect="1"/>
          </p:cNvGraphicFramePr>
          <p:nvPr/>
        </p:nvGraphicFramePr>
        <p:xfrm>
          <a:off x="879475" y="1752600"/>
          <a:ext cx="10433050" cy="4362450"/>
        </p:xfrm>
        <a:graphic>
          <a:graphicData uri="http://schemas.openxmlformats.org/presentationml/2006/ole">
            <mc:AlternateContent xmlns:mc="http://schemas.openxmlformats.org/markup-compatibility/2006">
              <mc:Choice xmlns:v="urn:schemas-microsoft-com:vml" Requires="v">
                <p:oleObj name="Visio" r:id="rId2" imgW="14982737" imgH="6372379" progId="Visio.Drawing.15">
                  <p:embed/>
                </p:oleObj>
              </mc:Choice>
              <mc:Fallback>
                <p:oleObj name="Visio" r:id="rId2" imgW="14982737" imgH="6372379" progId="Visio.Drawing.15">
                  <p:embed/>
                  <p:pic>
                    <p:nvPicPr>
                      <p:cNvPr id="8" name="Object 7">
                        <a:extLst>
                          <a:ext uri="{FF2B5EF4-FFF2-40B4-BE49-F238E27FC236}">
                            <a16:creationId xmlns:a16="http://schemas.microsoft.com/office/drawing/2014/main" id="{5F3DC041-0DD1-BD09-1A92-9D19D30D8045}"/>
                          </a:ext>
                        </a:extLst>
                      </p:cNvPr>
                      <p:cNvPicPr>
                        <a:picLocks noChangeAspect="1" noChangeArrowheads="1"/>
                      </p:cNvPicPr>
                      <p:nvPr/>
                    </p:nvPicPr>
                    <p:blipFill>
                      <a:blip r:embed="rId3"/>
                      <a:srcRect/>
                      <a:stretch>
                        <a:fillRect/>
                      </a:stretch>
                    </p:blipFill>
                    <p:spPr bwMode="auto">
                      <a:xfrm>
                        <a:off x="879475" y="1752600"/>
                        <a:ext cx="10433050" cy="4362450"/>
                      </a:xfrm>
                      <a:prstGeom prst="rect">
                        <a:avLst/>
                      </a:prstGeom>
                      <a:noFill/>
                    </p:spPr>
                  </p:pic>
                </p:oleObj>
              </mc:Fallback>
            </mc:AlternateContent>
          </a:graphicData>
        </a:graphic>
      </p:graphicFrame>
    </p:spTree>
    <p:extLst>
      <p:ext uri="{BB962C8B-B14F-4D97-AF65-F5344CB8AC3E}">
        <p14:creationId xmlns:p14="http://schemas.microsoft.com/office/powerpoint/2010/main" val="359520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2963A0-BA75-DC0A-7A03-CDF98D5C00A0}"/>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F97B5503-A47F-CC3A-03FB-6B3368C84BEC}"/>
              </a:ext>
            </a:extLst>
          </p:cNvPr>
          <p:cNvSpPr>
            <a:spLocks noGrp="1"/>
          </p:cNvSpPr>
          <p:nvPr>
            <p:ph type="title"/>
          </p:nvPr>
        </p:nvSpPr>
        <p:spPr>
          <a:xfrm>
            <a:off x="495300" y="642644"/>
            <a:ext cx="11187112" cy="361959"/>
          </a:xfrm>
        </p:spPr>
        <p:txBody>
          <a:bodyPr/>
          <a:lstStyle/>
          <a:p>
            <a:r>
              <a:rPr lang="de-DE" dirty="0"/>
              <a:t>What is Content Steering?</a:t>
            </a:r>
            <a:endParaRPr lang="en-US" dirty="0"/>
          </a:p>
        </p:txBody>
      </p:sp>
      <p:sp>
        <p:nvSpPr>
          <p:cNvPr id="5" name="Subtitle 4">
            <a:extLst>
              <a:ext uri="{FF2B5EF4-FFF2-40B4-BE49-F238E27FC236}">
                <a16:creationId xmlns:a16="http://schemas.microsoft.com/office/drawing/2014/main" id="{ED70088C-A01A-11B3-209D-0890557C1988}"/>
              </a:ext>
            </a:extLst>
          </p:cNvPr>
          <p:cNvSpPr>
            <a:spLocks noGrp="1"/>
          </p:cNvSpPr>
          <p:nvPr>
            <p:ph type="subTitle" idx="1"/>
          </p:nvPr>
        </p:nvSpPr>
        <p:spPr>
          <a:xfrm>
            <a:off x="494189" y="1094294"/>
            <a:ext cx="11188223" cy="236347"/>
          </a:xfrm>
        </p:spPr>
        <p:txBody>
          <a:bodyPr/>
          <a:lstStyle/>
          <a:p>
            <a:r>
              <a:rPr lang="de-DE" dirty="0"/>
              <a:t>Background: Published as </a:t>
            </a:r>
            <a:r>
              <a:rPr lang="de-DE" dirty="0">
                <a:hlinkClick r:id="rId2"/>
              </a:rPr>
              <a:t>ETSI TS 103 998</a:t>
            </a:r>
            <a:r>
              <a:rPr lang="de-DE" dirty="0"/>
              <a:t> – Content Steering – and also included in HLS specification</a:t>
            </a:r>
            <a:endParaRPr lang="en-US" dirty="0"/>
          </a:p>
        </p:txBody>
      </p:sp>
      <p:pic>
        <p:nvPicPr>
          <p:cNvPr id="3074" name="Picture 2">
            <a:extLst>
              <a:ext uri="{FF2B5EF4-FFF2-40B4-BE49-F238E27FC236}">
                <a16:creationId xmlns:a16="http://schemas.microsoft.com/office/drawing/2014/main" id="{9F91E0A4-79B7-E80B-C24E-C394117FB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83" y="2092737"/>
            <a:ext cx="5748568" cy="34831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5C3CEF5F-AA27-D448-78FF-4CA7CD9A92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63EF057-96FB-3495-A49C-6A80D8A085AF}"/>
              </a:ext>
            </a:extLst>
          </p:cNvPr>
          <p:cNvGraphicFramePr>
            <a:graphicFrameLocks noChangeAspect="1"/>
          </p:cNvGraphicFramePr>
          <p:nvPr/>
        </p:nvGraphicFramePr>
        <p:xfrm>
          <a:off x="6096000" y="1408014"/>
          <a:ext cx="5797285" cy="4237518"/>
        </p:xfrm>
        <a:graphic>
          <a:graphicData uri="http://schemas.openxmlformats.org/presentationml/2006/ole">
            <mc:AlternateContent xmlns:mc="http://schemas.openxmlformats.org/markup-compatibility/2006">
              <mc:Choice xmlns:v="urn:schemas-microsoft-com:vml" Requires="v">
                <p:oleObj name="Signalling Chart" r:id="rId4" imgW="6254496" imgH="4544568" progId="Mscgen.Chart">
                  <p:embed/>
                </p:oleObj>
              </mc:Choice>
              <mc:Fallback>
                <p:oleObj name="Signalling Chart" r:id="rId4" imgW="6254496" imgH="4544568" progId="Mscgen.Chart">
                  <p:embed/>
                  <p:pic>
                    <p:nvPicPr>
                      <p:cNvPr id="7" name="Object 6">
                        <a:extLst>
                          <a:ext uri="{FF2B5EF4-FFF2-40B4-BE49-F238E27FC236}">
                            <a16:creationId xmlns:a16="http://schemas.microsoft.com/office/drawing/2014/main" id="{463EF057-96FB-3495-A49C-6A80D8A08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08014"/>
                        <a:ext cx="5797285" cy="4237518"/>
                      </a:xfrm>
                      <a:prstGeom prst="rect">
                        <a:avLst/>
                      </a:prstGeom>
                      <a:noFill/>
                    </p:spPr>
                  </p:pic>
                </p:oleObj>
              </mc:Fallback>
            </mc:AlternateContent>
          </a:graphicData>
        </a:graphic>
      </p:graphicFrame>
    </p:spTree>
    <p:extLst>
      <p:ext uri="{BB962C8B-B14F-4D97-AF65-F5344CB8AC3E}">
        <p14:creationId xmlns:p14="http://schemas.microsoft.com/office/powerpoint/2010/main" val="32019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051F-C00E-BC45-095E-FEFAD1FA8641}"/>
            </a:ext>
          </a:extLst>
        </p:cNvPr>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7A04D5F-C3CA-CB82-7B4D-51B6B40DA652}"/>
              </a:ext>
            </a:extLst>
          </p:cNvPr>
          <p:cNvGraphicFramePr>
            <a:graphicFrameLocks/>
          </p:cNvGraphicFramePr>
          <p:nvPr/>
        </p:nvGraphicFramePr>
        <p:xfrm>
          <a:off x="7100048" y="164544"/>
          <a:ext cx="5019675" cy="6486525"/>
        </p:xfrm>
        <a:graphic>
          <a:graphicData uri="http://schemas.openxmlformats.org/presentationml/2006/ole">
            <mc:AlternateContent xmlns:mc="http://schemas.openxmlformats.org/markup-compatibility/2006">
              <mc:Choice xmlns:v="urn:schemas-microsoft-com:vml" Requires="v">
                <p:oleObj name="Signalling Chart" r:id="rId2" imgW="6293922" imgH="7664152" progId="Mscgen.Chart">
                  <p:embed/>
                </p:oleObj>
              </mc:Choice>
              <mc:Fallback>
                <p:oleObj name="Signalling Chart" r:id="rId2" imgW="6293922" imgH="7664152" progId="Mscgen.Chart">
                  <p:embed/>
                  <p:pic>
                    <p:nvPicPr>
                      <p:cNvPr id="7" name="Object 6">
                        <a:extLst>
                          <a:ext uri="{FF2B5EF4-FFF2-40B4-BE49-F238E27FC236}">
                            <a16:creationId xmlns:a16="http://schemas.microsoft.com/office/drawing/2014/main" id="{57A04D5F-C3CA-CB82-7B4D-51B6B40DA65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48" y="164544"/>
                        <a:ext cx="5019675" cy="6486525"/>
                      </a:xfrm>
                      <a:prstGeom prst="rect">
                        <a:avLst/>
                      </a:prstGeom>
                      <a:solidFill>
                        <a:srgbClr val="FFFFFF"/>
                      </a:solidFill>
                    </p:spPr>
                  </p:pic>
                </p:oleObj>
              </mc:Fallback>
            </mc:AlternateContent>
          </a:graphicData>
        </a:graphic>
      </p:graphicFrame>
      <p:sp>
        <p:nvSpPr>
          <p:cNvPr id="2" name="Footer Placeholder 1">
            <a:extLst>
              <a:ext uri="{FF2B5EF4-FFF2-40B4-BE49-F238E27FC236}">
                <a16:creationId xmlns:a16="http://schemas.microsoft.com/office/drawing/2014/main" id="{7834345C-7521-8E38-7418-E703768A70CA}"/>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79D04BF3-4969-A98F-F948-731E5217082A}"/>
              </a:ext>
            </a:extLst>
          </p:cNvPr>
          <p:cNvSpPr>
            <a:spLocks noGrp="1"/>
          </p:cNvSpPr>
          <p:nvPr>
            <p:ph type="title"/>
          </p:nvPr>
        </p:nvSpPr>
        <p:spPr>
          <a:xfrm>
            <a:off x="495300" y="642644"/>
            <a:ext cx="11187112" cy="361959"/>
          </a:xfrm>
        </p:spPr>
        <p:txBody>
          <a:bodyPr/>
          <a:lstStyle/>
          <a:p>
            <a:r>
              <a:rPr lang="de-DE" dirty="0"/>
              <a:t>Provisioning Call flow – updates for CS</a:t>
            </a:r>
            <a:endParaRPr lang="en-US" dirty="0"/>
          </a:p>
        </p:txBody>
      </p:sp>
      <p:sp>
        <p:nvSpPr>
          <p:cNvPr id="4" name="Content Placeholder 3">
            <a:extLst>
              <a:ext uri="{FF2B5EF4-FFF2-40B4-BE49-F238E27FC236}">
                <a16:creationId xmlns:a16="http://schemas.microsoft.com/office/drawing/2014/main" id="{D5D1B95D-5109-56D6-C724-6D22244E4803}"/>
              </a:ext>
            </a:extLst>
          </p:cNvPr>
          <p:cNvSpPr>
            <a:spLocks noGrp="1"/>
          </p:cNvSpPr>
          <p:nvPr>
            <p:ph sz="quarter" idx="14"/>
          </p:nvPr>
        </p:nvSpPr>
        <p:spPr/>
        <p:txBody>
          <a:bodyPr>
            <a:normAutofit lnSpcReduction="10000"/>
          </a:bodyPr>
          <a:lstStyle/>
          <a:p>
            <a:r>
              <a:rPr lang="de-DE" dirty="0"/>
              <a:t>Core updates for multi-service locations are</a:t>
            </a:r>
          </a:p>
          <a:p>
            <a:pPr lvl="1"/>
            <a:r>
              <a:rPr lang="de-DE" dirty="0"/>
              <a:t>New provisioning parameters</a:t>
            </a:r>
          </a:p>
          <a:p>
            <a:r>
              <a:rPr lang="en-US" dirty="0"/>
              <a:t>Provisioning parameters include</a:t>
            </a:r>
          </a:p>
          <a:p>
            <a:pPr lvl="1"/>
            <a:r>
              <a:rPr lang="en-US" dirty="0"/>
              <a:t>Request for using multiple service locations</a:t>
            </a:r>
          </a:p>
          <a:p>
            <a:pPr lvl="2"/>
            <a:r>
              <a:rPr lang="en-US" dirty="0"/>
              <a:t>Distribution of resources (copy, selected content on service locations, etc.)</a:t>
            </a:r>
          </a:p>
          <a:p>
            <a:pPr lvl="2"/>
            <a:r>
              <a:rPr lang="en-US" dirty="0"/>
              <a:t>MPD hosting</a:t>
            </a:r>
          </a:p>
          <a:p>
            <a:pPr lvl="1"/>
            <a:r>
              <a:rPr lang="en-US" dirty="0"/>
              <a:t>Request for adding a content steering server with parameters</a:t>
            </a:r>
          </a:p>
          <a:p>
            <a:pPr lvl="2"/>
            <a:r>
              <a:rPr lang="en-US" dirty="0"/>
              <a:t>Update frequency</a:t>
            </a:r>
          </a:p>
          <a:p>
            <a:pPr lvl="1"/>
            <a:r>
              <a:rPr lang="en-US" dirty="0"/>
              <a:t>The number of service locations and parameters for each service location</a:t>
            </a:r>
          </a:p>
          <a:p>
            <a:pPr lvl="2"/>
            <a:r>
              <a:rPr lang="en-US" dirty="0"/>
              <a:t>Each service location may be assigned with different QoS parameters</a:t>
            </a:r>
          </a:p>
          <a:p>
            <a:pPr lvl="2"/>
            <a:r>
              <a:rPr lang="en-US" dirty="0"/>
              <a:t>Each service location may be a different slice</a:t>
            </a:r>
          </a:p>
          <a:p>
            <a:pPr lvl="2"/>
            <a:r>
              <a:rPr lang="en-US" dirty="0"/>
              <a:t>Other differentiating aspects to be added to service locations may be considered.</a:t>
            </a:r>
          </a:p>
          <a:p>
            <a:pPr lvl="1"/>
            <a:r>
              <a:rPr lang="en-US" dirty="0"/>
              <a:t>In a variant, the AS may also be informed about existing service locations </a:t>
            </a:r>
            <a:br>
              <a:rPr lang="en-US" dirty="0"/>
            </a:br>
            <a:r>
              <a:rPr lang="en-US" dirty="0"/>
              <a:t>that are outside of the 5GMS and may provide policies on how to use.</a:t>
            </a:r>
          </a:p>
          <a:p>
            <a:pPr lvl="1"/>
            <a:r>
              <a:rPr lang="en-US" dirty="0"/>
              <a:t>Information on how the content steering server may be used</a:t>
            </a:r>
          </a:p>
          <a:p>
            <a:pPr lvl="1"/>
            <a:r>
              <a:rPr lang="en-US" dirty="0"/>
              <a:t>In another embodiment, also Content Steering for DASH and HLS may</a:t>
            </a:r>
            <a:br>
              <a:rPr lang="en-US" dirty="0"/>
            </a:br>
            <a:r>
              <a:rPr lang="en-US" dirty="0"/>
              <a:t>be provided</a:t>
            </a:r>
          </a:p>
        </p:txBody>
      </p:sp>
      <p:sp>
        <p:nvSpPr>
          <p:cNvPr id="5" name="Subtitle 4">
            <a:extLst>
              <a:ext uri="{FF2B5EF4-FFF2-40B4-BE49-F238E27FC236}">
                <a16:creationId xmlns:a16="http://schemas.microsoft.com/office/drawing/2014/main" id="{7EBCB1F7-D904-F565-5B8A-DBA62A942F60}"/>
              </a:ext>
            </a:extLst>
          </p:cNvPr>
          <p:cNvSpPr>
            <a:spLocks noGrp="1"/>
          </p:cNvSpPr>
          <p:nvPr>
            <p:ph type="subTitle" idx="1"/>
          </p:nvPr>
        </p:nvSpPr>
        <p:spPr/>
        <p:txBody>
          <a:bodyPr/>
          <a:lstStyle/>
          <a:p>
            <a:r>
              <a:rPr lang="de-DE" dirty="0"/>
              <a:t>The provisioning in TS 26.501, clause 5.3.2 applies</a:t>
            </a:r>
            <a:endParaRPr lang="en-US" dirty="0"/>
          </a:p>
        </p:txBody>
      </p:sp>
    </p:spTree>
    <p:extLst>
      <p:ext uri="{BB962C8B-B14F-4D97-AF65-F5344CB8AC3E}">
        <p14:creationId xmlns:p14="http://schemas.microsoft.com/office/powerpoint/2010/main" val="185155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3288-87C0-D606-5F24-F0AB1FC3D89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5C12F4-4C14-F2CD-3BD7-097CE10F0E68}"/>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27D081A7-7809-D37F-C601-6566B6751E60}"/>
              </a:ext>
            </a:extLst>
          </p:cNvPr>
          <p:cNvSpPr>
            <a:spLocks noGrp="1"/>
          </p:cNvSpPr>
          <p:nvPr>
            <p:ph type="title"/>
          </p:nvPr>
        </p:nvSpPr>
        <p:spPr>
          <a:xfrm>
            <a:off x="495300" y="642644"/>
            <a:ext cx="11187112" cy="361959"/>
          </a:xfrm>
        </p:spPr>
        <p:txBody>
          <a:bodyPr/>
          <a:lstStyle/>
          <a:p>
            <a:r>
              <a:rPr lang="de-DE" dirty="0"/>
              <a:t>Distribution Call flow - updates</a:t>
            </a:r>
            <a:endParaRPr lang="en-US" dirty="0"/>
          </a:p>
        </p:txBody>
      </p:sp>
      <p:sp>
        <p:nvSpPr>
          <p:cNvPr id="4" name="Content Placeholder 3">
            <a:extLst>
              <a:ext uri="{FF2B5EF4-FFF2-40B4-BE49-F238E27FC236}">
                <a16:creationId xmlns:a16="http://schemas.microsoft.com/office/drawing/2014/main" id="{3595E9DE-7EE7-1E42-893D-889A6A4073D5}"/>
              </a:ext>
            </a:extLst>
          </p:cNvPr>
          <p:cNvSpPr>
            <a:spLocks noGrp="1"/>
          </p:cNvSpPr>
          <p:nvPr>
            <p:ph sz="quarter" idx="14"/>
          </p:nvPr>
        </p:nvSpPr>
        <p:spPr/>
        <p:txBody>
          <a:bodyPr/>
          <a:lstStyle/>
          <a:p>
            <a:r>
              <a:rPr lang="de-DE" dirty="0"/>
              <a:t>Updates in </a:t>
            </a:r>
            <a:r>
              <a:rPr lang="de-DE" b="1" dirty="0"/>
              <a:t>bold</a:t>
            </a:r>
            <a:r>
              <a:rPr lang="de-DE" dirty="0"/>
              <a:t> (right) for multi-service locations </a:t>
            </a:r>
            <a:br>
              <a:rPr lang="de-DE" dirty="0"/>
            </a:br>
            <a:r>
              <a:rPr lang="de-DE" dirty="0"/>
              <a:t>with content steering</a:t>
            </a:r>
          </a:p>
          <a:p>
            <a:pPr lvl="1"/>
            <a:r>
              <a:rPr lang="de-DE" dirty="0"/>
              <a:t>Media Player entry includes information </a:t>
            </a:r>
            <a:br>
              <a:rPr lang="de-DE" dirty="0"/>
            </a:br>
            <a:r>
              <a:rPr lang="de-DE" dirty="0"/>
              <a:t>about multiple service locations and Content Steering Server</a:t>
            </a:r>
          </a:p>
          <a:p>
            <a:pPr lvl="1"/>
            <a:r>
              <a:rPr lang="de-DE" dirty="0"/>
              <a:t>The content steering and multiple service location data </a:t>
            </a:r>
            <a:br>
              <a:rPr lang="de-DE" dirty="0"/>
            </a:br>
            <a:r>
              <a:rPr lang="de-DE" dirty="0"/>
              <a:t>is processed by player</a:t>
            </a:r>
          </a:p>
          <a:p>
            <a:pPr lvl="1"/>
            <a:r>
              <a:rPr lang="de-DE" dirty="0"/>
              <a:t>The information may be used when establishing transport session</a:t>
            </a:r>
          </a:p>
          <a:p>
            <a:pPr lvl="1"/>
            <a:r>
              <a:rPr lang="de-DE" dirty="0"/>
              <a:t>When accessing Segments, the selected service locations </a:t>
            </a:r>
            <a:br>
              <a:rPr lang="de-DE" dirty="0"/>
            </a:br>
            <a:r>
              <a:rPr lang="de-DE" dirty="0"/>
              <a:t>are used</a:t>
            </a:r>
          </a:p>
          <a:p>
            <a:pPr lvl="1"/>
            <a:r>
              <a:rPr lang="de-DE" dirty="0"/>
              <a:t>When accessing Segments and Media entries, new information </a:t>
            </a:r>
            <a:br>
              <a:rPr lang="de-DE" dirty="0"/>
            </a:br>
            <a:r>
              <a:rPr lang="de-DE" dirty="0"/>
              <a:t>may be provided (updates to Media Player Entry)</a:t>
            </a:r>
          </a:p>
          <a:p>
            <a:pPr lvl="1"/>
            <a:r>
              <a:rPr lang="de-DE" dirty="0"/>
              <a:t>Updated Content steering information may be provided from AS</a:t>
            </a:r>
          </a:p>
          <a:p>
            <a:pPr lvl="1"/>
            <a:r>
              <a:rPr lang="de-DE" dirty="0"/>
              <a:t>The information is used by the media player when requesting </a:t>
            </a:r>
            <a:br>
              <a:rPr lang="de-DE" dirty="0"/>
            </a:br>
            <a:r>
              <a:rPr lang="de-DE" dirty="0"/>
              <a:t>Segments available on different content locations.</a:t>
            </a:r>
          </a:p>
        </p:txBody>
      </p:sp>
      <p:sp>
        <p:nvSpPr>
          <p:cNvPr id="5" name="Subtitle 4">
            <a:extLst>
              <a:ext uri="{FF2B5EF4-FFF2-40B4-BE49-F238E27FC236}">
                <a16:creationId xmlns:a16="http://schemas.microsoft.com/office/drawing/2014/main" id="{19557C91-88AB-899A-CB14-7E99B555DD1C}"/>
              </a:ext>
            </a:extLst>
          </p:cNvPr>
          <p:cNvSpPr>
            <a:spLocks noGrp="1"/>
          </p:cNvSpPr>
          <p:nvPr>
            <p:ph type="subTitle" idx="1"/>
          </p:nvPr>
        </p:nvSpPr>
        <p:spPr/>
        <p:txBody>
          <a:bodyPr/>
          <a:lstStyle/>
          <a:p>
            <a:r>
              <a:rPr lang="de-DE" dirty="0"/>
              <a:t>The updates to the call flow are based on clause 5.7.4 of TS 26.501</a:t>
            </a:r>
            <a:endParaRPr lang="en-US" dirty="0"/>
          </a:p>
        </p:txBody>
      </p:sp>
      <p:sp>
        <p:nvSpPr>
          <p:cNvPr id="6" name="Rectangle 2">
            <a:extLst>
              <a:ext uri="{FF2B5EF4-FFF2-40B4-BE49-F238E27FC236}">
                <a16:creationId xmlns:a16="http://schemas.microsoft.com/office/drawing/2014/main" id="{DD0212AD-CE89-3413-7314-13A53FE52C13}"/>
              </a:ext>
            </a:extLst>
          </p:cNvPr>
          <p:cNvSpPr>
            <a:spLocks noChangeArrowheads="1"/>
          </p:cNvSpPr>
          <p:nvPr/>
        </p:nvSpPr>
        <p:spPr bwMode="auto">
          <a:xfrm flipV="1">
            <a:off x="7036565" y="-1364362"/>
            <a:ext cx="8725268" cy="4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DD0CAC8A-C2ED-64D2-DF61-838DE08576EF}"/>
              </a:ext>
            </a:extLst>
          </p:cNvPr>
          <p:cNvGraphicFramePr>
            <a:graphicFrameLocks noChangeAspect="1"/>
          </p:cNvGraphicFramePr>
          <p:nvPr>
            <p:extLst>
              <p:ext uri="{D42A27DB-BD31-4B8C-83A1-F6EECF244321}">
                <p14:modId xmlns:p14="http://schemas.microsoft.com/office/powerpoint/2010/main" val="145451019"/>
              </p:ext>
            </p:extLst>
          </p:nvPr>
        </p:nvGraphicFramePr>
        <p:xfrm>
          <a:off x="6805613" y="-17463"/>
          <a:ext cx="5386387" cy="6892926"/>
        </p:xfrm>
        <a:graphic>
          <a:graphicData uri="http://schemas.openxmlformats.org/presentationml/2006/ole">
            <mc:AlternateContent xmlns:mc="http://schemas.openxmlformats.org/markup-compatibility/2006">
              <mc:Choice xmlns:v="urn:schemas-microsoft-com:vml" Requires="v">
                <p:oleObj name="Signalling Chart" r:id="rId2" imgW="9229680" imgH="11754000" progId="Mscgen.Chart">
                  <p:embed/>
                </p:oleObj>
              </mc:Choice>
              <mc:Fallback>
                <p:oleObj name="Signalling Chart" r:id="rId2" imgW="9229680" imgH="11754000" progId="Mscgen.Chart">
                  <p:embed/>
                  <p:pic>
                    <p:nvPicPr>
                      <p:cNvPr id="8" name="Object 7">
                        <a:extLst>
                          <a:ext uri="{FF2B5EF4-FFF2-40B4-BE49-F238E27FC236}">
                            <a16:creationId xmlns:a16="http://schemas.microsoft.com/office/drawing/2014/main" id="{DD0CAC8A-C2ED-64D2-DF61-838DE08576EF}"/>
                          </a:ext>
                        </a:extLst>
                      </p:cNvPr>
                      <p:cNvPicPr>
                        <a:picLocks noChangeAspect="1" noChangeArrowheads="1"/>
                      </p:cNvPicPr>
                      <p:nvPr/>
                    </p:nvPicPr>
                    <p:blipFill>
                      <a:blip r:embed="rId3"/>
                      <a:srcRect/>
                      <a:stretch>
                        <a:fillRect/>
                      </a:stretch>
                    </p:blipFill>
                    <p:spPr bwMode="auto">
                      <a:xfrm>
                        <a:off x="6805613" y="-17463"/>
                        <a:ext cx="5386387" cy="6892926"/>
                      </a:xfrm>
                      <a:prstGeom prst="rect">
                        <a:avLst/>
                      </a:prstGeom>
                      <a:noFill/>
                    </p:spPr>
                  </p:pic>
                </p:oleObj>
              </mc:Fallback>
            </mc:AlternateContent>
          </a:graphicData>
        </a:graphic>
      </p:graphicFrame>
    </p:spTree>
    <p:extLst>
      <p:ext uri="{BB962C8B-B14F-4D97-AF65-F5344CB8AC3E}">
        <p14:creationId xmlns:p14="http://schemas.microsoft.com/office/powerpoint/2010/main" val="15215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46F95D-25FD-EB4B-96C2-1DC5DE9B4FBD}"/>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0421B790-62E5-D684-758E-C67B59A11E5A}"/>
              </a:ext>
            </a:extLst>
          </p:cNvPr>
          <p:cNvSpPr>
            <a:spLocks noGrp="1"/>
          </p:cNvSpPr>
          <p:nvPr>
            <p:ph type="title"/>
          </p:nvPr>
        </p:nvSpPr>
        <p:spPr>
          <a:xfrm>
            <a:off x="495298" y="2147259"/>
            <a:ext cx="8829675" cy="2168863"/>
          </a:xfrm>
        </p:spPr>
        <p:txBody>
          <a:bodyPr/>
          <a:lstStyle/>
          <a:p>
            <a:r>
              <a:rPr lang="de-DE" dirty="0"/>
              <a:t>Multi-CDN - CMMF Background and basics of CDP Instantation</a:t>
            </a:r>
            <a:endParaRPr lang="en-US" dirty="0"/>
          </a:p>
        </p:txBody>
      </p:sp>
    </p:spTree>
    <p:extLst>
      <p:ext uri="{BB962C8B-B14F-4D97-AF65-F5344CB8AC3E}">
        <p14:creationId xmlns:p14="http://schemas.microsoft.com/office/powerpoint/2010/main" val="19119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3B489C-916B-6D87-19BC-CB273A2083AF}"/>
              </a:ext>
            </a:extLst>
          </p:cNvPr>
          <p:cNvSpPr>
            <a:spLocks noGrp="1"/>
          </p:cNvSpPr>
          <p:nvPr>
            <p:ph type="title"/>
          </p:nvPr>
        </p:nvSpPr>
        <p:spPr>
          <a:xfrm>
            <a:off x="495300" y="642644"/>
            <a:ext cx="11187112" cy="361959"/>
          </a:xfrm>
        </p:spPr>
        <p:txBody>
          <a:bodyPr/>
          <a:lstStyle/>
          <a:p>
            <a:r>
              <a:rPr lang="de-DE" dirty="0"/>
              <a:t>Background</a:t>
            </a:r>
            <a:endParaRPr lang="en-US" dirty="0"/>
          </a:p>
        </p:txBody>
      </p:sp>
      <p:sp>
        <p:nvSpPr>
          <p:cNvPr id="9" name="Content Placeholder 8">
            <a:extLst>
              <a:ext uri="{FF2B5EF4-FFF2-40B4-BE49-F238E27FC236}">
                <a16:creationId xmlns:a16="http://schemas.microsoft.com/office/drawing/2014/main" id="{57435C24-5E92-24A2-612E-6E4116C07347}"/>
              </a:ext>
            </a:extLst>
          </p:cNvPr>
          <p:cNvSpPr>
            <a:spLocks noGrp="1"/>
          </p:cNvSpPr>
          <p:nvPr>
            <p:ph sz="quarter" idx="14"/>
          </p:nvPr>
        </p:nvSpPr>
        <p:spPr/>
        <p:txBody>
          <a:bodyPr/>
          <a:lstStyle/>
          <a:p>
            <a:r>
              <a:rPr lang="de-DE" dirty="0">
                <a:hlinkClick r:id="rId3"/>
              </a:rPr>
              <a:t>ETSI TS 103 973</a:t>
            </a:r>
            <a:r>
              <a:rPr lang="de-DE" dirty="0"/>
              <a:t> defines a Content Delivery based Instantation in Annex D</a:t>
            </a:r>
          </a:p>
          <a:p>
            <a:r>
              <a:rPr lang="en-US" dirty="0"/>
              <a:t>CMMF is considered as a Content Delivery Protocol (CDP) as defined in clause of 8 of [RFC5052]. </a:t>
            </a:r>
          </a:p>
          <a:p>
            <a:r>
              <a:rPr lang="en-US" dirty="0"/>
              <a:t>Annex D provides a mapping of CMMF to the RFC 5052 principles and vice versa</a:t>
            </a:r>
          </a:p>
          <a:p>
            <a:r>
              <a:rPr lang="en-US" dirty="0"/>
              <a:t>This instantiation also permits to re-use existing FEC Code including Raptor (the 3GPP MBMS code) as defined in RFC 5053 and </a:t>
            </a:r>
            <a:r>
              <a:rPr lang="en-US" dirty="0" err="1"/>
              <a:t>RaptorQ</a:t>
            </a:r>
            <a:r>
              <a:rPr lang="en-US" dirty="0"/>
              <a:t> as defined in RFC 6330.</a:t>
            </a:r>
          </a:p>
          <a:p>
            <a:r>
              <a:rPr lang="en-US" dirty="0"/>
              <a:t>The protocol also makes use of 3GPP familiar concepts such as the File Delivery Table in FLUTE and used in MBMS and MBS</a:t>
            </a:r>
          </a:p>
          <a:p>
            <a:pPr marL="0" indent="0">
              <a:buNone/>
            </a:pPr>
            <a:endParaRPr lang="en-US" dirty="0"/>
          </a:p>
        </p:txBody>
      </p:sp>
      <p:sp>
        <p:nvSpPr>
          <p:cNvPr id="8" name="Subtitle 7">
            <a:extLst>
              <a:ext uri="{FF2B5EF4-FFF2-40B4-BE49-F238E27FC236}">
                <a16:creationId xmlns:a16="http://schemas.microsoft.com/office/drawing/2014/main" id="{35F906AC-4D47-9C0C-ACDC-57BDEB4F64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033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CB37EF-FACA-A9B8-FA76-96D421E254D4}"/>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8076B08D-C02F-9E2B-43A6-FB77304D6CAA}"/>
              </a:ext>
            </a:extLst>
          </p:cNvPr>
          <p:cNvSpPr>
            <a:spLocks noGrp="1"/>
          </p:cNvSpPr>
          <p:nvPr>
            <p:ph type="title"/>
          </p:nvPr>
        </p:nvSpPr>
        <p:spPr>
          <a:xfrm>
            <a:off x="495300" y="642644"/>
            <a:ext cx="11187112" cy="361959"/>
          </a:xfrm>
        </p:spPr>
        <p:txBody>
          <a:bodyPr/>
          <a:lstStyle/>
          <a:p>
            <a:r>
              <a:rPr lang="de-DE" dirty="0"/>
              <a:t>CMMF Architecture</a:t>
            </a:r>
            <a:endParaRPr lang="en-US" dirty="0"/>
          </a:p>
        </p:txBody>
      </p:sp>
      <p:sp>
        <p:nvSpPr>
          <p:cNvPr id="5" name="Subtitle 4">
            <a:extLst>
              <a:ext uri="{FF2B5EF4-FFF2-40B4-BE49-F238E27FC236}">
                <a16:creationId xmlns:a16="http://schemas.microsoft.com/office/drawing/2014/main" id="{A6ADEB4A-C5B2-7C9E-40D6-D5C84507D00D}"/>
              </a:ext>
            </a:extLst>
          </p:cNvPr>
          <p:cNvSpPr>
            <a:spLocks noGrp="1"/>
          </p:cNvSpPr>
          <p:nvPr>
            <p:ph type="subTitle" idx="1"/>
          </p:nvPr>
        </p:nvSpPr>
        <p:spPr/>
        <p:txBody>
          <a:bodyPr/>
          <a:lstStyle/>
          <a:p>
            <a:r>
              <a:rPr lang="de-DE" dirty="0"/>
              <a:t>Simplified Architecture as developed by Qualcomm during CMMF specification development</a:t>
            </a:r>
            <a:endParaRPr lang="en-US" dirty="0"/>
          </a:p>
        </p:txBody>
      </p:sp>
      <p:pic>
        <p:nvPicPr>
          <p:cNvPr id="8" name="Picture 7" descr="A diagram of a data collection&#10;&#10;Description automatically generated">
            <a:extLst>
              <a:ext uri="{FF2B5EF4-FFF2-40B4-BE49-F238E27FC236}">
                <a16:creationId xmlns:a16="http://schemas.microsoft.com/office/drawing/2014/main" id="{D5D07ADD-61D4-0EEB-9EA7-D58A9ACDF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384" y="1665576"/>
            <a:ext cx="8957641" cy="4547440"/>
          </a:xfrm>
          <a:prstGeom prst="rect">
            <a:avLst/>
          </a:prstGeom>
        </p:spPr>
      </p:pic>
    </p:spTree>
    <p:extLst>
      <p:ext uri="{BB962C8B-B14F-4D97-AF65-F5344CB8AC3E}">
        <p14:creationId xmlns:p14="http://schemas.microsoft.com/office/powerpoint/2010/main" val="207773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57E3A3-EBE4-3F8A-16E5-5B7803E8706D}"/>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C7C98A2-7592-9287-902D-22671221B697}"/>
              </a:ext>
            </a:extLst>
          </p:cNvPr>
          <p:cNvSpPr>
            <a:spLocks noGrp="1"/>
          </p:cNvSpPr>
          <p:nvPr>
            <p:ph type="title"/>
          </p:nvPr>
        </p:nvSpPr>
        <p:spPr>
          <a:xfrm>
            <a:off x="495300" y="642644"/>
            <a:ext cx="11187112" cy="361959"/>
          </a:xfrm>
        </p:spPr>
        <p:txBody>
          <a:bodyPr/>
          <a:lstStyle/>
          <a:p>
            <a:r>
              <a:rPr lang="de-DE" dirty="0"/>
              <a:t>Defined Reference Points</a:t>
            </a:r>
            <a:endParaRPr lang="en-US" dirty="0"/>
          </a:p>
        </p:txBody>
      </p:sp>
      <p:sp>
        <p:nvSpPr>
          <p:cNvPr id="4" name="Content Placeholder 3">
            <a:extLst>
              <a:ext uri="{FF2B5EF4-FFF2-40B4-BE49-F238E27FC236}">
                <a16:creationId xmlns:a16="http://schemas.microsoft.com/office/drawing/2014/main" id="{EA1024B9-8DDE-163B-A69C-5A8D6EB7C1C1}"/>
              </a:ext>
            </a:extLst>
          </p:cNvPr>
          <p:cNvSpPr>
            <a:spLocks noGrp="1"/>
          </p:cNvSpPr>
          <p:nvPr>
            <p:ph sz="quarter" idx="14"/>
          </p:nvPr>
        </p:nvSpPr>
        <p:spPr/>
        <p:txBody>
          <a:bodyPr/>
          <a:lstStyle/>
          <a:p>
            <a:r>
              <a:rPr lang="en-US" dirty="0"/>
              <a:t>CMMF-CI: This reference point provides Configuration Information describing the location and relationship of the source and coded/repair objects, may be provided to a CMMF receiver. </a:t>
            </a:r>
          </a:p>
          <a:p>
            <a:r>
              <a:rPr lang="en-US" dirty="0"/>
              <a:t>CMMF-S: This reference point provides the source transport objects. For CMMF, these objects are unmodified from original data. Parts of these objects may be used by Object Recovery to recover source objects.</a:t>
            </a:r>
          </a:p>
          <a:p>
            <a:r>
              <a:rPr lang="en-US" dirty="0"/>
              <a:t>CMMF-CR: This reference point provides the coded/repair transport objects. Details on the formats on this reference point are provided in clause. </a:t>
            </a:r>
          </a:p>
          <a:p>
            <a:r>
              <a:rPr lang="en-US" dirty="0"/>
              <a:t>Not explicitly mentioned in the diagram are the following reference points:</a:t>
            </a:r>
          </a:p>
          <a:p>
            <a:pPr lvl="1"/>
            <a:r>
              <a:rPr lang="en-US" dirty="0"/>
              <a:t>The server-side configuration of the CMMF sender</a:t>
            </a:r>
          </a:p>
          <a:p>
            <a:pPr lvl="1"/>
            <a:r>
              <a:rPr lang="en-US" dirty="0"/>
              <a:t>The client-side API to have an API between the CMMF receiver and the application </a:t>
            </a:r>
          </a:p>
          <a:p>
            <a:r>
              <a:rPr lang="en-US" dirty="0"/>
              <a:t>Note also that the application is completely independent of any manifest and so on</a:t>
            </a:r>
          </a:p>
          <a:p>
            <a:endParaRPr lang="en-US" dirty="0"/>
          </a:p>
        </p:txBody>
      </p:sp>
      <p:sp>
        <p:nvSpPr>
          <p:cNvPr id="5" name="Subtitle 4">
            <a:extLst>
              <a:ext uri="{FF2B5EF4-FFF2-40B4-BE49-F238E27FC236}">
                <a16:creationId xmlns:a16="http://schemas.microsoft.com/office/drawing/2014/main" id="{0F49A2A3-88C1-F123-69AA-EACD0FD468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0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0C63C2-F07C-76F8-F4C1-ABF3E45F3A85}"/>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2DF6B93D-C69E-C64A-0A71-D471E63091AC}"/>
              </a:ext>
            </a:extLst>
          </p:cNvPr>
          <p:cNvSpPr>
            <a:spLocks noGrp="1"/>
          </p:cNvSpPr>
          <p:nvPr>
            <p:ph type="title"/>
          </p:nvPr>
        </p:nvSpPr>
        <p:spPr>
          <a:xfrm>
            <a:off x="495300" y="642644"/>
            <a:ext cx="11187112" cy="361959"/>
          </a:xfrm>
        </p:spPr>
        <p:txBody>
          <a:bodyPr/>
          <a:lstStyle/>
          <a:p>
            <a:r>
              <a:rPr lang="de-DE" dirty="0"/>
              <a:t>Call flow for FLUTE-based CMMF CDP instantation (Figure D.1)</a:t>
            </a:r>
            <a:endParaRPr lang="en-US" dirty="0"/>
          </a:p>
        </p:txBody>
      </p:sp>
      <p:graphicFrame>
        <p:nvGraphicFramePr>
          <p:cNvPr id="7" name="Object 6">
            <a:extLst>
              <a:ext uri="{FF2B5EF4-FFF2-40B4-BE49-F238E27FC236}">
                <a16:creationId xmlns:a16="http://schemas.microsoft.com/office/drawing/2014/main" id="{6B14605D-CEBA-AB18-C936-6568B08AED3C}"/>
              </a:ext>
            </a:extLst>
          </p:cNvPr>
          <p:cNvGraphicFramePr>
            <a:graphicFrameLocks noChangeAspect="1"/>
          </p:cNvGraphicFramePr>
          <p:nvPr/>
        </p:nvGraphicFramePr>
        <p:xfrm>
          <a:off x="2520003" y="1233856"/>
          <a:ext cx="6819205" cy="5217806"/>
        </p:xfrm>
        <a:graphic>
          <a:graphicData uri="http://schemas.openxmlformats.org/presentationml/2006/ole">
            <mc:AlternateContent xmlns:mc="http://schemas.openxmlformats.org/markup-compatibility/2006">
              <mc:Choice xmlns:v="urn:schemas-microsoft-com:vml" Requires="v">
                <p:oleObj name="Signalling Chart" r:id="rId2" imgW="8805672" imgH="6793992" progId="Mscgen.Chart">
                  <p:embed/>
                </p:oleObj>
              </mc:Choice>
              <mc:Fallback>
                <p:oleObj name="Signalling Chart" r:id="rId2" imgW="8805672" imgH="6793992" progId="Mscgen.Chart">
                  <p:embed/>
                  <p:pic>
                    <p:nvPicPr>
                      <p:cNvPr id="7" name="Object 6">
                        <a:extLst>
                          <a:ext uri="{FF2B5EF4-FFF2-40B4-BE49-F238E27FC236}">
                            <a16:creationId xmlns:a16="http://schemas.microsoft.com/office/drawing/2014/main" id="{6B14605D-CEBA-AB18-C936-6568B08AE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3" y="1233856"/>
                        <a:ext cx="6819205" cy="5217806"/>
                      </a:xfrm>
                      <a:prstGeom prst="rect">
                        <a:avLst/>
                      </a:prstGeom>
                      <a:noFill/>
                    </p:spPr>
                  </p:pic>
                </p:oleObj>
              </mc:Fallback>
            </mc:AlternateContent>
          </a:graphicData>
        </a:graphic>
      </p:graphicFrame>
    </p:spTree>
    <p:extLst>
      <p:ext uri="{BB962C8B-B14F-4D97-AF65-F5344CB8AC3E}">
        <p14:creationId xmlns:p14="http://schemas.microsoft.com/office/powerpoint/2010/main" val="227855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DE876F-68A3-AFCA-8A66-AA0B21CC33FA}"/>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AEA8609F-0541-D155-7AB8-B46A66D25830}"/>
              </a:ext>
            </a:extLst>
          </p:cNvPr>
          <p:cNvSpPr>
            <a:spLocks noGrp="1"/>
          </p:cNvSpPr>
          <p:nvPr>
            <p:ph type="title"/>
          </p:nvPr>
        </p:nvSpPr>
        <p:spPr/>
        <p:txBody>
          <a:bodyPr/>
          <a:lstStyle/>
          <a:p>
            <a:r>
              <a:rPr lang="en-US" dirty="0"/>
              <a:t>CMMF Transport Objects and Transport Sessions</a:t>
            </a:r>
          </a:p>
        </p:txBody>
      </p:sp>
      <p:sp>
        <p:nvSpPr>
          <p:cNvPr id="7" name="Content Placeholder 6">
            <a:extLst>
              <a:ext uri="{FF2B5EF4-FFF2-40B4-BE49-F238E27FC236}">
                <a16:creationId xmlns:a16="http://schemas.microsoft.com/office/drawing/2014/main" id="{96C4E022-F979-72A6-18D9-DD84F3B04C5E}"/>
              </a:ext>
            </a:extLst>
          </p:cNvPr>
          <p:cNvSpPr>
            <a:spLocks noGrp="1"/>
          </p:cNvSpPr>
          <p:nvPr>
            <p:ph sz="quarter" idx="14"/>
          </p:nvPr>
        </p:nvSpPr>
        <p:spPr>
          <a:xfrm>
            <a:off x="495300" y="4343400"/>
            <a:ext cx="11187112" cy="2057399"/>
          </a:xfrm>
        </p:spPr>
        <p:txBody>
          <a:bodyPr/>
          <a:lstStyle/>
          <a:p>
            <a:r>
              <a:rPr lang="de-DE" dirty="0"/>
              <a:t>Information is provided to receiver through configuration information, describing</a:t>
            </a:r>
          </a:p>
          <a:p>
            <a:pPr lvl="1"/>
            <a:r>
              <a:rPr lang="de-DE" dirty="0"/>
              <a:t>Each logical flow that is operated</a:t>
            </a:r>
          </a:p>
          <a:p>
            <a:pPr lvl="1"/>
            <a:r>
              <a:rPr lang="de-DE" dirty="0"/>
              <a:t>Each object, metadata of the object and other information</a:t>
            </a:r>
          </a:p>
          <a:p>
            <a:pPr lvl="1"/>
            <a:r>
              <a:rPr lang="de-DE" dirty="0"/>
              <a:t>The type of the object as well encoding parameters </a:t>
            </a:r>
            <a:endParaRPr lang="en-US" dirty="0"/>
          </a:p>
        </p:txBody>
      </p:sp>
      <p:sp>
        <p:nvSpPr>
          <p:cNvPr id="5" name="Subtitle 4">
            <a:extLst>
              <a:ext uri="{FF2B5EF4-FFF2-40B4-BE49-F238E27FC236}">
                <a16:creationId xmlns:a16="http://schemas.microsoft.com/office/drawing/2014/main" id="{43C05829-87F7-4F02-036D-4DDCAEAFF4E8}"/>
              </a:ext>
            </a:extLst>
          </p:cNvPr>
          <p:cNvSpPr>
            <a:spLocks noGrp="1"/>
          </p:cNvSpPr>
          <p:nvPr>
            <p:ph type="subTitle" idx="1"/>
          </p:nvPr>
        </p:nvSpPr>
        <p:spPr/>
        <p:txBody>
          <a:bodyPr/>
          <a:lstStyle/>
          <a:p>
            <a:r>
              <a:rPr lang="de-DE" dirty="0"/>
              <a:t>Source and Repair objects are assigned to TSI and TOI</a:t>
            </a:r>
            <a:endParaRPr lang="en-US" dirty="0"/>
          </a:p>
        </p:txBody>
      </p:sp>
      <p:pic>
        <p:nvPicPr>
          <p:cNvPr id="6" name="Picture 5" descr="A group of rectangular boxes with text&#10;&#10;Description automatically generated">
            <a:extLst>
              <a:ext uri="{FF2B5EF4-FFF2-40B4-BE49-F238E27FC236}">
                <a16:creationId xmlns:a16="http://schemas.microsoft.com/office/drawing/2014/main" id="{5F1F44EB-7350-2527-FF4D-BDE733A0C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773" y="1807427"/>
            <a:ext cx="10260694" cy="2437700"/>
          </a:xfrm>
          <a:prstGeom prst="rect">
            <a:avLst/>
          </a:prstGeom>
        </p:spPr>
      </p:pic>
    </p:spTree>
    <p:extLst>
      <p:ext uri="{BB962C8B-B14F-4D97-AF65-F5344CB8AC3E}">
        <p14:creationId xmlns:p14="http://schemas.microsoft.com/office/powerpoint/2010/main" val="28633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F7CA72-52ED-1B49-3EA4-DE9ECFE38A3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000E784B-7E97-0252-A450-F8F3D2BD1F5D}"/>
              </a:ext>
            </a:extLst>
          </p:cNvPr>
          <p:cNvSpPr>
            <a:spLocks noGrp="1"/>
          </p:cNvSpPr>
          <p:nvPr>
            <p:ph type="title"/>
          </p:nvPr>
        </p:nvSpPr>
        <p:spPr>
          <a:xfrm>
            <a:off x="495300" y="642644"/>
            <a:ext cx="11187112" cy="361959"/>
          </a:xfrm>
        </p:spPr>
        <p:txBody>
          <a:bodyPr/>
          <a:lstStyle/>
          <a:p>
            <a:r>
              <a:rPr lang="de-DE" dirty="0"/>
              <a:t>Configuration Parameters</a:t>
            </a:r>
            <a:endParaRPr lang="en-US" dirty="0"/>
          </a:p>
        </p:txBody>
      </p:sp>
      <p:sp>
        <p:nvSpPr>
          <p:cNvPr id="4" name="Content Placeholder 3">
            <a:extLst>
              <a:ext uri="{FF2B5EF4-FFF2-40B4-BE49-F238E27FC236}">
                <a16:creationId xmlns:a16="http://schemas.microsoft.com/office/drawing/2014/main" id="{B77B36F9-9411-5193-C5CE-B622EE29B31B}"/>
              </a:ext>
            </a:extLst>
          </p:cNvPr>
          <p:cNvSpPr>
            <a:spLocks noGrp="1"/>
          </p:cNvSpPr>
          <p:nvPr>
            <p:ph sz="quarter" idx="14"/>
          </p:nvPr>
        </p:nvSpPr>
        <p:spPr>
          <a:xfrm>
            <a:off x="495300" y="1719072"/>
            <a:ext cx="3927613" cy="4681727"/>
          </a:xfrm>
        </p:spPr>
        <p:txBody>
          <a:bodyPr>
            <a:normAutofit lnSpcReduction="10000"/>
          </a:bodyPr>
          <a:lstStyle/>
          <a:p>
            <a:r>
              <a:rPr lang="en-US" dirty="0"/>
              <a:t>The Configuration Information allows the CMMF client to map an application request to CMMF receiver operations. </a:t>
            </a:r>
          </a:p>
          <a:p>
            <a:r>
              <a:rPr lang="en-US" dirty="0"/>
              <a:t>Table D.1.5-1 provides examples of possible Configuration Information that can be used where source and coded/repair transport objects are described. </a:t>
            </a:r>
          </a:p>
          <a:p>
            <a:r>
              <a:rPr lang="en-US" dirty="0"/>
              <a:t>Some use cases may require additional information or only a subset of this information, and a simpler version of this parameter set may be used.</a:t>
            </a:r>
          </a:p>
          <a:p>
            <a:r>
              <a:rPr lang="en-US" dirty="0"/>
              <a:t>Updates of the CI information may happen</a:t>
            </a:r>
          </a:p>
        </p:txBody>
      </p:sp>
      <p:sp>
        <p:nvSpPr>
          <p:cNvPr id="5" name="Subtitle 4">
            <a:extLst>
              <a:ext uri="{FF2B5EF4-FFF2-40B4-BE49-F238E27FC236}">
                <a16:creationId xmlns:a16="http://schemas.microsoft.com/office/drawing/2014/main" id="{A5E08C2C-DDCA-073E-C4B0-E45581DD5283}"/>
              </a:ext>
            </a:extLst>
          </p:cNvPr>
          <p:cNvSpPr>
            <a:spLocks noGrp="1"/>
          </p:cNvSpPr>
          <p:nvPr>
            <p:ph type="subTitle" idx="1"/>
          </p:nvPr>
        </p:nvSpPr>
        <p:spPr/>
        <p:txBody>
          <a:bodyPr/>
          <a:lstStyle/>
          <a:p>
            <a:endParaRPr lang="en-US"/>
          </a:p>
        </p:txBody>
      </p:sp>
      <p:graphicFrame>
        <p:nvGraphicFramePr>
          <p:cNvPr id="6" name="Table 5">
            <a:extLst>
              <a:ext uri="{FF2B5EF4-FFF2-40B4-BE49-F238E27FC236}">
                <a16:creationId xmlns:a16="http://schemas.microsoft.com/office/drawing/2014/main" id="{68545081-6892-466B-F59C-AE8A490BF777}"/>
              </a:ext>
            </a:extLst>
          </p:cNvPr>
          <p:cNvGraphicFramePr>
            <a:graphicFrameLocks noGrp="1"/>
          </p:cNvGraphicFramePr>
          <p:nvPr/>
        </p:nvGraphicFramePr>
        <p:xfrm>
          <a:off x="4666458" y="14921"/>
          <a:ext cx="7525542" cy="6873201"/>
        </p:xfrm>
        <a:graphic>
          <a:graphicData uri="http://schemas.openxmlformats.org/drawingml/2006/table">
            <a:tbl>
              <a:tblPr firstRow="1" bandRow="1">
                <a:tableStyleId>{5C22544A-7EE6-4342-B048-85BDC9FD1C3A}</a:tableStyleId>
              </a:tblPr>
              <a:tblGrid>
                <a:gridCol w="257697">
                  <a:extLst>
                    <a:ext uri="{9D8B030D-6E8A-4147-A177-3AD203B41FA5}">
                      <a16:colId xmlns:a16="http://schemas.microsoft.com/office/drawing/2014/main" val="2962698596"/>
                    </a:ext>
                  </a:extLst>
                </a:gridCol>
                <a:gridCol w="260039">
                  <a:extLst>
                    <a:ext uri="{9D8B030D-6E8A-4147-A177-3AD203B41FA5}">
                      <a16:colId xmlns:a16="http://schemas.microsoft.com/office/drawing/2014/main" val="2328589037"/>
                    </a:ext>
                  </a:extLst>
                </a:gridCol>
                <a:gridCol w="260820">
                  <a:extLst>
                    <a:ext uri="{9D8B030D-6E8A-4147-A177-3AD203B41FA5}">
                      <a16:colId xmlns:a16="http://schemas.microsoft.com/office/drawing/2014/main" val="1193523340"/>
                    </a:ext>
                  </a:extLst>
                </a:gridCol>
                <a:gridCol w="1580219">
                  <a:extLst>
                    <a:ext uri="{9D8B030D-6E8A-4147-A177-3AD203B41FA5}">
                      <a16:colId xmlns:a16="http://schemas.microsoft.com/office/drawing/2014/main" val="2012418995"/>
                    </a:ext>
                  </a:extLst>
                </a:gridCol>
                <a:gridCol w="926021">
                  <a:extLst>
                    <a:ext uri="{9D8B030D-6E8A-4147-A177-3AD203B41FA5}">
                      <a16:colId xmlns:a16="http://schemas.microsoft.com/office/drawing/2014/main" val="4216858961"/>
                    </a:ext>
                  </a:extLst>
                </a:gridCol>
                <a:gridCol w="4240746">
                  <a:extLst>
                    <a:ext uri="{9D8B030D-6E8A-4147-A177-3AD203B41FA5}">
                      <a16:colId xmlns:a16="http://schemas.microsoft.com/office/drawing/2014/main" val="3211912595"/>
                    </a:ext>
                  </a:extLst>
                </a:gridCol>
              </a:tblGrid>
              <a:tr h="135641">
                <a:tc gridSpan="4">
                  <a:txBody>
                    <a:bodyPr/>
                    <a:lstStyle/>
                    <a:p>
                      <a:pPr marL="0" marR="0" hangingPunct="0">
                        <a:spcBef>
                          <a:spcPts val="0"/>
                        </a:spcBef>
                        <a:spcAft>
                          <a:spcPts val="900"/>
                        </a:spcAft>
                      </a:pPr>
                      <a:r>
                        <a:rPr lang="en-GB" sz="900">
                          <a:effectLst/>
                          <a:latin typeface="+mn-lt"/>
                        </a:rPr>
                        <a:t>Parameter</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Usage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Definition</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890253840"/>
                  </a:ext>
                </a:extLst>
              </a:tr>
              <a:tr h="183308">
                <a:tc gridSpan="4">
                  <a:txBody>
                    <a:bodyPr/>
                    <a:lstStyle/>
                    <a:p>
                      <a:pPr marL="0" marR="0" hangingPunct="0">
                        <a:spcBef>
                          <a:spcPts val="0"/>
                        </a:spcBef>
                        <a:spcAft>
                          <a:spcPts val="900"/>
                        </a:spcAft>
                      </a:pPr>
                      <a:r>
                        <a:rPr lang="en-GB" sz="900">
                          <a:effectLst/>
                          <a:latin typeface="+mn-lt"/>
                        </a:rPr>
                        <a:t>Complete </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OD</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Indicates whether the Configuration Information is complete.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200351698"/>
                  </a:ext>
                </a:extLst>
              </a:tr>
              <a:tr h="271283">
                <a:tc gridSpan="4">
                  <a:txBody>
                    <a:bodyPr/>
                    <a:lstStyle/>
                    <a:p>
                      <a:pPr marL="0" marR="0" hangingPunct="0">
                        <a:spcBef>
                          <a:spcPts val="0"/>
                        </a:spcBef>
                        <a:spcAft>
                          <a:spcPts val="900"/>
                        </a:spcAft>
                      </a:pPr>
                      <a:r>
                        <a:rPr lang="en-GB" sz="900">
                          <a:effectLst/>
                          <a:latin typeface="+mn-lt"/>
                        </a:rPr>
                        <a:t>Location</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O</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information where the Configuration Information can be accessed in carried externally.</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653531382"/>
                  </a:ext>
                </a:extLst>
              </a:tr>
              <a:tr h="298065">
                <a:tc gridSpan="4">
                  <a:txBody>
                    <a:bodyPr/>
                    <a:lstStyle/>
                    <a:p>
                      <a:pPr marL="0" marR="0" hangingPunct="0">
                        <a:spcBef>
                          <a:spcPts val="0"/>
                        </a:spcBef>
                        <a:spcAft>
                          <a:spcPts val="900"/>
                        </a:spcAft>
                      </a:pPr>
                      <a:r>
                        <a:rPr lang="en-GB" sz="900">
                          <a:effectLst/>
                          <a:latin typeface="+mn-lt"/>
                        </a:rPr>
                        <a:t>Expires</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M</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information when this Configuration Information is no longer valid and an update is needed, for example using a reload from Location.</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270610401"/>
                  </a:ext>
                </a:extLst>
              </a:tr>
              <a:tr h="135641">
                <a:tc gridSpan="4">
                  <a:txBody>
                    <a:bodyPr/>
                    <a:lstStyle/>
                    <a:p>
                      <a:pPr marL="0" marR="0" hangingPunct="0">
                        <a:spcBef>
                          <a:spcPts val="0"/>
                        </a:spcBef>
                        <a:spcAft>
                          <a:spcPts val="900"/>
                        </a:spcAft>
                      </a:pPr>
                      <a:r>
                        <a:rPr lang="en-GB" sz="900">
                          <a:effectLst/>
                          <a:latin typeface="+mn-lt"/>
                        </a:rPr>
                        <a:t>Source Flow</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1 … S</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1 … S source flows.</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3665443673"/>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gridSpan="3">
                  <a:txBody>
                    <a:bodyPr/>
                    <a:lstStyle/>
                    <a:p>
                      <a:pPr marL="0" marR="0" hangingPunct="0">
                        <a:spcBef>
                          <a:spcPts val="0"/>
                        </a:spcBef>
                        <a:spcAft>
                          <a:spcPts val="900"/>
                        </a:spcAft>
                      </a:pPr>
                      <a:r>
                        <a:rPr lang="en-GB" sz="900">
                          <a:effectLst/>
                          <a:latin typeface="+mn-lt"/>
                        </a:rPr>
                        <a:t>TSI</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M</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Identifier of the source flow.</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749866967"/>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gridSpan="2">
                  <a:txBody>
                    <a:bodyPr/>
                    <a:lstStyle/>
                    <a:p>
                      <a:pPr marL="0" marR="0" hangingPunct="0">
                        <a:spcBef>
                          <a:spcPts val="0"/>
                        </a:spcBef>
                        <a:spcAft>
                          <a:spcPts val="900"/>
                        </a:spcAft>
                      </a:pPr>
                      <a:r>
                        <a:rPr lang="en-GB" sz="900">
                          <a:effectLst/>
                          <a:latin typeface="+mn-lt"/>
                        </a:rPr>
                        <a:t>Object</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a:txBody>
                    <a:bodyPr/>
                    <a:lstStyle/>
                    <a:p>
                      <a:pPr marL="0" marR="0" hangingPunct="0">
                        <a:spcBef>
                          <a:spcPts val="0"/>
                        </a:spcBef>
                        <a:spcAft>
                          <a:spcPts val="900"/>
                        </a:spcAft>
                      </a:pPr>
                      <a:r>
                        <a:rPr lang="en-GB" sz="900">
                          <a:effectLst/>
                          <a:latin typeface="+mn-lt"/>
                        </a:rPr>
                        <a:t>1 … N</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1 … N objects in the source flow.</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427226497"/>
                  </a:ext>
                </a:extLst>
              </a:tr>
              <a:tr h="198710">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TOI</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Transport object identifier (TOI) value that represents the source object.</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725240817"/>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Size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Size of the transmission object in bytes.</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3044407927"/>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Content-Type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Describes media type of file.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585178367"/>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Encoding</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Describes encoding of file .</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896394676"/>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Message Digest</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Message digest of file.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513581539"/>
                  </a:ext>
                </a:extLst>
              </a:tr>
              <a:tr h="183308">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Associated URI</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Name, Identification, and Location of file (specified by the URI).</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633516335"/>
                  </a:ext>
                </a:extLst>
              </a:tr>
              <a:tr h="27496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Access URL</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The URL where the source object can be accessed. If the field is not present, then the source flow is not directly accessible. </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041431342"/>
                  </a:ext>
                </a:extLst>
              </a:tr>
              <a:tr h="183308">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availabilityStartTime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a wall-clock time when the resource is accessible.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870340693"/>
                  </a:ext>
                </a:extLst>
              </a:tr>
              <a:tr h="183308">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availabilityStartTime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a wall-clock time when the resource ceases to be available.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63587590"/>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&lt;Additional metadata&gt;</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May include cache or E-Tag  metadata.</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570636686"/>
                  </a:ext>
                </a:extLst>
              </a:tr>
              <a:tr h="198710">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gridSpan="2">
                  <a:txBody>
                    <a:bodyPr/>
                    <a:lstStyle/>
                    <a:p>
                      <a:pPr marL="0" marR="0" hangingPunct="0">
                        <a:spcBef>
                          <a:spcPts val="0"/>
                        </a:spcBef>
                        <a:spcAft>
                          <a:spcPts val="900"/>
                        </a:spcAft>
                      </a:pPr>
                      <a:r>
                        <a:rPr lang="en-GB" sz="900">
                          <a:effectLst/>
                          <a:latin typeface="+mn-lt"/>
                        </a:rPr>
                        <a:t>Representation</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Refers to a DASH Representation in an MPD or a Track in an HLS manifest.</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3219502419"/>
                  </a:ext>
                </a:extLst>
              </a:tr>
              <a:tr h="135641">
                <a:tc gridSpan="4">
                  <a:txBody>
                    <a:bodyPr/>
                    <a:lstStyle/>
                    <a:p>
                      <a:pPr marL="0" marR="0" hangingPunct="0">
                        <a:spcBef>
                          <a:spcPts val="0"/>
                        </a:spcBef>
                        <a:spcAft>
                          <a:spcPts val="900"/>
                        </a:spcAft>
                      </a:pPr>
                      <a:r>
                        <a:rPr lang="en-GB" sz="900">
                          <a:effectLst/>
                          <a:latin typeface="+mn-lt"/>
                        </a:rPr>
                        <a:t>Coded/Repair Flow</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1 … R</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1 … R coded/repair flows.</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88092397"/>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gridSpan="3">
                  <a:txBody>
                    <a:bodyPr/>
                    <a:lstStyle/>
                    <a:p>
                      <a:pPr marL="0" marR="0" hangingPunct="0">
                        <a:spcBef>
                          <a:spcPts val="0"/>
                        </a:spcBef>
                        <a:spcAft>
                          <a:spcPts val="900"/>
                        </a:spcAft>
                      </a:pPr>
                      <a:r>
                        <a:rPr lang="en-GB" sz="900">
                          <a:effectLst/>
                          <a:latin typeface="+mn-lt"/>
                        </a:rPr>
                        <a:t>TSI</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hMerge="1">
                  <a:txBody>
                    <a:bodyPr/>
                    <a:lstStyle/>
                    <a:p>
                      <a:endParaRPr lang="en-US"/>
                    </a:p>
                  </a:txBody>
                  <a:tcPr/>
                </a:tc>
                <a:tc>
                  <a:txBody>
                    <a:bodyPr/>
                    <a:lstStyle/>
                    <a:p>
                      <a:pPr marL="0" marR="0" hangingPunct="0">
                        <a:spcBef>
                          <a:spcPts val="0"/>
                        </a:spcBef>
                        <a:spcAft>
                          <a:spcPts val="900"/>
                        </a:spcAft>
                      </a:pPr>
                      <a:r>
                        <a:rPr lang="en-GB" sz="900">
                          <a:effectLst/>
                          <a:latin typeface="+mn-lt"/>
                        </a:rPr>
                        <a:t>M</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Identifier of the coded/repair flow.</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2799023634"/>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gridSpan="2">
                  <a:txBody>
                    <a:bodyPr/>
                    <a:lstStyle/>
                    <a:p>
                      <a:pPr marL="0" marR="0" hangingPunct="0">
                        <a:spcBef>
                          <a:spcPts val="0"/>
                        </a:spcBef>
                        <a:spcAft>
                          <a:spcPts val="900"/>
                        </a:spcAft>
                      </a:pPr>
                      <a:r>
                        <a:rPr lang="en-GB" sz="900">
                          <a:effectLst/>
                          <a:latin typeface="+mn-lt"/>
                        </a:rPr>
                        <a:t>Object</a:t>
                      </a:r>
                      <a:endParaRPr lang="en-US" sz="900">
                        <a:effectLst/>
                        <a:latin typeface="+mn-lt"/>
                        <a:ea typeface="Times New Roman" panose="02020603050405020304" pitchFamily="18" charset="0"/>
                      </a:endParaRPr>
                    </a:p>
                  </a:txBody>
                  <a:tcPr marL="37958" marR="37958" marT="0" marB="0"/>
                </a:tc>
                <a:tc hMerge="1">
                  <a:txBody>
                    <a:bodyPr/>
                    <a:lstStyle/>
                    <a:p>
                      <a:endParaRPr lang="en-US"/>
                    </a:p>
                  </a:txBody>
                  <a:tcPr/>
                </a:tc>
                <a:tc>
                  <a:txBody>
                    <a:bodyPr/>
                    <a:lstStyle/>
                    <a:p>
                      <a:pPr marL="0" marR="0" hangingPunct="0">
                        <a:spcBef>
                          <a:spcPts val="0"/>
                        </a:spcBef>
                        <a:spcAft>
                          <a:spcPts val="900"/>
                        </a:spcAft>
                      </a:pPr>
                      <a:r>
                        <a:rPr lang="en-GB" sz="900">
                          <a:effectLst/>
                          <a:latin typeface="+mn-lt"/>
                        </a:rPr>
                        <a:t>1 … N</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1 … N objects in the coded/repair flow.</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752534701"/>
                  </a:ext>
                </a:extLst>
              </a:tr>
              <a:tr h="198710">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TOI</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Transport object identifier (TOI) value that represents the coded/repair object.</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4231979743"/>
                  </a:ext>
                </a:extLst>
              </a:tr>
              <a:tr h="298065">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FEC-OTI</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If object is coded using a scheme based on [RFC5052], FEC Object transmission information including the FEC Encoding ID and, if relevant, the FEC Instance ID.</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093307161"/>
                  </a:ext>
                </a:extLst>
              </a:tr>
              <a:tr h="519959">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includedSourceTOI</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dirty="0">
                          <a:effectLst/>
                          <a:latin typeface="+mn-lt"/>
                        </a:rPr>
                        <a:t>M</a:t>
                      </a:r>
                      <a:endParaRPr lang="en-US" sz="900" dirty="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List of (TSI, TOI pairs) of the included source transport objects forming super objects .</a:t>
                      </a:r>
                      <a:endParaRPr lang="en-US" sz="900">
                        <a:effectLst/>
                        <a:latin typeface="+mn-lt"/>
                      </a:endParaRPr>
                    </a:p>
                    <a:p>
                      <a:pPr marL="0" marR="0" hangingPunct="0">
                        <a:spcBef>
                          <a:spcPts val="0"/>
                        </a:spcBef>
                        <a:spcAft>
                          <a:spcPts val="900"/>
                        </a:spcAft>
                      </a:pPr>
                      <a:r>
                        <a:rPr lang="en-GB" sz="900">
                          <a:effectLst/>
                          <a:latin typeface="+mn-lt"/>
                        </a:rPr>
                        <a:t>Typically, only a single pair is provided.</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3131054432"/>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Content-Type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Media Mime Type of the file.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394813392"/>
                  </a:ext>
                </a:extLst>
              </a:tr>
              <a:tr h="337165">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completeObject</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OD</a:t>
                      </a:r>
                      <a:br>
                        <a:rPr lang="en-GB" sz="900">
                          <a:effectLst/>
                          <a:latin typeface="+mn-lt"/>
                        </a:rPr>
                      </a:br>
                      <a:r>
                        <a:rPr lang="en-GB" sz="900">
                          <a:effectLst/>
                          <a:latin typeface="+mn-lt"/>
                        </a:rPr>
                        <a:t>FALSE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Indicates whether the transport object includes sufficient information to recover all files included in this coded/repair object.</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616954880"/>
                  </a:ext>
                </a:extLst>
              </a:tr>
              <a:tr h="422259">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US" sz="900" dirty="0" err="1">
                          <a:effectLst/>
                          <a:latin typeface="+mn-lt"/>
                          <a:ea typeface="Times New Roman" panose="02020603050405020304" pitchFamily="18" charset="0"/>
                        </a:rPr>
                        <a:t>symbolArrangement</a:t>
                      </a:r>
                      <a:endParaRPr lang="en-US" sz="900" dirty="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dirty="0">
                          <a:effectLst/>
                          <a:highlight>
                            <a:srgbClr val="FFFF00"/>
                          </a:highlight>
                          <a:latin typeface="+mn-lt"/>
                        </a:rPr>
                        <a:t> </a:t>
                      </a:r>
                      <a:endParaRPr lang="en-US" sz="900" dirty="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US" sz="900" dirty="0">
                          <a:effectLst/>
                          <a:latin typeface="+mn-lt"/>
                        </a:rPr>
                        <a:t>Provide this symbol arrangement in the object according to Table 78. If not present, the symbol Arrangement is unknown and only present in the bitstream.</a:t>
                      </a:r>
                      <a:endParaRPr lang="en-US" sz="900" dirty="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609544036"/>
                  </a:ext>
                </a:extLst>
              </a:tr>
              <a:tr h="643060">
                <a:tc>
                  <a:txBody>
                    <a:bodyPr/>
                    <a:lstStyle/>
                    <a:p>
                      <a:pPr marL="0" marR="0" hangingPunct="0">
                        <a:spcBef>
                          <a:spcPts val="0"/>
                        </a:spcBef>
                        <a:spcAft>
                          <a:spcPts val="900"/>
                        </a:spcAft>
                      </a:pPr>
                      <a:endParaRPr lang="en-US" sz="900" dirty="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US" sz="900" dirty="0" err="1">
                          <a:effectLst/>
                          <a:latin typeface="+mn-lt"/>
                          <a:ea typeface="Times New Roman" panose="02020603050405020304" pitchFamily="18" charset="0"/>
                        </a:rPr>
                        <a:t>sAParameters</a:t>
                      </a:r>
                      <a:endParaRPr lang="en-US" sz="900" dirty="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US" sz="900" dirty="0">
                          <a:effectLst/>
                          <a:latin typeface="+mn-lt"/>
                          <a:ea typeface="Times New Roman" panose="02020603050405020304" pitchFamily="18" charset="0"/>
                        </a:rPr>
                        <a:t>may be present if the </a:t>
                      </a:r>
                      <a:r>
                        <a:rPr lang="en-US" sz="900" dirty="0" err="1">
                          <a:effectLst/>
                          <a:latin typeface="+mn-lt"/>
                          <a:ea typeface="Times New Roman" panose="02020603050405020304" pitchFamily="18" charset="0"/>
                        </a:rPr>
                        <a:t>symbolArrangement</a:t>
                      </a:r>
                      <a:r>
                        <a:rPr lang="en-US" sz="900" dirty="0">
                          <a:effectLst/>
                          <a:latin typeface="+mn-lt"/>
                          <a:ea typeface="Times New Roman" panose="02020603050405020304" pitchFamily="18" charset="0"/>
                        </a:rPr>
                        <a:t> is present. If present, it provides the parameters assigned to the symbol arrangement as defined in Table 36. For arrangement 2 and 3, this is a comma-separated list of: Index difference, Symbol group, Index in symbol group</a:t>
                      </a:r>
                    </a:p>
                  </a:txBody>
                  <a:tcPr marL="37958" marR="37958" marT="0" marB="0"/>
                </a:tc>
                <a:extLst>
                  <a:ext uri="{0D108BD9-81ED-4DB2-BD59-A6C34878D82A}">
                    <a16:rowId xmlns:a16="http://schemas.microsoft.com/office/drawing/2014/main" val="4106048955"/>
                  </a:ext>
                </a:extLst>
              </a:tr>
              <a:tr h="183308">
                <a:tc>
                  <a:txBody>
                    <a:bodyPr/>
                    <a:lstStyle/>
                    <a:p>
                      <a:pPr marL="0" marR="0" hangingPunct="0">
                        <a:spcBef>
                          <a:spcPts val="0"/>
                        </a:spcBef>
                        <a:spcAft>
                          <a:spcPts val="900"/>
                        </a:spcAft>
                      </a:pPr>
                      <a:r>
                        <a:rPr lang="en-GB" sz="900" dirty="0">
                          <a:effectLst/>
                          <a:latin typeface="+mn-lt"/>
                        </a:rPr>
                        <a:t> </a:t>
                      </a:r>
                      <a:endParaRPr lang="en-US" sz="900" dirty="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Access URLs</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The URLs where the coded/repair object can be accessed.</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464793166"/>
                  </a:ext>
                </a:extLst>
              </a:tr>
              <a:tr h="183308">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availabilityStartTime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a wall-clock time, when the resource is accessible.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514012988"/>
                  </a:ext>
                </a:extLst>
              </a:tr>
              <a:tr h="183308">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availabilityEndTime</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Provides a wall-clock time, when the resource ceases to be available.</a:t>
                      </a:r>
                      <a:endParaRPr lang="en-US" sz="90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3773618135"/>
                  </a:ext>
                </a:extLst>
              </a:tr>
              <a:tr h="135641">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&lt;Additional metadata &gt;</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a:effectLst/>
                          <a:latin typeface="+mn-lt"/>
                        </a:rPr>
                        <a:t> </a:t>
                      </a:r>
                      <a:endParaRPr lang="en-US" sz="900">
                        <a:effectLst/>
                        <a:latin typeface="+mn-lt"/>
                        <a:ea typeface="Times New Roman" panose="02020603050405020304" pitchFamily="18" charset="0"/>
                      </a:endParaRPr>
                    </a:p>
                  </a:txBody>
                  <a:tcPr marL="37958" marR="37958" marT="0" marB="0"/>
                </a:tc>
                <a:tc>
                  <a:txBody>
                    <a:bodyPr/>
                    <a:lstStyle/>
                    <a:p>
                      <a:pPr marL="0" marR="0" hangingPunct="0">
                        <a:spcBef>
                          <a:spcPts val="0"/>
                        </a:spcBef>
                        <a:spcAft>
                          <a:spcPts val="900"/>
                        </a:spcAft>
                      </a:pPr>
                      <a:r>
                        <a:rPr lang="en-GB" sz="900" dirty="0">
                          <a:effectLst/>
                          <a:latin typeface="+mn-lt"/>
                        </a:rPr>
                        <a:t> </a:t>
                      </a:r>
                      <a:endParaRPr lang="en-US" sz="900" dirty="0">
                        <a:effectLst/>
                        <a:latin typeface="+mn-lt"/>
                        <a:ea typeface="Times New Roman" panose="02020603050405020304" pitchFamily="18" charset="0"/>
                      </a:endParaRPr>
                    </a:p>
                  </a:txBody>
                  <a:tcPr marL="37958" marR="37958" marT="0" marB="0"/>
                </a:tc>
                <a:extLst>
                  <a:ext uri="{0D108BD9-81ED-4DB2-BD59-A6C34878D82A}">
                    <a16:rowId xmlns:a16="http://schemas.microsoft.com/office/drawing/2014/main" val="1142566537"/>
                  </a:ext>
                </a:extLst>
              </a:tr>
            </a:tbl>
          </a:graphicData>
        </a:graphic>
      </p:graphicFrame>
      <p:sp>
        <p:nvSpPr>
          <p:cNvPr id="8" name="Rectangle 2">
            <a:extLst>
              <a:ext uri="{FF2B5EF4-FFF2-40B4-BE49-F238E27FC236}">
                <a16:creationId xmlns:a16="http://schemas.microsoft.com/office/drawing/2014/main" id="{BED6EDB9-684C-9B3C-9E31-6BA405234EEE}"/>
              </a:ext>
            </a:extLst>
          </p:cNvPr>
          <p:cNvSpPr>
            <a:spLocks noChangeArrowheads="1"/>
          </p:cNvSpPr>
          <p:nvPr/>
        </p:nvSpPr>
        <p:spPr bwMode="auto">
          <a:xfrm>
            <a:off x="4395788" y="1328966"/>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306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662371-EBED-CF48-3C7D-669F2360A9CD}"/>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B0F53B0E-85A7-A988-E437-08A214FE2E0F}"/>
              </a:ext>
            </a:extLst>
          </p:cNvPr>
          <p:cNvSpPr>
            <a:spLocks noGrp="1"/>
          </p:cNvSpPr>
          <p:nvPr>
            <p:ph type="title"/>
          </p:nvPr>
        </p:nvSpPr>
        <p:spPr>
          <a:xfrm>
            <a:off x="495300" y="642644"/>
            <a:ext cx="11187112" cy="361959"/>
          </a:xfrm>
        </p:spPr>
        <p:txBody>
          <a:bodyPr/>
          <a:lstStyle/>
          <a:p>
            <a:r>
              <a:rPr lang="de-DE" dirty="0"/>
              <a:t>What is "multi-CDN"?</a:t>
            </a:r>
            <a:endParaRPr lang="en-US" dirty="0"/>
          </a:p>
        </p:txBody>
      </p:sp>
      <p:sp>
        <p:nvSpPr>
          <p:cNvPr id="4" name="Content Placeholder 3">
            <a:extLst>
              <a:ext uri="{FF2B5EF4-FFF2-40B4-BE49-F238E27FC236}">
                <a16:creationId xmlns:a16="http://schemas.microsoft.com/office/drawing/2014/main" id="{54E89652-0A0E-97BB-015C-D94C20425D34}"/>
              </a:ext>
            </a:extLst>
          </p:cNvPr>
          <p:cNvSpPr>
            <a:spLocks noGrp="1"/>
          </p:cNvSpPr>
          <p:nvPr>
            <p:ph sz="quarter" idx="14"/>
          </p:nvPr>
        </p:nvSpPr>
        <p:spPr/>
        <p:txBody>
          <a:bodyPr/>
          <a:lstStyle/>
          <a:p>
            <a:r>
              <a:rPr lang="de-DE" dirty="0"/>
              <a:t>Multi-CDN generally provides content in a redundant manner on locations that can be differentiated by the client. </a:t>
            </a:r>
          </a:p>
          <a:p>
            <a:r>
              <a:rPr lang="de-DE" dirty="0"/>
              <a:t>The locations typically differentiate in one or multiple Quality-of-Service criteria, for example the access bandwidth is different, the reliability of the end points is different, the costs for the service provider are different, the outage probabilities are different and so on.</a:t>
            </a:r>
          </a:p>
          <a:p>
            <a:r>
              <a:rPr lang="de-DE" dirty="0"/>
              <a:t>While referred to as multi-CDN, the concept is more general and may preferably be named as multiple service locations. CDN is more the commercial implementation.</a:t>
            </a:r>
          </a:p>
          <a:p>
            <a:r>
              <a:rPr lang="de-DE" dirty="0"/>
              <a:t>We use the term multi-CDN and multiple service locations synomously in the following</a:t>
            </a:r>
          </a:p>
          <a:p>
            <a:r>
              <a:rPr lang="de-DE" dirty="0"/>
              <a:t>Content may be offered fully redundant on multiple CDNs, or content may be offered as subsets on one or the other CDN or coded redundant versions may be generated.</a:t>
            </a:r>
          </a:p>
          <a:p>
            <a:r>
              <a:rPr lang="de-DE" dirty="0"/>
              <a:t>Decisions on which location to use at which time may be done by the client only, by instruction from the network or service provider, or by a combination of the two. </a:t>
            </a:r>
          </a:p>
          <a:p>
            <a:r>
              <a:rPr lang="de-DE" dirty="0"/>
              <a:t>Multi-CDN approaches may also be considered in broadcast/multicast/unicast scenarios</a:t>
            </a:r>
            <a:endParaRPr lang="en-US" dirty="0"/>
          </a:p>
        </p:txBody>
      </p:sp>
      <p:sp>
        <p:nvSpPr>
          <p:cNvPr id="5" name="Subtitle 4">
            <a:extLst>
              <a:ext uri="{FF2B5EF4-FFF2-40B4-BE49-F238E27FC236}">
                <a16:creationId xmlns:a16="http://schemas.microsoft.com/office/drawing/2014/main" id="{78E91A91-8389-ECD9-0A93-94F0808744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2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013856-9DCD-313F-068C-46AC85FC6E84}"/>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1E8BD56-C921-5BB2-2329-8F916E7F1CAB}"/>
              </a:ext>
            </a:extLst>
          </p:cNvPr>
          <p:cNvSpPr>
            <a:spLocks noGrp="1"/>
          </p:cNvSpPr>
          <p:nvPr>
            <p:ph type="title"/>
          </p:nvPr>
        </p:nvSpPr>
        <p:spPr>
          <a:xfrm>
            <a:off x="495300" y="642644"/>
            <a:ext cx="11187112" cy="361959"/>
          </a:xfrm>
        </p:spPr>
        <p:txBody>
          <a:bodyPr/>
          <a:lstStyle/>
          <a:p>
            <a:r>
              <a:rPr lang="de-DE" dirty="0"/>
              <a:t>Encoding Options in Annex D</a:t>
            </a:r>
            <a:endParaRPr lang="en-US" dirty="0"/>
          </a:p>
        </p:txBody>
      </p:sp>
      <p:sp>
        <p:nvSpPr>
          <p:cNvPr id="7" name="TextBox 6">
            <a:extLst>
              <a:ext uri="{FF2B5EF4-FFF2-40B4-BE49-F238E27FC236}">
                <a16:creationId xmlns:a16="http://schemas.microsoft.com/office/drawing/2014/main" id="{A2808931-4164-9F60-16AA-59D1D1F50883}"/>
              </a:ext>
            </a:extLst>
          </p:cNvPr>
          <p:cNvSpPr txBox="1"/>
          <p:nvPr/>
        </p:nvSpPr>
        <p:spPr>
          <a:xfrm>
            <a:off x="473447" y="4411136"/>
            <a:ext cx="196553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Repair Object 1</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 name="TextBox 7">
            <a:extLst>
              <a:ext uri="{FF2B5EF4-FFF2-40B4-BE49-F238E27FC236}">
                <a16:creationId xmlns:a16="http://schemas.microsoft.com/office/drawing/2014/main" id="{81A96287-327A-8B0A-0631-8BFC732D6EEA}"/>
              </a:ext>
            </a:extLst>
          </p:cNvPr>
          <p:cNvSpPr txBox="1"/>
          <p:nvPr/>
        </p:nvSpPr>
        <p:spPr>
          <a:xfrm>
            <a:off x="464663" y="5202920"/>
            <a:ext cx="1965536"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Repair Object </a:t>
            </a:r>
            <a:r>
              <a:rPr lang="de-DE" dirty="0">
                <a:solidFill>
                  <a:schemeClr val="tx1">
                    <a:lumMod val="65000"/>
                    <a:lumOff val="35000"/>
                  </a:schemeClr>
                </a:solidFill>
                <a:latin typeface="AvenirNext LT Pro Regular"/>
              </a:rPr>
              <a:t>2</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 name="TextBox 8">
            <a:extLst>
              <a:ext uri="{FF2B5EF4-FFF2-40B4-BE49-F238E27FC236}">
                <a16:creationId xmlns:a16="http://schemas.microsoft.com/office/drawing/2014/main" id="{DC05AA68-DB5A-F1B1-ECB3-01248BE51553}"/>
              </a:ext>
            </a:extLst>
          </p:cNvPr>
          <p:cNvSpPr txBox="1"/>
          <p:nvPr/>
        </p:nvSpPr>
        <p:spPr>
          <a:xfrm>
            <a:off x="473448" y="5950170"/>
            <a:ext cx="1954854"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Repair Object </a:t>
            </a:r>
            <a:r>
              <a:rPr lang="de-DE" dirty="0">
                <a:solidFill>
                  <a:schemeClr val="tx1">
                    <a:lumMod val="65000"/>
                    <a:lumOff val="35000"/>
                  </a:schemeClr>
                </a:solidFill>
                <a:latin typeface="AvenirNext LT Pro Regular"/>
              </a:rPr>
              <a:t>3</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0" name="Rectangle 9">
            <a:extLst>
              <a:ext uri="{FF2B5EF4-FFF2-40B4-BE49-F238E27FC236}">
                <a16:creationId xmlns:a16="http://schemas.microsoft.com/office/drawing/2014/main" id="{7A65216B-50B6-C54E-4D28-56E7B8DA0F82}"/>
              </a:ext>
            </a:extLst>
          </p:cNvPr>
          <p:cNvSpPr/>
          <p:nvPr/>
        </p:nvSpPr>
        <p:spPr>
          <a:xfrm>
            <a:off x="412296" y="1918257"/>
            <a:ext cx="8533855"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SBN=0 </a:t>
            </a:r>
            <a:b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b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a:t>
            </a:r>
            <a:r>
              <a:rPr lang="de-DE" dirty="0">
                <a:solidFill>
                  <a:srgbClr val="FFFFFF"/>
                </a:solidFill>
                <a:latin typeface="AvenirNext LT Pro Regular"/>
              </a:rPr>
              <a:t>30</a:t>
            </a: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 source symbols)</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3" name="Rectangle 12">
            <a:extLst>
              <a:ext uri="{FF2B5EF4-FFF2-40B4-BE49-F238E27FC236}">
                <a16:creationId xmlns:a16="http://schemas.microsoft.com/office/drawing/2014/main" id="{A2BE0A8B-F532-5115-7CDA-B40DA6109B06}"/>
              </a:ext>
            </a:extLst>
          </p:cNvPr>
          <p:cNvSpPr/>
          <p:nvPr/>
        </p:nvSpPr>
        <p:spPr>
          <a:xfrm>
            <a:off x="412295" y="1208944"/>
            <a:ext cx="8490859" cy="54864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Source Object with Kt=29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4" name="Rectangle 13">
            <a:extLst>
              <a:ext uri="{FF2B5EF4-FFF2-40B4-BE49-F238E27FC236}">
                <a16:creationId xmlns:a16="http://schemas.microsoft.com/office/drawing/2014/main" id="{10F9A1AB-0462-6D56-9012-CF8F025D04A8}"/>
              </a:ext>
            </a:extLst>
          </p:cNvPr>
          <p:cNvSpPr/>
          <p:nvPr/>
        </p:nvSpPr>
        <p:spPr>
          <a:xfrm>
            <a:off x="412294" y="2461537"/>
            <a:ext cx="8533855" cy="1155992"/>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Encoding Symbols with ESI 30 to 119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7" name="TextBox 16">
            <a:extLst>
              <a:ext uri="{FF2B5EF4-FFF2-40B4-BE49-F238E27FC236}">
                <a16:creationId xmlns:a16="http://schemas.microsoft.com/office/drawing/2014/main" id="{9FA26250-BDAC-BC4C-E633-3B749A3B75A5}"/>
              </a:ext>
            </a:extLst>
          </p:cNvPr>
          <p:cNvSpPr txBox="1"/>
          <p:nvPr/>
        </p:nvSpPr>
        <p:spPr>
          <a:xfrm>
            <a:off x="4467406" y="3837922"/>
            <a:ext cx="1872692" cy="369332"/>
          </a:xfrm>
          <a:prstGeom prst="rect">
            <a:avLst/>
          </a:prstGeom>
          <a:noFill/>
        </p:spPr>
        <p:txBody>
          <a:bodyPr wrap="none" rtlCol="0">
            <a:spAutoFit/>
          </a:bodyPr>
          <a:lstStyle/>
          <a:p>
            <a:r>
              <a:rPr lang="de-DE" dirty="0"/>
              <a:t>Encoding Symbols</a:t>
            </a:r>
            <a:endParaRPr lang="en-US" dirty="0"/>
          </a:p>
        </p:txBody>
      </p:sp>
      <p:sp>
        <p:nvSpPr>
          <p:cNvPr id="20" name="Rectangle 19">
            <a:extLst>
              <a:ext uri="{FF2B5EF4-FFF2-40B4-BE49-F238E27FC236}">
                <a16:creationId xmlns:a16="http://schemas.microsoft.com/office/drawing/2014/main" id="{2E391825-F6E4-16AB-035C-378ABDDAC8AC}"/>
              </a:ext>
            </a:extLst>
          </p:cNvPr>
          <p:cNvSpPr/>
          <p:nvPr/>
        </p:nvSpPr>
        <p:spPr>
          <a:xfrm>
            <a:off x="3189046" y="4394188"/>
            <a:ext cx="5545881" cy="4032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ESI 30 to 59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23" name="Rectangle 22">
            <a:extLst>
              <a:ext uri="{FF2B5EF4-FFF2-40B4-BE49-F238E27FC236}">
                <a16:creationId xmlns:a16="http://schemas.microsoft.com/office/drawing/2014/main" id="{B0CA10CB-41BA-887F-D4E4-7E64E98AF8B8}"/>
              </a:ext>
            </a:extLst>
          </p:cNvPr>
          <p:cNvSpPr/>
          <p:nvPr/>
        </p:nvSpPr>
        <p:spPr>
          <a:xfrm>
            <a:off x="3189047" y="5202920"/>
            <a:ext cx="5545881" cy="36933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ESI 60 to 89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54" name="Rectangle 53">
            <a:extLst>
              <a:ext uri="{FF2B5EF4-FFF2-40B4-BE49-F238E27FC236}">
                <a16:creationId xmlns:a16="http://schemas.microsoft.com/office/drawing/2014/main" id="{C2637C83-E393-B00B-7A35-DBF3A5F19357}"/>
              </a:ext>
            </a:extLst>
          </p:cNvPr>
          <p:cNvSpPr/>
          <p:nvPr/>
        </p:nvSpPr>
        <p:spPr>
          <a:xfrm>
            <a:off x="3189046" y="5950283"/>
            <a:ext cx="5545881" cy="36933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ESI 90 to 119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cxnSp>
        <p:nvCxnSpPr>
          <p:cNvPr id="56" name="Straight Arrow Connector 55">
            <a:extLst>
              <a:ext uri="{FF2B5EF4-FFF2-40B4-BE49-F238E27FC236}">
                <a16:creationId xmlns:a16="http://schemas.microsoft.com/office/drawing/2014/main" id="{89B2CE94-6899-DF5A-1D76-A9BA2C8A57B9}"/>
              </a:ext>
            </a:extLst>
          </p:cNvPr>
          <p:cNvCxnSpPr>
            <a:cxnSpLocks/>
            <a:stCxn id="54" idx="3"/>
            <a:endCxn id="66" idx="1"/>
          </p:cNvCxnSpPr>
          <p:nvPr/>
        </p:nvCxnSpPr>
        <p:spPr>
          <a:xfrm flipV="1">
            <a:off x="8734927" y="3919969"/>
            <a:ext cx="1135701" cy="2214980"/>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45C183-26DB-CD60-D23D-A9F8B7C30B30}"/>
              </a:ext>
            </a:extLst>
          </p:cNvPr>
          <p:cNvCxnSpPr>
            <a:cxnSpLocks/>
            <a:stCxn id="23" idx="3"/>
            <a:endCxn id="66" idx="1"/>
          </p:cNvCxnSpPr>
          <p:nvPr/>
        </p:nvCxnSpPr>
        <p:spPr>
          <a:xfrm flipV="1">
            <a:off x="8734928" y="3919969"/>
            <a:ext cx="1135700" cy="1467617"/>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FE71CC1-A7B5-C86D-3C17-C8C5502003D7}"/>
              </a:ext>
            </a:extLst>
          </p:cNvPr>
          <p:cNvCxnSpPr>
            <a:cxnSpLocks/>
            <a:stCxn id="20" idx="3"/>
            <a:endCxn id="66" idx="1"/>
          </p:cNvCxnSpPr>
          <p:nvPr/>
        </p:nvCxnSpPr>
        <p:spPr>
          <a:xfrm flipV="1">
            <a:off x="8734927" y="3919969"/>
            <a:ext cx="1135701" cy="675833"/>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7CF4554-4DAA-7CEA-2D83-B85846F5C14B}"/>
              </a:ext>
            </a:extLst>
          </p:cNvPr>
          <p:cNvCxnSpPr>
            <a:cxnSpLocks/>
            <a:stCxn id="13" idx="3"/>
            <a:endCxn id="66" idx="1"/>
          </p:cNvCxnSpPr>
          <p:nvPr/>
        </p:nvCxnSpPr>
        <p:spPr>
          <a:xfrm>
            <a:off x="8903154" y="1483264"/>
            <a:ext cx="967474" cy="2436705"/>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C42D2E64-498C-2E54-5F29-A93A8DC60D2F}"/>
              </a:ext>
            </a:extLst>
          </p:cNvPr>
          <p:cNvSpPr/>
          <p:nvPr/>
        </p:nvSpPr>
        <p:spPr>
          <a:xfrm>
            <a:off x="9870628" y="3122169"/>
            <a:ext cx="2225677" cy="15955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CMMF Receiver can recover source object from any 30 symbols (including byte ranges)</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Tree>
    <p:extLst>
      <p:ext uri="{BB962C8B-B14F-4D97-AF65-F5344CB8AC3E}">
        <p14:creationId xmlns:p14="http://schemas.microsoft.com/office/powerpoint/2010/main" val="410511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1157ACE-88CE-F17A-033D-E6AB25FD716E}"/>
              </a:ext>
            </a:extLst>
          </p:cNvPr>
          <p:cNvSpPr/>
          <p:nvPr/>
        </p:nvSpPr>
        <p:spPr>
          <a:xfrm>
            <a:off x="2461379" y="994874"/>
            <a:ext cx="2830286"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block=0</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rgbClr val="FFFFFF"/>
                </a:solidFill>
                <a:latin typeface="AvenirNext LT Pro Regular"/>
              </a:rPr>
              <a:t>block_num_symbols =10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7" name="Rectangle 36">
            <a:extLst>
              <a:ext uri="{FF2B5EF4-FFF2-40B4-BE49-F238E27FC236}">
                <a16:creationId xmlns:a16="http://schemas.microsoft.com/office/drawing/2014/main" id="{5D19A457-FDB6-EF43-FD46-F49F958084E6}"/>
              </a:ext>
            </a:extLst>
          </p:cNvPr>
          <p:cNvSpPr/>
          <p:nvPr/>
        </p:nvSpPr>
        <p:spPr>
          <a:xfrm>
            <a:off x="5291665" y="994874"/>
            <a:ext cx="2830286"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block=1</a:t>
            </a:r>
            <a:b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br>
            <a:r>
              <a:rPr lang="de-DE" dirty="0">
                <a:solidFill>
                  <a:srgbClr val="FFFFFF"/>
                </a:solidFill>
                <a:latin typeface="AvenirNext LT Pro Regular"/>
              </a:rPr>
              <a:t>block_num_symbols =10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8" name="Rectangle 37">
            <a:extLst>
              <a:ext uri="{FF2B5EF4-FFF2-40B4-BE49-F238E27FC236}">
                <a16:creationId xmlns:a16="http://schemas.microsoft.com/office/drawing/2014/main" id="{1FE3FCA6-94C1-9468-997C-95C078CDCBB4}"/>
              </a:ext>
            </a:extLst>
          </p:cNvPr>
          <p:cNvSpPr/>
          <p:nvPr/>
        </p:nvSpPr>
        <p:spPr>
          <a:xfrm>
            <a:off x="8121951" y="994874"/>
            <a:ext cx="2830286" cy="54864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block=2</a:t>
            </a:r>
            <a:b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br>
            <a:r>
              <a:rPr lang="de-DE" dirty="0">
                <a:solidFill>
                  <a:srgbClr val="FFFFFF"/>
                </a:solidFill>
                <a:latin typeface="AvenirNext LT Pro Regular"/>
              </a:rPr>
              <a:t>block_num_symbols =9</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9" name="Rectangle 38">
            <a:extLst>
              <a:ext uri="{FF2B5EF4-FFF2-40B4-BE49-F238E27FC236}">
                <a16:creationId xmlns:a16="http://schemas.microsoft.com/office/drawing/2014/main" id="{CE4AEF47-D699-109A-08C8-DBDD01B70BA8}"/>
              </a:ext>
            </a:extLst>
          </p:cNvPr>
          <p:cNvSpPr/>
          <p:nvPr/>
        </p:nvSpPr>
        <p:spPr>
          <a:xfrm>
            <a:off x="2461377" y="285561"/>
            <a:ext cx="8490859" cy="54864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Source Object with </a:t>
            </a:r>
            <a:r>
              <a:rPr lang="de-DE" dirty="0">
                <a:solidFill>
                  <a:schemeClr val="tx1">
                    <a:lumMod val="65000"/>
                    <a:lumOff val="35000"/>
                  </a:schemeClr>
                </a:solidFill>
                <a:latin typeface="AvenirNext LT Pro Regular"/>
              </a:rPr>
              <a:t>Kt</a:t>
            </a: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=29 symbols</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3" name="TextBox 42">
            <a:extLst>
              <a:ext uri="{FF2B5EF4-FFF2-40B4-BE49-F238E27FC236}">
                <a16:creationId xmlns:a16="http://schemas.microsoft.com/office/drawing/2014/main" id="{2C3EF10A-0408-212A-100D-4A3FC40C4F44}"/>
              </a:ext>
            </a:extLst>
          </p:cNvPr>
          <p:cNvSpPr txBox="1"/>
          <p:nvPr/>
        </p:nvSpPr>
        <p:spPr>
          <a:xfrm>
            <a:off x="5191450" y="2987657"/>
            <a:ext cx="2605336" cy="369332"/>
          </a:xfrm>
          <a:prstGeom prst="rect">
            <a:avLst/>
          </a:prstGeom>
          <a:noFill/>
        </p:spPr>
        <p:txBody>
          <a:bodyPr wrap="square" rtlCol="0">
            <a:spAutoFit/>
          </a:bodyPr>
          <a:lstStyle/>
          <a:p>
            <a:pPr algn="ctr"/>
            <a:r>
              <a:rPr lang="de-DE" dirty="0"/>
              <a:t>Encoded Symbols</a:t>
            </a:r>
            <a:endParaRPr lang="en-US" dirty="0"/>
          </a:p>
        </p:txBody>
      </p:sp>
      <p:sp>
        <p:nvSpPr>
          <p:cNvPr id="2" name="TextBox 1">
            <a:extLst>
              <a:ext uri="{FF2B5EF4-FFF2-40B4-BE49-F238E27FC236}">
                <a16:creationId xmlns:a16="http://schemas.microsoft.com/office/drawing/2014/main" id="{3A894437-C443-056D-1EA4-BC89DB721462}"/>
              </a:ext>
            </a:extLst>
          </p:cNvPr>
          <p:cNvSpPr txBox="1"/>
          <p:nvPr/>
        </p:nvSpPr>
        <p:spPr>
          <a:xfrm>
            <a:off x="1000643" y="3509147"/>
            <a:ext cx="2124512"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mbpg_first_symbol_index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lang="de-DE" sz="1600" dirty="0">
                <a:solidFill>
                  <a:schemeClr val="bg1"/>
                </a:solidFill>
                <a:latin typeface="AvenirNext LT Pro Regular"/>
              </a:rPr>
              <a:t>0</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34" name="Arrow: Left-Right 33">
            <a:extLst>
              <a:ext uri="{FF2B5EF4-FFF2-40B4-BE49-F238E27FC236}">
                <a16:creationId xmlns:a16="http://schemas.microsoft.com/office/drawing/2014/main" id="{AB16B82D-7DD1-D3B6-EE53-7E317273DDD2}"/>
              </a:ext>
            </a:extLst>
          </p:cNvPr>
          <p:cNvSpPr/>
          <p:nvPr/>
        </p:nvSpPr>
        <p:spPr>
          <a:xfrm rot="16200000">
            <a:off x="-672620" y="4249655"/>
            <a:ext cx="2520774" cy="687327"/>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dirty="0"/>
              <a:t>mbpg_difference=3</a:t>
            </a:r>
            <a:endParaRPr lang="en-US" dirty="0"/>
          </a:p>
        </p:txBody>
      </p:sp>
      <p:sp>
        <p:nvSpPr>
          <p:cNvPr id="35" name="TextBox 34">
            <a:extLst>
              <a:ext uri="{FF2B5EF4-FFF2-40B4-BE49-F238E27FC236}">
                <a16:creationId xmlns:a16="http://schemas.microsoft.com/office/drawing/2014/main" id="{F8A6036B-928B-7CD1-2A04-4B978AF64EFA}"/>
              </a:ext>
            </a:extLst>
          </p:cNvPr>
          <p:cNvSpPr txBox="1"/>
          <p:nvPr/>
        </p:nvSpPr>
        <p:spPr>
          <a:xfrm>
            <a:off x="1006276" y="4390585"/>
            <a:ext cx="2124512"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mbpg_first_symbol_index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kumimoji="0" lang="de-DE" sz="1600" b="0" i="0" u="none" strike="noStrike" kern="1200" cap="none" spc="0" normalizeH="0" baseline="0" noProof="0" dirty="0">
                <a:ln>
                  <a:noFill/>
                </a:ln>
                <a:solidFill>
                  <a:schemeClr val="bg1"/>
                </a:solidFill>
                <a:effectLst/>
                <a:uLnTx/>
                <a:uFillTx/>
                <a:latin typeface="AvenirNext LT Pro Regular"/>
                <a:ea typeface="+mn-ea"/>
                <a:cs typeface="+mn-cs"/>
              </a:rPr>
              <a:t>1</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57" name="TextBox 56">
            <a:extLst>
              <a:ext uri="{FF2B5EF4-FFF2-40B4-BE49-F238E27FC236}">
                <a16:creationId xmlns:a16="http://schemas.microsoft.com/office/drawing/2014/main" id="{17A29D24-6DCD-E9CB-278E-C08298467F5E}"/>
              </a:ext>
            </a:extLst>
          </p:cNvPr>
          <p:cNvSpPr txBox="1"/>
          <p:nvPr/>
        </p:nvSpPr>
        <p:spPr>
          <a:xfrm>
            <a:off x="993693" y="5179691"/>
            <a:ext cx="2124512"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mbpg_first_symbol_index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kumimoji="0" lang="de-DE" sz="1600" b="0" i="0" u="none" strike="noStrike" kern="1200" cap="none" spc="0" normalizeH="0" baseline="0" noProof="0" dirty="0">
                <a:ln>
                  <a:noFill/>
                </a:ln>
                <a:solidFill>
                  <a:schemeClr val="bg1"/>
                </a:solidFill>
                <a:effectLst/>
                <a:uLnTx/>
                <a:uFillTx/>
                <a:latin typeface="AvenirNext LT Pro Regular"/>
                <a:ea typeface="+mn-ea"/>
                <a:cs typeface="+mn-cs"/>
              </a:rPr>
              <a:t>2</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cxnSp>
        <p:nvCxnSpPr>
          <p:cNvPr id="59" name="Straight Connector 58">
            <a:extLst>
              <a:ext uri="{FF2B5EF4-FFF2-40B4-BE49-F238E27FC236}">
                <a16:creationId xmlns:a16="http://schemas.microsoft.com/office/drawing/2014/main" id="{F9252E04-9DD5-A2E3-B2AA-4199C04EA73C}"/>
              </a:ext>
            </a:extLst>
          </p:cNvPr>
          <p:cNvCxnSpPr>
            <a:cxnSpLocks/>
          </p:cNvCxnSpPr>
          <p:nvPr/>
        </p:nvCxnSpPr>
        <p:spPr>
          <a:xfrm flipH="1">
            <a:off x="4545832" y="3245474"/>
            <a:ext cx="13302" cy="302972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5B3406FA-FD0B-BA82-EEBF-2E4A0F722746}"/>
              </a:ext>
            </a:extLst>
          </p:cNvPr>
          <p:cNvSpPr txBox="1"/>
          <p:nvPr/>
        </p:nvSpPr>
        <p:spPr>
          <a:xfrm>
            <a:off x="4545832" y="5987965"/>
            <a:ext cx="3878321"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mbpg_symbol_group_subset_index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 =</a:t>
            </a:r>
            <a:r>
              <a:rPr lang="de-DE" sz="1600" dirty="0">
                <a:solidFill>
                  <a:schemeClr val="bg1"/>
                </a:solidFill>
                <a:latin typeface="AvenirNext LT Pro Regular"/>
              </a:rPr>
              <a:t>4</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69" name="TextBox 68">
            <a:extLst>
              <a:ext uri="{FF2B5EF4-FFF2-40B4-BE49-F238E27FC236}">
                <a16:creationId xmlns:a16="http://schemas.microsoft.com/office/drawing/2014/main" id="{4DF1ECEB-DB27-768C-F647-308729931A27}"/>
              </a:ext>
            </a:extLst>
          </p:cNvPr>
          <p:cNvSpPr txBox="1"/>
          <p:nvPr/>
        </p:nvSpPr>
        <p:spPr>
          <a:xfrm>
            <a:off x="9589076" y="3655451"/>
            <a:ext cx="2578539"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mbpg_num_symbols</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lang="en-US" sz="1600">
                <a:solidFill>
                  <a:schemeClr val="bg1"/>
                </a:solidFill>
                <a:latin typeface="AvenirNext LT Pro Regular"/>
              </a:rPr>
              <a:t>25</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80" name="TextBox 79">
            <a:extLst>
              <a:ext uri="{FF2B5EF4-FFF2-40B4-BE49-F238E27FC236}">
                <a16:creationId xmlns:a16="http://schemas.microsoft.com/office/drawing/2014/main" id="{4147D5F6-5EDD-753B-CC34-782CC70D76EB}"/>
              </a:ext>
            </a:extLst>
          </p:cNvPr>
          <p:cNvSpPr txBox="1"/>
          <p:nvPr/>
        </p:nvSpPr>
        <p:spPr>
          <a:xfrm>
            <a:off x="9578253" y="4594443"/>
            <a:ext cx="2578539"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mbpg_num_symbols</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lang="en-US" sz="1600" dirty="0">
                <a:solidFill>
                  <a:schemeClr val="bg1"/>
                </a:solidFill>
                <a:latin typeface="AvenirNext LT Pro Regular"/>
              </a:rPr>
              <a:t>25</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82" name="TextBox 81">
            <a:extLst>
              <a:ext uri="{FF2B5EF4-FFF2-40B4-BE49-F238E27FC236}">
                <a16:creationId xmlns:a16="http://schemas.microsoft.com/office/drawing/2014/main" id="{BC237FAB-01AA-54EF-4674-DA801C6D7234}"/>
              </a:ext>
            </a:extLst>
          </p:cNvPr>
          <p:cNvSpPr txBox="1"/>
          <p:nvPr/>
        </p:nvSpPr>
        <p:spPr>
          <a:xfrm>
            <a:off x="9589076" y="5357445"/>
            <a:ext cx="2578539"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mbpg_num_symbols</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=25</a:t>
            </a:r>
          </a:p>
        </p:txBody>
      </p:sp>
      <p:sp>
        <p:nvSpPr>
          <p:cNvPr id="3" name="Rectangle 2">
            <a:extLst>
              <a:ext uri="{FF2B5EF4-FFF2-40B4-BE49-F238E27FC236}">
                <a16:creationId xmlns:a16="http://schemas.microsoft.com/office/drawing/2014/main" id="{F142B8EA-BB1A-7A36-095D-D9751F6563E4}"/>
              </a:ext>
            </a:extLst>
          </p:cNvPr>
          <p:cNvSpPr/>
          <p:nvPr/>
        </p:nvSpPr>
        <p:spPr>
          <a:xfrm>
            <a:off x="4095666" y="3517126"/>
            <a:ext cx="226423" cy="54864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0</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4" name="Rectangle 3">
            <a:extLst>
              <a:ext uri="{FF2B5EF4-FFF2-40B4-BE49-F238E27FC236}">
                <a16:creationId xmlns:a16="http://schemas.microsoft.com/office/drawing/2014/main" id="{7AFEF5D0-5399-D85D-F3A7-B838B2BCB860}"/>
              </a:ext>
            </a:extLst>
          </p:cNvPr>
          <p:cNvSpPr/>
          <p:nvPr/>
        </p:nvSpPr>
        <p:spPr>
          <a:xfrm>
            <a:off x="3860221" y="3517126"/>
            <a:ext cx="226423" cy="54864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0</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44" name="Rectangle 43">
            <a:extLst>
              <a:ext uri="{FF2B5EF4-FFF2-40B4-BE49-F238E27FC236}">
                <a16:creationId xmlns:a16="http://schemas.microsoft.com/office/drawing/2014/main" id="{64DF419B-D883-D4A6-E241-16BBE0E80BB2}"/>
              </a:ext>
            </a:extLst>
          </p:cNvPr>
          <p:cNvSpPr/>
          <p:nvPr/>
        </p:nvSpPr>
        <p:spPr>
          <a:xfrm>
            <a:off x="3640724" y="3517126"/>
            <a:ext cx="226423" cy="548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0</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58" name="Rectangle 57">
            <a:extLst>
              <a:ext uri="{FF2B5EF4-FFF2-40B4-BE49-F238E27FC236}">
                <a16:creationId xmlns:a16="http://schemas.microsoft.com/office/drawing/2014/main" id="{CB080D48-EEF6-20C4-6D59-37675E192B05}"/>
              </a:ext>
            </a:extLst>
          </p:cNvPr>
          <p:cNvSpPr/>
          <p:nvPr/>
        </p:nvSpPr>
        <p:spPr>
          <a:xfrm>
            <a:off x="4086644" y="4398564"/>
            <a:ext cx="226423" cy="54864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1</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60" name="Rectangle 59">
            <a:extLst>
              <a:ext uri="{FF2B5EF4-FFF2-40B4-BE49-F238E27FC236}">
                <a16:creationId xmlns:a16="http://schemas.microsoft.com/office/drawing/2014/main" id="{1767554E-B004-B788-D347-068232A002A8}"/>
              </a:ext>
            </a:extLst>
          </p:cNvPr>
          <p:cNvSpPr/>
          <p:nvPr/>
        </p:nvSpPr>
        <p:spPr>
          <a:xfrm>
            <a:off x="3851199" y="4398564"/>
            <a:ext cx="226423" cy="54864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lumMod val="75000"/>
                  </a:schemeClr>
                </a:solidFill>
                <a:latin typeface="AvenirNext LT Pro Regular"/>
              </a:rPr>
              <a:t>1</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62" name="Rectangle 61">
            <a:extLst>
              <a:ext uri="{FF2B5EF4-FFF2-40B4-BE49-F238E27FC236}">
                <a16:creationId xmlns:a16="http://schemas.microsoft.com/office/drawing/2014/main" id="{F83CE98E-02C1-DB76-112C-087E3BA312A8}"/>
              </a:ext>
            </a:extLst>
          </p:cNvPr>
          <p:cNvSpPr/>
          <p:nvPr/>
        </p:nvSpPr>
        <p:spPr>
          <a:xfrm>
            <a:off x="3631702" y="4398564"/>
            <a:ext cx="226423" cy="548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1</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63" name="Rectangle 62">
            <a:extLst>
              <a:ext uri="{FF2B5EF4-FFF2-40B4-BE49-F238E27FC236}">
                <a16:creationId xmlns:a16="http://schemas.microsoft.com/office/drawing/2014/main" id="{F27B9754-D1AD-4BEB-22E8-77EED59B7408}"/>
              </a:ext>
            </a:extLst>
          </p:cNvPr>
          <p:cNvSpPr/>
          <p:nvPr/>
        </p:nvSpPr>
        <p:spPr>
          <a:xfrm>
            <a:off x="4090570" y="5145814"/>
            <a:ext cx="226423" cy="54864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2</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64" name="Rectangle 63">
            <a:extLst>
              <a:ext uri="{FF2B5EF4-FFF2-40B4-BE49-F238E27FC236}">
                <a16:creationId xmlns:a16="http://schemas.microsoft.com/office/drawing/2014/main" id="{C5D059EB-0199-2BF0-713C-CC77BA5959E6}"/>
              </a:ext>
            </a:extLst>
          </p:cNvPr>
          <p:cNvSpPr/>
          <p:nvPr/>
        </p:nvSpPr>
        <p:spPr>
          <a:xfrm>
            <a:off x="3855125" y="5145814"/>
            <a:ext cx="226423" cy="54864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lumMod val="75000"/>
                  </a:schemeClr>
                </a:solidFill>
                <a:latin typeface="AvenirNext LT Pro Regular"/>
              </a:rPr>
              <a:t>2</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65" name="Rectangle 64">
            <a:extLst>
              <a:ext uri="{FF2B5EF4-FFF2-40B4-BE49-F238E27FC236}">
                <a16:creationId xmlns:a16="http://schemas.microsoft.com/office/drawing/2014/main" id="{2FDB05FB-88C3-6AF0-B3F4-77BA0C022229}"/>
              </a:ext>
            </a:extLst>
          </p:cNvPr>
          <p:cNvSpPr/>
          <p:nvPr/>
        </p:nvSpPr>
        <p:spPr>
          <a:xfrm>
            <a:off x="3635628" y="5145814"/>
            <a:ext cx="226423" cy="548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rPr>
              <a:t>2</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cxnSp>
        <p:nvCxnSpPr>
          <p:cNvPr id="66" name="Straight Connector 65">
            <a:extLst>
              <a:ext uri="{FF2B5EF4-FFF2-40B4-BE49-F238E27FC236}">
                <a16:creationId xmlns:a16="http://schemas.microsoft.com/office/drawing/2014/main" id="{C85321FC-4AB5-D762-A59C-3AAC32E5B9D8}"/>
              </a:ext>
            </a:extLst>
          </p:cNvPr>
          <p:cNvCxnSpPr>
            <a:cxnSpLocks/>
          </p:cNvCxnSpPr>
          <p:nvPr/>
        </p:nvCxnSpPr>
        <p:spPr>
          <a:xfrm>
            <a:off x="5453673" y="3791446"/>
            <a:ext cx="1458097"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80664F3C-C6E8-58F0-9070-5923572F7C8E}"/>
              </a:ext>
            </a:extLst>
          </p:cNvPr>
          <p:cNvSpPr/>
          <p:nvPr/>
        </p:nvSpPr>
        <p:spPr>
          <a:xfrm>
            <a:off x="8375426" y="3517126"/>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24</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68" name="Rectangle 67">
            <a:extLst>
              <a:ext uri="{FF2B5EF4-FFF2-40B4-BE49-F238E27FC236}">
                <a16:creationId xmlns:a16="http://schemas.microsoft.com/office/drawing/2014/main" id="{23C16480-D4DA-5317-A60C-A03D3A97A89F}"/>
              </a:ext>
            </a:extLst>
          </p:cNvPr>
          <p:cNvSpPr/>
          <p:nvPr/>
        </p:nvSpPr>
        <p:spPr>
          <a:xfrm>
            <a:off x="8822394" y="351712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7</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0" name="Rectangle 69">
            <a:extLst>
              <a:ext uri="{FF2B5EF4-FFF2-40B4-BE49-F238E27FC236}">
                <a16:creationId xmlns:a16="http://schemas.microsoft.com/office/drawing/2014/main" id="{2DA35096-684A-9EA8-27B2-1C3428BC50D8}"/>
              </a:ext>
            </a:extLst>
          </p:cNvPr>
          <p:cNvSpPr/>
          <p:nvPr/>
        </p:nvSpPr>
        <p:spPr>
          <a:xfrm>
            <a:off x="8602897" y="3517126"/>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27</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1" name="Rectangle 70">
            <a:extLst>
              <a:ext uri="{FF2B5EF4-FFF2-40B4-BE49-F238E27FC236}">
                <a16:creationId xmlns:a16="http://schemas.microsoft.com/office/drawing/2014/main" id="{3D5E37F4-B189-AC49-A113-D72FE1743537}"/>
              </a:ext>
            </a:extLst>
          </p:cNvPr>
          <p:cNvSpPr/>
          <p:nvPr/>
        </p:nvSpPr>
        <p:spPr>
          <a:xfrm>
            <a:off x="8366404" y="4393796"/>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5</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2" name="Rectangle 71">
            <a:extLst>
              <a:ext uri="{FF2B5EF4-FFF2-40B4-BE49-F238E27FC236}">
                <a16:creationId xmlns:a16="http://schemas.microsoft.com/office/drawing/2014/main" id="{C6A989B2-464D-F33B-E26C-ACCE6F3E6A0E}"/>
              </a:ext>
            </a:extLst>
          </p:cNvPr>
          <p:cNvSpPr/>
          <p:nvPr/>
        </p:nvSpPr>
        <p:spPr>
          <a:xfrm>
            <a:off x="8813372" y="439379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28</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3" name="Rectangle 72">
            <a:extLst>
              <a:ext uri="{FF2B5EF4-FFF2-40B4-BE49-F238E27FC236}">
                <a16:creationId xmlns:a16="http://schemas.microsoft.com/office/drawing/2014/main" id="{D3CC3B7C-3A76-0C7E-5B28-A74843CF2340}"/>
              </a:ext>
            </a:extLst>
          </p:cNvPr>
          <p:cNvSpPr/>
          <p:nvPr/>
        </p:nvSpPr>
        <p:spPr>
          <a:xfrm>
            <a:off x="8593875" y="4393796"/>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8</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4" name="Rectangle 73">
            <a:extLst>
              <a:ext uri="{FF2B5EF4-FFF2-40B4-BE49-F238E27FC236}">
                <a16:creationId xmlns:a16="http://schemas.microsoft.com/office/drawing/2014/main" id="{F9B0E580-A3EE-CBCA-E003-EA4CB118ADDE}"/>
              </a:ext>
            </a:extLst>
          </p:cNvPr>
          <p:cNvSpPr/>
          <p:nvPr/>
        </p:nvSpPr>
        <p:spPr>
          <a:xfrm>
            <a:off x="8370330" y="5145814"/>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6</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5" name="Rectangle 74">
            <a:extLst>
              <a:ext uri="{FF2B5EF4-FFF2-40B4-BE49-F238E27FC236}">
                <a16:creationId xmlns:a16="http://schemas.microsoft.com/office/drawing/2014/main" id="{7A814951-47C7-B0B6-F00A-9CB497D4C662}"/>
              </a:ext>
            </a:extLst>
          </p:cNvPr>
          <p:cNvSpPr/>
          <p:nvPr/>
        </p:nvSpPr>
        <p:spPr>
          <a:xfrm>
            <a:off x="8817298" y="5145814"/>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29</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76" name="Rectangle 75">
            <a:extLst>
              <a:ext uri="{FF2B5EF4-FFF2-40B4-BE49-F238E27FC236}">
                <a16:creationId xmlns:a16="http://schemas.microsoft.com/office/drawing/2014/main" id="{61466F44-FA5D-4C94-5437-8C3EE3FC5866}"/>
              </a:ext>
            </a:extLst>
          </p:cNvPr>
          <p:cNvSpPr/>
          <p:nvPr/>
        </p:nvSpPr>
        <p:spPr>
          <a:xfrm>
            <a:off x="8597801" y="5145814"/>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9</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cxnSp>
        <p:nvCxnSpPr>
          <p:cNvPr id="77" name="Straight Connector 76">
            <a:extLst>
              <a:ext uri="{FF2B5EF4-FFF2-40B4-BE49-F238E27FC236}">
                <a16:creationId xmlns:a16="http://schemas.microsoft.com/office/drawing/2014/main" id="{5ADDF090-8729-6DD2-4AD2-192A8655E98E}"/>
              </a:ext>
            </a:extLst>
          </p:cNvPr>
          <p:cNvCxnSpPr>
            <a:cxnSpLocks/>
          </p:cNvCxnSpPr>
          <p:nvPr/>
        </p:nvCxnSpPr>
        <p:spPr>
          <a:xfrm>
            <a:off x="5453673" y="4658725"/>
            <a:ext cx="1458097"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A96AB8-E467-D23C-1904-D18F91F73612}"/>
              </a:ext>
            </a:extLst>
          </p:cNvPr>
          <p:cNvCxnSpPr>
            <a:cxnSpLocks/>
          </p:cNvCxnSpPr>
          <p:nvPr/>
        </p:nvCxnSpPr>
        <p:spPr>
          <a:xfrm>
            <a:off x="5453673" y="5416606"/>
            <a:ext cx="1458097"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D68B9470-8BCE-6F62-8BAF-2E6895CCC493}"/>
              </a:ext>
            </a:extLst>
          </p:cNvPr>
          <p:cNvSpPr/>
          <p:nvPr/>
        </p:nvSpPr>
        <p:spPr>
          <a:xfrm>
            <a:off x="4786992" y="3517126"/>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3</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1" name="Rectangle 80">
            <a:extLst>
              <a:ext uri="{FF2B5EF4-FFF2-40B4-BE49-F238E27FC236}">
                <a16:creationId xmlns:a16="http://schemas.microsoft.com/office/drawing/2014/main" id="{953954D5-B710-FD3C-38F5-78FB6D2A6D4E}"/>
              </a:ext>
            </a:extLst>
          </p:cNvPr>
          <p:cNvSpPr/>
          <p:nvPr/>
        </p:nvSpPr>
        <p:spPr>
          <a:xfrm>
            <a:off x="4551547" y="351712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3</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3" name="Rectangle 82">
            <a:extLst>
              <a:ext uri="{FF2B5EF4-FFF2-40B4-BE49-F238E27FC236}">
                <a16:creationId xmlns:a16="http://schemas.microsoft.com/office/drawing/2014/main" id="{20BAD813-B94F-26B9-3880-512921EECC4D}"/>
              </a:ext>
            </a:extLst>
          </p:cNvPr>
          <p:cNvSpPr/>
          <p:nvPr/>
        </p:nvSpPr>
        <p:spPr>
          <a:xfrm>
            <a:off x="4332050" y="3517126"/>
            <a:ext cx="226423" cy="548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lumMod val="75000"/>
                  </a:schemeClr>
                </a:solidFill>
                <a:latin typeface="AvenirNext LT Pro Regular"/>
              </a:rPr>
              <a:t>3</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84" name="Rectangle 83">
            <a:extLst>
              <a:ext uri="{FF2B5EF4-FFF2-40B4-BE49-F238E27FC236}">
                <a16:creationId xmlns:a16="http://schemas.microsoft.com/office/drawing/2014/main" id="{C7358A9D-6CFE-D820-8E4B-3B182924E1F0}"/>
              </a:ext>
            </a:extLst>
          </p:cNvPr>
          <p:cNvSpPr/>
          <p:nvPr/>
        </p:nvSpPr>
        <p:spPr>
          <a:xfrm>
            <a:off x="4777970" y="4398564"/>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4</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5" name="Rectangle 84">
            <a:extLst>
              <a:ext uri="{FF2B5EF4-FFF2-40B4-BE49-F238E27FC236}">
                <a16:creationId xmlns:a16="http://schemas.microsoft.com/office/drawing/2014/main" id="{5DE0424D-BEF7-1E63-9D13-8063A6FBBFD6}"/>
              </a:ext>
            </a:extLst>
          </p:cNvPr>
          <p:cNvSpPr/>
          <p:nvPr/>
        </p:nvSpPr>
        <p:spPr>
          <a:xfrm>
            <a:off x="4542525" y="4398564"/>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4</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6" name="Rectangle 85">
            <a:extLst>
              <a:ext uri="{FF2B5EF4-FFF2-40B4-BE49-F238E27FC236}">
                <a16:creationId xmlns:a16="http://schemas.microsoft.com/office/drawing/2014/main" id="{1038426F-5903-1309-CB2C-A878AEA3EE2F}"/>
              </a:ext>
            </a:extLst>
          </p:cNvPr>
          <p:cNvSpPr/>
          <p:nvPr/>
        </p:nvSpPr>
        <p:spPr>
          <a:xfrm>
            <a:off x="4323028" y="4398564"/>
            <a:ext cx="226423" cy="548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lumMod val="75000"/>
                  </a:schemeClr>
                </a:solidFill>
                <a:latin typeface="AvenirNext LT Pro Regular"/>
              </a:rPr>
              <a:t>4</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87" name="Rectangle 86">
            <a:extLst>
              <a:ext uri="{FF2B5EF4-FFF2-40B4-BE49-F238E27FC236}">
                <a16:creationId xmlns:a16="http://schemas.microsoft.com/office/drawing/2014/main" id="{096A465D-2E86-D2F3-CF58-46D36EA61658}"/>
              </a:ext>
            </a:extLst>
          </p:cNvPr>
          <p:cNvSpPr/>
          <p:nvPr/>
        </p:nvSpPr>
        <p:spPr>
          <a:xfrm>
            <a:off x="4781896" y="5145814"/>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5</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8" name="Rectangle 87">
            <a:extLst>
              <a:ext uri="{FF2B5EF4-FFF2-40B4-BE49-F238E27FC236}">
                <a16:creationId xmlns:a16="http://schemas.microsoft.com/office/drawing/2014/main" id="{DCC4703D-D85C-F5DB-CFB4-6DA556B8FC71}"/>
              </a:ext>
            </a:extLst>
          </p:cNvPr>
          <p:cNvSpPr/>
          <p:nvPr/>
        </p:nvSpPr>
        <p:spPr>
          <a:xfrm>
            <a:off x="4546451" y="5145814"/>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5</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89" name="Rectangle 88">
            <a:extLst>
              <a:ext uri="{FF2B5EF4-FFF2-40B4-BE49-F238E27FC236}">
                <a16:creationId xmlns:a16="http://schemas.microsoft.com/office/drawing/2014/main" id="{210604F0-F86C-3B1D-CEA9-6C3039316A60}"/>
              </a:ext>
            </a:extLst>
          </p:cNvPr>
          <p:cNvSpPr/>
          <p:nvPr/>
        </p:nvSpPr>
        <p:spPr>
          <a:xfrm>
            <a:off x="4326954" y="5145814"/>
            <a:ext cx="226423" cy="548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lumMod val="75000"/>
                  </a:schemeClr>
                </a:solidFill>
                <a:latin typeface="AvenirNext LT Pro Regular"/>
              </a:rPr>
              <a:t>5</a:t>
            </a:r>
            <a:endParaRPr kumimoji="0" lang="en-US" sz="1800" b="0" i="0" u="none" strike="noStrike" kern="1200" cap="none" spc="0" normalizeH="0" baseline="0" noProof="0" dirty="0">
              <a:ln>
                <a:noFill/>
              </a:ln>
              <a:solidFill>
                <a:schemeClr val="bg1">
                  <a:lumMod val="75000"/>
                </a:schemeClr>
              </a:solidFill>
              <a:effectLst/>
              <a:uLnTx/>
              <a:uFillTx/>
              <a:latin typeface="AvenirNext LT Pro Regular"/>
              <a:ea typeface="+mn-ea"/>
              <a:cs typeface="+mn-cs"/>
            </a:endParaRPr>
          </a:p>
        </p:txBody>
      </p:sp>
      <p:sp>
        <p:nvSpPr>
          <p:cNvPr id="90" name="Rectangle 89">
            <a:extLst>
              <a:ext uri="{FF2B5EF4-FFF2-40B4-BE49-F238E27FC236}">
                <a16:creationId xmlns:a16="http://schemas.microsoft.com/office/drawing/2014/main" id="{14517C50-E984-4F90-0837-3B8E4FC84B5F}"/>
              </a:ext>
            </a:extLst>
          </p:cNvPr>
          <p:cNvSpPr/>
          <p:nvPr/>
        </p:nvSpPr>
        <p:spPr>
          <a:xfrm>
            <a:off x="8137863" y="351712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24</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1" name="Rectangle 90">
            <a:extLst>
              <a:ext uri="{FF2B5EF4-FFF2-40B4-BE49-F238E27FC236}">
                <a16:creationId xmlns:a16="http://schemas.microsoft.com/office/drawing/2014/main" id="{E5341212-13BB-B8BB-27A2-79E9A0CAB1FF}"/>
              </a:ext>
            </a:extLst>
          </p:cNvPr>
          <p:cNvSpPr/>
          <p:nvPr/>
        </p:nvSpPr>
        <p:spPr>
          <a:xfrm>
            <a:off x="8128841" y="439379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5</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2" name="Rectangle 91">
            <a:extLst>
              <a:ext uri="{FF2B5EF4-FFF2-40B4-BE49-F238E27FC236}">
                <a16:creationId xmlns:a16="http://schemas.microsoft.com/office/drawing/2014/main" id="{8365DC81-0157-85CA-7A96-36A0B4079C33}"/>
              </a:ext>
            </a:extLst>
          </p:cNvPr>
          <p:cNvSpPr/>
          <p:nvPr/>
        </p:nvSpPr>
        <p:spPr>
          <a:xfrm>
            <a:off x="8130609" y="5145814"/>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6</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3" name="Rectangle 92">
            <a:extLst>
              <a:ext uri="{FF2B5EF4-FFF2-40B4-BE49-F238E27FC236}">
                <a16:creationId xmlns:a16="http://schemas.microsoft.com/office/drawing/2014/main" id="{94F9EB7F-7949-6870-02EC-353C68F8B57C}"/>
              </a:ext>
            </a:extLst>
          </p:cNvPr>
          <p:cNvSpPr/>
          <p:nvPr/>
        </p:nvSpPr>
        <p:spPr>
          <a:xfrm>
            <a:off x="7901519" y="3517126"/>
            <a:ext cx="226423" cy="54864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24</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4" name="Rectangle 93">
            <a:extLst>
              <a:ext uri="{FF2B5EF4-FFF2-40B4-BE49-F238E27FC236}">
                <a16:creationId xmlns:a16="http://schemas.microsoft.com/office/drawing/2014/main" id="{4B918AFC-BEE9-ACAC-88A8-116D2FF25493}"/>
              </a:ext>
            </a:extLst>
          </p:cNvPr>
          <p:cNvSpPr/>
          <p:nvPr/>
        </p:nvSpPr>
        <p:spPr>
          <a:xfrm>
            <a:off x="7894655" y="4393796"/>
            <a:ext cx="226423" cy="54864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5</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5" name="Rectangle 94">
            <a:extLst>
              <a:ext uri="{FF2B5EF4-FFF2-40B4-BE49-F238E27FC236}">
                <a16:creationId xmlns:a16="http://schemas.microsoft.com/office/drawing/2014/main" id="{43D1C4E6-EE12-5BC1-E3C5-EDE7BA6D6A85}"/>
              </a:ext>
            </a:extLst>
          </p:cNvPr>
          <p:cNvSpPr/>
          <p:nvPr/>
        </p:nvSpPr>
        <p:spPr>
          <a:xfrm>
            <a:off x="7885134" y="5145814"/>
            <a:ext cx="226423" cy="54864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6</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7" name="Rectangle 96">
            <a:extLst>
              <a:ext uri="{FF2B5EF4-FFF2-40B4-BE49-F238E27FC236}">
                <a16:creationId xmlns:a16="http://schemas.microsoft.com/office/drawing/2014/main" id="{593EDC1B-D1EC-9A08-83DC-C58204FF756A}"/>
              </a:ext>
            </a:extLst>
          </p:cNvPr>
          <p:cNvSpPr/>
          <p:nvPr/>
        </p:nvSpPr>
        <p:spPr>
          <a:xfrm>
            <a:off x="2450982" y="1552304"/>
            <a:ext cx="2830284" cy="1155992"/>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Encoding Symbols with ESI 0 to 29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8" name="Rectangle 97">
            <a:extLst>
              <a:ext uri="{FF2B5EF4-FFF2-40B4-BE49-F238E27FC236}">
                <a16:creationId xmlns:a16="http://schemas.microsoft.com/office/drawing/2014/main" id="{402A3415-F4E6-239A-7CAD-47042E31234E}"/>
              </a:ext>
            </a:extLst>
          </p:cNvPr>
          <p:cNvSpPr/>
          <p:nvPr/>
        </p:nvSpPr>
        <p:spPr>
          <a:xfrm>
            <a:off x="5281268" y="1545967"/>
            <a:ext cx="2830284" cy="116940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Encoding Symbols with ESI 0 to 29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99" name="Rectangle 98">
            <a:extLst>
              <a:ext uri="{FF2B5EF4-FFF2-40B4-BE49-F238E27FC236}">
                <a16:creationId xmlns:a16="http://schemas.microsoft.com/office/drawing/2014/main" id="{B9B91D83-6A75-66B4-4595-56FBD51D0EB1}"/>
              </a:ext>
            </a:extLst>
          </p:cNvPr>
          <p:cNvSpPr/>
          <p:nvPr/>
        </p:nvSpPr>
        <p:spPr>
          <a:xfrm>
            <a:off x="8121605" y="1557414"/>
            <a:ext cx="2830284" cy="114585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Encoding Symbols with ESI 0 to 26</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Tree>
    <p:extLst>
      <p:ext uri="{BB962C8B-B14F-4D97-AF65-F5344CB8AC3E}">
        <p14:creationId xmlns:p14="http://schemas.microsoft.com/office/powerpoint/2010/main" val="218233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D09264-5ECF-C3E1-260B-DAD386D753C6}"/>
              </a:ext>
            </a:extLst>
          </p:cNvPr>
          <p:cNvSpPr/>
          <p:nvPr/>
        </p:nvSpPr>
        <p:spPr>
          <a:xfrm>
            <a:off x="3292941" y="3527215"/>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6" name="Rectangle 5">
            <a:extLst>
              <a:ext uri="{FF2B5EF4-FFF2-40B4-BE49-F238E27FC236}">
                <a16:creationId xmlns:a16="http://schemas.microsoft.com/office/drawing/2014/main" id="{740F2F8C-D72A-F13A-5404-96DE1D0186BF}"/>
              </a:ext>
            </a:extLst>
          </p:cNvPr>
          <p:cNvSpPr/>
          <p:nvPr/>
        </p:nvSpPr>
        <p:spPr>
          <a:xfrm>
            <a:off x="3519364" y="3527215"/>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3</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7" name="Rectangle 6">
            <a:extLst>
              <a:ext uri="{FF2B5EF4-FFF2-40B4-BE49-F238E27FC236}">
                <a16:creationId xmlns:a16="http://schemas.microsoft.com/office/drawing/2014/main" id="{95B41A0A-8B53-5169-D566-5A51CB9C5195}"/>
              </a:ext>
            </a:extLst>
          </p:cNvPr>
          <p:cNvSpPr/>
          <p:nvPr/>
        </p:nvSpPr>
        <p:spPr>
          <a:xfrm>
            <a:off x="3745787" y="3527215"/>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6</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8" name="Rectangle 7">
            <a:extLst>
              <a:ext uri="{FF2B5EF4-FFF2-40B4-BE49-F238E27FC236}">
                <a16:creationId xmlns:a16="http://schemas.microsoft.com/office/drawing/2014/main" id="{F3E05223-6C55-3880-5E2E-F4A2049D16AD}"/>
              </a:ext>
            </a:extLst>
          </p:cNvPr>
          <p:cNvSpPr/>
          <p:nvPr/>
        </p:nvSpPr>
        <p:spPr>
          <a:xfrm>
            <a:off x="3972210" y="3527215"/>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9</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9" name="Rectangle 8">
            <a:extLst>
              <a:ext uri="{FF2B5EF4-FFF2-40B4-BE49-F238E27FC236}">
                <a16:creationId xmlns:a16="http://schemas.microsoft.com/office/drawing/2014/main" id="{2A7EF220-D0E7-0265-9C39-961987A2783B}"/>
              </a:ext>
            </a:extLst>
          </p:cNvPr>
          <p:cNvSpPr/>
          <p:nvPr/>
        </p:nvSpPr>
        <p:spPr>
          <a:xfrm>
            <a:off x="3315153" y="4396993"/>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1</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0" name="Rectangle 9">
            <a:extLst>
              <a:ext uri="{FF2B5EF4-FFF2-40B4-BE49-F238E27FC236}">
                <a16:creationId xmlns:a16="http://schemas.microsoft.com/office/drawing/2014/main" id="{2D6A159D-3C96-857F-AAB1-C886FBDF92BE}"/>
              </a:ext>
            </a:extLst>
          </p:cNvPr>
          <p:cNvSpPr/>
          <p:nvPr/>
        </p:nvSpPr>
        <p:spPr>
          <a:xfrm>
            <a:off x="3541576" y="4396993"/>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4</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1" name="Rectangle 10">
            <a:extLst>
              <a:ext uri="{FF2B5EF4-FFF2-40B4-BE49-F238E27FC236}">
                <a16:creationId xmlns:a16="http://schemas.microsoft.com/office/drawing/2014/main" id="{D5E3A19C-D78C-0AD6-1022-0A3C3BBA631B}"/>
              </a:ext>
            </a:extLst>
          </p:cNvPr>
          <p:cNvSpPr/>
          <p:nvPr/>
        </p:nvSpPr>
        <p:spPr>
          <a:xfrm>
            <a:off x="3767999" y="4396993"/>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7</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2" name="Rectangle 11">
            <a:extLst>
              <a:ext uri="{FF2B5EF4-FFF2-40B4-BE49-F238E27FC236}">
                <a16:creationId xmlns:a16="http://schemas.microsoft.com/office/drawing/2014/main" id="{1EADF1B2-331F-06C0-0329-8B6549F6971F}"/>
              </a:ext>
            </a:extLst>
          </p:cNvPr>
          <p:cNvSpPr/>
          <p:nvPr/>
        </p:nvSpPr>
        <p:spPr>
          <a:xfrm>
            <a:off x="3317606" y="5192479"/>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2</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3" name="Rectangle 12">
            <a:extLst>
              <a:ext uri="{FF2B5EF4-FFF2-40B4-BE49-F238E27FC236}">
                <a16:creationId xmlns:a16="http://schemas.microsoft.com/office/drawing/2014/main" id="{EC43FFD5-0575-0AA0-D143-2818A87FCA8A}"/>
              </a:ext>
            </a:extLst>
          </p:cNvPr>
          <p:cNvSpPr/>
          <p:nvPr/>
        </p:nvSpPr>
        <p:spPr>
          <a:xfrm>
            <a:off x="3544029" y="5192479"/>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5</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4" name="Rectangle 13">
            <a:extLst>
              <a:ext uri="{FF2B5EF4-FFF2-40B4-BE49-F238E27FC236}">
                <a16:creationId xmlns:a16="http://schemas.microsoft.com/office/drawing/2014/main" id="{F8349295-D3D1-D0EC-03F6-F4516311100F}"/>
              </a:ext>
            </a:extLst>
          </p:cNvPr>
          <p:cNvSpPr/>
          <p:nvPr/>
        </p:nvSpPr>
        <p:spPr>
          <a:xfrm>
            <a:off x="3770452" y="5192479"/>
            <a:ext cx="226423"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8</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5" name="Rectangle 14">
            <a:extLst>
              <a:ext uri="{FF2B5EF4-FFF2-40B4-BE49-F238E27FC236}">
                <a16:creationId xmlns:a16="http://schemas.microsoft.com/office/drawing/2014/main" id="{14883B98-1A8B-607A-BAB1-C819F17DD8E9}"/>
              </a:ext>
            </a:extLst>
          </p:cNvPr>
          <p:cNvSpPr/>
          <p:nvPr/>
        </p:nvSpPr>
        <p:spPr>
          <a:xfrm>
            <a:off x="3994421" y="4396993"/>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6" name="Rectangle 15">
            <a:extLst>
              <a:ext uri="{FF2B5EF4-FFF2-40B4-BE49-F238E27FC236}">
                <a16:creationId xmlns:a16="http://schemas.microsoft.com/office/drawing/2014/main" id="{D7472513-4A4C-F32F-5968-BE9A96A87ED4}"/>
              </a:ext>
            </a:extLst>
          </p:cNvPr>
          <p:cNvSpPr/>
          <p:nvPr/>
        </p:nvSpPr>
        <p:spPr>
          <a:xfrm>
            <a:off x="3996873" y="5192479"/>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1</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7" name="Rectangle 16">
            <a:extLst>
              <a:ext uri="{FF2B5EF4-FFF2-40B4-BE49-F238E27FC236}">
                <a16:creationId xmlns:a16="http://schemas.microsoft.com/office/drawing/2014/main" id="{88538FA0-F258-8AEB-7453-E9351174DF5E}"/>
              </a:ext>
            </a:extLst>
          </p:cNvPr>
          <p:cNvSpPr/>
          <p:nvPr/>
        </p:nvSpPr>
        <p:spPr>
          <a:xfrm>
            <a:off x="4198633" y="3527215"/>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2</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8" name="Rectangle 17">
            <a:extLst>
              <a:ext uri="{FF2B5EF4-FFF2-40B4-BE49-F238E27FC236}">
                <a16:creationId xmlns:a16="http://schemas.microsoft.com/office/drawing/2014/main" id="{E5B1F181-DF8F-53D4-2A4B-FC746F6D7AA5}"/>
              </a:ext>
            </a:extLst>
          </p:cNvPr>
          <p:cNvSpPr/>
          <p:nvPr/>
        </p:nvSpPr>
        <p:spPr>
          <a:xfrm>
            <a:off x="4220843" y="4396993"/>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3</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19" name="Rectangle 18">
            <a:extLst>
              <a:ext uri="{FF2B5EF4-FFF2-40B4-BE49-F238E27FC236}">
                <a16:creationId xmlns:a16="http://schemas.microsoft.com/office/drawing/2014/main" id="{7CB01A19-C15F-0DA7-C9B6-0A5C63E4C8C6}"/>
              </a:ext>
            </a:extLst>
          </p:cNvPr>
          <p:cNvSpPr/>
          <p:nvPr/>
        </p:nvSpPr>
        <p:spPr>
          <a:xfrm>
            <a:off x="4223296" y="5192479"/>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4</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0" name="Rectangle 19">
            <a:extLst>
              <a:ext uri="{FF2B5EF4-FFF2-40B4-BE49-F238E27FC236}">
                <a16:creationId xmlns:a16="http://schemas.microsoft.com/office/drawing/2014/main" id="{C83E0A75-880E-77BF-4B15-55260BC533C4}"/>
              </a:ext>
            </a:extLst>
          </p:cNvPr>
          <p:cNvSpPr/>
          <p:nvPr/>
        </p:nvSpPr>
        <p:spPr>
          <a:xfrm>
            <a:off x="4449717" y="5192479"/>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7</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1" name="Rectangle 20">
            <a:extLst>
              <a:ext uri="{FF2B5EF4-FFF2-40B4-BE49-F238E27FC236}">
                <a16:creationId xmlns:a16="http://schemas.microsoft.com/office/drawing/2014/main" id="{61616DC3-EC3E-9E06-412B-9820F9181AB4}"/>
              </a:ext>
            </a:extLst>
          </p:cNvPr>
          <p:cNvSpPr/>
          <p:nvPr/>
        </p:nvSpPr>
        <p:spPr>
          <a:xfrm>
            <a:off x="4425052" y="3527215"/>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5</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2" name="Rectangle 21">
            <a:extLst>
              <a:ext uri="{FF2B5EF4-FFF2-40B4-BE49-F238E27FC236}">
                <a16:creationId xmlns:a16="http://schemas.microsoft.com/office/drawing/2014/main" id="{9CA14FE1-5C26-76A3-8FA1-AA5A8690C95E}"/>
              </a:ext>
            </a:extLst>
          </p:cNvPr>
          <p:cNvSpPr/>
          <p:nvPr/>
        </p:nvSpPr>
        <p:spPr>
          <a:xfrm>
            <a:off x="4651475" y="3527215"/>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8</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3" name="Rectangle 22">
            <a:extLst>
              <a:ext uri="{FF2B5EF4-FFF2-40B4-BE49-F238E27FC236}">
                <a16:creationId xmlns:a16="http://schemas.microsoft.com/office/drawing/2014/main" id="{9EE20960-D587-BD81-1D6D-5F5A9A9F2B0D}"/>
              </a:ext>
            </a:extLst>
          </p:cNvPr>
          <p:cNvSpPr/>
          <p:nvPr/>
        </p:nvSpPr>
        <p:spPr>
          <a:xfrm>
            <a:off x="4447264" y="4396993"/>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6</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4" name="Rectangle 23">
            <a:extLst>
              <a:ext uri="{FF2B5EF4-FFF2-40B4-BE49-F238E27FC236}">
                <a16:creationId xmlns:a16="http://schemas.microsoft.com/office/drawing/2014/main" id="{F205CED0-F860-D61B-A48B-6448EEE37A46}"/>
              </a:ext>
            </a:extLst>
          </p:cNvPr>
          <p:cNvSpPr/>
          <p:nvPr/>
        </p:nvSpPr>
        <p:spPr>
          <a:xfrm>
            <a:off x="4673685" y="4396993"/>
            <a:ext cx="226423"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9</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5" name="Rectangle 24">
            <a:extLst>
              <a:ext uri="{FF2B5EF4-FFF2-40B4-BE49-F238E27FC236}">
                <a16:creationId xmlns:a16="http://schemas.microsoft.com/office/drawing/2014/main" id="{FADC7C15-93CF-2BE6-0396-729FC0D8444E}"/>
              </a:ext>
            </a:extLst>
          </p:cNvPr>
          <p:cNvSpPr/>
          <p:nvPr/>
        </p:nvSpPr>
        <p:spPr>
          <a:xfrm>
            <a:off x="4676138" y="5192479"/>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6" name="Rectangle 25">
            <a:extLst>
              <a:ext uri="{FF2B5EF4-FFF2-40B4-BE49-F238E27FC236}">
                <a16:creationId xmlns:a16="http://schemas.microsoft.com/office/drawing/2014/main" id="{FDE3F541-BDFB-43EB-6A80-F124AB47CCB5}"/>
              </a:ext>
            </a:extLst>
          </p:cNvPr>
          <p:cNvSpPr/>
          <p:nvPr/>
        </p:nvSpPr>
        <p:spPr>
          <a:xfrm>
            <a:off x="4902561" y="5192479"/>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3</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7" name="Rectangle 26">
            <a:extLst>
              <a:ext uri="{FF2B5EF4-FFF2-40B4-BE49-F238E27FC236}">
                <a16:creationId xmlns:a16="http://schemas.microsoft.com/office/drawing/2014/main" id="{CFE92D17-5563-637C-2A10-176EAB7753D0}"/>
              </a:ext>
            </a:extLst>
          </p:cNvPr>
          <p:cNvSpPr/>
          <p:nvPr/>
        </p:nvSpPr>
        <p:spPr>
          <a:xfrm>
            <a:off x="5128984" y="5192479"/>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6</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8" name="Rectangle 27">
            <a:extLst>
              <a:ext uri="{FF2B5EF4-FFF2-40B4-BE49-F238E27FC236}">
                <a16:creationId xmlns:a16="http://schemas.microsoft.com/office/drawing/2014/main" id="{BA15CC39-0100-69A0-92A4-A4FCE520A2DF}"/>
              </a:ext>
            </a:extLst>
          </p:cNvPr>
          <p:cNvSpPr/>
          <p:nvPr/>
        </p:nvSpPr>
        <p:spPr>
          <a:xfrm>
            <a:off x="4877896" y="3527215"/>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1</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29" name="Rectangle 28">
            <a:extLst>
              <a:ext uri="{FF2B5EF4-FFF2-40B4-BE49-F238E27FC236}">
                <a16:creationId xmlns:a16="http://schemas.microsoft.com/office/drawing/2014/main" id="{4642A8C6-5DED-3ADF-C36E-6FA729D50BE1}"/>
              </a:ext>
            </a:extLst>
          </p:cNvPr>
          <p:cNvSpPr/>
          <p:nvPr/>
        </p:nvSpPr>
        <p:spPr>
          <a:xfrm>
            <a:off x="5104319" y="3527215"/>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4</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0" name="Rectangle 29">
            <a:extLst>
              <a:ext uri="{FF2B5EF4-FFF2-40B4-BE49-F238E27FC236}">
                <a16:creationId xmlns:a16="http://schemas.microsoft.com/office/drawing/2014/main" id="{A1923B76-E8EA-83AE-CA52-7FF75034BFFB}"/>
              </a:ext>
            </a:extLst>
          </p:cNvPr>
          <p:cNvSpPr/>
          <p:nvPr/>
        </p:nvSpPr>
        <p:spPr>
          <a:xfrm>
            <a:off x="5330742" y="3527215"/>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7</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1" name="Rectangle 30">
            <a:extLst>
              <a:ext uri="{FF2B5EF4-FFF2-40B4-BE49-F238E27FC236}">
                <a16:creationId xmlns:a16="http://schemas.microsoft.com/office/drawing/2014/main" id="{984197C3-6B57-0738-ED21-CEF00545D5AE}"/>
              </a:ext>
            </a:extLst>
          </p:cNvPr>
          <p:cNvSpPr/>
          <p:nvPr/>
        </p:nvSpPr>
        <p:spPr>
          <a:xfrm>
            <a:off x="4900108" y="4396993"/>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2</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2" name="Rectangle 31">
            <a:extLst>
              <a:ext uri="{FF2B5EF4-FFF2-40B4-BE49-F238E27FC236}">
                <a16:creationId xmlns:a16="http://schemas.microsoft.com/office/drawing/2014/main" id="{7406FC6C-8477-B82A-1E1C-E0B4AB4401CB}"/>
              </a:ext>
            </a:extLst>
          </p:cNvPr>
          <p:cNvSpPr/>
          <p:nvPr/>
        </p:nvSpPr>
        <p:spPr>
          <a:xfrm>
            <a:off x="5126531" y="4396993"/>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5</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3" name="Rectangle 32">
            <a:extLst>
              <a:ext uri="{FF2B5EF4-FFF2-40B4-BE49-F238E27FC236}">
                <a16:creationId xmlns:a16="http://schemas.microsoft.com/office/drawing/2014/main" id="{C7E01632-4A59-A3E1-EBA7-5FC761C2517F}"/>
              </a:ext>
            </a:extLst>
          </p:cNvPr>
          <p:cNvSpPr/>
          <p:nvPr/>
        </p:nvSpPr>
        <p:spPr>
          <a:xfrm>
            <a:off x="5352954" y="4396993"/>
            <a:ext cx="226423" cy="5486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8</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6" name="Rectangle 35">
            <a:extLst>
              <a:ext uri="{FF2B5EF4-FFF2-40B4-BE49-F238E27FC236}">
                <a16:creationId xmlns:a16="http://schemas.microsoft.com/office/drawing/2014/main" id="{A1157ACE-88CE-F17A-033D-E6AB25FD716E}"/>
              </a:ext>
            </a:extLst>
          </p:cNvPr>
          <p:cNvSpPr/>
          <p:nvPr/>
        </p:nvSpPr>
        <p:spPr>
          <a:xfrm>
            <a:off x="2461379" y="994874"/>
            <a:ext cx="2830286"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block=0 (ESI 0-9)</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rgbClr val="FFFFFF"/>
                </a:solidFill>
                <a:latin typeface="AvenirNext LT Pro Regular"/>
              </a:rPr>
              <a:t>block_num_symbols =10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7" name="Rectangle 36">
            <a:extLst>
              <a:ext uri="{FF2B5EF4-FFF2-40B4-BE49-F238E27FC236}">
                <a16:creationId xmlns:a16="http://schemas.microsoft.com/office/drawing/2014/main" id="{5D19A457-FDB6-EF43-FD46-F49F958084E6}"/>
              </a:ext>
            </a:extLst>
          </p:cNvPr>
          <p:cNvSpPr/>
          <p:nvPr/>
        </p:nvSpPr>
        <p:spPr>
          <a:xfrm>
            <a:off x="5291665" y="994874"/>
            <a:ext cx="2830286" cy="5486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block=1 (ESI 0-9)</a:t>
            </a:r>
            <a:b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br>
            <a:r>
              <a:rPr lang="de-DE" dirty="0">
                <a:solidFill>
                  <a:srgbClr val="FFFFFF"/>
                </a:solidFill>
                <a:latin typeface="AvenirNext LT Pro Regular"/>
              </a:rPr>
              <a:t>block_num_symbols =10</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8" name="Rectangle 37">
            <a:extLst>
              <a:ext uri="{FF2B5EF4-FFF2-40B4-BE49-F238E27FC236}">
                <a16:creationId xmlns:a16="http://schemas.microsoft.com/office/drawing/2014/main" id="{1FE3FCA6-94C1-9468-997C-95C078CDCBB4}"/>
              </a:ext>
            </a:extLst>
          </p:cNvPr>
          <p:cNvSpPr/>
          <p:nvPr/>
        </p:nvSpPr>
        <p:spPr>
          <a:xfrm>
            <a:off x="8121951" y="994874"/>
            <a:ext cx="2830286" cy="54864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t>block=2 (ESI 0-8)</a:t>
            </a:r>
            <a:br>
              <a:rPr kumimoji="0" lang="de-DE" sz="1800" b="0" i="0" u="none" strike="noStrike" kern="1200" cap="none" spc="0" normalizeH="0" baseline="0" noProof="0" dirty="0">
                <a:ln>
                  <a:noFill/>
                </a:ln>
                <a:solidFill>
                  <a:srgbClr val="FFFFFF"/>
                </a:solidFill>
                <a:effectLst/>
                <a:uLnTx/>
                <a:uFillTx/>
                <a:latin typeface="AvenirNext LT Pro Regular"/>
                <a:ea typeface="+mn-ea"/>
                <a:cs typeface="+mn-cs"/>
              </a:rPr>
            </a:br>
            <a:r>
              <a:rPr lang="de-DE" dirty="0">
                <a:solidFill>
                  <a:srgbClr val="FFFFFF"/>
                </a:solidFill>
                <a:latin typeface="AvenirNext LT Pro Regular"/>
              </a:rPr>
              <a:t>block_num_symbols =9</a:t>
            </a:r>
            <a:endParaRPr kumimoji="0" lang="en-US" sz="1800" b="0" i="0" u="none" strike="noStrike" kern="1200" cap="none" spc="0" normalizeH="0" baseline="0" noProof="0" dirty="0">
              <a:ln>
                <a:noFill/>
              </a:ln>
              <a:solidFill>
                <a:srgbClr val="FFFFFF"/>
              </a:solidFill>
              <a:effectLst/>
              <a:uLnTx/>
              <a:uFillTx/>
              <a:latin typeface="AvenirNext LT Pro Regular"/>
              <a:ea typeface="+mn-ea"/>
              <a:cs typeface="+mn-cs"/>
            </a:endParaRPr>
          </a:p>
        </p:txBody>
      </p:sp>
      <p:sp>
        <p:nvSpPr>
          <p:cNvPr id="39" name="Rectangle 38">
            <a:extLst>
              <a:ext uri="{FF2B5EF4-FFF2-40B4-BE49-F238E27FC236}">
                <a16:creationId xmlns:a16="http://schemas.microsoft.com/office/drawing/2014/main" id="{CE4AEF47-D699-109A-08C8-DBDD01B70BA8}"/>
              </a:ext>
            </a:extLst>
          </p:cNvPr>
          <p:cNvSpPr/>
          <p:nvPr/>
        </p:nvSpPr>
        <p:spPr>
          <a:xfrm>
            <a:off x="2461377" y="285561"/>
            <a:ext cx="8490859" cy="54864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Source Object with </a:t>
            </a:r>
            <a:r>
              <a:rPr lang="de-DE" dirty="0">
                <a:solidFill>
                  <a:schemeClr val="tx1">
                    <a:lumMod val="65000"/>
                    <a:lumOff val="35000"/>
                  </a:schemeClr>
                </a:solidFill>
                <a:latin typeface="AvenirNext LT Pro Regular"/>
              </a:rPr>
              <a:t>Kt</a:t>
            </a: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=29 symbols</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0" name="Rectangle 39">
            <a:extLst>
              <a:ext uri="{FF2B5EF4-FFF2-40B4-BE49-F238E27FC236}">
                <a16:creationId xmlns:a16="http://schemas.microsoft.com/office/drawing/2014/main" id="{0BC7B858-5BB1-7EAE-7DDB-4D7BE866CFA7}"/>
              </a:ext>
            </a:extLst>
          </p:cNvPr>
          <p:cNvSpPr/>
          <p:nvPr/>
        </p:nvSpPr>
        <p:spPr>
          <a:xfrm>
            <a:off x="2461377" y="1538154"/>
            <a:ext cx="2830284" cy="1155992"/>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FEC with ESI 10 to 30</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1" name="Rectangle 40">
            <a:extLst>
              <a:ext uri="{FF2B5EF4-FFF2-40B4-BE49-F238E27FC236}">
                <a16:creationId xmlns:a16="http://schemas.microsoft.com/office/drawing/2014/main" id="{17CD10F4-1DC8-5138-5BD2-DB0C26695B29}"/>
              </a:ext>
            </a:extLst>
          </p:cNvPr>
          <p:cNvSpPr/>
          <p:nvPr/>
        </p:nvSpPr>
        <p:spPr>
          <a:xfrm>
            <a:off x="5291663" y="1531817"/>
            <a:ext cx="2830284" cy="116940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FEC with ESI 10 to 30</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2" name="Rectangle 41">
            <a:extLst>
              <a:ext uri="{FF2B5EF4-FFF2-40B4-BE49-F238E27FC236}">
                <a16:creationId xmlns:a16="http://schemas.microsoft.com/office/drawing/2014/main" id="{BEC7E2B2-87FB-1CD5-B486-D915AB60B98A}"/>
              </a:ext>
            </a:extLst>
          </p:cNvPr>
          <p:cNvSpPr/>
          <p:nvPr/>
        </p:nvSpPr>
        <p:spPr>
          <a:xfrm>
            <a:off x="8121952" y="1548288"/>
            <a:ext cx="2830284" cy="114585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FEC with ESI 9 to </a:t>
            </a:r>
            <a:r>
              <a:rPr lang="de-DE" dirty="0">
                <a:solidFill>
                  <a:schemeClr val="tx1">
                    <a:lumMod val="65000"/>
                    <a:lumOff val="35000"/>
                  </a:schemeClr>
                </a:solidFill>
                <a:latin typeface="AvenirNext LT Pro Regular"/>
              </a:rPr>
              <a:t>30</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3" name="TextBox 42">
            <a:extLst>
              <a:ext uri="{FF2B5EF4-FFF2-40B4-BE49-F238E27FC236}">
                <a16:creationId xmlns:a16="http://schemas.microsoft.com/office/drawing/2014/main" id="{2C3EF10A-0408-212A-100D-4A3FC40C4F44}"/>
              </a:ext>
            </a:extLst>
          </p:cNvPr>
          <p:cNvSpPr txBox="1"/>
          <p:nvPr/>
        </p:nvSpPr>
        <p:spPr>
          <a:xfrm>
            <a:off x="3654787" y="3060808"/>
            <a:ext cx="1924590" cy="369332"/>
          </a:xfrm>
          <a:prstGeom prst="rect">
            <a:avLst/>
          </a:prstGeom>
          <a:noFill/>
        </p:spPr>
        <p:txBody>
          <a:bodyPr wrap="square" rtlCol="0">
            <a:spAutoFit/>
          </a:bodyPr>
          <a:lstStyle/>
          <a:p>
            <a:r>
              <a:rPr lang="de-DE" dirty="0"/>
              <a:t>Source Symbols</a:t>
            </a:r>
            <a:endParaRPr lang="en-US" dirty="0"/>
          </a:p>
        </p:txBody>
      </p:sp>
      <p:sp>
        <p:nvSpPr>
          <p:cNvPr id="45" name="Rectangle 44">
            <a:extLst>
              <a:ext uri="{FF2B5EF4-FFF2-40B4-BE49-F238E27FC236}">
                <a16:creationId xmlns:a16="http://schemas.microsoft.com/office/drawing/2014/main" id="{97902B08-7D0F-2F63-4846-41192CA437AD}"/>
              </a:ext>
            </a:extLst>
          </p:cNvPr>
          <p:cNvSpPr/>
          <p:nvPr/>
        </p:nvSpPr>
        <p:spPr>
          <a:xfrm>
            <a:off x="6342060" y="3527215"/>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9</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6" name="Rectangle 45">
            <a:extLst>
              <a:ext uri="{FF2B5EF4-FFF2-40B4-BE49-F238E27FC236}">
                <a16:creationId xmlns:a16="http://schemas.microsoft.com/office/drawing/2014/main" id="{DD1DD7FA-D19D-1207-5C6F-4681AA7BFBD0}"/>
              </a:ext>
            </a:extLst>
          </p:cNvPr>
          <p:cNvSpPr/>
          <p:nvPr/>
        </p:nvSpPr>
        <p:spPr>
          <a:xfrm>
            <a:off x="6106615" y="3527215"/>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10</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7" name="Rectangle 46">
            <a:extLst>
              <a:ext uri="{FF2B5EF4-FFF2-40B4-BE49-F238E27FC236}">
                <a16:creationId xmlns:a16="http://schemas.microsoft.com/office/drawing/2014/main" id="{7F7023D0-2A83-57B5-F595-8646514F9FAF}"/>
              </a:ext>
            </a:extLst>
          </p:cNvPr>
          <p:cNvSpPr/>
          <p:nvPr/>
        </p:nvSpPr>
        <p:spPr>
          <a:xfrm>
            <a:off x="5875829" y="3527215"/>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10</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05" name="Rectangle 104">
            <a:extLst>
              <a:ext uri="{FF2B5EF4-FFF2-40B4-BE49-F238E27FC236}">
                <a16:creationId xmlns:a16="http://schemas.microsoft.com/office/drawing/2014/main" id="{C32FAD9F-B38F-D05B-5E76-E16946DBA3D3}"/>
              </a:ext>
            </a:extLst>
          </p:cNvPr>
          <p:cNvSpPr/>
          <p:nvPr/>
        </p:nvSpPr>
        <p:spPr>
          <a:xfrm>
            <a:off x="6333038" y="4408653"/>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1</a:t>
            </a:r>
            <a:r>
              <a:rPr lang="de-DE" dirty="0">
                <a:solidFill>
                  <a:schemeClr val="tx1">
                    <a:lumMod val="65000"/>
                    <a:lumOff val="35000"/>
                  </a:schemeClr>
                </a:solidFill>
                <a:latin typeface="AvenirNext LT Pro Regular"/>
              </a:rPr>
              <a:t>0</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06" name="Rectangle 105">
            <a:extLst>
              <a:ext uri="{FF2B5EF4-FFF2-40B4-BE49-F238E27FC236}">
                <a16:creationId xmlns:a16="http://schemas.microsoft.com/office/drawing/2014/main" id="{F37281A5-49E4-B82C-9D24-E3BAA1E62C3D}"/>
              </a:ext>
            </a:extLst>
          </p:cNvPr>
          <p:cNvSpPr/>
          <p:nvPr/>
        </p:nvSpPr>
        <p:spPr>
          <a:xfrm>
            <a:off x="6097593" y="4408653"/>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11</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07" name="Rectangle 106">
            <a:extLst>
              <a:ext uri="{FF2B5EF4-FFF2-40B4-BE49-F238E27FC236}">
                <a16:creationId xmlns:a16="http://schemas.microsoft.com/office/drawing/2014/main" id="{85660033-A7A4-6062-201F-8A2084C277AB}"/>
              </a:ext>
            </a:extLst>
          </p:cNvPr>
          <p:cNvSpPr/>
          <p:nvPr/>
        </p:nvSpPr>
        <p:spPr>
          <a:xfrm>
            <a:off x="5866807" y="4408653"/>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11</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08" name="Rectangle 107">
            <a:extLst>
              <a:ext uri="{FF2B5EF4-FFF2-40B4-BE49-F238E27FC236}">
                <a16:creationId xmlns:a16="http://schemas.microsoft.com/office/drawing/2014/main" id="{18D25FEB-8A2C-7D72-81E4-0962E947A778}"/>
              </a:ext>
            </a:extLst>
          </p:cNvPr>
          <p:cNvSpPr/>
          <p:nvPr/>
        </p:nvSpPr>
        <p:spPr>
          <a:xfrm>
            <a:off x="6336964" y="5192479"/>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11</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09" name="Rectangle 108">
            <a:extLst>
              <a:ext uri="{FF2B5EF4-FFF2-40B4-BE49-F238E27FC236}">
                <a16:creationId xmlns:a16="http://schemas.microsoft.com/office/drawing/2014/main" id="{A548B3A3-8334-DF1B-EEFE-63BCFDAE7D1B}"/>
              </a:ext>
            </a:extLst>
          </p:cNvPr>
          <p:cNvSpPr/>
          <p:nvPr/>
        </p:nvSpPr>
        <p:spPr>
          <a:xfrm>
            <a:off x="6101519" y="5192479"/>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12</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10" name="Rectangle 109">
            <a:extLst>
              <a:ext uri="{FF2B5EF4-FFF2-40B4-BE49-F238E27FC236}">
                <a16:creationId xmlns:a16="http://schemas.microsoft.com/office/drawing/2014/main" id="{29E4D615-436B-7A9C-CCFF-B4C532348C5D}"/>
              </a:ext>
            </a:extLst>
          </p:cNvPr>
          <p:cNvSpPr/>
          <p:nvPr/>
        </p:nvSpPr>
        <p:spPr>
          <a:xfrm>
            <a:off x="5870733" y="5192479"/>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12</a:t>
            </a:r>
            <a:endParaRPr kumimoji="0" lang="en-US" sz="1800" b="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11" name="TextBox 110">
            <a:extLst>
              <a:ext uri="{FF2B5EF4-FFF2-40B4-BE49-F238E27FC236}">
                <a16:creationId xmlns:a16="http://schemas.microsoft.com/office/drawing/2014/main" id="{1AB426AA-77EA-059B-BCBB-53BAA9D5BB56}"/>
              </a:ext>
            </a:extLst>
          </p:cNvPr>
          <p:cNvSpPr txBox="1"/>
          <p:nvPr/>
        </p:nvSpPr>
        <p:spPr>
          <a:xfrm>
            <a:off x="6882403" y="3065540"/>
            <a:ext cx="2233022" cy="369332"/>
          </a:xfrm>
          <a:prstGeom prst="rect">
            <a:avLst/>
          </a:prstGeom>
          <a:noFill/>
        </p:spPr>
        <p:txBody>
          <a:bodyPr wrap="square" rtlCol="0">
            <a:spAutoFit/>
          </a:bodyPr>
          <a:lstStyle/>
          <a:p>
            <a:r>
              <a:rPr lang="de-DE" dirty="0"/>
              <a:t>Repair Symbols</a:t>
            </a:r>
            <a:endParaRPr lang="en-US" dirty="0"/>
          </a:p>
        </p:txBody>
      </p:sp>
      <p:cxnSp>
        <p:nvCxnSpPr>
          <p:cNvPr id="113" name="Straight Connector 112">
            <a:extLst>
              <a:ext uri="{FF2B5EF4-FFF2-40B4-BE49-F238E27FC236}">
                <a16:creationId xmlns:a16="http://schemas.microsoft.com/office/drawing/2014/main" id="{119F9162-4BB7-73BF-AB7F-C21810C596DA}"/>
              </a:ext>
            </a:extLst>
          </p:cNvPr>
          <p:cNvCxnSpPr>
            <a:cxnSpLocks/>
          </p:cNvCxnSpPr>
          <p:nvPr/>
        </p:nvCxnSpPr>
        <p:spPr>
          <a:xfrm>
            <a:off x="6893280" y="3801535"/>
            <a:ext cx="797774"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F8EBC70D-E451-8657-E082-271EC1C4E880}"/>
              </a:ext>
            </a:extLst>
          </p:cNvPr>
          <p:cNvSpPr/>
          <p:nvPr/>
        </p:nvSpPr>
        <p:spPr>
          <a:xfrm>
            <a:off x="8350471" y="3527215"/>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24</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116" name="Rectangle 115">
            <a:extLst>
              <a:ext uri="{FF2B5EF4-FFF2-40B4-BE49-F238E27FC236}">
                <a16:creationId xmlns:a16="http://schemas.microsoft.com/office/drawing/2014/main" id="{88ECA010-E6F2-FEA8-AA0E-9CEAE4BCA4CF}"/>
              </a:ext>
            </a:extLst>
          </p:cNvPr>
          <p:cNvSpPr/>
          <p:nvPr/>
        </p:nvSpPr>
        <p:spPr>
          <a:xfrm>
            <a:off x="8115026" y="3527215"/>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25</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17" name="Rectangle 116">
            <a:extLst>
              <a:ext uri="{FF2B5EF4-FFF2-40B4-BE49-F238E27FC236}">
                <a16:creationId xmlns:a16="http://schemas.microsoft.com/office/drawing/2014/main" id="{428C46C2-6CF7-CCC7-656E-301ADF159E22}"/>
              </a:ext>
            </a:extLst>
          </p:cNvPr>
          <p:cNvSpPr/>
          <p:nvPr/>
        </p:nvSpPr>
        <p:spPr>
          <a:xfrm>
            <a:off x="7895529" y="3527215"/>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25</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118" name="Rectangle 117">
            <a:extLst>
              <a:ext uri="{FF2B5EF4-FFF2-40B4-BE49-F238E27FC236}">
                <a16:creationId xmlns:a16="http://schemas.microsoft.com/office/drawing/2014/main" id="{CA851AE0-56AF-C6C4-7291-B27983F88DF6}"/>
              </a:ext>
            </a:extLst>
          </p:cNvPr>
          <p:cNvSpPr/>
          <p:nvPr/>
        </p:nvSpPr>
        <p:spPr>
          <a:xfrm>
            <a:off x="8341449" y="4468576"/>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5</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119" name="Rectangle 118">
            <a:extLst>
              <a:ext uri="{FF2B5EF4-FFF2-40B4-BE49-F238E27FC236}">
                <a16:creationId xmlns:a16="http://schemas.microsoft.com/office/drawing/2014/main" id="{AB6E15B1-C575-68DC-196C-8B6BABFCC508}"/>
              </a:ext>
            </a:extLst>
          </p:cNvPr>
          <p:cNvSpPr/>
          <p:nvPr/>
        </p:nvSpPr>
        <p:spPr>
          <a:xfrm>
            <a:off x="8106004" y="446857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26</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120" name="Rectangle 119">
            <a:extLst>
              <a:ext uri="{FF2B5EF4-FFF2-40B4-BE49-F238E27FC236}">
                <a16:creationId xmlns:a16="http://schemas.microsoft.com/office/drawing/2014/main" id="{1F05812E-C1ED-224F-722A-B7521F1F58DD}"/>
              </a:ext>
            </a:extLst>
          </p:cNvPr>
          <p:cNvSpPr/>
          <p:nvPr/>
        </p:nvSpPr>
        <p:spPr>
          <a:xfrm>
            <a:off x="7886507" y="4468576"/>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6</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21" name="Rectangle 120">
            <a:extLst>
              <a:ext uri="{FF2B5EF4-FFF2-40B4-BE49-F238E27FC236}">
                <a16:creationId xmlns:a16="http://schemas.microsoft.com/office/drawing/2014/main" id="{4071EED9-6388-E61C-91E6-5DB8E6743588}"/>
              </a:ext>
            </a:extLst>
          </p:cNvPr>
          <p:cNvSpPr/>
          <p:nvPr/>
        </p:nvSpPr>
        <p:spPr>
          <a:xfrm>
            <a:off x="8345375" y="5252402"/>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6</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122" name="Rectangle 121">
            <a:extLst>
              <a:ext uri="{FF2B5EF4-FFF2-40B4-BE49-F238E27FC236}">
                <a16:creationId xmlns:a16="http://schemas.microsoft.com/office/drawing/2014/main" id="{6C2ECF82-3D3C-3CBA-9C6B-4C6D60533264}"/>
              </a:ext>
            </a:extLst>
          </p:cNvPr>
          <p:cNvSpPr/>
          <p:nvPr/>
        </p:nvSpPr>
        <p:spPr>
          <a:xfrm>
            <a:off x="8109930" y="5252402"/>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27</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123" name="Rectangle 122">
            <a:extLst>
              <a:ext uri="{FF2B5EF4-FFF2-40B4-BE49-F238E27FC236}">
                <a16:creationId xmlns:a16="http://schemas.microsoft.com/office/drawing/2014/main" id="{49A038A8-EFD9-58D8-2FDB-10B3564AB85E}"/>
              </a:ext>
            </a:extLst>
          </p:cNvPr>
          <p:cNvSpPr/>
          <p:nvPr/>
        </p:nvSpPr>
        <p:spPr>
          <a:xfrm>
            <a:off x="7890433" y="5252402"/>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7</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cxnSp>
        <p:nvCxnSpPr>
          <p:cNvPr id="124" name="Straight Connector 123">
            <a:extLst>
              <a:ext uri="{FF2B5EF4-FFF2-40B4-BE49-F238E27FC236}">
                <a16:creationId xmlns:a16="http://schemas.microsoft.com/office/drawing/2014/main" id="{DB6A498F-6C3A-7D52-61F1-C44135722242}"/>
              </a:ext>
            </a:extLst>
          </p:cNvPr>
          <p:cNvCxnSpPr>
            <a:cxnSpLocks/>
          </p:cNvCxnSpPr>
          <p:nvPr/>
        </p:nvCxnSpPr>
        <p:spPr>
          <a:xfrm>
            <a:off x="6893280" y="4668814"/>
            <a:ext cx="797774"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2F62C88-C41B-3B11-AAE8-1E051DB01AF2}"/>
              </a:ext>
            </a:extLst>
          </p:cNvPr>
          <p:cNvCxnSpPr>
            <a:cxnSpLocks/>
          </p:cNvCxnSpPr>
          <p:nvPr/>
        </p:nvCxnSpPr>
        <p:spPr>
          <a:xfrm>
            <a:off x="6893280" y="5463271"/>
            <a:ext cx="797774"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894437-C443-056D-1EA4-BC89DB721462}"/>
              </a:ext>
            </a:extLst>
          </p:cNvPr>
          <p:cNvSpPr txBox="1"/>
          <p:nvPr/>
        </p:nvSpPr>
        <p:spPr>
          <a:xfrm>
            <a:off x="1000643" y="3509147"/>
            <a:ext cx="2124512"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mbpg_first_symbol_index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lang="de-DE" sz="1600" dirty="0">
                <a:solidFill>
                  <a:schemeClr val="bg1"/>
                </a:solidFill>
                <a:latin typeface="AvenirNext LT Pro Regular"/>
              </a:rPr>
              <a:t>0</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48" name="Rectangle 47">
            <a:extLst>
              <a:ext uri="{FF2B5EF4-FFF2-40B4-BE49-F238E27FC236}">
                <a16:creationId xmlns:a16="http://schemas.microsoft.com/office/drawing/2014/main" id="{FC643C75-3596-15E8-91F9-584E7B3889E5}"/>
              </a:ext>
            </a:extLst>
          </p:cNvPr>
          <p:cNvSpPr/>
          <p:nvPr/>
        </p:nvSpPr>
        <p:spPr>
          <a:xfrm>
            <a:off x="9041497" y="3527215"/>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27</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49" name="Rectangle 48">
            <a:extLst>
              <a:ext uri="{FF2B5EF4-FFF2-40B4-BE49-F238E27FC236}">
                <a16:creationId xmlns:a16="http://schemas.microsoft.com/office/drawing/2014/main" id="{B28294C4-C06F-07F5-F456-61A3B90F7241}"/>
              </a:ext>
            </a:extLst>
          </p:cNvPr>
          <p:cNvSpPr/>
          <p:nvPr/>
        </p:nvSpPr>
        <p:spPr>
          <a:xfrm>
            <a:off x="8806052" y="3527215"/>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8</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50" name="Rectangle 49">
            <a:extLst>
              <a:ext uri="{FF2B5EF4-FFF2-40B4-BE49-F238E27FC236}">
                <a16:creationId xmlns:a16="http://schemas.microsoft.com/office/drawing/2014/main" id="{2A04FA81-A8A4-6A33-595F-5BDE12C0FB99}"/>
              </a:ext>
            </a:extLst>
          </p:cNvPr>
          <p:cNvSpPr/>
          <p:nvPr/>
        </p:nvSpPr>
        <p:spPr>
          <a:xfrm>
            <a:off x="8575266" y="3527215"/>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28</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51" name="Rectangle 50">
            <a:extLst>
              <a:ext uri="{FF2B5EF4-FFF2-40B4-BE49-F238E27FC236}">
                <a16:creationId xmlns:a16="http://schemas.microsoft.com/office/drawing/2014/main" id="{AF92DAC5-8730-7D04-BB6F-3DE8DD5A3B99}"/>
              </a:ext>
            </a:extLst>
          </p:cNvPr>
          <p:cNvSpPr/>
          <p:nvPr/>
        </p:nvSpPr>
        <p:spPr>
          <a:xfrm>
            <a:off x="9032475" y="4468576"/>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8</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52" name="Rectangle 51">
            <a:extLst>
              <a:ext uri="{FF2B5EF4-FFF2-40B4-BE49-F238E27FC236}">
                <a16:creationId xmlns:a16="http://schemas.microsoft.com/office/drawing/2014/main" id="{D061A6D4-5B1C-82F2-96B7-B6428BD45234}"/>
              </a:ext>
            </a:extLst>
          </p:cNvPr>
          <p:cNvSpPr/>
          <p:nvPr/>
        </p:nvSpPr>
        <p:spPr>
          <a:xfrm>
            <a:off x="8797030" y="4468576"/>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lumMod val="65000"/>
                    <a:lumOff val="35000"/>
                  </a:schemeClr>
                </a:solidFill>
                <a:latin typeface="AvenirNext LT Pro Regular"/>
              </a:rPr>
              <a:t>29</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53" name="Rectangle 52">
            <a:extLst>
              <a:ext uri="{FF2B5EF4-FFF2-40B4-BE49-F238E27FC236}">
                <a16:creationId xmlns:a16="http://schemas.microsoft.com/office/drawing/2014/main" id="{42285783-222B-A6DB-6F11-5CF58F485B47}"/>
              </a:ext>
            </a:extLst>
          </p:cNvPr>
          <p:cNvSpPr/>
          <p:nvPr/>
        </p:nvSpPr>
        <p:spPr>
          <a:xfrm>
            <a:off x="8566244" y="4468576"/>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2</a:t>
            </a:r>
            <a:r>
              <a:rPr lang="de-DE" b="1" dirty="0">
                <a:solidFill>
                  <a:schemeClr val="tx1">
                    <a:lumMod val="65000"/>
                    <a:lumOff val="35000"/>
                  </a:schemeClr>
                </a:solidFill>
                <a:latin typeface="AvenirNext LT Pro Medium"/>
              </a:rPr>
              <a:t>9</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54" name="Rectangle 53">
            <a:extLst>
              <a:ext uri="{FF2B5EF4-FFF2-40B4-BE49-F238E27FC236}">
                <a16:creationId xmlns:a16="http://schemas.microsoft.com/office/drawing/2014/main" id="{08D81854-87AD-95E3-1AE5-3D598A9D3134}"/>
              </a:ext>
            </a:extLst>
          </p:cNvPr>
          <p:cNvSpPr/>
          <p:nvPr/>
        </p:nvSpPr>
        <p:spPr>
          <a:xfrm>
            <a:off x="9036401" y="5252402"/>
            <a:ext cx="226423" cy="54864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rPr>
              <a:t>2</a:t>
            </a:r>
            <a:r>
              <a:rPr lang="de-DE" dirty="0">
                <a:solidFill>
                  <a:schemeClr val="tx1">
                    <a:lumMod val="65000"/>
                    <a:lumOff val="35000"/>
                  </a:schemeClr>
                </a:solidFill>
                <a:latin typeface="AvenirNext LT Pro Regular"/>
              </a:rPr>
              <a:t>9</a:t>
            </a:r>
            <a:endParaRPr kumimoji="0" lang="en-US" sz="1800" i="0" u="none" strike="noStrike" kern="1200" cap="none" spc="0" normalizeH="0" baseline="0" noProof="0" dirty="0">
              <a:ln>
                <a:noFill/>
              </a:ln>
              <a:solidFill>
                <a:schemeClr val="tx1">
                  <a:lumMod val="65000"/>
                  <a:lumOff val="35000"/>
                </a:schemeClr>
              </a:solidFill>
              <a:effectLst/>
              <a:uLnTx/>
              <a:uFillTx/>
              <a:latin typeface="AvenirNext LT Pro Regular"/>
              <a:ea typeface="+mn-ea"/>
              <a:cs typeface="+mn-cs"/>
            </a:endParaRPr>
          </a:p>
        </p:txBody>
      </p:sp>
      <p:sp>
        <p:nvSpPr>
          <p:cNvPr id="55" name="Rectangle 54">
            <a:extLst>
              <a:ext uri="{FF2B5EF4-FFF2-40B4-BE49-F238E27FC236}">
                <a16:creationId xmlns:a16="http://schemas.microsoft.com/office/drawing/2014/main" id="{956B5F06-4B22-D45A-4948-DC9F88B442C5}"/>
              </a:ext>
            </a:extLst>
          </p:cNvPr>
          <p:cNvSpPr/>
          <p:nvPr/>
        </p:nvSpPr>
        <p:spPr>
          <a:xfrm>
            <a:off x="8800956" y="5252402"/>
            <a:ext cx="226423" cy="54864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rPr>
              <a:t>30</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56" name="Rectangle 55">
            <a:extLst>
              <a:ext uri="{FF2B5EF4-FFF2-40B4-BE49-F238E27FC236}">
                <a16:creationId xmlns:a16="http://schemas.microsoft.com/office/drawing/2014/main" id="{90F59A32-E67C-22E5-B3A2-E8E2B35A4275}"/>
              </a:ext>
            </a:extLst>
          </p:cNvPr>
          <p:cNvSpPr/>
          <p:nvPr/>
        </p:nvSpPr>
        <p:spPr>
          <a:xfrm>
            <a:off x="8570170" y="5252402"/>
            <a:ext cx="226423" cy="54864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lumMod val="65000"/>
                    <a:lumOff val="35000"/>
                  </a:schemeClr>
                </a:solidFill>
                <a:latin typeface="AvenirNext LT Pro Medium"/>
              </a:rPr>
              <a:t>30</a:t>
            </a:r>
            <a:endParaRPr kumimoji="0" lang="en-US" sz="1800" b="1" i="0" u="none" strike="noStrike" kern="1200" cap="none" spc="0" normalizeH="0" baseline="0" noProof="0" dirty="0">
              <a:ln>
                <a:noFill/>
              </a:ln>
              <a:solidFill>
                <a:schemeClr val="tx1">
                  <a:lumMod val="65000"/>
                  <a:lumOff val="35000"/>
                </a:schemeClr>
              </a:solidFill>
              <a:effectLst/>
              <a:uLnTx/>
              <a:uFillTx/>
              <a:latin typeface="AvenirNext LT Pro Medium"/>
              <a:ea typeface="+mn-ea"/>
              <a:cs typeface="+mn-cs"/>
            </a:endParaRPr>
          </a:p>
        </p:txBody>
      </p:sp>
      <p:sp>
        <p:nvSpPr>
          <p:cNvPr id="34" name="Arrow: Left-Right 33">
            <a:extLst>
              <a:ext uri="{FF2B5EF4-FFF2-40B4-BE49-F238E27FC236}">
                <a16:creationId xmlns:a16="http://schemas.microsoft.com/office/drawing/2014/main" id="{AB16B82D-7DD1-D3B6-EE53-7E317273DDD2}"/>
              </a:ext>
            </a:extLst>
          </p:cNvPr>
          <p:cNvSpPr/>
          <p:nvPr/>
        </p:nvSpPr>
        <p:spPr>
          <a:xfrm rot="16200000">
            <a:off x="-672620" y="4249655"/>
            <a:ext cx="2520774" cy="687327"/>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dirty="0"/>
              <a:t>mbpg_difference=3</a:t>
            </a:r>
            <a:endParaRPr lang="en-US" dirty="0"/>
          </a:p>
        </p:txBody>
      </p:sp>
      <p:sp>
        <p:nvSpPr>
          <p:cNvPr id="35" name="TextBox 34">
            <a:extLst>
              <a:ext uri="{FF2B5EF4-FFF2-40B4-BE49-F238E27FC236}">
                <a16:creationId xmlns:a16="http://schemas.microsoft.com/office/drawing/2014/main" id="{F8A6036B-928B-7CD1-2A04-4B978AF64EFA}"/>
              </a:ext>
            </a:extLst>
          </p:cNvPr>
          <p:cNvSpPr txBox="1"/>
          <p:nvPr/>
        </p:nvSpPr>
        <p:spPr>
          <a:xfrm>
            <a:off x="1006276" y="4390585"/>
            <a:ext cx="2124512"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mbpg_first_symbol_index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kumimoji="0" lang="de-DE" sz="1600" b="0" i="0" u="none" strike="noStrike" kern="1200" cap="none" spc="0" normalizeH="0" baseline="0" noProof="0" dirty="0">
                <a:ln>
                  <a:noFill/>
                </a:ln>
                <a:solidFill>
                  <a:schemeClr val="bg1"/>
                </a:solidFill>
                <a:effectLst/>
                <a:uLnTx/>
                <a:uFillTx/>
                <a:latin typeface="AvenirNext LT Pro Regular"/>
                <a:ea typeface="+mn-ea"/>
                <a:cs typeface="+mn-cs"/>
              </a:rPr>
              <a:t>1</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57" name="TextBox 56">
            <a:extLst>
              <a:ext uri="{FF2B5EF4-FFF2-40B4-BE49-F238E27FC236}">
                <a16:creationId xmlns:a16="http://schemas.microsoft.com/office/drawing/2014/main" id="{17A29D24-6DCD-E9CB-278E-C08298467F5E}"/>
              </a:ext>
            </a:extLst>
          </p:cNvPr>
          <p:cNvSpPr txBox="1"/>
          <p:nvPr/>
        </p:nvSpPr>
        <p:spPr>
          <a:xfrm>
            <a:off x="993693" y="5179691"/>
            <a:ext cx="2124512"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mbpg_first_symbol</a:t>
            </a:r>
            <a:r>
              <a:rPr kumimoji="0" lang="en-US" sz="1600" b="0" i="0" u="none" strike="noStrike" kern="1200" cap="none" spc="0" normalizeH="0" baseline="0" noProof="0" err="1">
                <a:ln>
                  <a:noFill/>
                </a:ln>
                <a:solidFill>
                  <a:schemeClr val="bg1"/>
                </a:solidFill>
                <a:effectLst/>
                <a:uLnTx/>
                <a:uFillTx/>
                <a:latin typeface="AvenirNext LT Pro Regular"/>
                <a:ea typeface="+mn-ea"/>
                <a:cs typeface="+mn-cs"/>
              </a:rPr>
              <a:t>_</a:t>
            </a:r>
            <a:r>
              <a:rPr kumimoji="0" lang="en-US" sz="1600" b="0" i="0" u="none" strike="noStrike" kern="1200" cap="none" spc="0" normalizeH="0" baseline="0" noProof="0">
                <a:ln>
                  <a:noFill/>
                </a:ln>
                <a:solidFill>
                  <a:schemeClr val="bg1"/>
                </a:solidFill>
                <a:effectLst/>
                <a:uLnTx/>
                <a:uFillTx/>
                <a:latin typeface="AvenirNext LT Pro Regular"/>
                <a:ea typeface="+mn-ea"/>
                <a:cs typeface="+mn-cs"/>
              </a:rPr>
              <a:t>index=</a:t>
            </a:r>
            <a:r>
              <a:rPr kumimoji="0" lang="de-DE" sz="1600" b="0" i="0" u="none" strike="noStrike" kern="1200" cap="none" spc="0" normalizeH="0" baseline="0" noProof="0" dirty="0">
                <a:ln>
                  <a:noFill/>
                </a:ln>
                <a:solidFill>
                  <a:schemeClr val="bg1"/>
                </a:solidFill>
                <a:effectLst/>
                <a:uLnTx/>
                <a:uFillTx/>
                <a:latin typeface="AvenirNext LT Pro Regular"/>
                <a:ea typeface="+mn-ea"/>
                <a:cs typeface="+mn-cs"/>
              </a:rPr>
              <a:t>2</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cxnSp>
        <p:nvCxnSpPr>
          <p:cNvPr id="59" name="Straight Connector 58">
            <a:extLst>
              <a:ext uri="{FF2B5EF4-FFF2-40B4-BE49-F238E27FC236}">
                <a16:creationId xmlns:a16="http://schemas.microsoft.com/office/drawing/2014/main" id="{F9252E04-9DD5-A2E3-B2AA-4199C04EA73C}"/>
              </a:ext>
            </a:extLst>
          </p:cNvPr>
          <p:cNvCxnSpPr>
            <a:cxnSpLocks/>
          </p:cNvCxnSpPr>
          <p:nvPr/>
        </p:nvCxnSpPr>
        <p:spPr>
          <a:xfrm>
            <a:off x="3291840" y="3195376"/>
            <a:ext cx="38148" cy="307982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5B3406FA-FD0B-BA82-EEBF-2E4A0F722746}"/>
              </a:ext>
            </a:extLst>
          </p:cNvPr>
          <p:cNvSpPr txBox="1"/>
          <p:nvPr/>
        </p:nvSpPr>
        <p:spPr>
          <a:xfrm>
            <a:off x="3329988" y="5987965"/>
            <a:ext cx="3855510"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mbpg_symbol_group_subset_index</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a:t>
            </a:r>
            <a:r>
              <a:rPr lang="de-DE" sz="1600" dirty="0">
                <a:solidFill>
                  <a:schemeClr val="bg1"/>
                </a:solidFill>
                <a:latin typeface="AvenirNext LT Pro Regular"/>
              </a:rPr>
              <a:t>0</a:t>
            </a:r>
            <a:endParaRPr kumimoji="0" lang="en-US" sz="1600" b="0" i="0" u="none" strike="noStrike" kern="1200" cap="none" spc="0" normalizeH="0" baseline="0" noProof="0" dirty="0">
              <a:ln>
                <a:noFill/>
              </a:ln>
              <a:solidFill>
                <a:schemeClr val="bg1"/>
              </a:solidFill>
              <a:effectLst/>
              <a:uLnTx/>
              <a:uFillTx/>
              <a:latin typeface="AvenirNext LT Pro Regular"/>
              <a:ea typeface="+mn-ea"/>
              <a:cs typeface="+mn-cs"/>
            </a:endParaRPr>
          </a:p>
        </p:txBody>
      </p:sp>
      <p:sp>
        <p:nvSpPr>
          <p:cNvPr id="69" name="TextBox 68">
            <a:extLst>
              <a:ext uri="{FF2B5EF4-FFF2-40B4-BE49-F238E27FC236}">
                <a16:creationId xmlns:a16="http://schemas.microsoft.com/office/drawing/2014/main" id="{4DF1ECEB-DB27-768C-F647-308729931A27}"/>
              </a:ext>
            </a:extLst>
          </p:cNvPr>
          <p:cNvSpPr txBox="1"/>
          <p:nvPr/>
        </p:nvSpPr>
        <p:spPr>
          <a:xfrm>
            <a:off x="9589076" y="3655451"/>
            <a:ext cx="2578539"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mbpg_num_symbols</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=30</a:t>
            </a:r>
          </a:p>
        </p:txBody>
      </p:sp>
      <p:sp>
        <p:nvSpPr>
          <p:cNvPr id="80" name="TextBox 79">
            <a:extLst>
              <a:ext uri="{FF2B5EF4-FFF2-40B4-BE49-F238E27FC236}">
                <a16:creationId xmlns:a16="http://schemas.microsoft.com/office/drawing/2014/main" id="{4147D5F6-5EDD-753B-CC34-782CC70D76EB}"/>
              </a:ext>
            </a:extLst>
          </p:cNvPr>
          <p:cNvSpPr txBox="1"/>
          <p:nvPr/>
        </p:nvSpPr>
        <p:spPr>
          <a:xfrm>
            <a:off x="9578253" y="4594443"/>
            <a:ext cx="2578539"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mbpg_num_symbols</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=30</a:t>
            </a:r>
          </a:p>
        </p:txBody>
      </p:sp>
      <p:sp>
        <p:nvSpPr>
          <p:cNvPr id="82" name="TextBox 81">
            <a:extLst>
              <a:ext uri="{FF2B5EF4-FFF2-40B4-BE49-F238E27FC236}">
                <a16:creationId xmlns:a16="http://schemas.microsoft.com/office/drawing/2014/main" id="{BC237FAB-01AA-54EF-4674-DA801C6D7234}"/>
              </a:ext>
            </a:extLst>
          </p:cNvPr>
          <p:cNvSpPr txBox="1"/>
          <p:nvPr/>
        </p:nvSpPr>
        <p:spPr>
          <a:xfrm>
            <a:off x="9589076" y="5357445"/>
            <a:ext cx="2578539" cy="33855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1"/>
                </a:solidFill>
                <a:effectLst/>
                <a:uLnTx/>
                <a:uFillTx/>
                <a:latin typeface="AvenirNext LT Pro Regular"/>
                <a:ea typeface="+mn-ea"/>
                <a:cs typeface="+mn-cs"/>
              </a:rPr>
              <a:t>mbpg_num_symbols</a:t>
            </a:r>
            <a:r>
              <a:rPr kumimoji="0" lang="en-US" sz="1600" b="0" i="0" u="none" strike="noStrike" kern="1200" cap="none" spc="0" normalizeH="0" baseline="0" noProof="0" dirty="0">
                <a:ln>
                  <a:noFill/>
                </a:ln>
                <a:solidFill>
                  <a:schemeClr val="bg1"/>
                </a:solidFill>
                <a:effectLst/>
                <a:uLnTx/>
                <a:uFillTx/>
                <a:latin typeface="AvenirNext LT Pro Regular"/>
                <a:ea typeface="+mn-ea"/>
                <a:cs typeface="+mn-cs"/>
              </a:rPr>
              <a:t>=29</a:t>
            </a:r>
          </a:p>
        </p:txBody>
      </p:sp>
    </p:spTree>
    <p:extLst>
      <p:ext uri="{BB962C8B-B14F-4D97-AF65-F5344CB8AC3E}">
        <p14:creationId xmlns:p14="http://schemas.microsoft.com/office/powerpoint/2010/main" val="230845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52F1E4-DC7B-4184-F091-BF2454E8E47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1B60F14B-15E4-2ED2-C49D-21ED9638346D}"/>
              </a:ext>
            </a:extLst>
          </p:cNvPr>
          <p:cNvSpPr>
            <a:spLocks noGrp="1"/>
          </p:cNvSpPr>
          <p:nvPr>
            <p:ph type="title"/>
          </p:nvPr>
        </p:nvSpPr>
        <p:spPr>
          <a:xfrm>
            <a:off x="495300" y="642644"/>
            <a:ext cx="11187112" cy="361959"/>
          </a:xfrm>
        </p:spPr>
        <p:txBody>
          <a:bodyPr/>
          <a:lstStyle/>
          <a:p>
            <a:r>
              <a:rPr lang="de-DE" dirty="0"/>
              <a:t>One Implementation of CI – Extended FDT</a:t>
            </a:r>
            <a:endParaRPr lang="en-US" dirty="0"/>
          </a:p>
        </p:txBody>
      </p:sp>
      <p:sp>
        <p:nvSpPr>
          <p:cNvPr id="5" name="Subtitle 4">
            <a:extLst>
              <a:ext uri="{FF2B5EF4-FFF2-40B4-BE49-F238E27FC236}">
                <a16:creationId xmlns:a16="http://schemas.microsoft.com/office/drawing/2014/main" id="{1F3FF347-3EEB-7901-73DD-A2122D3FE366}"/>
              </a:ext>
            </a:extLst>
          </p:cNvPr>
          <p:cNvSpPr>
            <a:spLocks noGrp="1"/>
          </p:cNvSpPr>
          <p:nvPr>
            <p:ph type="subTitle" idx="1"/>
          </p:nvPr>
        </p:nvSpPr>
        <p:spPr/>
        <p:txBody>
          <a:bodyPr/>
          <a:lstStyle/>
          <a:p>
            <a:r>
              <a:rPr lang="de-DE" dirty="0"/>
              <a:t>Aligned with File Delivery Table from FLUTE with extensions</a:t>
            </a:r>
            <a:endParaRPr lang="en-US" dirty="0"/>
          </a:p>
        </p:txBody>
      </p:sp>
      <p:graphicFrame>
        <p:nvGraphicFramePr>
          <p:cNvPr id="7" name="Table 6">
            <a:extLst>
              <a:ext uri="{FF2B5EF4-FFF2-40B4-BE49-F238E27FC236}">
                <a16:creationId xmlns:a16="http://schemas.microsoft.com/office/drawing/2014/main" id="{A32232A8-D912-DECA-0A16-9352EB06F28B}"/>
              </a:ext>
            </a:extLst>
          </p:cNvPr>
          <p:cNvGraphicFramePr>
            <a:graphicFrameLocks noGrp="1"/>
          </p:cNvGraphicFramePr>
          <p:nvPr/>
        </p:nvGraphicFramePr>
        <p:xfrm>
          <a:off x="494189" y="2903439"/>
          <a:ext cx="5316061" cy="3048000"/>
        </p:xfrm>
        <a:graphic>
          <a:graphicData uri="http://schemas.openxmlformats.org/drawingml/2006/table">
            <a:tbl>
              <a:tblPr firstRow="1" firstCol="1" bandRow="1"/>
              <a:tblGrid>
                <a:gridCol w="5316061">
                  <a:extLst>
                    <a:ext uri="{9D8B030D-6E8A-4147-A177-3AD203B41FA5}">
                      <a16:colId xmlns:a16="http://schemas.microsoft.com/office/drawing/2014/main" val="3774431847"/>
                    </a:ext>
                  </a:extLst>
                </a:gridCol>
              </a:tblGrid>
              <a:tr h="0">
                <a:tc>
                  <a:txBody>
                    <a:bodyPr/>
                    <a:lstStyle/>
                    <a:p>
                      <a:pPr marL="0" marR="0" fontAlgn="auto" hangingPunct="1">
                        <a:spcBef>
                          <a:spcPts val="0"/>
                        </a:spcBef>
                        <a:spcAft>
                          <a:spcPts val="0"/>
                        </a:spcAft>
                      </a:pPr>
                      <a:r>
                        <a:rPr lang="en-US" sz="800" dirty="0">
                          <a:solidFill>
                            <a:srgbClr val="FF0000"/>
                          </a:solidFill>
                          <a:effectLst/>
                          <a:latin typeface="Courier New" panose="02070309020205020404" pitchFamily="49" charset="0"/>
                          <a:ea typeface="Times New Roman" panose="02020603050405020304" pitchFamily="18" charset="0"/>
                        </a:rPr>
                        <a:t>&lt;?</a:t>
                      </a:r>
                      <a:r>
                        <a:rPr lang="en-US" sz="800" dirty="0">
                          <a:solidFill>
                            <a:srgbClr val="0000FF"/>
                          </a:solidFill>
                          <a:effectLst/>
                          <a:latin typeface="Courier New" panose="02070309020205020404" pitchFamily="49" charset="0"/>
                          <a:ea typeface="Times New Roman" panose="02020603050405020304" pitchFamily="18" charset="0"/>
                        </a:rPr>
                        <a:t>xml</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version</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"1.0"</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encoding</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"UTF-8"</a:t>
                      </a:r>
                      <a:r>
                        <a:rPr lang="en-US" sz="800" dirty="0">
                          <a:solidFill>
                            <a:srgbClr val="FF0000"/>
                          </a:solidFill>
                          <a:effectLst/>
                          <a:latin typeface="Courier New" panose="02070309020205020404" pitchFamily="49" charset="0"/>
                          <a:ea typeface="Times New Roman" panose="02020603050405020304" pitchFamily="18" charset="0"/>
                        </a:rPr>
                        <a:t>?&gt;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FDTInstance</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xmlns:xsi</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"http://www.w3.org/2001/XMLSchema-instance"</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xmlns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"urn:ETSI:CMMF:2023:FDT"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xsi:schemaLocation</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"urn:ETSI:CMMF:2023:FDT extendedFDT.xsd"</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Expires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"2024-05-30T09:30:10Z"</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Complete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ContentType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"video/mp4 codecs='avc1.42c01e,mp4a.40.29' profiles='iso8'"</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FEC-Encoding-ID</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"6"</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FEC-Encoding-Symbol-Length</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"64"</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&lt;File</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ContentLocation</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"https://example.com/efd1.mp4"</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TOI</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"0"</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Content-Length</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"64000"</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"source"</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https://example.com/efd1.mp4</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"partial"</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"sequential-</a:t>
                      </a:r>
                      <a:r>
                        <a:rPr lang="en-US" sz="800" dirty="0" err="1">
                          <a:solidFill>
                            <a:srgbClr val="008000"/>
                          </a:solidFill>
                          <a:effectLst/>
                          <a:latin typeface="Courier New" panose="02070309020205020404" pitchFamily="49" charset="0"/>
                          <a:ea typeface="Times New Roman" panose="02020603050405020304" pitchFamily="18" charset="0"/>
                        </a:rPr>
                        <a:t>sbn</a:t>
                      </a:r>
                      <a:r>
                        <a:rPr lang="en-US" sz="800" dirty="0">
                          <a:solidFill>
                            <a:srgbClr val="008000"/>
                          </a:solidFill>
                          <a:effectLst/>
                          <a:latin typeface="Courier New" panose="02070309020205020404" pitchFamily="49"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"500,0,1001"</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https://example.com/part1.cmf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"partial"</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"sequential-</a:t>
                      </a:r>
                      <a:r>
                        <a:rPr lang="en-US" sz="800" dirty="0" err="1">
                          <a:solidFill>
                            <a:srgbClr val="008000"/>
                          </a:solidFill>
                          <a:effectLst/>
                          <a:latin typeface="Courier New" panose="02070309020205020404" pitchFamily="49" charset="0"/>
                          <a:ea typeface="Times New Roman" panose="02020603050405020304" pitchFamily="18" charset="0"/>
                        </a:rPr>
                        <a:t>sbn</a:t>
                      </a:r>
                      <a:r>
                        <a:rPr lang="en-US" sz="800" dirty="0">
                          <a:solidFill>
                            <a:srgbClr val="008000"/>
                          </a:solidFill>
                          <a:effectLst/>
                          <a:latin typeface="Courier New" panose="02070309020205020404" pitchFamily="49"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"500,0,1501"</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https://example.com/part2.cmf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"partial"</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"sequential-</a:t>
                      </a:r>
                      <a:r>
                        <a:rPr lang="en-US" sz="800" dirty="0" err="1">
                          <a:solidFill>
                            <a:srgbClr val="008000"/>
                          </a:solidFill>
                          <a:effectLst/>
                          <a:latin typeface="Courier New" panose="02070309020205020404" pitchFamily="49" charset="0"/>
                          <a:ea typeface="Times New Roman" panose="02020603050405020304" pitchFamily="18" charset="0"/>
                        </a:rPr>
                        <a:t>sbn</a:t>
                      </a:r>
                      <a:r>
                        <a:rPr lang="en-US" sz="800" dirty="0">
                          <a:solidFill>
                            <a:srgbClr val="008000"/>
                          </a:solidFill>
                          <a:effectLst/>
                          <a:latin typeface="Courier New" panose="02070309020205020404" pitchFamily="49"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"500,0,2001"</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https://example.com/part3.cmf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0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&lt;/File&gt;</a:t>
                      </a:r>
                      <a:endParaRPr lang="en-US" sz="10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FDTInstance</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54073807"/>
                  </a:ext>
                </a:extLst>
              </a:tr>
            </a:tbl>
          </a:graphicData>
        </a:graphic>
      </p:graphicFrame>
      <p:graphicFrame>
        <p:nvGraphicFramePr>
          <p:cNvPr id="9" name="Table 8">
            <a:extLst>
              <a:ext uri="{FF2B5EF4-FFF2-40B4-BE49-F238E27FC236}">
                <a16:creationId xmlns:a16="http://schemas.microsoft.com/office/drawing/2014/main" id="{3CF27332-EFCA-8EE2-2BF2-351F6843B228}"/>
              </a:ext>
            </a:extLst>
          </p:cNvPr>
          <p:cNvGraphicFramePr>
            <a:graphicFrameLocks noGrp="1"/>
          </p:cNvGraphicFramePr>
          <p:nvPr/>
        </p:nvGraphicFramePr>
        <p:xfrm>
          <a:off x="5926524" y="1408014"/>
          <a:ext cx="6265476" cy="5324993"/>
        </p:xfrm>
        <a:graphic>
          <a:graphicData uri="http://schemas.openxmlformats.org/drawingml/2006/table">
            <a:tbl>
              <a:tblPr firstRow="1" firstCol="1" bandRow="1"/>
              <a:tblGrid>
                <a:gridCol w="6265476">
                  <a:extLst>
                    <a:ext uri="{9D8B030D-6E8A-4147-A177-3AD203B41FA5}">
                      <a16:colId xmlns:a16="http://schemas.microsoft.com/office/drawing/2014/main" val="1963175896"/>
                    </a:ext>
                  </a:extLst>
                </a:gridCol>
              </a:tblGrid>
              <a:tr h="5324993">
                <a:tc>
                  <a:txBody>
                    <a:bodyPr/>
                    <a:lstStyle/>
                    <a:p>
                      <a:pPr marL="0" marR="0" fontAlgn="auto" hangingPunct="1">
                        <a:spcBef>
                          <a:spcPts val="0"/>
                        </a:spcBef>
                        <a:spcAft>
                          <a:spcPts val="0"/>
                        </a:spcAft>
                      </a:pP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FDTInstance</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xmlns:xsi</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"http://www.w3.org/2001/XMLSchema-instance"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xmlns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"urn:ETSI:CMMF:2023:FDT"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xsi:schemaLocation</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"urn:ETSI:CMMF:2023:FDT extendedFDT.xsd"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Expires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"2024-05-30T09:30:10Z"</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Complete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FEC-OTI-FEC-Encoding-ID</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"6"</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FEC-OTI-Encoding-Symbol-Length</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"64"</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&lt;File</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ContentLocation</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"https://example.com/efd1-video.mp4"</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ContentType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"video/mp4 codecs='avc1.42c01e' profiles='iso8'"</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TOI</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"0"</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Content-Length</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"64000"</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"self-contained"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"spread"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"1001,3,1,0,0,0"</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https://example.com/part1-video.cmf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"self-contained"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"spread"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"1001,3,1,0,0,1"</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https://example.com/part2-video.cmf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"self-contained"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"spread"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"1001,3,1,0,0,2"</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https://example.com/part3-video.cmf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&lt;/File&gt;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&lt;File</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ContentLocation</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"https://example.com/efd1-audio.mp4"</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ContentType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"audio/mp4 codecs='mp4a.40.29' profiles='iso8'"</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TOI</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"1"</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Content-Length</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"4800"</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"self-contained"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"spread"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"80,3,1,0,0,0"</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https://example.com/part1-audio.cmf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"self-contained"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"spread"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"80,3,1,0,0,1"</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https://example.com/part2-audio.cmf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EncodedObjects</a:t>
                      </a: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FF0000"/>
                          </a:solidFill>
                          <a:effectLst/>
                          <a:latin typeface="Courier New" panose="02070309020205020404" pitchFamily="49" charset="0"/>
                          <a:ea typeface="Times New Roman" panose="02020603050405020304" pitchFamily="18" charset="0"/>
                        </a:rPr>
                        <a:t>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"self-contained"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interleavingType</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"spread"</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independentObject</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"true"</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err="1">
                          <a:solidFill>
                            <a:srgbClr val="FF0000"/>
                          </a:solidFill>
                          <a:effectLst/>
                          <a:latin typeface="Courier New" panose="02070309020205020404" pitchFamily="49" charset="0"/>
                          <a:ea typeface="Times New Roman" panose="02020603050405020304" pitchFamily="18" charset="0"/>
                        </a:rPr>
                        <a:t>includedSymbols</a:t>
                      </a:r>
                      <a:r>
                        <a:rPr lang="en-US" sz="800" dirty="0">
                          <a:solidFill>
                            <a:srgbClr val="000000"/>
                          </a:solidFill>
                          <a:effectLst/>
                          <a:latin typeface="Courier New" panose="02070309020205020404" pitchFamily="49" charset="0"/>
                          <a:ea typeface="Times New Roman" panose="02020603050405020304" pitchFamily="18" charset="0"/>
                        </a:rPr>
                        <a:t>=</a:t>
                      </a:r>
                      <a:r>
                        <a:rPr lang="en-US" sz="800" dirty="0">
                          <a:solidFill>
                            <a:srgbClr val="008000"/>
                          </a:solidFill>
                          <a:effectLst/>
                          <a:latin typeface="Courier New" panose="02070309020205020404" pitchFamily="49" charset="0"/>
                          <a:ea typeface="Times New Roman" panose="02020603050405020304" pitchFamily="18" charset="0"/>
                        </a:rPr>
                        <a:t>"80,3,1,0,0,2"</a:t>
                      </a:r>
                      <a:r>
                        <a:rPr lang="en-US" sz="800" dirty="0">
                          <a:solidFill>
                            <a:srgbClr val="0000FF"/>
                          </a:solidFill>
                          <a:effectLst/>
                          <a:latin typeface="Courier New" panose="02070309020205020404" pitchFamily="49" charset="0"/>
                          <a:ea typeface="Times New Roman" panose="02020603050405020304" pitchFamily="18" charset="0"/>
                        </a:rPr>
                        <a:t>&gt;</a:t>
                      </a:r>
                      <a:r>
                        <a:rPr lang="en-US" sz="800" dirty="0">
                          <a:solidFill>
                            <a:srgbClr val="000000"/>
                          </a:solidFill>
                          <a:effectLst/>
                          <a:latin typeface="Courier New" panose="02070309020205020404" pitchFamily="49" charset="0"/>
                          <a:ea typeface="Times New Roman" panose="02020603050405020304" pitchFamily="18" charset="0"/>
                        </a:rPr>
                        <a:t>https://example.com/part3-audio.cmf</a:t>
                      </a:r>
                      <a:r>
                        <a:rPr lang="en-US" sz="800" dirty="0">
                          <a:solidFill>
                            <a:srgbClr val="0000FF"/>
                          </a:solidFill>
                          <a:effectLst/>
                          <a:latin typeface="Courier New" panose="02070309020205020404" pitchFamily="49" charset="0"/>
                          <a:ea typeface="Times New Roman" panose="02020603050405020304" pitchFamily="18" charset="0"/>
                        </a:rPr>
                        <a:t>&lt;/EncodedObjects&gt;</a:t>
                      </a:r>
                      <a:endParaRPr lang="en-US" sz="1050" dirty="0">
                        <a:effectLst/>
                        <a:latin typeface="Times New Roman" panose="02020603050405020304" pitchFamily="18" charset="0"/>
                        <a:ea typeface="Times New Roman" panose="02020603050405020304" pitchFamily="18" charset="0"/>
                      </a:endParaRPr>
                    </a:p>
                    <a:p>
                      <a:pPr marL="0" marR="0" fontAlgn="auto" hangingPunct="1">
                        <a:spcBef>
                          <a:spcPts val="0"/>
                        </a:spcBef>
                        <a:spcAft>
                          <a:spcPts val="0"/>
                        </a:spcAft>
                      </a:pPr>
                      <a:r>
                        <a:rPr lang="en-US" sz="800" dirty="0">
                          <a:solidFill>
                            <a:srgbClr val="000000"/>
                          </a:solidFill>
                          <a:effectLst/>
                          <a:latin typeface="Courier New" panose="02070309020205020404" pitchFamily="49" charset="0"/>
                          <a:ea typeface="Times New Roman" panose="02020603050405020304" pitchFamily="18" charset="0"/>
                        </a:rPr>
                        <a:t>    </a:t>
                      </a:r>
                      <a:r>
                        <a:rPr lang="en-US" sz="800" dirty="0">
                          <a:solidFill>
                            <a:srgbClr val="0000FF"/>
                          </a:solidFill>
                          <a:effectLst/>
                          <a:latin typeface="Courier New" panose="02070309020205020404" pitchFamily="49" charset="0"/>
                          <a:ea typeface="Times New Roman" panose="02020603050405020304" pitchFamily="18" charset="0"/>
                        </a:rPr>
                        <a:t>&lt;/File&gt;</a:t>
                      </a:r>
                      <a:endParaRPr lang="en-US" sz="105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800" dirty="0">
                          <a:solidFill>
                            <a:srgbClr val="0000FF"/>
                          </a:solidFill>
                          <a:effectLst/>
                          <a:latin typeface="Courier New" panose="02070309020205020404" pitchFamily="49" charset="0"/>
                          <a:ea typeface="Times New Roman" panose="02020603050405020304" pitchFamily="18" charset="0"/>
                        </a:rPr>
                        <a:t>&lt;/</a:t>
                      </a:r>
                      <a:r>
                        <a:rPr lang="en-US" sz="800" dirty="0" err="1">
                          <a:solidFill>
                            <a:srgbClr val="0000FF"/>
                          </a:solidFill>
                          <a:effectLst/>
                          <a:latin typeface="Courier New" panose="02070309020205020404" pitchFamily="49" charset="0"/>
                          <a:ea typeface="Times New Roman" panose="02020603050405020304" pitchFamily="18" charset="0"/>
                        </a:rPr>
                        <a:t>FDTInstance</a:t>
                      </a:r>
                      <a:r>
                        <a:rPr lang="en-US" sz="800" dirty="0">
                          <a:solidFill>
                            <a:srgbClr val="0000FF"/>
                          </a:solidFill>
                          <a:effectLst/>
                          <a:latin typeface="Courier New" panose="02070309020205020404" pitchFamily="49" charset="0"/>
                          <a:ea typeface="Times New Roman" panose="02020603050405020304" pitchFamily="18" charset="0"/>
                        </a:rPr>
                        <a:t>&gt;</a:t>
                      </a:r>
                      <a:endParaRPr lang="en-US" sz="1050" dirty="0">
                        <a:effectLst/>
                        <a:latin typeface="Times New Roman" panose="02020603050405020304" pitchFamily="18" charset="0"/>
                        <a:ea typeface="Times New Roman" panose="02020603050405020304" pitchFamily="18" charset="0"/>
                      </a:endParaRPr>
                    </a:p>
                  </a:txBody>
                  <a:tcPr marL="61420" marR="61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13391480"/>
                  </a:ext>
                </a:extLst>
              </a:tr>
            </a:tbl>
          </a:graphicData>
        </a:graphic>
      </p:graphicFrame>
      <p:sp>
        <p:nvSpPr>
          <p:cNvPr id="11" name="TextBox 10">
            <a:extLst>
              <a:ext uri="{FF2B5EF4-FFF2-40B4-BE49-F238E27FC236}">
                <a16:creationId xmlns:a16="http://schemas.microsoft.com/office/drawing/2014/main" id="{5FEB6F2A-AA43-2D00-B9C1-61D77B1F6622}"/>
              </a:ext>
            </a:extLst>
          </p:cNvPr>
          <p:cNvSpPr txBox="1"/>
          <p:nvPr/>
        </p:nvSpPr>
        <p:spPr>
          <a:xfrm>
            <a:off x="494189" y="2041412"/>
            <a:ext cx="5129212" cy="646331"/>
          </a:xfrm>
          <a:prstGeom prst="rect">
            <a:avLst/>
          </a:prstGeom>
          <a:noFill/>
        </p:spPr>
        <p:txBody>
          <a:bodyPr wrap="square">
            <a:spAutoFit/>
          </a:bodyPr>
          <a:lstStyle/>
          <a:p>
            <a:pPr algn="ctr"/>
            <a:r>
              <a:rPr lang="en-GB" sz="1800" dirty="0">
                <a:effectLst/>
                <a:ea typeface="Times New Roman" panose="02020603050405020304" pitchFamily="18" charset="0"/>
              </a:rPr>
              <a:t>Single File – </a:t>
            </a:r>
            <a:br>
              <a:rPr lang="en-GB" sz="1800" dirty="0">
                <a:effectLst/>
                <a:ea typeface="Times New Roman" panose="02020603050405020304" pitchFamily="18" charset="0"/>
              </a:rPr>
            </a:br>
            <a:r>
              <a:rPr lang="en-GB" sz="1800" dirty="0">
                <a:effectLst/>
                <a:ea typeface="Times New Roman" panose="02020603050405020304" pitchFamily="18" charset="0"/>
              </a:rPr>
              <a:t>Source and Partial Encoding Object</a:t>
            </a:r>
            <a:endParaRPr lang="en-US" dirty="0"/>
          </a:p>
        </p:txBody>
      </p:sp>
      <p:sp>
        <p:nvSpPr>
          <p:cNvPr id="12" name="TextBox 11">
            <a:extLst>
              <a:ext uri="{FF2B5EF4-FFF2-40B4-BE49-F238E27FC236}">
                <a16:creationId xmlns:a16="http://schemas.microsoft.com/office/drawing/2014/main" id="{B7BE8226-9247-32E3-32AC-8CB194E3BD14}"/>
              </a:ext>
            </a:extLst>
          </p:cNvPr>
          <p:cNvSpPr txBox="1"/>
          <p:nvPr/>
        </p:nvSpPr>
        <p:spPr>
          <a:xfrm>
            <a:off x="6553200" y="726885"/>
            <a:ext cx="5129212" cy="646331"/>
          </a:xfrm>
          <a:prstGeom prst="rect">
            <a:avLst/>
          </a:prstGeom>
          <a:noFill/>
        </p:spPr>
        <p:txBody>
          <a:bodyPr wrap="square">
            <a:spAutoFit/>
          </a:bodyPr>
          <a:lstStyle/>
          <a:p>
            <a:pPr algn="ctr"/>
            <a:r>
              <a:rPr lang="en-US" sz="1800" dirty="0">
                <a:effectLst/>
                <a:ea typeface="Times New Roman" panose="02020603050405020304" pitchFamily="18" charset="0"/>
              </a:rPr>
              <a:t>Multiple Files – </a:t>
            </a:r>
            <a:br>
              <a:rPr lang="en-US" sz="1800" dirty="0">
                <a:effectLst/>
                <a:ea typeface="Times New Roman" panose="02020603050405020304" pitchFamily="18" charset="0"/>
              </a:rPr>
            </a:br>
            <a:r>
              <a:rPr lang="en-US" sz="1800" dirty="0">
                <a:effectLst/>
                <a:ea typeface="Times New Roman" panose="02020603050405020304" pitchFamily="18" charset="0"/>
              </a:rPr>
              <a:t>Self-contained objects including source symbols</a:t>
            </a:r>
            <a:endParaRPr lang="en-US" dirty="0"/>
          </a:p>
        </p:txBody>
      </p:sp>
    </p:spTree>
    <p:extLst>
      <p:ext uri="{BB962C8B-B14F-4D97-AF65-F5344CB8AC3E}">
        <p14:creationId xmlns:p14="http://schemas.microsoft.com/office/powerpoint/2010/main" val="36255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86F2A-62A3-97B8-A848-7187B6559B08}"/>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C0D93AC-8A84-8255-A21E-A6EF45E77C4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FA5BEB72-9022-594E-A953-FB391B952388}"/>
              </a:ext>
            </a:extLst>
          </p:cNvPr>
          <p:cNvSpPr>
            <a:spLocks noGrp="1"/>
          </p:cNvSpPr>
          <p:nvPr>
            <p:ph type="title"/>
          </p:nvPr>
        </p:nvSpPr>
        <p:spPr>
          <a:xfrm>
            <a:off x="495298" y="2147259"/>
            <a:ext cx="8829675" cy="2168863"/>
          </a:xfrm>
        </p:spPr>
        <p:txBody>
          <a:bodyPr/>
          <a:lstStyle/>
          <a:p>
            <a:r>
              <a:rPr lang="de-DE" dirty="0"/>
              <a:t>Combining CDP-based CMMF and 5G Media Streaming</a:t>
            </a:r>
            <a:endParaRPr lang="en-US" dirty="0"/>
          </a:p>
        </p:txBody>
      </p:sp>
    </p:spTree>
    <p:extLst>
      <p:ext uri="{BB962C8B-B14F-4D97-AF65-F5344CB8AC3E}">
        <p14:creationId xmlns:p14="http://schemas.microsoft.com/office/powerpoint/2010/main" val="413960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4F89-0A91-52EA-2463-3F440B8A9AF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89623E-B548-FA2C-FD42-5F03FAC45297}"/>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378587CC-4B59-4705-8B86-C4DCA5A72195}"/>
              </a:ext>
            </a:extLst>
          </p:cNvPr>
          <p:cNvSpPr>
            <a:spLocks noGrp="1"/>
          </p:cNvSpPr>
          <p:nvPr>
            <p:ph type="title"/>
          </p:nvPr>
        </p:nvSpPr>
        <p:spPr>
          <a:xfrm>
            <a:off x="495300" y="642644"/>
            <a:ext cx="11187112" cy="361959"/>
          </a:xfrm>
        </p:spPr>
        <p:txBody>
          <a:bodyPr/>
          <a:lstStyle/>
          <a:p>
            <a:r>
              <a:rPr lang="de-DE" dirty="0"/>
              <a:t>Architecture Extensions for CMMF</a:t>
            </a:r>
            <a:endParaRPr lang="en-US" dirty="0"/>
          </a:p>
        </p:txBody>
      </p:sp>
      <p:sp>
        <p:nvSpPr>
          <p:cNvPr id="5" name="Subtitle 4">
            <a:extLst>
              <a:ext uri="{FF2B5EF4-FFF2-40B4-BE49-F238E27FC236}">
                <a16:creationId xmlns:a16="http://schemas.microsoft.com/office/drawing/2014/main" id="{AEE36D9B-7886-43CF-BF43-FC376613A0B0}"/>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57BBD9BD-B169-4817-AD62-D1CF240A9ACD}"/>
              </a:ext>
            </a:extLst>
          </p:cNvPr>
          <p:cNvSpPr/>
          <p:nvPr/>
        </p:nvSpPr>
        <p:spPr>
          <a:xfrm>
            <a:off x="6096000" y="2717253"/>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5GMSd AS</a:t>
            </a:r>
            <a:endParaRPr lang="en-US" dirty="0" err="1">
              <a:solidFill>
                <a:schemeClr val="tx1"/>
              </a:solidFill>
              <a:latin typeface="Microsoft Sans Serif"/>
              <a:cs typeface="Microsoft Sans Serif" panose="020B0604020202020204" pitchFamily="34" charset="0"/>
            </a:endParaRPr>
          </a:p>
        </p:txBody>
      </p:sp>
      <p:sp>
        <p:nvSpPr>
          <p:cNvPr id="7" name="Rectangle 6">
            <a:extLst>
              <a:ext uri="{FF2B5EF4-FFF2-40B4-BE49-F238E27FC236}">
                <a16:creationId xmlns:a16="http://schemas.microsoft.com/office/drawing/2014/main" id="{B01A6F86-4A3E-2A13-90F3-5F4EC440865A}"/>
              </a:ext>
            </a:extLst>
          </p:cNvPr>
          <p:cNvSpPr/>
          <p:nvPr/>
        </p:nvSpPr>
        <p:spPr>
          <a:xfrm>
            <a:off x="6354315" y="3119038"/>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CMMF Configuration Information</a:t>
            </a:r>
            <a:endParaRPr lang="en-US"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572DE5A8-B59A-BE53-791D-3D1EDFEF875D}"/>
              </a:ext>
            </a:extLst>
          </p:cNvPr>
          <p:cNvSpPr/>
          <p:nvPr/>
        </p:nvSpPr>
        <p:spPr>
          <a:xfrm>
            <a:off x="8545065" y="4440635"/>
            <a:ext cx="1571625" cy="14367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CMMF Coded Object Generator</a:t>
            </a:r>
            <a:endParaRPr lang="en-US" dirty="0" err="1">
              <a:solidFill>
                <a:schemeClr val="bg1"/>
              </a:solidFill>
              <a:latin typeface="Microsoft Sans Serif"/>
              <a:cs typeface="Microsoft Sans Serif" panose="020B0604020202020204" pitchFamily="34" charset="0"/>
            </a:endParaRPr>
          </a:p>
        </p:txBody>
      </p:sp>
      <p:sp>
        <p:nvSpPr>
          <p:cNvPr id="16" name="Rectangle 15">
            <a:extLst>
              <a:ext uri="{FF2B5EF4-FFF2-40B4-BE49-F238E27FC236}">
                <a16:creationId xmlns:a16="http://schemas.microsoft.com/office/drawing/2014/main" id="{C212A009-5EBB-632B-58C6-84040D89DDF0}"/>
              </a:ext>
            </a:extLst>
          </p:cNvPr>
          <p:cNvSpPr/>
          <p:nvPr/>
        </p:nvSpPr>
        <p:spPr>
          <a:xfrm>
            <a:off x="641224" y="2717254"/>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Media Player+</a:t>
            </a:r>
            <a:endParaRPr lang="en-US" dirty="0" err="1">
              <a:solidFill>
                <a:schemeClr val="tx1"/>
              </a:solidFill>
              <a:latin typeface="Microsoft Sans Serif"/>
              <a:cs typeface="Microsoft Sans Serif" panose="020B0604020202020204" pitchFamily="34" charset="0"/>
            </a:endParaRPr>
          </a:p>
        </p:txBody>
      </p:sp>
      <p:sp>
        <p:nvSpPr>
          <p:cNvPr id="17" name="Rectangle 16">
            <a:extLst>
              <a:ext uri="{FF2B5EF4-FFF2-40B4-BE49-F238E27FC236}">
                <a16:creationId xmlns:a16="http://schemas.microsoft.com/office/drawing/2014/main" id="{BA398E8C-60C9-39D1-D7A4-35B75AB7932F}"/>
              </a:ext>
            </a:extLst>
          </p:cNvPr>
          <p:cNvSpPr/>
          <p:nvPr/>
        </p:nvSpPr>
        <p:spPr>
          <a:xfrm>
            <a:off x="1176619" y="5107217"/>
            <a:ext cx="3099546"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CMMF Receiver</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with "5GMS AS"-like server</a:t>
            </a:r>
            <a:endParaRPr lang="en-US" dirty="0" err="1">
              <a:solidFill>
                <a:schemeClr val="bg1"/>
              </a:solidFill>
              <a:latin typeface="Microsoft Sans Serif"/>
              <a:cs typeface="Microsoft Sans Serif" panose="020B0604020202020204" pitchFamily="34" charset="0"/>
            </a:endParaRPr>
          </a:p>
        </p:txBody>
      </p:sp>
      <p:sp>
        <p:nvSpPr>
          <p:cNvPr id="21" name="Arrow: Right 20">
            <a:extLst>
              <a:ext uri="{FF2B5EF4-FFF2-40B4-BE49-F238E27FC236}">
                <a16:creationId xmlns:a16="http://schemas.microsoft.com/office/drawing/2014/main" id="{C40E58D8-688C-905C-DBB7-53DE4F8C8D2A}"/>
              </a:ext>
            </a:extLst>
          </p:cNvPr>
          <p:cNvSpPr/>
          <p:nvPr/>
        </p:nvSpPr>
        <p:spPr>
          <a:xfrm flipH="1">
            <a:off x="10269092" y="4025198"/>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DASH/HLS</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/CMAF M2</a:t>
            </a:r>
            <a:endParaRPr lang="en-US" dirty="0" err="1">
              <a:solidFill>
                <a:schemeClr val="bg1"/>
              </a:solidFill>
              <a:latin typeface="Microsoft Sans Serif"/>
              <a:cs typeface="Microsoft Sans Serif" panose="020B0604020202020204" pitchFamily="34" charset="0"/>
            </a:endParaRPr>
          </a:p>
        </p:txBody>
      </p:sp>
      <p:sp>
        <p:nvSpPr>
          <p:cNvPr id="22" name="Rectangle 21">
            <a:extLst>
              <a:ext uri="{FF2B5EF4-FFF2-40B4-BE49-F238E27FC236}">
                <a16:creationId xmlns:a16="http://schemas.microsoft.com/office/drawing/2014/main" id="{B725C9AD-8790-9F68-5535-B20F5D02ED42}"/>
              </a:ext>
            </a:extLst>
          </p:cNvPr>
          <p:cNvSpPr/>
          <p:nvPr/>
        </p:nvSpPr>
        <p:spPr>
          <a:xfrm>
            <a:off x="1529900" y="3529972"/>
            <a:ext cx="2390205" cy="1206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Media Player</a:t>
            </a:r>
            <a:endParaRPr lang="en-US" dirty="0" err="1">
              <a:solidFill>
                <a:schemeClr val="bg1"/>
              </a:solidFill>
              <a:latin typeface="Microsoft Sans Serif"/>
              <a:cs typeface="Microsoft Sans Serif" panose="020B0604020202020204" pitchFamily="34" charset="0"/>
            </a:endParaRPr>
          </a:p>
        </p:txBody>
      </p:sp>
      <p:cxnSp>
        <p:nvCxnSpPr>
          <p:cNvPr id="24" name="Straight Connector 23">
            <a:extLst>
              <a:ext uri="{FF2B5EF4-FFF2-40B4-BE49-F238E27FC236}">
                <a16:creationId xmlns:a16="http://schemas.microsoft.com/office/drawing/2014/main" id="{379542AA-090A-B90E-EB68-DC7D011E3F08}"/>
              </a:ext>
            </a:extLst>
          </p:cNvPr>
          <p:cNvCxnSpPr>
            <a:stCxn id="16" idx="3"/>
            <a:endCxn id="6" idx="1"/>
          </p:cNvCxnSpPr>
          <p:nvPr/>
        </p:nvCxnSpPr>
        <p:spPr>
          <a:xfrm flipV="1">
            <a:off x="4814316" y="4586162"/>
            <a:ext cx="1281684" cy="1"/>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533611A5-EE07-8802-BA06-DD1A4C711C9E}"/>
              </a:ext>
            </a:extLst>
          </p:cNvPr>
          <p:cNvSpPr txBox="1"/>
          <p:nvPr/>
        </p:nvSpPr>
        <p:spPr>
          <a:xfrm>
            <a:off x="5476874" y="4283612"/>
            <a:ext cx="285335"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M4</a:t>
            </a:r>
            <a:endParaRPr lang="en-US" sz="1600" dirty="0">
              <a:solidFill>
                <a:schemeClr val="tx2"/>
              </a:solidFill>
              <a:latin typeface="Microsoft Sans Serif"/>
              <a:cs typeface="Microsoft Sans Serif" panose="020B0604020202020204" pitchFamily="34" charset="0"/>
            </a:endParaRPr>
          </a:p>
        </p:txBody>
      </p:sp>
      <p:sp>
        <p:nvSpPr>
          <p:cNvPr id="4" name="Rectangle 3">
            <a:extLst>
              <a:ext uri="{FF2B5EF4-FFF2-40B4-BE49-F238E27FC236}">
                <a16:creationId xmlns:a16="http://schemas.microsoft.com/office/drawing/2014/main" id="{CC246B84-0E62-E59D-FEA1-636E4A8DBE24}"/>
              </a:ext>
            </a:extLst>
          </p:cNvPr>
          <p:cNvSpPr/>
          <p:nvPr/>
        </p:nvSpPr>
        <p:spPr>
          <a:xfrm>
            <a:off x="6119812" y="1471596"/>
            <a:ext cx="4173092" cy="761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5GMSd AF</a:t>
            </a:r>
            <a:endParaRPr lang="en-US" dirty="0" err="1">
              <a:solidFill>
                <a:schemeClr val="tx1"/>
              </a:solidFill>
              <a:latin typeface="Microsoft Sans Serif"/>
              <a:cs typeface="Microsoft Sans Serif" panose="020B0604020202020204" pitchFamily="34" charset="0"/>
            </a:endParaRPr>
          </a:p>
        </p:txBody>
      </p:sp>
      <p:sp>
        <p:nvSpPr>
          <p:cNvPr id="11" name="Arrow: Right 10">
            <a:extLst>
              <a:ext uri="{FF2B5EF4-FFF2-40B4-BE49-F238E27FC236}">
                <a16:creationId xmlns:a16="http://schemas.microsoft.com/office/drawing/2014/main" id="{419A87D3-445B-F057-E78A-E26D0E0BE0DF}"/>
              </a:ext>
            </a:extLst>
          </p:cNvPr>
          <p:cNvSpPr/>
          <p:nvPr/>
        </p:nvSpPr>
        <p:spPr>
          <a:xfrm flipH="1">
            <a:off x="10292904" y="1275447"/>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Provisioning M1</a:t>
            </a:r>
            <a:endParaRPr lang="en-US" dirty="0" err="1">
              <a:solidFill>
                <a:schemeClr val="bg1"/>
              </a:solidFill>
              <a:latin typeface="Microsoft Sans Serif"/>
              <a:cs typeface="Microsoft Sans Serif" panose="020B0604020202020204" pitchFamily="34" charset="0"/>
            </a:endParaRPr>
          </a:p>
        </p:txBody>
      </p:sp>
      <p:sp>
        <p:nvSpPr>
          <p:cNvPr id="12" name="Arrow: Down 11">
            <a:extLst>
              <a:ext uri="{FF2B5EF4-FFF2-40B4-BE49-F238E27FC236}">
                <a16:creationId xmlns:a16="http://schemas.microsoft.com/office/drawing/2014/main" id="{DEAADE65-7DE2-5409-5876-8A7BBE9A4AAB}"/>
              </a:ext>
            </a:extLst>
          </p:cNvPr>
          <p:cNvSpPr/>
          <p:nvPr/>
        </p:nvSpPr>
        <p:spPr>
          <a:xfrm>
            <a:off x="7704063" y="2212717"/>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M3</a:t>
            </a:r>
            <a:endParaRPr lang="en-US" dirty="0" err="1">
              <a:solidFill>
                <a:schemeClr val="bg1"/>
              </a:solidFill>
              <a:latin typeface="Microsoft Sans Serif"/>
              <a:cs typeface="Microsoft Sans Serif" panose="020B0604020202020204" pitchFamily="34" charset="0"/>
            </a:endParaRPr>
          </a:p>
        </p:txBody>
      </p:sp>
      <p:sp>
        <p:nvSpPr>
          <p:cNvPr id="13" name="Rectangle 12">
            <a:extLst>
              <a:ext uri="{FF2B5EF4-FFF2-40B4-BE49-F238E27FC236}">
                <a16:creationId xmlns:a16="http://schemas.microsoft.com/office/drawing/2014/main" id="{6BB789C8-A9CF-5F77-C5E5-B2D103883818}"/>
              </a:ext>
            </a:extLst>
          </p:cNvPr>
          <p:cNvSpPr/>
          <p:nvPr/>
        </p:nvSpPr>
        <p:spPr>
          <a:xfrm>
            <a:off x="666178" y="1472720"/>
            <a:ext cx="4173092" cy="761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MSH</a:t>
            </a:r>
            <a:endParaRPr lang="en-US" dirty="0" err="1">
              <a:solidFill>
                <a:schemeClr val="tx1"/>
              </a:solidFill>
              <a:latin typeface="Microsoft Sans Serif"/>
              <a:cs typeface="Microsoft Sans Serif" panose="020B0604020202020204" pitchFamily="34" charset="0"/>
            </a:endParaRPr>
          </a:p>
        </p:txBody>
      </p:sp>
      <p:sp>
        <p:nvSpPr>
          <p:cNvPr id="14" name="Arrow: Right 13">
            <a:extLst>
              <a:ext uri="{FF2B5EF4-FFF2-40B4-BE49-F238E27FC236}">
                <a16:creationId xmlns:a16="http://schemas.microsoft.com/office/drawing/2014/main" id="{17CC755A-D0EE-2E02-2D56-1F0A3EC669C9}"/>
              </a:ext>
            </a:extLst>
          </p:cNvPr>
          <p:cNvSpPr/>
          <p:nvPr/>
        </p:nvSpPr>
        <p:spPr>
          <a:xfrm flipH="1">
            <a:off x="4836756" y="1277831"/>
            <a:ext cx="1281683"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M5</a:t>
            </a:r>
            <a:endParaRPr lang="en-US" dirty="0" err="1">
              <a:solidFill>
                <a:schemeClr val="bg1"/>
              </a:solidFill>
              <a:latin typeface="Microsoft Sans Serif"/>
              <a:cs typeface="Microsoft Sans Serif" panose="020B0604020202020204" pitchFamily="34" charset="0"/>
            </a:endParaRPr>
          </a:p>
        </p:txBody>
      </p:sp>
      <p:sp>
        <p:nvSpPr>
          <p:cNvPr id="15" name="Arrow: Down 14">
            <a:extLst>
              <a:ext uri="{FF2B5EF4-FFF2-40B4-BE49-F238E27FC236}">
                <a16:creationId xmlns:a16="http://schemas.microsoft.com/office/drawing/2014/main" id="{4F5FDF5B-4BFC-F3B5-0D88-CD29576F8A90}"/>
              </a:ext>
            </a:extLst>
          </p:cNvPr>
          <p:cNvSpPr/>
          <p:nvPr/>
        </p:nvSpPr>
        <p:spPr>
          <a:xfrm>
            <a:off x="2063173" y="2223590"/>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M10</a:t>
            </a:r>
            <a:endParaRPr lang="en-US" dirty="0" err="1">
              <a:solidFill>
                <a:schemeClr val="bg1"/>
              </a:solidFill>
              <a:latin typeface="Microsoft Sans Serif"/>
              <a:cs typeface="Microsoft Sans Serif" panose="020B0604020202020204" pitchFamily="34" charset="0"/>
            </a:endParaRPr>
          </a:p>
        </p:txBody>
      </p:sp>
      <p:cxnSp>
        <p:nvCxnSpPr>
          <p:cNvPr id="18" name="Straight Connector 17">
            <a:extLst>
              <a:ext uri="{FF2B5EF4-FFF2-40B4-BE49-F238E27FC236}">
                <a16:creationId xmlns:a16="http://schemas.microsoft.com/office/drawing/2014/main" id="{C446E06E-AA32-867B-0200-310F4A94FEB4}"/>
              </a:ext>
            </a:extLst>
          </p:cNvPr>
          <p:cNvCxnSpPr>
            <a:cxnSpLocks/>
            <a:stCxn id="17" idx="0"/>
            <a:endCxn id="22" idx="2"/>
          </p:cNvCxnSpPr>
          <p:nvPr/>
        </p:nvCxnSpPr>
        <p:spPr>
          <a:xfrm flipH="1" flipV="1">
            <a:off x="2725003" y="4736696"/>
            <a:ext cx="1389" cy="370521"/>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18DBC17C-824A-6FD3-9797-886191DBC2F5}"/>
              </a:ext>
            </a:extLst>
          </p:cNvPr>
          <p:cNvSpPr txBox="1"/>
          <p:nvPr/>
        </p:nvSpPr>
        <p:spPr>
          <a:xfrm>
            <a:off x="2812894" y="4778988"/>
            <a:ext cx="307777"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MX</a:t>
            </a:r>
            <a:endParaRPr lang="en-US" sz="1600" dirty="0">
              <a:solidFill>
                <a:schemeClr val="tx2"/>
              </a:solidFill>
              <a:latin typeface="Microsoft Sans Serif"/>
              <a:cs typeface="Microsoft Sans Serif" panose="020B0604020202020204" pitchFamily="34" charset="0"/>
            </a:endParaRPr>
          </a:p>
        </p:txBody>
      </p:sp>
      <p:sp>
        <p:nvSpPr>
          <p:cNvPr id="31" name="Rectangle 30">
            <a:extLst>
              <a:ext uri="{FF2B5EF4-FFF2-40B4-BE49-F238E27FC236}">
                <a16:creationId xmlns:a16="http://schemas.microsoft.com/office/drawing/2014/main" id="{A7461010-D2D5-E17E-15D5-0CE76D4F4644}"/>
              </a:ext>
            </a:extLst>
          </p:cNvPr>
          <p:cNvSpPr/>
          <p:nvPr/>
        </p:nvSpPr>
        <p:spPr>
          <a:xfrm>
            <a:off x="6369170" y="4115972"/>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Service Location 1</a:t>
            </a:r>
          </a:p>
        </p:txBody>
      </p:sp>
      <p:sp>
        <p:nvSpPr>
          <p:cNvPr id="32" name="Rectangle 31">
            <a:extLst>
              <a:ext uri="{FF2B5EF4-FFF2-40B4-BE49-F238E27FC236}">
                <a16:creationId xmlns:a16="http://schemas.microsoft.com/office/drawing/2014/main" id="{422C0F49-9A38-C565-B879-CA3EA10406E1}"/>
              </a:ext>
            </a:extLst>
          </p:cNvPr>
          <p:cNvSpPr/>
          <p:nvPr/>
        </p:nvSpPr>
        <p:spPr>
          <a:xfrm>
            <a:off x="6369170" y="5508193"/>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Service Location N</a:t>
            </a:r>
            <a:endParaRPr lang="en-US" dirty="0" err="1">
              <a:solidFill>
                <a:schemeClr val="bg1"/>
              </a:solidFill>
              <a:latin typeface="Microsoft Sans Serif"/>
              <a:cs typeface="Microsoft Sans Serif" panose="020B0604020202020204" pitchFamily="34" charset="0"/>
            </a:endParaRPr>
          </a:p>
        </p:txBody>
      </p:sp>
      <p:cxnSp>
        <p:nvCxnSpPr>
          <p:cNvPr id="33" name="Straight Connector 32">
            <a:extLst>
              <a:ext uri="{FF2B5EF4-FFF2-40B4-BE49-F238E27FC236}">
                <a16:creationId xmlns:a16="http://schemas.microsoft.com/office/drawing/2014/main" id="{2BA7778D-3351-1C11-FC58-E7A6BAAFAC90}"/>
              </a:ext>
            </a:extLst>
          </p:cNvPr>
          <p:cNvCxnSpPr>
            <a:cxnSpLocks/>
          </p:cNvCxnSpPr>
          <p:nvPr/>
        </p:nvCxnSpPr>
        <p:spPr>
          <a:xfrm>
            <a:off x="7154983" y="5050541"/>
            <a:ext cx="0" cy="316006"/>
          </a:xfrm>
          <a:prstGeom prst="line">
            <a:avLst/>
          </a:prstGeom>
          <a:ln w="38100" cap="rnd">
            <a:solidFill>
              <a:schemeClr val="accent6"/>
            </a:solidFill>
            <a:prstDash val="sysDot"/>
            <a:round/>
            <a:headEnd type="none" w="med"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9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D9F25-440E-7DFE-279E-92F07A41C15A}"/>
            </a:ext>
          </a:extLst>
        </p:cNvPr>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45B89042-94F5-BF4E-5F06-3AB667660FC7}"/>
              </a:ext>
            </a:extLst>
          </p:cNvPr>
          <p:cNvGraphicFramePr>
            <a:graphicFrameLocks/>
          </p:cNvGraphicFramePr>
          <p:nvPr/>
        </p:nvGraphicFramePr>
        <p:xfrm>
          <a:off x="7100048" y="164544"/>
          <a:ext cx="5019675" cy="6486525"/>
        </p:xfrm>
        <a:graphic>
          <a:graphicData uri="http://schemas.openxmlformats.org/presentationml/2006/ole">
            <mc:AlternateContent xmlns:mc="http://schemas.openxmlformats.org/markup-compatibility/2006">
              <mc:Choice xmlns:v="urn:schemas-microsoft-com:vml" Requires="v">
                <p:oleObj name="Signalling Chart" r:id="rId3" imgW="6293922" imgH="7664152" progId="Mscgen.Chart">
                  <p:embed/>
                </p:oleObj>
              </mc:Choice>
              <mc:Fallback>
                <p:oleObj name="Signalling Chart" r:id="rId3" imgW="6293922" imgH="7664152" progId="Mscgen.Chart">
                  <p:embed/>
                  <p:pic>
                    <p:nvPicPr>
                      <p:cNvPr id="7" name="Object 6">
                        <a:extLst>
                          <a:ext uri="{FF2B5EF4-FFF2-40B4-BE49-F238E27FC236}">
                            <a16:creationId xmlns:a16="http://schemas.microsoft.com/office/drawing/2014/main" id="{45B89042-94F5-BF4E-5F06-3AB667660FC7}"/>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048" y="164544"/>
                        <a:ext cx="5019675" cy="6486525"/>
                      </a:xfrm>
                      <a:prstGeom prst="rect">
                        <a:avLst/>
                      </a:prstGeom>
                      <a:solidFill>
                        <a:srgbClr val="FFFFFF"/>
                      </a:solidFill>
                    </p:spPr>
                  </p:pic>
                </p:oleObj>
              </mc:Fallback>
            </mc:AlternateContent>
          </a:graphicData>
        </a:graphic>
      </p:graphicFrame>
      <p:sp>
        <p:nvSpPr>
          <p:cNvPr id="2" name="Footer Placeholder 1">
            <a:extLst>
              <a:ext uri="{FF2B5EF4-FFF2-40B4-BE49-F238E27FC236}">
                <a16:creationId xmlns:a16="http://schemas.microsoft.com/office/drawing/2014/main" id="{17E118CA-3C1D-D61C-EE86-9F1B58606DFD}"/>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22C8F4EE-A90E-5023-C2DB-F8C2C7221D2E}"/>
              </a:ext>
            </a:extLst>
          </p:cNvPr>
          <p:cNvSpPr>
            <a:spLocks noGrp="1"/>
          </p:cNvSpPr>
          <p:nvPr>
            <p:ph type="title"/>
          </p:nvPr>
        </p:nvSpPr>
        <p:spPr>
          <a:xfrm>
            <a:off x="495300" y="642644"/>
            <a:ext cx="11187112" cy="361959"/>
          </a:xfrm>
        </p:spPr>
        <p:txBody>
          <a:bodyPr/>
          <a:lstStyle/>
          <a:p>
            <a:r>
              <a:rPr lang="de-DE" dirty="0"/>
              <a:t>Provisioning Call flow – updates for CMMF</a:t>
            </a:r>
            <a:endParaRPr lang="en-US" dirty="0"/>
          </a:p>
        </p:txBody>
      </p:sp>
      <p:sp>
        <p:nvSpPr>
          <p:cNvPr id="4" name="Content Placeholder 3">
            <a:extLst>
              <a:ext uri="{FF2B5EF4-FFF2-40B4-BE49-F238E27FC236}">
                <a16:creationId xmlns:a16="http://schemas.microsoft.com/office/drawing/2014/main" id="{DE09A1EC-E172-D4B2-9640-3E82ECD18E74}"/>
              </a:ext>
            </a:extLst>
          </p:cNvPr>
          <p:cNvSpPr>
            <a:spLocks noGrp="1"/>
          </p:cNvSpPr>
          <p:nvPr>
            <p:ph sz="quarter" idx="14"/>
          </p:nvPr>
        </p:nvSpPr>
        <p:spPr/>
        <p:txBody>
          <a:bodyPr/>
          <a:lstStyle/>
          <a:p>
            <a:r>
              <a:rPr lang="de-DE" dirty="0"/>
              <a:t>Core updates for multi-service locations are</a:t>
            </a:r>
          </a:p>
          <a:p>
            <a:pPr lvl="1"/>
            <a:r>
              <a:rPr lang="de-DE" dirty="0"/>
              <a:t>New provisioning parameters</a:t>
            </a:r>
          </a:p>
          <a:p>
            <a:r>
              <a:rPr lang="en-US" dirty="0"/>
              <a:t>Provisioning parameters include</a:t>
            </a:r>
          </a:p>
          <a:p>
            <a:pPr lvl="1"/>
            <a:r>
              <a:rPr lang="en-US" dirty="0"/>
              <a:t>Request for CMMF processing with configuration parameters</a:t>
            </a:r>
          </a:p>
          <a:p>
            <a:pPr lvl="1"/>
            <a:r>
              <a:rPr lang="en-US" dirty="0"/>
              <a:t>Parameters for CMMF processing </a:t>
            </a:r>
          </a:p>
          <a:p>
            <a:pPr lvl="2"/>
            <a:r>
              <a:rPr lang="en-US" dirty="0"/>
              <a:t>Number of service locations</a:t>
            </a:r>
          </a:p>
          <a:p>
            <a:pPr lvl="2"/>
            <a:r>
              <a:rPr lang="en-US" dirty="0"/>
              <a:t>Formation of source and repair objects – (spreading, size)</a:t>
            </a:r>
          </a:p>
          <a:p>
            <a:pPr lvl="2"/>
            <a:r>
              <a:rPr lang="en-US" dirty="0"/>
              <a:t>Usage of FEC code with code parameters</a:t>
            </a:r>
          </a:p>
          <a:p>
            <a:pPr lvl="2"/>
            <a:r>
              <a:rPr lang="en-US" dirty="0"/>
              <a:t>Distribution of Media Player Entry</a:t>
            </a:r>
          </a:p>
          <a:p>
            <a:pPr lvl="1"/>
            <a:r>
              <a:rPr lang="en-US" dirty="0"/>
              <a:t>The number of service locations and parameters for each service location</a:t>
            </a:r>
          </a:p>
          <a:p>
            <a:pPr lvl="2"/>
            <a:r>
              <a:rPr lang="en-US" dirty="0"/>
              <a:t>Each service location may be assigned with different QoS parameters</a:t>
            </a:r>
          </a:p>
          <a:p>
            <a:pPr lvl="2"/>
            <a:r>
              <a:rPr lang="en-US" dirty="0"/>
              <a:t>Each service location may be a different slice</a:t>
            </a:r>
          </a:p>
          <a:p>
            <a:pPr lvl="2"/>
            <a:r>
              <a:rPr lang="en-US" dirty="0"/>
              <a:t>Other differentiating aspects to be added to service locations may be considered.</a:t>
            </a:r>
          </a:p>
        </p:txBody>
      </p:sp>
      <p:sp>
        <p:nvSpPr>
          <p:cNvPr id="5" name="Subtitle 4">
            <a:extLst>
              <a:ext uri="{FF2B5EF4-FFF2-40B4-BE49-F238E27FC236}">
                <a16:creationId xmlns:a16="http://schemas.microsoft.com/office/drawing/2014/main" id="{BE97292E-FE82-4820-0DEB-5F9A7AC651E6}"/>
              </a:ext>
            </a:extLst>
          </p:cNvPr>
          <p:cNvSpPr>
            <a:spLocks noGrp="1"/>
          </p:cNvSpPr>
          <p:nvPr>
            <p:ph type="subTitle" idx="1"/>
          </p:nvPr>
        </p:nvSpPr>
        <p:spPr/>
        <p:txBody>
          <a:bodyPr/>
          <a:lstStyle/>
          <a:p>
            <a:r>
              <a:rPr lang="de-DE" dirty="0"/>
              <a:t>The provisioning in TS 26.501, clause 5.3.2 applies</a:t>
            </a:r>
            <a:endParaRPr lang="en-US" dirty="0"/>
          </a:p>
        </p:txBody>
      </p:sp>
    </p:spTree>
    <p:extLst>
      <p:ext uri="{BB962C8B-B14F-4D97-AF65-F5344CB8AC3E}">
        <p14:creationId xmlns:p14="http://schemas.microsoft.com/office/powerpoint/2010/main" val="276062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403E4-EB0E-7E6D-8E30-C08567C0249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2A52F7-403B-7C3B-0FB8-11686A957AE3}"/>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3BAC849B-2DB0-5270-506F-26B71B60768A}"/>
              </a:ext>
            </a:extLst>
          </p:cNvPr>
          <p:cNvSpPr>
            <a:spLocks noGrp="1"/>
          </p:cNvSpPr>
          <p:nvPr>
            <p:ph type="title"/>
          </p:nvPr>
        </p:nvSpPr>
        <p:spPr>
          <a:xfrm>
            <a:off x="495300" y="642644"/>
            <a:ext cx="11187112" cy="361959"/>
          </a:xfrm>
        </p:spPr>
        <p:txBody>
          <a:bodyPr/>
          <a:lstStyle/>
          <a:p>
            <a:r>
              <a:rPr lang="de-DE" dirty="0"/>
              <a:t>Distribution Call flow - CMMF</a:t>
            </a:r>
            <a:endParaRPr lang="en-US" dirty="0"/>
          </a:p>
        </p:txBody>
      </p:sp>
      <p:sp>
        <p:nvSpPr>
          <p:cNvPr id="4" name="Content Placeholder 3">
            <a:extLst>
              <a:ext uri="{FF2B5EF4-FFF2-40B4-BE49-F238E27FC236}">
                <a16:creationId xmlns:a16="http://schemas.microsoft.com/office/drawing/2014/main" id="{3EC92473-1BCF-B0BF-9FD1-539B5570ACD2}"/>
              </a:ext>
            </a:extLst>
          </p:cNvPr>
          <p:cNvSpPr>
            <a:spLocks noGrp="1"/>
          </p:cNvSpPr>
          <p:nvPr>
            <p:ph sz="quarter" idx="14"/>
          </p:nvPr>
        </p:nvSpPr>
        <p:spPr>
          <a:xfrm>
            <a:off x="495300" y="1719072"/>
            <a:ext cx="5441576" cy="4681727"/>
          </a:xfrm>
        </p:spPr>
        <p:txBody>
          <a:bodyPr>
            <a:normAutofit/>
          </a:bodyPr>
          <a:lstStyle/>
          <a:p>
            <a:r>
              <a:rPr lang="de-DE" dirty="0"/>
              <a:t>Updates in </a:t>
            </a:r>
            <a:r>
              <a:rPr lang="de-DE" b="1" dirty="0"/>
              <a:t>bold</a:t>
            </a:r>
            <a:r>
              <a:rPr lang="de-DE" dirty="0"/>
              <a:t> (right) for CMMF</a:t>
            </a:r>
          </a:p>
          <a:p>
            <a:pPr lvl="1"/>
            <a:r>
              <a:rPr lang="en-US" dirty="0"/>
              <a:t>Service announcement includes CMMF configuration information URL and MIME Type</a:t>
            </a:r>
          </a:p>
          <a:p>
            <a:pPr lvl="1"/>
            <a:r>
              <a:rPr lang="en-US" dirty="0"/>
              <a:t>Media Session handler starts CMMF part of extended media player</a:t>
            </a:r>
          </a:p>
          <a:p>
            <a:pPr lvl="1"/>
            <a:r>
              <a:rPr lang="en-US" dirty="0"/>
              <a:t>CMMF Configuration information collected</a:t>
            </a:r>
          </a:p>
          <a:p>
            <a:pPr lvl="1"/>
            <a:r>
              <a:rPr lang="en-US" dirty="0"/>
              <a:t>CMMF Receiver identifies MPD and starts Media Player</a:t>
            </a:r>
          </a:p>
          <a:p>
            <a:pPr lvl="1"/>
            <a:r>
              <a:rPr lang="en-US" dirty="0"/>
              <a:t>Media Player identifies segments to be requested and asks CMMF receiver</a:t>
            </a:r>
          </a:p>
          <a:p>
            <a:pPr lvl="1"/>
            <a:r>
              <a:rPr lang="en-US" dirty="0"/>
              <a:t>CMMF Receiver based on continuous updates collected the associated encoded objects, recovers the source objects and provides the media segments</a:t>
            </a:r>
          </a:p>
          <a:p>
            <a:r>
              <a:rPr lang="en-US" dirty="0"/>
              <a:t>Variants:</a:t>
            </a:r>
          </a:p>
          <a:p>
            <a:pPr lvl="1"/>
            <a:r>
              <a:rPr lang="en-US" dirty="0"/>
              <a:t>Parts of the information may go directly to Media Player</a:t>
            </a:r>
          </a:p>
          <a:p>
            <a:pPr lvl="1"/>
            <a:r>
              <a:rPr lang="en-US" dirty="0"/>
              <a:t>Configuration information may be static (for example a template information is used)</a:t>
            </a:r>
          </a:p>
        </p:txBody>
      </p:sp>
      <p:sp>
        <p:nvSpPr>
          <p:cNvPr id="5" name="Subtitle 4">
            <a:extLst>
              <a:ext uri="{FF2B5EF4-FFF2-40B4-BE49-F238E27FC236}">
                <a16:creationId xmlns:a16="http://schemas.microsoft.com/office/drawing/2014/main" id="{73AB9CA1-4C9D-73D6-FFDD-012D03BB061E}"/>
              </a:ext>
            </a:extLst>
          </p:cNvPr>
          <p:cNvSpPr>
            <a:spLocks noGrp="1"/>
          </p:cNvSpPr>
          <p:nvPr>
            <p:ph type="subTitle" idx="1"/>
          </p:nvPr>
        </p:nvSpPr>
        <p:spPr/>
        <p:txBody>
          <a:bodyPr/>
          <a:lstStyle/>
          <a:p>
            <a:r>
              <a:rPr lang="de-DE" dirty="0"/>
              <a:t>Updates to call flow based on clause 5.7.4 of TS 26.501</a:t>
            </a:r>
            <a:endParaRPr lang="en-US" dirty="0"/>
          </a:p>
        </p:txBody>
      </p:sp>
      <p:sp>
        <p:nvSpPr>
          <p:cNvPr id="6" name="Rectangle 2">
            <a:extLst>
              <a:ext uri="{FF2B5EF4-FFF2-40B4-BE49-F238E27FC236}">
                <a16:creationId xmlns:a16="http://schemas.microsoft.com/office/drawing/2014/main" id="{7DD166D6-A766-36CA-2988-31E01AA9BD80}"/>
              </a:ext>
            </a:extLst>
          </p:cNvPr>
          <p:cNvSpPr>
            <a:spLocks noChangeArrowheads="1"/>
          </p:cNvSpPr>
          <p:nvPr/>
        </p:nvSpPr>
        <p:spPr bwMode="auto">
          <a:xfrm flipV="1">
            <a:off x="7036565" y="-1364362"/>
            <a:ext cx="8725268" cy="4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66349B75-06BF-9690-0002-765DA5517270}"/>
              </a:ext>
            </a:extLst>
          </p:cNvPr>
          <p:cNvGraphicFramePr>
            <a:graphicFrameLocks noChangeAspect="1"/>
          </p:cNvGraphicFramePr>
          <p:nvPr>
            <p:extLst>
              <p:ext uri="{D42A27DB-BD31-4B8C-83A1-F6EECF244321}">
                <p14:modId xmlns:p14="http://schemas.microsoft.com/office/powerpoint/2010/main" val="1621903656"/>
              </p:ext>
            </p:extLst>
          </p:nvPr>
        </p:nvGraphicFramePr>
        <p:xfrm>
          <a:off x="6049963" y="0"/>
          <a:ext cx="6169025" cy="5175250"/>
        </p:xfrm>
        <a:graphic>
          <a:graphicData uri="http://schemas.openxmlformats.org/presentationml/2006/ole">
            <mc:AlternateContent xmlns:mc="http://schemas.openxmlformats.org/markup-compatibility/2006">
              <mc:Choice xmlns:v="urn:schemas-microsoft-com:vml" Requires="v">
                <p:oleObj name="Signalling Chart" r:id="rId3" imgW="12068280" imgH="10067760" progId="Mscgen.Chart">
                  <p:embed/>
                </p:oleObj>
              </mc:Choice>
              <mc:Fallback>
                <p:oleObj name="Signalling Chart" r:id="rId3" imgW="12068280" imgH="10067760" progId="Mscgen.Chart">
                  <p:embed/>
                  <p:pic>
                    <p:nvPicPr>
                      <p:cNvPr id="8" name="Object 7">
                        <a:extLst>
                          <a:ext uri="{FF2B5EF4-FFF2-40B4-BE49-F238E27FC236}">
                            <a16:creationId xmlns:a16="http://schemas.microsoft.com/office/drawing/2014/main" id="{66349B75-06BF-9690-0002-765DA5517270}"/>
                          </a:ext>
                        </a:extLst>
                      </p:cNvPr>
                      <p:cNvPicPr>
                        <a:picLocks noChangeAspect="1" noChangeArrowheads="1"/>
                      </p:cNvPicPr>
                      <p:nvPr/>
                    </p:nvPicPr>
                    <p:blipFill>
                      <a:blip r:embed="rId4"/>
                      <a:srcRect/>
                      <a:stretch>
                        <a:fillRect/>
                      </a:stretch>
                    </p:blipFill>
                    <p:spPr bwMode="auto">
                      <a:xfrm>
                        <a:off x="6049963" y="0"/>
                        <a:ext cx="6169025" cy="5175250"/>
                      </a:xfrm>
                      <a:prstGeom prst="rect">
                        <a:avLst/>
                      </a:prstGeom>
                      <a:noFill/>
                    </p:spPr>
                  </p:pic>
                </p:oleObj>
              </mc:Fallback>
            </mc:AlternateContent>
          </a:graphicData>
        </a:graphic>
      </p:graphicFrame>
    </p:spTree>
    <p:extLst>
      <p:ext uri="{BB962C8B-B14F-4D97-AF65-F5344CB8AC3E}">
        <p14:creationId xmlns:p14="http://schemas.microsoft.com/office/powerpoint/2010/main" val="29812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8E3D-79FE-BC78-570F-3AA775F9747F}"/>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180C1FF3-CAC7-4519-6BCB-1119D7C27574}"/>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1A7EAF3A-A16E-D2BE-0BD3-011EE6EEACAB}"/>
              </a:ext>
            </a:extLst>
          </p:cNvPr>
          <p:cNvSpPr>
            <a:spLocks noGrp="1"/>
          </p:cNvSpPr>
          <p:nvPr>
            <p:ph type="title"/>
          </p:nvPr>
        </p:nvSpPr>
        <p:spPr>
          <a:xfrm>
            <a:off x="495298" y="3593167"/>
            <a:ext cx="8829675" cy="722955"/>
          </a:xfrm>
        </p:spPr>
        <p:txBody>
          <a:bodyPr/>
          <a:lstStyle/>
          <a:p>
            <a:r>
              <a:rPr lang="de-DE" dirty="0"/>
              <a:t>Proposal</a:t>
            </a:r>
            <a:endParaRPr lang="en-US" dirty="0"/>
          </a:p>
        </p:txBody>
      </p:sp>
    </p:spTree>
    <p:extLst>
      <p:ext uri="{BB962C8B-B14F-4D97-AF65-F5344CB8AC3E}">
        <p14:creationId xmlns:p14="http://schemas.microsoft.com/office/powerpoint/2010/main" val="138000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1B6D2E-04A1-04B6-1FDD-BF9913CA19B9}"/>
              </a:ext>
            </a:extLst>
          </p:cNvPr>
          <p:cNvSpPr>
            <a:spLocks noGrp="1"/>
          </p:cNvSpPr>
          <p:nvPr>
            <p:ph type="title"/>
          </p:nvPr>
        </p:nvSpPr>
        <p:spPr>
          <a:xfrm>
            <a:off x="495300" y="642644"/>
            <a:ext cx="11187112" cy="361959"/>
          </a:xfrm>
        </p:spPr>
        <p:txBody>
          <a:bodyPr/>
          <a:lstStyle/>
          <a:p>
            <a:r>
              <a:rPr lang="de-DE" dirty="0"/>
              <a:t>It is proposed to</a:t>
            </a:r>
            <a:endParaRPr lang="en-US" dirty="0"/>
          </a:p>
        </p:txBody>
      </p:sp>
      <p:sp>
        <p:nvSpPr>
          <p:cNvPr id="6" name="Content Placeholder 5">
            <a:extLst>
              <a:ext uri="{FF2B5EF4-FFF2-40B4-BE49-F238E27FC236}">
                <a16:creationId xmlns:a16="http://schemas.microsoft.com/office/drawing/2014/main" id="{A698CE17-BDD2-7908-8C96-63D46EADAA5A}"/>
              </a:ext>
            </a:extLst>
          </p:cNvPr>
          <p:cNvSpPr>
            <a:spLocks noGrp="1"/>
          </p:cNvSpPr>
          <p:nvPr>
            <p:ph sz="quarter" idx="14"/>
          </p:nvPr>
        </p:nvSpPr>
        <p:spPr/>
        <p:txBody>
          <a:bodyPr/>
          <a:lstStyle/>
          <a:p>
            <a:r>
              <a:rPr lang="de-DE" dirty="0"/>
              <a:t>Take into account the architecture updates on slide 16, as well as the call flows in slide 17 and 18 for provisioning and distribution into account for WT#3a</a:t>
            </a:r>
          </a:p>
          <a:p>
            <a:r>
              <a:rPr lang="de-DE" dirty="0"/>
              <a:t>To consider content steering as introduced in slide 20, as well as well as the call flows in slide 21 and 22 for provisioning and distribution into account for WT#3a</a:t>
            </a:r>
          </a:p>
          <a:p>
            <a:r>
              <a:rPr lang="de-DE" dirty="0"/>
              <a:t>To consider Annex D of ETSI TS 103 973 as an option for multi-service location and further align the work with existing 3GPP specification related to MBMS, FLUTE and 3GPP FEC.</a:t>
            </a:r>
          </a:p>
          <a:p>
            <a:r>
              <a:rPr lang="de-DE" dirty="0"/>
              <a:t>To consider CMMF as introduced in slide 35, as well as well as the call flows in slide 36 and 37 for provisioning and distribution into account for WT#3a</a:t>
            </a:r>
          </a:p>
          <a:p>
            <a:r>
              <a:rPr lang="de-DE" dirty="0"/>
              <a:t>Update the CR with the relevant information – this will be done after the submission deadline</a:t>
            </a:r>
          </a:p>
          <a:p>
            <a:r>
              <a:rPr lang="de-DE" dirty="0"/>
              <a:t>Agree stage-2 work at this meeting without details on the solution</a:t>
            </a:r>
          </a:p>
          <a:p>
            <a:r>
              <a:rPr lang="de-DE" dirty="0"/>
              <a:t>Identify the relevant stage-3 </a:t>
            </a:r>
            <a:r>
              <a:rPr lang="de-DE" dirty="0" err="1"/>
              <a:t>solutions</a:t>
            </a:r>
            <a:r>
              <a:rPr lang="de-DE" dirty="0"/>
              <a:t> until SA4#131</a:t>
            </a:r>
          </a:p>
          <a:p>
            <a:endParaRPr lang="de-DE" dirty="0"/>
          </a:p>
          <a:p>
            <a:endParaRPr lang="de-DE" dirty="0"/>
          </a:p>
          <a:p>
            <a:endParaRPr lang="en-US" dirty="0"/>
          </a:p>
        </p:txBody>
      </p:sp>
      <p:sp>
        <p:nvSpPr>
          <p:cNvPr id="5" name="Subtitle 4">
            <a:extLst>
              <a:ext uri="{FF2B5EF4-FFF2-40B4-BE49-F238E27FC236}">
                <a16:creationId xmlns:a16="http://schemas.microsoft.com/office/drawing/2014/main" id="{EB2B53AD-C70E-C4F6-7C46-D8F9CB1A78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55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B56293-2FFA-B5F6-3CD9-CEC721308CC3}"/>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055500FC-8363-5A33-D3A6-387CA65E0678}"/>
              </a:ext>
            </a:extLst>
          </p:cNvPr>
          <p:cNvSpPr>
            <a:spLocks noGrp="1"/>
          </p:cNvSpPr>
          <p:nvPr>
            <p:ph type="title"/>
          </p:nvPr>
        </p:nvSpPr>
        <p:spPr>
          <a:xfrm>
            <a:off x="495300" y="642644"/>
            <a:ext cx="11187112" cy="361959"/>
          </a:xfrm>
        </p:spPr>
        <p:txBody>
          <a:bodyPr/>
          <a:lstStyle/>
          <a:p>
            <a:r>
              <a:rPr lang="de-DE" dirty="0"/>
              <a:t>What would multi-CDN mean in context of 5GMSd AS?</a:t>
            </a:r>
            <a:endParaRPr lang="en-US" dirty="0"/>
          </a:p>
        </p:txBody>
      </p:sp>
      <p:sp>
        <p:nvSpPr>
          <p:cNvPr id="4" name="Content Placeholder 3">
            <a:extLst>
              <a:ext uri="{FF2B5EF4-FFF2-40B4-BE49-F238E27FC236}">
                <a16:creationId xmlns:a16="http://schemas.microsoft.com/office/drawing/2014/main" id="{7FE1DC8F-9633-5B97-0FFD-F32555052CDF}"/>
              </a:ext>
            </a:extLst>
          </p:cNvPr>
          <p:cNvSpPr>
            <a:spLocks noGrp="1"/>
          </p:cNvSpPr>
          <p:nvPr>
            <p:ph sz="quarter" idx="14"/>
          </p:nvPr>
        </p:nvSpPr>
        <p:spPr/>
        <p:txBody>
          <a:bodyPr>
            <a:normAutofit fontScale="85000" lnSpcReduction="20000"/>
          </a:bodyPr>
          <a:lstStyle/>
          <a:p>
            <a:pPr>
              <a:lnSpc>
                <a:spcPct val="120000"/>
              </a:lnSpc>
            </a:pPr>
            <a:r>
              <a:rPr lang="en-US" dirty="0"/>
              <a:t>A service location defines a collection of network resources that share commonalities and can be referred to by a common label.</a:t>
            </a:r>
          </a:p>
          <a:p>
            <a:pPr>
              <a:lnSpc>
                <a:spcPct val="120000"/>
              </a:lnSpc>
            </a:pPr>
            <a:r>
              <a:rPr lang="en-US" dirty="0"/>
              <a:t>Several elements in the MPD of type </a:t>
            </a:r>
            <a:r>
              <a:rPr lang="en-US" dirty="0" err="1"/>
              <a:t>xs:anyURI</a:t>
            </a:r>
            <a:r>
              <a:rPr lang="en-US" dirty="0"/>
              <a:t> may have associated a @serviceLocation attribute which provides the label for a Service Location. If two resources share the same value for this attribute , (i.e., they are assigned to the same Service Location), then these URLs are likely to have their URLs resolve to services at a common network location, for example a common Content Delivery Network.</a:t>
            </a:r>
          </a:p>
          <a:p>
            <a:pPr>
              <a:lnSpc>
                <a:spcPct val="120000"/>
              </a:lnSpc>
            </a:pPr>
            <a:r>
              <a:rPr lang="en-US" dirty="0"/>
              <a:t>If the element does not include a @serviceLocation attribute, no relationship to any resource in the MPD is known.</a:t>
            </a:r>
          </a:p>
          <a:p>
            <a:pPr>
              <a:lnSpc>
                <a:spcPct val="120000"/>
              </a:lnSpc>
            </a:pPr>
            <a:r>
              <a:rPr lang="en-US" dirty="0"/>
              <a:t>The string value of @serviceLocation should only contain characters from the set [</a:t>
            </a:r>
            <a:r>
              <a:rPr lang="en-US" dirty="0" err="1"/>
              <a:t>a..z</a:t>
            </a:r>
            <a:r>
              <a:rPr lang="en-US" dirty="0"/>
              <a:t>], [A..Z], [0..9], '.', '-', and '_'.</a:t>
            </a:r>
          </a:p>
          <a:p>
            <a:pPr>
              <a:lnSpc>
                <a:spcPct val="120000"/>
              </a:lnSpc>
            </a:pPr>
            <a:r>
              <a:rPr lang="en-US" dirty="0"/>
              <a:t>A client may for example use such information in order to correlate network statistics from the collected statistics when resolving to a URL at the same service location to predict the </a:t>
            </a:r>
            <a:r>
              <a:rPr lang="en-US" dirty="0" err="1"/>
              <a:t>behaviour</a:t>
            </a:r>
            <a:r>
              <a:rPr lang="en-US" dirty="0"/>
              <a:t> when resolving for another resource at the same service location.</a:t>
            </a:r>
          </a:p>
          <a:p>
            <a:pPr>
              <a:lnSpc>
                <a:spcPct val="120000"/>
              </a:lnSpc>
            </a:pPr>
            <a:r>
              <a:rPr lang="en-US" dirty="0"/>
              <a:t>Service locations may for example be used to annotate redundant content offerings. In this case, for example a content steering operation as defined in Annex  K.3.6 may use the values of service locations to steer the client towards a specific version of the redundant content offering.</a:t>
            </a:r>
          </a:p>
        </p:txBody>
      </p:sp>
      <p:sp>
        <p:nvSpPr>
          <p:cNvPr id="5" name="Subtitle 4">
            <a:extLst>
              <a:ext uri="{FF2B5EF4-FFF2-40B4-BE49-F238E27FC236}">
                <a16:creationId xmlns:a16="http://schemas.microsoft.com/office/drawing/2014/main" id="{C4E6D695-3423-7B8C-261A-974BB2D02C75}"/>
              </a:ext>
            </a:extLst>
          </p:cNvPr>
          <p:cNvSpPr>
            <a:spLocks noGrp="1"/>
          </p:cNvSpPr>
          <p:nvPr>
            <p:ph type="subTitle" idx="1"/>
          </p:nvPr>
        </p:nvSpPr>
        <p:spPr/>
        <p:txBody>
          <a:bodyPr/>
          <a:lstStyle/>
          <a:p>
            <a:r>
              <a:rPr lang="de-DE" dirty="0"/>
              <a:t>MPEG-DASH defines service locations in clause 5.6.6</a:t>
            </a:r>
            <a:endParaRPr lang="en-US" dirty="0"/>
          </a:p>
        </p:txBody>
      </p:sp>
    </p:spTree>
    <p:extLst>
      <p:ext uri="{BB962C8B-B14F-4D97-AF65-F5344CB8AC3E}">
        <p14:creationId xmlns:p14="http://schemas.microsoft.com/office/powerpoint/2010/main" val="235530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8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D376D6-6AC0-BD66-C26D-28E9611B8CCB}"/>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300EBFA4-1DA0-C9D5-45C5-574634D6917C}"/>
              </a:ext>
            </a:extLst>
          </p:cNvPr>
          <p:cNvSpPr>
            <a:spLocks noGrp="1"/>
          </p:cNvSpPr>
          <p:nvPr>
            <p:ph type="title"/>
          </p:nvPr>
        </p:nvSpPr>
        <p:spPr>
          <a:xfrm>
            <a:off x="495300" y="642644"/>
            <a:ext cx="11187112" cy="361959"/>
          </a:xfrm>
        </p:spPr>
        <p:txBody>
          <a:bodyPr/>
          <a:lstStyle/>
          <a:p>
            <a:r>
              <a:rPr lang="de-DE" dirty="0"/>
              <a:t>Examples for multi-CDN are </a:t>
            </a:r>
            <a:endParaRPr lang="en-US" dirty="0"/>
          </a:p>
        </p:txBody>
      </p:sp>
      <p:sp>
        <p:nvSpPr>
          <p:cNvPr id="4" name="Content Placeholder 3">
            <a:extLst>
              <a:ext uri="{FF2B5EF4-FFF2-40B4-BE49-F238E27FC236}">
                <a16:creationId xmlns:a16="http://schemas.microsoft.com/office/drawing/2014/main" id="{0C498BFC-714D-5DAB-D957-BD038D7209AF}"/>
              </a:ext>
            </a:extLst>
          </p:cNvPr>
          <p:cNvSpPr>
            <a:spLocks noGrp="1"/>
          </p:cNvSpPr>
          <p:nvPr>
            <p:ph sz="quarter" idx="14"/>
          </p:nvPr>
        </p:nvSpPr>
        <p:spPr/>
        <p:txBody>
          <a:bodyPr/>
          <a:lstStyle/>
          <a:p>
            <a:r>
              <a:rPr lang="en-US" dirty="0"/>
              <a:t>Multi-CDN delivery with DNS-based client-side switching</a:t>
            </a:r>
          </a:p>
          <a:p>
            <a:r>
              <a:rPr lang="en-US" dirty="0"/>
              <a:t>Multi-CDN delivery with DASH-based client-side switching</a:t>
            </a:r>
          </a:p>
          <a:p>
            <a:pPr lvl="1"/>
            <a:r>
              <a:rPr lang="en-US" dirty="0"/>
              <a:t>The usage of multiple </a:t>
            </a:r>
            <a:r>
              <a:rPr lang="en-US" dirty="0" err="1"/>
              <a:t>BaseURL</a:t>
            </a:r>
            <a:r>
              <a:rPr lang="en-US" dirty="0"/>
              <a:t> and consistent resolution is for example described in the 3GPP DASH profile clause 8.6 in 3GPP TS 26.247.</a:t>
            </a:r>
          </a:p>
          <a:p>
            <a:r>
              <a:rPr lang="en-US" dirty="0"/>
              <a:t>Multi-CDN delivery with DASH-based client-side switching and priorities</a:t>
            </a:r>
          </a:p>
          <a:p>
            <a:pPr lvl="1"/>
            <a:r>
              <a:rPr lang="en-US" dirty="0"/>
              <a:t>See for example the definition in ETSI TS 103 285 (DVB-DASH)</a:t>
            </a:r>
          </a:p>
          <a:p>
            <a:r>
              <a:rPr lang="en-US" dirty="0"/>
              <a:t>Multi-CDN delivery with Content Steering</a:t>
            </a:r>
          </a:p>
          <a:p>
            <a:pPr lvl="1"/>
            <a:r>
              <a:rPr lang="en-US" dirty="0"/>
              <a:t>See for example HLS and DASH, with DASH being defined in ETSI TS 103 998</a:t>
            </a:r>
          </a:p>
          <a:p>
            <a:r>
              <a:rPr lang="en-US" dirty="0"/>
              <a:t>Multi-CDN delivery using SAND4M </a:t>
            </a:r>
          </a:p>
          <a:p>
            <a:pPr lvl="1"/>
            <a:r>
              <a:rPr lang="en-US" dirty="0"/>
              <a:t>3GPP DASH in TS 26.247, clause 13.10 defines the SAND functionality for enabling SAND for Multi-Network support (SAND4M). </a:t>
            </a:r>
          </a:p>
          <a:p>
            <a:r>
              <a:rPr lang="en-US" dirty="0"/>
              <a:t>Common Multi-source Media Format (CMMF) as defined in ETSI TS 103 973</a:t>
            </a:r>
          </a:p>
          <a:p>
            <a:pPr lvl="1"/>
            <a:r>
              <a:rPr lang="en-US" dirty="0"/>
              <a:t>This functionality permits the creation of complementary copies – more details later</a:t>
            </a:r>
          </a:p>
        </p:txBody>
      </p:sp>
      <p:sp>
        <p:nvSpPr>
          <p:cNvPr id="5" name="Subtitle 4">
            <a:extLst>
              <a:ext uri="{FF2B5EF4-FFF2-40B4-BE49-F238E27FC236}">
                <a16:creationId xmlns:a16="http://schemas.microsoft.com/office/drawing/2014/main" id="{22F2C1CA-95FF-03E7-5B9B-EE5B80A1B7A0}"/>
              </a:ext>
            </a:extLst>
          </p:cNvPr>
          <p:cNvSpPr>
            <a:spLocks noGrp="1"/>
          </p:cNvSpPr>
          <p:nvPr>
            <p:ph type="subTitle" idx="1"/>
          </p:nvPr>
        </p:nvSpPr>
        <p:spPr/>
        <p:txBody>
          <a:bodyPr/>
          <a:lstStyle/>
          <a:p>
            <a:r>
              <a:rPr lang="de-DE" dirty="0"/>
              <a:t>See attached paper for some more background</a:t>
            </a:r>
            <a:endParaRPr lang="en-US" dirty="0"/>
          </a:p>
        </p:txBody>
      </p:sp>
    </p:spTree>
    <p:extLst>
      <p:ext uri="{BB962C8B-B14F-4D97-AF65-F5344CB8AC3E}">
        <p14:creationId xmlns:p14="http://schemas.microsoft.com/office/powerpoint/2010/main" val="429446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5AC208-6207-FCFF-8B83-3EF6BD7F177E}"/>
              </a:ext>
            </a:extLst>
          </p:cNvPr>
          <p:cNvSpPr>
            <a:spLocks noGrp="1"/>
          </p:cNvSpPr>
          <p:nvPr>
            <p:ph type="title"/>
          </p:nvPr>
        </p:nvSpPr>
        <p:spPr>
          <a:xfrm>
            <a:off x="495300" y="642644"/>
            <a:ext cx="11187112" cy="361959"/>
          </a:xfrm>
        </p:spPr>
        <p:txBody>
          <a:bodyPr/>
          <a:lstStyle/>
          <a:p>
            <a:r>
              <a:rPr lang="de-DE" dirty="0"/>
              <a:t>Multi-CDN is either ...</a:t>
            </a:r>
            <a:endParaRPr lang="en-US" dirty="0"/>
          </a:p>
        </p:txBody>
      </p:sp>
      <p:sp>
        <p:nvSpPr>
          <p:cNvPr id="5" name="Subtitle 4">
            <a:extLst>
              <a:ext uri="{FF2B5EF4-FFF2-40B4-BE49-F238E27FC236}">
                <a16:creationId xmlns:a16="http://schemas.microsoft.com/office/drawing/2014/main" id="{CADA1F5F-2DFD-7E09-81CF-F722CEEABFC4}"/>
              </a:ext>
            </a:extLst>
          </p:cNvPr>
          <p:cNvSpPr>
            <a:spLocks noGrp="1"/>
          </p:cNvSpPr>
          <p:nvPr>
            <p:ph type="subTitle" idx="1"/>
          </p:nvPr>
        </p:nvSpPr>
        <p:spPr/>
        <p:txBody>
          <a:bodyPr/>
          <a:lstStyle/>
          <a:p>
            <a:r>
              <a:rPr lang="de-DE" dirty="0"/>
              <a:t>... A feature of the </a:t>
            </a:r>
            <a:r>
              <a:rPr lang="de-DE" dirty="0">
                <a:solidFill>
                  <a:schemeClr val="bg1"/>
                </a:solidFill>
                <a:highlight>
                  <a:srgbClr val="FF0000"/>
                </a:highlight>
              </a:rPr>
              <a:t>5GMS AS </a:t>
            </a:r>
            <a:r>
              <a:rPr lang="de-DE" dirty="0"/>
              <a:t>or it is a feature of the </a:t>
            </a:r>
            <a:r>
              <a:rPr lang="de-DE" dirty="0">
                <a:highlight>
                  <a:srgbClr val="FF40FF"/>
                </a:highlight>
              </a:rPr>
              <a:t>Application Provider</a:t>
            </a:r>
            <a:endParaRPr lang="en-US" dirty="0">
              <a:highlight>
                <a:srgbClr val="FF40FF"/>
              </a:highlight>
            </a:endParaRPr>
          </a:p>
        </p:txBody>
      </p:sp>
      <p:graphicFrame>
        <p:nvGraphicFramePr>
          <p:cNvPr id="8" name="Object 7">
            <a:extLst>
              <a:ext uri="{FF2B5EF4-FFF2-40B4-BE49-F238E27FC236}">
                <a16:creationId xmlns:a16="http://schemas.microsoft.com/office/drawing/2014/main" id="{6D2ADEEB-DEF6-506D-2461-793FF3B14C42}"/>
              </a:ext>
            </a:extLst>
          </p:cNvPr>
          <p:cNvGraphicFramePr>
            <a:graphicFrameLocks noChangeAspect="1"/>
          </p:cNvGraphicFramePr>
          <p:nvPr>
            <p:extLst>
              <p:ext uri="{D42A27DB-BD31-4B8C-83A1-F6EECF244321}">
                <p14:modId xmlns:p14="http://schemas.microsoft.com/office/powerpoint/2010/main" val="778967096"/>
              </p:ext>
            </p:extLst>
          </p:nvPr>
        </p:nvGraphicFramePr>
        <p:xfrm>
          <a:off x="879475" y="1752600"/>
          <a:ext cx="10433050" cy="4362450"/>
        </p:xfrm>
        <a:graphic>
          <a:graphicData uri="http://schemas.openxmlformats.org/presentationml/2006/ole">
            <mc:AlternateContent xmlns:mc="http://schemas.openxmlformats.org/markup-compatibility/2006">
              <mc:Choice xmlns:v="urn:schemas-microsoft-com:vml" Requires="v">
                <p:oleObj name="Visio" r:id="rId2" imgW="14982737" imgH="6372379" progId="Visio.Drawing.15">
                  <p:embed/>
                </p:oleObj>
              </mc:Choice>
              <mc:Fallback>
                <p:oleObj name="Visio" r:id="rId2" imgW="14982737" imgH="6372379" progId="Visio.Drawing.15">
                  <p:embed/>
                  <p:pic>
                    <p:nvPicPr>
                      <p:cNvPr id="8" name="Object 7">
                        <a:extLst>
                          <a:ext uri="{FF2B5EF4-FFF2-40B4-BE49-F238E27FC236}">
                            <a16:creationId xmlns:a16="http://schemas.microsoft.com/office/drawing/2014/main" id="{6D2ADEEB-DEF6-506D-2461-793FF3B14C42}"/>
                          </a:ext>
                        </a:extLst>
                      </p:cNvPr>
                      <p:cNvPicPr>
                        <a:picLocks noChangeAspect="1" noChangeArrowheads="1"/>
                      </p:cNvPicPr>
                      <p:nvPr/>
                    </p:nvPicPr>
                    <p:blipFill>
                      <a:blip r:embed="rId3"/>
                      <a:srcRect/>
                      <a:stretch>
                        <a:fillRect/>
                      </a:stretch>
                    </p:blipFill>
                    <p:spPr bwMode="auto">
                      <a:xfrm>
                        <a:off x="879475" y="1752600"/>
                        <a:ext cx="10433050" cy="4362450"/>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656E8776-53E5-522A-89E8-13EF1C2C8B43}"/>
              </a:ext>
            </a:extLst>
          </p:cNvPr>
          <p:cNvSpPr/>
          <p:nvPr/>
        </p:nvSpPr>
        <p:spPr>
          <a:xfrm>
            <a:off x="8120062" y="5418369"/>
            <a:ext cx="985838" cy="220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sz="1200" dirty="0">
                <a:solidFill>
                  <a:schemeClr val="bg1"/>
                </a:solidFill>
                <a:latin typeface="Microsoft Sans Serif"/>
                <a:cs typeface="Microsoft Sans Serif" panose="020B0604020202020204" pitchFamily="34" charset="0"/>
              </a:rPr>
              <a:t>Multi-CDN</a:t>
            </a:r>
            <a:endParaRPr lang="en-US" sz="1200"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1C2C25A5-AA2B-2289-7C0E-175077E85894}"/>
              </a:ext>
            </a:extLst>
          </p:cNvPr>
          <p:cNvSpPr/>
          <p:nvPr/>
        </p:nvSpPr>
        <p:spPr>
          <a:xfrm>
            <a:off x="10039349" y="4410075"/>
            <a:ext cx="933451" cy="219075"/>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sz="1200" dirty="0">
                <a:solidFill>
                  <a:schemeClr val="tx1"/>
                </a:solidFill>
                <a:latin typeface="Microsoft Sans Serif"/>
                <a:cs typeface="Microsoft Sans Serif" panose="020B0604020202020204" pitchFamily="34" charset="0"/>
              </a:rPr>
              <a:t>Multi-CDN</a:t>
            </a:r>
            <a:endParaRPr lang="en-US" sz="1200" dirty="0" err="1">
              <a:solidFill>
                <a:schemeClr val="tx1"/>
              </a:solidFill>
              <a:latin typeface="Microsoft Sans Serif"/>
              <a:cs typeface="Microsoft Sans Serif" panose="020B0604020202020204" pitchFamily="34" charset="0"/>
            </a:endParaRPr>
          </a:p>
        </p:txBody>
      </p:sp>
      <p:sp>
        <p:nvSpPr>
          <p:cNvPr id="11" name="Rectangle 10">
            <a:extLst>
              <a:ext uri="{FF2B5EF4-FFF2-40B4-BE49-F238E27FC236}">
                <a16:creationId xmlns:a16="http://schemas.microsoft.com/office/drawing/2014/main" id="{44B0F17E-8A14-3A1E-7AF4-7DEE107A0947}"/>
              </a:ext>
            </a:extLst>
          </p:cNvPr>
          <p:cNvSpPr/>
          <p:nvPr/>
        </p:nvSpPr>
        <p:spPr>
          <a:xfrm>
            <a:off x="1443037" y="5373686"/>
            <a:ext cx="1347788" cy="3514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sz="1200" dirty="0">
                <a:solidFill>
                  <a:schemeClr val="bg1"/>
                </a:solidFill>
                <a:latin typeface="Microsoft Sans Serif"/>
                <a:cs typeface="Microsoft Sans Serif" panose="020B0604020202020204" pitchFamily="34" charset="0"/>
              </a:rPr>
              <a:t>Multi-CDN Client</a:t>
            </a:r>
            <a:endParaRPr lang="en-US" sz="1200" dirty="0" err="1">
              <a:solidFill>
                <a:schemeClr val="bg1"/>
              </a:solidFill>
              <a:latin typeface="Microsoft Sans Serif"/>
              <a:cs typeface="Microsoft Sans Serif" panose="020B0604020202020204" pitchFamily="34" charset="0"/>
            </a:endParaRPr>
          </a:p>
        </p:txBody>
      </p:sp>
      <p:sp>
        <p:nvSpPr>
          <p:cNvPr id="12" name="Rectangle 11">
            <a:extLst>
              <a:ext uri="{FF2B5EF4-FFF2-40B4-BE49-F238E27FC236}">
                <a16:creationId xmlns:a16="http://schemas.microsoft.com/office/drawing/2014/main" id="{7BA852B7-B1E4-1936-9ECC-290F1BE1CC83}"/>
              </a:ext>
            </a:extLst>
          </p:cNvPr>
          <p:cNvSpPr/>
          <p:nvPr/>
        </p:nvSpPr>
        <p:spPr>
          <a:xfrm>
            <a:off x="1443037" y="2400300"/>
            <a:ext cx="1347788" cy="200025"/>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sz="1200" dirty="0">
                <a:solidFill>
                  <a:schemeClr val="tx1"/>
                </a:solidFill>
                <a:latin typeface="Microsoft Sans Serif"/>
                <a:cs typeface="Microsoft Sans Serif" panose="020B0604020202020204" pitchFamily="34" charset="0"/>
              </a:rPr>
              <a:t>Multi-CDN Client </a:t>
            </a:r>
            <a:endParaRPr lang="en-US" sz="1200" dirty="0" err="1">
              <a:solidFill>
                <a:schemeClr val="tx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250273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CF7025-793D-FF9D-53E6-1C26646BF1DB}"/>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F0631802-39C7-6523-DFBB-73F74D59C146}"/>
              </a:ext>
            </a:extLst>
          </p:cNvPr>
          <p:cNvSpPr>
            <a:spLocks noGrp="1"/>
          </p:cNvSpPr>
          <p:nvPr>
            <p:ph type="title"/>
          </p:nvPr>
        </p:nvSpPr>
        <p:spPr>
          <a:xfrm>
            <a:off x="495300" y="642644"/>
            <a:ext cx="11187112" cy="361959"/>
          </a:xfrm>
        </p:spPr>
        <p:txBody>
          <a:bodyPr/>
          <a:lstStyle/>
          <a:p>
            <a:r>
              <a:rPr lang="de-DE" dirty="0"/>
              <a:t>Examples</a:t>
            </a:r>
            <a:endParaRPr lang="en-US" dirty="0"/>
          </a:p>
        </p:txBody>
      </p:sp>
      <p:sp>
        <p:nvSpPr>
          <p:cNvPr id="4" name="Content Placeholder 3">
            <a:extLst>
              <a:ext uri="{FF2B5EF4-FFF2-40B4-BE49-F238E27FC236}">
                <a16:creationId xmlns:a16="http://schemas.microsoft.com/office/drawing/2014/main" id="{FC6F8DE5-A9E9-6910-E13B-0885DD3B3AA8}"/>
              </a:ext>
            </a:extLst>
          </p:cNvPr>
          <p:cNvSpPr>
            <a:spLocks noGrp="1"/>
          </p:cNvSpPr>
          <p:nvPr>
            <p:ph sz="quarter" idx="14"/>
          </p:nvPr>
        </p:nvSpPr>
        <p:spPr/>
        <p:txBody>
          <a:bodyPr/>
          <a:lstStyle/>
          <a:p>
            <a:r>
              <a:rPr lang="de-DE" dirty="0"/>
              <a:t>Option 1: 5GMSd AS does active multi-CDN operation</a:t>
            </a:r>
          </a:p>
          <a:p>
            <a:pPr lvl="1"/>
            <a:r>
              <a:rPr lang="de-DE" dirty="0"/>
              <a:t>DASH content is provided to the 5GMSd AS</a:t>
            </a:r>
          </a:p>
          <a:p>
            <a:pPr lvl="1"/>
            <a:r>
              <a:rPr lang="de-DE" dirty="0"/>
              <a:t>5GMSd AS initiates multi-CDN AS</a:t>
            </a:r>
          </a:p>
          <a:p>
            <a:pPr lvl="1"/>
            <a:r>
              <a:rPr lang="de-DE" dirty="0"/>
              <a:t>Note that 5GMSd AS can be in trusted or non-trusted network</a:t>
            </a:r>
          </a:p>
          <a:p>
            <a:pPr lvl="1"/>
            <a:r>
              <a:rPr lang="de-DE" dirty="0"/>
              <a:t>Examples for multi-CDN</a:t>
            </a:r>
          </a:p>
          <a:p>
            <a:pPr lvl="2"/>
            <a:r>
              <a:rPr lang="de-DE" dirty="0"/>
              <a:t>Multi-CDN hosting and client decision </a:t>
            </a:r>
            <a:r>
              <a:rPr lang="de-DE" dirty="0">
                <a:sym typeface="Wingdings" panose="05000000000000000000" pitchFamily="2" charset="2"/>
              </a:rPr>
              <a:t> add multiple service locations to MPD</a:t>
            </a:r>
            <a:endParaRPr lang="de-DE" dirty="0"/>
          </a:p>
          <a:p>
            <a:pPr lvl="2"/>
            <a:r>
              <a:rPr lang="de-DE" dirty="0"/>
              <a:t>Content Steering </a:t>
            </a:r>
            <a:r>
              <a:rPr lang="de-DE" dirty="0">
                <a:sym typeface="Wingdings" panose="05000000000000000000" pitchFamily="2" charset="2"/>
              </a:rPr>
              <a:t> Add multiple service locations and content steering server</a:t>
            </a:r>
            <a:endParaRPr lang="de-DE" dirty="0"/>
          </a:p>
          <a:p>
            <a:pPr lvl="2"/>
            <a:r>
              <a:rPr lang="de-DE" dirty="0"/>
              <a:t>Multi-CDN as defined in TS 26.247 </a:t>
            </a:r>
            <a:r>
              <a:rPr lang="de-DE" dirty="0">
                <a:sym typeface="Wingdings" panose="05000000000000000000" pitchFamily="2" charset="2"/>
              </a:rPr>
              <a:t> Add multiple service locations to MPD and use SAND for switching</a:t>
            </a:r>
            <a:endParaRPr lang="de-DE" dirty="0"/>
          </a:p>
          <a:p>
            <a:pPr lvl="2"/>
            <a:r>
              <a:rPr lang="de-DE" dirty="0"/>
              <a:t>CMMF </a:t>
            </a:r>
            <a:r>
              <a:rPr lang="de-DE" dirty="0">
                <a:sym typeface="Wingdings" panose="05000000000000000000" pitchFamily="2" charset="2"/>
              </a:rPr>
              <a:t> create new content from the DASH content and host it on different CDNs</a:t>
            </a:r>
            <a:endParaRPr lang="de-DE" dirty="0"/>
          </a:p>
          <a:p>
            <a:r>
              <a:rPr lang="de-DE" dirty="0"/>
              <a:t>Option 2: 5GMSd AS is an edge cache</a:t>
            </a:r>
          </a:p>
          <a:p>
            <a:pPr lvl="1"/>
            <a:r>
              <a:rPr lang="de-DE" dirty="0"/>
              <a:t>In this case the multi-CDN operation is done by the App</a:t>
            </a:r>
          </a:p>
          <a:p>
            <a:pPr lvl="1"/>
            <a:r>
              <a:rPr lang="de-DE" dirty="0"/>
              <a:t>The App may instruct to select the 5GMS AS as the serving CDN or maybe an external CDN.</a:t>
            </a:r>
          </a:p>
          <a:p>
            <a:pPr lvl="1"/>
            <a:r>
              <a:rPr lang="de-DE" dirty="0"/>
              <a:t>There may be two or multiple "5GMSd ASes", for example the 5GMS AS for each operator may be different.</a:t>
            </a:r>
          </a:p>
          <a:p>
            <a:pPr lvl="1"/>
            <a:r>
              <a:rPr lang="de-DE" dirty="0"/>
              <a:t>In this case the 5GMSd AS may only host a subset of the content</a:t>
            </a:r>
          </a:p>
          <a:p>
            <a:pPr lvl="1"/>
            <a:endParaRPr lang="de-DE" dirty="0"/>
          </a:p>
          <a:p>
            <a:pPr lvl="2"/>
            <a:endParaRPr lang="en-US" dirty="0"/>
          </a:p>
        </p:txBody>
      </p:sp>
      <p:sp>
        <p:nvSpPr>
          <p:cNvPr id="5" name="Subtitle 4">
            <a:extLst>
              <a:ext uri="{FF2B5EF4-FFF2-40B4-BE49-F238E27FC236}">
                <a16:creationId xmlns:a16="http://schemas.microsoft.com/office/drawing/2014/main" id="{188B4962-6601-B12B-2D94-923EED90A2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452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2EB463-25DD-4CD2-6949-3369954EA71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1F4C5D2-0237-A6D0-7EAC-BC09B0CA94BB}"/>
              </a:ext>
            </a:extLst>
          </p:cNvPr>
          <p:cNvSpPr>
            <a:spLocks noGrp="1"/>
          </p:cNvSpPr>
          <p:nvPr>
            <p:ph type="title"/>
          </p:nvPr>
        </p:nvSpPr>
        <p:spPr>
          <a:xfrm>
            <a:off x="495300" y="642644"/>
            <a:ext cx="11187112" cy="361959"/>
          </a:xfrm>
        </p:spPr>
        <p:txBody>
          <a:bodyPr/>
          <a:lstStyle/>
          <a:p>
            <a:r>
              <a:rPr lang="de-DE" dirty="0"/>
              <a:t>Option 1: Implementation of AS with multi-CDN</a:t>
            </a:r>
            <a:endParaRPr lang="en-US" dirty="0"/>
          </a:p>
        </p:txBody>
      </p:sp>
      <p:sp>
        <p:nvSpPr>
          <p:cNvPr id="5" name="Subtitle 4">
            <a:extLst>
              <a:ext uri="{FF2B5EF4-FFF2-40B4-BE49-F238E27FC236}">
                <a16:creationId xmlns:a16="http://schemas.microsoft.com/office/drawing/2014/main" id="{CD8DE530-DC50-812A-3191-048D1611CC4E}"/>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FF07BF87-872F-36A5-C986-411F1A976233}"/>
              </a:ext>
            </a:extLst>
          </p:cNvPr>
          <p:cNvSpPr/>
          <p:nvPr/>
        </p:nvSpPr>
        <p:spPr>
          <a:xfrm>
            <a:off x="6096000" y="1408014"/>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5GMSd AS</a:t>
            </a:r>
            <a:endParaRPr lang="en-US" dirty="0" err="1">
              <a:solidFill>
                <a:schemeClr val="tx1"/>
              </a:solidFill>
              <a:latin typeface="Microsoft Sans Serif"/>
              <a:cs typeface="Microsoft Sans Serif" panose="020B0604020202020204" pitchFamily="34" charset="0"/>
            </a:endParaRPr>
          </a:p>
        </p:txBody>
      </p:sp>
      <p:sp>
        <p:nvSpPr>
          <p:cNvPr id="7" name="Rectangle 6">
            <a:extLst>
              <a:ext uri="{FF2B5EF4-FFF2-40B4-BE49-F238E27FC236}">
                <a16:creationId xmlns:a16="http://schemas.microsoft.com/office/drawing/2014/main" id="{9F4A725D-824A-1CE8-B23A-32FE2E5E721C}"/>
              </a:ext>
            </a:extLst>
          </p:cNvPr>
          <p:cNvSpPr/>
          <p:nvPr/>
        </p:nvSpPr>
        <p:spPr>
          <a:xfrm>
            <a:off x="6325171" y="1825446"/>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Controller</a:t>
            </a:r>
            <a:endParaRPr lang="en-US" dirty="0" err="1">
              <a:solidFill>
                <a:schemeClr val="bg1"/>
              </a:solidFill>
              <a:latin typeface="Microsoft Sans Serif"/>
              <a:cs typeface="Microsoft Sans Serif" panose="020B0604020202020204" pitchFamily="34" charset="0"/>
            </a:endParaRPr>
          </a:p>
        </p:txBody>
      </p:sp>
      <p:sp>
        <p:nvSpPr>
          <p:cNvPr id="8" name="Rectangle 7">
            <a:extLst>
              <a:ext uri="{FF2B5EF4-FFF2-40B4-BE49-F238E27FC236}">
                <a16:creationId xmlns:a16="http://schemas.microsoft.com/office/drawing/2014/main" id="{55C5647F-568D-085E-6BDE-3601D62D93DA}"/>
              </a:ext>
            </a:extLst>
          </p:cNvPr>
          <p:cNvSpPr/>
          <p:nvPr/>
        </p:nvSpPr>
        <p:spPr>
          <a:xfrm>
            <a:off x="6325170" y="2869013"/>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1</a:t>
            </a:r>
            <a:endParaRPr lang="en-US" dirty="0" err="1">
              <a:solidFill>
                <a:schemeClr val="bg1"/>
              </a:solidFill>
              <a:latin typeface="Microsoft Sans Serif"/>
              <a:cs typeface="Microsoft Sans Serif" panose="020B0604020202020204" pitchFamily="34" charset="0"/>
            </a:endParaRPr>
          </a:p>
        </p:txBody>
      </p:sp>
      <p:sp>
        <p:nvSpPr>
          <p:cNvPr id="9" name="Rectangle 8">
            <a:extLst>
              <a:ext uri="{FF2B5EF4-FFF2-40B4-BE49-F238E27FC236}">
                <a16:creationId xmlns:a16="http://schemas.microsoft.com/office/drawing/2014/main" id="{AAF0084A-22F8-4006-9EC6-EF538F743EFF}"/>
              </a:ext>
            </a:extLst>
          </p:cNvPr>
          <p:cNvSpPr/>
          <p:nvPr/>
        </p:nvSpPr>
        <p:spPr>
          <a:xfrm>
            <a:off x="6354315" y="3912580"/>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2</a:t>
            </a:r>
            <a:endParaRPr lang="en-US"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54222EA6-17B8-BF1F-DBAA-34BD1C1EEC22}"/>
              </a:ext>
            </a:extLst>
          </p:cNvPr>
          <p:cNvSpPr/>
          <p:nvPr/>
        </p:nvSpPr>
        <p:spPr>
          <a:xfrm>
            <a:off x="8515921" y="2881634"/>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Processor</a:t>
            </a:r>
            <a:endParaRPr lang="en-US" dirty="0" err="1">
              <a:solidFill>
                <a:schemeClr val="bg1"/>
              </a:solidFill>
              <a:latin typeface="Microsoft Sans Serif"/>
              <a:cs typeface="Microsoft Sans Serif" panose="020B0604020202020204" pitchFamily="34" charset="0"/>
            </a:endParaRPr>
          </a:p>
        </p:txBody>
      </p:sp>
      <p:sp>
        <p:nvSpPr>
          <p:cNvPr id="16" name="Rectangle 15">
            <a:extLst>
              <a:ext uri="{FF2B5EF4-FFF2-40B4-BE49-F238E27FC236}">
                <a16:creationId xmlns:a16="http://schemas.microsoft.com/office/drawing/2014/main" id="{A469F5AB-EC54-A6F8-263B-58C01E7E3368}"/>
              </a:ext>
            </a:extLst>
          </p:cNvPr>
          <p:cNvSpPr/>
          <p:nvPr/>
        </p:nvSpPr>
        <p:spPr>
          <a:xfrm>
            <a:off x="641224" y="1408015"/>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Media Player+</a:t>
            </a:r>
            <a:endParaRPr lang="en-US" dirty="0" err="1">
              <a:solidFill>
                <a:schemeClr val="tx1"/>
              </a:solidFill>
              <a:latin typeface="Microsoft Sans Serif"/>
              <a:cs typeface="Microsoft Sans Serif" panose="020B0604020202020204" pitchFamily="34" charset="0"/>
            </a:endParaRPr>
          </a:p>
        </p:txBody>
      </p:sp>
      <p:sp>
        <p:nvSpPr>
          <p:cNvPr id="17" name="Rectangle 16">
            <a:extLst>
              <a:ext uri="{FF2B5EF4-FFF2-40B4-BE49-F238E27FC236}">
                <a16:creationId xmlns:a16="http://schemas.microsoft.com/office/drawing/2014/main" id="{77746FC8-BEAC-4FCA-E37F-5B26AA94C8D7}"/>
              </a:ext>
            </a:extLst>
          </p:cNvPr>
          <p:cNvSpPr/>
          <p:nvPr/>
        </p:nvSpPr>
        <p:spPr>
          <a:xfrm>
            <a:off x="843816" y="3797978"/>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Client</a:t>
            </a:r>
            <a:endParaRPr lang="en-US" dirty="0" err="1">
              <a:solidFill>
                <a:schemeClr val="bg1"/>
              </a:solidFill>
              <a:latin typeface="Microsoft Sans Serif"/>
              <a:cs typeface="Microsoft Sans Serif" panose="020B0604020202020204" pitchFamily="34" charset="0"/>
            </a:endParaRPr>
          </a:p>
        </p:txBody>
      </p:sp>
      <p:sp>
        <p:nvSpPr>
          <p:cNvPr id="21" name="Arrow: Right 20">
            <a:extLst>
              <a:ext uri="{FF2B5EF4-FFF2-40B4-BE49-F238E27FC236}">
                <a16:creationId xmlns:a16="http://schemas.microsoft.com/office/drawing/2014/main" id="{8FF3196B-DAAC-33D0-0E25-C72AF0AB6814}"/>
              </a:ext>
            </a:extLst>
          </p:cNvPr>
          <p:cNvSpPr/>
          <p:nvPr/>
        </p:nvSpPr>
        <p:spPr>
          <a:xfrm flipH="1">
            <a:off x="10269092" y="2715959"/>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DASH/HLS</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/CMAF</a:t>
            </a:r>
            <a:endParaRPr lang="en-US" dirty="0" err="1">
              <a:solidFill>
                <a:schemeClr val="bg1"/>
              </a:solidFill>
              <a:latin typeface="Microsoft Sans Serif"/>
              <a:cs typeface="Microsoft Sans Serif" panose="020B0604020202020204" pitchFamily="34" charset="0"/>
            </a:endParaRPr>
          </a:p>
        </p:txBody>
      </p:sp>
      <p:sp>
        <p:nvSpPr>
          <p:cNvPr id="22" name="Rectangle 21">
            <a:extLst>
              <a:ext uri="{FF2B5EF4-FFF2-40B4-BE49-F238E27FC236}">
                <a16:creationId xmlns:a16="http://schemas.microsoft.com/office/drawing/2014/main" id="{FCD9A028-FB6F-5CED-FD33-E94FE7D8A2A6}"/>
              </a:ext>
            </a:extLst>
          </p:cNvPr>
          <p:cNvSpPr/>
          <p:nvPr/>
        </p:nvSpPr>
        <p:spPr>
          <a:xfrm>
            <a:off x="1529900" y="2220733"/>
            <a:ext cx="2390205" cy="1206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Media Player</a:t>
            </a:r>
            <a:endParaRPr lang="en-US" dirty="0" err="1">
              <a:solidFill>
                <a:schemeClr val="bg1"/>
              </a:solidFill>
              <a:latin typeface="Microsoft Sans Serif"/>
              <a:cs typeface="Microsoft Sans Serif" panose="020B0604020202020204" pitchFamily="34" charset="0"/>
            </a:endParaRPr>
          </a:p>
        </p:txBody>
      </p:sp>
      <p:cxnSp>
        <p:nvCxnSpPr>
          <p:cNvPr id="24" name="Straight Connector 23">
            <a:extLst>
              <a:ext uri="{FF2B5EF4-FFF2-40B4-BE49-F238E27FC236}">
                <a16:creationId xmlns:a16="http://schemas.microsoft.com/office/drawing/2014/main" id="{81E85EA1-319E-8192-C501-B2E30895CC4C}"/>
              </a:ext>
            </a:extLst>
          </p:cNvPr>
          <p:cNvCxnSpPr>
            <a:stCxn id="16" idx="3"/>
            <a:endCxn id="6" idx="1"/>
          </p:cNvCxnSpPr>
          <p:nvPr/>
        </p:nvCxnSpPr>
        <p:spPr>
          <a:xfrm flipV="1">
            <a:off x="4814316" y="3276923"/>
            <a:ext cx="1281684" cy="1"/>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CE05F33C-D79E-E887-60CE-812C4A423C81}"/>
              </a:ext>
            </a:extLst>
          </p:cNvPr>
          <p:cNvSpPr txBox="1"/>
          <p:nvPr/>
        </p:nvSpPr>
        <p:spPr>
          <a:xfrm>
            <a:off x="5476874" y="2974373"/>
            <a:ext cx="285335"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M4</a:t>
            </a:r>
            <a:endParaRPr lang="en-US" sz="1600" dirty="0">
              <a:solidFill>
                <a:schemeClr val="tx2"/>
              </a:solidFill>
              <a:latin typeface="Microsoft Sans Serif"/>
              <a:cs typeface="Microsoft Sans Serif" panose="020B0604020202020204" pitchFamily="34" charset="0"/>
            </a:endParaRPr>
          </a:p>
        </p:txBody>
      </p:sp>
      <p:sp>
        <p:nvSpPr>
          <p:cNvPr id="26" name="Rectangle 25">
            <a:extLst>
              <a:ext uri="{FF2B5EF4-FFF2-40B4-BE49-F238E27FC236}">
                <a16:creationId xmlns:a16="http://schemas.microsoft.com/office/drawing/2014/main" id="{91ADB8B4-A7A8-5808-B37A-2300127B69D6}"/>
              </a:ext>
            </a:extLst>
          </p:cNvPr>
          <p:cNvSpPr/>
          <p:nvPr/>
        </p:nvSpPr>
        <p:spPr>
          <a:xfrm>
            <a:off x="1695449" y="2989212"/>
            <a:ext cx="2114551" cy="315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 Client</a:t>
            </a:r>
            <a:endParaRPr lang="en-US" dirty="0" err="1">
              <a:solidFill>
                <a:schemeClr val="bg1"/>
              </a:solidFill>
              <a:latin typeface="Microsoft Sans Serif"/>
              <a:cs typeface="Microsoft Sans Serif" panose="020B0604020202020204" pitchFamily="34" charset="0"/>
            </a:endParaRPr>
          </a:p>
        </p:txBody>
      </p:sp>
      <p:sp>
        <p:nvSpPr>
          <p:cNvPr id="27" name="TextBox 26">
            <a:extLst>
              <a:ext uri="{FF2B5EF4-FFF2-40B4-BE49-F238E27FC236}">
                <a16:creationId xmlns:a16="http://schemas.microsoft.com/office/drawing/2014/main" id="{98757943-8B60-59AC-E5FE-864B6DD04099}"/>
              </a:ext>
            </a:extLst>
          </p:cNvPr>
          <p:cNvSpPr txBox="1"/>
          <p:nvPr/>
        </p:nvSpPr>
        <p:spPr>
          <a:xfrm>
            <a:off x="949694" y="5334811"/>
            <a:ext cx="9579378" cy="1063625"/>
          </a:xfrm>
          <a:prstGeom prst="rect">
            <a:avLst/>
          </a:prstGeom>
        </p:spPr>
        <p:txBody>
          <a:bodyPr wrap="square" lIns="0" tIns="0" rIns="0" bIns="0" rtlCol="0">
            <a:spAutoFit/>
          </a:bodyPr>
          <a:lstStyle/>
          <a:p>
            <a:pPr algn="l">
              <a:lnSpc>
                <a:spcPct val="96000"/>
              </a:lnSpc>
            </a:pPr>
            <a:r>
              <a:rPr lang="de-DE" dirty="0">
                <a:solidFill>
                  <a:schemeClr val="tx2"/>
                </a:solidFill>
                <a:latin typeface="Microsoft Sans Serif"/>
                <a:cs typeface="Microsoft Sans Serif" panose="020B0604020202020204" pitchFamily="34" charset="0"/>
              </a:rPr>
              <a:t>For 5GMS multi-CDN, either </a:t>
            </a:r>
          </a:p>
          <a:p>
            <a:pPr marL="285750" indent="-285750" algn="l">
              <a:lnSpc>
                <a:spcPct val="96000"/>
              </a:lnSpc>
              <a:buFont typeface="Arial" panose="020B0604020202020204" pitchFamily="34" charset="0"/>
              <a:buChar char="•"/>
            </a:pPr>
            <a:r>
              <a:rPr lang="de-DE" dirty="0">
                <a:solidFill>
                  <a:schemeClr val="tx2"/>
                </a:solidFill>
                <a:latin typeface="Microsoft Sans Serif"/>
                <a:cs typeface="Microsoft Sans Serif" panose="020B0604020202020204" pitchFamily="34" charset="0"/>
              </a:rPr>
              <a:t>an extension to the player and player manifest is needed or </a:t>
            </a:r>
          </a:p>
          <a:p>
            <a:pPr marL="285750" indent="-285750" algn="l">
              <a:lnSpc>
                <a:spcPct val="96000"/>
              </a:lnSpc>
              <a:buFont typeface="Arial" panose="020B0604020202020204" pitchFamily="34" charset="0"/>
              <a:buChar char="•"/>
            </a:pPr>
            <a:r>
              <a:rPr lang="de-DE" dirty="0">
                <a:solidFill>
                  <a:schemeClr val="tx2"/>
                </a:solidFill>
                <a:latin typeface="Microsoft Sans Serif"/>
                <a:cs typeface="Microsoft Sans Serif" panose="020B0604020202020204" pitchFamily="34" charset="0"/>
              </a:rPr>
              <a:t>a new module in player is added that is initiated with use plane information and interfaces with the media player through well defined APIs.</a:t>
            </a:r>
            <a:endParaRPr lang="en-US" dirty="0">
              <a:solidFill>
                <a:schemeClr val="tx2"/>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28211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D20E-7F9A-6A0A-2BB5-E1575C8C3C4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6EC11-A95B-60B5-E59A-8BDE3948BE0E}"/>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3B4CE428-50F5-757E-78B2-FE93BCA0D133}"/>
              </a:ext>
            </a:extLst>
          </p:cNvPr>
          <p:cNvSpPr>
            <a:spLocks noGrp="1"/>
          </p:cNvSpPr>
          <p:nvPr>
            <p:ph type="title"/>
          </p:nvPr>
        </p:nvSpPr>
        <p:spPr>
          <a:xfrm>
            <a:off x="495300" y="642644"/>
            <a:ext cx="11187112" cy="361959"/>
          </a:xfrm>
        </p:spPr>
        <p:txBody>
          <a:bodyPr/>
          <a:lstStyle/>
          <a:p>
            <a:r>
              <a:rPr lang="de-DE" dirty="0"/>
              <a:t>Option 1: Implementation of AS with multi-CDN</a:t>
            </a:r>
            <a:endParaRPr lang="en-US" dirty="0"/>
          </a:p>
        </p:txBody>
      </p:sp>
      <p:sp>
        <p:nvSpPr>
          <p:cNvPr id="5" name="Subtitle 4">
            <a:extLst>
              <a:ext uri="{FF2B5EF4-FFF2-40B4-BE49-F238E27FC236}">
                <a16:creationId xmlns:a16="http://schemas.microsoft.com/office/drawing/2014/main" id="{224C2C6B-D3A2-C24B-B5CE-489897F39FA5}"/>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7CFC61AF-FDD9-44E8-B186-A8FB3F5AF8A6}"/>
              </a:ext>
            </a:extLst>
          </p:cNvPr>
          <p:cNvSpPr/>
          <p:nvPr/>
        </p:nvSpPr>
        <p:spPr>
          <a:xfrm>
            <a:off x="6096000" y="2717253"/>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5GMSd AS</a:t>
            </a:r>
            <a:endParaRPr lang="en-US" dirty="0" err="1">
              <a:solidFill>
                <a:schemeClr val="tx1"/>
              </a:solidFill>
              <a:latin typeface="Microsoft Sans Serif"/>
              <a:cs typeface="Microsoft Sans Serif" panose="020B0604020202020204" pitchFamily="34" charset="0"/>
            </a:endParaRPr>
          </a:p>
        </p:txBody>
      </p:sp>
      <p:sp>
        <p:nvSpPr>
          <p:cNvPr id="7" name="Rectangle 6">
            <a:extLst>
              <a:ext uri="{FF2B5EF4-FFF2-40B4-BE49-F238E27FC236}">
                <a16:creationId xmlns:a16="http://schemas.microsoft.com/office/drawing/2014/main" id="{C56660FF-2D91-1F78-FA33-E3D5DC7F13B6}"/>
              </a:ext>
            </a:extLst>
          </p:cNvPr>
          <p:cNvSpPr/>
          <p:nvPr/>
        </p:nvSpPr>
        <p:spPr>
          <a:xfrm>
            <a:off x="6325171" y="3134685"/>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Controller</a:t>
            </a:r>
            <a:endParaRPr lang="en-US" dirty="0" err="1">
              <a:solidFill>
                <a:schemeClr val="bg1"/>
              </a:solidFill>
              <a:latin typeface="Microsoft Sans Serif"/>
              <a:cs typeface="Microsoft Sans Serif" panose="020B0604020202020204" pitchFamily="34" charset="0"/>
            </a:endParaRPr>
          </a:p>
        </p:txBody>
      </p:sp>
      <p:sp>
        <p:nvSpPr>
          <p:cNvPr id="8" name="Rectangle 7">
            <a:extLst>
              <a:ext uri="{FF2B5EF4-FFF2-40B4-BE49-F238E27FC236}">
                <a16:creationId xmlns:a16="http://schemas.microsoft.com/office/drawing/2014/main" id="{CB551655-E616-DE8F-293E-EC93AC4354C1}"/>
              </a:ext>
            </a:extLst>
          </p:cNvPr>
          <p:cNvSpPr/>
          <p:nvPr/>
        </p:nvSpPr>
        <p:spPr>
          <a:xfrm>
            <a:off x="6325170" y="4178252"/>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1</a:t>
            </a:r>
            <a:endParaRPr lang="en-US" dirty="0" err="1">
              <a:solidFill>
                <a:schemeClr val="bg1"/>
              </a:solidFill>
              <a:latin typeface="Microsoft Sans Serif"/>
              <a:cs typeface="Microsoft Sans Serif" panose="020B0604020202020204" pitchFamily="34" charset="0"/>
            </a:endParaRPr>
          </a:p>
        </p:txBody>
      </p:sp>
      <p:sp>
        <p:nvSpPr>
          <p:cNvPr id="9" name="Rectangle 8">
            <a:extLst>
              <a:ext uri="{FF2B5EF4-FFF2-40B4-BE49-F238E27FC236}">
                <a16:creationId xmlns:a16="http://schemas.microsoft.com/office/drawing/2014/main" id="{43CB181A-764B-5DAC-F623-3F64FD93C9FD}"/>
              </a:ext>
            </a:extLst>
          </p:cNvPr>
          <p:cNvSpPr/>
          <p:nvPr/>
        </p:nvSpPr>
        <p:spPr>
          <a:xfrm>
            <a:off x="6354315" y="5221819"/>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CDN/Service Location 2</a:t>
            </a:r>
            <a:endParaRPr lang="en-US" dirty="0" err="1">
              <a:solidFill>
                <a:schemeClr val="bg1"/>
              </a:solidFill>
              <a:latin typeface="Microsoft Sans Serif"/>
              <a:cs typeface="Microsoft Sans Serif" panose="020B0604020202020204" pitchFamily="34" charset="0"/>
            </a:endParaRPr>
          </a:p>
        </p:txBody>
      </p:sp>
      <p:sp>
        <p:nvSpPr>
          <p:cNvPr id="10" name="Rectangle 9">
            <a:extLst>
              <a:ext uri="{FF2B5EF4-FFF2-40B4-BE49-F238E27FC236}">
                <a16:creationId xmlns:a16="http://schemas.microsoft.com/office/drawing/2014/main" id="{DC12A494-91D0-C54A-4118-E9C502526827}"/>
              </a:ext>
            </a:extLst>
          </p:cNvPr>
          <p:cNvSpPr/>
          <p:nvPr/>
        </p:nvSpPr>
        <p:spPr>
          <a:xfrm>
            <a:off x="8515921" y="4190873"/>
            <a:ext cx="157162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Processor</a:t>
            </a:r>
            <a:endParaRPr lang="en-US" dirty="0" err="1">
              <a:solidFill>
                <a:schemeClr val="bg1"/>
              </a:solidFill>
              <a:latin typeface="Microsoft Sans Serif"/>
              <a:cs typeface="Microsoft Sans Serif" panose="020B0604020202020204" pitchFamily="34" charset="0"/>
            </a:endParaRPr>
          </a:p>
        </p:txBody>
      </p:sp>
      <p:sp>
        <p:nvSpPr>
          <p:cNvPr id="16" name="Rectangle 15">
            <a:extLst>
              <a:ext uri="{FF2B5EF4-FFF2-40B4-BE49-F238E27FC236}">
                <a16:creationId xmlns:a16="http://schemas.microsoft.com/office/drawing/2014/main" id="{F1EFA45F-7D52-E308-DE28-B92A0DAA21D9}"/>
              </a:ext>
            </a:extLst>
          </p:cNvPr>
          <p:cNvSpPr/>
          <p:nvPr/>
        </p:nvSpPr>
        <p:spPr>
          <a:xfrm>
            <a:off x="641224" y="2717254"/>
            <a:ext cx="4173092" cy="37378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6000"/>
              </a:lnSpc>
            </a:pPr>
            <a:r>
              <a:rPr lang="de-DE" dirty="0">
                <a:solidFill>
                  <a:schemeClr val="tx1"/>
                </a:solidFill>
                <a:latin typeface="Microsoft Sans Serif"/>
                <a:cs typeface="Microsoft Sans Serif" panose="020B0604020202020204" pitchFamily="34" charset="0"/>
              </a:rPr>
              <a:t>Media Player+</a:t>
            </a:r>
            <a:endParaRPr lang="en-US" dirty="0" err="1">
              <a:solidFill>
                <a:schemeClr val="tx1"/>
              </a:solidFill>
              <a:latin typeface="Microsoft Sans Serif"/>
              <a:cs typeface="Microsoft Sans Serif" panose="020B0604020202020204" pitchFamily="34" charset="0"/>
            </a:endParaRPr>
          </a:p>
        </p:txBody>
      </p:sp>
      <p:sp>
        <p:nvSpPr>
          <p:cNvPr id="17" name="Rectangle 16">
            <a:extLst>
              <a:ext uri="{FF2B5EF4-FFF2-40B4-BE49-F238E27FC236}">
                <a16:creationId xmlns:a16="http://schemas.microsoft.com/office/drawing/2014/main" id="{7EA49FCB-008F-9110-EAF8-8C4CF5D2B162}"/>
              </a:ext>
            </a:extLst>
          </p:cNvPr>
          <p:cNvSpPr/>
          <p:nvPr/>
        </p:nvSpPr>
        <p:spPr>
          <a:xfrm>
            <a:off x="843816" y="5107217"/>
            <a:ext cx="3762375" cy="790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Client</a:t>
            </a:r>
            <a:endParaRPr lang="en-US" dirty="0" err="1">
              <a:solidFill>
                <a:schemeClr val="bg1"/>
              </a:solidFill>
              <a:latin typeface="Microsoft Sans Serif"/>
              <a:cs typeface="Microsoft Sans Serif" panose="020B0604020202020204" pitchFamily="34" charset="0"/>
            </a:endParaRPr>
          </a:p>
        </p:txBody>
      </p:sp>
      <p:sp>
        <p:nvSpPr>
          <p:cNvPr id="21" name="Arrow: Right 20">
            <a:extLst>
              <a:ext uri="{FF2B5EF4-FFF2-40B4-BE49-F238E27FC236}">
                <a16:creationId xmlns:a16="http://schemas.microsoft.com/office/drawing/2014/main" id="{62108F3E-997A-B006-D327-75218DAB44C3}"/>
              </a:ext>
            </a:extLst>
          </p:cNvPr>
          <p:cNvSpPr/>
          <p:nvPr/>
        </p:nvSpPr>
        <p:spPr>
          <a:xfrm flipH="1">
            <a:off x="10269092" y="4025198"/>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DASH/HLS</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/CMAF M2</a:t>
            </a:r>
            <a:endParaRPr lang="en-US" dirty="0" err="1">
              <a:solidFill>
                <a:schemeClr val="bg1"/>
              </a:solidFill>
              <a:latin typeface="Microsoft Sans Serif"/>
              <a:cs typeface="Microsoft Sans Serif" panose="020B0604020202020204" pitchFamily="34" charset="0"/>
            </a:endParaRPr>
          </a:p>
        </p:txBody>
      </p:sp>
      <p:sp>
        <p:nvSpPr>
          <p:cNvPr id="22" name="Rectangle 21">
            <a:extLst>
              <a:ext uri="{FF2B5EF4-FFF2-40B4-BE49-F238E27FC236}">
                <a16:creationId xmlns:a16="http://schemas.microsoft.com/office/drawing/2014/main" id="{FF147563-F834-7DFF-AB3C-A67A833EF634}"/>
              </a:ext>
            </a:extLst>
          </p:cNvPr>
          <p:cNvSpPr/>
          <p:nvPr/>
        </p:nvSpPr>
        <p:spPr>
          <a:xfrm>
            <a:off x="1529900" y="3529972"/>
            <a:ext cx="2390205" cy="1206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Media Player</a:t>
            </a:r>
            <a:endParaRPr lang="en-US" dirty="0" err="1">
              <a:solidFill>
                <a:schemeClr val="bg1"/>
              </a:solidFill>
              <a:latin typeface="Microsoft Sans Serif"/>
              <a:cs typeface="Microsoft Sans Serif" panose="020B0604020202020204" pitchFamily="34" charset="0"/>
            </a:endParaRPr>
          </a:p>
        </p:txBody>
      </p:sp>
      <p:cxnSp>
        <p:nvCxnSpPr>
          <p:cNvPr id="24" name="Straight Connector 23">
            <a:extLst>
              <a:ext uri="{FF2B5EF4-FFF2-40B4-BE49-F238E27FC236}">
                <a16:creationId xmlns:a16="http://schemas.microsoft.com/office/drawing/2014/main" id="{B54474E8-6D5C-6E2E-55EC-C8900B228B25}"/>
              </a:ext>
            </a:extLst>
          </p:cNvPr>
          <p:cNvCxnSpPr>
            <a:stCxn id="16" idx="3"/>
            <a:endCxn id="6" idx="1"/>
          </p:cNvCxnSpPr>
          <p:nvPr/>
        </p:nvCxnSpPr>
        <p:spPr>
          <a:xfrm flipV="1">
            <a:off x="4814316" y="4586162"/>
            <a:ext cx="1281684" cy="1"/>
          </a:xfrm>
          <a:prstGeom prst="line">
            <a:avLst/>
          </a:prstGeom>
          <a:ln>
            <a:headEnd type="none" w="med" len="sm"/>
            <a:tailEnd type="none" w="sm" len="sm"/>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513BB88E-3708-B7AC-9E72-18753B4EB731}"/>
              </a:ext>
            </a:extLst>
          </p:cNvPr>
          <p:cNvSpPr txBox="1"/>
          <p:nvPr/>
        </p:nvSpPr>
        <p:spPr>
          <a:xfrm>
            <a:off x="5476874" y="4283612"/>
            <a:ext cx="285335"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M4</a:t>
            </a:r>
            <a:endParaRPr lang="en-US" sz="1600" dirty="0">
              <a:solidFill>
                <a:schemeClr val="tx2"/>
              </a:solidFill>
              <a:latin typeface="Microsoft Sans Serif"/>
              <a:cs typeface="Microsoft Sans Serif" panose="020B0604020202020204" pitchFamily="34" charset="0"/>
            </a:endParaRPr>
          </a:p>
        </p:txBody>
      </p:sp>
      <p:sp>
        <p:nvSpPr>
          <p:cNvPr id="26" name="Rectangle 25">
            <a:extLst>
              <a:ext uri="{FF2B5EF4-FFF2-40B4-BE49-F238E27FC236}">
                <a16:creationId xmlns:a16="http://schemas.microsoft.com/office/drawing/2014/main" id="{BDD6EE93-576D-03F7-7BC9-F50ABAD2BC0A}"/>
              </a:ext>
            </a:extLst>
          </p:cNvPr>
          <p:cNvSpPr/>
          <p:nvPr/>
        </p:nvSpPr>
        <p:spPr>
          <a:xfrm>
            <a:off x="1695449" y="4298451"/>
            <a:ext cx="2114551" cy="315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Multi-CDN Client</a:t>
            </a:r>
            <a:endParaRPr lang="en-US" dirty="0" err="1">
              <a:solidFill>
                <a:schemeClr val="bg1"/>
              </a:solidFill>
              <a:latin typeface="Microsoft Sans Serif"/>
              <a:cs typeface="Microsoft Sans Serif" panose="020B0604020202020204" pitchFamily="34" charset="0"/>
            </a:endParaRPr>
          </a:p>
        </p:txBody>
      </p:sp>
      <p:sp>
        <p:nvSpPr>
          <p:cNvPr id="4" name="Rectangle 3">
            <a:extLst>
              <a:ext uri="{FF2B5EF4-FFF2-40B4-BE49-F238E27FC236}">
                <a16:creationId xmlns:a16="http://schemas.microsoft.com/office/drawing/2014/main" id="{52FFA143-6B4B-EDE9-AA19-0A0A65FC9D1B}"/>
              </a:ext>
            </a:extLst>
          </p:cNvPr>
          <p:cNvSpPr/>
          <p:nvPr/>
        </p:nvSpPr>
        <p:spPr>
          <a:xfrm>
            <a:off x="6119812" y="1471596"/>
            <a:ext cx="4173092" cy="761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5GMSd AF</a:t>
            </a:r>
            <a:endParaRPr lang="en-US" dirty="0" err="1">
              <a:solidFill>
                <a:schemeClr val="tx1"/>
              </a:solidFill>
              <a:latin typeface="Microsoft Sans Serif"/>
              <a:cs typeface="Microsoft Sans Serif" panose="020B0604020202020204" pitchFamily="34" charset="0"/>
            </a:endParaRPr>
          </a:p>
        </p:txBody>
      </p:sp>
      <p:sp>
        <p:nvSpPr>
          <p:cNvPr id="11" name="Arrow: Right 10">
            <a:extLst>
              <a:ext uri="{FF2B5EF4-FFF2-40B4-BE49-F238E27FC236}">
                <a16:creationId xmlns:a16="http://schemas.microsoft.com/office/drawing/2014/main" id="{D29F9939-6AD0-D4D4-1FC6-DA64005FD37B}"/>
              </a:ext>
            </a:extLst>
          </p:cNvPr>
          <p:cNvSpPr/>
          <p:nvPr/>
        </p:nvSpPr>
        <p:spPr>
          <a:xfrm flipH="1">
            <a:off x="10292904" y="1275447"/>
            <a:ext cx="1922908"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Provisioning M1</a:t>
            </a:r>
            <a:endParaRPr lang="en-US" dirty="0" err="1">
              <a:solidFill>
                <a:schemeClr val="bg1"/>
              </a:solidFill>
              <a:latin typeface="Microsoft Sans Serif"/>
              <a:cs typeface="Microsoft Sans Serif" panose="020B0604020202020204" pitchFamily="34" charset="0"/>
            </a:endParaRPr>
          </a:p>
        </p:txBody>
      </p:sp>
      <p:sp>
        <p:nvSpPr>
          <p:cNvPr id="12" name="Arrow: Down 11">
            <a:extLst>
              <a:ext uri="{FF2B5EF4-FFF2-40B4-BE49-F238E27FC236}">
                <a16:creationId xmlns:a16="http://schemas.microsoft.com/office/drawing/2014/main" id="{010B6F7C-F4E4-3A5F-9679-813E12F1361D}"/>
              </a:ext>
            </a:extLst>
          </p:cNvPr>
          <p:cNvSpPr/>
          <p:nvPr/>
        </p:nvSpPr>
        <p:spPr>
          <a:xfrm>
            <a:off x="7704063" y="2212717"/>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M3</a:t>
            </a:r>
            <a:endParaRPr lang="en-US" dirty="0" err="1">
              <a:solidFill>
                <a:schemeClr val="bg1"/>
              </a:solidFill>
              <a:latin typeface="Microsoft Sans Serif"/>
              <a:cs typeface="Microsoft Sans Serif" panose="020B0604020202020204" pitchFamily="34" charset="0"/>
            </a:endParaRPr>
          </a:p>
        </p:txBody>
      </p:sp>
      <p:sp>
        <p:nvSpPr>
          <p:cNvPr id="13" name="Rectangle 12">
            <a:extLst>
              <a:ext uri="{FF2B5EF4-FFF2-40B4-BE49-F238E27FC236}">
                <a16:creationId xmlns:a16="http://schemas.microsoft.com/office/drawing/2014/main" id="{22FE1E7E-04DF-6BB3-0405-84BB7D067F32}"/>
              </a:ext>
            </a:extLst>
          </p:cNvPr>
          <p:cNvSpPr/>
          <p:nvPr/>
        </p:nvSpPr>
        <p:spPr>
          <a:xfrm>
            <a:off x="666178" y="1472720"/>
            <a:ext cx="4173092" cy="761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tx1"/>
                </a:solidFill>
                <a:latin typeface="Microsoft Sans Serif"/>
                <a:cs typeface="Microsoft Sans Serif" panose="020B0604020202020204" pitchFamily="34" charset="0"/>
              </a:rPr>
              <a:t>MSH</a:t>
            </a:r>
            <a:endParaRPr lang="en-US" dirty="0" err="1">
              <a:solidFill>
                <a:schemeClr val="tx1"/>
              </a:solidFill>
              <a:latin typeface="Microsoft Sans Serif"/>
              <a:cs typeface="Microsoft Sans Serif" panose="020B0604020202020204" pitchFamily="34" charset="0"/>
            </a:endParaRPr>
          </a:p>
        </p:txBody>
      </p:sp>
      <p:sp>
        <p:nvSpPr>
          <p:cNvPr id="14" name="Arrow: Right 13">
            <a:extLst>
              <a:ext uri="{FF2B5EF4-FFF2-40B4-BE49-F238E27FC236}">
                <a16:creationId xmlns:a16="http://schemas.microsoft.com/office/drawing/2014/main" id="{0FAE5EDF-F4BD-3588-7703-E95F826F70E9}"/>
              </a:ext>
            </a:extLst>
          </p:cNvPr>
          <p:cNvSpPr/>
          <p:nvPr/>
        </p:nvSpPr>
        <p:spPr>
          <a:xfrm flipH="1">
            <a:off x="4836756" y="1277831"/>
            <a:ext cx="1281683" cy="1196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M5</a:t>
            </a:r>
            <a:endParaRPr lang="en-US" dirty="0" err="1">
              <a:solidFill>
                <a:schemeClr val="bg1"/>
              </a:solidFill>
              <a:latin typeface="Microsoft Sans Serif"/>
              <a:cs typeface="Microsoft Sans Serif" panose="020B0604020202020204" pitchFamily="34" charset="0"/>
            </a:endParaRPr>
          </a:p>
        </p:txBody>
      </p:sp>
      <p:sp>
        <p:nvSpPr>
          <p:cNvPr id="15" name="Arrow: Down 14">
            <a:extLst>
              <a:ext uri="{FF2B5EF4-FFF2-40B4-BE49-F238E27FC236}">
                <a16:creationId xmlns:a16="http://schemas.microsoft.com/office/drawing/2014/main" id="{19DB5A0B-3BFE-4AFF-8702-283567BE483C}"/>
              </a:ext>
            </a:extLst>
          </p:cNvPr>
          <p:cNvSpPr/>
          <p:nvPr/>
        </p:nvSpPr>
        <p:spPr>
          <a:xfrm>
            <a:off x="2063173" y="2223590"/>
            <a:ext cx="1372701" cy="50453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M10</a:t>
            </a: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13294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Public_Template-Feb 2023_v07.pptx" id="{34E5AA02-C6E2-4309-B071-B3E713DF3E42}" vid="{077480CE-A1EC-4691-BF70-43411A8A8359}"/>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SIMPLIFIED_Qualcomm_Corporate_Public_Template-Feb 2023_v07</Template>
  <TotalTime>1746</TotalTime>
  <Words>4673</Words>
  <Application>Microsoft Macintosh PowerPoint</Application>
  <PresentationFormat>Widescreen</PresentationFormat>
  <Paragraphs>697</Paragraphs>
  <Slides>40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1" baseType="lpstr">
      <vt:lpstr>Arial</vt:lpstr>
      <vt:lpstr>AvenirNext LT Pro Medium</vt:lpstr>
      <vt:lpstr>AvenirNext LT Pro Regular</vt:lpstr>
      <vt:lpstr>Century Gothic</vt:lpstr>
      <vt:lpstr>Courier New</vt:lpstr>
      <vt:lpstr>Microsoft Sans Serif</vt:lpstr>
      <vt:lpstr>Times New Roman</vt:lpstr>
      <vt:lpstr>Wingdings</vt:lpstr>
      <vt:lpstr>Qualcomm Corporate Public Template - May2022</vt:lpstr>
      <vt:lpstr>Visio</vt:lpstr>
      <vt:lpstr>Signalling Chart</vt:lpstr>
      <vt:lpstr>[FS_AMD] WT3a: Multiple Service Locations in 5G Media Streaming</vt:lpstr>
      <vt:lpstr>5G Media Streaming architecture</vt:lpstr>
      <vt:lpstr>What is "multi-CDN"?</vt:lpstr>
      <vt:lpstr>What would multi-CDN mean in context of 5GMSd AS?</vt:lpstr>
      <vt:lpstr>Examples for multi-CDN are </vt:lpstr>
      <vt:lpstr>Multi-CDN is either ...</vt:lpstr>
      <vt:lpstr>Examples</vt:lpstr>
      <vt:lpstr>Option 1: Implementation of AS with multi-CDN</vt:lpstr>
      <vt:lpstr>Option 1: Implementation of AS with multi-CDN</vt:lpstr>
      <vt:lpstr>Implementation of AS with as one of multiple CDNs</vt:lpstr>
      <vt:lpstr>Implementation of AS with as one of multiple CDNs</vt:lpstr>
      <vt:lpstr>Call flow for Option 1a: No Content Modification</vt:lpstr>
      <vt:lpstr>Call flow for Option 1b: Content Modification</vt:lpstr>
      <vt:lpstr>Option 2: No Content modification – AS just hosts</vt:lpstr>
      <vt:lpstr>Multi-Service Locations and 5GMS</vt:lpstr>
      <vt:lpstr>Architecture updates – Option 1</vt:lpstr>
      <vt:lpstr>Provisioning Call flow - updates</vt:lpstr>
      <vt:lpstr>Distribution Call flow - updates</vt:lpstr>
      <vt:lpstr>Combining Content Steering and 5GMS</vt:lpstr>
      <vt:lpstr>What is Content Steering?</vt:lpstr>
      <vt:lpstr>Provisioning Call flow – updates for CS</vt:lpstr>
      <vt:lpstr>Distribution Call flow - updates</vt:lpstr>
      <vt:lpstr>Multi-CDN - CMMF Background and basics of CDP Instantation</vt:lpstr>
      <vt:lpstr>Background</vt:lpstr>
      <vt:lpstr>CMMF Architecture</vt:lpstr>
      <vt:lpstr>Defined Reference Points</vt:lpstr>
      <vt:lpstr>Call flow for FLUTE-based CMMF CDP instantation (Figure D.1)</vt:lpstr>
      <vt:lpstr>CMMF Transport Objects and Transport Sessions</vt:lpstr>
      <vt:lpstr>Configuration Parameters</vt:lpstr>
      <vt:lpstr>Encoding Options in Annex D</vt:lpstr>
      <vt:lpstr>PowerPoint Presentation</vt:lpstr>
      <vt:lpstr>PowerPoint Presentation</vt:lpstr>
      <vt:lpstr>One Implementation of CI – Extended FDT</vt:lpstr>
      <vt:lpstr>Combining CDP-based CMMF and 5G Media Streaming</vt:lpstr>
      <vt:lpstr>Architecture Extensions for CMMF</vt:lpstr>
      <vt:lpstr>Provisioning Call flow – updates for CMMF</vt:lpstr>
      <vt:lpstr>Distribution Call flow - CMMF</vt:lpstr>
      <vt:lpstr>Proposal</vt:lpstr>
      <vt:lpstr>It is proposed to</vt:lpstr>
      <vt:lpstr>PowerPoint Presentation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Stockhammer (2024/08/19)</dc:creator>
  <cp:lastModifiedBy>Cloud, Jason</cp:lastModifiedBy>
  <cp:revision>3</cp:revision>
  <dcterms:created xsi:type="dcterms:W3CDTF">2024-10-17T08:12:18Z</dcterms:created>
  <dcterms:modified xsi:type="dcterms:W3CDTF">2024-11-12T23:04:52Z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ies>
</file>