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vsdx" ContentType="application/vnd.ms-visio.drawing"/>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297" r:id="rId7"/>
    <p:sldId id="941" r:id="rId8"/>
    <p:sldId id="259" r:id="rId9"/>
    <p:sldId id="364" r:id="rId10"/>
    <p:sldId id="943" r:id="rId11"/>
    <p:sldId id="365"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1271F73-0BD4-7A6E-03E3-3C3C0A9B8EFF}" name="Stefan Bruhn" initials="SB" userId="Stefan Bruhn"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69" autoAdjust="0"/>
    <p:restoredTop sz="94679" autoAdjust="0"/>
  </p:normalViewPr>
  <p:slideViewPr>
    <p:cSldViewPr snapToGrid="0">
      <p:cViewPr varScale="1">
        <p:scale>
          <a:sx n="87" d="100"/>
          <a:sy n="87" d="100"/>
        </p:scale>
        <p:origin x="38" y="15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2" indent="0">
              <a:lnSpc>
                <a:spcPct val="120000"/>
              </a:lnSpc>
              <a:spcAft>
                <a:spcPts val="400"/>
              </a:spcAft>
              <a:buFont typeface="Arial"/>
              <a:buNone/>
            </a:pPr>
            <a:endParaRPr lang="en-US" dirty="0">
              <a:cs typeface="Calibri"/>
            </a:endParaRPr>
          </a:p>
        </p:txBody>
      </p:sp>
      <p:sp>
        <p:nvSpPr>
          <p:cNvPr id="4" name="Slide Number Placeholder 3"/>
          <p:cNvSpPr>
            <a:spLocks noGrp="1"/>
          </p:cNvSpPr>
          <p:nvPr>
            <p:ph type="sldNum" sz="quarter" idx="5"/>
          </p:nvPr>
        </p:nvSpPr>
        <p:spPr/>
        <p:txBody>
          <a:bodyPr/>
          <a:lstStyle/>
          <a:p>
            <a:fld id="{49B385BB-89B8-43DB-B93D-B0053B770875}" type="slidenum">
              <a:rPr lang="en-US" smtClean="0"/>
              <a:t>3</a:t>
            </a:fld>
            <a:endParaRPr lang="en-US" dirty="0"/>
          </a:p>
        </p:txBody>
      </p:sp>
    </p:spTree>
    <p:extLst>
      <p:ext uri="{BB962C8B-B14F-4D97-AF65-F5344CB8AC3E}">
        <p14:creationId xmlns:p14="http://schemas.microsoft.com/office/powerpoint/2010/main" val="1604305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4F6BD66-B0F9-4915-9BF9-6B4D8A45BC72}" type="slidenum">
              <a:rPr lang="en-US" smtClean="0"/>
              <a:t>5</a:t>
            </a:fld>
            <a:endParaRPr lang="en-US" dirty="0"/>
          </a:p>
        </p:txBody>
      </p:sp>
    </p:spTree>
    <p:extLst>
      <p:ext uri="{BB962C8B-B14F-4D97-AF65-F5344CB8AC3E}">
        <p14:creationId xmlns:p14="http://schemas.microsoft.com/office/powerpoint/2010/main" val="2546153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Content A W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C0752-BA79-4625-9FD2-39254CE46AA1}"/>
              </a:ext>
            </a:extLst>
          </p:cNvPr>
          <p:cNvSpPr>
            <a:spLocks noGrp="1"/>
          </p:cNvSpPr>
          <p:nvPr>
            <p:ph type="title"/>
          </p:nvPr>
        </p:nvSpPr>
        <p:spPr>
          <a:xfrm>
            <a:off x="1066800" y="763200"/>
            <a:ext cx="7086600" cy="609600"/>
          </a:xfrm>
        </p:spPr>
        <p:txBody>
          <a:bodyPr/>
          <a:lstStyle>
            <a:lvl1pPr>
              <a:defRPr sz="3200">
                <a:solidFill>
                  <a:srgbClr val="EA474B"/>
                </a:solidFill>
                <a:latin typeface="+mj-lt"/>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F454D57-79C3-4BDD-874F-BCDD88E7A823}"/>
              </a:ext>
            </a:extLst>
          </p:cNvPr>
          <p:cNvSpPr>
            <a:spLocks noGrp="1"/>
          </p:cNvSpPr>
          <p:nvPr>
            <p:ph idx="1"/>
          </p:nvPr>
        </p:nvSpPr>
        <p:spPr/>
        <p:txBody>
          <a:bodyPr/>
          <a:lstStyle>
            <a:lvl1pPr>
              <a:defRPr sz="2000">
                <a:solidFill>
                  <a:schemeClr val="tx1"/>
                </a:solidFill>
              </a:defRPr>
            </a:lvl1pPr>
            <a:lvl2pPr marL="228600">
              <a:defRPr sz="1800">
                <a:solidFill>
                  <a:schemeClr val="tx1"/>
                </a:solidFill>
              </a:defRPr>
            </a:lvl2pPr>
            <a:lvl3pPr marL="502920">
              <a:defRPr sz="1600">
                <a:solidFill>
                  <a:schemeClr val="tx1"/>
                </a:solidFill>
              </a:defRPr>
            </a:lvl3pPr>
            <a:lvl4pPr>
              <a:lnSpc>
                <a:spcPct val="90000"/>
              </a:lnSpc>
              <a:defRPr>
                <a:solidFill>
                  <a:schemeClr val="tx1"/>
                </a:solidFill>
              </a:defRPr>
            </a:lvl4pPr>
            <a:lvl5pPr>
              <a:lnSpc>
                <a:spcPct val="120000"/>
              </a:lnSpc>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AA1CF111-1DAF-746C-229C-D2B61B12AAD8}"/>
              </a:ext>
            </a:extLst>
          </p:cNvPr>
          <p:cNvSpPr>
            <a:spLocks noGrp="1"/>
          </p:cNvSpPr>
          <p:nvPr>
            <p:ph type="sldNum" sz="quarter" idx="12"/>
          </p:nvPr>
        </p:nvSpPr>
        <p:spPr>
          <a:xfrm>
            <a:off x="10592819" y="6326533"/>
            <a:ext cx="533400" cy="531467"/>
          </a:xfrm>
        </p:spPr>
        <p:txBody>
          <a:bodyPr/>
          <a:lstStyle>
            <a:lvl1pPr>
              <a:defRPr>
                <a:solidFill>
                  <a:schemeClr val="tx1"/>
                </a:solidFill>
              </a:defRPr>
            </a:lvl1pPr>
          </a:lstStyle>
          <a:p>
            <a:fld id="{CED6EB63-47CB-42A9-BE06-570AF14B67EA}" type="slidenum">
              <a:rPr lang="en-US" smtClean="0"/>
              <a:pPr/>
              <a:t>‹#›</a:t>
            </a:fld>
            <a:endParaRPr lang="en-US" dirty="0"/>
          </a:p>
        </p:txBody>
      </p:sp>
    </p:spTree>
    <p:extLst>
      <p:ext uri="{BB962C8B-B14F-4D97-AF65-F5344CB8AC3E}">
        <p14:creationId xmlns:p14="http://schemas.microsoft.com/office/powerpoint/2010/main" val="18727129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49" y="36513"/>
            <a:ext cx="80379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TSG SA Meeting #SP-102 / 3GPP TSG-SA WG4 Meeting #127</a:t>
            </a:r>
          </a:p>
          <a:p>
            <a:pPr eaLnBrk="1" hangingPunct="1">
              <a:defRPr/>
            </a:pPr>
            <a:r>
              <a:rPr lang="en-GB" altLang="en-US" sz="1200" b="1" dirty="0">
                <a:latin typeface="Arial "/>
              </a:rPr>
              <a:t>11 - 15 December, 2023, Edinburgh, Scotland / </a:t>
            </a:r>
            <a:r>
              <a:rPr lang="en-US" altLang="en-US" sz="1200" b="1" dirty="0">
                <a:latin typeface="Arial "/>
              </a:rPr>
              <a:t>Sophia-Antipolis, France, 29 January - 2 February 2024</a:t>
            </a:r>
            <a:endParaRPr lang="en-GB"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hyperlink" Target="https://forge.3gpp.org/rep/ivas-codec-pc/ivas-codec/-/wikis/home" TargetMode="External"/><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6"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5.jpg"/><Relationship Id="rId11" Type="http://schemas.openxmlformats.org/officeDocument/2006/relationships/image" Target="../media/image10.jpeg"/><Relationship Id="rId5" Type="http://schemas.openxmlformats.org/officeDocument/2006/relationships/image" Target="../media/image4.jpeg"/><Relationship Id="rId15" Type="http://schemas.openxmlformats.org/officeDocument/2006/relationships/image" Target="../media/image14.jpe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emf"/></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Visio_Drawing.vsdx"/><Relationship Id="rId7" Type="http://schemas.openxmlformats.org/officeDocument/2006/relationships/image" Target="../media/image2.jpe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emf"/></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3gpp.org/newsletter-issue-05-oct-2022" TargetMode="External"/><Relationship Id="rId4" Type="http://schemas.openxmlformats.org/officeDocument/2006/relationships/hyperlink" Target="https://www.3gpp.org/newsletter-issue-07-nov-2023"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mailto:lasse.j.laaksonen@nokia.com" TargetMode="External"/><Relationship Id="rId2" Type="http://schemas.openxmlformats.org/officeDocument/2006/relationships/hyperlink" Target="mailto:stefan.bruhn@dolby.com" TargetMode="External"/><Relationship Id="rId1" Type="http://schemas.openxmlformats.org/officeDocument/2006/relationships/slideLayout" Target="../slideLayouts/slideLayout2.xml"/><Relationship Id="rId4" Type="http://schemas.openxmlformats.org/officeDocument/2006/relationships/hyperlink" Target="mailto:stefan.doehla@iis.fraunhofer.de" TargetMode="External"/></Relationships>
</file>

<file path=ppt/slides/_rels/slide7.xml.rels><?xml version="1.0" encoding="UTF-8" standalone="yes"?>
<Relationships xmlns="http://schemas.openxmlformats.org/package/2006/relationships"><Relationship Id="rId8" Type="http://schemas.openxmlformats.org/officeDocument/2006/relationships/audio" Target="../media/media4.wav"/><Relationship Id="rId13" Type="http://schemas.microsoft.com/office/2007/relationships/media" Target="../media/media7.wav"/><Relationship Id="rId18" Type="http://schemas.openxmlformats.org/officeDocument/2006/relationships/audio" Target="../media/media9.wav"/><Relationship Id="rId26" Type="http://schemas.openxmlformats.org/officeDocument/2006/relationships/image" Target="../media/image2.jpeg"/><Relationship Id="rId3" Type="http://schemas.microsoft.com/office/2007/relationships/media" Target="../media/media2.wav"/><Relationship Id="rId21" Type="http://schemas.microsoft.com/office/2007/relationships/media" Target="../media/media11.wav"/><Relationship Id="rId7" Type="http://schemas.microsoft.com/office/2007/relationships/media" Target="../media/media4.wav"/><Relationship Id="rId12" Type="http://schemas.openxmlformats.org/officeDocument/2006/relationships/audio" Target="../media/media6.wav"/><Relationship Id="rId17" Type="http://schemas.microsoft.com/office/2007/relationships/media" Target="../media/media9.wav"/><Relationship Id="rId25" Type="http://schemas.openxmlformats.org/officeDocument/2006/relationships/slideLayout" Target="../slideLayouts/slideLayout2.xml"/><Relationship Id="rId2" Type="http://schemas.openxmlformats.org/officeDocument/2006/relationships/audio" Target="../media/media1.wav"/><Relationship Id="rId16" Type="http://schemas.openxmlformats.org/officeDocument/2006/relationships/audio" Target="../media/media8.wav"/><Relationship Id="rId20" Type="http://schemas.openxmlformats.org/officeDocument/2006/relationships/audio" Target="../media/media10.wav"/><Relationship Id="rId29" Type="http://schemas.openxmlformats.org/officeDocument/2006/relationships/image" Target="../media/image21.png"/><Relationship Id="rId1" Type="http://schemas.microsoft.com/office/2007/relationships/media" Target="../media/media1.wav"/><Relationship Id="rId6" Type="http://schemas.openxmlformats.org/officeDocument/2006/relationships/audio" Target="../media/media3.wav"/><Relationship Id="rId11" Type="http://schemas.microsoft.com/office/2007/relationships/media" Target="../media/media6.wav"/><Relationship Id="rId24" Type="http://schemas.openxmlformats.org/officeDocument/2006/relationships/audio" Target="../media/media12.wav"/><Relationship Id="rId5" Type="http://schemas.microsoft.com/office/2007/relationships/media" Target="../media/media3.wav"/><Relationship Id="rId15" Type="http://schemas.microsoft.com/office/2007/relationships/media" Target="../media/media8.wav"/><Relationship Id="rId23" Type="http://schemas.microsoft.com/office/2007/relationships/media" Target="../media/media12.wav"/><Relationship Id="rId28" Type="http://schemas.openxmlformats.org/officeDocument/2006/relationships/hyperlink" Target="https://www.publicdomainpictures.net/en/view-image.php?image=278333&amp;picture=exclamation-in-triangle" TargetMode="External"/><Relationship Id="rId10" Type="http://schemas.openxmlformats.org/officeDocument/2006/relationships/audio" Target="../media/media5.wav"/><Relationship Id="rId19" Type="http://schemas.microsoft.com/office/2007/relationships/media" Target="../media/media10.wav"/><Relationship Id="rId4" Type="http://schemas.openxmlformats.org/officeDocument/2006/relationships/audio" Target="../media/media2.wav"/><Relationship Id="rId9" Type="http://schemas.microsoft.com/office/2007/relationships/media" Target="../media/media5.wav"/><Relationship Id="rId14" Type="http://schemas.openxmlformats.org/officeDocument/2006/relationships/audio" Target="../media/media7.wav"/><Relationship Id="rId22" Type="http://schemas.openxmlformats.org/officeDocument/2006/relationships/audio" Target="../media/media11.wav"/><Relationship Id="rId27" Type="http://schemas.openxmlformats.org/officeDocument/2006/relationships/image" Target="../media/image2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87207" y="2121743"/>
            <a:ext cx="10044112" cy="2029158"/>
          </a:xfrm>
        </p:spPr>
        <p:txBody>
          <a:bodyPr/>
          <a:lstStyle/>
          <a:p>
            <a:pPr eaLnBrk="1" hangingPunct="1"/>
            <a:r>
              <a:rPr lang="en-GB" sz="4800" dirty="0"/>
              <a:t>New 3GPP codec for</a:t>
            </a:r>
            <a:br>
              <a:rPr lang="en-GB" sz="4800" dirty="0"/>
            </a:br>
            <a:r>
              <a:rPr lang="en-GB" sz="4800" dirty="0"/>
              <a:t>Immersive Voice and Audio Services (IVAS)</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7" y="4589464"/>
            <a:ext cx="9895723" cy="1307934"/>
          </a:xfrm>
        </p:spPr>
        <p:txBody>
          <a:bodyPr>
            <a:normAutofit fontScale="55000" lnSpcReduction="20000"/>
          </a:bodyPr>
          <a:lstStyle/>
          <a:p>
            <a:pPr marL="0" indent="0" eaLnBrk="1" hangingPunct="1">
              <a:buFontTx/>
              <a:buNone/>
            </a:pPr>
            <a:r>
              <a:rPr lang="en-GB" altLang="en-US" dirty="0"/>
              <a:t>Stefan Bruhn, on behalf of</a:t>
            </a:r>
          </a:p>
          <a:p>
            <a:pPr marL="0" indent="0" eaLnBrk="1" hangingPunct="1">
              <a:buFontTx/>
              <a:buNone/>
            </a:pPr>
            <a:r>
              <a:rPr lang="en-US" b="0" i="0" dirty="0">
                <a:solidFill>
                  <a:srgbClr val="312E25"/>
                </a:solidFill>
                <a:effectLst/>
                <a:latin typeface="arial" panose="020B0604020202020204" pitchFamily="34" charset="0"/>
              </a:rPr>
              <a:t>Dolby Laboratories Inc., Ericsson LM, Fraunhofer IIS, Huawei Technologies Co Ltd., Nokia Corporation, NTT, Orange, Panasonic Holdings Corporation, Philips International B.V., Qualcomm Incorporated, </a:t>
            </a:r>
            <a:r>
              <a:rPr lang="en-US" b="0" i="0" dirty="0" err="1">
                <a:solidFill>
                  <a:srgbClr val="312E25"/>
                </a:solidFill>
                <a:effectLst/>
                <a:latin typeface="arial" panose="020B0604020202020204" pitchFamily="34" charset="0"/>
              </a:rPr>
              <a:t>VoiceAge</a:t>
            </a:r>
            <a:r>
              <a:rPr lang="en-US" b="0" i="0" dirty="0">
                <a:solidFill>
                  <a:srgbClr val="312E25"/>
                </a:solidFill>
                <a:effectLst/>
                <a:latin typeface="arial" panose="020B0604020202020204" pitchFamily="34" charset="0"/>
              </a:rPr>
              <a:t> Corporation, Cadence Design Systems Inc., Xiaomi Communications</a:t>
            </a:r>
          </a:p>
          <a:p>
            <a:pPr marL="0" indent="0" eaLnBrk="1" hangingPunct="1">
              <a:buFontTx/>
              <a:buNone/>
            </a:pPr>
            <a:r>
              <a:rPr lang="en-GB" altLang="en-US" sz="4000" i="1" dirty="0"/>
              <a:t>With endorsement by SA4</a:t>
            </a:r>
          </a:p>
          <a:p>
            <a:pPr marL="0" indent="0" eaLnBrk="1" hangingPunct="1">
              <a:buFontTx/>
              <a:buNone/>
            </a:pPr>
            <a:endParaRPr lang="en-GB" altLang="en-US" dirty="0"/>
          </a:p>
        </p:txBody>
      </p:sp>
      <p:sp>
        <p:nvSpPr>
          <p:cNvPr id="3" name="Text Box 14">
            <a:extLst>
              <a:ext uri="{FF2B5EF4-FFF2-40B4-BE49-F238E27FC236}">
                <a16:creationId xmlns:a16="http://schemas.microsoft.com/office/drawing/2014/main" id="{8FFF41EB-26AD-6D7E-3406-28294EF6770F}"/>
              </a:ext>
            </a:extLst>
          </p:cNvPr>
          <p:cNvSpPr txBox="1">
            <a:spLocks noChangeArrowheads="1"/>
          </p:cNvSpPr>
          <p:nvPr/>
        </p:nvSpPr>
        <p:spPr bwMode="auto">
          <a:xfrm>
            <a:off x="8260373" y="67469"/>
            <a:ext cx="315204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altLang="en-US" sz="1200" b="1" dirty="0">
                <a:latin typeface="Arial "/>
              </a:rPr>
              <a:t>	</a:t>
            </a:r>
            <a:r>
              <a:rPr lang="en-GB" altLang="en-US" sz="1400" b="1" dirty="0">
                <a:solidFill>
                  <a:srgbClr val="0000FF"/>
                </a:solidFill>
                <a:latin typeface="Arial "/>
              </a:rPr>
              <a:t>SP-231232 / S4-240312</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dirty="0"/>
              <a:t>IVAS Codec work Item details</a:t>
            </a:r>
          </a:p>
          <a:p>
            <a:r>
              <a:rPr lang="en-GB" dirty="0"/>
              <a:t>IVAS service scenarios and use cases</a:t>
            </a:r>
          </a:p>
          <a:p>
            <a:r>
              <a:rPr lang="en-GB" dirty="0"/>
              <a:t>Features and Properties</a:t>
            </a:r>
          </a:p>
          <a:p>
            <a:r>
              <a:rPr lang="en-GB" dirty="0"/>
              <a:t>Demos</a:t>
            </a:r>
            <a:endParaRPr lang="en-US" dirty="0"/>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11708" y="560387"/>
            <a:ext cx="11142092" cy="1130301"/>
          </a:xfrm>
        </p:spPr>
        <p:txBody>
          <a:bodyPr/>
          <a:lstStyle/>
          <a:p>
            <a:r>
              <a:rPr lang="en-US" dirty="0"/>
              <a:t>IVAS Codec Work Item Details</a:t>
            </a:r>
          </a:p>
        </p:txBody>
      </p:sp>
      <p:sp>
        <p:nvSpPr>
          <p:cNvPr id="3" name="Content Placeholder 2"/>
          <p:cNvSpPr>
            <a:spLocks noGrp="1"/>
          </p:cNvSpPr>
          <p:nvPr>
            <p:ph idx="1"/>
          </p:nvPr>
        </p:nvSpPr>
        <p:spPr>
          <a:xfrm>
            <a:off x="211708" y="2009775"/>
            <a:ext cx="11342168" cy="4351338"/>
          </a:xfrm>
        </p:spPr>
        <p:txBody>
          <a:bodyPr vert="horz" wrap="square" lIns="0" tIns="0" rIns="0" bIns="0" rtlCol="0" anchor="t">
            <a:normAutofit fontScale="77500" lnSpcReduction="20000"/>
          </a:bodyPr>
          <a:lstStyle/>
          <a:p>
            <a:pPr marL="360363" indent="-360363">
              <a:lnSpc>
                <a:spcPct val="100000"/>
              </a:lnSpc>
            </a:pPr>
            <a:r>
              <a:rPr lang="en-US" dirty="0"/>
              <a:t>IVAS Codec is a Rel-18 extension of the 3GPP EVS (Enhanced Voice Services) codec </a:t>
            </a:r>
          </a:p>
          <a:p>
            <a:pPr lvl="1"/>
            <a:r>
              <a:rPr lang="en-US" dirty="0"/>
              <a:t>IVAS floating-point code approved in September 2023</a:t>
            </a:r>
          </a:p>
          <a:p>
            <a:pPr lvl="1"/>
            <a:r>
              <a:rPr lang="en-US" dirty="0"/>
              <a:t>IVAS main specifications for approval in March 2024</a:t>
            </a:r>
          </a:p>
          <a:p>
            <a:pPr lvl="1"/>
            <a:r>
              <a:rPr lang="en-US" dirty="0"/>
              <a:t>IVAS fixed-point code approval expected in June 2024</a:t>
            </a:r>
          </a:p>
          <a:p>
            <a:pPr lvl="1"/>
            <a:r>
              <a:rPr lang="en-US" dirty="0"/>
              <a:t>IVAS Codec characterization expected during Summer 2024</a:t>
            </a:r>
          </a:p>
          <a:p>
            <a:pPr lvl="1" indent="-175895"/>
            <a:endParaRPr lang="en-US" dirty="0"/>
          </a:p>
          <a:p>
            <a:pPr marL="360363" indent="-360363">
              <a:lnSpc>
                <a:spcPct val="100000"/>
              </a:lnSpc>
            </a:pPr>
            <a:r>
              <a:rPr lang="en-US" dirty="0"/>
              <a:t>Work item supported by 12 major telecom players</a:t>
            </a:r>
          </a:p>
          <a:p>
            <a:pPr lvl="1"/>
            <a:r>
              <a:rPr lang="en-US" dirty="0"/>
              <a:t>Operators</a:t>
            </a:r>
          </a:p>
          <a:p>
            <a:pPr lvl="1"/>
            <a:r>
              <a:rPr lang="en-US" dirty="0"/>
              <a:t>Chipset &amp; Tech vendors</a:t>
            </a:r>
          </a:p>
          <a:p>
            <a:pPr lvl="1"/>
            <a:r>
              <a:rPr lang="en-US" dirty="0"/>
              <a:t>Terminal vendors</a:t>
            </a:r>
          </a:p>
          <a:p>
            <a:pPr lvl="1"/>
            <a:r>
              <a:rPr lang="en-US" dirty="0"/>
              <a:t>Infra vendors</a:t>
            </a:r>
          </a:p>
          <a:p>
            <a:pPr marL="539750" lvl="4" indent="0">
              <a:lnSpc>
                <a:spcPct val="120000"/>
              </a:lnSpc>
              <a:buNone/>
            </a:pPr>
            <a:endParaRPr lang="en-US" dirty="0"/>
          </a:p>
          <a:p>
            <a:pPr marL="360363" indent="-306388">
              <a:lnSpc>
                <a:spcPct val="120000"/>
              </a:lnSpc>
            </a:pPr>
            <a:r>
              <a:rPr lang="en-US" dirty="0"/>
              <a:t>13 companies (11 contributors, 2 observers) have jointly developed the IVAS Codec under the framework of the </a:t>
            </a:r>
            <a:r>
              <a:rPr lang="en-US" dirty="0">
                <a:hlinkClick r:id="rId3"/>
              </a:rPr>
              <a:t>IVAS Codec Public Collaboration</a:t>
            </a:r>
            <a:r>
              <a:rPr lang="en-US" dirty="0"/>
              <a:t> that was open to any 3GPP member</a:t>
            </a:r>
          </a:p>
        </p:txBody>
      </p:sp>
      <p:grpSp>
        <p:nvGrpSpPr>
          <p:cNvPr id="14" name="Group 13">
            <a:extLst>
              <a:ext uri="{FF2B5EF4-FFF2-40B4-BE49-F238E27FC236}">
                <a16:creationId xmlns:a16="http://schemas.microsoft.com/office/drawing/2014/main" id="{0310784B-5F58-00B0-6E8D-484C4DA961E2}"/>
              </a:ext>
            </a:extLst>
          </p:cNvPr>
          <p:cNvGrpSpPr/>
          <p:nvPr/>
        </p:nvGrpSpPr>
        <p:grpSpPr>
          <a:xfrm>
            <a:off x="7658383" y="2473326"/>
            <a:ext cx="3964861" cy="2651354"/>
            <a:chOff x="7589015" y="2474158"/>
            <a:chExt cx="3964861" cy="2651354"/>
          </a:xfrm>
        </p:grpSpPr>
        <p:pic>
          <p:nvPicPr>
            <p:cNvPr id="4" name="Picture 3">
              <a:extLst>
                <a:ext uri="{FF2B5EF4-FFF2-40B4-BE49-F238E27FC236}">
                  <a16:creationId xmlns:a16="http://schemas.microsoft.com/office/drawing/2014/main" id="{2EE94390-E2E7-7908-0A5A-4528B820D3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9015" y="3779834"/>
              <a:ext cx="1202820" cy="200563"/>
            </a:xfrm>
            <a:prstGeom prst="rect">
              <a:avLst/>
            </a:prstGeom>
          </p:spPr>
        </p:pic>
        <p:pic>
          <p:nvPicPr>
            <p:cNvPr id="6" name="Picture 5">
              <a:extLst>
                <a:ext uri="{FF2B5EF4-FFF2-40B4-BE49-F238E27FC236}">
                  <a16:creationId xmlns:a16="http://schemas.microsoft.com/office/drawing/2014/main" id="{5AF799F8-D96B-CF9A-F96F-E577579AF1EE}"/>
                </a:ext>
              </a:extLst>
            </p:cNvPr>
            <p:cNvPicPr>
              <a:picLocks noChangeAspect="1"/>
            </p:cNvPicPr>
            <p:nvPr/>
          </p:nvPicPr>
          <p:blipFill>
            <a:blip r:embed="rId5" cstate="print">
              <a:clrChange>
                <a:clrFrom>
                  <a:srgbClr val="FFFDFF"/>
                </a:clrFrom>
                <a:clrTo>
                  <a:srgbClr val="FFFDFF">
                    <a:alpha val="0"/>
                  </a:srgbClr>
                </a:clrTo>
              </a:clrChange>
              <a:extLst>
                <a:ext uri="{28A0092B-C50C-407E-A947-70E740481C1C}">
                  <a14:useLocalDpi xmlns:a14="http://schemas.microsoft.com/office/drawing/2010/main" val="0"/>
                </a:ext>
              </a:extLst>
            </a:blip>
            <a:stretch>
              <a:fillRect/>
            </a:stretch>
          </p:blipFill>
          <p:spPr>
            <a:xfrm>
              <a:off x="8122093" y="4126588"/>
              <a:ext cx="442732" cy="423979"/>
            </a:xfrm>
            <a:prstGeom prst="rect">
              <a:avLst/>
            </a:prstGeom>
          </p:spPr>
        </p:pic>
        <p:pic>
          <p:nvPicPr>
            <p:cNvPr id="8" name="Picture 7">
              <a:extLst>
                <a:ext uri="{FF2B5EF4-FFF2-40B4-BE49-F238E27FC236}">
                  <a16:creationId xmlns:a16="http://schemas.microsoft.com/office/drawing/2014/main" id="{24F66ED7-454C-4718-2667-71F207B5B7C7}"/>
                </a:ext>
              </a:extLst>
            </p:cNvPr>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079481" y="2860312"/>
              <a:ext cx="1056413" cy="343762"/>
            </a:xfrm>
            <a:prstGeom prst="rect">
              <a:avLst/>
            </a:prstGeom>
          </p:spPr>
        </p:pic>
        <p:pic>
          <p:nvPicPr>
            <p:cNvPr id="10" name="Picture 9">
              <a:extLst>
                <a:ext uri="{FF2B5EF4-FFF2-40B4-BE49-F238E27FC236}">
                  <a16:creationId xmlns:a16="http://schemas.microsoft.com/office/drawing/2014/main" id="{BC78A652-B017-951E-A04B-086BAF33916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1939" y="3195068"/>
              <a:ext cx="625883" cy="545118"/>
            </a:xfrm>
            <a:prstGeom prst="rect">
              <a:avLst/>
            </a:prstGeom>
          </p:spPr>
        </p:pic>
        <p:pic>
          <p:nvPicPr>
            <p:cNvPr id="11" name="Picture 10">
              <a:extLst>
                <a:ext uri="{FF2B5EF4-FFF2-40B4-BE49-F238E27FC236}">
                  <a16:creationId xmlns:a16="http://schemas.microsoft.com/office/drawing/2014/main" id="{20E17CB3-7A04-CA13-8EB8-593F3DE6322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34728" y="4584780"/>
              <a:ext cx="398296" cy="519078"/>
            </a:xfrm>
            <a:prstGeom prst="rect">
              <a:avLst/>
            </a:prstGeom>
          </p:spPr>
        </p:pic>
        <p:pic>
          <p:nvPicPr>
            <p:cNvPr id="30" name="Picture 29">
              <a:extLst>
                <a:ext uri="{FF2B5EF4-FFF2-40B4-BE49-F238E27FC236}">
                  <a16:creationId xmlns:a16="http://schemas.microsoft.com/office/drawing/2014/main" id="{C7296E4F-C868-C65E-C50B-CADEA2B8152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316445" y="4268559"/>
              <a:ext cx="1163387" cy="265663"/>
            </a:xfrm>
            <a:prstGeom prst="rect">
              <a:avLst/>
            </a:prstGeom>
          </p:spPr>
        </p:pic>
        <p:pic>
          <p:nvPicPr>
            <p:cNvPr id="31" name="Picture 30">
              <a:extLst>
                <a:ext uri="{FF2B5EF4-FFF2-40B4-BE49-F238E27FC236}">
                  <a16:creationId xmlns:a16="http://schemas.microsoft.com/office/drawing/2014/main" id="{3D58F5F2-4A9D-5665-9994-4A847E8E68A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246342" y="3251416"/>
              <a:ext cx="1307534" cy="499852"/>
            </a:xfrm>
            <a:prstGeom prst="rect">
              <a:avLst/>
            </a:prstGeom>
          </p:spPr>
        </p:pic>
        <p:pic>
          <p:nvPicPr>
            <p:cNvPr id="32" name="Picture 31">
              <a:extLst>
                <a:ext uri="{FF2B5EF4-FFF2-40B4-BE49-F238E27FC236}">
                  <a16:creationId xmlns:a16="http://schemas.microsoft.com/office/drawing/2014/main" id="{4F1279F1-3C29-191B-9252-6C529027FC0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227958" y="4656501"/>
              <a:ext cx="398296" cy="384502"/>
            </a:xfrm>
            <a:prstGeom prst="rect">
              <a:avLst/>
            </a:prstGeom>
          </p:spPr>
        </p:pic>
        <p:pic>
          <p:nvPicPr>
            <p:cNvPr id="64" name="Picture 64" descr="A blue circle and arrow&#10;&#10;Description automatically generated">
              <a:extLst>
                <a:ext uri="{FF2B5EF4-FFF2-40B4-BE49-F238E27FC236}">
                  <a16:creationId xmlns:a16="http://schemas.microsoft.com/office/drawing/2014/main" id="{BE1CED5F-5527-D4AA-8951-7306051D0476}"/>
                </a:ext>
              </a:extLst>
            </p:cNvPr>
            <p:cNvPicPr>
              <a:picLocks noChangeAspect="1"/>
            </p:cNvPicPr>
            <p:nvPr/>
          </p:nvPicPr>
          <p:blipFill>
            <a:blip r:embed="rId12">
              <a:clrChange>
                <a:clrFrom>
                  <a:srgbClr val="FFFEFF"/>
                </a:clrFrom>
                <a:clrTo>
                  <a:srgbClr val="FFFEFF">
                    <a:alpha val="0"/>
                  </a:srgbClr>
                </a:clrTo>
              </a:clrChange>
            </a:blip>
            <a:stretch>
              <a:fillRect/>
            </a:stretch>
          </p:blipFill>
          <p:spPr>
            <a:xfrm>
              <a:off x="9197923" y="4882405"/>
              <a:ext cx="861090" cy="243107"/>
            </a:xfrm>
            <a:prstGeom prst="rect">
              <a:avLst/>
            </a:prstGeom>
          </p:spPr>
        </p:pic>
        <p:pic>
          <p:nvPicPr>
            <p:cNvPr id="65" name="Picture 65" descr="A blue and white logo&#10;&#10;Description automatically generated">
              <a:extLst>
                <a:ext uri="{FF2B5EF4-FFF2-40B4-BE49-F238E27FC236}">
                  <a16:creationId xmlns:a16="http://schemas.microsoft.com/office/drawing/2014/main" id="{29B2312E-D355-A827-4FBF-E4F08A9FA8E1}"/>
                </a:ext>
              </a:extLst>
            </p:cNvPr>
            <p:cNvPicPr>
              <a:picLocks noChangeAspect="1"/>
            </p:cNvPicPr>
            <p:nvPr/>
          </p:nvPicPr>
          <p:blipFill>
            <a:blip r:embed="rId13">
              <a:clrChange>
                <a:clrFrom>
                  <a:srgbClr val="FFFFFF"/>
                </a:clrFrom>
                <a:clrTo>
                  <a:srgbClr val="FFFFFF">
                    <a:alpha val="0"/>
                  </a:srgbClr>
                </a:clrTo>
              </a:clrChange>
              <a:alphaModFix/>
            </a:blip>
            <a:stretch>
              <a:fillRect/>
            </a:stretch>
          </p:blipFill>
          <p:spPr>
            <a:xfrm>
              <a:off x="10654915" y="3730484"/>
              <a:ext cx="386390" cy="441726"/>
            </a:xfrm>
            <a:prstGeom prst="rect">
              <a:avLst/>
            </a:prstGeom>
          </p:spPr>
        </p:pic>
        <p:pic>
          <p:nvPicPr>
            <p:cNvPr id="9" name="Picture 8">
              <a:extLst>
                <a:ext uri="{FF2B5EF4-FFF2-40B4-BE49-F238E27FC236}">
                  <a16:creationId xmlns:a16="http://schemas.microsoft.com/office/drawing/2014/main" id="{88EF2BEC-1EAD-525C-2FD5-8C2929A90C0F}"/>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078065" y="2932696"/>
              <a:ext cx="861090" cy="210470"/>
            </a:xfrm>
            <a:prstGeom prst="rect">
              <a:avLst/>
            </a:prstGeom>
          </p:spPr>
        </p:pic>
        <p:sp>
          <p:nvSpPr>
            <p:cNvPr id="12" name="Oval 11">
              <a:extLst>
                <a:ext uri="{FF2B5EF4-FFF2-40B4-BE49-F238E27FC236}">
                  <a16:creationId xmlns:a16="http://schemas.microsoft.com/office/drawing/2014/main" id="{7DAD46E5-FC87-F9B0-0B47-8B84D7B5CAC3}"/>
                </a:ext>
              </a:extLst>
            </p:cNvPr>
            <p:cNvSpPr/>
            <p:nvPr/>
          </p:nvSpPr>
          <p:spPr>
            <a:xfrm>
              <a:off x="8886313" y="3118058"/>
              <a:ext cx="1447114" cy="1376973"/>
            </a:xfrm>
            <a:prstGeom prst="ellipse">
              <a:avLst/>
            </a:prstGeom>
            <a:ln/>
          </p:spPr>
          <p:style>
            <a:lnRef idx="1">
              <a:schemeClr val="accent2"/>
            </a:lnRef>
            <a:fillRef idx="2">
              <a:schemeClr val="accent2"/>
            </a:fillRef>
            <a:effectRef idx="1">
              <a:schemeClr val="accent2"/>
            </a:effectRef>
            <a:fontRef idx="minor">
              <a:schemeClr val="dk1"/>
            </a:fontRef>
          </p:style>
          <p:txBody>
            <a:bodyPr lIns="91440" tIns="45720" rIns="91440" bIns="45720" rtlCol="0" anchor="ctr"/>
            <a:lstStyle/>
            <a:p>
              <a:pPr algn="ctr"/>
              <a:r>
                <a:rPr lang="en-US" sz="1200" dirty="0">
                  <a:ln w="0"/>
                  <a:solidFill>
                    <a:schemeClr val="tx1"/>
                  </a:solidFill>
                  <a:effectLst>
                    <a:outerShdw blurRad="38100" dist="19050" dir="2700000" algn="tl" rotWithShape="0">
                      <a:srgbClr val="000000">
                        <a:alpha val="40000"/>
                      </a:srgbClr>
                    </a:outerShdw>
                  </a:effectLst>
                  <a:latin typeface="+mj-lt"/>
                </a:rPr>
                <a:t>IVAS</a:t>
              </a:r>
              <a:endParaRPr lang="en-US" sz="1200" dirty="0">
                <a:ln w="0"/>
                <a:solidFill>
                  <a:schemeClr val="tx1"/>
                </a:solidFill>
                <a:effectLst>
                  <a:outerShdw blurRad="38100" dist="19050" dir="2700000" algn="tl" rotWithShape="0">
                    <a:schemeClr val="dk1">
                      <a:alpha val="40000"/>
                    </a:schemeClr>
                  </a:outerShdw>
                </a:effectLst>
                <a:latin typeface="+mj-lt"/>
              </a:endParaRPr>
            </a:p>
            <a:p>
              <a:pPr algn="ctr">
                <a:lnSpc>
                  <a:spcPct val="100000"/>
                </a:lnSpc>
              </a:pPr>
              <a:r>
                <a:rPr lang="en-US" sz="1200" dirty="0">
                  <a:ln w="0"/>
                  <a:solidFill>
                    <a:schemeClr val="tx1"/>
                  </a:solidFill>
                  <a:effectLst>
                    <a:outerShdw blurRad="38100" dist="19050" dir="2700000" algn="tl" rotWithShape="0">
                      <a:schemeClr val="dk1">
                        <a:alpha val="40000"/>
                      </a:schemeClr>
                    </a:outerShdw>
                  </a:effectLst>
                  <a:latin typeface="+mj-lt"/>
                </a:rPr>
                <a:t>Public Collaboration</a:t>
              </a:r>
              <a:endParaRPr lang="en-US" dirty="0">
                <a:solidFill>
                  <a:schemeClr val="tx1"/>
                </a:solidFill>
              </a:endParaRPr>
            </a:p>
          </p:txBody>
        </p:sp>
        <p:pic>
          <p:nvPicPr>
            <p:cNvPr id="2" name="Picture 4" descr="Image result for xiaomi logo">
              <a:extLst>
                <a:ext uri="{FF2B5EF4-FFF2-40B4-BE49-F238E27FC236}">
                  <a16:creationId xmlns:a16="http://schemas.microsoft.com/office/drawing/2014/main" id="{3A01EEBA-D01C-4F8E-D5CB-F13224347BC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652067" y="2474158"/>
              <a:ext cx="385928" cy="4168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Image result for Cadence Design">
              <a:extLst>
                <a:ext uri="{FF2B5EF4-FFF2-40B4-BE49-F238E27FC236}">
                  <a16:creationId xmlns:a16="http://schemas.microsoft.com/office/drawing/2014/main" id="{03D99972-349B-76C9-8ABF-CA1BABDB3751}"/>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30042" t="35389" r="26681" b="36148"/>
            <a:stretch/>
          </p:blipFill>
          <p:spPr bwMode="auto">
            <a:xfrm>
              <a:off x="8708298" y="2525553"/>
              <a:ext cx="861090" cy="31350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6622280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01CFD-38A6-2E5E-5A02-19BB125B16FD}"/>
              </a:ext>
            </a:extLst>
          </p:cNvPr>
          <p:cNvSpPr>
            <a:spLocks noGrp="1"/>
          </p:cNvSpPr>
          <p:nvPr>
            <p:ph type="title"/>
          </p:nvPr>
        </p:nvSpPr>
        <p:spPr/>
        <p:txBody>
          <a:bodyPr/>
          <a:lstStyle/>
          <a:p>
            <a:r>
              <a:rPr lang="en-GB" dirty="0"/>
              <a:t>IVAS Service Scenarios and Use Cases</a:t>
            </a:r>
          </a:p>
        </p:txBody>
      </p:sp>
      <p:sp>
        <p:nvSpPr>
          <p:cNvPr id="3" name="Content Placeholder 2">
            <a:extLst>
              <a:ext uri="{FF2B5EF4-FFF2-40B4-BE49-F238E27FC236}">
                <a16:creationId xmlns:a16="http://schemas.microsoft.com/office/drawing/2014/main" id="{FECFE11A-E72B-22AF-A413-D1D8AA68C5CA}"/>
              </a:ext>
            </a:extLst>
          </p:cNvPr>
          <p:cNvSpPr>
            <a:spLocks noGrp="1"/>
          </p:cNvSpPr>
          <p:nvPr>
            <p:ph idx="1"/>
          </p:nvPr>
        </p:nvSpPr>
        <p:spPr>
          <a:xfrm>
            <a:off x="5708973" y="2021282"/>
            <a:ext cx="5962328" cy="1549258"/>
          </a:xfrm>
        </p:spPr>
        <p:txBody>
          <a:bodyPr vert="horz" wrap="square" lIns="0" tIns="0" rIns="0" bIns="0" rtlCol="0" anchor="t">
            <a:normAutofit lnSpcReduction="10000"/>
          </a:bodyPr>
          <a:lstStyle/>
          <a:p>
            <a:r>
              <a:rPr lang="en-GB" sz="1600" b="1" dirty="0"/>
              <a:t>Use cases</a:t>
            </a:r>
          </a:p>
          <a:p>
            <a:pPr marL="349250" lvl="1" indent="-90488"/>
            <a:r>
              <a:rPr lang="en-GB" sz="1400" dirty="0"/>
              <a:t>Telephony/conferencing: Sharing of an immersive experience</a:t>
            </a:r>
          </a:p>
          <a:p>
            <a:pPr marL="349250" lvl="1" indent="-90488"/>
            <a:r>
              <a:rPr lang="en-GB" sz="1400" dirty="0"/>
              <a:t>Ad-hoc conferencing: Immersive scene capture and transmission, </a:t>
            </a:r>
            <a:br>
              <a:rPr lang="en-GB" sz="1400" dirty="0"/>
            </a:br>
            <a:r>
              <a:rPr lang="en-GB" sz="1400" dirty="0"/>
              <a:t>e.g., device placed on a table </a:t>
            </a:r>
          </a:p>
          <a:p>
            <a:pPr marL="349250" lvl="1" indent="-90488"/>
            <a:r>
              <a:rPr lang="en-GB" sz="1400" dirty="0"/>
              <a:t>XR virtual conference: Multiple remote participants at different locations, </a:t>
            </a:r>
            <a:br>
              <a:rPr lang="en-GB" sz="1400" dirty="0"/>
            </a:br>
            <a:r>
              <a:rPr lang="en-GB" sz="1400" dirty="0"/>
              <a:t>meeting in a virtual environment, audio rendered matching the visual scene</a:t>
            </a:r>
          </a:p>
          <a:p>
            <a:pPr marL="349250" lvl="1" indent="-90488"/>
            <a:r>
              <a:rPr lang="en-GB" sz="1400" dirty="0"/>
              <a:t>XR streaming: Content distribution and advanced VR/AR applications</a:t>
            </a:r>
          </a:p>
        </p:txBody>
      </p:sp>
      <p:sp>
        <p:nvSpPr>
          <p:cNvPr id="10" name="Rectangle 4">
            <a:extLst>
              <a:ext uri="{FF2B5EF4-FFF2-40B4-BE49-F238E27FC236}">
                <a16:creationId xmlns:a16="http://schemas.microsoft.com/office/drawing/2014/main" id="{3DF419EA-AB8B-6F50-24F8-A2B1A87FEA28}"/>
              </a:ext>
            </a:extLst>
          </p:cNvPr>
          <p:cNvSpPr>
            <a:spLocks noChangeArrowheads="1"/>
          </p:cNvSpPr>
          <p:nvPr/>
        </p:nvSpPr>
        <p:spPr bwMode="auto">
          <a:xfrm>
            <a:off x="9137094" y="2380890"/>
            <a:ext cx="812152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dirty="0"/>
          </a:p>
        </p:txBody>
      </p:sp>
      <p:grpSp>
        <p:nvGrpSpPr>
          <p:cNvPr id="16" name="Group 15">
            <a:extLst>
              <a:ext uri="{FF2B5EF4-FFF2-40B4-BE49-F238E27FC236}">
                <a16:creationId xmlns:a16="http://schemas.microsoft.com/office/drawing/2014/main" id="{E7F77ADE-1D4E-7A04-98E9-092B83EFCEFF}"/>
              </a:ext>
            </a:extLst>
          </p:cNvPr>
          <p:cNvGrpSpPr/>
          <p:nvPr/>
        </p:nvGrpSpPr>
        <p:grpSpPr>
          <a:xfrm>
            <a:off x="4749136" y="3591513"/>
            <a:ext cx="1748388" cy="1681731"/>
            <a:chOff x="6370599" y="898216"/>
            <a:chExt cx="2608297" cy="2611400"/>
          </a:xfrm>
        </p:grpSpPr>
        <p:pic>
          <p:nvPicPr>
            <p:cNvPr id="6" name="Picture 5">
              <a:extLst>
                <a:ext uri="{FF2B5EF4-FFF2-40B4-BE49-F238E27FC236}">
                  <a16:creationId xmlns:a16="http://schemas.microsoft.com/office/drawing/2014/main" id="{A40556BD-2108-B98F-2E64-3D6F5CD68B1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74043" y="898216"/>
              <a:ext cx="2001408" cy="2265139"/>
            </a:xfrm>
            <a:prstGeom prst="rect">
              <a:avLst/>
            </a:prstGeom>
            <a:noFill/>
            <a:ln>
              <a:noFill/>
            </a:ln>
          </p:spPr>
        </p:pic>
        <p:sp>
          <p:nvSpPr>
            <p:cNvPr id="8" name="TextBox 7">
              <a:extLst>
                <a:ext uri="{FF2B5EF4-FFF2-40B4-BE49-F238E27FC236}">
                  <a16:creationId xmlns:a16="http://schemas.microsoft.com/office/drawing/2014/main" id="{AD4068E3-996D-1E37-F01E-98CE18079B7B}"/>
                </a:ext>
              </a:extLst>
            </p:cNvPr>
            <p:cNvSpPr txBox="1"/>
            <p:nvPr/>
          </p:nvSpPr>
          <p:spPr>
            <a:xfrm>
              <a:off x="6370599" y="3250689"/>
              <a:ext cx="2608297" cy="258927"/>
            </a:xfrm>
            <a:prstGeom prst="rect">
              <a:avLst/>
            </a:prstGeom>
            <a:noFill/>
          </p:spPr>
          <p:txBody>
            <a:bodyPr wrap="square" lIns="0" tIns="0" rIns="0" bIns="0" rtlCol="0">
              <a:noAutofit/>
            </a:bodyPr>
            <a:lstStyle/>
            <a:p>
              <a:pPr algn="ctr"/>
              <a:r>
                <a:rPr lang="sv-SE" sz="1200" dirty="0" err="1"/>
                <a:t>Telephony</a:t>
              </a:r>
              <a:r>
                <a:rPr lang="sv-SE" sz="1200" dirty="0"/>
                <a:t> </a:t>
              </a:r>
              <a:r>
                <a:rPr lang="sv-SE" sz="1200" dirty="0" err="1"/>
                <a:t>with</a:t>
              </a:r>
              <a:r>
                <a:rPr lang="sv-SE" sz="1200" dirty="0"/>
                <a:t> </a:t>
              </a:r>
              <a:r>
                <a:rPr lang="sv-SE" sz="1200" dirty="0" err="1"/>
                <a:t>experience</a:t>
              </a:r>
              <a:r>
                <a:rPr lang="sv-SE" sz="1200" dirty="0"/>
                <a:t> </a:t>
              </a:r>
              <a:r>
                <a:rPr lang="sv-SE" sz="1200" dirty="0" err="1"/>
                <a:t>sharing</a:t>
              </a:r>
              <a:endParaRPr lang="en-US" sz="1200" dirty="0"/>
            </a:p>
          </p:txBody>
        </p:sp>
      </p:grpSp>
      <p:grpSp>
        <p:nvGrpSpPr>
          <p:cNvPr id="14" name="Group 13">
            <a:extLst>
              <a:ext uri="{FF2B5EF4-FFF2-40B4-BE49-F238E27FC236}">
                <a16:creationId xmlns:a16="http://schemas.microsoft.com/office/drawing/2014/main" id="{2F70E7F0-680E-BF7F-F0F6-D9A8B00BA54B}"/>
              </a:ext>
            </a:extLst>
          </p:cNvPr>
          <p:cNvGrpSpPr/>
          <p:nvPr/>
        </p:nvGrpSpPr>
        <p:grpSpPr>
          <a:xfrm>
            <a:off x="8349898" y="3678144"/>
            <a:ext cx="1958795" cy="1751999"/>
            <a:chOff x="8927004" y="2541675"/>
            <a:chExt cx="3132951" cy="2486610"/>
          </a:xfrm>
        </p:grpSpPr>
        <p:graphicFrame>
          <p:nvGraphicFramePr>
            <p:cNvPr id="11" name="Object 10">
              <a:extLst>
                <a:ext uri="{FF2B5EF4-FFF2-40B4-BE49-F238E27FC236}">
                  <a16:creationId xmlns:a16="http://schemas.microsoft.com/office/drawing/2014/main" id="{EE6EF2F5-B4F4-A268-E689-F80AA2E32AA2}"/>
                </a:ext>
              </a:extLst>
            </p:cNvPr>
            <p:cNvGraphicFramePr>
              <a:graphicFrameLocks noChangeAspect="1"/>
            </p:cNvGraphicFramePr>
            <p:nvPr>
              <p:extLst>
                <p:ext uri="{D42A27DB-BD31-4B8C-83A1-F6EECF244321}">
                  <p14:modId xmlns:p14="http://schemas.microsoft.com/office/powerpoint/2010/main" val="561576174"/>
                </p:ext>
              </p:extLst>
            </p:nvPr>
          </p:nvGraphicFramePr>
          <p:xfrm>
            <a:off x="8927004" y="2541675"/>
            <a:ext cx="3132951" cy="2265135"/>
          </p:xfrm>
          <a:graphic>
            <a:graphicData uri="http://schemas.openxmlformats.org/presentationml/2006/ole">
              <mc:AlternateContent xmlns:mc="http://schemas.openxmlformats.org/markup-compatibility/2006">
                <mc:Choice xmlns:v="urn:schemas-microsoft-com:vml" Requires="v">
                  <p:oleObj name="Visio" r:id="rId3" imgW="4064000" imgH="2939959" progId="Visio.Drawing.15">
                    <p:embed/>
                  </p:oleObj>
                </mc:Choice>
                <mc:Fallback>
                  <p:oleObj name="Visio" r:id="rId3" imgW="4064000" imgH="2939959" progId="Visio.Drawing.15">
                    <p:embed/>
                    <p:pic>
                      <p:nvPicPr>
                        <p:cNvPr id="11" name="Object 10">
                          <a:extLst>
                            <a:ext uri="{FF2B5EF4-FFF2-40B4-BE49-F238E27FC236}">
                              <a16:creationId xmlns:a16="http://schemas.microsoft.com/office/drawing/2014/main" id="{EE6EF2F5-B4F4-A268-E689-F80AA2E32A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7004" y="2541675"/>
                          <a:ext cx="3132951" cy="2265135"/>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57C44ACD-92EB-BB0F-580A-191F7727D77D}"/>
                </a:ext>
              </a:extLst>
            </p:cNvPr>
            <p:cNvSpPr txBox="1"/>
            <p:nvPr/>
          </p:nvSpPr>
          <p:spPr>
            <a:xfrm>
              <a:off x="9189330" y="4769358"/>
              <a:ext cx="2608297" cy="258927"/>
            </a:xfrm>
            <a:prstGeom prst="rect">
              <a:avLst/>
            </a:prstGeom>
            <a:noFill/>
          </p:spPr>
          <p:txBody>
            <a:bodyPr wrap="square" lIns="0" tIns="0" rIns="0" bIns="0" rtlCol="0">
              <a:noAutofit/>
            </a:bodyPr>
            <a:lstStyle/>
            <a:p>
              <a:pPr algn="ctr"/>
              <a:r>
                <a:rPr lang="sv-SE" sz="1200" dirty="0"/>
                <a:t>XR </a:t>
              </a:r>
              <a:r>
                <a:rPr lang="sv-SE" sz="1200" dirty="0" err="1"/>
                <a:t>virtual</a:t>
              </a:r>
              <a:r>
                <a:rPr lang="sv-SE" sz="1200" dirty="0"/>
                <a:t> </a:t>
              </a:r>
              <a:r>
                <a:rPr lang="sv-SE" sz="1200" dirty="0" err="1"/>
                <a:t>conference</a:t>
              </a:r>
              <a:endParaRPr lang="en-US" sz="1200" dirty="0"/>
            </a:p>
          </p:txBody>
        </p:sp>
      </p:grpSp>
      <p:grpSp>
        <p:nvGrpSpPr>
          <p:cNvPr id="17" name="Group 16">
            <a:extLst>
              <a:ext uri="{FF2B5EF4-FFF2-40B4-BE49-F238E27FC236}">
                <a16:creationId xmlns:a16="http://schemas.microsoft.com/office/drawing/2014/main" id="{BB2B9B51-30AB-CCAD-4CFA-33EDDFDE210A}"/>
              </a:ext>
            </a:extLst>
          </p:cNvPr>
          <p:cNvGrpSpPr/>
          <p:nvPr/>
        </p:nvGrpSpPr>
        <p:grpSpPr>
          <a:xfrm>
            <a:off x="6353382" y="4401432"/>
            <a:ext cx="2044611" cy="1678664"/>
            <a:chOff x="6662459" y="4220565"/>
            <a:chExt cx="2608297" cy="2129197"/>
          </a:xfrm>
        </p:grpSpPr>
        <p:pic>
          <p:nvPicPr>
            <p:cNvPr id="7" name="Picture 6">
              <a:extLst>
                <a:ext uri="{FF2B5EF4-FFF2-40B4-BE49-F238E27FC236}">
                  <a16:creationId xmlns:a16="http://schemas.microsoft.com/office/drawing/2014/main" id="{3C8C7F93-30A1-0CFC-0858-A744B468B6F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00705" y="4220565"/>
              <a:ext cx="1954055" cy="1870270"/>
            </a:xfrm>
            <a:prstGeom prst="rect">
              <a:avLst/>
            </a:prstGeom>
            <a:noFill/>
            <a:ln>
              <a:noFill/>
            </a:ln>
          </p:spPr>
        </p:pic>
        <p:sp>
          <p:nvSpPr>
            <p:cNvPr id="12" name="TextBox 11">
              <a:extLst>
                <a:ext uri="{FF2B5EF4-FFF2-40B4-BE49-F238E27FC236}">
                  <a16:creationId xmlns:a16="http://schemas.microsoft.com/office/drawing/2014/main" id="{99610F8B-016E-3753-ADCE-2273A134717C}"/>
                </a:ext>
              </a:extLst>
            </p:cNvPr>
            <p:cNvSpPr txBox="1"/>
            <p:nvPr/>
          </p:nvSpPr>
          <p:spPr>
            <a:xfrm>
              <a:off x="6662459" y="6090835"/>
              <a:ext cx="2608297" cy="258927"/>
            </a:xfrm>
            <a:prstGeom prst="rect">
              <a:avLst/>
            </a:prstGeom>
            <a:noFill/>
          </p:spPr>
          <p:txBody>
            <a:bodyPr wrap="square" lIns="0" tIns="0" rIns="0" bIns="0" rtlCol="0">
              <a:noAutofit/>
            </a:bodyPr>
            <a:lstStyle/>
            <a:p>
              <a:pPr algn="ctr"/>
              <a:r>
                <a:rPr lang="sv-SE" sz="1200" dirty="0"/>
                <a:t>Ad-hoc </a:t>
              </a:r>
              <a:r>
                <a:rPr lang="sv-SE" sz="1200" dirty="0" err="1"/>
                <a:t>conference</a:t>
              </a:r>
              <a:r>
                <a:rPr lang="sv-SE" sz="1200" dirty="0"/>
                <a:t> call</a:t>
              </a:r>
              <a:endParaRPr lang="en-US" sz="1200" dirty="0"/>
            </a:p>
          </p:txBody>
        </p:sp>
      </p:grpSp>
      <p:grpSp>
        <p:nvGrpSpPr>
          <p:cNvPr id="21" name="Group 20">
            <a:extLst>
              <a:ext uri="{FF2B5EF4-FFF2-40B4-BE49-F238E27FC236}">
                <a16:creationId xmlns:a16="http://schemas.microsoft.com/office/drawing/2014/main" id="{14064B4A-4AC8-6A19-4664-E0F7062AA8DE}"/>
              </a:ext>
            </a:extLst>
          </p:cNvPr>
          <p:cNvGrpSpPr/>
          <p:nvPr/>
        </p:nvGrpSpPr>
        <p:grpSpPr>
          <a:xfrm>
            <a:off x="10049651" y="4156018"/>
            <a:ext cx="2608297" cy="1818184"/>
            <a:chOff x="10049651" y="1844401"/>
            <a:chExt cx="2608297" cy="1818184"/>
          </a:xfrm>
        </p:grpSpPr>
        <p:sp>
          <p:nvSpPr>
            <p:cNvPr id="13" name="TextBox 12">
              <a:extLst>
                <a:ext uri="{FF2B5EF4-FFF2-40B4-BE49-F238E27FC236}">
                  <a16:creationId xmlns:a16="http://schemas.microsoft.com/office/drawing/2014/main" id="{67CD810A-6D0D-7FE6-7D59-90D5B6EECC2C}"/>
                </a:ext>
              </a:extLst>
            </p:cNvPr>
            <p:cNvSpPr txBox="1"/>
            <p:nvPr/>
          </p:nvSpPr>
          <p:spPr>
            <a:xfrm>
              <a:off x="10049651" y="3403658"/>
              <a:ext cx="2608297" cy="258927"/>
            </a:xfrm>
            <a:prstGeom prst="rect">
              <a:avLst/>
            </a:prstGeom>
            <a:noFill/>
          </p:spPr>
          <p:txBody>
            <a:bodyPr wrap="square" lIns="0" tIns="0" rIns="0" bIns="0" rtlCol="0">
              <a:noAutofit/>
            </a:bodyPr>
            <a:lstStyle/>
            <a:p>
              <a:pPr algn="ctr"/>
              <a:r>
                <a:rPr lang="sv-SE" sz="1200" dirty="0"/>
                <a:t>XR streaming</a:t>
              </a:r>
              <a:endParaRPr lang="en-US" sz="1200" dirty="0"/>
            </a:p>
          </p:txBody>
        </p:sp>
        <p:pic>
          <p:nvPicPr>
            <p:cNvPr id="18" name="Picture 17">
              <a:extLst>
                <a:ext uri="{FF2B5EF4-FFF2-40B4-BE49-F238E27FC236}">
                  <a16:creationId xmlns:a16="http://schemas.microsoft.com/office/drawing/2014/main" id="{2BFC3F99-26A0-A104-80F2-7465A9878E9A}"/>
                </a:ext>
              </a:extLst>
            </p:cNvPr>
            <p:cNvPicPr>
              <a:picLocks noChangeAspect="1"/>
            </p:cNvPicPr>
            <p:nvPr/>
          </p:nvPicPr>
          <p:blipFill>
            <a:blip r:embed="rId6">
              <a:clrChange>
                <a:clrFrom>
                  <a:srgbClr val="FFFDFE"/>
                </a:clrFrom>
                <a:clrTo>
                  <a:srgbClr val="FFFDFE">
                    <a:alpha val="0"/>
                  </a:srgbClr>
                </a:clrTo>
              </a:clrChange>
              <a:extLst>
                <a:ext uri="{28A0092B-C50C-407E-A947-70E740481C1C}">
                  <a14:useLocalDpi xmlns:a14="http://schemas.microsoft.com/office/drawing/2010/main" val="0"/>
                </a:ext>
              </a:extLst>
            </a:blip>
            <a:srcRect/>
            <a:stretch>
              <a:fillRect/>
            </a:stretch>
          </p:blipFill>
          <p:spPr bwMode="auto">
            <a:xfrm>
              <a:off x="10325241" y="1844401"/>
              <a:ext cx="1937152" cy="1530700"/>
            </a:xfrm>
            <a:prstGeom prst="rect">
              <a:avLst/>
            </a:prstGeom>
            <a:noFill/>
            <a:ln>
              <a:noFill/>
            </a:ln>
          </p:spPr>
        </p:pic>
      </p:grpSp>
      <p:sp>
        <p:nvSpPr>
          <p:cNvPr id="19" name="Content Placeholder 2">
            <a:extLst>
              <a:ext uri="{FF2B5EF4-FFF2-40B4-BE49-F238E27FC236}">
                <a16:creationId xmlns:a16="http://schemas.microsoft.com/office/drawing/2014/main" id="{9F57F54F-28CF-377F-6B4A-4C2A07152CA6}"/>
              </a:ext>
            </a:extLst>
          </p:cNvPr>
          <p:cNvSpPr txBox="1">
            <a:spLocks/>
          </p:cNvSpPr>
          <p:nvPr/>
        </p:nvSpPr>
        <p:spPr bwMode="auto">
          <a:xfrm>
            <a:off x="339135" y="2021282"/>
            <a:ext cx="4848815" cy="1744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rmAutofit/>
          </a:bodyPr>
          <a:lst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b="1" dirty="0"/>
              <a:t>Gap to be closed</a:t>
            </a:r>
          </a:p>
          <a:p>
            <a:pPr lvl="1"/>
            <a:r>
              <a:rPr lang="en-GB" sz="1400" dirty="0"/>
              <a:t>For 3GPP mobile communications, immersive audio experiences are still lacking</a:t>
            </a:r>
          </a:p>
          <a:p>
            <a:pPr lvl="1"/>
            <a:r>
              <a:rPr lang="en-GB" sz="1400" dirty="0"/>
              <a:t>IVAS codec addresses the need to enable the sharing of immersive audio experiences </a:t>
            </a:r>
          </a:p>
          <a:p>
            <a:pPr marL="806450" lvl="2" indent="-90488"/>
            <a:r>
              <a:rPr lang="en-GB" sz="1200" dirty="0"/>
              <a:t>from highly mobile and uncontrolled capture environments</a:t>
            </a:r>
          </a:p>
          <a:p>
            <a:pPr marL="806450" lvl="2" indent="-90488"/>
            <a:r>
              <a:rPr lang="en-GB" sz="1200" dirty="0"/>
              <a:t>to rendering of such experiences in other virtually unconstrained environments</a:t>
            </a:r>
          </a:p>
        </p:txBody>
      </p:sp>
      <p:sp>
        <p:nvSpPr>
          <p:cNvPr id="20" name="Content Placeholder 2">
            <a:extLst>
              <a:ext uri="{FF2B5EF4-FFF2-40B4-BE49-F238E27FC236}">
                <a16:creationId xmlns:a16="http://schemas.microsoft.com/office/drawing/2014/main" id="{2B2DDDA6-F286-02DF-AE0A-EE08C52F774B}"/>
              </a:ext>
            </a:extLst>
          </p:cNvPr>
          <p:cNvSpPr txBox="1">
            <a:spLocks/>
          </p:cNvSpPr>
          <p:nvPr/>
        </p:nvSpPr>
        <p:spPr bwMode="auto">
          <a:xfrm>
            <a:off x="339136" y="3976843"/>
            <a:ext cx="4046378" cy="2320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rmAutofit/>
          </a:bodyPr>
          <a:lst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b="1" dirty="0"/>
              <a:t>Service scenarios</a:t>
            </a:r>
          </a:p>
          <a:p>
            <a:pPr lvl="1"/>
            <a:r>
              <a:rPr lang="en-GB" sz="1400" dirty="0"/>
              <a:t>Conversational voice</a:t>
            </a:r>
          </a:p>
          <a:p>
            <a:pPr marL="806450" lvl="2" indent="-90488"/>
            <a:r>
              <a:rPr lang="en-US" sz="1200" dirty="0"/>
              <a:t>Stereo and immersive telephony/conferencing</a:t>
            </a:r>
          </a:p>
          <a:p>
            <a:pPr marL="806450" lvl="2" indent="-90488"/>
            <a:r>
              <a:rPr lang="en-GB" sz="1200" dirty="0"/>
              <a:t>Enhanced Voice Service calls (mono) interoperable with 3GPP EVS Codec</a:t>
            </a:r>
            <a:endParaRPr lang="en-US" sz="1200" dirty="0"/>
          </a:p>
          <a:p>
            <a:pPr lvl="1"/>
            <a:r>
              <a:rPr lang="en-US" sz="1400" dirty="0"/>
              <a:t>XR (VR/AR/MR) communication</a:t>
            </a:r>
            <a:endParaRPr lang="en-GB" sz="1400" dirty="0"/>
          </a:p>
          <a:p>
            <a:pPr marL="806450" lvl="2" indent="-90488"/>
            <a:r>
              <a:rPr lang="en-US" sz="1200" dirty="0"/>
              <a:t>XR telephony and conferencing</a:t>
            </a:r>
          </a:p>
          <a:p>
            <a:pPr lvl="1"/>
            <a:r>
              <a:rPr lang="en-US" sz="1400" dirty="0"/>
              <a:t>Live and non-live streaming</a:t>
            </a:r>
          </a:p>
          <a:p>
            <a:pPr marL="806450" lvl="2" indent="-90488"/>
            <a:r>
              <a:rPr lang="en-US" sz="1200" dirty="0"/>
              <a:t>User-generated immersive and XR content</a:t>
            </a:r>
            <a:endParaRPr lang="en-GB" sz="1200" dirty="0"/>
          </a:p>
        </p:txBody>
      </p:sp>
    </p:spTree>
    <p:extLst>
      <p:ext uri="{BB962C8B-B14F-4D97-AF65-F5344CB8AC3E}">
        <p14:creationId xmlns:p14="http://schemas.microsoft.com/office/powerpoint/2010/main" val="403576984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B264C32-3349-73B5-2F59-255973A99C1A}"/>
              </a:ext>
            </a:extLst>
          </p:cNvPr>
          <p:cNvSpPr txBox="1"/>
          <p:nvPr/>
        </p:nvSpPr>
        <p:spPr>
          <a:xfrm>
            <a:off x="7824201" y="4408780"/>
            <a:ext cx="3598767" cy="1888833"/>
          </a:xfrm>
          <a:prstGeom prst="rect">
            <a:avLst/>
          </a:prstGeom>
          <a:noFill/>
        </p:spPr>
        <p:txBody>
          <a:bodyPr wrap="square" lIns="0" tIns="0" rIns="0" bIns="0" rtlCol="0" anchor="t">
            <a:noAutofit/>
          </a:bodyPr>
          <a:lstStyle/>
          <a:p>
            <a:pPr marL="685800" lvl="1" indent="-228600" defTabSz="179388">
              <a:spcBef>
                <a:spcPts val="500"/>
              </a:spcBef>
              <a:buClr>
                <a:srgbClr val="C00000"/>
              </a:buClr>
              <a:buFont typeface="Arial" panose="020B0604020202020204" pitchFamily="34" charset="0"/>
              <a:buChar char="•"/>
              <a:tabLst>
                <a:tab pos="361950" algn="l"/>
              </a:tabLst>
            </a:pPr>
            <a:r>
              <a:rPr lang="en-US" sz="1400" dirty="0">
                <a:latin typeface="+mn-lt"/>
                <a:cs typeface="+mn-cs"/>
              </a:rPr>
              <a:t>Complexity/Memory:</a:t>
            </a:r>
          </a:p>
          <a:p>
            <a:pPr marL="1143000" lvl="2" indent="-228600" defTabSz="179388">
              <a:spcBef>
                <a:spcPts val="500"/>
              </a:spcBef>
              <a:buFont typeface="Arial" panose="020B0604020202020204" pitchFamily="34" charset="0"/>
              <a:buChar char="•"/>
              <a:tabLst>
                <a:tab pos="361950" algn="l"/>
              </a:tabLst>
            </a:pPr>
            <a:r>
              <a:rPr lang="sv-SE" sz="1200" dirty="0">
                <a:latin typeface="+mn-lt"/>
                <a:cs typeface="+mn-cs"/>
              </a:rPr>
              <a:t>Level 1: ≤ 3 * EVS</a:t>
            </a:r>
          </a:p>
          <a:p>
            <a:pPr marL="1143000" lvl="2" indent="-228600" defTabSz="179388">
              <a:spcBef>
                <a:spcPts val="500"/>
              </a:spcBef>
              <a:buFont typeface="Arial" panose="020B0604020202020204" pitchFamily="34" charset="0"/>
              <a:buChar char="•"/>
              <a:tabLst>
                <a:tab pos="361950" algn="l"/>
              </a:tabLst>
            </a:pPr>
            <a:r>
              <a:rPr lang="en-GB" sz="1200" dirty="0">
                <a:latin typeface="+mn-lt"/>
                <a:cs typeface="+mn-cs"/>
              </a:rPr>
              <a:t>Level</a:t>
            </a:r>
            <a:r>
              <a:rPr lang="sv-SE" sz="1200" dirty="0">
                <a:latin typeface="+mn-lt"/>
                <a:cs typeface="+mn-cs"/>
              </a:rPr>
              <a:t> 2: ≤ 6 * EVS</a:t>
            </a:r>
          </a:p>
          <a:p>
            <a:pPr marL="1143000" lvl="2" indent="-228600" defTabSz="179388">
              <a:spcBef>
                <a:spcPts val="500"/>
              </a:spcBef>
              <a:buFont typeface="Arial" panose="020B0604020202020204" pitchFamily="34" charset="0"/>
              <a:buChar char="•"/>
              <a:tabLst>
                <a:tab pos="361950" algn="l"/>
              </a:tabLst>
            </a:pPr>
            <a:r>
              <a:rPr lang="sv-SE" sz="1200" dirty="0">
                <a:latin typeface="+mn-lt"/>
                <a:cs typeface="+mn-cs"/>
              </a:rPr>
              <a:t>Level 3: ≤ 10 * EVS</a:t>
            </a:r>
          </a:p>
          <a:p>
            <a:pPr marL="450850" lvl="2" defTabSz="179388">
              <a:spcBef>
                <a:spcPts val="500"/>
              </a:spcBef>
              <a:tabLst>
                <a:tab pos="361950" algn="l"/>
              </a:tabLst>
            </a:pPr>
            <a:br>
              <a:rPr lang="sv-SE" sz="1050" dirty="0">
                <a:latin typeface="+mn-lt"/>
                <a:cs typeface="+mn-cs"/>
              </a:rPr>
            </a:br>
            <a:r>
              <a:rPr lang="sv-SE" sz="1050" dirty="0">
                <a:latin typeface="+mn-lt"/>
                <a:cs typeface="+mn-cs"/>
              </a:rPr>
              <a:t>Note: It is expected that lower bit rates will be supported by lower levels. The detailed support of bit rates for given levels is subject to </a:t>
            </a:r>
            <a:r>
              <a:rPr lang="en-GB" sz="1050" dirty="0">
                <a:latin typeface="+mn-lt"/>
                <a:cs typeface="+mn-cs"/>
              </a:rPr>
              <a:t>the</a:t>
            </a:r>
            <a:r>
              <a:rPr lang="sv-SE" sz="1050" dirty="0">
                <a:latin typeface="+mn-lt"/>
                <a:cs typeface="+mn-cs"/>
              </a:rPr>
              <a:t> IVAS Codec characterization </a:t>
            </a:r>
          </a:p>
          <a:p>
            <a:pPr marL="1143000" lvl="2" indent="-228600" defTabSz="179388">
              <a:spcBef>
                <a:spcPts val="500"/>
              </a:spcBef>
              <a:buFont typeface="Arial" panose="020B0604020202020204" pitchFamily="34" charset="0"/>
              <a:buChar char="•"/>
              <a:tabLst>
                <a:tab pos="361950" algn="l"/>
              </a:tabLst>
            </a:pPr>
            <a:endParaRPr lang="sv-SE" sz="900" dirty="0">
              <a:latin typeface="+mn-lt"/>
              <a:cs typeface="+mn-cs"/>
            </a:endParaRPr>
          </a:p>
          <a:p>
            <a:pPr algn="l"/>
            <a:endParaRPr lang="sv-SE" sz="1200" dirty="0"/>
          </a:p>
        </p:txBody>
      </p:sp>
      <p:sp>
        <p:nvSpPr>
          <p:cNvPr id="2" name="Title 1">
            <a:extLst>
              <a:ext uri="{FF2B5EF4-FFF2-40B4-BE49-F238E27FC236}">
                <a16:creationId xmlns:a16="http://schemas.microsoft.com/office/drawing/2014/main" id="{B2A29B67-54C8-4F50-A603-A4D90BE053C2}"/>
              </a:ext>
            </a:extLst>
          </p:cNvPr>
          <p:cNvSpPr>
            <a:spLocks noGrp="1"/>
          </p:cNvSpPr>
          <p:nvPr>
            <p:ph type="title"/>
          </p:nvPr>
        </p:nvSpPr>
        <p:spPr/>
        <p:txBody>
          <a:bodyPr/>
          <a:lstStyle/>
          <a:p>
            <a:r>
              <a:rPr lang="en-GB" dirty="0"/>
              <a:t>Features and Properties</a:t>
            </a:r>
          </a:p>
        </p:txBody>
      </p:sp>
      <p:sp>
        <p:nvSpPr>
          <p:cNvPr id="3" name="Content Placeholder 2">
            <a:extLst>
              <a:ext uri="{FF2B5EF4-FFF2-40B4-BE49-F238E27FC236}">
                <a16:creationId xmlns:a16="http://schemas.microsoft.com/office/drawing/2014/main" id="{3A08810E-0C48-42EE-9570-32AC438C444B}"/>
              </a:ext>
            </a:extLst>
          </p:cNvPr>
          <p:cNvSpPr>
            <a:spLocks noGrp="1"/>
          </p:cNvSpPr>
          <p:nvPr>
            <p:ph idx="1"/>
          </p:nvPr>
        </p:nvSpPr>
        <p:spPr>
          <a:xfrm>
            <a:off x="405399" y="1864259"/>
            <a:ext cx="6108008" cy="204076"/>
          </a:xfrm>
        </p:spPr>
        <p:txBody>
          <a:bodyPr vert="horz" wrap="square" lIns="0" tIns="0" rIns="0" bIns="0" rtlCol="0" anchor="t">
            <a:normAutofit lnSpcReduction="10000"/>
          </a:bodyPr>
          <a:lstStyle/>
          <a:p>
            <a:pPr>
              <a:lnSpc>
                <a:spcPct val="100000"/>
              </a:lnSpc>
            </a:pPr>
            <a:r>
              <a:rPr lang="en-US" altLang="zh-CN" sz="1400" b="1" dirty="0"/>
              <a:t>Formats and bitrates</a:t>
            </a:r>
            <a:endParaRPr lang="en-US" altLang="zh-CN" sz="1400" dirty="0">
              <a:ea typeface="幼圆"/>
            </a:endParaRPr>
          </a:p>
        </p:txBody>
      </p:sp>
      <p:graphicFrame>
        <p:nvGraphicFramePr>
          <p:cNvPr id="4" name="Table 4">
            <a:extLst>
              <a:ext uri="{FF2B5EF4-FFF2-40B4-BE49-F238E27FC236}">
                <a16:creationId xmlns:a16="http://schemas.microsoft.com/office/drawing/2014/main" id="{565A3FDE-AB51-4C49-B80F-6B342016DAD2}"/>
              </a:ext>
            </a:extLst>
          </p:cNvPr>
          <p:cNvGraphicFramePr>
            <a:graphicFrameLocks noGrp="1"/>
          </p:cNvGraphicFramePr>
          <p:nvPr>
            <p:extLst>
              <p:ext uri="{D42A27DB-BD31-4B8C-83A1-F6EECF244321}">
                <p14:modId xmlns:p14="http://schemas.microsoft.com/office/powerpoint/2010/main" val="2019953058"/>
              </p:ext>
            </p:extLst>
          </p:nvPr>
        </p:nvGraphicFramePr>
        <p:xfrm>
          <a:off x="629865" y="2089917"/>
          <a:ext cx="7052235" cy="2133600"/>
        </p:xfrm>
        <a:graphic>
          <a:graphicData uri="http://schemas.openxmlformats.org/drawingml/2006/table">
            <a:tbl>
              <a:tblPr firstRow="1" bandRow="1">
                <a:tableStyleId>{5C22544A-7EE6-4342-B048-85BDC9FD1C3A}</a:tableStyleId>
              </a:tblPr>
              <a:tblGrid>
                <a:gridCol w="3994687">
                  <a:extLst>
                    <a:ext uri="{9D8B030D-6E8A-4147-A177-3AD203B41FA5}">
                      <a16:colId xmlns:a16="http://schemas.microsoft.com/office/drawing/2014/main" val="3806475797"/>
                    </a:ext>
                  </a:extLst>
                </a:gridCol>
                <a:gridCol w="3057548">
                  <a:extLst>
                    <a:ext uri="{9D8B030D-6E8A-4147-A177-3AD203B41FA5}">
                      <a16:colId xmlns:a16="http://schemas.microsoft.com/office/drawing/2014/main" val="80519919"/>
                    </a:ext>
                  </a:extLst>
                </a:gridCol>
              </a:tblGrid>
              <a:tr h="298781">
                <a:tc>
                  <a:txBody>
                    <a:bodyPr/>
                    <a:lstStyle/>
                    <a:p>
                      <a:r>
                        <a:rPr lang="en-US" sz="1400" dirty="0"/>
                        <a:t>IVAS audio formats</a:t>
                      </a:r>
                      <a:endParaRPr lang="en-AU" sz="1400" dirty="0"/>
                    </a:p>
                  </a:txBody>
                  <a:tcPr/>
                </a:tc>
                <a:tc>
                  <a:txBody>
                    <a:bodyPr/>
                    <a:lstStyle/>
                    <a:p>
                      <a:r>
                        <a:rPr lang="en-US" sz="1400" dirty="0"/>
                        <a:t> Supported bitrates (kbps)</a:t>
                      </a:r>
                      <a:endParaRPr lang="en-AU" sz="1400" dirty="0"/>
                    </a:p>
                  </a:txBody>
                  <a:tcPr/>
                </a:tc>
                <a:extLst>
                  <a:ext uri="{0D108BD9-81ED-4DB2-BD59-A6C34878D82A}">
                    <a16:rowId xmlns:a16="http://schemas.microsoft.com/office/drawing/2014/main" val="261152819"/>
                  </a:ext>
                </a:extLst>
              </a:tr>
              <a:tr h="298781">
                <a:tc>
                  <a:txBody>
                    <a:bodyPr/>
                    <a:lstStyle/>
                    <a:p>
                      <a:r>
                        <a:rPr lang="en-US" sz="1400" dirty="0"/>
                        <a:t>Mono (100% EVS compatible/interoperable mode)</a:t>
                      </a:r>
                      <a:endParaRPr lang="en-AU" sz="1400" dirty="0"/>
                    </a:p>
                  </a:txBody>
                  <a:tcPr/>
                </a:tc>
                <a:tc>
                  <a:txBody>
                    <a:bodyPr/>
                    <a:lstStyle/>
                    <a:p>
                      <a:r>
                        <a:rPr lang="en-US" sz="1400" dirty="0"/>
                        <a:t>5.9 - 128 </a:t>
                      </a:r>
                      <a:endParaRPr lang="en-AU" sz="1400" dirty="0"/>
                    </a:p>
                  </a:txBody>
                  <a:tcPr/>
                </a:tc>
                <a:extLst>
                  <a:ext uri="{0D108BD9-81ED-4DB2-BD59-A6C34878D82A}">
                    <a16:rowId xmlns:a16="http://schemas.microsoft.com/office/drawing/2014/main" val="366554542"/>
                  </a:ext>
                </a:extLst>
              </a:tr>
              <a:tr h="298781">
                <a:tc>
                  <a:txBody>
                    <a:bodyPr/>
                    <a:lstStyle/>
                    <a:p>
                      <a:r>
                        <a:rPr lang="en-US" sz="1400" dirty="0"/>
                        <a:t>Stereo/binaural</a:t>
                      </a:r>
                      <a:endParaRPr lang="en-AU" sz="1400" dirty="0"/>
                    </a:p>
                  </a:txBody>
                  <a:tcPr/>
                </a:tc>
                <a:tc>
                  <a:txBody>
                    <a:bodyPr/>
                    <a:lstStyle/>
                    <a:p>
                      <a:r>
                        <a:rPr lang="en-US" sz="1400" dirty="0"/>
                        <a:t>13.2 - 256</a:t>
                      </a:r>
                      <a:endParaRPr lang="en-AU" sz="1400" dirty="0"/>
                    </a:p>
                  </a:txBody>
                  <a:tcPr/>
                </a:tc>
                <a:extLst>
                  <a:ext uri="{0D108BD9-81ED-4DB2-BD59-A6C34878D82A}">
                    <a16:rowId xmlns:a16="http://schemas.microsoft.com/office/drawing/2014/main" val="2540452755"/>
                  </a:ext>
                </a:extLst>
              </a:tr>
              <a:tr h="298781">
                <a:tc>
                  <a:txBody>
                    <a:bodyPr/>
                    <a:lstStyle/>
                    <a:p>
                      <a:r>
                        <a:rPr lang="en-US" sz="1400" dirty="0"/>
                        <a:t>SBA (Ambisonics, order 1 to 3)</a:t>
                      </a:r>
                      <a:endParaRPr lang="en-AU" sz="1400" dirty="0"/>
                    </a:p>
                  </a:txBody>
                  <a:tcPr/>
                </a:tc>
                <a:tc>
                  <a:txBody>
                    <a:bodyPr/>
                    <a:lstStyle/>
                    <a:p>
                      <a:r>
                        <a:rPr lang="en-US" sz="1400" dirty="0"/>
                        <a:t>13.2 - 512</a:t>
                      </a:r>
                      <a:endParaRPr lang="en-AU" sz="1400" dirty="0"/>
                    </a:p>
                  </a:txBody>
                  <a:tcPr/>
                </a:tc>
                <a:extLst>
                  <a:ext uri="{0D108BD9-81ED-4DB2-BD59-A6C34878D82A}">
                    <a16:rowId xmlns:a16="http://schemas.microsoft.com/office/drawing/2014/main" val="1050335299"/>
                  </a:ext>
                </a:extLst>
              </a:tr>
              <a:tr h="298781">
                <a:tc>
                  <a:txBody>
                    <a:bodyPr/>
                    <a:lstStyle/>
                    <a:p>
                      <a:r>
                        <a:rPr lang="en-US" sz="1400" dirty="0"/>
                        <a:t>MASA (Metadata</a:t>
                      </a:r>
                      <a:r>
                        <a:rPr lang="en-US" sz="1400" baseline="0" dirty="0"/>
                        <a:t>-assisted spatial audio)</a:t>
                      </a:r>
                      <a:endParaRPr lang="en-AU" sz="1400" dirty="0"/>
                    </a:p>
                  </a:txBody>
                  <a:tcPr/>
                </a:tc>
                <a:tc>
                  <a:txBody>
                    <a:bodyPr/>
                    <a:lstStyle/>
                    <a:p>
                      <a:r>
                        <a:rPr lang="en-US" sz="1400" dirty="0"/>
                        <a:t>13.2 - 512 </a:t>
                      </a:r>
                      <a:endParaRPr lang="en-AU" sz="1400" dirty="0"/>
                    </a:p>
                  </a:txBody>
                  <a:tcPr/>
                </a:tc>
                <a:extLst>
                  <a:ext uri="{0D108BD9-81ED-4DB2-BD59-A6C34878D82A}">
                    <a16:rowId xmlns:a16="http://schemas.microsoft.com/office/drawing/2014/main" val="275936110"/>
                  </a:ext>
                </a:extLst>
              </a:tr>
              <a:tr h="298781">
                <a:tc>
                  <a:txBody>
                    <a:bodyPr/>
                    <a:lstStyle/>
                    <a:p>
                      <a:r>
                        <a:rPr lang="en-US" sz="1400" dirty="0"/>
                        <a:t>Multichannel (5.1 to 7.1.4, flexible layouts)</a:t>
                      </a:r>
                      <a:endParaRPr lang="en-AU" sz="1400" dirty="0"/>
                    </a:p>
                  </a:txBody>
                  <a:tcPr/>
                </a:tc>
                <a:tc>
                  <a:txBody>
                    <a:bodyPr/>
                    <a:lstStyle/>
                    <a:p>
                      <a:r>
                        <a:rPr lang="en-US" sz="1400" dirty="0"/>
                        <a:t>13.2 - 512 </a:t>
                      </a:r>
                      <a:endParaRPr lang="en-AU" sz="1400" dirty="0"/>
                    </a:p>
                  </a:txBody>
                  <a:tcPr/>
                </a:tc>
                <a:extLst>
                  <a:ext uri="{0D108BD9-81ED-4DB2-BD59-A6C34878D82A}">
                    <a16:rowId xmlns:a16="http://schemas.microsoft.com/office/drawing/2014/main" val="3001177381"/>
                  </a:ext>
                </a:extLst>
              </a:tr>
              <a:tr h="298781">
                <a:tc>
                  <a:txBody>
                    <a:bodyPr/>
                    <a:lstStyle/>
                    <a:p>
                      <a:r>
                        <a:rPr lang="en-US" sz="1400" dirty="0"/>
                        <a:t>ISM (Object Audio, 1-4 objects)</a:t>
                      </a:r>
                      <a:endParaRPr lang="en-AU" sz="1400" dirty="0"/>
                    </a:p>
                  </a:txBody>
                  <a:tcPr/>
                </a:tc>
                <a:tc>
                  <a:txBody>
                    <a:bodyPr/>
                    <a:lstStyle/>
                    <a:p>
                      <a:r>
                        <a:rPr lang="en-US" sz="1400" dirty="0"/>
                        <a:t>13.2 - 512</a:t>
                      </a:r>
                      <a:endParaRPr lang="en-AU" sz="1400" dirty="0"/>
                    </a:p>
                  </a:txBody>
                  <a:tcPr/>
                </a:tc>
                <a:extLst>
                  <a:ext uri="{0D108BD9-81ED-4DB2-BD59-A6C34878D82A}">
                    <a16:rowId xmlns:a16="http://schemas.microsoft.com/office/drawing/2014/main" val="341943147"/>
                  </a:ext>
                </a:extLst>
              </a:tr>
            </a:tbl>
          </a:graphicData>
        </a:graphic>
      </p:graphicFrame>
      <p:graphicFrame>
        <p:nvGraphicFramePr>
          <p:cNvPr id="8" name="Table 7">
            <a:extLst>
              <a:ext uri="{FF2B5EF4-FFF2-40B4-BE49-F238E27FC236}">
                <a16:creationId xmlns:a16="http://schemas.microsoft.com/office/drawing/2014/main" id="{7790D74C-B4A4-FCB0-4DFD-A24AE8C647E0}"/>
              </a:ext>
            </a:extLst>
          </p:cNvPr>
          <p:cNvGraphicFramePr>
            <a:graphicFrameLocks noGrp="1"/>
          </p:cNvGraphicFramePr>
          <p:nvPr>
            <p:extLst>
              <p:ext uri="{D42A27DB-BD31-4B8C-83A1-F6EECF244321}">
                <p14:modId xmlns:p14="http://schemas.microsoft.com/office/powerpoint/2010/main" val="142351050"/>
              </p:ext>
            </p:extLst>
          </p:nvPr>
        </p:nvGraphicFramePr>
        <p:xfrm>
          <a:off x="8133635" y="2089917"/>
          <a:ext cx="3340848" cy="2133600"/>
        </p:xfrm>
        <a:graphic>
          <a:graphicData uri="http://schemas.openxmlformats.org/drawingml/2006/table">
            <a:tbl>
              <a:tblPr firstRow="1" bandRow="1">
                <a:tableStyleId>{5C22544A-7EE6-4342-B048-85BDC9FD1C3A}</a:tableStyleId>
              </a:tblPr>
              <a:tblGrid>
                <a:gridCol w="3340848">
                  <a:extLst>
                    <a:ext uri="{9D8B030D-6E8A-4147-A177-3AD203B41FA5}">
                      <a16:colId xmlns:a16="http://schemas.microsoft.com/office/drawing/2014/main" val="4042854398"/>
                    </a:ext>
                  </a:extLst>
                </a:gridCol>
              </a:tblGrid>
              <a:tr h="291353">
                <a:tc>
                  <a:txBody>
                    <a:bodyPr/>
                    <a:lstStyle/>
                    <a:p>
                      <a:r>
                        <a:rPr lang="en-US" sz="1400" dirty="0"/>
                        <a:t>End-to-end audio latency [ms]</a:t>
                      </a:r>
                      <a:endParaRPr lang="en-AU" sz="1400" dirty="0"/>
                    </a:p>
                  </a:txBody>
                  <a:tcPr/>
                </a:tc>
                <a:extLst>
                  <a:ext uri="{0D108BD9-81ED-4DB2-BD59-A6C34878D82A}">
                    <a16:rowId xmlns:a16="http://schemas.microsoft.com/office/drawing/2014/main" val="4101219588"/>
                  </a:ext>
                </a:extLst>
              </a:tr>
              <a:tr h="291353">
                <a:tc>
                  <a:txBody>
                    <a:bodyPr/>
                    <a:lstStyle/>
                    <a:p>
                      <a:r>
                        <a:rPr lang="en-US" sz="1400" dirty="0"/>
                        <a:t>32</a:t>
                      </a:r>
                      <a:endParaRPr lang="en-AU" sz="1400" dirty="0"/>
                    </a:p>
                  </a:txBody>
                  <a:tcPr/>
                </a:tc>
                <a:extLst>
                  <a:ext uri="{0D108BD9-81ED-4DB2-BD59-A6C34878D82A}">
                    <a16:rowId xmlns:a16="http://schemas.microsoft.com/office/drawing/2014/main" val="2067896948"/>
                  </a:ext>
                </a:extLst>
              </a:tr>
              <a:tr h="291353">
                <a:tc>
                  <a:txBody>
                    <a:bodyPr/>
                    <a:lstStyle/>
                    <a:p>
                      <a:r>
                        <a:rPr lang="en-US" sz="1400" dirty="0"/>
                        <a:t>32</a:t>
                      </a:r>
                      <a:endParaRPr lang="en-AU" sz="1400" dirty="0"/>
                    </a:p>
                  </a:txBody>
                  <a:tcPr/>
                </a:tc>
                <a:extLst>
                  <a:ext uri="{0D108BD9-81ED-4DB2-BD59-A6C34878D82A}">
                    <a16:rowId xmlns:a16="http://schemas.microsoft.com/office/drawing/2014/main" val="1405616027"/>
                  </a:ext>
                </a:extLst>
              </a:tr>
              <a:tr h="291353">
                <a:tc>
                  <a:txBody>
                    <a:bodyPr/>
                    <a:lstStyle/>
                    <a:p>
                      <a:r>
                        <a:rPr lang="en-US" sz="1400" dirty="0"/>
                        <a:t>33/38</a:t>
                      </a:r>
                      <a:endParaRPr lang="en-AU" sz="1400" dirty="0"/>
                    </a:p>
                  </a:txBody>
                  <a:tcPr/>
                </a:tc>
                <a:extLst>
                  <a:ext uri="{0D108BD9-81ED-4DB2-BD59-A6C34878D82A}">
                    <a16:rowId xmlns:a16="http://schemas.microsoft.com/office/drawing/2014/main" val="2406185355"/>
                  </a:ext>
                </a:extLst>
              </a:tr>
              <a:tr h="291353">
                <a:tc>
                  <a:txBody>
                    <a:bodyPr/>
                    <a:lstStyle/>
                    <a:p>
                      <a:r>
                        <a:rPr lang="en-US" sz="1400" dirty="0"/>
                        <a:t>32/37</a:t>
                      </a:r>
                      <a:endParaRPr lang="en-AU" sz="1400" dirty="0"/>
                    </a:p>
                  </a:txBody>
                  <a:tcPr/>
                </a:tc>
                <a:extLst>
                  <a:ext uri="{0D108BD9-81ED-4DB2-BD59-A6C34878D82A}">
                    <a16:rowId xmlns:a16="http://schemas.microsoft.com/office/drawing/2014/main" val="3581157080"/>
                  </a:ext>
                </a:extLst>
              </a:tr>
              <a:tr h="291353">
                <a:tc>
                  <a:txBody>
                    <a:bodyPr/>
                    <a:lstStyle/>
                    <a:p>
                      <a:r>
                        <a:rPr lang="en-US" sz="1400" dirty="0"/>
                        <a:t>32/37</a:t>
                      </a:r>
                      <a:endParaRPr lang="en-AU" sz="1400" dirty="0"/>
                    </a:p>
                  </a:txBody>
                  <a:tcPr/>
                </a:tc>
                <a:extLst>
                  <a:ext uri="{0D108BD9-81ED-4DB2-BD59-A6C34878D82A}">
                    <a16:rowId xmlns:a16="http://schemas.microsoft.com/office/drawing/2014/main" val="3168783956"/>
                  </a:ext>
                </a:extLst>
              </a:tr>
              <a:tr h="291353">
                <a:tc>
                  <a:txBody>
                    <a:bodyPr/>
                    <a:lstStyle/>
                    <a:p>
                      <a:r>
                        <a:rPr lang="en-US" sz="1400" dirty="0"/>
                        <a:t>32/37</a:t>
                      </a:r>
                      <a:endParaRPr lang="en-AU" sz="1400" dirty="0"/>
                    </a:p>
                  </a:txBody>
                  <a:tcPr/>
                </a:tc>
                <a:extLst>
                  <a:ext uri="{0D108BD9-81ED-4DB2-BD59-A6C34878D82A}">
                    <a16:rowId xmlns:a16="http://schemas.microsoft.com/office/drawing/2014/main" val="4240204011"/>
                  </a:ext>
                </a:extLst>
              </a:tr>
            </a:tbl>
          </a:graphicData>
        </a:graphic>
      </p:graphicFrame>
      <p:sp>
        <p:nvSpPr>
          <p:cNvPr id="9" name="TextBox 8">
            <a:extLst>
              <a:ext uri="{FF2B5EF4-FFF2-40B4-BE49-F238E27FC236}">
                <a16:creationId xmlns:a16="http://schemas.microsoft.com/office/drawing/2014/main" id="{B6502E69-2E7F-A150-9DC9-6CF4D9F1474E}"/>
              </a:ext>
            </a:extLst>
          </p:cNvPr>
          <p:cNvSpPr txBox="1"/>
          <p:nvPr/>
        </p:nvSpPr>
        <p:spPr>
          <a:xfrm>
            <a:off x="7909783" y="1855016"/>
            <a:ext cx="3682397" cy="204076"/>
          </a:xfrm>
          <a:prstGeom prst="rect">
            <a:avLst/>
          </a:prstGeom>
          <a:noFill/>
        </p:spPr>
        <p:txBody>
          <a:bodyPr wrap="square" lIns="0" tIns="0" rIns="0" bIns="0" rtlCol="0" anchor="t">
            <a:noAutofit/>
          </a:bodyPr>
          <a:lstStyle/>
          <a:p>
            <a:pPr marL="228600" indent="-228600">
              <a:spcBef>
                <a:spcPts val="1000"/>
              </a:spcBef>
              <a:buBlip>
                <a:blip r:embed="rId3"/>
              </a:buBlip>
            </a:pPr>
            <a:r>
              <a:rPr lang="sv-SE" sz="1400" b="1" dirty="0">
                <a:latin typeface="+mn-lt"/>
                <a:cs typeface="+mn-cs"/>
              </a:rPr>
              <a:t>Characteristics</a:t>
            </a:r>
          </a:p>
          <a:p>
            <a:pPr marL="176213" indent="-176213" defTabSz="179388">
              <a:buFont typeface="Arial" panose="020B0604020202020204" pitchFamily="34" charset="0"/>
              <a:buChar char="•"/>
              <a:tabLst>
                <a:tab pos="361950" algn="l"/>
              </a:tabLst>
            </a:pPr>
            <a:endParaRPr lang="sv-SE" sz="1400" dirty="0"/>
          </a:p>
          <a:p>
            <a:pPr algn="l"/>
            <a:endParaRPr lang="sv-SE" sz="1200" dirty="0"/>
          </a:p>
        </p:txBody>
      </p:sp>
      <p:sp>
        <p:nvSpPr>
          <p:cNvPr id="10" name="Content Placeholder 2">
            <a:extLst>
              <a:ext uri="{FF2B5EF4-FFF2-40B4-BE49-F238E27FC236}">
                <a16:creationId xmlns:a16="http://schemas.microsoft.com/office/drawing/2014/main" id="{17782D80-E8F0-7B1A-1A6D-93B2EB66B3E7}"/>
              </a:ext>
            </a:extLst>
          </p:cNvPr>
          <p:cNvSpPr txBox="1">
            <a:spLocks/>
          </p:cNvSpPr>
          <p:nvPr/>
        </p:nvSpPr>
        <p:spPr bwMode="auto">
          <a:xfrm>
            <a:off x="328128" y="4408780"/>
            <a:ext cx="6697342" cy="125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pPr>
            <a:r>
              <a:rPr lang="en-US" altLang="zh-CN" sz="1400" dirty="0"/>
              <a:t>Input/output sampling rates: 16, 32, 48 kHz</a:t>
            </a:r>
          </a:p>
          <a:p>
            <a:pPr lvl="1">
              <a:lnSpc>
                <a:spcPct val="100000"/>
              </a:lnSpc>
            </a:pPr>
            <a:r>
              <a:rPr lang="en-US" altLang="zh-CN" sz="1400" dirty="0"/>
              <a:t>Audio bandwidths: NB (only mono), WB, SWB, FB</a:t>
            </a:r>
          </a:p>
          <a:p>
            <a:pPr lvl="1">
              <a:lnSpc>
                <a:spcPct val="100000"/>
              </a:lnSpc>
            </a:pPr>
            <a:r>
              <a:rPr lang="en-US" altLang="zh-CN" sz="1400" dirty="0"/>
              <a:t>Loudspeaker and head-tracked binaural rendering</a:t>
            </a:r>
          </a:p>
          <a:p>
            <a:pPr lvl="1">
              <a:lnSpc>
                <a:spcPct val="100000"/>
              </a:lnSpc>
            </a:pPr>
            <a:r>
              <a:rPr lang="en-US" altLang="zh-CN" sz="1400" dirty="0"/>
              <a:t>Combined audio formats (SBA + Objects, MASA + Objects)</a:t>
            </a:r>
            <a:endParaRPr lang="en-US" altLang="zh-CN" sz="1400" dirty="0">
              <a:ea typeface="幼圆"/>
            </a:endParaRPr>
          </a:p>
        </p:txBody>
      </p:sp>
      <p:sp>
        <p:nvSpPr>
          <p:cNvPr id="11" name="TextBox 10">
            <a:extLst>
              <a:ext uri="{FF2B5EF4-FFF2-40B4-BE49-F238E27FC236}">
                <a16:creationId xmlns:a16="http://schemas.microsoft.com/office/drawing/2014/main" id="{391A2FB7-4B94-EE4B-3048-1B36E6536A90}"/>
              </a:ext>
            </a:extLst>
          </p:cNvPr>
          <p:cNvSpPr txBox="1"/>
          <p:nvPr/>
        </p:nvSpPr>
        <p:spPr>
          <a:xfrm>
            <a:off x="629865" y="5663043"/>
            <a:ext cx="7099743" cy="307777"/>
          </a:xfrm>
          <a:prstGeom prst="rect">
            <a:avLst/>
          </a:prstGeom>
          <a:noFill/>
        </p:spPr>
        <p:txBody>
          <a:bodyPr wrap="square" rtlCol="0">
            <a:spAutoFit/>
          </a:bodyPr>
          <a:lstStyle/>
          <a:p>
            <a:r>
              <a:rPr lang="sv-SE" sz="1400" dirty="0" err="1">
                <a:latin typeface="+mn-lt"/>
                <a:cs typeface="+mn-cs"/>
              </a:rPr>
              <a:t>More</a:t>
            </a:r>
            <a:r>
              <a:rPr lang="sv-SE" sz="1400" dirty="0">
                <a:latin typeface="+mn-lt"/>
                <a:cs typeface="+mn-cs"/>
              </a:rPr>
              <a:t> information </a:t>
            </a:r>
            <a:r>
              <a:rPr lang="sv-SE" sz="1400" dirty="0" err="1">
                <a:latin typeface="+mn-lt"/>
                <a:cs typeface="+mn-cs"/>
              </a:rPr>
              <a:t>available</a:t>
            </a:r>
            <a:r>
              <a:rPr lang="sv-SE" sz="1400" dirty="0">
                <a:latin typeface="+mn-lt"/>
                <a:cs typeface="+mn-cs"/>
              </a:rPr>
              <a:t> in </a:t>
            </a:r>
            <a:r>
              <a:rPr lang="en-US" sz="1200" b="1" i="0" u="none" strike="noStrike" dirty="0">
                <a:solidFill>
                  <a:srgbClr val="252525"/>
                </a:solidFill>
                <a:effectLst/>
                <a:latin typeface="Montserrat" panose="00000500000000000000" pitchFamily="2" charset="0"/>
              </a:rPr>
              <a:t>3GPP Highlights </a:t>
            </a:r>
            <a:r>
              <a:rPr lang="en-US" sz="1200" b="1" i="0" u="none" strike="noStrike" dirty="0">
                <a:solidFill>
                  <a:srgbClr val="252525"/>
                </a:solidFill>
                <a:effectLst/>
                <a:latin typeface="Montserrat" panose="00000500000000000000" pitchFamily="2" charset="0"/>
                <a:hlinkClick r:id="rId4"/>
              </a:rPr>
              <a:t>Issue 7 (Nov 2023)</a:t>
            </a:r>
            <a:r>
              <a:rPr lang="en-US" sz="1200" b="1" i="0" u="none" strike="noStrike" dirty="0">
                <a:solidFill>
                  <a:srgbClr val="252525"/>
                </a:solidFill>
                <a:effectLst/>
                <a:latin typeface="Montserrat" panose="00000500000000000000" pitchFamily="2" charset="0"/>
              </a:rPr>
              <a:t> </a:t>
            </a:r>
            <a:r>
              <a:rPr lang="en-US" sz="1400" dirty="0">
                <a:latin typeface="+mn-lt"/>
                <a:cs typeface="+mn-cs"/>
              </a:rPr>
              <a:t>and </a:t>
            </a:r>
            <a:r>
              <a:rPr lang="en-US" sz="1200" b="1" i="0" u="none" strike="noStrike" dirty="0">
                <a:solidFill>
                  <a:srgbClr val="252525"/>
                </a:solidFill>
                <a:effectLst/>
                <a:latin typeface="Montserrat" panose="00000500000000000000" pitchFamily="2" charset="0"/>
                <a:hlinkClick r:id="rId5"/>
              </a:rPr>
              <a:t>Issue 5 (Nov 2022)</a:t>
            </a:r>
            <a:endParaRPr lang="en-US" sz="1400" b="1" i="0" u="none" strike="noStrike" dirty="0">
              <a:solidFill>
                <a:srgbClr val="252525"/>
              </a:solidFill>
              <a:effectLst/>
              <a:latin typeface="Montserrat" panose="00000500000000000000" pitchFamily="2" charset="0"/>
            </a:endParaRPr>
          </a:p>
        </p:txBody>
      </p:sp>
    </p:spTree>
    <p:extLst>
      <p:ext uri="{BB962C8B-B14F-4D97-AF65-F5344CB8AC3E}">
        <p14:creationId xmlns:p14="http://schemas.microsoft.com/office/powerpoint/2010/main" val="421712303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Demos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sv-SE" altLang="en-US" dirty="0"/>
              <a:t>Live-Demo </a:t>
            </a:r>
            <a:r>
              <a:rPr lang="sv-SE" altLang="en-US" dirty="0" err="1"/>
              <a:t>with</a:t>
            </a:r>
            <a:r>
              <a:rPr lang="sv-SE" altLang="en-US" dirty="0"/>
              <a:t> </a:t>
            </a:r>
            <a:r>
              <a:rPr lang="sv-SE" altLang="en-US" dirty="0" err="1"/>
              <a:t>immersive</a:t>
            </a:r>
            <a:r>
              <a:rPr lang="sv-SE" altLang="en-US" dirty="0"/>
              <a:t> IVAS </a:t>
            </a:r>
            <a:r>
              <a:rPr lang="sv-SE" altLang="en-US" dirty="0" err="1"/>
              <a:t>coded</a:t>
            </a:r>
            <a:r>
              <a:rPr lang="sv-SE" altLang="en-US" dirty="0"/>
              <a:t> audio and real-</a:t>
            </a:r>
            <a:r>
              <a:rPr lang="sv-SE" altLang="en-US" dirty="0" err="1"/>
              <a:t>time</a:t>
            </a:r>
            <a:r>
              <a:rPr lang="sv-SE" altLang="en-US" dirty="0"/>
              <a:t> </a:t>
            </a:r>
            <a:r>
              <a:rPr lang="sv-SE" altLang="en-US" dirty="0" err="1"/>
              <a:t>head-tracking</a:t>
            </a:r>
            <a:r>
              <a:rPr lang="sv-SE" altLang="en-US" dirty="0"/>
              <a:t> </a:t>
            </a:r>
            <a:r>
              <a:rPr lang="sv-SE" altLang="en-US" dirty="0" err="1"/>
              <a:t>available</a:t>
            </a:r>
            <a:r>
              <a:rPr lang="sv-SE" altLang="en-US" dirty="0"/>
              <a:t> at &lt;space (</a:t>
            </a:r>
            <a:r>
              <a:rPr lang="sv-SE" altLang="en-US" dirty="0" err="1"/>
              <a:t>tbd</a:t>
            </a:r>
            <a:r>
              <a:rPr lang="sv-SE" altLang="en-US" dirty="0"/>
              <a:t>)&gt; </a:t>
            </a:r>
          </a:p>
          <a:p>
            <a:pPr lvl="1"/>
            <a:r>
              <a:rPr lang="sv-SE" altLang="en-US" dirty="0"/>
              <a:t>on </a:t>
            </a:r>
            <a:r>
              <a:rPr lang="sv-SE" altLang="en-US" dirty="0" err="1"/>
              <a:t>Monday</a:t>
            </a:r>
            <a:r>
              <a:rPr lang="sv-SE" altLang="en-US" dirty="0"/>
              <a:t> at &lt;xx-</a:t>
            </a:r>
            <a:r>
              <a:rPr lang="sv-SE" altLang="en-US" dirty="0" err="1"/>
              <a:t>yy</a:t>
            </a:r>
            <a:r>
              <a:rPr lang="sv-SE" altLang="en-US" dirty="0"/>
              <a:t>&gt; </a:t>
            </a:r>
            <a:r>
              <a:rPr lang="sv-SE" altLang="en-US" dirty="0" err="1"/>
              <a:t>hours</a:t>
            </a:r>
            <a:endParaRPr lang="sv-SE" altLang="en-US" dirty="0"/>
          </a:p>
          <a:p>
            <a:pPr lvl="1"/>
            <a:r>
              <a:rPr lang="sv-SE" altLang="en-US" dirty="0"/>
              <a:t>on </a:t>
            </a:r>
            <a:r>
              <a:rPr lang="sv-SE" altLang="en-US" dirty="0" err="1"/>
              <a:t>Tuesday</a:t>
            </a:r>
            <a:r>
              <a:rPr lang="sv-SE" altLang="en-US" dirty="0"/>
              <a:t> at &lt;xx-</a:t>
            </a:r>
            <a:r>
              <a:rPr lang="sv-SE" altLang="en-US" dirty="0" err="1"/>
              <a:t>yy</a:t>
            </a:r>
            <a:r>
              <a:rPr lang="sv-SE" altLang="en-US" dirty="0"/>
              <a:t>&gt; </a:t>
            </a:r>
            <a:r>
              <a:rPr lang="sv-SE" altLang="en-US" dirty="0" err="1"/>
              <a:t>hours</a:t>
            </a:r>
            <a:endParaRPr lang="sv-SE" altLang="en-US" dirty="0"/>
          </a:p>
          <a:p>
            <a:pPr lvl="1"/>
            <a:r>
              <a:rPr lang="sv-SE" altLang="en-US" dirty="0"/>
              <a:t>on </a:t>
            </a:r>
            <a:r>
              <a:rPr lang="sv-SE" altLang="en-US" dirty="0" err="1"/>
              <a:t>Wednesday</a:t>
            </a:r>
            <a:r>
              <a:rPr lang="sv-SE" altLang="en-US" dirty="0"/>
              <a:t> at &lt;xx-</a:t>
            </a:r>
            <a:r>
              <a:rPr lang="sv-SE" altLang="en-US" dirty="0" err="1"/>
              <a:t>yy</a:t>
            </a:r>
            <a:r>
              <a:rPr lang="sv-SE" altLang="en-US" dirty="0"/>
              <a:t>&gt; </a:t>
            </a:r>
            <a:r>
              <a:rPr lang="sv-SE" altLang="en-US" dirty="0" err="1"/>
              <a:t>hours</a:t>
            </a:r>
            <a:endParaRPr lang="sv-SE" altLang="en-US" dirty="0"/>
          </a:p>
          <a:p>
            <a:pPr lvl="1"/>
            <a:r>
              <a:rPr lang="sv-SE" altLang="en-US" dirty="0"/>
              <a:t>and </a:t>
            </a:r>
            <a:r>
              <a:rPr lang="sv-SE" altLang="en-US" dirty="0" err="1"/>
              <a:t>upon</a:t>
            </a:r>
            <a:r>
              <a:rPr lang="sv-SE" altLang="en-US" dirty="0"/>
              <a:t> email </a:t>
            </a:r>
            <a:r>
              <a:rPr lang="sv-SE" altLang="en-US" dirty="0" err="1"/>
              <a:t>request</a:t>
            </a:r>
            <a:r>
              <a:rPr lang="sv-SE" altLang="en-US" dirty="0"/>
              <a:t> : </a:t>
            </a:r>
          </a:p>
          <a:p>
            <a:pPr lvl="2"/>
            <a:r>
              <a:rPr lang="sv-SE" altLang="en-US" dirty="0">
                <a:hlinkClick r:id="rId2"/>
              </a:rPr>
              <a:t>stefan.bruhn@dolby.com</a:t>
            </a:r>
            <a:r>
              <a:rPr lang="sv-SE" altLang="en-US" dirty="0"/>
              <a:t>, </a:t>
            </a:r>
          </a:p>
          <a:p>
            <a:pPr lvl="2"/>
            <a:r>
              <a:rPr lang="sv-SE" altLang="en-US" dirty="0">
                <a:hlinkClick r:id="rId3"/>
              </a:rPr>
              <a:t>lasse.j.laaksonen@nokia.com</a:t>
            </a:r>
            <a:r>
              <a:rPr lang="sv-SE" altLang="en-US" dirty="0"/>
              <a:t>, </a:t>
            </a:r>
          </a:p>
          <a:p>
            <a:pPr lvl="2"/>
            <a:r>
              <a:rPr lang="sv-SE" altLang="en-US" dirty="0">
                <a:hlinkClick r:id="rId4"/>
              </a:rPr>
              <a:t>stefan.doehla@iis.fraunhofer.de</a:t>
            </a:r>
            <a:endParaRPr lang="sv-SE" altLang="en-US" dirty="0"/>
          </a:p>
          <a:p>
            <a:pPr marL="457200" lvl="1" indent="0">
              <a:buNone/>
            </a:pPr>
            <a:r>
              <a:rPr lang="sv-SE" altLang="en-US" sz="2000" dirty="0"/>
              <a:t>Note: The space and the </a:t>
            </a:r>
            <a:r>
              <a:rPr lang="sv-SE" altLang="en-US" sz="2000" dirty="0" err="1"/>
              <a:t>times</a:t>
            </a:r>
            <a:r>
              <a:rPr lang="sv-SE" altLang="en-US" sz="2000" dirty="0"/>
              <a:t> for demo </a:t>
            </a:r>
            <a:r>
              <a:rPr lang="sv-SE" altLang="en-US" sz="2000" dirty="0" err="1"/>
              <a:t>will</a:t>
            </a:r>
            <a:r>
              <a:rPr lang="sv-SE" altLang="en-US" sz="2000" dirty="0"/>
              <a:t> be </a:t>
            </a:r>
            <a:r>
              <a:rPr lang="sv-SE" altLang="en-US" sz="2000" dirty="0" err="1"/>
              <a:t>announced</a:t>
            </a:r>
            <a:r>
              <a:rPr lang="sv-SE" altLang="en-US" sz="2000" dirty="0"/>
              <a:t> </a:t>
            </a:r>
            <a:r>
              <a:rPr lang="sv-SE" altLang="en-US" sz="2000" dirty="0" err="1"/>
              <a:t>during</a:t>
            </a:r>
            <a:r>
              <a:rPr lang="sv-SE" altLang="en-US" sz="2000" dirty="0"/>
              <a:t> the presentation of </a:t>
            </a:r>
            <a:r>
              <a:rPr lang="sv-SE" altLang="en-US" sz="2000" dirty="0" err="1"/>
              <a:t>this</a:t>
            </a:r>
            <a:r>
              <a:rPr lang="sv-SE" altLang="en-US" sz="2000" dirty="0"/>
              <a:t> </a:t>
            </a:r>
            <a:r>
              <a:rPr lang="sv-SE" altLang="en-US" sz="2000" dirty="0" err="1"/>
              <a:t>Tdoc</a:t>
            </a:r>
            <a:endParaRPr lang="sv-SE" altLang="en-US" dirty="0"/>
          </a:p>
          <a:p>
            <a:r>
              <a:rPr lang="sv-SE" altLang="en-US" dirty="0" err="1"/>
              <a:t>Offline</a:t>
            </a:r>
            <a:r>
              <a:rPr lang="sv-SE" altLang="en-US" dirty="0"/>
              <a:t> demo: </a:t>
            </a:r>
            <a:r>
              <a:rPr lang="sv-SE" altLang="en-US" dirty="0" err="1"/>
              <a:t>see</a:t>
            </a:r>
            <a:r>
              <a:rPr lang="sv-SE" altLang="en-US" dirty="0"/>
              <a:t> </a:t>
            </a:r>
            <a:r>
              <a:rPr lang="sv-SE" altLang="en-US" dirty="0" err="1"/>
              <a:t>next</a:t>
            </a:r>
            <a:r>
              <a:rPr lang="sv-SE" altLang="en-US" dirty="0"/>
              <a:t> page </a:t>
            </a:r>
          </a:p>
          <a:p>
            <a:pPr lvl="1"/>
            <a:endParaRPr lang="sv-SE" altLang="en-US" dirty="0"/>
          </a:p>
          <a:p>
            <a:pPr lvl="1"/>
            <a:endParaRPr lang="en-US" altLang="en-US" dirty="0"/>
          </a:p>
        </p:txBody>
      </p:sp>
    </p:spTree>
    <p:extLst>
      <p:ext uri="{BB962C8B-B14F-4D97-AF65-F5344CB8AC3E}">
        <p14:creationId xmlns:p14="http://schemas.microsoft.com/office/powerpoint/2010/main" val="21425850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B0F6A-A512-4866-8C77-CB1FE8C49D57}"/>
              </a:ext>
            </a:extLst>
          </p:cNvPr>
          <p:cNvSpPr>
            <a:spLocks noGrp="1"/>
          </p:cNvSpPr>
          <p:nvPr>
            <p:ph type="title"/>
          </p:nvPr>
        </p:nvSpPr>
        <p:spPr/>
        <p:txBody>
          <a:bodyPr/>
          <a:lstStyle/>
          <a:p>
            <a:r>
              <a:rPr lang="sv-SE" dirty="0" err="1"/>
              <a:t>Offline</a:t>
            </a:r>
            <a:r>
              <a:rPr lang="sv-SE" dirty="0"/>
              <a:t> demo</a:t>
            </a:r>
            <a:endParaRPr lang="en-US" dirty="0"/>
          </a:p>
        </p:txBody>
      </p:sp>
      <p:graphicFrame>
        <p:nvGraphicFramePr>
          <p:cNvPr id="4" name="Table 4">
            <a:extLst>
              <a:ext uri="{FF2B5EF4-FFF2-40B4-BE49-F238E27FC236}">
                <a16:creationId xmlns:a16="http://schemas.microsoft.com/office/drawing/2014/main" id="{3C01DAA3-2FB8-10A4-DD0C-838F16828DA2}"/>
              </a:ext>
            </a:extLst>
          </p:cNvPr>
          <p:cNvGraphicFramePr>
            <a:graphicFrameLocks noGrp="1"/>
          </p:cNvGraphicFramePr>
          <p:nvPr>
            <p:ph idx="1"/>
            <p:extLst>
              <p:ext uri="{D42A27DB-BD31-4B8C-83A1-F6EECF244321}">
                <p14:modId xmlns:p14="http://schemas.microsoft.com/office/powerpoint/2010/main" val="1705328203"/>
              </p:ext>
            </p:extLst>
          </p:nvPr>
        </p:nvGraphicFramePr>
        <p:xfrm>
          <a:off x="1172849" y="3625441"/>
          <a:ext cx="8442436" cy="2309708"/>
        </p:xfrm>
        <a:graphic>
          <a:graphicData uri="http://schemas.openxmlformats.org/drawingml/2006/table">
            <a:tbl>
              <a:tblPr firstRow="1" bandRow="1">
                <a:tableStyleId>{5C22544A-7EE6-4342-B048-85BDC9FD1C3A}</a:tableStyleId>
              </a:tblPr>
              <a:tblGrid>
                <a:gridCol w="2882462">
                  <a:extLst>
                    <a:ext uri="{9D8B030D-6E8A-4147-A177-3AD203B41FA5}">
                      <a16:colId xmlns:a16="http://schemas.microsoft.com/office/drawing/2014/main" val="4073441717"/>
                    </a:ext>
                  </a:extLst>
                </a:gridCol>
                <a:gridCol w="1870841">
                  <a:extLst>
                    <a:ext uri="{9D8B030D-6E8A-4147-A177-3AD203B41FA5}">
                      <a16:colId xmlns:a16="http://schemas.microsoft.com/office/drawing/2014/main" val="1993776695"/>
                    </a:ext>
                  </a:extLst>
                </a:gridCol>
                <a:gridCol w="1860331">
                  <a:extLst>
                    <a:ext uri="{9D8B030D-6E8A-4147-A177-3AD203B41FA5}">
                      <a16:colId xmlns:a16="http://schemas.microsoft.com/office/drawing/2014/main" val="723483389"/>
                    </a:ext>
                  </a:extLst>
                </a:gridCol>
                <a:gridCol w="1828802">
                  <a:extLst>
                    <a:ext uri="{9D8B030D-6E8A-4147-A177-3AD203B41FA5}">
                      <a16:colId xmlns:a16="http://schemas.microsoft.com/office/drawing/2014/main" val="2037650755"/>
                    </a:ext>
                  </a:extLst>
                </a:gridCol>
              </a:tblGrid>
              <a:tr h="360054">
                <a:tc>
                  <a:txBody>
                    <a:bodyPr/>
                    <a:lstStyle/>
                    <a:p>
                      <a:pPr algn="ctr"/>
                      <a:r>
                        <a:rPr lang="sv-SE" sz="1800" dirty="0" err="1"/>
                        <a:t>Use</a:t>
                      </a:r>
                      <a:r>
                        <a:rPr lang="sv-SE" sz="1800" dirty="0"/>
                        <a:t> </a:t>
                      </a:r>
                      <a:r>
                        <a:rPr lang="sv-SE" sz="1800" dirty="0" err="1"/>
                        <a:t>case</a:t>
                      </a:r>
                      <a:endParaRPr lang="en-US" sz="1800" dirty="0"/>
                    </a:p>
                  </a:txBody>
                  <a:tcPr/>
                </a:tc>
                <a:tc>
                  <a:txBody>
                    <a:bodyPr/>
                    <a:lstStyle/>
                    <a:p>
                      <a:pPr algn="ctr"/>
                      <a:r>
                        <a:rPr lang="sv-SE" sz="1800" dirty="0"/>
                        <a:t>AMR-WB</a:t>
                      </a:r>
                      <a:endParaRPr lang="en-US" sz="1800" dirty="0"/>
                    </a:p>
                  </a:txBody>
                  <a:tcPr/>
                </a:tc>
                <a:tc>
                  <a:txBody>
                    <a:bodyPr/>
                    <a:lstStyle/>
                    <a:p>
                      <a:pPr algn="ctr"/>
                      <a:r>
                        <a:rPr lang="sv-SE" sz="1800" dirty="0"/>
                        <a:t>EVS</a:t>
                      </a:r>
                      <a:endParaRPr lang="en-US" sz="1800" dirty="0"/>
                    </a:p>
                  </a:txBody>
                  <a:tcPr/>
                </a:tc>
                <a:tc>
                  <a:txBody>
                    <a:bodyPr/>
                    <a:lstStyle/>
                    <a:p>
                      <a:pPr algn="ctr"/>
                      <a:r>
                        <a:rPr lang="sv-SE" sz="1800" dirty="0"/>
                        <a:t>IVAS</a:t>
                      </a:r>
                      <a:endParaRPr lang="en-US" sz="1800" dirty="0"/>
                    </a:p>
                  </a:txBody>
                  <a:tcPr/>
                </a:tc>
                <a:extLst>
                  <a:ext uri="{0D108BD9-81ED-4DB2-BD59-A6C34878D82A}">
                    <a16:rowId xmlns:a16="http://schemas.microsoft.com/office/drawing/2014/main" val="1301386452"/>
                  </a:ext>
                </a:extLst>
              </a:tr>
              <a:tr h="543853">
                <a:tc>
                  <a:txBody>
                    <a:bodyPr/>
                    <a:lstStyle/>
                    <a:p>
                      <a:pPr algn="ctr"/>
                      <a:r>
                        <a:rPr lang="en-GB" sz="1100" dirty="0"/>
                        <a:t>Telephony/conferencing</a:t>
                      </a:r>
                      <a:endParaRPr lang="en-US" sz="1100" dirty="0"/>
                    </a:p>
                  </a:txBody>
                  <a:tcPr anchor="ctr"/>
                </a:tc>
                <a:tc>
                  <a:txBody>
                    <a:bodyPr/>
                    <a:lstStyle/>
                    <a:p>
                      <a:endParaRPr lang="en-US" sz="1000" dirty="0"/>
                    </a:p>
                  </a:txBody>
                  <a:tcPr/>
                </a:tc>
                <a:tc>
                  <a:txBody>
                    <a:bodyPr/>
                    <a:lstStyle/>
                    <a:p>
                      <a:endParaRPr lang="en-US" sz="1000" dirty="0"/>
                    </a:p>
                  </a:txBody>
                  <a:tcPr/>
                </a:tc>
                <a:tc>
                  <a:txBody>
                    <a:bodyPr/>
                    <a:lstStyle/>
                    <a:p>
                      <a:endParaRPr lang="en-US" sz="1000" dirty="0"/>
                    </a:p>
                  </a:txBody>
                  <a:tcPr/>
                </a:tc>
                <a:extLst>
                  <a:ext uri="{0D108BD9-81ED-4DB2-BD59-A6C34878D82A}">
                    <a16:rowId xmlns:a16="http://schemas.microsoft.com/office/drawing/2014/main" val="643014098"/>
                  </a:ext>
                </a:extLst>
              </a:tr>
              <a:tr h="458667">
                <a:tc>
                  <a:txBody>
                    <a:bodyPr/>
                    <a:lstStyle/>
                    <a:p>
                      <a:pPr algn="ctr"/>
                      <a:r>
                        <a:rPr lang="en-GB" sz="1100" dirty="0"/>
                        <a:t>Ad-hoc conferencing</a:t>
                      </a:r>
                      <a:endParaRPr lang="en-US" sz="1100" dirty="0"/>
                    </a:p>
                  </a:txBody>
                  <a:tcPr anchor="ctr"/>
                </a:tc>
                <a:tc>
                  <a:txBody>
                    <a:bodyPr/>
                    <a:lstStyle/>
                    <a:p>
                      <a:endParaRPr lang="en-US" sz="1000" dirty="0"/>
                    </a:p>
                  </a:txBody>
                  <a:tcPr/>
                </a:tc>
                <a:tc>
                  <a:txBody>
                    <a:bodyPr/>
                    <a:lstStyle/>
                    <a:p>
                      <a:endParaRPr lang="en-US" sz="1000" dirty="0"/>
                    </a:p>
                  </a:txBody>
                  <a:tcPr/>
                </a:tc>
                <a:tc>
                  <a:txBody>
                    <a:bodyPr/>
                    <a:lstStyle/>
                    <a:p>
                      <a:endParaRPr lang="en-US" sz="1000" dirty="0"/>
                    </a:p>
                  </a:txBody>
                  <a:tcPr/>
                </a:tc>
                <a:extLst>
                  <a:ext uri="{0D108BD9-81ED-4DB2-BD59-A6C34878D82A}">
                    <a16:rowId xmlns:a16="http://schemas.microsoft.com/office/drawing/2014/main" val="1181996446"/>
                  </a:ext>
                </a:extLst>
              </a:tr>
              <a:tr h="486354">
                <a:tc>
                  <a:txBody>
                    <a:bodyPr/>
                    <a:lstStyle/>
                    <a:p>
                      <a:pPr algn="ctr"/>
                      <a:r>
                        <a:rPr lang="sv-SE" sz="1100" dirty="0"/>
                        <a:t>XR </a:t>
                      </a:r>
                      <a:r>
                        <a:rPr lang="sv-SE" sz="1100" dirty="0" err="1"/>
                        <a:t>virtual</a:t>
                      </a:r>
                      <a:r>
                        <a:rPr lang="sv-SE" sz="1100" dirty="0"/>
                        <a:t> conferencing</a:t>
                      </a:r>
                    </a:p>
                  </a:txBody>
                  <a:tcPr anchor="ctr"/>
                </a:tc>
                <a:tc>
                  <a:txBody>
                    <a:bodyPr/>
                    <a:lstStyle/>
                    <a:p>
                      <a:endParaRPr lang="en-US" sz="1000" dirty="0"/>
                    </a:p>
                  </a:txBody>
                  <a:tcPr/>
                </a:tc>
                <a:tc>
                  <a:txBody>
                    <a:bodyPr/>
                    <a:lstStyle/>
                    <a:p>
                      <a:endParaRPr lang="en-US" sz="1000" dirty="0"/>
                    </a:p>
                  </a:txBody>
                  <a:tcPr/>
                </a:tc>
                <a:tc>
                  <a:txBody>
                    <a:bodyPr/>
                    <a:lstStyle/>
                    <a:p>
                      <a:endParaRPr lang="en-US" sz="1000" dirty="0"/>
                    </a:p>
                  </a:txBody>
                  <a:tcPr/>
                </a:tc>
                <a:extLst>
                  <a:ext uri="{0D108BD9-81ED-4DB2-BD59-A6C34878D82A}">
                    <a16:rowId xmlns:a16="http://schemas.microsoft.com/office/drawing/2014/main" val="2279796739"/>
                  </a:ext>
                </a:extLst>
              </a:tr>
              <a:tr h="45507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100" dirty="0"/>
                        <a:t>XR streaming</a:t>
                      </a:r>
                      <a:endParaRPr lang="en-US" sz="1100" dirty="0"/>
                    </a:p>
                    <a:p>
                      <a:pPr algn="ctr"/>
                      <a:endParaRPr lang="en-US" sz="11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dirty="0"/>
                    </a:p>
                  </a:txBody>
                  <a:tcPr/>
                </a:tc>
                <a:tc>
                  <a:txBody>
                    <a:bodyPr/>
                    <a:lstStyle/>
                    <a:p>
                      <a:endParaRPr lang="en-US" sz="1000" dirty="0"/>
                    </a:p>
                  </a:txBody>
                  <a:tcPr/>
                </a:tc>
                <a:tc>
                  <a:txBody>
                    <a:bodyPr/>
                    <a:lstStyle/>
                    <a:p>
                      <a:endParaRPr lang="en-US" sz="1000" dirty="0"/>
                    </a:p>
                  </a:txBody>
                  <a:tcPr/>
                </a:tc>
                <a:extLst>
                  <a:ext uri="{0D108BD9-81ED-4DB2-BD59-A6C34878D82A}">
                    <a16:rowId xmlns:a16="http://schemas.microsoft.com/office/drawing/2014/main" val="3427436385"/>
                  </a:ext>
                </a:extLst>
              </a:tr>
            </a:tbl>
          </a:graphicData>
        </a:graphic>
      </p:graphicFrame>
      <p:sp>
        <p:nvSpPr>
          <p:cNvPr id="10" name="Content Placeholder 2">
            <a:extLst>
              <a:ext uri="{FF2B5EF4-FFF2-40B4-BE49-F238E27FC236}">
                <a16:creationId xmlns:a16="http://schemas.microsoft.com/office/drawing/2014/main" id="{B0D738D9-3BCD-37F4-6FCC-383074DD342B}"/>
              </a:ext>
            </a:extLst>
          </p:cNvPr>
          <p:cNvSpPr txBox="1">
            <a:spLocks/>
          </p:cNvSpPr>
          <p:nvPr/>
        </p:nvSpPr>
        <p:spPr bwMode="auto">
          <a:xfrm>
            <a:off x="838200" y="1825625"/>
            <a:ext cx="10515600" cy="174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47500" lnSpcReduction="20000"/>
          </a:bodyPr>
          <a:lstStyle>
            <a:lvl1pPr marL="228600" indent="-228600" algn="l" rtl="0" eaLnBrk="0" fontAlgn="base" hangingPunct="0">
              <a:lnSpc>
                <a:spcPct val="90000"/>
              </a:lnSpc>
              <a:spcBef>
                <a:spcPts val="1000"/>
              </a:spcBef>
              <a:spcAft>
                <a:spcPct val="0"/>
              </a:spcAft>
              <a:buBlip>
                <a:blip r:embed="rId2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This IVAS demo illustrates the additional immersive sound dimension offered by IVAS over currently used 3GPP AMR-WB and EVS codec based mono voice services at typical operation points. </a:t>
            </a:r>
          </a:p>
          <a:p>
            <a:r>
              <a:rPr lang="en-US" dirty="0"/>
              <a:t>As a listener you should focus your attention to the spatial sounds arriving from different directions that make the experience much more realistic compared to the mono case where all sounds appear to emerge from inside your head.</a:t>
            </a:r>
          </a:p>
          <a:p>
            <a:r>
              <a:rPr lang="en-US" dirty="0"/>
              <a:t>In the telephony, conferencing and meeting applications, the </a:t>
            </a:r>
            <a:r>
              <a:rPr lang="en-US" dirty="0" err="1"/>
              <a:t>immersiveness</a:t>
            </a:r>
            <a:r>
              <a:rPr lang="en-US" dirty="0"/>
              <a:t> substantially helps you understand different interfering talker voices as they originate from different directions. In the experience sharing application, the immersion gives you the impression of being locally present at the place of recording. In the content sharing application, you will get a feeling of the room acoustics and spatial sound effects enabled by the immersive dimension</a:t>
            </a:r>
          </a:p>
          <a:p>
            <a:pPr>
              <a:buBlip>
                <a:blip r:embed="rId27">
                  <a:extLst>
                    <a:ext uri="{837473B0-CC2E-450A-ABE3-18F120FF3D39}">
                      <a1611:picAttrSrcUrl xmlns:a1611="http://schemas.microsoft.com/office/drawing/2016/11/main" r:id="rId28"/>
                    </a:ext>
                  </a:extLst>
                </a:blip>
              </a:buBlip>
            </a:pPr>
            <a:r>
              <a:rPr lang="en-US" sz="2900" dirty="0"/>
              <a:t>Listening should be done using stereo headphones for immersive experience.</a:t>
            </a:r>
          </a:p>
          <a:p>
            <a:endParaRPr lang="en-US" dirty="0"/>
          </a:p>
        </p:txBody>
      </p:sp>
      <p:sp>
        <p:nvSpPr>
          <p:cNvPr id="7" name="TextBox 6">
            <a:extLst>
              <a:ext uri="{FF2B5EF4-FFF2-40B4-BE49-F238E27FC236}">
                <a16:creationId xmlns:a16="http://schemas.microsoft.com/office/drawing/2014/main" id="{57FE01F7-85E5-8FC8-2A52-52BB25E4C4D3}"/>
              </a:ext>
            </a:extLst>
          </p:cNvPr>
          <p:cNvSpPr txBox="1"/>
          <p:nvPr/>
        </p:nvSpPr>
        <p:spPr>
          <a:xfrm>
            <a:off x="9247050" y="5463274"/>
            <a:ext cx="2932386" cy="583686"/>
          </a:xfrm>
          <a:prstGeom prst="rect">
            <a:avLst/>
          </a:prstGeom>
          <a:noFill/>
        </p:spPr>
        <p:txBody>
          <a:bodyPr wrap="square">
            <a:spAutoFit/>
          </a:bodyPr>
          <a:lstStyle/>
          <a:p>
            <a:pPr marL="685800" lvl="1" indent="-228600">
              <a:lnSpc>
                <a:spcPct val="70000"/>
              </a:lnSpc>
              <a:spcBef>
                <a:spcPts val="500"/>
              </a:spcBef>
              <a:buClr>
                <a:srgbClr val="C00000"/>
              </a:buClr>
              <a:buFont typeface="Arial" panose="020B0604020202020204" pitchFamily="34" charset="0"/>
              <a:buChar char="•"/>
            </a:pPr>
            <a:r>
              <a:rPr lang="en-US" sz="1100" dirty="0">
                <a:latin typeface="+mn-lt"/>
                <a:cs typeface="+mn-cs"/>
              </a:rPr>
              <a:t>AMR-WB operated at 23.85 kbps</a:t>
            </a:r>
          </a:p>
          <a:p>
            <a:pPr marL="685800" lvl="1" indent="-228600">
              <a:lnSpc>
                <a:spcPct val="70000"/>
              </a:lnSpc>
              <a:spcBef>
                <a:spcPts val="500"/>
              </a:spcBef>
              <a:buClr>
                <a:srgbClr val="C00000"/>
              </a:buClr>
              <a:buFont typeface="Arial" panose="020B0604020202020204" pitchFamily="34" charset="0"/>
              <a:buChar char="•"/>
            </a:pPr>
            <a:r>
              <a:rPr lang="en-US" sz="1100" dirty="0">
                <a:latin typeface="+mn-lt"/>
                <a:cs typeface="+mn-cs"/>
              </a:rPr>
              <a:t>EVS operated at 24.4 kbps</a:t>
            </a:r>
          </a:p>
          <a:p>
            <a:pPr marL="685800" lvl="1" indent="-228600">
              <a:lnSpc>
                <a:spcPct val="70000"/>
              </a:lnSpc>
              <a:spcBef>
                <a:spcPts val="500"/>
              </a:spcBef>
              <a:buClr>
                <a:srgbClr val="C00000"/>
              </a:buClr>
              <a:buFont typeface="Arial" panose="020B0604020202020204" pitchFamily="34" charset="0"/>
              <a:buChar char="•"/>
            </a:pPr>
            <a:r>
              <a:rPr lang="en-US" sz="1100" dirty="0">
                <a:latin typeface="+mn-lt"/>
                <a:cs typeface="+mn-cs"/>
              </a:rPr>
              <a:t>IVAS operated at 64 kbps</a:t>
            </a:r>
          </a:p>
        </p:txBody>
      </p:sp>
      <p:pic>
        <p:nvPicPr>
          <p:cNvPr id="15" name="s3_ImmersiveTeleconf_FOA_dlb_P800_clean_mono.amrwb23850">
            <a:hlinkClick r:id="" action="ppaction://media"/>
            <a:extLst>
              <a:ext uri="{FF2B5EF4-FFF2-40B4-BE49-F238E27FC236}">
                <a16:creationId xmlns:a16="http://schemas.microsoft.com/office/drawing/2014/main" id="{FB23C148-AF11-2694-8165-6AE4645440F4}"/>
              </a:ext>
            </a:extLst>
          </p:cNvPr>
          <p:cNvPicPr>
            <a:picLocks noChangeAspect="1"/>
          </p:cNvPicPr>
          <p:nvPr>
            <a:audioFile r:link="rId2"/>
            <p:extLst>
              <p:ext uri="{DAA4B4D4-6D71-4841-9C94-3DE7FCFB9230}">
                <p14:media xmlns:p14="http://schemas.microsoft.com/office/powerpoint/2010/main" r:embed="rId1"/>
              </p:ext>
            </p:extLst>
          </p:nvPr>
        </p:nvPicPr>
        <p:blipFill>
          <a:blip r:embed="rId29"/>
          <a:stretch>
            <a:fillRect/>
          </a:stretch>
        </p:blipFill>
        <p:spPr>
          <a:xfrm>
            <a:off x="4779941" y="4074765"/>
            <a:ext cx="406400" cy="406400"/>
          </a:xfrm>
          <a:prstGeom prst="rect">
            <a:avLst/>
          </a:prstGeom>
        </p:spPr>
      </p:pic>
      <p:pic>
        <p:nvPicPr>
          <p:cNvPr id="16" name="s3_ImmersiveTeleconf_FOA_dlb_P800_clean_mono.evs24400">
            <a:hlinkClick r:id="" action="ppaction://media"/>
            <a:extLst>
              <a:ext uri="{FF2B5EF4-FFF2-40B4-BE49-F238E27FC236}">
                <a16:creationId xmlns:a16="http://schemas.microsoft.com/office/drawing/2014/main" id="{06C5E685-736C-D586-A8B4-E7578DCB5A3D}"/>
              </a:ext>
            </a:extLst>
          </p:cNvPr>
          <p:cNvPicPr>
            <a:picLocks noChangeAspect="1"/>
          </p:cNvPicPr>
          <p:nvPr>
            <a:audioFile r:link="rId4"/>
            <p:extLst>
              <p:ext uri="{DAA4B4D4-6D71-4841-9C94-3DE7FCFB9230}">
                <p14:media xmlns:p14="http://schemas.microsoft.com/office/powerpoint/2010/main" r:embed="rId3"/>
              </p:ext>
            </p:extLst>
          </p:nvPr>
        </p:nvPicPr>
        <p:blipFill>
          <a:blip r:embed="rId29"/>
          <a:stretch>
            <a:fillRect/>
          </a:stretch>
        </p:blipFill>
        <p:spPr>
          <a:xfrm>
            <a:off x="6659435" y="4074765"/>
            <a:ext cx="406400" cy="406400"/>
          </a:xfrm>
          <a:prstGeom prst="rect">
            <a:avLst/>
          </a:prstGeom>
        </p:spPr>
      </p:pic>
      <p:pic>
        <p:nvPicPr>
          <p:cNvPr id="17" name="s3_ImmersiveTeleconf_FOA_dlb_P800_clean_mono.ivas64k">
            <a:hlinkClick r:id="" action="ppaction://media"/>
            <a:extLst>
              <a:ext uri="{FF2B5EF4-FFF2-40B4-BE49-F238E27FC236}">
                <a16:creationId xmlns:a16="http://schemas.microsoft.com/office/drawing/2014/main" id="{2590822E-C4D9-FA98-E27C-FE9AAB4C5FC6}"/>
              </a:ext>
            </a:extLst>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8538929" y="4074765"/>
            <a:ext cx="406400" cy="406400"/>
          </a:xfrm>
          <a:prstGeom prst="rect">
            <a:avLst/>
          </a:prstGeom>
        </p:spPr>
      </p:pic>
      <p:pic>
        <p:nvPicPr>
          <p:cNvPr id="18" name="s6_orig_stereo_mono.ivas64k">
            <a:hlinkClick r:id="" action="ppaction://media"/>
            <a:extLst>
              <a:ext uri="{FF2B5EF4-FFF2-40B4-BE49-F238E27FC236}">
                <a16:creationId xmlns:a16="http://schemas.microsoft.com/office/drawing/2014/main" id="{A62DF151-DF0C-5BA7-EE41-46FE3259188A}"/>
              </a:ext>
            </a:extLst>
          </p:cNvPr>
          <p:cNvPicPr>
            <a:picLocks noChangeAspect="1"/>
          </p:cNvPicPr>
          <p:nvPr>
            <a:audioFile r:link="rId8"/>
            <p:extLst>
              <p:ext uri="{DAA4B4D4-6D71-4841-9C94-3DE7FCFB9230}">
                <p14:media xmlns:p14="http://schemas.microsoft.com/office/powerpoint/2010/main" r:embed="rId7"/>
              </p:ext>
            </p:extLst>
          </p:nvPr>
        </p:nvPicPr>
        <p:blipFill>
          <a:blip r:embed="rId29"/>
          <a:stretch>
            <a:fillRect/>
          </a:stretch>
        </p:blipFill>
        <p:spPr>
          <a:xfrm>
            <a:off x="8538929" y="4559908"/>
            <a:ext cx="406400" cy="406400"/>
          </a:xfrm>
          <a:prstGeom prst="rect">
            <a:avLst/>
          </a:prstGeom>
        </p:spPr>
      </p:pic>
      <p:pic>
        <p:nvPicPr>
          <p:cNvPr id="19" name="s6_orig_stereo_mono.evs24400">
            <a:hlinkClick r:id="" action="ppaction://media"/>
            <a:extLst>
              <a:ext uri="{FF2B5EF4-FFF2-40B4-BE49-F238E27FC236}">
                <a16:creationId xmlns:a16="http://schemas.microsoft.com/office/drawing/2014/main" id="{742E01B6-9B9F-524C-C8A4-069D8060B7E3}"/>
              </a:ext>
            </a:extLst>
          </p:cNvPr>
          <p:cNvPicPr>
            <a:picLocks noChangeAspect="1"/>
          </p:cNvPicPr>
          <p:nvPr>
            <a:audioFile r:link="rId10"/>
            <p:extLst>
              <p:ext uri="{DAA4B4D4-6D71-4841-9C94-3DE7FCFB9230}">
                <p14:media xmlns:p14="http://schemas.microsoft.com/office/powerpoint/2010/main" r:embed="rId9"/>
              </p:ext>
            </p:extLst>
          </p:nvPr>
        </p:nvPicPr>
        <p:blipFill>
          <a:blip r:embed="rId29"/>
          <a:stretch>
            <a:fillRect/>
          </a:stretch>
        </p:blipFill>
        <p:spPr>
          <a:xfrm>
            <a:off x="6659435" y="4559908"/>
            <a:ext cx="406400" cy="406400"/>
          </a:xfrm>
          <a:prstGeom prst="rect">
            <a:avLst/>
          </a:prstGeom>
        </p:spPr>
      </p:pic>
      <p:pic>
        <p:nvPicPr>
          <p:cNvPr id="20" name="s6_orig_stereo_mono.amrwb23850">
            <a:hlinkClick r:id="" action="ppaction://media"/>
            <a:extLst>
              <a:ext uri="{FF2B5EF4-FFF2-40B4-BE49-F238E27FC236}">
                <a16:creationId xmlns:a16="http://schemas.microsoft.com/office/drawing/2014/main" id="{79038E33-3996-2999-DDDF-8A7A98D33F4F}"/>
              </a:ext>
            </a:extLst>
          </p:cNvPr>
          <p:cNvPicPr>
            <a:picLocks noChangeAspect="1"/>
          </p:cNvPicPr>
          <p:nvPr>
            <a:audioFile r:link="rId12"/>
            <p:extLst>
              <p:ext uri="{DAA4B4D4-6D71-4841-9C94-3DE7FCFB9230}">
                <p14:media xmlns:p14="http://schemas.microsoft.com/office/powerpoint/2010/main" r:embed="rId11"/>
              </p:ext>
            </p:extLst>
          </p:nvPr>
        </p:nvPicPr>
        <p:blipFill>
          <a:blip r:embed="rId29"/>
          <a:stretch>
            <a:fillRect/>
          </a:stretch>
        </p:blipFill>
        <p:spPr>
          <a:xfrm>
            <a:off x="4779941" y="4559908"/>
            <a:ext cx="406400" cy="406400"/>
          </a:xfrm>
          <a:prstGeom prst="rect">
            <a:avLst/>
          </a:prstGeom>
        </p:spPr>
      </p:pic>
      <p:pic>
        <p:nvPicPr>
          <p:cNvPr id="21" name="s5_audio_4ch_12s_demo_mono.amrwb23850">
            <a:hlinkClick r:id="" action="ppaction://media"/>
            <a:extLst>
              <a:ext uri="{FF2B5EF4-FFF2-40B4-BE49-F238E27FC236}">
                <a16:creationId xmlns:a16="http://schemas.microsoft.com/office/drawing/2014/main" id="{19DE7D93-047D-1527-7288-AEB37AE379F0}"/>
              </a:ext>
            </a:extLst>
          </p:cNvPr>
          <p:cNvPicPr>
            <a:picLocks noChangeAspect="1"/>
          </p:cNvPicPr>
          <p:nvPr>
            <a:audioFile r:link="rId14"/>
            <p:extLst>
              <p:ext uri="{DAA4B4D4-6D71-4841-9C94-3DE7FCFB9230}">
                <p14:media xmlns:p14="http://schemas.microsoft.com/office/powerpoint/2010/main" r:embed="rId13"/>
              </p:ext>
            </p:extLst>
          </p:nvPr>
        </p:nvPicPr>
        <p:blipFill>
          <a:blip r:embed="rId29"/>
          <a:stretch>
            <a:fillRect/>
          </a:stretch>
        </p:blipFill>
        <p:spPr>
          <a:xfrm>
            <a:off x="4779941" y="5045051"/>
            <a:ext cx="406400" cy="406400"/>
          </a:xfrm>
          <a:prstGeom prst="rect">
            <a:avLst/>
          </a:prstGeom>
        </p:spPr>
      </p:pic>
      <p:pic>
        <p:nvPicPr>
          <p:cNvPr id="22" name="s5_audio_4ch_12s_demo_mono.evs24400">
            <a:hlinkClick r:id="" action="ppaction://media"/>
            <a:extLst>
              <a:ext uri="{FF2B5EF4-FFF2-40B4-BE49-F238E27FC236}">
                <a16:creationId xmlns:a16="http://schemas.microsoft.com/office/drawing/2014/main" id="{EFD929B0-0F11-57A4-5419-33379688CCC0}"/>
              </a:ext>
            </a:extLst>
          </p:cNvPr>
          <p:cNvPicPr>
            <a:picLocks noChangeAspect="1"/>
          </p:cNvPicPr>
          <p:nvPr>
            <a:audioFile r:link="rId16"/>
            <p:extLst>
              <p:ext uri="{DAA4B4D4-6D71-4841-9C94-3DE7FCFB9230}">
                <p14:media xmlns:p14="http://schemas.microsoft.com/office/powerpoint/2010/main" r:embed="rId15"/>
              </p:ext>
            </p:extLst>
          </p:nvPr>
        </p:nvPicPr>
        <p:blipFill>
          <a:blip r:embed="rId29"/>
          <a:stretch>
            <a:fillRect/>
          </a:stretch>
        </p:blipFill>
        <p:spPr>
          <a:xfrm>
            <a:off x="6659435" y="5045051"/>
            <a:ext cx="406400" cy="406400"/>
          </a:xfrm>
          <a:prstGeom prst="rect">
            <a:avLst/>
          </a:prstGeom>
        </p:spPr>
      </p:pic>
      <p:pic>
        <p:nvPicPr>
          <p:cNvPr id="23" name="s5_audio_4ch_12s_demo_mono.ivas64k">
            <a:hlinkClick r:id="" action="ppaction://media"/>
            <a:extLst>
              <a:ext uri="{FF2B5EF4-FFF2-40B4-BE49-F238E27FC236}">
                <a16:creationId xmlns:a16="http://schemas.microsoft.com/office/drawing/2014/main" id="{C6255554-E56F-DFB4-F587-219855445E3B}"/>
              </a:ext>
            </a:extLst>
          </p:cNvPr>
          <p:cNvPicPr>
            <a:picLocks noChangeAspect="1"/>
          </p:cNvPicPr>
          <p:nvPr>
            <a:audioFile r:link="rId18"/>
            <p:extLst>
              <p:ext uri="{DAA4B4D4-6D71-4841-9C94-3DE7FCFB9230}">
                <p14:media xmlns:p14="http://schemas.microsoft.com/office/powerpoint/2010/main" r:embed="rId17"/>
              </p:ext>
            </p:extLst>
          </p:nvPr>
        </p:nvPicPr>
        <p:blipFill>
          <a:blip r:embed="rId29"/>
          <a:stretch>
            <a:fillRect/>
          </a:stretch>
        </p:blipFill>
        <p:spPr>
          <a:xfrm>
            <a:off x="8538929" y="5045051"/>
            <a:ext cx="406400" cy="406400"/>
          </a:xfrm>
          <a:prstGeom prst="rect">
            <a:avLst/>
          </a:prstGeom>
        </p:spPr>
      </p:pic>
      <p:pic>
        <p:nvPicPr>
          <p:cNvPr id="25" name="s10_UGCsharing_HOA3_fhg_speech_music_48k_0_24s_mono.evs24400">
            <a:hlinkClick r:id="" action="ppaction://media"/>
            <a:extLst>
              <a:ext uri="{FF2B5EF4-FFF2-40B4-BE49-F238E27FC236}">
                <a16:creationId xmlns:a16="http://schemas.microsoft.com/office/drawing/2014/main" id="{79AFCED6-1A4A-47E3-E93D-1D9A4B7C1AF9}"/>
              </a:ext>
            </a:extLst>
          </p:cNvPr>
          <p:cNvPicPr>
            <a:picLocks noChangeAspect="1"/>
          </p:cNvPicPr>
          <p:nvPr>
            <a:audioFile r:link="rId20"/>
            <p:extLst>
              <p:ext uri="{DAA4B4D4-6D71-4841-9C94-3DE7FCFB9230}">
                <p14:media xmlns:p14="http://schemas.microsoft.com/office/powerpoint/2010/main" r:embed="rId19"/>
              </p:ext>
            </p:extLst>
          </p:nvPr>
        </p:nvPicPr>
        <p:blipFill>
          <a:blip r:embed="rId29"/>
          <a:stretch>
            <a:fillRect/>
          </a:stretch>
        </p:blipFill>
        <p:spPr>
          <a:xfrm>
            <a:off x="6659435" y="5530194"/>
            <a:ext cx="406400" cy="406400"/>
          </a:xfrm>
          <a:prstGeom prst="rect">
            <a:avLst/>
          </a:prstGeom>
        </p:spPr>
      </p:pic>
      <p:pic>
        <p:nvPicPr>
          <p:cNvPr id="26" name="s10_UGCsharing_HOA3_fhg_speech_music_48k_0_24s_mono.ivas64k">
            <a:hlinkClick r:id="" action="ppaction://media"/>
            <a:extLst>
              <a:ext uri="{FF2B5EF4-FFF2-40B4-BE49-F238E27FC236}">
                <a16:creationId xmlns:a16="http://schemas.microsoft.com/office/drawing/2014/main" id="{7CEE1CA1-B1B7-9859-3EA0-B91F5A4B5575}"/>
              </a:ext>
            </a:extLst>
          </p:cNvPr>
          <p:cNvPicPr>
            <a:picLocks noChangeAspect="1"/>
          </p:cNvPicPr>
          <p:nvPr>
            <a:audioFile r:link="rId22"/>
            <p:extLst>
              <p:ext uri="{DAA4B4D4-6D71-4841-9C94-3DE7FCFB9230}">
                <p14:media xmlns:p14="http://schemas.microsoft.com/office/powerpoint/2010/main" r:embed="rId21"/>
              </p:ext>
            </p:extLst>
          </p:nvPr>
        </p:nvPicPr>
        <p:blipFill>
          <a:blip r:embed="rId29"/>
          <a:stretch>
            <a:fillRect/>
          </a:stretch>
        </p:blipFill>
        <p:spPr>
          <a:xfrm>
            <a:off x="8538929" y="5530194"/>
            <a:ext cx="406400" cy="406400"/>
          </a:xfrm>
          <a:prstGeom prst="rect">
            <a:avLst/>
          </a:prstGeom>
        </p:spPr>
      </p:pic>
      <p:sp>
        <p:nvSpPr>
          <p:cNvPr id="3" name="TextBox 2">
            <a:extLst>
              <a:ext uri="{FF2B5EF4-FFF2-40B4-BE49-F238E27FC236}">
                <a16:creationId xmlns:a16="http://schemas.microsoft.com/office/drawing/2014/main" id="{CC24DD8C-77A3-4EBF-3B51-93364601D794}"/>
              </a:ext>
            </a:extLst>
          </p:cNvPr>
          <p:cNvSpPr txBox="1"/>
          <p:nvPr/>
        </p:nvSpPr>
        <p:spPr>
          <a:xfrm>
            <a:off x="646661" y="6148583"/>
            <a:ext cx="6899495" cy="218458"/>
          </a:xfrm>
          <a:prstGeom prst="rect">
            <a:avLst/>
          </a:prstGeom>
          <a:noFill/>
        </p:spPr>
        <p:txBody>
          <a:bodyPr wrap="square">
            <a:spAutoFit/>
          </a:bodyPr>
          <a:lstStyle/>
          <a:p>
            <a:pPr lvl="1">
              <a:lnSpc>
                <a:spcPct val="70000"/>
              </a:lnSpc>
              <a:spcBef>
                <a:spcPts val="500"/>
              </a:spcBef>
              <a:buClr>
                <a:srgbClr val="C00000"/>
              </a:buClr>
            </a:pPr>
            <a:r>
              <a:rPr lang="en-US" sz="1100" dirty="0">
                <a:latin typeface="+mn-lt"/>
                <a:cs typeface="+mn-cs"/>
              </a:rPr>
              <a:t>More demo material available on https://forge.3gpp.org/rep/ivas-codec-pc/ivas-codec/-/wikis/Demos</a:t>
            </a:r>
          </a:p>
        </p:txBody>
      </p:sp>
      <p:pic>
        <p:nvPicPr>
          <p:cNvPr id="5" name="s10_UGCsharing_HOA3_fhg_speech_music_48k_0_24s_mono.amrwb23850">
            <a:hlinkClick r:id="" action="ppaction://media"/>
            <a:extLst>
              <a:ext uri="{FF2B5EF4-FFF2-40B4-BE49-F238E27FC236}">
                <a16:creationId xmlns:a16="http://schemas.microsoft.com/office/drawing/2014/main" id="{BF0B84FB-B4AA-F6DC-ECCE-F8D01C0D8309}"/>
              </a:ext>
            </a:extLst>
          </p:cNvPr>
          <p:cNvPicPr>
            <a:picLocks noChangeAspect="1"/>
          </p:cNvPicPr>
          <p:nvPr>
            <a:audioFile r:link="rId24"/>
            <p:extLst>
              <p:ext uri="{DAA4B4D4-6D71-4841-9C94-3DE7FCFB9230}">
                <p14:media xmlns:p14="http://schemas.microsoft.com/office/powerpoint/2010/main" r:embed="rId23"/>
              </p:ext>
            </p:extLst>
          </p:nvPr>
        </p:nvPicPr>
        <p:blipFill>
          <a:blip r:embed="rId29"/>
          <a:stretch>
            <a:fillRect/>
          </a:stretch>
        </p:blipFill>
        <p:spPr>
          <a:xfrm>
            <a:off x="4779941" y="5530194"/>
            <a:ext cx="406400" cy="406400"/>
          </a:xfrm>
          <a:prstGeom prst="rect">
            <a:avLst/>
          </a:prstGeom>
        </p:spPr>
      </p:pic>
    </p:spTree>
    <p:extLst>
      <p:ext uri="{BB962C8B-B14F-4D97-AF65-F5344CB8AC3E}">
        <p14:creationId xmlns:p14="http://schemas.microsoft.com/office/powerpoint/2010/main" val="294301272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760"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9760" fill="hold"/>
                                        <p:tgtEl>
                                          <p:spTgt spid="16"/>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9760" fill="hold"/>
                                        <p:tgtEl>
                                          <p:spTgt spid="17"/>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8020" fill="hold"/>
                                        <p:tgtEl>
                                          <p:spTgt spid="18"/>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38020" fill="hold"/>
                                        <p:tgtEl>
                                          <p:spTgt spid="19"/>
                                        </p:tgtEl>
                                      </p:cBhvr>
                                    </p:cmd>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38020" fill="hold"/>
                                        <p:tgtEl>
                                          <p:spTgt spid="20"/>
                                        </p:tgtEl>
                                      </p:cBhvr>
                                    </p:cmd>
                                  </p:childTnLst>
                                </p:cTn>
                              </p:par>
                            </p:childTnLst>
                          </p:cTn>
                        </p:par>
                      </p:childTnLst>
                    </p:cTn>
                  </p:par>
                  <p:par>
                    <p:cTn id="27" fill="hold">
                      <p:stCondLst>
                        <p:cond delay="indefinite"/>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12000" fill="hold"/>
                                        <p:tgtEl>
                                          <p:spTgt spid="21"/>
                                        </p:tgtEl>
                                      </p:cBhvr>
                                    </p:cmd>
                                  </p:childTnLst>
                                </p:cTn>
                              </p:par>
                            </p:childTnLst>
                          </p:cTn>
                        </p:par>
                      </p:childTnLst>
                    </p:cTn>
                  </p:par>
                  <p:par>
                    <p:cTn id="31" fill="hold">
                      <p:stCondLst>
                        <p:cond delay="indefinite"/>
                      </p:stCondLst>
                      <p:childTnLst>
                        <p:par>
                          <p:cTn id="32" fill="hold">
                            <p:stCondLst>
                              <p:cond delay="0"/>
                            </p:stCondLst>
                            <p:childTnLst>
                              <p:par>
                                <p:cTn id="33" presetID="1" presetClass="mediacall" presetSubtype="0" fill="hold" nodeType="clickEffect">
                                  <p:stCondLst>
                                    <p:cond delay="0"/>
                                  </p:stCondLst>
                                  <p:childTnLst>
                                    <p:cmd type="call" cmd="playFrom(0.0)">
                                      <p:cBhvr>
                                        <p:cTn id="34" dur="12000" fill="hold"/>
                                        <p:tgtEl>
                                          <p:spTgt spid="22"/>
                                        </p:tgtEl>
                                      </p:cBhvr>
                                    </p:cmd>
                                  </p:childTnLst>
                                </p:cTn>
                              </p:par>
                            </p:childTnLst>
                          </p:cTn>
                        </p:par>
                      </p:childTnLst>
                    </p:cTn>
                  </p:par>
                  <p:par>
                    <p:cTn id="35" fill="hold">
                      <p:stCondLst>
                        <p:cond delay="indefinite"/>
                      </p:stCondLst>
                      <p:childTnLst>
                        <p:par>
                          <p:cTn id="36" fill="hold">
                            <p:stCondLst>
                              <p:cond delay="0"/>
                            </p:stCondLst>
                            <p:childTnLst>
                              <p:par>
                                <p:cTn id="37" presetID="1" presetClass="mediacall" presetSubtype="0" fill="hold" nodeType="clickEffect">
                                  <p:stCondLst>
                                    <p:cond delay="0"/>
                                  </p:stCondLst>
                                  <p:childTnLst>
                                    <p:cmd type="call" cmd="playFrom(0.0)">
                                      <p:cBhvr>
                                        <p:cTn id="38" dur="12000" fill="hold"/>
                                        <p:tgtEl>
                                          <p:spTgt spid="23"/>
                                        </p:tgtEl>
                                      </p:cBhvr>
                                    </p:cmd>
                                  </p:childTnLst>
                                </p:cTn>
                              </p:par>
                            </p:childTnLst>
                          </p:cTn>
                        </p:par>
                      </p:childTnLst>
                    </p:cTn>
                  </p:par>
                  <p:par>
                    <p:cTn id="39" fill="hold">
                      <p:stCondLst>
                        <p:cond delay="indefinite"/>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24000" fill="hold"/>
                                        <p:tgtEl>
                                          <p:spTgt spid="25"/>
                                        </p:tgtEl>
                                      </p:cBhvr>
                                    </p:cmd>
                                  </p:childTnLst>
                                </p:cTn>
                              </p:par>
                            </p:childTnLst>
                          </p:cTn>
                        </p:par>
                      </p:childTnLst>
                    </p:cTn>
                  </p:par>
                  <p:par>
                    <p:cTn id="43" fill="hold">
                      <p:stCondLst>
                        <p:cond delay="indefinite"/>
                      </p:stCondLst>
                      <p:childTnLst>
                        <p:par>
                          <p:cTn id="44" fill="hold">
                            <p:stCondLst>
                              <p:cond delay="0"/>
                            </p:stCondLst>
                            <p:childTnLst>
                              <p:par>
                                <p:cTn id="45" presetID="1" presetClass="mediacall" presetSubtype="0" fill="hold" nodeType="clickEffect">
                                  <p:stCondLst>
                                    <p:cond delay="0"/>
                                  </p:stCondLst>
                                  <p:childTnLst>
                                    <p:cmd type="call" cmd="playFrom(0.0)">
                                      <p:cBhvr>
                                        <p:cTn id="46" dur="24000" fill="hold"/>
                                        <p:tgtEl>
                                          <p:spTgt spid="26"/>
                                        </p:tgtEl>
                                      </p:cBhvr>
                                    </p:cmd>
                                  </p:childTnLst>
                                </p:cTn>
                              </p:par>
                            </p:childTnLst>
                          </p:cTn>
                        </p:par>
                      </p:childTnLst>
                    </p:cTn>
                  </p:par>
                  <p:par>
                    <p:cTn id="47" fill="hold">
                      <p:stCondLst>
                        <p:cond delay="indefinite"/>
                      </p:stCondLst>
                      <p:childTnLst>
                        <p:par>
                          <p:cTn id="48" fill="hold">
                            <p:stCondLst>
                              <p:cond delay="0"/>
                            </p:stCondLst>
                            <p:childTnLst>
                              <p:par>
                                <p:cTn id="49" presetID="1" presetClass="mediacall" presetSubtype="0" fill="hold" nodeType="clickEffect">
                                  <p:stCondLst>
                                    <p:cond delay="0"/>
                                  </p:stCondLst>
                                  <p:childTnLst>
                                    <p:cmd type="call" cmd="playFrom(0.0)">
                                      <p:cBhvr>
                                        <p:cTn id="50" dur="240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51" fill="hold" display="0">
                  <p:stCondLst>
                    <p:cond delay="indefinite"/>
                  </p:stCondLst>
                  <p:endCondLst>
                    <p:cond evt="onStopAudio" delay="0">
                      <p:tgtEl>
                        <p:sldTgt/>
                      </p:tgtEl>
                    </p:cond>
                  </p:endCondLst>
                </p:cTn>
                <p:tgtEl>
                  <p:spTgt spid="15"/>
                </p:tgtEl>
              </p:cMediaNode>
            </p:audio>
            <p:audio>
              <p:cMediaNode vol="80000">
                <p:cTn id="52" fill="hold" display="0">
                  <p:stCondLst>
                    <p:cond delay="indefinite"/>
                  </p:stCondLst>
                  <p:endCondLst>
                    <p:cond evt="onStopAudio" delay="0">
                      <p:tgtEl>
                        <p:sldTgt/>
                      </p:tgtEl>
                    </p:cond>
                  </p:endCondLst>
                </p:cTn>
                <p:tgtEl>
                  <p:spTgt spid="16"/>
                </p:tgtEl>
              </p:cMediaNode>
            </p:audio>
            <p:audio>
              <p:cMediaNode vol="80000">
                <p:cTn id="53" fill="hold" display="0">
                  <p:stCondLst>
                    <p:cond delay="indefinite"/>
                  </p:stCondLst>
                  <p:endCondLst>
                    <p:cond evt="onStopAudio" delay="0">
                      <p:tgtEl>
                        <p:sldTgt/>
                      </p:tgtEl>
                    </p:cond>
                  </p:endCondLst>
                </p:cTn>
                <p:tgtEl>
                  <p:spTgt spid="17"/>
                </p:tgtEl>
              </p:cMediaNode>
            </p:audio>
            <p:audio>
              <p:cMediaNode vol="80000">
                <p:cTn id="54" fill="hold" display="0">
                  <p:stCondLst>
                    <p:cond delay="indefinite"/>
                  </p:stCondLst>
                  <p:endCondLst>
                    <p:cond evt="onStopAudio" delay="0">
                      <p:tgtEl>
                        <p:sldTgt/>
                      </p:tgtEl>
                    </p:cond>
                  </p:endCondLst>
                </p:cTn>
                <p:tgtEl>
                  <p:spTgt spid="18"/>
                </p:tgtEl>
              </p:cMediaNode>
            </p:audio>
            <p:audio>
              <p:cMediaNode vol="80000">
                <p:cTn id="55" fill="hold" display="0">
                  <p:stCondLst>
                    <p:cond delay="indefinite"/>
                  </p:stCondLst>
                  <p:endCondLst>
                    <p:cond evt="onStopAudio" delay="0">
                      <p:tgtEl>
                        <p:sldTgt/>
                      </p:tgtEl>
                    </p:cond>
                  </p:endCondLst>
                </p:cTn>
                <p:tgtEl>
                  <p:spTgt spid="19"/>
                </p:tgtEl>
              </p:cMediaNode>
            </p:audio>
            <p:audio>
              <p:cMediaNode vol="80000">
                <p:cTn id="56" fill="hold" display="0">
                  <p:stCondLst>
                    <p:cond delay="indefinite"/>
                  </p:stCondLst>
                  <p:endCondLst>
                    <p:cond evt="onStopAudio" delay="0">
                      <p:tgtEl>
                        <p:sldTgt/>
                      </p:tgtEl>
                    </p:cond>
                  </p:endCondLst>
                </p:cTn>
                <p:tgtEl>
                  <p:spTgt spid="20"/>
                </p:tgtEl>
              </p:cMediaNode>
            </p:audio>
            <p:audio>
              <p:cMediaNode vol="80000">
                <p:cTn id="57" fill="hold" display="0">
                  <p:stCondLst>
                    <p:cond delay="indefinite"/>
                  </p:stCondLst>
                  <p:endCondLst>
                    <p:cond evt="onStopAudio" delay="0">
                      <p:tgtEl>
                        <p:sldTgt/>
                      </p:tgtEl>
                    </p:cond>
                  </p:endCondLst>
                </p:cTn>
                <p:tgtEl>
                  <p:spTgt spid="21"/>
                </p:tgtEl>
              </p:cMediaNode>
            </p:audio>
            <p:audio>
              <p:cMediaNode vol="80000">
                <p:cTn id="58" fill="hold" display="0">
                  <p:stCondLst>
                    <p:cond delay="indefinite"/>
                  </p:stCondLst>
                  <p:endCondLst>
                    <p:cond evt="onStopAudio" delay="0">
                      <p:tgtEl>
                        <p:sldTgt/>
                      </p:tgtEl>
                    </p:cond>
                  </p:endCondLst>
                </p:cTn>
                <p:tgtEl>
                  <p:spTgt spid="22"/>
                </p:tgtEl>
              </p:cMediaNode>
            </p:audio>
            <p:audio>
              <p:cMediaNode vol="80000">
                <p:cTn id="59" fill="hold" display="0">
                  <p:stCondLst>
                    <p:cond delay="indefinite"/>
                  </p:stCondLst>
                  <p:endCondLst>
                    <p:cond evt="onStopAudio" delay="0">
                      <p:tgtEl>
                        <p:sldTgt/>
                      </p:tgtEl>
                    </p:cond>
                  </p:endCondLst>
                </p:cTn>
                <p:tgtEl>
                  <p:spTgt spid="23"/>
                </p:tgtEl>
              </p:cMediaNode>
            </p:audio>
            <p:audio>
              <p:cMediaNode vol="80000">
                <p:cTn id="60" fill="hold" display="0">
                  <p:stCondLst>
                    <p:cond delay="indefinite"/>
                  </p:stCondLst>
                  <p:endCondLst>
                    <p:cond evt="onStopAudio" delay="0">
                      <p:tgtEl>
                        <p:sldTgt/>
                      </p:tgtEl>
                    </p:cond>
                  </p:endCondLst>
                </p:cTn>
                <p:tgtEl>
                  <p:spTgt spid="25"/>
                </p:tgtEl>
              </p:cMediaNode>
            </p:audio>
            <p:audio>
              <p:cMediaNode vol="80000">
                <p:cTn id="61" fill="hold" display="0">
                  <p:stCondLst>
                    <p:cond delay="indefinite"/>
                  </p:stCondLst>
                  <p:endCondLst>
                    <p:cond evt="onStopAudio" delay="0">
                      <p:tgtEl>
                        <p:sldTgt/>
                      </p:tgtEl>
                    </p:cond>
                  </p:endCondLst>
                </p:cTn>
                <p:tgtEl>
                  <p:spTgt spid="26"/>
                </p:tgtEl>
              </p:cMediaNode>
            </p:audio>
            <p:audio>
              <p:cMediaNode vol="80000">
                <p:cTn id="62"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sv-SE" altLang="en-US" dirty="0" err="1"/>
              <a:t>Questions</a:t>
            </a:r>
            <a:r>
              <a:rPr lang="sv-SE" altLang="en-US" dirty="0"/>
              <a:t> and </a:t>
            </a:r>
            <a:r>
              <a:rPr lang="sv-SE" altLang="en-US" dirty="0" err="1"/>
              <a:t>discussion</a:t>
            </a:r>
            <a:r>
              <a:rPr lang="sv-SE" altLang="en-US" dirty="0"/>
              <a:t> </a:t>
            </a:r>
            <a:r>
              <a:rPr lang="sv-SE" altLang="en-US" dirty="0" err="1"/>
              <a:t>invited</a:t>
            </a:r>
            <a:r>
              <a:rPr lang="sv-SE" altLang="en-US" dirty="0"/>
              <a:t> at live-demo </a:t>
            </a:r>
            <a:r>
              <a:rPr lang="sv-SE" altLang="en-US" dirty="0" err="1"/>
              <a:t>stand</a:t>
            </a:r>
            <a:r>
              <a:rPr lang="sv-SE" altLang="en-US" dirty="0"/>
              <a:t> or by email</a:t>
            </a:r>
          </a:p>
          <a:p>
            <a:endParaRPr lang="sv-SE" altLang="en-US" dirty="0"/>
          </a:p>
          <a:p>
            <a:r>
              <a:rPr lang="sv-SE" altLang="en-US" dirty="0" err="1"/>
              <a:t>Thank</a:t>
            </a:r>
            <a:r>
              <a:rPr lang="sv-SE" altLang="en-US" dirty="0"/>
              <a:t> </a:t>
            </a:r>
            <a:r>
              <a:rPr lang="sv-SE" altLang="en-US" dirty="0" err="1"/>
              <a:t>you</a:t>
            </a:r>
            <a:r>
              <a:rPr lang="sv-SE" altLang="en-US" dirty="0"/>
              <a:t> for </a:t>
            </a:r>
            <a:r>
              <a:rPr lang="sv-SE" altLang="en-US" dirty="0" err="1"/>
              <a:t>your</a:t>
            </a:r>
            <a:r>
              <a:rPr lang="sv-SE" altLang="en-US" dirty="0"/>
              <a:t> attention</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6643</TotalTime>
  <Words>889</Words>
  <Application>Microsoft Office PowerPoint</Application>
  <PresentationFormat>Widescreen</PresentationFormat>
  <Paragraphs>117</Paragraphs>
  <Slides>8</Slides>
  <Notes>2</Notes>
  <HiddenSlides>0</HiddenSlides>
  <MMClips>12</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7" baseType="lpstr">
      <vt:lpstr>arial</vt:lpstr>
      <vt:lpstr>arial</vt:lpstr>
      <vt:lpstr>Arial </vt:lpstr>
      <vt:lpstr>Calibri</vt:lpstr>
      <vt:lpstr>Calibri Light</vt:lpstr>
      <vt:lpstr>Montserrat</vt:lpstr>
      <vt:lpstr>Times New Roman</vt:lpstr>
      <vt:lpstr>Office Theme</vt:lpstr>
      <vt:lpstr>Visio</vt:lpstr>
      <vt:lpstr>New 3GPP codec for Immersive Voice and Audio Services (IVAS)</vt:lpstr>
      <vt:lpstr>Outline</vt:lpstr>
      <vt:lpstr>IVAS Codec Work Item Details</vt:lpstr>
      <vt:lpstr>IVAS Service Scenarios and Use Cases</vt:lpstr>
      <vt:lpstr>Features and Properties</vt:lpstr>
      <vt:lpstr>Demos</vt:lpstr>
      <vt:lpstr>Offline demo</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Stefan Bruhn</cp:lastModifiedBy>
  <cp:revision>610</cp:revision>
  <dcterms:created xsi:type="dcterms:W3CDTF">2010-02-05T13:52:04Z</dcterms:created>
  <dcterms:modified xsi:type="dcterms:W3CDTF">2024-01-29T11:59:03Z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