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5"/>
  </p:notesMasterIdLst>
  <p:handoutMasterIdLst>
    <p:handoutMasterId r:id="rId16"/>
  </p:handoutMasterIdLst>
  <p:sldIdLst>
    <p:sldId id="754" r:id="rId5"/>
    <p:sldId id="666" r:id="rId6"/>
    <p:sldId id="963" r:id="rId7"/>
    <p:sldId id="945" r:id="rId8"/>
    <p:sldId id="965" r:id="rId9"/>
    <p:sldId id="958" r:id="rId10"/>
    <p:sldId id="954" r:id="rId11"/>
    <p:sldId id="961" r:id="rId12"/>
    <p:sldId id="960" r:id="rId13"/>
    <p:sldId id="957" r:id="rId14"/>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02/04/2024</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2024 Guidelines for SA4#127-bis-e as an ordinary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TSGS4_127_Sophia-Antipolis/Templates" TargetMode="External"/><Relationship Id="rId2" Type="http://schemas.openxmlformats.org/officeDocument/2006/relationships/hyperlink" Target="https://www.3gpp.org/ftp/TSG_SA/WG4_CODEC/TSGS4_127-bis-e/Docs/S4-240544.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27-bis-e/Inbox/Drafts"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SA4#127-bis-e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SA4#127-bis-e</a:t>
            </a:r>
            <a:br>
              <a:rPr lang="en-GB" altLang="fr-FR" sz="2000" dirty="0"/>
            </a:br>
            <a:r>
              <a:rPr lang="en-GB" altLang="fr-FR" sz="2000" dirty="0"/>
              <a:t>E-meeting, 8-12 April 2024</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S4-240536</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sz="2000" dirty="0">
                <a:solidFill>
                  <a:srgbClr val="FF0000"/>
                </a:solidFill>
              </a:rPr>
              <a:t> SA4#127-bis-e </a:t>
            </a:r>
            <a:r>
              <a:rPr lang="en-US" altLang="en-US" sz="2000" dirty="0"/>
              <a:t>will be run as an Ordinary electronic meeting (See Clause F.2 of 3GPP Working Procedures). The following guidelines apply to </a:t>
            </a:r>
            <a:r>
              <a:rPr lang="en-US" altLang="en-US" sz="2000" dirty="0">
                <a:solidFill>
                  <a:srgbClr val="FF0000"/>
                </a:solidFill>
              </a:rPr>
              <a:t>SA4#127-bis-e.</a:t>
            </a:r>
          </a:p>
          <a:p>
            <a:r>
              <a:rPr lang="en-US" altLang="en-US" sz="2000" dirty="0">
                <a:solidFill>
                  <a:srgbClr val="FF0000"/>
                </a:solidFill>
              </a:rPr>
              <a:t> </a:t>
            </a:r>
            <a:r>
              <a:rPr lang="en-US" altLang="en-US" sz="2000" dirty="0"/>
              <a:t>This meeting will prioritize Rel-18 work for which exception requests were granted, in particular work that requires coordination with other WGs (e.g. </a:t>
            </a:r>
            <a:r>
              <a:rPr lang="en-US" altLang="en-US" sz="2000" dirty="0" err="1"/>
              <a:t>IVAS_Codec</a:t>
            </a:r>
            <a:r>
              <a:rPr lang="en-US" altLang="en-US" sz="2000" dirty="0"/>
              <a:t> with CT WGs). However, as next TSG SA plenary meeting will only take place after SA4#128 meeting, we will not prioritize SA output documents at this meeting. In case further prioritization is required between agenda items, these priorities will be proposed by the leadership in coordination with rapporteurs.</a:t>
            </a:r>
          </a:p>
          <a:p>
            <a:r>
              <a:rPr lang="en-US" altLang="en-US" sz="2000" dirty="0"/>
              <a:t>Rapporteurs are encouraged to provide updated or new time plans that sets reasonable objectives for this e-meeting.</a:t>
            </a:r>
          </a:p>
          <a:p>
            <a:r>
              <a:rPr lang="en-US" altLang="en-US" sz="2000" dirty="0"/>
              <a:t>With email agreement process and due to the limited telco durations, delegates should not expect to be given online time for presentation of their </a:t>
            </a:r>
            <a:r>
              <a:rPr lang="en-US" altLang="en-US" sz="2000" dirty="0" err="1"/>
              <a:t>Tdocs</a:t>
            </a:r>
            <a:r>
              <a:rPr lang="en-US" altLang="en-US" sz="2000" dirty="0"/>
              <a:t>.</a:t>
            </a:r>
          </a:p>
          <a:p>
            <a:r>
              <a:rPr lang="en-US" altLang="en-US" sz="2000" dirty="0"/>
              <a:t>With email agreement process, delegates are expected to make their comments on </a:t>
            </a:r>
            <a:r>
              <a:rPr lang="en-US" altLang="en-US" sz="2000" dirty="0" err="1"/>
              <a:t>Tdocs</a:t>
            </a:r>
            <a:r>
              <a:rPr lang="en-US" altLang="en-US" sz="2000" dirty="0"/>
              <a:t> as soon as possible over email rather than wait for the corresponding telcos.</a:t>
            </a:r>
          </a:p>
          <a:p>
            <a:pPr marL="0" indent="0">
              <a:buNone/>
            </a:pPr>
            <a:endParaRPr lang="en-US" altLang="en-US" sz="2000" dirty="0">
              <a:solidFill>
                <a:srgbClr val="FF0000"/>
              </a:solidFill>
            </a:endParaRPr>
          </a:p>
          <a:p>
            <a:pPr marL="0" indent="0">
              <a:buNone/>
            </a:pPr>
            <a:endParaRPr lang="en-US" altLang="en-US" sz="2000" dirty="0">
              <a:solidFill>
                <a:srgbClr val="FF0000"/>
              </a:solidFill>
            </a:endParaRPr>
          </a:p>
          <a:p>
            <a:endParaRPr lang="en-US" altLang="en-US" sz="20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fr-FR" sz="2000" dirty="0"/>
              <a:t>Only delegates representing 3GPP individual members may attend the e-meeting (both on the mailing list as well as on collaborative tools/conference calls). </a:t>
            </a:r>
          </a:p>
          <a:p>
            <a:r>
              <a:rPr lang="en-US" altLang="fr-FR" sz="2000" dirty="0"/>
              <a:t>No recording of conference calls or collaborative tool sessions are allowed.</a:t>
            </a:r>
            <a:endParaRPr lang="fr-FR" altLang="fr-FR" sz="2000" dirty="0"/>
          </a:p>
          <a:p>
            <a:r>
              <a:rPr lang="en-US" altLang="fr-FR" sz="2000" dirty="0"/>
              <a:t>All disclaimers usually read before the 3GPP meeting (anti-trust, IPR) apply also to e-meetings.</a:t>
            </a:r>
          </a:p>
          <a:p>
            <a:r>
              <a:rPr lang="en-US" altLang="fr-FR" sz="2000" dirty="0"/>
              <a:t>If you are not registered to the meeting but still take part in SA4 and its SWG email reflector discussions, you risk that your comments will be ignored.</a:t>
            </a:r>
          </a:p>
          <a:p>
            <a:r>
              <a:rPr lang="en-US" altLang="en-US" sz="2000" dirty="0">
                <a:solidFill>
                  <a:srgbClr val="FF0000"/>
                </a:solidFill>
              </a:rPr>
              <a:t>SA4#127-e-bis</a:t>
            </a:r>
            <a:r>
              <a:rPr lang="en-US" altLang="en-US" sz="2000" dirty="0"/>
              <a:t> takes place from </a:t>
            </a:r>
            <a:r>
              <a:rPr lang="en-US" altLang="en-US" sz="2000" dirty="0">
                <a:solidFill>
                  <a:srgbClr val="FF0000"/>
                </a:solidFill>
              </a:rPr>
              <a:t>Monday 8</a:t>
            </a:r>
            <a:r>
              <a:rPr lang="en-US" altLang="en-US" sz="2000" baseline="30000" dirty="0">
                <a:solidFill>
                  <a:srgbClr val="FF0000"/>
                </a:solidFill>
              </a:rPr>
              <a:t>th</a:t>
            </a:r>
            <a:r>
              <a:rPr lang="en-US" altLang="en-US" sz="2000" dirty="0">
                <a:solidFill>
                  <a:srgbClr val="FF0000"/>
                </a:solidFill>
              </a:rPr>
              <a:t> April, at 09:00 hours CEST to Friday 12</a:t>
            </a:r>
            <a:r>
              <a:rPr lang="en-US" altLang="en-US" sz="2000" baseline="30000" dirty="0">
                <a:solidFill>
                  <a:srgbClr val="FF0000"/>
                </a:solidFill>
              </a:rPr>
              <a:t>th</a:t>
            </a:r>
            <a:r>
              <a:rPr lang="en-US" altLang="en-US" sz="2000" dirty="0">
                <a:solidFill>
                  <a:srgbClr val="FF0000"/>
                </a:solidFill>
              </a:rPr>
              <a:t> April at 18:00 hours CEST (at the latest)</a:t>
            </a:r>
            <a:r>
              <a:rPr lang="en-US" altLang="en-US" sz="2000" dirty="0"/>
              <a:t>. </a:t>
            </a:r>
          </a:p>
          <a:p>
            <a:pPr lvl="1"/>
            <a:r>
              <a:rPr lang="en-US" sz="1800" dirty="0">
                <a:effectLst/>
                <a:latin typeface="Calibri" panose="020F0502020204030204" pitchFamily="34" charset="0"/>
                <a:ea typeface="Calibri" panose="020F0502020204030204" pitchFamily="34" charset="0"/>
              </a:rPr>
              <a:t>Although the formal start of our e-meeting is </a:t>
            </a:r>
            <a:r>
              <a:rPr lang="en-US" altLang="en-US" sz="1800" dirty="0">
                <a:solidFill>
                  <a:srgbClr val="FF0000"/>
                </a:solidFill>
              </a:rPr>
              <a:t>Monday 8</a:t>
            </a:r>
            <a:r>
              <a:rPr lang="en-US" altLang="en-US" sz="1800" baseline="30000" dirty="0">
                <a:solidFill>
                  <a:srgbClr val="FF0000"/>
                </a:solidFill>
              </a:rPr>
              <a:t>th</a:t>
            </a:r>
            <a:r>
              <a:rPr lang="en-US" altLang="en-US" sz="1800" dirty="0">
                <a:solidFill>
                  <a:srgbClr val="FF0000"/>
                </a:solidFill>
              </a:rPr>
              <a:t> April, at 09:00 hours CEST </a:t>
            </a:r>
            <a:r>
              <a:rPr lang="en-US" sz="1800" dirty="0">
                <a:effectLst/>
                <a:latin typeface="Calibri" panose="020F0502020204030204" pitchFamily="34" charset="0"/>
                <a:ea typeface="Calibri" panose="020F0502020204030204" pitchFamily="34" charset="0"/>
              </a:rPr>
              <a:t>, email agreement process could be triggered from Friday 5</a:t>
            </a:r>
            <a:r>
              <a:rPr lang="en-US" sz="1800" baseline="30000" dirty="0">
                <a:effectLst/>
                <a:latin typeface="Calibri" panose="020F0502020204030204" pitchFamily="34" charset="0"/>
                <a:ea typeface="Calibri" panose="020F0502020204030204" pitchFamily="34" charset="0"/>
              </a:rPr>
              <a:t>th</a:t>
            </a:r>
            <a:r>
              <a:rPr lang="en-US" sz="1800" dirty="0">
                <a:effectLst/>
                <a:latin typeface="Calibri" panose="020F0502020204030204" pitchFamily="34" charset="0"/>
                <a:ea typeface="Calibri" panose="020F0502020204030204" pitchFamily="34" charset="0"/>
              </a:rPr>
              <a:t> April at 0900 CEST only for opening plenary </a:t>
            </a:r>
            <a:r>
              <a:rPr lang="en-US" sz="1800" dirty="0" err="1">
                <a:effectLst/>
                <a:latin typeface="Calibri" panose="020F0502020204030204" pitchFamily="34" charset="0"/>
                <a:ea typeface="Calibri" panose="020F0502020204030204" pitchFamily="34" charset="0"/>
              </a:rPr>
              <a:t>Tdocs</a:t>
            </a:r>
            <a:r>
              <a:rPr lang="en-US" sz="1800" dirty="0">
                <a:effectLst/>
                <a:latin typeface="Calibri" panose="020F0502020204030204" pitchFamily="34" charset="0"/>
                <a:ea typeface="Calibri" panose="020F0502020204030204" pitchFamily="34" charset="0"/>
              </a:rPr>
              <a:t> such as incoming LSs and reports from agenda items 4 and 5. Deadline would be set to 1300 CEST on Monday 8</a:t>
            </a:r>
            <a:r>
              <a:rPr lang="en-US" sz="1800" baseline="30000" dirty="0">
                <a:effectLst/>
                <a:latin typeface="Calibri" panose="020F0502020204030204" pitchFamily="34" charset="0"/>
                <a:ea typeface="Calibri" panose="020F0502020204030204" pitchFamily="34" charset="0"/>
              </a:rPr>
              <a:t>th</a:t>
            </a:r>
            <a:r>
              <a:rPr lang="en-US" sz="1800" dirty="0">
                <a:effectLst/>
                <a:latin typeface="Calibri" panose="020F0502020204030204" pitchFamily="34" charset="0"/>
                <a:ea typeface="Calibri" panose="020F0502020204030204" pitchFamily="34" charset="0"/>
              </a:rPr>
              <a:t> April. </a:t>
            </a:r>
            <a:endParaRPr lang="en-US" altLang="en-US" sz="1600" dirty="0"/>
          </a:p>
          <a:p>
            <a:pPr lvl="1"/>
            <a:r>
              <a:rPr lang="en-US" altLang="en-US" sz="1800" dirty="0"/>
              <a:t>The meeting will be held as a combination of email agreement process and teleconferences.</a:t>
            </a:r>
          </a:p>
          <a:p>
            <a:pPr lvl="1"/>
            <a:r>
              <a:rPr lang="en-US" altLang="en-US" sz="1800" dirty="0"/>
              <a:t>Delegates are reminded that their comments via email and during teleconferences shall be courteous and technical. </a:t>
            </a:r>
          </a:p>
          <a:p>
            <a:endParaRPr lang="en-US" altLang="fr-FR" sz="2000" dirty="0"/>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MS Teams as provided by MCC</a:t>
            </a:r>
          </a:p>
          <a:p>
            <a:pPr lvl="1">
              <a:defRPr/>
            </a:pPr>
            <a:r>
              <a:rPr lang="en-US" altLang="en-US" sz="2000" dirty="0"/>
              <a:t>Up to 2 parallel sessions between 1500 and 1800 CEST Monday to Friday</a:t>
            </a:r>
          </a:p>
          <a:p>
            <a:pPr lvl="1">
              <a:defRPr/>
            </a:pPr>
            <a:r>
              <a:rPr lang="en-US" altLang="en-US" sz="2000" dirty="0"/>
              <a:t>MS Teams Hand-raising tool</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When possible*, register in MS Teams as follows:</a:t>
            </a:r>
          </a:p>
          <a:p>
            <a:pPr lvl="1">
              <a:defRPr/>
            </a:pPr>
            <a:r>
              <a:rPr lang="en-US" altLang="en-US" sz="2000" dirty="0"/>
              <a:t>Name: “COMPANY – FirstName </a:t>
            </a:r>
            <a:r>
              <a:rPr lang="en-US" altLang="en-US" sz="2000" dirty="0" err="1"/>
              <a:t>LastName</a:t>
            </a:r>
            <a:r>
              <a:rPr lang="en-US" altLang="en-US" sz="2000" dirty="0"/>
              <a:t>”</a:t>
            </a:r>
          </a:p>
          <a:p>
            <a:pPr lvl="1">
              <a:defRPr/>
            </a:pPr>
            <a:r>
              <a:rPr lang="en-US" altLang="en-US" sz="2000" dirty="0"/>
              <a:t>* when not possible, indicate “COMPANY – FirstName </a:t>
            </a:r>
            <a:r>
              <a:rPr lang="en-US" altLang="en-US" sz="2000" dirty="0" err="1"/>
              <a:t>LastName</a:t>
            </a:r>
            <a:r>
              <a:rPr lang="en-US" altLang="en-US" sz="2000" dirty="0"/>
              <a:t>” in the chat at the start of the session.</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dirty="0"/>
              <a:t>Meeting Practicalities</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SA4#127-bis-e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available </a:t>
            </a:r>
            <a:r>
              <a:rPr lang="en-US" altLang="en-US" sz="1400" dirty="0" err="1">
                <a:solidFill>
                  <a:srgbClr val="FF0000"/>
                </a:solidFill>
              </a:rPr>
              <a:t>Tdoc</a:t>
            </a:r>
            <a:r>
              <a:rPr lang="en-US" altLang="en-US" sz="1400" dirty="0">
                <a:solidFill>
                  <a:srgbClr val="FF0000"/>
                </a:solidFill>
              </a:rPr>
              <a:t> </a:t>
            </a:r>
            <a:r>
              <a:rPr lang="en-US" altLang="en-US" sz="1400" dirty="0">
                <a:solidFill>
                  <a:srgbClr val="FF0000"/>
                </a:solidFill>
                <a:hlinkClick r:id="rId3"/>
              </a:rPr>
              <a:t>templates</a:t>
            </a:r>
            <a:r>
              <a:rPr lang="en-US" altLang="en-US" sz="1400" dirty="0">
                <a:solidFill>
                  <a:srgbClr val="FF0000"/>
                </a:solidFill>
              </a:rPr>
              <a:t>.</a:t>
            </a:r>
            <a:endParaRPr lang="en-US" altLang="en-US" sz="1400" dirty="0"/>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Wednesday 3rd April 2024 12:00 (noon) CEST will be considered LATE. LATE documents submitted 12 hours or less after this deadline may still be handled when time allows. LATE documents submitted by more than 12 hours after this deadline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In case of email,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r>
              <a:rPr lang="en-US" altLang="fr-FR" sz="1600" dirty="0"/>
              <a:t>Use 3GU Portal to reserve </a:t>
            </a:r>
            <a:r>
              <a:rPr lang="en-US" altLang="fr-FR" sz="1600" dirty="0" err="1"/>
              <a:t>Tdoc</a:t>
            </a:r>
            <a:r>
              <a:rPr lang="en-US" altLang="fr-FR" sz="1600" dirty="0"/>
              <a:t> numbers and upload formal </a:t>
            </a:r>
            <a:r>
              <a:rPr lang="en-US" altLang="fr-FR" sz="1600" dirty="0" err="1"/>
              <a:t>Tdocs</a:t>
            </a:r>
            <a:r>
              <a:rPr lang="en-US" altLang="fr-FR" sz="1600" dirty="0"/>
              <a:t> (with appropriate </a:t>
            </a:r>
            <a:r>
              <a:rPr lang="en-US" altLang="fr-FR" sz="1600" dirty="0" err="1"/>
              <a:t>Tdoc</a:t>
            </a:r>
            <a:r>
              <a:rPr lang="en-US" altLang="fr-FR" sz="1600" dirty="0"/>
              <a:t> nos.) during the meeting</a:t>
            </a:r>
          </a:p>
          <a:p>
            <a:r>
              <a:rPr lang="en-US" altLang="fr-FR" sz="1600" dirty="0"/>
              <a:t>Draft documents for discussion during the meeting: typically used for revisions before they are submitted as formal </a:t>
            </a:r>
            <a:r>
              <a:rPr lang="en-US" altLang="fr-FR" sz="1600" dirty="0" err="1"/>
              <a:t>Tdocs</a:t>
            </a:r>
            <a:r>
              <a:rPr lang="en-US" altLang="fr-FR" sz="1600" dirty="0"/>
              <a:t>. Each SWG has its own subfolder. </a:t>
            </a:r>
          </a:p>
          <a:p>
            <a:pPr lvl="1"/>
            <a:r>
              <a:rPr lang="en-US" altLang="fr-FR" sz="1200" dirty="0"/>
              <a:t>Documents submitted in this area will not be treated formally during the meeting. </a:t>
            </a:r>
          </a:p>
          <a:p>
            <a:pPr lvl="1"/>
            <a:r>
              <a:rPr lang="en-US" altLang="fr-FR" sz="1200" dirty="0"/>
              <a:t>Draft Filename template guidelines on next slide</a:t>
            </a:r>
          </a:p>
          <a:p>
            <a:pPr lvl="1"/>
            <a:r>
              <a:rPr lang="en-US" altLang="fr-FR" sz="1200" dirty="0"/>
              <a:t>“Drafts” subfolders: </a:t>
            </a:r>
            <a:r>
              <a:rPr lang="en-US" altLang="fr-FR" sz="1200" dirty="0">
                <a:solidFill>
                  <a:srgbClr val="FF0000"/>
                </a:solidFill>
                <a:hlinkClick r:id="rId2"/>
              </a:rPr>
              <a:t>https://www.3gpp.org/ftp/tsg_sa/WG4_CODEC/TSGS4_127-bis-e/Inbox/Drafts</a:t>
            </a:r>
            <a:endParaRPr lang="en-US" altLang="fr-FR" sz="1200" dirty="0">
              <a:solidFill>
                <a:srgbClr val="FF0000"/>
              </a:solidFill>
            </a:endParaRPr>
          </a:p>
          <a:p>
            <a:r>
              <a:rPr lang="en-US" altLang="fr-FR" sz="16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SA4 </a:t>
            </a:r>
            <a:r>
              <a:rPr lang="en-US" altLang="fr-FR" sz="1200" dirty="0" err="1"/>
              <a:t>Tdoc</a:t>
            </a:r>
            <a:r>
              <a:rPr lang="en-US" altLang="fr-FR" sz="1200" dirty="0"/>
              <a:t> # requests (during the meeting): use 3GU and indicate the </a:t>
            </a:r>
            <a:r>
              <a:rPr lang="en-US" altLang="fr-FR" sz="1200" dirty="0" err="1"/>
              <a:t>Tdoc</a:t>
            </a:r>
            <a:r>
              <a:rPr lang="en-US" altLang="fr-FR" sz="1200" dirty="0"/>
              <a:t> number and information to the appropriate chairperson immediately</a:t>
            </a:r>
          </a:p>
          <a:p>
            <a:r>
              <a:rPr lang="en-US" altLang="en-US" sz="1600" dirty="0"/>
              <a:t>“Drafts” subfolders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the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688" y="5373216"/>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S4-241234_Banana)	</a:t>
            </a:r>
          </a:p>
          <a:p>
            <a:pPr lvl="2">
              <a:defRPr/>
            </a:pPr>
            <a:r>
              <a:rPr lang="en-US" sz="1200" dirty="0"/>
              <a:t>Revision template (by author) </a:t>
            </a:r>
            <a:r>
              <a:rPr lang="en-US" sz="1200" b="1" dirty="0">
                <a:solidFill>
                  <a:srgbClr val="FF0000"/>
                </a:solidFill>
              </a:rPr>
              <a:t>i.e. Tdoc|r|2_digits_rev_number (e.g. S4-241234r01)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S4-241234r07_Pear_Plum_Cherry)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Docs/S4-241234 (author Banana)		</a:t>
            </a:r>
          </a:p>
          <a:p>
            <a:pPr lvl="3">
              <a:defRPr/>
            </a:pPr>
            <a:r>
              <a:rPr lang="en-US" sz="1000" b="1" dirty="0">
                <a:solidFill>
                  <a:srgbClr val="FF0000"/>
                </a:solidFill>
              </a:rPr>
              <a:t>Delegate from company “Pear” provides updates 	Drafts/Video/S4-241234_Pear</a:t>
            </a:r>
          </a:p>
          <a:p>
            <a:pPr lvl="3">
              <a:defRPr/>
            </a:pPr>
            <a:r>
              <a:rPr lang="en-US" sz="1000" b="1" dirty="0">
                <a:solidFill>
                  <a:srgbClr val="FF0000"/>
                </a:solidFill>
              </a:rPr>
              <a:t>Delegate from company “Plum” provides updates 	Drafts/Video/S4-241234_Pear_Plum</a:t>
            </a:r>
          </a:p>
          <a:p>
            <a:pPr lvl="3">
              <a:defRPr/>
            </a:pPr>
            <a:r>
              <a:rPr lang="en-US" sz="1000" b="1" dirty="0">
                <a:solidFill>
                  <a:srgbClr val="FF0000"/>
                </a:solidFill>
              </a:rPr>
              <a:t>Author provides a revision based on those inputs	Drafts/Video/S4-241234r01</a:t>
            </a:r>
          </a:p>
          <a:p>
            <a:pPr lvl="3">
              <a:defRPr/>
            </a:pPr>
            <a:r>
              <a:rPr lang="en-US" sz="1000" b="1" dirty="0">
                <a:solidFill>
                  <a:srgbClr val="FF0000"/>
                </a:solidFill>
              </a:rPr>
              <a:t>Email comments trigger a further revision 	Drafts/Video/S4-241234r02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Inbox/S4-241235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 (cont.)</a:t>
            </a:r>
          </a:p>
          <a:p>
            <a:pPr>
              <a:defRPr/>
            </a:pPr>
            <a:r>
              <a:rPr lang="en-US" sz="1600" dirty="0"/>
              <a:t>The chair of the relevant group (SA4 or SA4 SWG) is responsible to trigger the email discussion on </a:t>
            </a:r>
            <a:r>
              <a:rPr lang="en-US" sz="1600" dirty="0" err="1"/>
              <a:t>Tdocs</a:t>
            </a:r>
            <a:r>
              <a:rPr lang="en-US" sz="1600" dirty="0"/>
              <a:t> allocated to that group. The trigger message shall be sent to the relevant email reflector and include the subject line as follows: </a:t>
            </a:r>
            <a:endParaRPr lang="fr-FR" sz="1600" dirty="0"/>
          </a:p>
          <a:p>
            <a:pPr lvl="1">
              <a:defRPr/>
            </a:pPr>
            <a:r>
              <a:rPr lang="en-US" sz="1400" dirty="0"/>
              <a:t>“</a:t>
            </a:r>
            <a:r>
              <a:rPr lang="en-US" sz="1400" b="1" dirty="0">
                <a:solidFill>
                  <a:srgbClr val="FF0000"/>
                </a:solidFill>
              </a:rPr>
              <a:t>[AI#; </a:t>
            </a:r>
            <a:r>
              <a:rPr lang="en-US" sz="1400" b="1" dirty="0" err="1">
                <a:solidFill>
                  <a:srgbClr val="FF0000"/>
                </a:solidFill>
              </a:rPr>
              <a:t>Tdoc</a:t>
            </a:r>
            <a:r>
              <a:rPr lang="en-US" sz="1400" b="1" dirty="0">
                <a:solidFill>
                  <a:srgbClr val="FF0000"/>
                </a:solidFill>
              </a:rPr>
              <a:t> number(s)]; deadline] </a:t>
            </a:r>
            <a:r>
              <a:rPr lang="en-US" sz="1400" dirty="0"/>
              <a:t>free text” for a unique or for a set of </a:t>
            </a:r>
            <a:r>
              <a:rPr lang="en-US" sz="1400" dirty="0" err="1"/>
              <a:t>Tdocs</a:t>
            </a:r>
            <a:endParaRPr lang="en-US" sz="1400" dirty="0"/>
          </a:p>
          <a:p>
            <a:pPr lvl="2">
              <a:defRPr/>
            </a:pPr>
            <a:r>
              <a:rPr lang="en-US" sz="1200" dirty="0"/>
              <a:t>AI: Agenda Item as indicated in the meeting agenda</a:t>
            </a:r>
          </a:p>
          <a:p>
            <a:pPr lvl="2">
              <a:defRPr/>
            </a:pPr>
            <a:r>
              <a:rPr lang="en-US" sz="1200" dirty="0" err="1"/>
              <a:t>Tdoc</a:t>
            </a:r>
            <a:r>
              <a:rPr lang="en-US" sz="1200" dirty="0"/>
              <a:t> number(s): </a:t>
            </a:r>
            <a:r>
              <a:rPr lang="en-US" sz="1200" dirty="0" err="1"/>
              <a:t>Tdoc</a:t>
            </a:r>
            <a:r>
              <a:rPr lang="en-US" sz="1200" dirty="0"/>
              <a:t> numbers of </a:t>
            </a:r>
            <a:r>
              <a:rPr lang="en-US" sz="1200" dirty="0" err="1"/>
              <a:t>relevants</a:t>
            </a:r>
            <a:r>
              <a:rPr lang="en-US" sz="1200" dirty="0"/>
              <a:t> document(s)</a:t>
            </a:r>
          </a:p>
          <a:p>
            <a:pPr lvl="2">
              <a:defRPr/>
            </a:pPr>
            <a:r>
              <a:rPr lang="en-US" sz="1200" dirty="0"/>
              <a:t>Deadline: time/date in CET when discussion will close</a:t>
            </a:r>
          </a:p>
          <a:p>
            <a:pPr lvl="1">
              <a:defRPr/>
            </a:pPr>
            <a:r>
              <a:rPr lang="en-US" sz="1400" dirty="0"/>
              <a:t>E-mail discussions triggers date and times are indicated in the schedule document</a:t>
            </a:r>
          </a:p>
          <a:p>
            <a:pPr lvl="1">
              <a:defRPr/>
            </a:pPr>
            <a:r>
              <a:rPr lang="en-US" sz="1400" dirty="0"/>
              <a:t>No attachments to email, all drafts and Tdocs to be uploaded to the 3GPP FTP server. It is strongly recommended to insert a URL to the folder or document(s) in question</a:t>
            </a:r>
          </a:p>
          <a:p>
            <a:pPr lvl="1">
              <a:defRPr/>
            </a:pPr>
            <a:r>
              <a:rPr lang="en-US" sz="1400" dirty="0"/>
              <a:t>When replying, delegates shall make sure the subject starts with “RE: [original email subject]“ by removing any company mail server additions</a:t>
            </a:r>
          </a:p>
          <a:p>
            <a:pPr lvl="1">
              <a:defRPr/>
            </a:pPr>
            <a:r>
              <a:rPr lang="en-US" sz="1400" dirty="0"/>
              <a:t>Examples of trigger emails:</a:t>
            </a:r>
          </a:p>
          <a:p>
            <a:pPr lvl="2">
              <a:defRPr/>
            </a:pPr>
            <a:r>
              <a:rPr lang="en-US" sz="1200" dirty="0"/>
              <a:t>Subject: [5.1; S4-24xxx, S4-24yyy; Monday 1</a:t>
            </a:r>
            <a:r>
              <a:rPr lang="en-US" sz="1200" baseline="30000" dirty="0"/>
              <a:t>st</a:t>
            </a:r>
            <a:r>
              <a:rPr lang="en-US" sz="1200" dirty="0"/>
              <a:t> Feb. 1500 CET] MBS SWG reports for approval</a:t>
            </a:r>
          </a:p>
          <a:p>
            <a:pPr lvl="2">
              <a:defRPr/>
            </a:pPr>
            <a:r>
              <a:rPr lang="en-US" sz="1200" i="1" dirty="0"/>
              <a:t>I declare the email agreement process started on the document(s) indicated in the subject line.</a:t>
            </a:r>
            <a:endParaRPr lang="fr-FR" sz="1200" dirty="0"/>
          </a:p>
          <a:p>
            <a:pPr lvl="2">
              <a:defRPr/>
            </a:pPr>
            <a:r>
              <a:rPr lang="en-US" sz="1200" i="1" dirty="0"/>
              <a:t>If no comments are received by Monday 1</a:t>
            </a:r>
            <a:r>
              <a:rPr lang="en-US" sz="1200" i="1" baseline="30000" dirty="0"/>
              <a:t>st</a:t>
            </a:r>
            <a:r>
              <a:rPr lang="en-US" sz="1200" i="1" dirty="0"/>
              <a:t> February 1500 CET (start of opening plenary) the document(s) will be considered approved.</a:t>
            </a:r>
          </a:p>
          <a:p>
            <a:pPr lvl="2">
              <a:defRPr/>
            </a:pPr>
            <a:endParaRPr lang="en-US" sz="1200" i="1" dirty="0"/>
          </a:p>
          <a:p>
            <a:pPr lvl="2">
              <a:defRPr/>
            </a:pPr>
            <a:r>
              <a:rPr lang="en-US" sz="1200" dirty="0"/>
              <a:t>Subject: [8.6, S4-23zzzz, Thursday 4</a:t>
            </a:r>
            <a:r>
              <a:rPr lang="en-US" sz="1200" baseline="30000" dirty="0"/>
              <a:t>th</a:t>
            </a:r>
            <a:r>
              <a:rPr lang="en-US" sz="1200" dirty="0"/>
              <a:t> Feb. 0900 CET] FS_5GMS_Multicast proposal</a:t>
            </a:r>
          </a:p>
          <a:p>
            <a:pPr lvl="2">
              <a:defRPr/>
            </a:pPr>
            <a:r>
              <a:rPr lang="en-US" sz="1200" i="1" dirty="0"/>
              <a:t>I declare the email agreement process started on the document(s) indicated in the subject line.</a:t>
            </a:r>
          </a:p>
          <a:p>
            <a:pPr lvl="2">
              <a:defRPr/>
            </a:pPr>
            <a:r>
              <a:rPr lang="en-US" sz="1200" i="1" dirty="0"/>
              <a:t>The proposal of the document reads “…[insert here a few words from the proposal in the </a:t>
            </a:r>
            <a:r>
              <a:rPr lang="en-US" sz="1200" i="1" dirty="0" err="1"/>
              <a:t>Tdoc</a:t>
            </a:r>
            <a:r>
              <a:rPr lang="en-US" sz="1200" i="1" dirty="0"/>
              <a:t>]”</a:t>
            </a:r>
            <a:endParaRPr lang="fr-FR" sz="1200" dirty="0"/>
          </a:p>
          <a:p>
            <a:pPr lvl="2">
              <a:defRPr/>
            </a:pPr>
            <a:r>
              <a:rPr lang="en-US" sz="1200" i="1" dirty="0"/>
              <a:t>If no comments are received by Thursday 4th Feb. 0900 CET, the document(s) will be considered agreed.</a:t>
            </a:r>
            <a:endParaRPr lang="fr-FR" sz="1200" dirty="0"/>
          </a:p>
          <a:p>
            <a:pPr>
              <a:defRPr/>
            </a:pPr>
            <a:r>
              <a:rPr lang="en-US" sz="1600" dirty="0"/>
              <a:t>Authors are invited to provide a clear and short summary proposal within their </a:t>
            </a:r>
            <a:r>
              <a:rPr lang="en-US" sz="1600" dirty="0" err="1"/>
              <a:t>Tdoc</a:t>
            </a:r>
            <a:r>
              <a:rPr lang="en-US" sz="1600"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2437</TotalTime>
  <Words>1938</Words>
  <Application>Microsoft Office PowerPoint</Application>
  <PresentationFormat>Widescreen</PresentationFormat>
  <Paragraphs>122</Paragraphs>
  <Slides>10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vt:lpstr>
      <vt:lpstr>Calibri</vt:lpstr>
      <vt:lpstr>Office Theme</vt:lpstr>
      <vt:lpstr>Guidelines for  3GPP SA4#127-bis-e  as Electronic Meeting</vt:lpstr>
      <vt:lpstr>Introduction</vt:lpstr>
      <vt:lpstr>Guidelines</vt:lpstr>
      <vt:lpstr>Meeting Practicalities</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7379</cp:revision>
  <dcterms:created xsi:type="dcterms:W3CDTF">2009-06-02T04:11:18Z</dcterms:created>
  <dcterms:modified xsi:type="dcterms:W3CDTF">2024-04-02T21:23:08Z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