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46"/>
  </p:notesMasterIdLst>
  <p:handoutMasterIdLst>
    <p:handoutMasterId r:id="rId47"/>
  </p:handoutMasterIdLst>
  <p:sldIdLst>
    <p:sldId id="303" r:id="rId5"/>
    <p:sldId id="705" r:id="rId6"/>
    <p:sldId id="706" r:id="rId7"/>
    <p:sldId id="874" r:id="rId8"/>
    <p:sldId id="876" r:id="rId9"/>
    <p:sldId id="906" r:id="rId10"/>
    <p:sldId id="709" r:id="rId11"/>
    <p:sldId id="713" r:id="rId12"/>
    <p:sldId id="969" r:id="rId13"/>
    <p:sldId id="992" r:id="rId14"/>
    <p:sldId id="925" r:id="rId15"/>
    <p:sldId id="968" r:id="rId16"/>
    <p:sldId id="955" r:id="rId17"/>
    <p:sldId id="956" r:id="rId18"/>
    <p:sldId id="971" r:id="rId19"/>
    <p:sldId id="973" r:id="rId20"/>
    <p:sldId id="974" r:id="rId21"/>
    <p:sldId id="975" r:id="rId22"/>
    <p:sldId id="916" r:id="rId23"/>
    <p:sldId id="918" r:id="rId24"/>
    <p:sldId id="972" r:id="rId25"/>
    <p:sldId id="976" r:id="rId26"/>
    <p:sldId id="989" r:id="rId27"/>
    <p:sldId id="993" r:id="rId28"/>
    <p:sldId id="926" r:id="rId29"/>
    <p:sldId id="928" r:id="rId30"/>
    <p:sldId id="936" r:id="rId31"/>
    <p:sldId id="977" r:id="rId32"/>
    <p:sldId id="953" r:id="rId33"/>
    <p:sldId id="954" r:id="rId34"/>
    <p:sldId id="978" r:id="rId35"/>
    <p:sldId id="991" r:id="rId36"/>
    <p:sldId id="984" r:id="rId37"/>
    <p:sldId id="985" r:id="rId38"/>
    <p:sldId id="996" r:id="rId39"/>
    <p:sldId id="997" r:id="rId40"/>
    <p:sldId id="995" r:id="rId41"/>
    <p:sldId id="994" r:id="rId42"/>
    <p:sldId id="998" r:id="rId43"/>
    <p:sldId id="933" r:id="rId44"/>
    <p:sldId id="735" r:id="rId45"/>
  </p:sldIdLst>
  <p:sldSz cx="12192000" cy="6858000"/>
  <p:notesSz cx="6797675" cy="9926638"/>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CC33"/>
    <a:srgbClr val="00CC00"/>
    <a:srgbClr val="0000FF"/>
    <a:srgbClr val="72AF2F"/>
    <a:srgbClr val="00CC66"/>
    <a:srgbClr val="008000"/>
    <a:srgbClr val="D0D8E8"/>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956" autoAdjust="0"/>
    <p:restoredTop sz="96370" autoAdjust="0"/>
  </p:normalViewPr>
  <p:slideViewPr>
    <p:cSldViewPr snapToGrid="0">
      <p:cViewPr varScale="1">
        <p:scale>
          <a:sx n="99" d="100"/>
          <a:sy n="99" d="100"/>
        </p:scale>
        <p:origin x="108" y="1464"/>
      </p:cViewPr>
      <p:guideLst>
        <p:guide orient="horz" pos="2160"/>
        <p:guide pos="3840"/>
      </p:guideLst>
    </p:cSldViewPr>
  </p:slideViewPr>
  <p:outlineViewPr>
    <p:cViewPr>
      <p:scale>
        <a:sx n="33" d="100"/>
        <a:sy n="33" d="100"/>
      </p:scale>
      <p:origin x="0" y="-53124"/>
    </p:cViewPr>
  </p:outlineViewPr>
  <p:notesTextViewPr>
    <p:cViewPr>
      <p:scale>
        <a:sx n="100" d="100"/>
        <a:sy n="100" d="100"/>
      </p:scale>
      <p:origin x="0" y="0"/>
    </p:cViewPr>
  </p:notesTextViewPr>
  <p:sorterViewPr>
    <p:cViewPr>
      <p:scale>
        <a:sx n="80" d="100"/>
        <a:sy n="80" d="100"/>
      </p:scale>
      <p:origin x="0" y="-7512"/>
    </p:cViewPr>
  </p:sorterViewPr>
  <p:notesViewPr>
    <p:cSldViewPr snapToGrid="0">
      <p:cViewPr varScale="1">
        <p:scale>
          <a:sx n="51" d="100"/>
          <a:sy n="51" d="100"/>
        </p:scale>
        <p:origin x="297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4BA2FF4-9C9B-43A0-99D9-70E7AE181401}"/>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a:extLst>
              <a:ext uri="{FF2B5EF4-FFF2-40B4-BE49-F238E27FC236}">
                <a16:creationId xmlns:a16="http://schemas.microsoft.com/office/drawing/2014/main" id="{255D618B-E92D-4220-AAB6-335AFF916383}"/>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374FF9D4-381D-4F65-A2E3-3E22297D6482}" type="datetime1">
              <a:rPr lang="en-US"/>
              <a:pPr>
                <a:defRPr/>
              </a:pPr>
              <a:t>6/1/2023</a:t>
            </a:fld>
            <a:endParaRPr lang="en-US" dirty="0"/>
          </a:p>
        </p:txBody>
      </p:sp>
      <p:sp>
        <p:nvSpPr>
          <p:cNvPr id="9220" name="Rectangle 4">
            <a:extLst>
              <a:ext uri="{FF2B5EF4-FFF2-40B4-BE49-F238E27FC236}">
                <a16:creationId xmlns:a16="http://schemas.microsoft.com/office/drawing/2014/main" id="{4AE42738-A574-4AFC-8C12-D7289D224FB7}"/>
              </a:ext>
            </a:extLst>
          </p:cNvPr>
          <p:cNvSpPr>
            <a:spLocks noGrp="1" noChangeArrowheads="1"/>
          </p:cNvSpPr>
          <p:nvPr>
            <p:ph type="ftr" sz="quarter" idx="2"/>
          </p:nvPr>
        </p:nvSpPr>
        <p:spPr bwMode="auto">
          <a:xfrm>
            <a:off x="0"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a:extLst>
              <a:ext uri="{FF2B5EF4-FFF2-40B4-BE49-F238E27FC236}">
                <a16:creationId xmlns:a16="http://schemas.microsoft.com/office/drawing/2014/main" id="{D7536795-C30F-4339-87FD-38966263D011}"/>
              </a:ext>
            </a:extLst>
          </p:cNvPr>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A61D28B-C48B-4FDA-8101-AB067B742886}" type="slidenum">
              <a:rPr lang="en-GB" altLang="en-US"/>
              <a:pPr>
                <a:defRPr/>
              </a:pPr>
              <a:t>‹#›</a:t>
            </a:fld>
            <a:endParaRPr lang="en-GB"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2A30284-36D3-437C-A331-867BE010FA5D}"/>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a:extLst>
              <a:ext uri="{FF2B5EF4-FFF2-40B4-BE49-F238E27FC236}">
                <a16:creationId xmlns:a16="http://schemas.microsoft.com/office/drawing/2014/main" id="{5384AF11-2BF1-4BBF-AEE4-E5E2B9A94B2E}"/>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FAC44ACD-ACA2-48FF-933F-C98682059B2D}" type="datetime1">
              <a:rPr lang="en-US"/>
              <a:pPr>
                <a:defRPr/>
              </a:pPr>
              <a:t>6/1/2023</a:t>
            </a:fld>
            <a:endParaRPr lang="en-US" dirty="0"/>
          </a:p>
        </p:txBody>
      </p:sp>
      <p:sp>
        <p:nvSpPr>
          <p:cNvPr id="3076" name="Rectangle 4">
            <a:extLst>
              <a:ext uri="{FF2B5EF4-FFF2-40B4-BE49-F238E27FC236}">
                <a16:creationId xmlns:a16="http://schemas.microsoft.com/office/drawing/2014/main" id="{9BC8989B-9C99-43E8-AE90-A608F1DA2746}"/>
              </a:ext>
            </a:extLst>
          </p:cNvPr>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5ACF14E2-24D8-40D5-B992-B602782AEA40}"/>
              </a:ext>
            </a:extLst>
          </p:cNvPr>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612919D8-380F-455F-B948-9F29474F9DB5}"/>
              </a:ext>
            </a:extLst>
          </p:cNvPr>
          <p:cNvSpPr>
            <a:spLocks noGrp="1" noChangeArrowheads="1"/>
          </p:cNvSpPr>
          <p:nvPr>
            <p:ph type="ftr" sz="quarter" idx="4"/>
          </p:nvPr>
        </p:nvSpPr>
        <p:spPr bwMode="auto">
          <a:xfrm>
            <a:off x="0"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a:extLst>
              <a:ext uri="{FF2B5EF4-FFF2-40B4-BE49-F238E27FC236}">
                <a16:creationId xmlns:a16="http://schemas.microsoft.com/office/drawing/2014/main" id="{36B91F1B-C2A5-4A48-A531-B87A102E1790}"/>
              </a:ext>
            </a:extLst>
          </p:cNvPr>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CB569630-D4C4-4930-941B-2F103ACDDD19}"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CC1142FD-101E-427D-96F6-FDB64D97223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750AEEB-43BF-4C78-A9BB-4901C20CE6DD}" type="slidenum">
              <a:rPr lang="en-GB" altLang="en-US" smtClean="0"/>
              <a:pPr>
                <a:spcBef>
                  <a:spcPct val="0"/>
                </a:spcBef>
              </a:pPr>
              <a:t>1</a:t>
            </a:fld>
            <a:endParaRPr lang="en-GB" altLang="en-US"/>
          </a:p>
        </p:txBody>
      </p:sp>
      <p:sp>
        <p:nvSpPr>
          <p:cNvPr id="6147" name="Rectangle 2">
            <a:extLst>
              <a:ext uri="{FF2B5EF4-FFF2-40B4-BE49-F238E27FC236}">
                <a16:creationId xmlns:a16="http://schemas.microsoft.com/office/drawing/2014/main" id="{1D8C01C9-DA69-44AE-93F5-5827D88296FA}"/>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A7C0C384-8A03-4406-B265-27593EAE5098}"/>
              </a:ext>
            </a:extLst>
          </p:cNvPr>
          <p:cNvSpPr>
            <a:spLocks noGrp="1" noChangeArrowheads="1"/>
          </p:cNvSpPr>
          <p:nvPr>
            <p:ph type="body" idx="1"/>
          </p:nvPr>
        </p:nvSpPr>
        <p:spPr>
          <a:xfrm>
            <a:off x="904875" y="4718050"/>
            <a:ext cx="4987925" cy="44656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6EDEFB49-2F44-4B30-BD9D-C65FD7A0B0E3}"/>
              </a:ext>
            </a:extLst>
          </p:cNvPr>
          <p:cNvSpPr>
            <a:spLocks noGrp="1" noRot="1" noChangeAspect="1" noTextEdit="1"/>
          </p:cNvSpPr>
          <p:nvPr>
            <p:ph type="sldImg"/>
          </p:nvPr>
        </p:nvSpPr>
        <p:spPr>
          <a:xfrm>
            <a:off x="88900" y="742950"/>
            <a:ext cx="6619875" cy="3724275"/>
          </a:xfrm>
          <a:ln/>
        </p:spPr>
      </p:sp>
      <p:sp>
        <p:nvSpPr>
          <p:cNvPr id="9219" name="Notes Placeholder 2">
            <a:extLst>
              <a:ext uri="{FF2B5EF4-FFF2-40B4-BE49-F238E27FC236}">
                <a16:creationId xmlns:a16="http://schemas.microsoft.com/office/drawing/2014/main" id="{17602CD4-D7CD-4AB6-827F-92CEFA24A5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Slide Number Placeholder 3">
            <a:extLst>
              <a:ext uri="{FF2B5EF4-FFF2-40B4-BE49-F238E27FC236}">
                <a16:creationId xmlns:a16="http://schemas.microsoft.com/office/drawing/2014/main" id="{E4C162D3-1214-4DCA-83D1-A8F4518327B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DFE5877F-12BD-42A2-B5FC-37519FA0EB6A}" type="slidenum">
              <a:rPr lang="en-GB" altLang="en-US" sz="1200" smtClean="0">
                <a:latin typeface="Times New Roman" panose="02020603050405020304" pitchFamily="18" charset="0"/>
              </a:rPr>
              <a:pPr/>
              <a:t>3</a:t>
            </a:fld>
            <a:endParaRPr lang="en-GB" altLang="en-US" sz="120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CFD8FA77-DA5E-4537-9DE4-AC16D49A3DCB}"/>
              </a:ext>
            </a:extLst>
          </p:cNvPr>
          <p:cNvSpPr>
            <a:spLocks noGrp="1" noRot="1" noChangeAspect="1" noTextEdit="1"/>
          </p:cNvSpPr>
          <p:nvPr>
            <p:ph type="sldImg"/>
          </p:nvPr>
        </p:nvSpPr>
        <p:spPr>
          <a:xfrm>
            <a:off x="88900" y="742950"/>
            <a:ext cx="6619875" cy="3724275"/>
          </a:xfrm>
          <a:ln/>
        </p:spPr>
      </p:sp>
      <p:sp>
        <p:nvSpPr>
          <p:cNvPr id="46083" name="Notes Placeholder 2">
            <a:extLst>
              <a:ext uri="{FF2B5EF4-FFF2-40B4-BE49-F238E27FC236}">
                <a16:creationId xmlns:a16="http://schemas.microsoft.com/office/drawing/2014/main" id="{77709C32-1CD8-4203-982C-0ECDB963754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fr-FR"/>
          </a:p>
        </p:txBody>
      </p:sp>
      <p:sp>
        <p:nvSpPr>
          <p:cNvPr id="46084" name="Slide Number Placeholder 3">
            <a:extLst>
              <a:ext uri="{FF2B5EF4-FFF2-40B4-BE49-F238E27FC236}">
                <a16:creationId xmlns:a16="http://schemas.microsoft.com/office/drawing/2014/main" id="{07D4769E-5BF7-429E-B03B-57ABDF3B032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07F4DA97-A4A9-4B34-A493-60B4467AF45E}" type="slidenum">
              <a:rPr lang="en-GB" altLang="en-US" sz="1200" smtClean="0">
                <a:latin typeface="Times New Roman" panose="02020603050405020304" pitchFamily="18" charset="0"/>
              </a:rPr>
              <a:pPr/>
              <a:t>40</a:t>
            </a:fld>
            <a:endParaRPr lang="en-GB" altLang="en-US" sz="1200">
              <a:latin typeface="Times New Roman" panose="02020603050405020304" pitchFamily="18" charset="0"/>
            </a:endParaRPr>
          </a:p>
        </p:txBody>
      </p:sp>
    </p:spTree>
    <p:extLst>
      <p:ext uri="{BB962C8B-B14F-4D97-AF65-F5344CB8AC3E}">
        <p14:creationId xmlns:p14="http://schemas.microsoft.com/office/powerpoint/2010/main" val="1983373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a:extLst>
              <a:ext uri="{FF2B5EF4-FFF2-40B4-BE49-F238E27FC236}">
                <a16:creationId xmlns:a16="http://schemas.microsoft.com/office/drawing/2014/main" id="{AB6CF3B8-1087-4EA1-B913-F019DD3E242C}"/>
              </a:ext>
            </a:extLst>
          </p:cNvPr>
          <p:cNvSpPr txBox="1">
            <a:spLocks noChangeArrowheads="1"/>
          </p:cNvSpPr>
          <p:nvPr userDrawn="1"/>
        </p:nvSpPr>
        <p:spPr bwMode="auto">
          <a:xfrm>
            <a:off x="431800" y="52810"/>
            <a:ext cx="7747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TSG SA Meeting #100</a:t>
            </a:r>
          </a:p>
          <a:p>
            <a:pPr eaLnBrk="1" hangingPunct="1">
              <a:defRPr/>
            </a:pPr>
            <a:r>
              <a:rPr lang="fi-FI" altLang="en-US" sz="1200" b="1" dirty="0">
                <a:latin typeface="Arial "/>
              </a:rPr>
              <a:t>Taipei, June 12 – 16, 2023</a:t>
            </a:r>
            <a:endParaRPr lang="sv-SE" altLang="en-US" sz="1200" b="1" dirty="0">
              <a:latin typeface="Arial "/>
            </a:endParaRPr>
          </a:p>
        </p:txBody>
      </p:sp>
      <p:sp>
        <p:nvSpPr>
          <p:cNvPr id="5" name="Text Box 13">
            <a:extLst>
              <a:ext uri="{FF2B5EF4-FFF2-40B4-BE49-F238E27FC236}">
                <a16:creationId xmlns:a16="http://schemas.microsoft.com/office/drawing/2014/main" id="{95FCF8CD-2C30-4430-B3A5-F165BE96BF3D}"/>
              </a:ext>
            </a:extLst>
          </p:cNvPr>
          <p:cNvSpPr txBox="1">
            <a:spLocks noChangeArrowheads="1"/>
          </p:cNvSpPr>
          <p:nvPr userDrawn="1"/>
        </p:nvSpPr>
        <p:spPr bwMode="auto">
          <a:xfrm>
            <a:off x="7761818" y="177801"/>
            <a:ext cx="195156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GB" altLang="en-US" sz="1200" b="1" dirty="0"/>
              <a:t>SP-230672</a:t>
            </a:r>
            <a:endParaRPr lang="en-GB" altLang="en-US" sz="1200" dirty="0"/>
          </a:p>
        </p:txBody>
      </p:sp>
      <p:sp>
        <p:nvSpPr>
          <p:cNvPr id="2" name="Title 1"/>
          <p:cNvSpPr>
            <a:spLocks noGrp="1"/>
          </p:cNvSpPr>
          <p:nvPr>
            <p:ph type="ctrTitle"/>
          </p:nvPr>
        </p:nvSpPr>
        <p:spPr>
          <a:xfrm>
            <a:off x="914400" y="2130427"/>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684747627"/>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922367815"/>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095581722"/>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a:extLst>
              <a:ext uri="{FF2B5EF4-FFF2-40B4-BE49-F238E27FC236}">
                <a16:creationId xmlns:a16="http://schemas.microsoft.com/office/drawing/2014/main" id="{3E43BB85-D592-4477-85C5-C4386A8D7CFC}"/>
              </a:ext>
            </a:extLst>
          </p:cNvPr>
          <p:cNvSpPr>
            <a:spLocks noChangeArrowheads="1"/>
          </p:cNvSpPr>
          <p:nvPr userDrawn="1"/>
        </p:nvSpPr>
        <p:spPr bwMode="auto">
          <a:xfrm>
            <a:off x="787401" y="6373813"/>
            <a:ext cx="8225367"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000" dirty="0"/>
          </a:p>
        </p:txBody>
      </p:sp>
      <p:sp>
        <p:nvSpPr>
          <p:cNvPr id="1027" name="Title Placeholder 1">
            <a:extLst>
              <a:ext uri="{FF2B5EF4-FFF2-40B4-BE49-F238E27FC236}">
                <a16:creationId xmlns:a16="http://schemas.microsoft.com/office/drawing/2014/main" id="{68A9C30A-2580-43D9-BAEE-FEECE59C0BFB}"/>
              </a:ext>
            </a:extLst>
          </p:cNvPr>
          <p:cNvSpPr>
            <a:spLocks noGrp="1"/>
          </p:cNvSpPr>
          <p:nvPr>
            <p:ph type="title"/>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a:extLst>
              <a:ext uri="{FF2B5EF4-FFF2-40B4-BE49-F238E27FC236}">
                <a16:creationId xmlns:a16="http://schemas.microsoft.com/office/drawing/2014/main" id="{4AFB3978-2F51-4806-8F68-F67265492325}"/>
              </a:ext>
            </a:extLst>
          </p:cNvPr>
          <p:cNvSpPr>
            <a:spLocks noGrp="1"/>
          </p:cNvSpPr>
          <p:nvPr>
            <p:ph type="body" idx="1"/>
          </p:nvPr>
        </p:nvSpPr>
        <p:spPr bwMode="auto">
          <a:xfrm>
            <a:off x="647700" y="1454151"/>
            <a:ext cx="11184467"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a:extLst>
              <a:ext uri="{FF2B5EF4-FFF2-40B4-BE49-F238E27FC236}">
                <a16:creationId xmlns:a16="http://schemas.microsoft.com/office/drawing/2014/main" id="{030DF169-4F9A-4D13-8638-5028A4E3BEAA}"/>
              </a:ext>
            </a:extLst>
          </p:cNvPr>
          <p:cNvSpPr txBox="1"/>
          <p:nvPr userDrawn="1"/>
        </p:nvSpPr>
        <p:spPr>
          <a:xfrm>
            <a:off x="717551" y="6394450"/>
            <a:ext cx="5767916" cy="311150"/>
          </a:xfrm>
          <a:prstGeom prst="rect">
            <a:avLst/>
          </a:prstGeom>
          <a:noFill/>
        </p:spPr>
        <p:txBody>
          <a:bodyPr anchor="ctr">
            <a:normAutofit/>
          </a:bodyPr>
          <a:lstStyle/>
          <a:p>
            <a:pPr>
              <a:defRPr/>
            </a:pPr>
            <a:r>
              <a:rPr lang="en-GB" sz="1000" spc="300" dirty="0"/>
              <a:t>3GPP TSG SA#100, 12-16 June 2023</a:t>
            </a:r>
            <a:endParaRPr lang="en-GB" sz="1000" spc="300" dirty="0">
              <a:solidFill>
                <a:schemeClr val="bg1"/>
              </a:solidFill>
            </a:endParaRPr>
          </a:p>
        </p:txBody>
      </p:sp>
      <p:sp>
        <p:nvSpPr>
          <p:cNvPr id="12" name="Oval 11">
            <a:extLst>
              <a:ext uri="{FF2B5EF4-FFF2-40B4-BE49-F238E27FC236}">
                <a16:creationId xmlns:a16="http://schemas.microsoft.com/office/drawing/2014/main" id="{49773661-2F87-4456-BE3A-674631874291}"/>
              </a:ext>
            </a:extLst>
          </p:cNvPr>
          <p:cNvSpPr/>
          <p:nvPr userDrawn="1"/>
        </p:nvSpPr>
        <p:spPr bwMode="auto">
          <a:xfrm>
            <a:off x="11091334" y="6383338"/>
            <a:ext cx="681567"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840CD29-0815-49FF-A34C-B092584A5C36}" type="slidenum">
              <a:rPr lang="en-GB" altLang="en-US" sz="1000" b="1" smtClean="0"/>
              <a:pPr algn="ctr">
                <a:defRPr/>
              </a:pPr>
              <a:t>‹#›</a:t>
            </a:fld>
            <a:endParaRPr lang="en-GB" altLang="en-US" sz="1000" b="1" dirty="0"/>
          </a:p>
          <a:p>
            <a:pPr>
              <a:defRPr/>
            </a:pPr>
            <a:endParaRPr lang="en-GB" altLang="en-US" sz="1000" dirty="0"/>
          </a:p>
        </p:txBody>
      </p:sp>
      <p:sp>
        <p:nvSpPr>
          <p:cNvPr id="1031" name="Rectangle 15">
            <a:extLst>
              <a:ext uri="{FF2B5EF4-FFF2-40B4-BE49-F238E27FC236}">
                <a16:creationId xmlns:a16="http://schemas.microsoft.com/office/drawing/2014/main" id="{A6F55D34-226B-477C-A56F-A8513C89512F}"/>
              </a:ext>
            </a:extLst>
          </p:cNvPr>
          <p:cNvSpPr>
            <a:spLocks noChangeArrowheads="1"/>
          </p:cNvSpPr>
          <p:nvPr userDrawn="1"/>
        </p:nvSpPr>
        <p:spPr bwMode="auto">
          <a:xfrm>
            <a:off x="5448300" y="3303588"/>
            <a:ext cx="9717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dirty="0">
                <a:solidFill>
                  <a:schemeClr val="bg1"/>
                </a:solidFill>
              </a:rPr>
              <a:t>© 3GPP 2012</a:t>
            </a:r>
            <a:endParaRPr lang="en-GB" altLang="en-US" sz="1000" dirty="0"/>
          </a:p>
        </p:txBody>
      </p:sp>
      <p:sp>
        <p:nvSpPr>
          <p:cNvPr id="1032" name="Rectangle 16">
            <a:extLst>
              <a:ext uri="{FF2B5EF4-FFF2-40B4-BE49-F238E27FC236}">
                <a16:creationId xmlns:a16="http://schemas.microsoft.com/office/drawing/2014/main" id="{9FBAA978-A6A7-4DCB-B504-0D831B9DD84C}"/>
              </a:ext>
            </a:extLst>
          </p:cNvPr>
          <p:cNvSpPr>
            <a:spLocks noChangeArrowheads="1"/>
          </p:cNvSpPr>
          <p:nvPr userDrawn="1"/>
        </p:nvSpPr>
        <p:spPr bwMode="auto">
          <a:xfrm>
            <a:off x="9918701"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2023</a:t>
            </a:r>
          </a:p>
        </p:txBody>
      </p:sp>
      <p:pic>
        <p:nvPicPr>
          <p:cNvPr id="1033" name="Picture 10" descr="3GPP_TM_RD.jpg">
            <a:extLst>
              <a:ext uri="{FF2B5EF4-FFF2-40B4-BE49-F238E27FC236}">
                <a16:creationId xmlns:a16="http://schemas.microsoft.com/office/drawing/2014/main" id="{EA0CB296-0D11-483D-8C82-78C10FF5A30D}"/>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35118" y="415925"/>
            <a:ext cx="174413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88" r:id="rId1"/>
    <p:sldLayoutId id="2147483986" r:id="rId2"/>
    <p:sldLayoutId id="2147483987"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3gpp.org/ftp/TSG_SA/TSG_SA/TSGS_100_Taipei_2023-06/Docs/SP-230550.zip" TargetMode="External"/><Relationship Id="rId2" Type="http://schemas.openxmlformats.org/officeDocument/2006/relationships/hyperlink" Target="https://www.3gpp.org/ftp/TSG_SA/TSG_SA/TSGS_100_Taipei_2023-06/Docs/SP-230549.zip" TargetMode="External"/><Relationship Id="rId1" Type="http://schemas.openxmlformats.org/officeDocument/2006/relationships/slideLayout" Target="../slideLayouts/slideLayout2.xml"/><Relationship Id="rId5" Type="http://schemas.openxmlformats.org/officeDocument/2006/relationships/hyperlink" Target="https://www.3gpp.org/ftp/TSG_SA/TSG_SA/TSGS_100_Taipei_2023-06/Docs/SP-230551.zip" TargetMode="Externa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8" Type="http://schemas.openxmlformats.org/officeDocument/2006/relationships/hyperlink" Target="https://www.3gpp.org/ftp/TSG_SA/TSG_SA/TSGS_100_Taipei_2023-06/Docs/SP-230541.zip" TargetMode="External"/><Relationship Id="rId13" Type="http://schemas.openxmlformats.org/officeDocument/2006/relationships/hyperlink" Target="https://www.3gpp.org/ftp/TSG_SA/TSG_SA/TSGS_99_Rotterdam_2023-03/Docs/SP-230164.zip" TargetMode="External"/><Relationship Id="rId3" Type="http://schemas.openxmlformats.org/officeDocument/2006/relationships/hyperlink" Target="https://www.3gpp.org/ftp/Information/WI_Sheet/SP-220242.zip" TargetMode="External"/><Relationship Id="rId7" Type="http://schemas.openxmlformats.org/officeDocument/2006/relationships/hyperlink" Target="https://www.3gpp.org/ftp/Information/WI_Sheet/SP-220613.zip" TargetMode="External"/><Relationship Id="rId12" Type="http://schemas.openxmlformats.org/officeDocument/2006/relationships/hyperlink" Target="https://www.3gpp.org/ftp/Information/WI_Sheet/SP-221033.zip" TargetMode="External"/><Relationship Id="rId2" Type="http://schemas.openxmlformats.org/officeDocument/2006/relationships/hyperlink" Target="https://www.3gpp.org/ftp/Information/WI_Sheet/SP-221032.zip" TargetMode="External"/><Relationship Id="rId1" Type="http://schemas.openxmlformats.org/officeDocument/2006/relationships/slideLayout" Target="../slideLayouts/slideLayout2.xml"/><Relationship Id="rId6" Type="http://schemas.openxmlformats.org/officeDocument/2006/relationships/hyperlink" Target="https://www.3gpp.org/ftp/Information/WI_Sheet/SP-220685.zip" TargetMode="External"/><Relationship Id="rId11" Type="http://schemas.openxmlformats.org/officeDocument/2006/relationships/hyperlink" Target="https://www.3gpp.org/ftp/Information/WI_Sheet/SP-220610.zip" TargetMode="External"/><Relationship Id="rId5" Type="http://schemas.openxmlformats.org/officeDocument/2006/relationships/hyperlink" Target="https://www.3gpp.org/ftp/Information/WI_Sheet/SP-220672.zip" TargetMode="External"/><Relationship Id="rId15" Type="http://schemas.openxmlformats.org/officeDocument/2006/relationships/hyperlink" Target="https://www.3gpp.org/ftp/TSG_SA/TSG_SA/TSGS_99_Rotterdam_2023-03/Docs/SP-230167.zip" TargetMode="External"/><Relationship Id="rId10" Type="http://schemas.openxmlformats.org/officeDocument/2006/relationships/hyperlink" Target="https://www.3gpp.org/ftp/Information/WI_Sheet/SP-220608.zip" TargetMode="External"/><Relationship Id="rId4" Type="http://schemas.openxmlformats.org/officeDocument/2006/relationships/hyperlink" Target="https://www.3gpp.org/ftp/TSG_SA/TSG_SA/TSGS_99_Rotterdam_2023-03/Docs/SP-230165.zip" TargetMode="External"/><Relationship Id="rId9" Type="http://schemas.openxmlformats.org/officeDocument/2006/relationships/hyperlink" Target="https://www.3gpp.org/ftp/Information/WI_Sheet/SP-190040.zip" TargetMode="External"/><Relationship Id="rId14" Type="http://schemas.openxmlformats.org/officeDocument/2006/relationships/hyperlink" Target="https://www.3gpp.org/ftp/Information/WI_Sheet/SP-221346.zip"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www.3gpp.org/ftp/TSG_SA/TSG_SA/TSGS_100_Taipei_2023-06/Docs/SP-230552.zip"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3gpp.org/ftp/Information/WI_Sheet/SP-221032.zip"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3gpp.org/ftp/Information/WI_Sheet/SP-220242.zi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3gpp.org/ftp/TSG_SA/TSG_SA/TSGS_99_Rotterdam_2023-03/Docs/SP-230165.zi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3gpp.org/ftp/tsg_sa/TSG_SA/TSGS_100_Taipei_2023-06/Docs/SP-230554.zip" TargetMode="External"/><Relationship Id="rId2" Type="http://schemas.openxmlformats.org/officeDocument/2006/relationships/hyperlink" Target="https://www.3gpp.org/ftp/tsg_sa/TSG_SA/TSGS_100_Taipei_2023-06/Docs/SP-230536.zip" TargetMode="External"/><Relationship Id="rId1" Type="http://schemas.openxmlformats.org/officeDocument/2006/relationships/slideLayout" Target="../slideLayouts/slideLayout2.xml"/><Relationship Id="rId4" Type="http://schemas.openxmlformats.org/officeDocument/2006/relationships/hyperlink" Target="https://www.3gpp.org/ftp/Information/WI_Sheet/SP-220672.zip"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www.3gpp.org/ftp/Information/WI_Sheet/SP-220685.zip"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3gpp.org/ftp/TSG_SA/TSG_SA/TSGS_100_Taipei_2023-06/Docs/SP-230541.zip" TargetMode="External"/><Relationship Id="rId2" Type="http://schemas.openxmlformats.org/officeDocument/2006/relationships/hyperlink" Target="https://www.3gpp.org/ftp/Information/WI_Sheet/SP-220613.zip"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3gpp.org/ftp/Information/WI_Sheet/SP-190040.zi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3gpp.org/ftp/Information/WI_Sheet/SP-220608.zip"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3gpp.org/ftp/Information/WI_Sheet/SP-220610.zi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3gpp.org/ftp/TSG_SA/TSG_SA/TSGS_99_Rotterdam_2023-03/Docs/SP-230164.zip" TargetMode="External"/><Relationship Id="rId2" Type="http://schemas.openxmlformats.org/officeDocument/2006/relationships/hyperlink" Target="https://www.3gpp.org/ftp/tsg_sa/TSG_SA/TSGS_100_Taipei_2023-06/Docs/SP-230545.zip"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3gpp.org/ftp/Information/WI_Sheet/SP-221346.zip"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3gpp.org/ftp/TSG_SA/TSG_SA/TSGS_99_Rotterdam_2023-03/Docs/SP-230167.zip"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www.3gpp.org/ftp/Information/WI_Sheet/SP-221330.zip" TargetMode="External"/><Relationship Id="rId3" Type="http://schemas.openxmlformats.org/officeDocument/2006/relationships/hyperlink" Target="https://www.3gpp.org/ftp/Information/WI_Sheet/SP-220328.zip" TargetMode="External"/><Relationship Id="rId7" Type="http://schemas.openxmlformats.org/officeDocument/2006/relationships/hyperlink" Target="https://www.3gpp.org/ftp/tsg_sa/TSG_SA/TSGS_96_Budapest_2022_06/Docs/SP-220616.zip" TargetMode="External"/><Relationship Id="rId2" Type="http://schemas.openxmlformats.org/officeDocument/2006/relationships/hyperlink" Target="https://www.3gpp.org/ftp/tsg_sa/TSG_SA/TSGs_91E_Electronic/Docs/SP-210043.zip" TargetMode="External"/><Relationship Id="rId1" Type="http://schemas.openxmlformats.org/officeDocument/2006/relationships/slideLayout" Target="../slideLayouts/slideLayout2.xml"/><Relationship Id="rId6" Type="http://schemas.openxmlformats.org/officeDocument/2006/relationships/hyperlink" Target="https://www.3gpp.org/ftp/Information/WI_Sheet/SP-220240.zip" TargetMode="External"/><Relationship Id="rId5" Type="http://schemas.openxmlformats.org/officeDocument/2006/relationships/hyperlink" Target="https://www.3gpp.org/ftp/Information/WI_Sheet/SP-220239.zip" TargetMode="External"/><Relationship Id="rId10" Type="http://schemas.openxmlformats.org/officeDocument/2006/relationships/hyperlink" Target="https://www.3gpp.org/ftp/Information/WI_Sheet/SP-211338.zip" TargetMode="External"/><Relationship Id="rId4" Type="http://schemas.openxmlformats.org/officeDocument/2006/relationships/hyperlink" Target="https://www.3gpp.org/ftp/Information/WI_Sheet/SP-220675.zip" TargetMode="External"/><Relationship Id="rId9" Type="http://schemas.openxmlformats.org/officeDocument/2006/relationships/hyperlink" Target="https://www.3gpp.org/ftp/Information/WI_Sheet/SP-220617.zip" TargetMode="External"/></Relationships>
</file>

<file path=ppt/slides/_rels/slide26.xml.rels><?xml version="1.0" encoding="UTF-8" standalone="yes"?>
<Relationships xmlns="http://schemas.openxmlformats.org/package/2006/relationships"><Relationship Id="rId2" Type="http://schemas.openxmlformats.org/officeDocument/2006/relationships/hyperlink" Target="https://www.3gpp.org/ftp/tsg_sa/TSG_SA/TSGs_91E_Electronic/Docs/SP-210043.zip"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3gpp.org/ftp/Information/WI_Sheet/SP-220328.zip"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3gpp.org/ftp/Information/WI_Sheet/SP-220675.zip"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3gpp.org/ftp/Information/WI_Sheet/SP-220239.zi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3gpp.org/ftp/Information/WI_Sheet/SP-220240.zip"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3gpp.org/ftp/tsg_sa/TSG_SA/TSGS_96_Budapest_2022_06/Docs/SP-220616.zip"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3gpp.org/ftp/Information/WI_Sheet/SP-221330.zip"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www.3gpp.org/ftp/tsg_sa/TSG_SA/TSGS_100_Taipei_2023-06/Docs/SP-230542.zip" TargetMode="External"/><Relationship Id="rId7" Type="http://schemas.openxmlformats.org/officeDocument/2006/relationships/hyperlink" Target="https://www.3gpp.org/ftp/tsg_sa/TSG_SA/TSGS_100_Taipei_2023-06/Docs/SP-230544.zip" TargetMode="Externa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hyperlink" Target="https://www.3gpp.org/ftp/tsg_sa/TSG_SA/TSGS_100_Taipei_2023-06/Docs/SP-230540.zip" TargetMode="External"/><Relationship Id="rId5" Type="http://schemas.openxmlformats.org/officeDocument/2006/relationships/hyperlink" Target="https://www.3gpp.org/ftp/tsg_sa/TSG_SA/TSGS_100_Taipei_2023-06/Docs/SP-230539.zip" TargetMode="External"/><Relationship Id="rId4" Type="http://schemas.openxmlformats.org/officeDocument/2006/relationships/hyperlink" Target="https://www.3gpp.org/ftp/tsg_sa/TSG_SA/TSGS_100_Taipei_2023-06/Docs/SP-230543.zip" TargetMode="External"/></Relationships>
</file>

<file path=ppt/slides/_rels/slide34.xml.rels><?xml version="1.0" encoding="UTF-8" standalone="yes"?>
<Relationships xmlns="http://schemas.openxmlformats.org/package/2006/relationships"><Relationship Id="rId2" Type="http://schemas.openxmlformats.org/officeDocument/2006/relationships/hyperlink" Target="https://www.3gpp.org/ftp/tsg_sa/TSG_SA/TSGS_100_Taipei_2023-06/Docs/SP-230542.zip"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3gpp.org/ftp/tsg_sa/TSG_SA/TSGS_100_Taipei_2023-06/Docs/SP-230543.zip"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www.3gpp.org/ftp/tsg_sa/TSG_SA/TSGS_100_Taipei_2023-06/Docs/SP-230543.zip"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3gpp.org/ftp/tsg_sa/TSG_SA/TSGS_100_Taipei_2023-06/Docs/SP-230539.zip"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3gpp.org/ftp/tsg_sa/TSG_SA/TSGS_100_Taipei_2023-06/Docs/SP-230540.zip"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www.3gpp.org/ftp/tsg_sa/TSG_SA/TSGS_100_Taipei_2023-06/Docs/SP-230544.zip"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3gpp.org/ftp/TSG_SA/TSG_SA/TSGS_100_Taipei_2023-06/Docs/SP-230547.zip" TargetMode="External"/><Relationship Id="rId2" Type="http://schemas.openxmlformats.org/officeDocument/2006/relationships/hyperlink" Target="https://www.3gpp.org/ftp/TSG_SA/TSG_SA/TSGS_100_Taipei_2023-06/Docs/SP-230546.zip" TargetMode="External"/><Relationship Id="rId1" Type="http://schemas.openxmlformats.org/officeDocument/2006/relationships/slideLayout" Target="../slideLayouts/slideLayout2.xml"/><Relationship Id="rId4" Type="http://schemas.openxmlformats.org/officeDocument/2006/relationships/hyperlink" Target="https://www.3gpp.org/ftp/TSG_SA/TSG_SA/TSGS_100_Taipei_2023-06/Docs/SP-230548.zi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8EE155D7-4578-4DE9-B201-A26BBC2A7B65}"/>
              </a:ext>
            </a:extLst>
          </p:cNvPr>
          <p:cNvSpPr>
            <a:spLocks noGrp="1" noChangeArrowheads="1"/>
          </p:cNvSpPr>
          <p:nvPr>
            <p:ph type="ctrTitle"/>
          </p:nvPr>
        </p:nvSpPr>
        <p:spPr>
          <a:xfrm>
            <a:off x="2182813" y="1671639"/>
            <a:ext cx="7772400" cy="1470025"/>
          </a:xfrm>
        </p:spPr>
        <p:txBody>
          <a:bodyPr>
            <a:normAutofit fontScale="90000"/>
          </a:bodyPr>
          <a:lstStyle/>
          <a:p>
            <a:pPr>
              <a:defRPr/>
            </a:pPr>
            <a:r>
              <a:rPr lang="en-GB" b="1" i="1" dirty="0">
                <a:effectLst>
                  <a:outerShdw blurRad="38100" dist="38100" dir="2700000" algn="tl">
                    <a:srgbClr val="C0C0C0"/>
                  </a:outerShdw>
                </a:effectLst>
              </a:rPr>
              <a:t>  </a:t>
            </a:r>
            <a:br>
              <a:rPr lang="en-GB" dirty="0"/>
            </a:br>
            <a:br>
              <a:rPr lang="en-US" sz="6000" b="1" dirty="0"/>
            </a:br>
            <a:r>
              <a:rPr lang="en-GB" sz="6000" dirty="0"/>
              <a:t> </a:t>
            </a:r>
            <a:r>
              <a:rPr lang="en-US" sz="5300" b="1" dirty="0"/>
              <a:t>TSG SA WG4 (SA4)</a:t>
            </a:r>
            <a:br>
              <a:rPr lang="en-US" sz="5300" b="1" dirty="0"/>
            </a:br>
            <a:r>
              <a:rPr lang="en-US" sz="5300" b="1" dirty="0"/>
              <a:t>Status Report at TSG SA#100</a:t>
            </a:r>
            <a:br>
              <a:rPr lang="en-GB" sz="6000" b="1" i="1" dirty="0"/>
            </a:br>
            <a:r>
              <a:rPr lang="en-GB" dirty="0">
                <a:latin typeface="Arial" pitchFamily="34" charset="0"/>
              </a:rPr>
              <a:t> </a:t>
            </a:r>
            <a:br>
              <a:rPr lang="en-US" dirty="0">
                <a:effectLst>
                  <a:outerShdw blurRad="38100" dist="38100" dir="2700000" algn="tl">
                    <a:srgbClr val="C0C0C0"/>
                  </a:outerShdw>
                </a:effectLst>
                <a:latin typeface="Arial" pitchFamily="34" charset="0"/>
              </a:rPr>
            </a:br>
            <a:br>
              <a:rPr lang="en-US" sz="2800" dirty="0">
                <a:effectLst>
                  <a:outerShdw blurRad="38100" dist="38100" dir="2700000" algn="tl">
                    <a:srgbClr val="C0C0C0"/>
                  </a:outerShdw>
                </a:effectLst>
              </a:rPr>
            </a:br>
            <a:endParaRPr lang="en-GB" sz="2800" dirty="0">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CE970FC0-E315-4AAB-908E-5027477CC002}"/>
              </a:ext>
            </a:extLst>
          </p:cNvPr>
          <p:cNvSpPr>
            <a:spLocks noGrp="1"/>
          </p:cNvSpPr>
          <p:nvPr>
            <p:ph type="subTitle" idx="1"/>
          </p:nvPr>
        </p:nvSpPr>
        <p:spPr>
          <a:xfrm>
            <a:off x="2895600" y="4406900"/>
            <a:ext cx="6400800" cy="1752600"/>
          </a:xfrm>
        </p:spPr>
        <p:txBody>
          <a:bodyPr/>
          <a:lstStyle/>
          <a:p>
            <a:pPr>
              <a:lnSpc>
                <a:spcPct val="80000"/>
              </a:lnSpc>
            </a:pPr>
            <a:br>
              <a:rPr lang="en-US" altLang="en-US" sz="2000" dirty="0"/>
            </a:br>
            <a:r>
              <a:rPr lang="en-US" altLang="en-US" dirty="0">
                <a:latin typeface="Arial" panose="020B0604020202020204" pitchFamily="34" charset="0"/>
              </a:rPr>
              <a:t>Frédéric Gabin</a:t>
            </a:r>
          </a:p>
          <a:p>
            <a:pPr>
              <a:lnSpc>
                <a:spcPct val="80000"/>
              </a:lnSpc>
            </a:pPr>
            <a:endParaRPr lang="en-US" altLang="en-US" sz="1200" dirty="0">
              <a:latin typeface="Arial" panose="020B0604020202020204" pitchFamily="34" charset="0"/>
            </a:endParaRPr>
          </a:p>
          <a:p>
            <a:pPr>
              <a:lnSpc>
                <a:spcPct val="80000"/>
              </a:lnSpc>
            </a:pPr>
            <a:r>
              <a:rPr lang="en-US" altLang="en-US" sz="2000" dirty="0">
                <a:latin typeface="Arial" panose="020B0604020202020204" pitchFamily="34" charset="0"/>
              </a:rPr>
              <a:t>SA4 Chair (Dolby Laboratories Inc.)</a:t>
            </a:r>
          </a:p>
        </p:txBody>
      </p:sp>
      <p:sp>
        <p:nvSpPr>
          <p:cNvPr id="4" name="Subtitle 6">
            <a:extLst>
              <a:ext uri="{FF2B5EF4-FFF2-40B4-BE49-F238E27FC236}">
                <a16:creationId xmlns:a16="http://schemas.microsoft.com/office/drawing/2014/main" id="{A466663D-F8DD-4C2B-86B0-D8D110D84A17}"/>
              </a:ext>
            </a:extLst>
          </p:cNvPr>
          <p:cNvSpPr txBox="1">
            <a:spLocks/>
          </p:cNvSpPr>
          <p:nvPr/>
        </p:nvSpPr>
        <p:spPr bwMode="auto">
          <a:xfrm>
            <a:off x="2862263" y="3197225"/>
            <a:ext cx="64008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2800">
                <a:solidFill>
                  <a:schemeClr val="tx1"/>
                </a:solidFill>
                <a:latin typeface="+mn-lt"/>
                <a:ea typeface="+mn-ea"/>
                <a:cs typeface="+mn-cs"/>
              </a:defRPr>
            </a:lvl1pPr>
            <a:lvl2pPr marL="457200" indent="0" algn="ctr" rtl="0" eaLnBrk="0" fontAlgn="base" hangingPunct="0">
              <a:spcBef>
                <a:spcPct val="20000"/>
              </a:spcBef>
              <a:spcAft>
                <a:spcPct val="0"/>
              </a:spcAft>
              <a:buClr>
                <a:srgbClr val="C00000"/>
              </a:buClr>
              <a:buFont typeface="Arial" panose="020B0604020202020204" pitchFamily="34" charset="0"/>
              <a:buNone/>
              <a:defRPr sz="2400">
                <a:solidFill>
                  <a:schemeClr val="tx1"/>
                </a:solidFill>
                <a:latin typeface="+mn-lt"/>
              </a:defRPr>
            </a:lvl2pPr>
            <a:lvl3pPr marL="914400" indent="0" algn="ctr" rtl="0" eaLnBrk="0" fontAlgn="base" hangingPunct="0">
              <a:spcBef>
                <a:spcPct val="20000"/>
              </a:spcBef>
              <a:spcAft>
                <a:spcPct val="0"/>
              </a:spcAft>
              <a:buFont typeface="Arial" panose="020B0604020202020204" pitchFamily="34" charset="0"/>
              <a:buNone/>
              <a:defRPr sz="2000">
                <a:solidFill>
                  <a:schemeClr val="tx1"/>
                </a:solidFill>
                <a:latin typeface="+mn-lt"/>
              </a:defRPr>
            </a:lvl3pPr>
            <a:lvl4pPr marL="1371600" indent="0" algn="ctr" rtl="0" eaLnBrk="0" fontAlgn="base" hangingPunct="0">
              <a:spcBef>
                <a:spcPct val="20000"/>
              </a:spcBef>
              <a:spcAft>
                <a:spcPct val="0"/>
              </a:spcAft>
              <a:buFont typeface="Arial" panose="020B0604020202020204" pitchFamily="34" charset="0"/>
              <a:buNone/>
              <a:defRPr sz="2000">
                <a:solidFill>
                  <a:schemeClr val="tx1"/>
                </a:solidFill>
                <a:latin typeface="+mn-lt"/>
              </a:defRPr>
            </a:lvl4pPr>
            <a:lvl5pPr marL="1828800" indent="0" algn="ctr" rtl="0" eaLnBrk="0" fontAlgn="base" hangingPunct="0">
              <a:spcBef>
                <a:spcPct val="20000"/>
              </a:spcBef>
              <a:spcAft>
                <a:spcPct val="0"/>
              </a:spcAft>
              <a:buFont typeface="Arial" panose="020B0604020202020204" pitchFamily="34" charset="0"/>
              <a:buNone/>
              <a:defRPr sz="1600">
                <a:solidFill>
                  <a:schemeClr val="tx1"/>
                </a:solidFill>
                <a:latin typeface="+mn-lt"/>
              </a:defRPr>
            </a:lvl5pPr>
            <a:lvl6pPr marL="2286000" indent="0" algn="ctr" rtl="0" eaLnBrk="0" fontAlgn="base" hangingPunct="0">
              <a:spcBef>
                <a:spcPct val="20000"/>
              </a:spcBef>
              <a:spcAft>
                <a:spcPct val="0"/>
              </a:spcAft>
              <a:buFont typeface="Arial" charset="0"/>
              <a:buNone/>
              <a:defRPr sz="1600">
                <a:solidFill>
                  <a:schemeClr val="tx1"/>
                </a:solidFill>
                <a:latin typeface="+mn-lt"/>
              </a:defRPr>
            </a:lvl6pPr>
            <a:lvl7pPr marL="2743200" indent="0" algn="ctr" rtl="0" eaLnBrk="0" fontAlgn="base" hangingPunct="0">
              <a:spcBef>
                <a:spcPct val="20000"/>
              </a:spcBef>
              <a:spcAft>
                <a:spcPct val="0"/>
              </a:spcAft>
              <a:buFont typeface="Arial" charset="0"/>
              <a:buNone/>
              <a:defRPr sz="1600">
                <a:solidFill>
                  <a:schemeClr val="tx1"/>
                </a:solidFill>
                <a:latin typeface="+mn-lt"/>
              </a:defRPr>
            </a:lvl7pPr>
            <a:lvl8pPr marL="3200400" indent="0" algn="ctr" rtl="0" eaLnBrk="0" fontAlgn="base" hangingPunct="0">
              <a:spcBef>
                <a:spcPct val="20000"/>
              </a:spcBef>
              <a:spcAft>
                <a:spcPct val="0"/>
              </a:spcAft>
              <a:buFont typeface="Arial" charset="0"/>
              <a:buNone/>
              <a:defRPr sz="1600">
                <a:solidFill>
                  <a:schemeClr val="tx1"/>
                </a:solidFill>
                <a:latin typeface="+mn-lt"/>
              </a:defRPr>
            </a:lvl8pPr>
            <a:lvl9pPr marL="3657600" indent="0" algn="ctr" rtl="0" eaLnBrk="0" fontAlgn="base" hangingPunct="0">
              <a:spcBef>
                <a:spcPct val="20000"/>
              </a:spcBef>
              <a:spcAft>
                <a:spcPct val="0"/>
              </a:spcAft>
              <a:buFont typeface="Arial" charset="0"/>
              <a:buNone/>
              <a:defRPr sz="1600">
                <a:solidFill>
                  <a:schemeClr val="tx1"/>
                </a:solidFill>
                <a:latin typeface="+mn-lt"/>
              </a:defRPr>
            </a:lvl9pPr>
          </a:lstStyle>
          <a:p>
            <a:pPr>
              <a:lnSpc>
                <a:spcPct val="80000"/>
              </a:lnSpc>
              <a:defRPr/>
            </a:pPr>
            <a:br>
              <a:rPr lang="en-US" altLang="en-US" sz="2000" kern="0" dirty="0"/>
            </a:br>
            <a:r>
              <a:rPr lang="en-US" altLang="en-US" sz="2000" kern="0" dirty="0">
                <a:solidFill>
                  <a:srgbClr val="FF0000"/>
                </a:solidFill>
                <a:latin typeface="Arial" panose="020B0604020202020204" pitchFamily="34" charset="0"/>
              </a:rPr>
              <a:t>(Agenda Item 4.4)</a:t>
            </a:r>
          </a:p>
          <a:p>
            <a:pPr>
              <a:lnSpc>
                <a:spcPct val="80000"/>
              </a:lnSpc>
              <a:defRPr/>
            </a:pPr>
            <a:endParaRPr lang="en-GB" altLang="en-US" sz="2000" kern="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16F4338-2C8B-45C5-BBCB-5CBF0403C383}"/>
              </a:ext>
            </a:extLst>
          </p:cNvPr>
          <p:cNvSpPr>
            <a:spLocks noGrp="1"/>
          </p:cNvSpPr>
          <p:nvPr>
            <p:ph type="title"/>
          </p:nvPr>
        </p:nvSpPr>
        <p:spPr/>
        <p:txBody>
          <a:bodyPr/>
          <a:lstStyle/>
          <a:p>
            <a:pPr marL="342900" indent="-342900">
              <a:lnSpc>
                <a:spcPct val="90000"/>
              </a:lnSpc>
            </a:pPr>
            <a:r>
              <a:rPr lang="en-US" altLang="en-US" dirty="0">
                <a:solidFill>
                  <a:srgbClr val="FF3300"/>
                </a:solidFill>
              </a:rPr>
              <a:t>CRs to features in Release 17 and earlier 2/2</a:t>
            </a:r>
            <a:endParaRPr lang="en-US" altLang="en-US" dirty="0"/>
          </a:p>
        </p:txBody>
      </p:sp>
      <p:sp>
        <p:nvSpPr>
          <p:cNvPr id="2" name="Espace réservé du contenu 1">
            <a:extLst>
              <a:ext uri="{FF2B5EF4-FFF2-40B4-BE49-F238E27FC236}">
                <a16:creationId xmlns:a16="http://schemas.microsoft.com/office/drawing/2014/main" id="{C81F6A6D-8BAF-4BB8-AC46-2C73FC7322B0}"/>
              </a:ext>
            </a:extLst>
          </p:cNvPr>
          <p:cNvSpPr>
            <a:spLocks noGrp="1"/>
          </p:cNvSpPr>
          <p:nvPr>
            <p:ph idx="1"/>
          </p:nvPr>
        </p:nvSpPr>
        <p:spPr>
          <a:xfrm>
            <a:off x="651933" y="1483027"/>
            <a:ext cx="11184467" cy="4830763"/>
          </a:xfrm>
        </p:spPr>
        <p:txBody>
          <a:bodyPr/>
          <a:lstStyle/>
          <a:p>
            <a:r>
              <a:rPr lang="en-US" sz="2000" i="0" u="sng" strike="noStrike" dirty="0">
                <a:solidFill>
                  <a:srgbClr val="0000FF"/>
                </a:solidFill>
                <a:effectLst/>
                <a:hlinkClick r:id="rId2"/>
              </a:rPr>
              <a:t>SP-230549</a:t>
            </a:r>
            <a:r>
              <a:rPr lang="en-US" sz="2000" dirty="0"/>
              <a:t> : Rel-17 CRs on 5MBUSA</a:t>
            </a:r>
          </a:p>
          <a:p>
            <a:pPr marL="400050" marR="0" lvl="1" indent="-285750" algn="l" defTabSz="914400" rtl="0" eaLnBrk="0" fontAlgn="base" latinLnBrk="0" hangingPunct="0">
              <a:lnSpc>
                <a:spcPct val="107000"/>
              </a:lnSpc>
              <a:spcBef>
                <a:spcPts val="0"/>
              </a:spcBef>
              <a:spcAft>
                <a:spcPts val="800"/>
              </a:spcAft>
              <a:buClr>
                <a:srgbClr val="C00000"/>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CR 26.502-0015 rev9 on [5MBUSA] Object Distribution Method and notification event corrections (Rel-17). Corrected specification of notification events, improved specification of Object Distribution Method, object ingest base URL definition corrected. Linked to corrections to TS 29.580.</a:t>
            </a:r>
            <a:endParaRPr kumimoji="0" lang="en-US" sz="1600" b="0" i="0" u="none" strike="noStrike" kern="0" cap="none" spc="0" normalizeH="0" baseline="0" noProof="0" dirty="0">
              <a:ln>
                <a:noFill/>
              </a:ln>
              <a:solidFill>
                <a:prstClr val="black"/>
              </a:solidFill>
              <a:effectLst/>
              <a:uLnTx/>
              <a:uFillTx/>
              <a:latin typeface="Calibri"/>
            </a:endParaRPr>
          </a:p>
          <a:p>
            <a:pPr marL="400050" marR="0" lvl="1" indent="-285750" algn="l" defTabSz="914400" rtl="0" eaLnBrk="0" fontAlgn="base" latinLnBrk="0" hangingPunct="0">
              <a:lnSpc>
                <a:spcPct val="107000"/>
              </a:lnSpc>
              <a:spcBef>
                <a:spcPts val="0"/>
              </a:spcBef>
              <a:spcAft>
                <a:spcPts val="800"/>
              </a:spcAft>
              <a:buClr>
                <a:srgbClr val="C00000"/>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CR 26.502-0023 rev2 on Security mechanisms for MBS traffic (Rel-17). Adding security support in static information model and the MBS Distribution Session (Announcement) parameters and general description for the MBS security mechanism referring to TS 33.501. </a:t>
            </a:r>
          </a:p>
          <a:p>
            <a:r>
              <a:rPr lang="en-US" sz="2000" i="0" u="sng" strike="noStrike" dirty="0">
                <a:solidFill>
                  <a:srgbClr val="0000FF"/>
                </a:solidFill>
                <a:effectLst/>
                <a:hlinkClick r:id="rId3"/>
              </a:rPr>
              <a:t>SP-230550</a:t>
            </a:r>
            <a:r>
              <a:rPr lang="en-US" sz="2000" dirty="0"/>
              <a:t> : Rel-17 CRs on EVEX</a:t>
            </a:r>
          </a:p>
          <a:p>
            <a:pPr marL="400050" marR="0" lvl="1" indent="-285750" algn="l" defTabSz="914400" rtl="0" eaLnBrk="0" fontAlgn="base" latinLnBrk="0" hangingPunct="0">
              <a:lnSpc>
                <a:spcPct val="107000"/>
              </a:lnSpc>
              <a:spcBef>
                <a:spcPts val="0"/>
              </a:spcBef>
              <a:spcAft>
                <a:spcPts val="800"/>
              </a:spcAft>
              <a:buClr>
                <a:srgbClr val="C00000"/>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CR 26.532-0003 rev4 on [EVEX] Data Reporting Configuration Inclusion of Data Sampling Rules and Data Reporting Rules (Rel-17).</a:t>
            </a:r>
          </a:p>
          <a:p>
            <a:pPr marL="400050" marR="0" lvl="1" indent="-285750" algn="l" defTabSz="914400" rtl="0" eaLnBrk="0" fontAlgn="base" latinLnBrk="0" hangingPunct="0">
              <a:lnSpc>
                <a:spcPct val="107000"/>
              </a:lnSpc>
              <a:spcBef>
                <a:spcPts val="0"/>
              </a:spcBef>
              <a:spcAft>
                <a:spcPts val="800"/>
              </a:spcAft>
              <a:buClr>
                <a:srgbClr val="C00000"/>
              </a:buClr>
              <a:buSzTx/>
              <a:buFont typeface="Arial" panose="020B0604020202020204" pitchFamily="34" charset="0"/>
              <a:buChar char="•"/>
              <a:tabLst/>
              <a:defRPr/>
            </a:pPr>
            <a:r>
              <a:rPr lang="en-US" sz="1400" dirty="0">
                <a:solidFill>
                  <a:prstClr val="black"/>
                </a:solidFill>
                <a:latin typeface="Calibri"/>
                <a:ea typeface="Calibri" panose="020F0502020204030204" pitchFamily="34" charset="0"/>
                <a:cs typeface="Times New Roman" panose="02020603050405020304" pitchFamily="18" charset="0"/>
              </a:rPr>
              <a:t>CR 26.531-0005 rev1 on [EVEX] Provisioning of Data Collection and Reporting Configuration </a:t>
            </a:r>
            <a:r>
              <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(Rel-17)</a:t>
            </a:r>
            <a:r>
              <a:rPr lang="en-US" sz="1400" dirty="0">
                <a:solidFill>
                  <a:prstClr val="black"/>
                </a:solidFill>
                <a:latin typeface="Calibri"/>
                <a:ea typeface="Calibri" panose="020F0502020204030204" pitchFamily="34" charset="0"/>
                <a:cs typeface="Times New Roman" panose="02020603050405020304" pitchFamily="18" charset="0"/>
              </a:rPr>
              <a:t>.</a:t>
            </a:r>
          </a:p>
          <a:p>
            <a:pPr marL="400050" marR="0" lvl="1" indent="-285750" algn="l" defTabSz="914400" rtl="0" eaLnBrk="0" fontAlgn="base" latinLnBrk="0" hangingPunct="0">
              <a:lnSpc>
                <a:spcPct val="107000"/>
              </a:lnSpc>
              <a:spcBef>
                <a:spcPts val="0"/>
              </a:spcBef>
              <a:spcAft>
                <a:spcPts val="800"/>
              </a:spcAft>
              <a:buClr>
                <a:srgbClr val="C00000"/>
              </a:buClr>
              <a:buSzTx/>
              <a:buFont typeface="Arial" panose="020B0604020202020204" pitchFamily="34" charset="0"/>
              <a:buChar char="•"/>
              <a:tabLst/>
              <a:defRPr/>
            </a:pPr>
            <a:r>
              <a:rPr lang="en-US" sz="1400" dirty="0">
                <a:solidFill>
                  <a:prstClr val="black"/>
                </a:solidFill>
                <a:latin typeface="Calibri"/>
                <a:ea typeface="Calibri" panose="020F0502020204030204" pitchFamily="34" charset="0"/>
                <a:cs typeface="Times New Roman" panose="02020603050405020304" pitchFamily="18" charset="0"/>
              </a:rPr>
              <a:t>CR 26.531-0006 rev1 on </a:t>
            </a:r>
            <a:r>
              <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[EVEX] Precedence Rules on Data Collection, Reporting and Event Exposure (Rel-17).</a:t>
            </a:r>
            <a:endParaRPr lang="en-US" sz="2000" dirty="0"/>
          </a:p>
          <a:p>
            <a:pPr marL="342900" marR="0" lvl="0" indent="-342900" algn="l" defTabSz="914400" rtl="0" eaLnBrk="0" fontAlgn="base" latinLnBrk="0" hangingPunct="0">
              <a:lnSpc>
                <a:spcPct val="100000"/>
              </a:lnSpc>
              <a:spcBef>
                <a:spcPct val="20000"/>
              </a:spcBef>
              <a:spcAft>
                <a:spcPct val="0"/>
              </a:spcAft>
              <a:buClrTx/>
              <a:buSzTx/>
              <a:buFontTx/>
              <a:buBlip>
                <a:blip r:embed="rId4"/>
              </a:buBlip>
              <a:tabLst/>
              <a:defRPr/>
            </a:pPr>
            <a:r>
              <a:rPr kumimoji="0" lang="en-US" sz="2000" b="0" i="0" u="sng" strike="noStrike" kern="0" cap="none" spc="0" normalizeH="0" baseline="0" noProof="0" dirty="0">
                <a:ln>
                  <a:noFill/>
                </a:ln>
                <a:solidFill>
                  <a:srgbClr val="0000FF"/>
                </a:solidFill>
                <a:effectLst/>
                <a:uLnTx/>
                <a:uFillTx/>
                <a:latin typeface="Calibri"/>
                <a:ea typeface="+mn-ea"/>
                <a:cs typeface="+mn-cs"/>
                <a:hlinkClick r:id="rId5"/>
              </a:rPr>
              <a:t>SP-230551</a:t>
            </a:r>
            <a:r>
              <a:rPr kumimoji="0" lang="en-US" sz="2000" b="0" i="0" u="none" strike="noStrike" kern="0" cap="none" spc="0" normalizeH="0" baseline="0" noProof="0" dirty="0">
                <a:ln>
                  <a:noFill/>
                </a:ln>
                <a:solidFill>
                  <a:prstClr val="black"/>
                </a:solidFill>
                <a:effectLst/>
                <a:uLnTx/>
                <a:uFillTx/>
                <a:latin typeface="Calibri"/>
                <a:ea typeface="+mn-ea"/>
                <a:cs typeface="+mn-cs"/>
              </a:rPr>
              <a:t> : Rel-17 CRs on ITT4RT</a:t>
            </a:r>
            <a:endParaRPr kumimoji="0" lang="en-GB" sz="1600" b="0" i="0" u="sng" strike="noStrike" kern="0" cap="none" spc="0" normalizeH="0" baseline="0" noProof="0" dirty="0">
              <a:ln>
                <a:noFill/>
              </a:ln>
              <a:solidFill>
                <a:srgbClr val="0000FF"/>
              </a:solidFill>
              <a:effectLst/>
              <a:uLnTx/>
              <a:uFillTx/>
              <a:latin typeface="Calibri"/>
              <a:ea typeface="Times New Roman" panose="02020603050405020304" pitchFamily="18" charset="0"/>
              <a:cs typeface="Times New Roman" panose="02020603050405020304" pitchFamily="18" charset="0"/>
            </a:endParaRPr>
          </a:p>
          <a:p>
            <a:pPr marL="400050" marR="0" lvl="1" indent="-285750" algn="l" defTabSz="914400" rtl="0" eaLnBrk="0" fontAlgn="base" latinLnBrk="0" hangingPunct="0">
              <a:lnSpc>
                <a:spcPct val="107000"/>
              </a:lnSpc>
              <a:spcBef>
                <a:spcPts val="0"/>
              </a:spcBef>
              <a:spcAft>
                <a:spcPts val="800"/>
              </a:spcAft>
              <a:buClr>
                <a:srgbClr val="C00000"/>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CR 26.114-0554 rev1 and CR 26.114-0555 on scene description-based overlays (Rel-17 &amp; Rel-18).</a:t>
            </a:r>
          </a:p>
          <a:p>
            <a:pPr marL="400050" marR="0" lvl="1" indent="-285750" algn="l" defTabSz="914400" rtl="0" eaLnBrk="0" fontAlgn="base" latinLnBrk="0" hangingPunct="0">
              <a:lnSpc>
                <a:spcPct val="107000"/>
              </a:lnSpc>
              <a:spcBef>
                <a:spcPts val="0"/>
              </a:spcBef>
              <a:spcAft>
                <a:spcPts val="800"/>
              </a:spcAft>
              <a:buClr>
                <a:srgbClr val="C00000"/>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CR 26.114-0552 and CR 26.114-0553 rev1 on [ITT4RT] Correction to SDP example for itt4rt_group (Rel-17 &amp; Rel-18).</a:t>
            </a:r>
          </a:p>
          <a:p>
            <a:pPr marL="457200" lvl="1" indent="0">
              <a:buNone/>
            </a:pPr>
            <a:endParaRPr lang="en-US" sz="1600" dirty="0"/>
          </a:p>
        </p:txBody>
      </p:sp>
    </p:spTree>
    <p:extLst>
      <p:ext uri="{BB962C8B-B14F-4D97-AF65-F5344CB8AC3E}">
        <p14:creationId xmlns:p14="http://schemas.microsoft.com/office/powerpoint/2010/main" val="2248276058"/>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Overview of work progress </a:t>
            </a:r>
            <a:br>
              <a:rPr lang="en-US" altLang="en-US" dirty="0"/>
            </a:br>
            <a:r>
              <a:rPr lang="en-US" altLang="en-US" dirty="0"/>
              <a:t>Rel-18 Work Items</a:t>
            </a:r>
          </a:p>
        </p:txBody>
      </p:sp>
      <p:graphicFrame>
        <p:nvGraphicFramePr>
          <p:cNvPr id="2" name="Table 1">
            <a:extLst>
              <a:ext uri="{FF2B5EF4-FFF2-40B4-BE49-F238E27FC236}">
                <a16:creationId xmlns:a16="http://schemas.microsoft.com/office/drawing/2014/main" id="{AEFED569-11F6-450E-214A-0DB8520DA1D4}"/>
              </a:ext>
            </a:extLst>
          </p:cNvPr>
          <p:cNvGraphicFramePr>
            <a:graphicFrameLocks noGrp="1"/>
          </p:cNvGraphicFramePr>
          <p:nvPr>
            <p:extLst>
              <p:ext uri="{D42A27DB-BD31-4B8C-83A1-F6EECF244321}">
                <p14:modId xmlns:p14="http://schemas.microsoft.com/office/powerpoint/2010/main" val="3558282213"/>
              </p:ext>
            </p:extLst>
          </p:nvPr>
        </p:nvGraphicFramePr>
        <p:xfrm>
          <a:off x="647700" y="1357900"/>
          <a:ext cx="10238474" cy="4863162"/>
        </p:xfrm>
        <a:graphic>
          <a:graphicData uri="http://schemas.openxmlformats.org/drawingml/2006/table">
            <a:tbl>
              <a:tblPr firstRow="1" firstCol="1" bandRow="1">
                <a:tableStyleId>{F5AB1C69-6EDB-4FF4-983F-18BD219EF322}</a:tableStyleId>
              </a:tblPr>
              <a:tblGrid>
                <a:gridCol w="611068">
                  <a:extLst>
                    <a:ext uri="{9D8B030D-6E8A-4147-A177-3AD203B41FA5}">
                      <a16:colId xmlns:a16="http://schemas.microsoft.com/office/drawing/2014/main" val="3406904079"/>
                    </a:ext>
                  </a:extLst>
                </a:gridCol>
                <a:gridCol w="3902949">
                  <a:extLst>
                    <a:ext uri="{9D8B030D-6E8A-4147-A177-3AD203B41FA5}">
                      <a16:colId xmlns:a16="http://schemas.microsoft.com/office/drawing/2014/main" val="522572285"/>
                    </a:ext>
                  </a:extLst>
                </a:gridCol>
                <a:gridCol w="1112155">
                  <a:extLst>
                    <a:ext uri="{9D8B030D-6E8A-4147-A177-3AD203B41FA5}">
                      <a16:colId xmlns:a16="http://schemas.microsoft.com/office/drawing/2014/main" val="1128329369"/>
                    </a:ext>
                  </a:extLst>
                </a:gridCol>
                <a:gridCol w="945075">
                  <a:extLst>
                    <a:ext uri="{9D8B030D-6E8A-4147-A177-3AD203B41FA5}">
                      <a16:colId xmlns:a16="http://schemas.microsoft.com/office/drawing/2014/main" val="1584888878"/>
                    </a:ext>
                  </a:extLst>
                </a:gridCol>
                <a:gridCol w="434441">
                  <a:extLst>
                    <a:ext uri="{9D8B030D-6E8A-4147-A177-3AD203B41FA5}">
                      <a16:colId xmlns:a16="http://schemas.microsoft.com/office/drawing/2014/main" val="3863086712"/>
                    </a:ext>
                  </a:extLst>
                </a:gridCol>
                <a:gridCol w="652857">
                  <a:extLst>
                    <a:ext uri="{9D8B030D-6E8A-4147-A177-3AD203B41FA5}">
                      <a16:colId xmlns:a16="http://schemas.microsoft.com/office/drawing/2014/main" val="852456964"/>
                    </a:ext>
                  </a:extLst>
                </a:gridCol>
                <a:gridCol w="652857">
                  <a:extLst>
                    <a:ext uri="{9D8B030D-6E8A-4147-A177-3AD203B41FA5}">
                      <a16:colId xmlns:a16="http://schemas.microsoft.com/office/drawing/2014/main" val="4269548696"/>
                    </a:ext>
                  </a:extLst>
                </a:gridCol>
                <a:gridCol w="1927072">
                  <a:extLst>
                    <a:ext uri="{9D8B030D-6E8A-4147-A177-3AD203B41FA5}">
                      <a16:colId xmlns:a16="http://schemas.microsoft.com/office/drawing/2014/main" val="1718835401"/>
                    </a:ext>
                  </a:extLst>
                </a:gridCol>
              </a:tblGrid>
              <a:tr h="359046">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a:t>
                      </a:r>
                      <a:r>
                        <a:rPr lang="en-GB" sz="1000" dirty="0"/>
                        <a:t>(dd/mm/</a:t>
                      </a:r>
                      <a:r>
                        <a:rPr lang="en-GB" sz="1000" dirty="0" err="1"/>
                        <a:t>yyyy</a:t>
                      </a:r>
                      <a:r>
                        <a:rPr lang="en-GB" sz="1000" dirty="0"/>
                        <a:t>)</a:t>
                      </a:r>
                      <a:endParaRPr lang="en-GB" sz="1100" dirty="0"/>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2477623767"/>
                  </a:ext>
                </a:extLst>
              </a:tr>
              <a:tr h="320733">
                <a:tc>
                  <a:txBody>
                    <a:bodyPr/>
                    <a:lstStyle/>
                    <a:p>
                      <a:pPr algn="r" fontAlgn="b"/>
                      <a:r>
                        <a:rPr lang="en-US" sz="1100" dirty="0"/>
                        <a:t>950014</a:t>
                      </a:r>
                    </a:p>
                  </a:txBody>
                  <a:tcPr marL="9525" marR="9525" marT="9525" marB="0" anchor="b"/>
                </a:tc>
                <a:tc>
                  <a:txBody>
                    <a:bodyPr/>
                    <a:lstStyle/>
                    <a:p>
                      <a:pPr algn="l" fontAlgn="b"/>
                      <a:r>
                        <a:rPr lang="en-US" sz="1100" dirty="0"/>
                        <a:t>Immersive Real-time Communication for WebRTC </a:t>
                      </a:r>
                    </a:p>
                  </a:txBody>
                  <a:tcPr marL="9525" marR="9525" marT="9525" marB="0" anchor="b"/>
                </a:tc>
                <a:tc>
                  <a:txBody>
                    <a:bodyPr/>
                    <a:lstStyle/>
                    <a:p>
                      <a:pPr algn="l" fontAlgn="b"/>
                      <a:r>
                        <a:rPr lang="en-US" sz="1100" dirty="0" err="1"/>
                        <a:t>iRTCW</a:t>
                      </a:r>
                      <a:endParaRPr lang="en-US" sz="1100" dirty="0"/>
                    </a:p>
                  </a:txBody>
                  <a:tcPr marL="9525" marR="9525" marT="9525" marB="0" anchor="b"/>
                </a:tc>
                <a:tc>
                  <a:txBody>
                    <a:bodyPr/>
                    <a:lstStyle/>
                    <a:p>
                      <a:pPr algn="r" fontAlgn="b"/>
                      <a:r>
                        <a:rPr lang="en-US" sz="1100" dirty="0"/>
                        <a:t>12/12/2023</a:t>
                      </a:r>
                    </a:p>
                  </a:txBody>
                  <a:tcPr marL="9525" marR="9525" marT="9525" marB="0" anchor="b"/>
                </a:tc>
                <a:tc>
                  <a:txBody>
                    <a:bodyPr/>
                    <a:lstStyle/>
                    <a:p>
                      <a:pPr algn="r" fontAlgn="b"/>
                      <a:r>
                        <a:rPr lang="en-US" sz="1100" dirty="0"/>
                        <a:t>30%</a:t>
                      </a:r>
                    </a:p>
                  </a:txBody>
                  <a:tcPr marL="9525" marR="9525" marT="9525" marB="0" anchor="b"/>
                </a:tc>
                <a:tc>
                  <a:txBody>
                    <a:bodyPr/>
                    <a:lstStyle/>
                    <a:p>
                      <a:pPr algn="l" fontAlgn="b"/>
                      <a:r>
                        <a:rPr lang="en-US" sz="1100" dirty="0">
                          <a:hlinkClick r:id="rId2"/>
                        </a:rPr>
                        <a:t>SP-221032</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55%</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1551172648"/>
                  </a:ext>
                </a:extLst>
              </a:tr>
              <a:tr h="320733">
                <a:tc>
                  <a:txBody>
                    <a:bodyPr/>
                    <a:lstStyle/>
                    <a:p>
                      <a:pPr algn="r" fontAlgn="b"/>
                      <a:r>
                        <a:rPr lang="en-US" sz="1100" dirty="0"/>
                        <a:t>950015</a:t>
                      </a:r>
                    </a:p>
                  </a:txBody>
                  <a:tcPr marL="9525" marR="9525" marT="9525" marB="0" anchor="b"/>
                </a:tc>
                <a:tc>
                  <a:txBody>
                    <a:bodyPr/>
                    <a:lstStyle/>
                    <a:p>
                      <a:pPr algn="l" fontAlgn="b"/>
                      <a:r>
                        <a:rPr lang="en-US" sz="1100" dirty="0"/>
                        <a:t>Media Capabilities for Augmented Reality </a:t>
                      </a:r>
                    </a:p>
                  </a:txBody>
                  <a:tcPr marL="9525" marR="9525" marT="9525" marB="0" anchor="b"/>
                </a:tc>
                <a:tc>
                  <a:txBody>
                    <a:bodyPr/>
                    <a:lstStyle/>
                    <a:p>
                      <a:pPr algn="l" fontAlgn="b"/>
                      <a:r>
                        <a:rPr lang="en-US" sz="1100" dirty="0" err="1"/>
                        <a:t>MeCAR</a:t>
                      </a:r>
                      <a:endParaRPr lang="en-US" sz="1100" dirty="0"/>
                    </a:p>
                  </a:txBody>
                  <a:tcPr marL="9525" marR="9525" marT="9525" marB="0" anchor="b"/>
                </a:tc>
                <a:tc>
                  <a:txBody>
                    <a:bodyPr/>
                    <a:lstStyle/>
                    <a:p>
                      <a:pPr algn="r" fontAlgn="b"/>
                      <a:r>
                        <a:rPr lang="en-US" sz="1100" dirty="0"/>
                        <a:t>12/12/2023</a:t>
                      </a:r>
                    </a:p>
                  </a:txBody>
                  <a:tcPr marL="9525" marR="9525" marT="9525" marB="0" anchor="b"/>
                </a:tc>
                <a:tc>
                  <a:txBody>
                    <a:bodyPr/>
                    <a:lstStyle/>
                    <a:p>
                      <a:pPr algn="r" fontAlgn="b"/>
                      <a:r>
                        <a:rPr lang="en-US" sz="1100" dirty="0"/>
                        <a:t>40%</a:t>
                      </a:r>
                    </a:p>
                  </a:txBody>
                  <a:tcPr marL="9525" marR="9525" marT="9525" marB="0" anchor="b"/>
                </a:tc>
                <a:tc>
                  <a:txBody>
                    <a:bodyPr/>
                    <a:lstStyle/>
                    <a:p>
                      <a:pPr algn="l" fontAlgn="b"/>
                      <a:r>
                        <a:rPr lang="en-US" sz="1100" dirty="0">
                          <a:hlinkClick r:id="rId3"/>
                        </a:rPr>
                        <a:t>SP-220242</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60%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2825203558"/>
                  </a:ext>
                </a:extLst>
              </a:tr>
              <a:tr h="320733">
                <a:tc>
                  <a:txBody>
                    <a:bodyPr/>
                    <a:lstStyle/>
                    <a:p>
                      <a:pPr algn="r" fontAlgn="b"/>
                      <a:r>
                        <a:rPr lang="en-US" sz="1100" dirty="0"/>
                        <a:t>960042</a:t>
                      </a:r>
                    </a:p>
                  </a:txBody>
                  <a:tcPr marL="9525" marR="9525" marT="9525" marB="0" anchor="b"/>
                </a:tc>
                <a:tc>
                  <a:txBody>
                    <a:bodyPr/>
                    <a:lstStyle/>
                    <a:p>
                      <a:pPr algn="l" fontAlgn="b"/>
                      <a:r>
                        <a:rPr lang="en-US" sz="1100" dirty="0"/>
                        <a:t>IMS-based AR Conversational Services </a:t>
                      </a:r>
                    </a:p>
                  </a:txBody>
                  <a:tcPr marL="9525" marR="9525" marT="9525" marB="0" anchor="b"/>
                </a:tc>
                <a:tc>
                  <a:txBody>
                    <a:bodyPr/>
                    <a:lstStyle/>
                    <a:p>
                      <a:pPr algn="l" fontAlgn="b"/>
                      <a:r>
                        <a:rPr lang="en-US" sz="1100" dirty="0"/>
                        <a:t>IBACS</a:t>
                      </a:r>
                    </a:p>
                  </a:txBody>
                  <a:tcPr marL="9525" marR="9525" marT="9525" marB="0" anchor="b"/>
                </a:tc>
                <a:tc>
                  <a:txBody>
                    <a:bodyPr/>
                    <a:lstStyle/>
                    <a:p>
                      <a:pPr algn="r" fontAlgn="b"/>
                      <a:r>
                        <a:rPr lang="en-US" sz="1100" dirty="0"/>
                        <a:t>12/12/2023 </a:t>
                      </a:r>
                      <a:br>
                        <a:rPr lang="en-US" sz="1100" dirty="0"/>
                      </a:br>
                      <a:r>
                        <a:rPr lang="en-US" sz="1100" dirty="0">
                          <a:solidFill>
                            <a:srgbClr val="FF0000"/>
                          </a:solidFill>
                        </a:rPr>
                        <a:t>-&gt; 3/3/2024</a:t>
                      </a:r>
                    </a:p>
                  </a:txBody>
                  <a:tcPr marL="9525" marR="9525" marT="9525" marB="0" anchor="b"/>
                </a:tc>
                <a:tc>
                  <a:txBody>
                    <a:bodyPr/>
                    <a:lstStyle/>
                    <a:p>
                      <a:pPr algn="r" fontAlgn="b"/>
                      <a:r>
                        <a:rPr lang="en-US" sz="1100" dirty="0"/>
                        <a:t>20%</a:t>
                      </a:r>
                    </a:p>
                  </a:txBody>
                  <a:tcPr marL="9525" marR="9525" marT="9525" marB="0" anchor="b"/>
                </a:tc>
                <a:tc>
                  <a:txBody>
                    <a:bodyPr/>
                    <a:lstStyle/>
                    <a:p>
                      <a:pPr algn="l" fontAlgn="b"/>
                      <a:r>
                        <a:rPr lang="en-US" sz="1100" dirty="0">
                          <a:hlinkClick r:id="rId4"/>
                        </a:rPr>
                        <a:t>SP-230165</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30%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1565260606"/>
                  </a:ext>
                </a:extLst>
              </a:tr>
              <a:tr h="401647">
                <a:tc>
                  <a:txBody>
                    <a:bodyPr/>
                    <a:lstStyle/>
                    <a:p>
                      <a:pPr algn="r" fontAlgn="b"/>
                      <a:r>
                        <a:rPr lang="en-US" sz="1100" dirty="0"/>
                        <a:t>960044</a:t>
                      </a:r>
                    </a:p>
                  </a:txBody>
                  <a:tcPr marL="9525" marR="9525" marT="9525" marB="0" anchor="b"/>
                </a:tc>
                <a:tc>
                  <a:txBody>
                    <a:bodyPr/>
                    <a:lstStyle/>
                    <a:p>
                      <a:pPr algn="l" fontAlgn="b"/>
                      <a:r>
                        <a:rPr lang="en-US" sz="1100" dirty="0"/>
                        <a:t>Generic architecture for RT and AR/MR </a:t>
                      </a:r>
                    </a:p>
                  </a:txBody>
                  <a:tcPr marL="9525" marR="9525" marT="9525" marB="0" anchor="b"/>
                </a:tc>
                <a:tc>
                  <a:txBody>
                    <a:bodyPr/>
                    <a:lstStyle/>
                    <a:p>
                      <a:pPr algn="l" fontAlgn="b"/>
                      <a:r>
                        <a:rPr lang="en-US" sz="1100" dirty="0"/>
                        <a:t>GA4RTAR</a:t>
                      </a:r>
                    </a:p>
                  </a:txBody>
                  <a:tcPr marL="9525" marR="9525" marT="9525" marB="0" anchor="b"/>
                </a:tc>
                <a:tc>
                  <a:txBody>
                    <a:bodyPr/>
                    <a:lstStyle/>
                    <a:p>
                      <a:pPr algn="r" fontAlgn="b"/>
                      <a:r>
                        <a:rPr lang="en-US" sz="1100" dirty="0">
                          <a:solidFill>
                            <a:schemeClr val="tx1"/>
                          </a:solidFill>
                        </a:rPr>
                        <a:t>6/6/2023</a:t>
                      </a:r>
                    </a:p>
                  </a:txBody>
                  <a:tcPr marL="9525" marR="9525" marT="9525" marB="0" anchor="b"/>
                </a:tc>
                <a:tc>
                  <a:txBody>
                    <a:bodyPr/>
                    <a:lstStyle/>
                    <a:p>
                      <a:pPr algn="r" fontAlgn="b"/>
                      <a:r>
                        <a:rPr lang="en-US" sz="1100" dirty="0"/>
                        <a:t>70%</a:t>
                      </a:r>
                    </a:p>
                  </a:txBody>
                  <a:tcPr marL="9525" marR="9525" marT="9525" marB="0" anchor="b"/>
                </a:tc>
                <a:tc>
                  <a:txBody>
                    <a:bodyPr/>
                    <a:lstStyle/>
                    <a:p>
                      <a:pPr algn="l" fontAlgn="b"/>
                      <a:r>
                        <a:rPr lang="en-US" sz="1100" dirty="0">
                          <a:hlinkClick r:id="rId5"/>
                        </a:rPr>
                        <a:t>SP-220672</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100%</a:t>
                      </a: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r>
                        <a:rPr lang="en-GB" sz="1100" dirty="0">
                          <a:solidFill>
                            <a:srgbClr val="FF0000"/>
                          </a:solidFill>
                        </a:rPr>
                        <a:t>Stage 2 – Complete</a:t>
                      </a:r>
                    </a:p>
                  </a:txBody>
                  <a:tcPr marL="36001" marR="36001" marT="0" marB="0" anchor="ctr"/>
                </a:tc>
                <a:extLst>
                  <a:ext uri="{0D108BD9-81ED-4DB2-BD59-A6C34878D82A}">
                    <a16:rowId xmlns:a16="http://schemas.microsoft.com/office/drawing/2014/main" val="896377963"/>
                  </a:ext>
                </a:extLst>
              </a:tr>
              <a:tr h="320733">
                <a:tc>
                  <a:txBody>
                    <a:bodyPr/>
                    <a:lstStyle/>
                    <a:p>
                      <a:pPr algn="r" fontAlgn="b"/>
                      <a:r>
                        <a:rPr lang="en-US" sz="1100" dirty="0"/>
                        <a:t>960045</a:t>
                      </a:r>
                    </a:p>
                  </a:txBody>
                  <a:tcPr marL="9525" marR="9525" marT="9525" marB="0" anchor="b"/>
                </a:tc>
                <a:tc>
                  <a:txBody>
                    <a:bodyPr/>
                    <a:lstStyle/>
                    <a:p>
                      <a:pPr algn="l" fontAlgn="b"/>
                      <a:r>
                        <a:rPr lang="nb-NO" sz="1100" dirty="0"/>
                        <a:t>Split Rendering Media Service Enabler </a:t>
                      </a:r>
                    </a:p>
                  </a:txBody>
                  <a:tcPr marL="9525" marR="9525" marT="9525" marB="0" anchor="b"/>
                </a:tc>
                <a:tc>
                  <a:txBody>
                    <a:bodyPr/>
                    <a:lstStyle/>
                    <a:p>
                      <a:pPr algn="l" fontAlgn="b"/>
                      <a:r>
                        <a:rPr lang="en-US" sz="1100" dirty="0"/>
                        <a:t>SR_MSE</a:t>
                      </a:r>
                    </a:p>
                  </a:txBody>
                  <a:tcPr marL="9525" marR="9525" marT="9525" marB="0" anchor="b"/>
                </a:tc>
                <a:tc>
                  <a:txBody>
                    <a:bodyPr/>
                    <a:lstStyle/>
                    <a:p>
                      <a:pPr algn="r" fontAlgn="b"/>
                      <a:r>
                        <a:rPr lang="en-US" sz="1100" dirty="0"/>
                        <a:t>12/12/2023 </a:t>
                      </a:r>
                      <a:br>
                        <a:rPr lang="en-US" sz="1100" dirty="0"/>
                      </a:br>
                      <a:r>
                        <a:rPr lang="en-US" sz="1100" dirty="0">
                          <a:solidFill>
                            <a:srgbClr val="FF0000"/>
                          </a:solidFill>
                        </a:rPr>
                        <a:t>-&gt; 3/3/2024</a:t>
                      </a:r>
                    </a:p>
                  </a:txBody>
                  <a:tcPr marL="9525" marR="9525" marT="9525" marB="0" anchor="b"/>
                </a:tc>
                <a:tc>
                  <a:txBody>
                    <a:bodyPr/>
                    <a:lstStyle/>
                    <a:p>
                      <a:pPr algn="r" fontAlgn="b"/>
                      <a:r>
                        <a:rPr lang="en-US" sz="1100" dirty="0"/>
                        <a:t>25%</a:t>
                      </a:r>
                    </a:p>
                  </a:txBody>
                  <a:tcPr marL="9525" marR="9525" marT="9525" marB="0" anchor="b"/>
                </a:tc>
                <a:tc>
                  <a:txBody>
                    <a:bodyPr/>
                    <a:lstStyle/>
                    <a:p>
                      <a:pPr algn="l" fontAlgn="b"/>
                      <a:r>
                        <a:rPr lang="en-US" sz="1100" dirty="0">
                          <a:hlinkClick r:id="rId6"/>
                        </a:rPr>
                        <a:t>SP-220685</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40%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411154698"/>
                  </a:ext>
                </a:extLst>
              </a:tr>
              <a:tr h="320733">
                <a:tc>
                  <a:txBody>
                    <a:bodyPr/>
                    <a:lstStyle/>
                    <a:p>
                      <a:pPr algn="r" fontAlgn="b"/>
                      <a:r>
                        <a:rPr lang="en-US" sz="1100" dirty="0"/>
                        <a:t>960046</a:t>
                      </a:r>
                    </a:p>
                  </a:txBody>
                  <a:tcPr marL="9525" marR="9525" marT="9525" marB="0" anchor="b"/>
                </a:tc>
                <a:tc>
                  <a:txBody>
                    <a:bodyPr/>
                    <a:lstStyle/>
                    <a:p>
                      <a:pPr algn="l" fontAlgn="b"/>
                      <a:r>
                        <a:rPr lang="en-US" sz="1100" dirty="0"/>
                        <a:t>Real-time Transport Protocol Configurations </a:t>
                      </a:r>
                    </a:p>
                  </a:txBody>
                  <a:tcPr marL="9525" marR="9525" marT="9525" marB="0" anchor="b"/>
                </a:tc>
                <a:tc>
                  <a:txBody>
                    <a:bodyPr/>
                    <a:lstStyle/>
                    <a:p>
                      <a:pPr algn="l" fontAlgn="b"/>
                      <a:r>
                        <a:rPr lang="en-US" sz="1100" dirty="0"/>
                        <a:t>5G_RTP</a:t>
                      </a:r>
                    </a:p>
                  </a:txBody>
                  <a:tcPr marL="9525" marR="9525" marT="9525" marB="0" anchor="b"/>
                </a:tc>
                <a:tc>
                  <a:txBody>
                    <a:bodyPr/>
                    <a:lstStyle/>
                    <a:p>
                      <a:pPr algn="r" fontAlgn="b"/>
                      <a:r>
                        <a:rPr lang="en-US" sz="1100" dirty="0"/>
                        <a:t>12/12/2023</a:t>
                      </a:r>
                      <a:br>
                        <a:rPr lang="en-US" sz="1100" dirty="0"/>
                      </a:br>
                      <a:r>
                        <a:rPr lang="en-US" sz="1100" dirty="0">
                          <a:solidFill>
                            <a:srgbClr val="FF0000"/>
                          </a:solidFill>
                        </a:rPr>
                        <a:t>-&gt; 3/3/2024</a:t>
                      </a:r>
                    </a:p>
                  </a:txBody>
                  <a:tcPr marL="9525" marR="9525" marT="9525" marB="0" anchor="b"/>
                </a:tc>
                <a:tc>
                  <a:txBody>
                    <a:bodyPr/>
                    <a:lstStyle/>
                    <a:p>
                      <a:pPr algn="r" fontAlgn="b"/>
                      <a:r>
                        <a:rPr lang="en-US" sz="1100" dirty="0"/>
                        <a:t>15%</a:t>
                      </a:r>
                    </a:p>
                  </a:txBody>
                  <a:tcPr marL="9525" marR="9525" marT="9525" marB="0" anchor="b"/>
                </a:tc>
                <a:tc>
                  <a:txBody>
                    <a:bodyPr/>
                    <a:lstStyle/>
                    <a:p>
                      <a:pPr algn="l" fontAlgn="b"/>
                      <a:r>
                        <a:rPr lang="en-US" sz="1100" dirty="0">
                          <a:hlinkClick r:id="rId7"/>
                        </a:rPr>
                        <a:t>SP-220613</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35%</a:t>
                      </a:r>
                    </a:p>
                  </a:txBody>
                  <a:tcPr marL="36001" marR="36001" marT="0" marB="0" anchor="ctr"/>
                </a:tc>
                <a:tc>
                  <a:txBody>
                    <a:bodyPr/>
                    <a:lstStyle/>
                    <a:p>
                      <a:pPr algn="ctr">
                        <a:lnSpc>
                          <a:spcPct val="107000"/>
                        </a:lnSpc>
                        <a:spcAft>
                          <a:spcPts val="800"/>
                        </a:spcAft>
                      </a:pPr>
                      <a:r>
                        <a:rPr lang="en-GB" sz="1100" dirty="0">
                          <a:solidFill>
                            <a:srgbClr val="FF0000"/>
                          </a:solidFill>
                        </a:rPr>
                        <a:t>Revised WID in </a:t>
                      </a:r>
                      <a:r>
                        <a:rPr lang="en-GB" sz="1100" dirty="0">
                          <a:solidFill>
                            <a:srgbClr val="FF0000"/>
                          </a:solidFill>
                          <a:hlinkClick r:id="rId8"/>
                        </a:rPr>
                        <a:t>SP-230541</a:t>
                      </a:r>
                      <a:endParaRPr lang="en-GB" sz="1100" dirty="0">
                        <a:solidFill>
                          <a:srgbClr val="FF0000"/>
                        </a:solidFill>
                      </a:endParaRPr>
                    </a:p>
                  </a:txBody>
                  <a:tcPr marL="36001" marR="36001" marT="0" marB="0" anchor="ctr"/>
                </a:tc>
                <a:extLst>
                  <a:ext uri="{0D108BD9-81ED-4DB2-BD59-A6C34878D82A}">
                    <a16:rowId xmlns:a16="http://schemas.microsoft.com/office/drawing/2014/main" val="4290819200"/>
                  </a:ext>
                </a:extLst>
              </a:tr>
              <a:tr h="397204">
                <a:tc>
                  <a:txBody>
                    <a:bodyPr/>
                    <a:lstStyle/>
                    <a:p>
                      <a:pPr algn="r" fontAlgn="b"/>
                      <a:r>
                        <a:rPr lang="en-US" sz="1100" dirty="0"/>
                        <a:t>830005</a:t>
                      </a:r>
                    </a:p>
                  </a:txBody>
                  <a:tcPr marL="9525" marR="9525" marT="9525" marB="0" anchor="b"/>
                </a:tc>
                <a:tc>
                  <a:txBody>
                    <a:bodyPr/>
                    <a:lstStyle/>
                    <a:p>
                      <a:pPr algn="l" fontAlgn="b"/>
                      <a:r>
                        <a:rPr lang="en-US" sz="1100" dirty="0"/>
                        <a:t>Terminal Audio quality performance and Test methods for Immersive Audio Services</a:t>
                      </a:r>
                    </a:p>
                  </a:txBody>
                  <a:tcPr marL="9525" marR="9525" marT="9525" marB="0" anchor="b"/>
                </a:tc>
                <a:tc>
                  <a:txBody>
                    <a:bodyPr/>
                    <a:lstStyle/>
                    <a:p>
                      <a:pPr algn="l" fontAlgn="b"/>
                      <a:r>
                        <a:rPr lang="en-US" sz="1100" dirty="0"/>
                        <a:t>ATIAS</a:t>
                      </a:r>
                    </a:p>
                  </a:txBody>
                  <a:tcPr marL="9525" marR="9525" marT="9525" marB="0" anchor="b"/>
                </a:tc>
                <a:tc>
                  <a:txBody>
                    <a:bodyPr/>
                    <a:lstStyle/>
                    <a:p>
                      <a:pPr algn="r" fontAlgn="b"/>
                      <a:r>
                        <a:rPr lang="en-US" sz="1100" dirty="0"/>
                        <a:t>12/12/2023</a:t>
                      </a:r>
                    </a:p>
                  </a:txBody>
                  <a:tcPr marL="9525" marR="9525" marT="9525" marB="0" anchor="b"/>
                </a:tc>
                <a:tc>
                  <a:txBody>
                    <a:bodyPr/>
                    <a:lstStyle/>
                    <a:p>
                      <a:pPr algn="r" fontAlgn="b"/>
                      <a:r>
                        <a:rPr lang="en-US" sz="1100" dirty="0"/>
                        <a:t>30%</a:t>
                      </a:r>
                    </a:p>
                  </a:txBody>
                  <a:tcPr marL="9525" marR="9525" marT="9525" marB="0" anchor="b"/>
                </a:tc>
                <a:tc>
                  <a:txBody>
                    <a:bodyPr/>
                    <a:lstStyle/>
                    <a:p>
                      <a:pPr algn="l" fontAlgn="b"/>
                      <a:r>
                        <a:rPr lang="en-US" sz="1100" dirty="0">
                          <a:hlinkClick r:id="rId9"/>
                        </a:rPr>
                        <a:t>SP-190040</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40%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298378519"/>
                  </a:ext>
                </a:extLst>
              </a:tr>
              <a:tr h="320733">
                <a:tc>
                  <a:txBody>
                    <a:bodyPr/>
                    <a:lstStyle/>
                    <a:p>
                      <a:pPr algn="r" fontAlgn="b"/>
                      <a:r>
                        <a:rPr lang="en-US" sz="1100" dirty="0"/>
                        <a:t>770024</a:t>
                      </a:r>
                    </a:p>
                  </a:txBody>
                  <a:tcPr marL="9525" marR="9525" marT="9525" marB="0" anchor="b"/>
                </a:tc>
                <a:tc>
                  <a:txBody>
                    <a:bodyPr/>
                    <a:lstStyle/>
                    <a:p>
                      <a:pPr algn="l" fontAlgn="b"/>
                      <a:r>
                        <a:rPr lang="en-US" sz="1100" dirty="0"/>
                        <a:t>EVS Codec Extension for Immersive Voice and Audio Services</a:t>
                      </a:r>
                    </a:p>
                  </a:txBody>
                  <a:tcPr marL="9525" marR="9525" marT="9525" marB="0" anchor="b"/>
                </a:tc>
                <a:tc>
                  <a:txBody>
                    <a:bodyPr/>
                    <a:lstStyle/>
                    <a:p>
                      <a:pPr algn="l" fontAlgn="b"/>
                      <a:r>
                        <a:rPr lang="en-US" sz="1100" dirty="0" err="1"/>
                        <a:t>IVAS_Codec</a:t>
                      </a:r>
                      <a:endParaRPr lang="en-US" sz="1100" dirty="0"/>
                    </a:p>
                  </a:txBody>
                  <a:tcPr marL="9525" marR="9525" marT="9525" marB="0" anchor="b"/>
                </a:tc>
                <a:tc>
                  <a:txBody>
                    <a:bodyPr/>
                    <a:lstStyle/>
                    <a:p>
                      <a:pPr algn="r" fontAlgn="b"/>
                      <a:r>
                        <a:rPr lang="en-US" sz="1100" dirty="0">
                          <a:solidFill>
                            <a:schemeClr val="tx1"/>
                          </a:solidFill>
                        </a:rPr>
                        <a:t>03/03/2024</a:t>
                      </a:r>
                    </a:p>
                  </a:txBody>
                  <a:tcPr marL="9525" marR="9525" marT="9525" marB="0" anchor="b"/>
                </a:tc>
                <a:tc>
                  <a:txBody>
                    <a:bodyPr/>
                    <a:lstStyle/>
                    <a:p>
                      <a:pPr algn="r" fontAlgn="b"/>
                      <a:r>
                        <a:rPr lang="en-US" sz="1100" dirty="0">
                          <a:solidFill>
                            <a:schemeClr val="tx1"/>
                          </a:solidFill>
                        </a:rPr>
                        <a:t>55%</a:t>
                      </a:r>
                    </a:p>
                  </a:txBody>
                  <a:tcPr marL="9525" marR="9525" marT="9525" marB="0" anchor="b"/>
                </a:tc>
                <a:tc>
                  <a:txBody>
                    <a:bodyPr/>
                    <a:lstStyle/>
                    <a:p>
                      <a:pPr algn="l" fontAlgn="b"/>
                      <a:r>
                        <a:rPr lang="en-US" sz="1100" dirty="0">
                          <a:hlinkClick r:id="rId10"/>
                        </a:rPr>
                        <a:t>SP-220608</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65%</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3922854970"/>
                  </a:ext>
                </a:extLst>
              </a:tr>
              <a:tr h="320733">
                <a:tc>
                  <a:txBody>
                    <a:bodyPr/>
                    <a:lstStyle/>
                    <a:p>
                      <a:pPr algn="r" fontAlgn="b"/>
                      <a:r>
                        <a:rPr lang="en-US" sz="1100" dirty="0"/>
                        <a:t>960043</a:t>
                      </a:r>
                    </a:p>
                  </a:txBody>
                  <a:tcPr marL="9525" marR="9525" marT="9525" marB="0" anchor="b"/>
                </a:tc>
                <a:tc>
                  <a:txBody>
                    <a:bodyPr/>
                    <a:lstStyle/>
                    <a:p>
                      <a:pPr algn="l" fontAlgn="b"/>
                      <a:r>
                        <a:rPr lang="en-US" sz="1100" dirty="0"/>
                        <a:t>UE Testing Phase 2 </a:t>
                      </a:r>
                    </a:p>
                  </a:txBody>
                  <a:tcPr marL="9525" marR="9525" marT="9525" marB="0" anchor="b"/>
                </a:tc>
                <a:tc>
                  <a:txBody>
                    <a:bodyPr/>
                    <a:lstStyle/>
                    <a:p>
                      <a:pPr algn="l" fontAlgn="b"/>
                      <a:r>
                        <a:rPr lang="en-US" sz="1100" dirty="0" err="1"/>
                        <a:t>eUET</a:t>
                      </a:r>
                      <a:endParaRPr lang="en-US" sz="1100" dirty="0"/>
                    </a:p>
                  </a:txBody>
                  <a:tcPr marL="9525" marR="9525" marT="9525" marB="0" anchor="b"/>
                </a:tc>
                <a:tc>
                  <a:txBody>
                    <a:bodyPr/>
                    <a:lstStyle/>
                    <a:p>
                      <a:pPr algn="r" fontAlgn="b"/>
                      <a:r>
                        <a:rPr lang="en-US" sz="1100" dirty="0"/>
                        <a:t>12/12/2023</a:t>
                      </a:r>
                    </a:p>
                  </a:txBody>
                  <a:tcPr marL="9525" marR="9525" marT="9525" marB="0" anchor="b"/>
                </a:tc>
                <a:tc>
                  <a:txBody>
                    <a:bodyPr/>
                    <a:lstStyle/>
                    <a:p>
                      <a:pPr algn="r" fontAlgn="b"/>
                      <a:r>
                        <a:rPr lang="en-US" sz="1100" dirty="0"/>
                        <a:t>20%</a:t>
                      </a:r>
                    </a:p>
                  </a:txBody>
                  <a:tcPr marL="9525" marR="9525" marT="9525" marB="0" anchor="b"/>
                </a:tc>
                <a:tc>
                  <a:txBody>
                    <a:bodyPr/>
                    <a:lstStyle/>
                    <a:p>
                      <a:pPr algn="l" fontAlgn="b"/>
                      <a:r>
                        <a:rPr lang="en-US" sz="1100" dirty="0">
                          <a:hlinkClick r:id="rId11"/>
                        </a:rPr>
                        <a:t>SP-220610</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30%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3522471227"/>
                  </a:ext>
                </a:extLst>
              </a:tr>
              <a:tr h="320733">
                <a:tc>
                  <a:txBody>
                    <a:bodyPr/>
                    <a:lstStyle/>
                    <a:p>
                      <a:pPr algn="r" fontAlgn="b"/>
                      <a:r>
                        <a:rPr lang="en-US" sz="1100" dirty="0">
                          <a:solidFill>
                            <a:schemeClr val="bg1">
                              <a:lumMod val="50000"/>
                            </a:schemeClr>
                          </a:solidFill>
                        </a:rPr>
                        <a:t>980009</a:t>
                      </a:r>
                    </a:p>
                  </a:txBody>
                  <a:tcPr marL="9525" marR="9525" marT="9525" marB="0" anchor="b"/>
                </a:tc>
                <a:tc>
                  <a:txBody>
                    <a:bodyPr/>
                    <a:lstStyle/>
                    <a:p>
                      <a:pPr algn="l" fontAlgn="b"/>
                      <a:r>
                        <a:rPr lang="en-US" sz="1100" dirty="0">
                          <a:solidFill>
                            <a:schemeClr val="bg1">
                              <a:lumMod val="50000"/>
                            </a:schemeClr>
                          </a:solidFill>
                        </a:rPr>
                        <a:t>5G Media Streaming Audio codec phase 2 for 5G-Advanced </a:t>
                      </a:r>
                    </a:p>
                  </a:txBody>
                  <a:tcPr marL="9525" marR="9525" marT="9525" marB="0" anchor="b"/>
                </a:tc>
                <a:tc>
                  <a:txBody>
                    <a:bodyPr/>
                    <a:lstStyle/>
                    <a:p>
                      <a:pPr algn="l" fontAlgn="b"/>
                      <a:r>
                        <a:rPr lang="en-US" sz="1100" dirty="0">
                          <a:solidFill>
                            <a:schemeClr val="bg1">
                              <a:lumMod val="50000"/>
                            </a:schemeClr>
                          </a:solidFill>
                        </a:rPr>
                        <a:t>5GMS_Audio_Ph2</a:t>
                      </a:r>
                    </a:p>
                  </a:txBody>
                  <a:tcPr marL="9525" marR="9525" marT="9525" marB="0" anchor="b"/>
                </a:tc>
                <a:tc>
                  <a:txBody>
                    <a:bodyPr/>
                    <a:lstStyle/>
                    <a:p>
                      <a:pPr algn="r" fontAlgn="b"/>
                      <a:r>
                        <a:rPr lang="en-US" sz="1100" dirty="0">
                          <a:solidFill>
                            <a:schemeClr val="bg1">
                              <a:lumMod val="50000"/>
                            </a:schemeClr>
                          </a:solidFill>
                        </a:rPr>
                        <a:t>3/3/2023</a:t>
                      </a:r>
                    </a:p>
                  </a:txBody>
                  <a:tcPr marL="9525" marR="9525" marT="9525" marB="0" anchor="b"/>
                </a:tc>
                <a:tc>
                  <a:txBody>
                    <a:bodyPr/>
                    <a:lstStyle/>
                    <a:p>
                      <a:pPr algn="r" fontAlgn="b"/>
                      <a:r>
                        <a:rPr lang="en-US" sz="1100" dirty="0">
                          <a:solidFill>
                            <a:schemeClr val="bg1">
                              <a:lumMod val="50000"/>
                            </a:schemeClr>
                          </a:solidFill>
                        </a:rPr>
                        <a:t>100%</a:t>
                      </a:r>
                    </a:p>
                  </a:txBody>
                  <a:tcPr marL="9525" marR="9525" marT="9525" marB="0" anchor="b"/>
                </a:tc>
                <a:tc>
                  <a:txBody>
                    <a:bodyPr/>
                    <a:lstStyle/>
                    <a:p>
                      <a:pPr algn="l" fontAlgn="b"/>
                      <a:r>
                        <a:rPr lang="en-US" sz="1100" dirty="0">
                          <a:solidFill>
                            <a:schemeClr val="bg1">
                              <a:lumMod val="50000"/>
                            </a:schemeClr>
                          </a:solidFill>
                          <a:hlinkClick r:id="rId12">
                            <a:extLst>
                              <a:ext uri="{A12FA001-AC4F-418D-AE19-62706E023703}">
                                <ahyp:hlinkClr xmlns:ahyp="http://schemas.microsoft.com/office/drawing/2018/hyperlinkcolor" val="tx"/>
                              </a:ext>
                            </a:extLst>
                          </a:hlinkClick>
                        </a:rPr>
                        <a:t>SP-221033</a:t>
                      </a:r>
                      <a:endParaRPr lang="en-US" sz="1100" dirty="0">
                        <a:solidFill>
                          <a:schemeClr val="bg1">
                            <a:lumMod val="50000"/>
                          </a:schemeClr>
                        </a:solidFill>
                      </a:endParaRPr>
                    </a:p>
                  </a:txBody>
                  <a:tcPr marL="9525" marR="9525" marT="9525" marB="0" anchor="b"/>
                </a:tc>
                <a:tc>
                  <a:txBody>
                    <a:bodyPr/>
                    <a:lstStyle/>
                    <a:p>
                      <a:pPr algn="ctr">
                        <a:lnSpc>
                          <a:spcPct val="107000"/>
                        </a:lnSpc>
                        <a:spcAft>
                          <a:spcPts val="800"/>
                        </a:spcAft>
                      </a:pPr>
                      <a:endParaRPr lang="en-GB" sz="1050" dirty="0">
                        <a:solidFill>
                          <a:schemeClr val="bg1">
                            <a:lumMod val="50000"/>
                          </a:schemeClr>
                        </a:solidFill>
                      </a:endParaRPr>
                    </a:p>
                  </a:txBody>
                  <a:tcPr marL="36001" marR="36001" marT="0" marB="0" anchor="ctr"/>
                </a:tc>
                <a:tc>
                  <a:txBody>
                    <a:bodyPr/>
                    <a:lstStyle/>
                    <a:p>
                      <a:pPr algn="ctr">
                        <a:lnSpc>
                          <a:spcPct val="107000"/>
                        </a:lnSpc>
                        <a:spcAft>
                          <a:spcPts val="800"/>
                        </a:spcAft>
                      </a:pPr>
                      <a:r>
                        <a:rPr lang="en-GB" sz="1100" dirty="0">
                          <a:solidFill>
                            <a:schemeClr val="bg1">
                              <a:lumMod val="50000"/>
                            </a:schemeClr>
                          </a:solidFill>
                        </a:rPr>
                        <a:t>Complete</a:t>
                      </a:r>
                    </a:p>
                  </a:txBody>
                  <a:tcPr marL="36001" marR="36001" marT="0" marB="0" anchor="ctr"/>
                </a:tc>
                <a:extLst>
                  <a:ext uri="{0D108BD9-81ED-4DB2-BD59-A6C34878D82A}">
                    <a16:rowId xmlns:a16="http://schemas.microsoft.com/office/drawing/2014/main" val="4195024113"/>
                  </a:ext>
                </a:extLst>
              </a:tr>
              <a:tr h="401647">
                <a:tc>
                  <a:txBody>
                    <a:bodyPr/>
                    <a:lstStyle/>
                    <a:p>
                      <a:pPr algn="r" fontAlgn="b"/>
                      <a:r>
                        <a:rPr lang="en-US" sz="1100" dirty="0"/>
                        <a:t>960047</a:t>
                      </a:r>
                    </a:p>
                  </a:txBody>
                  <a:tcPr marL="9525" marR="9525" marT="9525" marB="0" anchor="b"/>
                </a:tc>
                <a:tc>
                  <a:txBody>
                    <a:bodyPr/>
                    <a:lstStyle/>
                    <a:p>
                      <a:pPr algn="l" fontAlgn="b"/>
                      <a:r>
                        <a:rPr lang="en-US" sz="1100" dirty="0"/>
                        <a:t>5G Media Streaming Architecture Phase 2 </a:t>
                      </a:r>
                    </a:p>
                  </a:txBody>
                  <a:tcPr marL="9525" marR="9525" marT="9525" marB="0" anchor="b"/>
                </a:tc>
                <a:tc>
                  <a:txBody>
                    <a:bodyPr/>
                    <a:lstStyle/>
                    <a:p>
                      <a:pPr algn="l" fontAlgn="b"/>
                      <a:r>
                        <a:rPr lang="en-US" sz="1100" dirty="0"/>
                        <a:t>5GMS_Ph2</a:t>
                      </a:r>
                    </a:p>
                  </a:txBody>
                  <a:tcPr marL="9525" marR="9525" marT="9525" marB="0" anchor="b"/>
                </a:tc>
                <a:tc>
                  <a:txBody>
                    <a:bodyPr/>
                    <a:lstStyle/>
                    <a:p>
                      <a:pPr algn="r" fontAlgn="b"/>
                      <a:r>
                        <a:rPr lang="en-US" sz="1100" dirty="0">
                          <a:solidFill>
                            <a:schemeClr val="tx1"/>
                          </a:solidFill>
                        </a:rPr>
                        <a:t>6/6/2023</a:t>
                      </a:r>
                    </a:p>
                  </a:txBody>
                  <a:tcPr marL="9525" marR="9525" marT="9525" marB="0" anchor="b"/>
                </a:tc>
                <a:tc>
                  <a:txBody>
                    <a:bodyPr/>
                    <a:lstStyle/>
                    <a:p>
                      <a:pPr algn="r" fontAlgn="b"/>
                      <a:r>
                        <a:rPr lang="en-US" sz="1100" dirty="0"/>
                        <a:t>50%</a:t>
                      </a:r>
                    </a:p>
                  </a:txBody>
                  <a:tcPr marL="9525" marR="9525" marT="9525" marB="0" anchor="b"/>
                </a:tc>
                <a:tc>
                  <a:txBody>
                    <a:bodyPr/>
                    <a:lstStyle/>
                    <a:p>
                      <a:pPr algn="l" fontAlgn="b"/>
                      <a:r>
                        <a:rPr lang="en-US" sz="1100" dirty="0">
                          <a:solidFill>
                            <a:srgbClr val="FF0000"/>
                          </a:solidFill>
                          <a:hlinkClick r:id="rId13"/>
                        </a:rPr>
                        <a:t>SP-230164</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100%</a:t>
                      </a:r>
                    </a:p>
                  </a:txBody>
                  <a:tcPr marL="36001" marR="36001" marT="0" marB="0" anchor="ctr"/>
                </a:tc>
                <a:tc>
                  <a:txBody>
                    <a:bodyPr/>
                    <a:lstStyle/>
                    <a:p>
                      <a:pPr algn="ctr">
                        <a:lnSpc>
                          <a:spcPct val="107000"/>
                        </a:lnSpc>
                        <a:spcAft>
                          <a:spcPts val="800"/>
                        </a:spcAft>
                      </a:pPr>
                      <a:br>
                        <a:rPr lang="en-US" sz="1100" dirty="0">
                          <a:solidFill>
                            <a:srgbClr val="FF0000"/>
                          </a:solidFill>
                        </a:rPr>
                      </a:br>
                      <a:r>
                        <a:rPr lang="en-US" sz="1100" dirty="0">
                          <a:solidFill>
                            <a:srgbClr val="FF0000"/>
                          </a:solidFill>
                        </a:rPr>
                        <a:t>Stage 2 – Complete</a:t>
                      </a:r>
                    </a:p>
                  </a:txBody>
                  <a:tcPr marL="36001" marR="36001" marT="0" marB="0" anchor="ctr"/>
                </a:tc>
                <a:extLst>
                  <a:ext uri="{0D108BD9-81ED-4DB2-BD59-A6C34878D82A}">
                    <a16:rowId xmlns:a16="http://schemas.microsoft.com/office/drawing/2014/main" val="249912407"/>
                  </a:ext>
                </a:extLst>
              </a:tr>
              <a:tr h="320733">
                <a:tc>
                  <a:txBody>
                    <a:bodyPr/>
                    <a:lstStyle/>
                    <a:p>
                      <a:pPr algn="r" fontAlgn="b"/>
                      <a:r>
                        <a:rPr lang="en-US" sz="1100" dirty="0"/>
                        <a:t>980007</a:t>
                      </a:r>
                    </a:p>
                  </a:txBody>
                  <a:tcPr marL="9525" marR="9525" marT="9525" marB="0" anchor="b"/>
                </a:tc>
                <a:tc>
                  <a:txBody>
                    <a:bodyPr/>
                    <a:lstStyle/>
                    <a:p>
                      <a:pPr algn="l" fontAlgn="b"/>
                      <a:r>
                        <a:rPr lang="en-US" sz="1100" dirty="0"/>
                        <a:t>Enhanced Multiparty RTT </a:t>
                      </a:r>
                    </a:p>
                  </a:txBody>
                  <a:tcPr marL="9525" marR="9525" marT="9525" marB="0" anchor="b"/>
                </a:tc>
                <a:tc>
                  <a:txBody>
                    <a:bodyPr/>
                    <a:lstStyle/>
                    <a:p>
                      <a:pPr algn="l" fontAlgn="b"/>
                      <a:r>
                        <a:rPr lang="en-US" sz="1100" dirty="0"/>
                        <a:t>MP_RTT</a:t>
                      </a:r>
                    </a:p>
                  </a:txBody>
                  <a:tcPr marL="9525" marR="9525" marT="9525" marB="0" anchor="b"/>
                </a:tc>
                <a:tc>
                  <a:txBody>
                    <a:bodyPr/>
                    <a:lstStyle/>
                    <a:p>
                      <a:pPr algn="r" fontAlgn="b"/>
                      <a:r>
                        <a:rPr lang="en-US" sz="1100" dirty="0"/>
                        <a:t>12/12/2023</a:t>
                      </a:r>
                    </a:p>
                  </a:txBody>
                  <a:tcPr marL="9525" marR="9525" marT="9525" marB="0" anchor="b"/>
                </a:tc>
                <a:tc>
                  <a:txBody>
                    <a:bodyPr/>
                    <a:lstStyle/>
                    <a:p>
                      <a:pPr algn="r" fontAlgn="b"/>
                      <a:r>
                        <a:rPr lang="en-US" sz="1100" dirty="0"/>
                        <a:t>5%</a:t>
                      </a:r>
                    </a:p>
                  </a:txBody>
                  <a:tcPr marL="9525" marR="9525" marT="9525" marB="0" anchor="b"/>
                </a:tc>
                <a:tc>
                  <a:txBody>
                    <a:bodyPr/>
                    <a:lstStyle/>
                    <a:p>
                      <a:pPr algn="l" fontAlgn="b"/>
                      <a:r>
                        <a:rPr lang="en-US" sz="1100" dirty="0">
                          <a:hlinkClick r:id="rId14"/>
                        </a:rPr>
                        <a:t>SP-221346</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30%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1828942011"/>
                  </a:ext>
                </a:extLst>
              </a:tr>
              <a:tr h="320733">
                <a:tc>
                  <a:txBody>
                    <a:bodyPr/>
                    <a:lstStyle/>
                    <a:p>
                      <a:pPr algn="r" fontAlgn="b"/>
                      <a:r>
                        <a:rPr lang="en-US" sz="1100" dirty="0"/>
                        <a:t>990025</a:t>
                      </a:r>
                    </a:p>
                  </a:txBody>
                  <a:tcPr marL="9525" marR="9525" marT="9525" marB="0" anchor="b"/>
                </a:tc>
                <a:tc>
                  <a:txBody>
                    <a:bodyPr/>
                    <a:lstStyle/>
                    <a:p>
                      <a:pPr algn="l" fontAlgn="b"/>
                      <a:r>
                        <a:rPr lang="en-US" sz="1100" dirty="0"/>
                        <a:t>Immersive Audio for Split Rendering Scenarios</a:t>
                      </a:r>
                    </a:p>
                  </a:txBody>
                  <a:tcPr marL="9525" marR="9525" marT="9525" marB="0" anchor="b"/>
                </a:tc>
                <a:tc>
                  <a:txBody>
                    <a:bodyPr/>
                    <a:lstStyle/>
                    <a:p>
                      <a:pPr algn="l" fontAlgn="b"/>
                      <a:r>
                        <a:rPr lang="en-US" sz="1100" dirty="0"/>
                        <a:t>ISAR </a:t>
                      </a:r>
                    </a:p>
                  </a:txBody>
                  <a:tcPr marL="9525" marR="9525" marT="9525" marB="0" anchor="b"/>
                </a:tc>
                <a:tc>
                  <a:txBody>
                    <a:bodyPr/>
                    <a:lstStyle/>
                    <a:p>
                      <a:pPr algn="r" fontAlgn="b"/>
                      <a:r>
                        <a:rPr lang="en-US" sz="1100" dirty="0">
                          <a:solidFill>
                            <a:schemeClr val="tx1"/>
                          </a:solidFill>
                        </a:rPr>
                        <a:t>03/2024</a:t>
                      </a:r>
                    </a:p>
                  </a:txBody>
                  <a:tcPr marL="9525" marR="9525" marT="9525" marB="0" anchor="b"/>
                </a:tc>
                <a:tc>
                  <a:txBody>
                    <a:bodyPr/>
                    <a:lstStyle/>
                    <a:p>
                      <a:pPr algn="ctr" fontAlgn="b"/>
                      <a:r>
                        <a:rPr lang="en-US" sz="1100" dirty="0"/>
                        <a:t>0%</a:t>
                      </a:r>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15"/>
                        </a:rPr>
                        <a:t>SP-230167</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r>
                        <a:rPr lang="en-GB" sz="1100" dirty="0">
                          <a:solidFill>
                            <a:srgbClr val="FF0000"/>
                          </a:solidFill>
                        </a:rPr>
                        <a:t>10%</a:t>
                      </a: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373590141"/>
                  </a:ext>
                </a:extLst>
              </a:tr>
            </a:tbl>
          </a:graphicData>
        </a:graphic>
      </p:graphicFrame>
    </p:spTree>
    <p:extLst>
      <p:ext uri="{BB962C8B-B14F-4D97-AF65-F5344CB8AC3E}">
        <p14:creationId xmlns:p14="http://schemas.microsoft.com/office/powerpoint/2010/main" val="4169892443"/>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16F4338-2C8B-45C5-BBCB-5CBF0403C383}"/>
              </a:ext>
            </a:extLst>
          </p:cNvPr>
          <p:cNvSpPr>
            <a:spLocks noGrp="1"/>
          </p:cNvSpPr>
          <p:nvPr>
            <p:ph type="title"/>
          </p:nvPr>
        </p:nvSpPr>
        <p:spPr/>
        <p:txBody>
          <a:bodyPr/>
          <a:lstStyle/>
          <a:p>
            <a:pPr marL="342900" indent="-342900">
              <a:lnSpc>
                <a:spcPct val="90000"/>
              </a:lnSpc>
            </a:pPr>
            <a:r>
              <a:rPr lang="en-US" altLang="en-US" dirty="0">
                <a:solidFill>
                  <a:srgbClr val="FF3300"/>
                </a:solidFill>
              </a:rPr>
              <a:t>CRs to completed Rel-18 items and TEI18</a:t>
            </a:r>
            <a:endParaRPr lang="en-US" altLang="en-US" dirty="0"/>
          </a:p>
        </p:txBody>
      </p:sp>
      <p:sp>
        <p:nvSpPr>
          <p:cNvPr id="2" name="Espace réservé du contenu 1">
            <a:extLst>
              <a:ext uri="{FF2B5EF4-FFF2-40B4-BE49-F238E27FC236}">
                <a16:creationId xmlns:a16="http://schemas.microsoft.com/office/drawing/2014/main" id="{C81F6A6D-8BAF-4BB8-AC46-2C73FC7322B0}"/>
              </a:ext>
            </a:extLst>
          </p:cNvPr>
          <p:cNvSpPr>
            <a:spLocks noGrp="1"/>
          </p:cNvSpPr>
          <p:nvPr>
            <p:ph idx="1"/>
          </p:nvPr>
        </p:nvSpPr>
        <p:spPr/>
        <p:txBody>
          <a:bodyPr/>
          <a:lstStyle/>
          <a:p>
            <a:r>
              <a:rPr lang="en-US" sz="2000" i="0" u="sng" strike="noStrike" dirty="0">
                <a:solidFill>
                  <a:srgbClr val="0000FF"/>
                </a:solidFill>
                <a:effectLst/>
                <a:hlinkClick r:id="rId2"/>
              </a:rPr>
              <a:t>SP-230552</a:t>
            </a:r>
            <a:r>
              <a:rPr lang="en-US" sz="2000" dirty="0"/>
              <a:t> : Rel-18 CR on Corrections to references (</a:t>
            </a:r>
            <a:r>
              <a:rPr lang="en-US" sz="1800" dirty="0">
                <a:effectLst/>
                <a:latin typeface="Calibri" panose="020F0502020204030204" pitchFamily="34" charset="0"/>
                <a:ea typeface="Calibri" panose="020F0502020204030204" pitchFamily="34" charset="0"/>
              </a:rPr>
              <a:t>5GMS_Audio_Ph2)</a:t>
            </a:r>
            <a:endParaRPr lang="en-GB" sz="1600" u="sng" dirty="0">
              <a:solidFill>
                <a:srgbClr val="0000FF"/>
              </a:solidFill>
              <a:ea typeface="Times New Roman" panose="02020603050405020304" pitchFamily="18" charset="0"/>
              <a:cs typeface="Times New Roman" panose="02020603050405020304" pitchFamily="18" charset="0"/>
            </a:endParaRPr>
          </a:p>
          <a:p>
            <a:pPr marL="400050" marR="0" lvl="1" indent="-285750" algn="l" defTabSz="914400" rtl="0" eaLnBrk="0" fontAlgn="base" latinLnBrk="0" hangingPunct="0">
              <a:lnSpc>
                <a:spcPct val="107000"/>
              </a:lnSpc>
              <a:spcBef>
                <a:spcPts val="0"/>
              </a:spcBef>
              <a:spcAft>
                <a:spcPts val="800"/>
              </a:spcAft>
              <a:buClr>
                <a:srgbClr val="C00000"/>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CR 26.117-0002 on </a:t>
            </a:r>
            <a:r>
              <a:rPr lang="en-US" sz="1400" dirty="0"/>
              <a:t>Corrections to references </a:t>
            </a:r>
            <a:r>
              <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(Rel-18).</a:t>
            </a:r>
          </a:p>
          <a:p>
            <a:r>
              <a:rPr lang="en-US" sz="2000" i="0" u="sng" strike="noStrike" dirty="0">
                <a:solidFill>
                  <a:srgbClr val="0000FF"/>
                </a:solidFill>
                <a:effectLst/>
                <a:hlinkClick r:id="rId2"/>
              </a:rPr>
              <a:t>SP-230552</a:t>
            </a:r>
            <a:r>
              <a:rPr lang="en-US" sz="2000" dirty="0"/>
              <a:t> : Rel-18 CR on 5GMS Service URL (FS_5GMS_EXT, TEI18)</a:t>
            </a:r>
            <a:endParaRPr lang="en-GB" sz="1600" u="sng" dirty="0">
              <a:solidFill>
                <a:srgbClr val="0000FF"/>
              </a:solidFill>
              <a:ea typeface="Times New Roman" panose="02020603050405020304" pitchFamily="18" charset="0"/>
              <a:cs typeface="Times New Roman" panose="02020603050405020304" pitchFamily="18" charset="0"/>
            </a:endParaRPr>
          </a:p>
          <a:p>
            <a:pPr marL="400050" marR="0" lvl="1" indent="-285750" algn="l" defTabSz="914400" rtl="0" eaLnBrk="0" fontAlgn="base" latinLnBrk="0" hangingPunct="0">
              <a:lnSpc>
                <a:spcPct val="107000"/>
              </a:lnSpc>
              <a:spcBef>
                <a:spcPts val="0"/>
              </a:spcBef>
              <a:spcAft>
                <a:spcPts val="800"/>
              </a:spcAft>
              <a:buClr>
                <a:srgbClr val="C00000"/>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CR 26.804-0005 rev2 on </a:t>
            </a:r>
            <a:r>
              <a:rPr lang="en-US" sz="1400" dirty="0"/>
              <a:t>5GMS Service URL </a:t>
            </a:r>
            <a:r>
              <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(Rel-18).</a:t>
            </a:r>
          </a:p>
          <a:p>
            <a:pPr marL="400050" marR="0" lvl="1" indent="-285750" algn="l" defTabSz="914400" rtl="0" eaLnBrk="0" fontAlgn="base" latinLnBrk="0" hangingPunct="0">
              <a:lnSpc>
                <a:spcPct val="107000"/>
              </a:lnSpc>
              <a:spcBef>
                <a:spcPts val="0"/>
              </a:spcBef>
              <a:spcAft>
                <a:spcPts val="800"/>
              </a:spcAft>
              <a:buClr>
                <a:srgbClr val="C00000"/>
              </a:buClr>
              <a:buSzTx/>
              <a:buFont typeface="Arial" panose="020B0604020202020204" pitchFamily="34" charset="0"/>
              <a:buChar char="•"/>
              <a:tabLst/>
              <a:defRPr/>
            </a:pPr>
            <a:endPar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endParaRPr>
          </a:p>
          <a:p>
            <a:pPr marL="0" indent="0">
              <a:buNone/>
            </a:pPr>
            <a:endParaRPr lang="en-US" sz="2000" dirty="0"/>
          </a:p>
        </p:txBody>
      </p:sp>
    </p:spTree>
    <p:extLst>
      <p:ext uri="{BB962C8B-B14F-4D97-AF65-F5344CB8AC3E}">
        <p14:creationId xmlns:p14="http://schemas.microsoft.com/office/powerpoint/2010/main" val="3906653599"/>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Immersive Real-time Communication for WebRTC (</a:t>
            </a:r>
            <a:r>
              <a:rPr lang="en-US" altLang="en-US" sz="3200" dirty="0" err="1"/>
              <a:t>iRTCW</a:t>
            </a:r>
            <a:r>
              <a:rPr lang="en-US" altLang="en-US" sz="3200" dirty="0"/>
              <a:t>)</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506227"/>
            <a:ext cx="11068050" cy="3778688"/>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altLang="en-US" sz="1400" dirty="0"/>
              <a:t>Define a non-vertical/modularized protocol stack, functional components, I/</a:t>
            </a:r>
            <a:r>
              <a:rPr lang="en-US" altLang="en-US" sz="1400" dirty="0" err="1"/>
              <a:t>Os</a:t>
            </a:r>
            <a:r>
              <a:rPr lang="en-US" altLang="en-US" sz="1400" dirty="0"/>
              <a:t> formats, for </a:t>
            </a:r>
            <a:r>
              <a:rPr lang="en-US" altLang="en-US" sz="1400" dirty="0" err="1"/>
              <a:t>iRTC</a:t>
            </a:r>
            <a:r>
              <a:rPr lang="en-US" altLang="en-US" sz="1400" dirty="0"/>
              <a:t> clients to support WebRTC-based real-time transport of media over 5G; Identify the required architecture for radio access network QoS realization over 5G systems. Identify the minimum information / elements in the C/U-Plane signal to establish media sessions with appropriate QoS for WebRTC-based applications. Document informative examples of </a:t>
            </a:r>
            <a:r>
              <a:rPr lang="en-US" altLang="en-US" sz="1400" dirty="0" err="1"/>
              <a:t>iRTC</a:t>
            </a:r>
            <a:r>
              <a:rPr lang="en-US" altLang="en-US" sz="1400" dirty="0"/>
              <a:t> operations to assist implementers. </a:t>
            </a:r>
          </a:p>
          <a:p>
            <a:pPr marL="287338" indent="-287338">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endParaRPr lang="en-GB" sz="1400" u="sng" dirty="0">
              <a:cs typeface="Arial" pitchFamily="34" charset="0"/>
            </a:endParaRPr>
          </a:p>
          <a:p>
            <a:pPr marL="287338" lvl="0" indent="-287338" fontAlgn="base">
              <a:lnSpc>
                <a:spcPct val="93000"/>
              </a:lnSpc>
              <a:spcBef>
                <a:spcPct val="15000"/>
              </a:spcBef>
              <a:spcAft>
                <a:spcPct val="15000"/>
              </a:spcAft>
              <a:buSzPct val="100000"/>
              <a:tabLst>
                <a:tab pos="285750" algn="l"/>
              </a:tabLst>
              <a:defRPr/>
            </a:pPr>
            <a:r>
              <a:rPr lang="en-US" altLang="zh-CN" sz="1400" dirty="0">
                <a:cs typeface="Arial" pitchFamily="34" charset="0"/>
              </a:rPr>
              <a:t>A figure for the functional components of </a:t>
            </a:r>
            <a:r>
              <a:rPr lang="en-US" altLang="zh-CN" sz="1400" dirty="0" err="1">
                <a:cs typeface="Arial" pitchFamily="34" charset="0"/>
              </a:rPr>
              <a:t>iRTC</a:t>
            </a:r>
            <a:r>
              <a:rPr lang="en-US" altLang="zh-CN" sz="1400" dirty="0">
                <a:cs typeface="Arial" pitchFamily="34" charset="0"/>
              </a:rPr>
              <a:t> (following a similar figure of MTSI)</a:t>
            </a:r>
          </a:p>
          <a:p>
            <a:pPr marL="287338" lvl="0" indent="-287338" fontAlgn="base">
              <a:lnSpc>
                <a:spcPct val="93000"/>
              </a:lnSpc>
              <a:spcBef>
                <a:spcPct val="15000"/>
              </a:spcBef>
              <a:spcAft>
                <a:spcPct val="15000"/>
              </a:spcAft>
              <a:buSzPct val="100000"/>
              <a:tabLst>
                <a:tab pos="285750" algn="l"/>
              </a:tabLst>
              <a:defRPr/>
            </a:pPr>
            <a:r>
              <a:rPr lang="en-US" altLang="zh-CN" sz="1400" dirty="0">
                <a:cs typeface="Arial" pitchFamily="34" charset="0"/>
              </a:rPr>
              <a:t>Simple WebRTC Signaling Protocol</a:t>
            </a:r>
          </a:p>
          <a:p>
            <a:pPr marL="287338" lvl="0" indent="-287338" fontAlgn="base">
              <a:lnSpc>
                <a:spcPct val="93000"/>
              </a:lnSpc>
              <a:spcBef>
                <a:spcPct val="15000"/>
              </a:spcBef>
              <a:spcAft>
                <a:spcPct val="15000"/>
              </a:spcAft>
              <a:buSzPct val="100000"/>
              <a:tabLst>
                <a:tab pos="285750" algn="l"/>
              </a:tabLst>
              <a:defRPr/>
            </a:pPr>
            <a:r>
              <a:rPr lang="en-US" altLang="zh-CN" sz="1400" dirty="0">
                <a:cs typeface="Arial" pitchFamily="34" charset="0"/>
              </a:rPr>
              <a:t>Refer baseline XR client architecture defined in </a:t>
            </a:r>
            <a:r>
              <a:rPr lang="en-US" altLang="zh-CN" sz="1400" dirty="0" err="1">
                <a:cs typeface="Arial" pitchFamily="34" charset="0"/>
              </a:rPr>
              <a:t>MeCAR</a:t>
            </a:r>
            <a:endParaRPr lang="en-US" altLang="zh-CN" sz="1400" dirty="0">
              <a:cs typeface="Arial" pitchFamily="34" charset="0"/>
            </a:endParaRPr>
          </a:p>
          <a:p>
            <a:pPr marL="287338" lvl="0" indent="-287338" fontAlgn="base">
              <a:lnSpc>
                <a:spcPct val="93000"/>
              </a:lnSpc>
              <a:spcBef>
                <a:spcPct val="15000"/>
              </a:spcBef>
              <a:spcAft>
                <a:spcPct val="15000"/>
              </a:spcAft>
              <a:buSzPct val="100000"/>
              <a:tabLst>
                <a:tab pos="285750" algn="l"/>
              </a:tabLst>
              <a:defRPr/>
            </a:pPr>
            <a:r>
              <a:rPr lang="en-US" altLang="zh-CN" sz="1400" dirty="0">
                <a:cs typeface="Arial" pitchFamily="34" charset="0"/>
              </a:rPr>
              <a:t>Clarify text can be entered into </a:t>
            </a:r>
            <a:r>
              <a:rPr lang="en-US" altLang="zh-CN" sz="1400" dirty="0" err="1">
                <a:cs typeface="Arial" pitchFamily="34" charset="0"/>
              </a:rPr>
              <a:t>iRTC</a:t>
            </a:r>
            <a:r>
              <a:rPr lang="en-US" altLang="zh-CN" sz="1400" dirty="0">
                <a:cs typeface="Arial" pitchFamily="34" charset="0"/>
              </a:rPr>
              <a:t> client via user interface</a:t>
            </a:r>
          </a:p>
          <a:p>
            <a:pPr marL="287338" lvl="0" indent="-287338" fontAlgn="base">
              <a:lnSpc>
                <a:spcPct val="93000"/>
              </a:lnSpc>
              <a:spcBef>
                <a:spcPct val="15000"/>
              </a:spcBef>
              <a:spcAft>
                <a:spcPct val="15000"/>
              </a:spcAft>
              <a:buSzPct val="100000"/>
              <a:tabLst>
                <a:tab pos="285750" algn="l"/>
              </a:tabLst>
              <a:defRPr/>
            </a:pPr>
            <a:r>
              <a:rPr lang="en-US" altLang="zh-CN" sz="1400" dirty="0">
                <a:cs typeface="Arial" pitchFamily="34" charset="0"/>
              </a:rPr>
              <a:t>Sent LS to CT WGS on the </a:t>
            </a:r>
            <a:r>
              <a:rPr lang="en-US" altLang="zh-CN" sz="1400" dirty="0" err="1">
                <a:cs typeface="Arial" pitchFamily="34" charset="0"/>
              </a:rPr>
              <a:t>iRTCW</a:t>
            </a:r>
            <a:r>
              <a:rPr lang="en-US" altLang="zh-CN" sz="1400" dirty="0">
                <a:cs typeface="Arial" pitchFamily="34" charset="0"/>
              </a:rPr>
              <a:t> </a:t>
            </a:r>
            <a:r>
              <a:rPr lang="en-US" altLang="zh-CN" sz="1400" dirty="0" err="1">
                <a:cs typeface="Arial" pitchFamily="34" charset="0"/>
              </a:rPr>
              <a:t>signalling</a:t>
            </a:r>
            <a:r>
              <a:rPr lang="en-US" altLang="zh-CN" sz="1400" dirty="0">
                <a:cs typeface="Arial" pitchFamily="34" charset="0"/>
              </a:rPr>
              <a:t> protocol</a:t>
            </a:r>
          </a:p>
          <a:p>
            <a:pPr marL="287338" lvl="0" indent="-287338" fontAlgn="base">
              <a:lnSpc>
                <a:spcPct val="93000"/>
              </a:lnSpc>
              <a:spcBef>
                <a:spcPct val="15000"/>
              </a:spcBef>
              <a:spcAft>
                <a:spcPct val="15000"/>
              </a:spcAft>
              <a:buSzPct val="100000"/>
              <a:tabLst>
                <a:tab pos="285750" algn="l"/>
              </a:tabLst>
              <a:defRPr/>
            </a:pPr>
            <a:r>
              <a:rPr lang="en-US" altLang="zh-CN" sz="1400" dirty="0">
                <a:cs typeface="Arial" pitchFamily="34" charset="0"/>
              </a:rPr>
              <a:t>Update TS 26.113 to clarify operation of the SWAP protocol</a:t>
            </a:r>
          </a:p>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Progress TS 26.113 to v1.0.0</a:t>
            </a:r>
          </a:p>
          <a:p>
            <a:pPr marL="287338" indent="-287338">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287338" indent="-287338">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endParaRPr lang="en-US" altLang="zh-CN" sz="1400" dirty="0">
              <a:cs typeface="Arial" pitchFamily="34" charset="0"/>
            </a:endParaRPr>
          </a:p>
          <a:p>
            <a:pPr marL="287338" indent="-287338">
              <a:lnSpc>
                <a:spcPct val="93000"/>
              </a:lnSpc>
              <a:spcBef>
                <a:spcPct val="15000"/>
              </a:spcBef>
              <a:spcAft>
                <a:spcPct val="15000"/>
              </a:spcAft>
              <a:buSzPct val="100000"/>
              <a:tabLst>
                <a:tab pos="285750" algn="l"/>
              </a:tabLst>
              <a:defRPr/>
            </a:pPr>
            <a:endParaRPr lang="en-US" altLang="en-US" sz="1400" dirty="0">
              <a:cs typeface="Arial" panose="020B0604020202020204" pitchFamily="34" charset="0"/>
            </a:endParaRPr>
          </a:p>
          <a:p>
            <a:pPr marL="287338" lvl="0" indent="-287338" fontAlgn="base">
              <a:lnSpc>
                <a:spcPct val="93000"/>
              </a:lnSpc>
              <a:spcBef>
                <a:spcPct val="15000"/>
              </a:spcBef>
              <a:spcAft>
                <a:spcPct val="15000"/>
              </a:spcAft>
              <a:buSzPct val="100000"/>
              <a:buNone/>
              <a:tabLst>
                <a:tab pos="285750" algn="l"/>
              </a:tabLst>
              <a:defRPr/>
            </a:pPr>
            <a:endParaRPr lang="en-US" altLang="zh-CN" sz="1400" dirty="0"/>
          </a:p>
          <a:p>
            <a:pPr marL="287338" indent="-287338">
              <a:buNone/>
            </a:pPr>
            <a:endParaRPr lang="fr-FR" sz="1400" dirty="0"/>
          </a:p>
        </p:txBody>
      </p:sp>
      <p:graphicFrame>
        <p:nvGraphicFramePr>
          <p:cNvPr id="4" name="Table 3">
            <a:extLst>
              <a:ext uri="{FF2B5EF4-FFF2-40B4-BE49-F238E27FC236}">
                <a16:creationId xmlns:a16="http://schemas.microsoft.com/office/drawing/2014/main" id="{4732737B-1E9A-43DD-BB3E-4E4A7A5B2971}"/>
              </a:ext>
            </a:extLst>
          </p:cNvPr>
          <p:cNvGraphicFramePr>
            <a:graphicFrameLocks noGrp="1"/>
          </p:cNvGraphicFramePr>
          <p:nvPr>
            <p:extLst>
              <p:ext uri="{D42A27DB-BD31-4B8C-83A1-F6EECF244321}">
                <p14:modId xmlns:p14="http://schemas.microsoft.com/office/powerpoint/2010/main" val="2415978550"/>
              </p:ext>
            </p:extLst>
          </p:nvPr>
        </p:nvGraphicFramePr>
        <p:xfrm>
          <a:off x="647700" y="1454150"/>
          <a:ext cx="10084901" cy="584080"/>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441522668"/>
                    </a:ext>
                  </a:extLst>
                </a:gridCol>
                <a:gridCol w="3844407">
                  <a:extLst>
                    <a:ext uri="{9D8B030D-6E8A-4147-A177-3AD203B41FA5}">
                      <a16:colId xmlns:a16="http://schemas.microsoft.com/office/drawing/2014/main" val="1130914024"/>
                    </a:ext>
                  </a:extLst>
                </a:gridCol>
                <a:gridCol w="1095473">
                  <a:extLst>
                    <a:ext uri="{9D8B030D-6E8A-4147-A177-3AD203B41FA5}">
                      <a16:colId xmlns:a16="http://schemas.microsoft.com/office/drawing/2014/main" val="2766435849"/>
                    </a:ext>
                  </a:extLst>
                </a:gridCol>
                <a:gridCol w="807092">
                  <a:extLst>
                    <a:ext uri="{9D8B030D-6E8A-4147-A177-3AD203B41FA5}">
                      <a16:colId xmlns:a16="http://schemas.microsoft.com/office/drawing/2014/main" val="1775448695"/>
                    </a:ext>
                  </a:extLst>
                </a:gridCol>
                <a:gridCol w="551732">
                  <a:extLst>
                    <a:ext uri="{9D8B030D-6E8A-4147-A177-3AD203B41FA5}">
                      <a16:colId xmlns:a16="http://schemas.microsoft.com/office/drawing/2014/main" val="2240696305"/>
                    </a:ext>
                  </a:extLst>
                </a:gridCol>
                <a:gridCol w="643064">
                  <a:extLst>
                    <a:ext uri="{9D8B030D-6E8A-4147-A177-3AD203B41FA5}">
                      <a16:colId xmlns:a16="http://schemas.microsoft.com/office/drawing/2014/main" val="4150883248"/>
                    </a:ext>
                  </a:extLst>
                </a:gridCol>
                <a:gridCol w="643064">
                  <a:extLst>
                    <a:ext uri="{9D8B030D-6E8A-4147-A177-3AD203B41FA5}">
                      <a16:colId xmlns:a16="http://schemas.microsoft.com/office/drawing/2014/main" val="2576211718"/>
                    </a:ext>
                  </a:extLst>
                </a:gridCol>
                <a:gridCol w="1898167">
                  <a:extLst>
                    <a:ext uri="{9D8B030D-6E8A-4147-A177-3AD203B41FA5}">
                      <a16:colId xmlns:a16="http://schemas.microsoft.com/office/drawing/2014/main" val="4127156547"/>
                    </a:ext>
                  </a:extLst>
                </a:gridCol>
              </a:tblGrid>
              <a:tr h="296861">
                <a:tc>
                  <a:txBody>
                    <a:bodyPr/>
                    <a:lstStyle/>
                    <a:p>
                      <a:pPr algn="ctr">
                        <a:lnSpc>
                          <a:spcPct val="107000"/>
                        </a:lnSpc>
                        <a:spcAft>
                          <a:spcPts val="800"/>
                        </a:spcAft>
                      </a:pPr>
                      <a:r>
                        <a:rPr lang="en-GB" sz="1000" dirty="0"/>
                        <a:t>UID</a:t>
                      </a:r>
                    </a:p>
                  </a:txBody>
                  <a:tcPr marL="36001" marR="36001" marT="0" marB="0" anchor="ctr"/>
                </a:tc>
                <a:tc>
                  <a:txBody>
                    <a:bodyPr/>
                    <a:lstStyle/>
                    <a:p>
                      <a:pPr algn="ctr">
                        <a:lnSpc>
                          <a:spcPct val="107000"/>
                        </a:lnSpc>
                        <a:spcAft>
                          <a:spcPts val="800"/>
                        </a:spcAft>
                      </a:pPr>
                      <a:r>
                        <a:rPr lang="en-GB" sz="1000" dirty="0"/>
                        <a:t>Name</a:t>
                      </a:r>
                    </a:p>
                  </a:txBody>
                  <a:tcPr marL="36001" marR="36001" marT="0" marB="0" anchor="ctr"/>
                </a:tc>
                <a:tc>
                  <a:txBody>
                    <a:bodyPr/>
                    <a:lstStyle/>
                    <a:p>
                      <a:pPr algn="ctr">
                        <a:lnSpc>
                          <a:spcPct val="107000"/>
                        </a:lnSpc>
                        <a:spcAft>
                          <a:spcPts val="800"/>
                        </a:spcAft>
                      </a:pPr>
                      <a:r>
                        <a:rPr lang="en-GB" sz="1000" dirty="0"/>
                        <a:t>Acronym</a:t>
                      </a:r>
                    </a:p>
                  </a:txBody>
                  <a:tcPr marL="36001" marR="36001" marT="0" marB="0" anchor="ctr"/>
                </a:tc>
                <a:tc>
                  <a:txBody>
                    <a:bodyPr/>
                    <a:lstStyle/>
                    <a:p>
                      <a:pPr algn="ctr">
                        <a:lnSpc>
                          <a:spcPct val="107000"/>
                        </a:lnSpc>
                        <a:spcAft>
                          <a:spcPts val="800"/>
                        </a:spcAft>
                      </a:pPr>
                      <a:r>
                        <a:rPr lang="en-GB" sz="1000" dirty="0"/>
                        <a:t>Target (mm/</a:t>
                      </a:r>
                      <a:r>
                        <a:rPr lang="en-GB" sz="1000" dirty="0" err="1"/>
                        <a:t>yyyy</a:t>
                      </a:r>
                      <a:r>
                        <a:rPr lang="en-GB" sz="1000" dirty="0"/>
                        <a:t>)</a:t>
                      </a:r>
                    </a:p>
                  </a:txBody>
                  <a:tcPr marL="36001" marR="36001" marT="0" marB="0" anchor="ctr"/>
                </a:tc>
                <a:tc>
                  <a:txBody>
                    <a:bodyPr/>
                    <a:lstStyle/>
                    <a:p>
                      <a:pPr algn="ctr">
                        <a:lnSpc>
                          <a:spcPct val="107000"/>
                        </a:lnSpc>
                        <a:spcAft>
                          <a:spcPts val="800"/>
                        </a:spcAft>
                      </a:pPr>
                      <a:r>
                        <a:rPr lang="en-GB" sz="1000" dirty="0"/>
                        <a:t>Old %</a:t>
                      </a:r>
                    </a:p>
                  </a:txBody>
                  <a:tcPr marL="36001" marR="36001" marT="0" marB="0" anchor="ctr"/>
                </a:tc>
                <a:tc>
                  <a:txBody>
                    <a:bodyPr/>
                    <a:lstStyle/>
                    <a:p>
                      <a:pPr algn="ctr">
                        <a:lnSpc>
                          <a:spcPct val="107000"/>
                        </a:lnSpc>
                        <a:spcAft>
                          <a:spcPts val="800"/>
                        </a:spcAft>
                      </a:pPr>
                      <a:r>
                        <a:rPr lang="en-GB" sz="1000" b="1" kern="1200" dirty="0">
                          <a:solidFill>
                            <a:schemeClr val="lt1"/>
                          </a:solidFill>
                          <a:latin typeface="+mn-lt"/>
                          <a:ea typeface="+mn-ea"/>
                          <a:cs typeface="+mn-cs"/>
                        </a:rPr>
                        <a:t>WID</a:t>
                      </a:r>
                      <a:endParaRPr lang="en-GB" sz="1000" dirty="0">
                        <a:solidFill>
                          <a:srgbClr val="FF0000"/>
                        </a:solidFill>
                      </a:endParaRPr>
                    </a:p>
                  </a:txBody>
                  <a:tcPr marL="36001" marR="36001" marT="0" marB="0" anchor="ctr"/>
                </a:tc>
                <a:tc>
                  <a:txBody>
                    <a:bodyPr/>
                    <a:lstStyle/>
                    <a:p>
                      <a:pPr algn="ctr">
                        <a:lnSpc>
                          <a:spcPct val="107000"/>
                        </a:lnSpc>
                        <a:spcAft>
                          <a:spcPts val="800"/>
                        </a:spcAft>
                      </a:pPr>
                      <a:r>
                        <a:rPr lang="en-GB" sz="1000" dirty="0">
                          <a:solidFill>
                            <a:srgbClr val="FF0000"/>
                          </a:solidFill>
                        </a:rPr>
                        <a:t>New %</a:t>
                      </a:r>
                      <a:endParaRPr lang="en-GB" sz="10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000" dirty="0">
                          <a:solidFill>
                            <a:srgbClr val="FF0000"/>
                          </a:solidFill>
                        </a:rPr>
                        <a:t>Change or comment</a:t>
                      </a:r>
                    </a:p>
                  </a:txBody>
                  <a:tcPr marL="36001" marR="36001" marT="0" marB="0" anchor="ctr"/>
                </a:tc>
                <a:extLst>
                  <a:ext uri="{0D108BD9-81ED-4DB2-BD59-A6C34878D82A}">
                    <a16:rowId xmlns:a16="http://schemas.microsoft.com/office/drawing/2014/main" val="2792782679"/>
                  </a:ext>
                </a:extLst>
              </a:tr>
              <a:tr h="265183">
                <a:tc>
                  <a:txBody>
                    <a:bodyPr/>
                    <a:lstStyle/>
                    <a:p>
                      <a:pPr algn="r" fontAlgn="b"/>
                      <a:r>
                        <a:rPr lang="en-US" sz="1100" dirty="0"/>
                        <a:t>950014</a:t>
                      </a:r>
                    </a:p>
                  </a:txBody>
                  <a:tcPr marL="9525" marR="9525" marT="9525" marB="0" anchor="b"/>
                </a:tc>
                <a:tc>
                  <a:txBody>
                    <a:bodyPr/>
                    <a:lstStyle/>
                    <a:p>
                      <a:pPr algn="l" fontAlgn="b"/>
                      <a:r>
                        <a:rPr lang="en-US" sz="1100" dirty="0"/>
                        <a:t>Immersive Real-time Communication for WebRTC </a:t>
                      </a:r>
                    </a:p>
                  </a:txBody>
                  <a:tcPr marL="9525" marR="9525" marT="9525" marB="0" anchor="b"/>
                </a:tc>
                <a:tc>
                  <a:txBody>
                    <a:bodyPr/>
                    <a:lstStyle/>
                    <a:p>
                      <a:pPr algn="l" fontAlgn="b"/>
                      <a:r>
                        <a:rPr lang="en-US" sz="1100" dirty="0" err="1"/>
                        <a:t>iRTCW</a:t>
                      </a:r>
                      <a:endParaRPr lang="en-US" sz="1100" dirty="0"/>
                    </a:p>
                  </a:txBody>
                  <a:tcPr marL="9525" marR="9525" marT="9525" marB="0" anchor="b"/>
                </a:tc>
                <a:tc>
                  <a:txBody>
                    <a:bodyPr/>
                    <a:lstStyle/>
                    <a:p>
                      <a:pPr algn="r" fontAlgn="b"/>
                      <a:r>
                        <a:rPr lang="en-US" sz="1100" dirty="0"/>
                        <a:t>12/12/2023</a:t>
                      </a:r>
                    </a:p>
                  </a:txBody>
                  <a:tcPr marL="9525" marR="9525" marT="9525" marB="0" anchor="b"/>
                </a:tc>
                <a:tc>
                  <a:txBody>
                    <a:bodyPr/>
                    <a:lstStyle/>
                    <a:p>
                      <a:pPr algn="r" fontAlgn="b"/>
                      <a:r>
                        <a:rPr lang="en-US" sz="1100" dirty="0"/>
                        <a:t>30%</a:t>
                      </a:r>
                    </a:p>
                  </a:txBody>
                  <a:tcPr marL="9525" marR="9525" marT="9525" marB="0" anchor="b"/>
                </a:tc>
                <a:tc>
                  <a:txBody>
                    <a:bodyPr/>
                    <a:lstStyle/>
                    <a:p>
                      <a:pPr algn="l" fontAlgn="b"/>
                      <a:r>
                        <a:rPr lang="en-US" sz="1100" dirty="0">
                          <a:hlinkClick r:id="rId2"/>
                        </a:rPr>
                        <a:t>SP-221032</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55%</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1810321089"/>
                  </a:ext>
                </a:extLst>
              </a:tr>
            </a:tbl>
          </a:graphicData>
        </a:graphic>
      </p:graphicFrame>
    </p:spTree>
    <p:extLst>
      <p:ext uri="{BB962C8B-B14F-4D97-AF65-F5344CB8AC3E}">
        <p14:creationId xmlns:p14="http://schemas.microsoft.com/office/powerpoint/2010/main" val="922627352"/>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Media Capabilities for Augmented Reality (</a:t>
            </a:r>
            <a:r>
              <a:rPr lang="en-US" altLang="en-US" sz="3200" dirty="0" err="1"/>
              <a:t>MeCAR</a:t>
            </a:r>
            <a:r>
              <a:rPr lang="en-US" altLang="en-US" sz="3200" dirty="0"/>
              <a:t>)</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506227"/>
            <a:ext cx="11068050" cy="3778688"/>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altLang="en-US" sz="1200" dirty="0">
                <a:cs typeface="Arial" panose="020B0604020202020204" pitchFamily="34" charset="0"/>
              </a:rPr>
              <a:t>Define at least one AR device category that addresses the constraints of an EDGAR-type AR glass. Integrate IVAS once available. Define capability exchange mechanisms based on complexity of AR media and capability of device to support EAS KPIs for provisioning of edge/cloud resources. Identify </a:t>
            </a:r>
            <a:r>
              <a:rPr lang="en-US" altLang="en-US" sz="1200" dirty="0" err="1">
                <a:cs typeface="Arial" panose="020B0604020202020204" pitchFamily="34" charset="0"/>
              </a:rPr>
              <a:t>QoE</a:t>
            </a:r>
            <a:r>
              <a:rPr lang="en-US" altLang="en-US" sz="1200" dirty="0">
                <a:cs typeface="Arial" panose="020B0604020202020204" pitchFamily="34" charset="0"/>
              </a:rPr>
              <a:t> metrics and KPIs for AR media. Specify encapsulations into RTP, ISOBMFF and CMAF. Specify the relevant codec-level parameters for session setup. Enable AR media in 5G Media Streaming. Define typical traffic characteristics for AR media</a:t>
            </a:r>
          </a:p>
          <a:p>
            <a:pPr marL="287338" indent="-287338">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altLang="zh-CN" sz="1200" dirty="0">
                <a:cs typeface="Arial" pitchFamily="34" charset="0"/>
              </a:rPr>
              <a:t>Audio capabilities with MPEG-4 Low Delay AAC v2 and EVS for which the encoding and decoding capabilities are described in the permanent document as a basis for further analysis on their applicability.</a:t>
            </a:r>
          </a:p>
          <a:p>
            <a:pPr marL="287338" indent="-287338">
              <a:lnSpc>
                <a:spcPct val="93000"/>
              </a:lnSpc>
              <a:spcBef>
                <a:spcPct val="15000"/>
              </a:spcBef>
              <a:spcAft>
                <a:spcPct val="15000"/>
              </a:spcAft>
              <a:buSzPct val="100000"/>
              <a:tabLst>
                <a:tab pos="285750" algn="l"/>
              </a:tabLst>
              <a:defRPr/>
            </a:pPr>
            <a:r>
              <a:rPr lang="en-US" altLang="zh-CN" sz="1200" dirty="0" err="1">
                <a:cs typeface="Arial" pitchFamily="34" charset="0"/>
              </a:rPr>
              <a:t>QoE</a:t>
            </a:r>
            <a:r>
              <a:rPr lang="en-US" altLang="zh-CN" sz="1200" dirty="0">
                <a:cs typeface="Arial" pitchFamily="34" charset="0"/>
              </a:rPr>
              <a:t> metrics framework aspects including the identification of the observation points and associated timestamps, call flow on </a:t>
            </a:r>
            <a:r>
              <a:rPr lang="en-US" altLang="zh-CN" sz="1200" dirty="0" err="1">
                <a:cs typeface="Arial" pitchFamily="34" charset="0"/>
              </a:rPr>
              <a:t>QoE</a:t>
            </a:r>
            <a:r>
              <a:rPr lang="en-US" altLang="zh-CN" sz="1200" dirty="0">
                <a:cs typeface="Arial" pitchFamily="34" charset="0"/>
              </a:rPr>
              <a:t> timing measurement as well as available visualization space.</a:t>
            </a:r>
          </a:p>
          <a:p>
            <a:pPr marL="287338" indent="-287338">
              <a:lnSpc>
                <a:spcPct val="93000"/>
              </a:lnSpc>
              <a:spcBef>
                <a:spcPct val="15000"/>
              </a:spcBef>
              <a:spcAft>
                <a:spcPct val="15000"/>
              </a:spcAft>
              <a:buSzPct val="100000"/>
              <a:tabLst>
                <a:tab pos="285750" algn="l"/>
              </a:tabLst>
              <a:defRPr/>
            </a:pPr>
            <a:r>
              <a:rPr lang="en-US" altLang="zh-CN" sz="1200" dirty="0">
                <a:cs typeface="Arial" pitchFamily="34" charset="0"/>
              </a:rPr>
              <a:t>Proposals to consider compression formats for volumetric video such as MIV and V-PCC under the V3C format for transporting visual volumetric media. </a:t>
            </a:r>
          </a:p>
          <a:p>
            <a:pPr marL="287338" indent="-287338">
              <a:lnSpc>
                <a:spcPct val="93000"/>
              </a:lnSpc>
              <a:spcBef>
                <a:spcPct val="15000"/>
              </a:spcBef>
              <a:spcAft>
                <a:spcPct val="15000"/>
              </a:spcAft>
              <a:buSzPct val="100000"/>
              <a:tabLst>
                <a:tab pos="285750" algn="l"/>
              </a:tabLst>
              <a:defRPr/>
            </a:pPr>
            <a:r>
              <a:rPr lang="en-US" altLang="zh-CN" sz="1200" dirty="0">
                <a:cs typeface="Arial" pitchFamily="34" charset="0"/>
              </a:rPr>
              <a:t>Agreed to document into the permanent document some use cases illustrating the use of volumetric video addressing content creation.</a:t>
            </a:r>
          </a:p>
          <a:p>
            <a:pPr marL="287338" indent="-287338">
              <a:lnSpc>
                <a:spcPct val="93000"/>
              </a:lnSpc>
              <a:spcBef>
                <a:spcPct val="15000"/>
              </a:spcBef>
              <a:spcAft>
                <a:spcPct val="15000"/>
              </a:spcAft>
              <a:buSzPct val="100000"/>
              <a:tabLst>
                <a:tab pos="285750" algn="l"/>
              </a:tabLst>
              <a:defRPr/>
            </a:pPr>
            <a:r>
              <a:rPr lang="en-US" altLang="zh-CN" sz="1200" dirty="0">
                <a:cs typeface="Arial" pitchFamily="34" charset="0"/>
              </a:rPr>
              <a:t>It remains to be clarified which representation formats could be supported by which device type before considering associated compression candidates.</a:t>
            </a:r>
          </a:p>
          <a:p>
            <a:pPr marL="287338" indent="-287338">
              <a:lnSpc>
                <a:spcPct val="93000"/>
              </a:lnSpc>
              <a:spcBef>
                <a:spcPct val="15000"/>
              </a:spcBef>
              <a:spcAft>
                <a:spcPct val="15000"/>
              </a:spcAft>
              <a:buSzPct val="100000"/>
              <a:tabLst>
                <a:tab pos="285750" algn="l"/>
              </a:tabLst>
              <a:defRPr/>
            </a:pPr>
            <a:r>
              <a:rPr lang="en-US" altLang="zh-CN" sz="1200" dirty="0">
                <a:cs typeface="Arial" pitchFamily="34" charset="0"/>
              </a:rPr>
              <a:t>Good progress made in updating the Draft TS with a list of working assumptions on the device reference design and how to connect the media capabilities with the XR runtime and rendering loop functions specific to XR devices. </a:t>
            </a:r>
          </a:p>
          <a:p>
            <a:pPr marL="287338" indent="-287338">
              <a:lnSpc>
                <a:spcPct val="93000"/>
              </a:lnSpc>
              <a:spcBef>
                <a:spcPct val="15000"/>
              </a:spcBef>
              <a:spcAft>
                <a:spcPct val="15000"/>
              </a:spcAft>
              <a:buSzPct val="100000"/>
              <a:tabLst>
                <a:tab pos="285750" algn="l"/>
              </a:tabLst>
              <a:defRPr/>
            </a:pPr>
            <a:r>
              <a:rPr lang="en-US" altLang="zh-CN" sz="1200" dirty="0">
                <a:cs typeface="Arial" pitchFamily="34" charset="0"/>
              </a:rPr>
              <a:t>Agreed version of an XR baseline device architecture! Invite other Work or Study Items to refer to it if needed and provide feedback eventually.</a:t>
            </a:r>
          </a:p>
          <a:p>
            <a:pPr marL="287338" marR="0" lvl="0" indent="-287338" algn="l" defTabSz="914400" rtl="0" eaLnBrk="0" fontAlgn="base" latinLnBrk="0" hangingPunct="0">
              <a:lnSpc>
                <a:spcPct val="93000"/>
              </a:lnSpc>
              <a:spcBef>
                <a:spcPct val="15000"/>
              </a:spcBef>
              <a:spcAft>
                <a:spcPct val="15000"/>
              </a:spcAft>
              <a:buClrTx/>
              <a:buSzPct val="100000"/>
              <a:buFontTx/>
              <a:buNone/>
              <a:tabLst>
                <a:tab pos="285750" algn="l"/>
              </a:tabLst>
              <a:defRPr/>
            </a:pPr>
            <a:r>
              <a:rPr kumimoji="0" lang="en-GB" sz="1400" b="1" i="0" u="sng" strike="noStrike" kern="0" cap="none" spc="0" normalizeH="0" baseline="0" noProof="0" dirty="0">
                <a:ln>
                  <a:noFill/>
                </a:ln>
                <a:solidFill>
                  <a:prstClr val="black"/>
                </a:solidFill>
                <a:effectLst/>
                <a:uLnTx/>
                <a:uFillTx/>
                <a:latin typeface="Calibri"/>
                <a:ea typeface="+mn-ea"/>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Draft TS 26.119 v1.0.0 to be sent to SA plenary for information</a:t>
            </a:r>
          </a:p>
          <a:p>
            <a:pPr marL="287338" indent="-287338">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287338" indent="-287338">
              <a:lnSpc>
                <a:spcPct val="93000"/>
              </a:lnSpc>
              <a:spcBef>
                <a:spcPct val="15000"/>
              </a:spcBef>
              <a:spcAft>
                <a:spcPct val="15000"/>
              </a:spcAft>
              <a:buSzPct val="100000"/>
              <a:tabLst>
                <a:tab pos="285750" algn="l"/>
              </a:tabLst>
              <a:defRPr/>
            </a:pPr>
            <a:endParaRPr lang="en-US" altLang="en-US" sz="1300" dirty="0">
              <a:cs typeface="Arial" panose="020B0604020202020204" pitchFamily="34" charset="0"/>
            </a:endParaRPr>
          </a:p>
        </p:txBody>
      </p:sp>
      <p:graphicFrame>
        <p:nvGraphicFramePr>
          <p:cNvPr id="4" name="Table 3">
            <a:extLst>
              <a:ext uri="{FF2B5EF4-FFF2-40B4-BE49-F238E27FC236}">
                <a16:creationId xmlns:a16="http://schemas.microsoft.com/office/drawing/2014/main" id="{BEAC98BB-FDC1-400D-9E72-70E2A5AAF867}"/>
              </a:ext>
            </a:extLst>
          </p:cNvPr>
          <p:cNvGraphicFramePr>
            <a:graphicFrameLocks noGrp="1"/>
          </p:cNvGraphicFramePr>
          <p:nvPr>
            <p:extLst>
              <p:ext uri="{D42A27DB-BD31-4B8C-83A1-F6EECF244321}">
                <p14:modId xmlns:p14="http://schemas.microsoft.com/office/powerpoint/2010/main" val="2094290725"/>
              </p:ext>
            </p:extLst>
          </p:nvPr>
        </p:nvGraphicFramePr>
        <p:xfrm>
          <a:off x="647700" y="1454150"/>
          <a:ext cx="10084901" cy="584080"/>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550149109"/>
                    </a:ext>
                  </a:extLst>
                </a:gridCol>
                <a:gridCol w="3844407">
                  <a:extLst>
                    <a:ext uri="{9D8B030D-6E8A-4147-A177-3AD203B41FA5}">
                      <a16:colId xmlns:a16="http://schemas.microsoft.com/office/drawing/2014/main" val="1536900663"/>
                    </a:ext>
                  </a:extLst>
                </a:gridCol>
                <a:gridCol w="1095473">
                  <a:extLst>
                    <a:ext uri="{9D8B030D-6E8A-4147-A177-3AD203B41FA5}">
                      <a16:colId xmlns:a16="http://schemas.microsoft.com/office/drawing/2014/main" val="480759500"/>
                    </a:ext>
                  </a:extLst>
                </a:gridCol>
                <a:gridCol w="807092">
                  <a:extLst>
                    <a:ext uri="{9D8B030D-6E8A-4147-A177-3AD203B41FA5}">
                      <a16:colId xmlns:a16="http://schemas.microsoft.com/office/drawing/2014/main" val="3119839870"/>
                    </a:ext>
                  </a:extLst>
                </a:gridCol>
                <a:gridCol w="551732">
                  <a:extLst>
                    <a:ext uri="{9D8B030D-6E8A-4147-A177-3AD203B41FA5}">
                      <a16:colId xmlns:a16="http://schemas.microsoft.com/office/drawing/2014/main" val="3279249167"/>
                    </a:ext>
                  </a:extLst>
                </a:gridCol>
                <a:gridCol w="643064">
                  <a:extLst>
                    <a:ext uri="{9D8B030D-6E8A-4147-A177-3AD203B41FA5}">
                      <a16:colId xmlns:a16="http://schemas.microsoft.com/office/drawing/2014/main" val="2169031264"/>
                    </a:ext>
                  </a:extLst>
                </a:gridCol>
                <a:gridCol w="643064">
                  <a:extLst>
                    <a:ext uri="{9D8B030D-6E8A-4147-A177-3AD203B41FA5}">
                      <a16:colId xmlns:a16="http://schemas.microsoft.com/office/drawing/2014/main" val="326073173"/>
                    </a:ext>
                  </a:extLst>
                </a:gridCol>
                <a:gridCol w="1898167">
                  <a:extLst>
                    <a:ext uri="{9D8B030D-6E8A-4147-A177-3AD203B41FA5}">
                      <a16:colId xmlns:a16="http://schemas.microsoft.com/office/drawing/2014/main" val="92828659"/>
                    </a:ext>
                  </a:extLst>
                </a:gridCol>
              </a:tblGrid>
              <a:tr h="296861">
                <a:tc>
                  <a:txBody>
                    <a:bodyPr/>
                    <a:lstStyle/>
                    <a:p>
                      <a:pPr algn="ctr">
                        <a:lnSpc>
                          <a:spcPct val="107000"/>
                        </a:lnSpc>
                        <a:spcAft>
                          <a:spcPts val="800"/>
                        </a:spcAft>
                      </a:pPr>
                      <a:r>
                        <a:rPr lang="en-GB" sz="1000" dirty="0"/>
                        <a:t>UID</a:t>
                      </a:r>
                    </a:p>
                  </a:txBody>
                  <a:tcPr marL="36001" marR="36001" marT="0" marB="0" anchor="ctr"/>
                </a:tc>
                <a:tc>
                  <a:txBody>
                    <a:bodyPr/>
                    <a:lstStyle/>
                    <a:p>
                      <a:pPr algn="ctr">
                        <a:lnSpc>
                          <a:spcPct val="107000"/>
                        </a:lnSpc>
                        <a:spcAft>
                          <a:spcPts val="800"/>
                        </a:spcAft>
                      </a:pPr>
                      <a:r>
                        <a:rPr lang="en-GB" sz="1000" dirty="0"/>
                        <a:t>Name</a:t>
                      </a:r>
                    </a:p>
                  </a:txBody>
                  <a:tcPr marL="36001" marR="36001" marT="0" marB="0" anchor="ctr"/>
                </a:tc>
                <a:tc>
                  <a:txBody>
                    <a:bodyPr/>
                    <a:lstStyle/>
                    <a:p>
                      <a:pPr algn="ctr">
                        <a:lnSpc>
                          <a:spcPct val="107000"/>
                        </a:lnSpc>
                        <a:spcAft>
                          <a:spcPts val="800"/>
                        </a:spcAft>
                      </a:pPr>
                      <a:r>
                        <a:rPr lang="en-GB" sz="1000" dirty="0"/>
                        <a:t>Acronym</a:t>
                      </a:r>
                    </a:p>
                  </a:txBody>
                  <a:tcPr marL="36001" marR="36001" marT="0" marB="0" anchor="ctr"/>
                </a:tc>
                <a:tc>
                  <a:txBody>
                    <a:bodyPr/>
                    <a:lstStyle/>
                    <a:p>
                      <a:pPr algn="ctr">
                        <a:lnSpc>
                          <a:spcPct val="107000"/>
                        </a:lnSpc>
                        <a:spcAft>
                          <a:spcPts val="800"/>
                        </a:spcAft>
                      </a:pPr>
                      <a:r>
                        <a:rPr lang="en-GB" sz="1000" dirty="0"/>
                        <a:t>Target (mm/</a:t>
                      </a:r>
                      <a:r>
                        <a:rPr lang="en-GB" sz="1000" dirty="0" err="1"/>
                        <a:t>yyyy</a:t>
                      </a:r>
                      <a:r>
                        <a:rPr lang="en-GB" sz="1000" dirty="0"/>
                        <a:t>)</a:t>
                      </a:r>
                    </a:p>
                  </a:txBody>
                  <a:tcPr marL="36001" marR="36001" marT="0" marB="0" anchor="ctr"/>
                </a:tc>
                <a:tc>
                  <a:txBody>
                    <a:bodyPr/>
                    <a:lstStyle/>
                    <a:p>
                      <a:pPr algn="ctr">
                        <a:lnSpc>
                          <a:spcPct val="107000"/>
                        </a:lnSpc>
                        <a:spcAft>
                          <a:spcPts val="800"/>
                        </a:spcAft>
                      </a:pPr>
                      <a:r>
                        <a:rPr lang="en-GB" sz="1000" dirty="0"/>
                        <a:t>Old %</a:t>
                      </a:r>
                    </a:p>
                  </a:txBody>
                  <a:tcPr marL="36001" marR="36001" marT="0" marB="0" anchor="ctr"/>
                </a:tc>
                <a:tc>
                  <a:txBody>
                    <a:bodyPr/>
                    <a:lstStyle/>
                    <a:p>
                      <a:pPr algn="ctr">
                        <a:lnSpc>
                          <a:spcPct val="107000"/>
                        </a:lnSpc>
                        <a:spcAft>
                          <a:spcPts val="800"/>
                        </a:spcAft>
                      </a:pPr>
                      <a:r>
                        <a:rPr lang="en-GB" sz="1000" b="1" kern="1200" dirty="0">
                          <a:solidFill>
                            <a:schemeClr val="lt1"/>
                          </a:solidFill>
                          <a:latin typeface="+mn-lt"/>
                          <a:ea typeface="+mn-ea"/>
                          <a:cs typeface="+mn-cs"/>
                        </a:rPr>
                        <a:t>WID</a:t>
                      </a:r>
                      <a:endParaRPr lang="en-GB" sz="1000" dirty="0">
                        <a:solidFill>
                          <a:srgbClr val="FF0000"/>
                        </a:solidFill>
                      </a:endParaRPr>
                    </a:p>
                  </a:txBody>
                  <a:tcPr marL="36001" marR="36001" marT="0" marB="0" anchor="ctr"/>
                </a:tc>
                <a:tc>
                  <a:txBody>
                    <a:bodyPr/>
                    <a:lstStyle/>
                    <a:p>
                      <a:pPr algn="ctr">
                        <a:lnSpc>
                          <a:spcPct val="107000"/>
                        </a:lnSpc>
                        <a:spcAft>
                          <a:spcPts val="800"/>
                        </a:spcAft>
                      </a:pPr>
                      <a:r>
                        <a:rPr lang="en-GB" sz="1000" dirty="0">
                          <a:solidFill>
                            <a:srgbClr val="FF0000"/>
                          </a:solidFill>
                        </a:rPr>
                        <a:t>New %</a:t>
                      </a:r>
                      <a:endParaRPr lang="en-GB" sz="10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000" dirty="0">
                          <a:solidFill>
                            <a:srgbClr val="FF0000"/>
                          </a:solidFill>
                        </a:rPr>
                        <a:t>Change or comment</a:t>
                      </a:r>
                    </a:p>
                  </a:txBody>
                  <a:tcPr marL="36001" marR="36001" marT="0" marB="0" anchor="ctr"/>
                </a:tc>
                <a:extLst>
                  <a:ext uri="{0D108BD9-81ED-4DB2-BD59-A6C34878D82A}">
                    <a16:rowId xmlns:a16="http://schemas.microsoft.com/office/drawing/2014/main" val="92955432"/>
                  </a:ext>
                </a:extLst>
              </a:tr>
              <a:tr h="265183">
                <a:tc>
                  <a:txBody>
                    <a:bodyPr/>
                    <a:lstStyle/>
                    <a:p>
                      <a:pPr algn="r" fontAlgn="b"/>
                      <a:r>
                        <a:rPr lang="en-US" sz="1100" dirty="0"/>
                        <a:t>950015</a:t>
                      </a:r>
                    </a:p>
                  </a:txBody>
                  <a:tcPr marL="9525" marR="9525" marT="9525" marB="0" anchor="b"/>
                </a:tc>
                <a:tc>
                  <a:txBody>
                    <a:bodyPr/>
                    <a:lstStyle/>
                    <a:p>
                      <a:pPr algn="l" fontAlgn="b"/>
                      <a:r>
                        <a:rPr lang="en-US" sz="1100" dirty="0"/>
                        <a:t>Media Capabilities for Augmented Reality </a:t>
                      </a:r>
                    </a:p>
                  </a:txBody>
                  <a:tcPr marL="9525" marR="9525" marT="9525" marB="0" anchor="b"/>
                </a:tc>
                <a:tc>
                  <a:txBody>
                    <a:bodyPr/>
                    <a:lstStyle/>
                    <a:p>
                      <a:pPr algn="l" fontAlgn="b"/>
                      <a:r>
                        <a:rPr lang="en-US" sz="1100" dirty="0" err="1"/>
                        <a:t>MeCAR</a:t>
                      </a:r>
                      <a:endParaRPr lang="en-US" sz="1100" dirty="0"/>
                    </a:p>
                  </a:txBody>
                  <a:tcPr marL="9525" marR="9525" marT="9525" marB="0" anchor="b"/>
                </a:tc>
                <a:tc>
                  <a:txBody>
                    <a:bodyPr/>
                    <a:lstStyle/>
                    <a:p>
                      <a:pPr algn="r" fontAlgn="b"/>
                      <a:r>
                        <a:rPr lang="en-US" sz="1100" dirty="0"/>
                        <a:t>12/12/2023</a:t>
                      </a:r>
                    </a:p>
                  </a:txBody>
                  <a:tcPr marL="9525" marR="9525" marT="9525" marB="0" anchor="b"/>
                </a:tc>
                <a:tc>
                  <a:txBody>
                    <a:bodyPr/>
                    <a:lstStyle/>
                    <a:p>
                      <a:pPr algn="r" fontAlgn="b"/>
                      <a:r>
                        <a:rPr lang="en-US" sz="1100" dirty="0"/>
                        <a:t>30%</a:t>
                      </a:r>
                    </a:p>
                  </a:txBody>
                  <a:tcPr marL="9525" marR="9525" marT="9525" marB="0" anchor="b"/>
                </a:tc>
                <a:tc>
                  <a:txBody>
                    <a:bodyPr/>
                    <a:lstStyle/>
                    <a:p>
                      <a:pPr algn="l" fontAlgn="b"/>
                      <a:r>
                        <a:rPr lang="en-US" sz="1100" dirty="0">
                          <a:hlinkClick r:id="rId2"/>
                        </a:rPr>
                        <a:t>SP-220242</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40%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753965023"/>
                  </a:ext>
                </a:extLst>
              </a:tr>
            </a:tbl>
          </a:graphicData>
        </a:graphic>
      </p:graphicFrame>
    </p:spTree>
    <p:extLst>
      <p:ext uri="{BB962C8B-B14F-4D97-AF65-F5344CB8AC3E}">
        <p14:creationId xmlns:p14="http://schemas.microsoft.com/office/powerpoint/2010/main" val="1571780847"/>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IMS-based AR Conversational Services (IBACS)</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506227"/>
            <a:ext cx="11068050" cy="3778688"/>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The objective of this work item is to create a new specification for IMS-based AR conversational services. The features for RTP-based real-time communication, which can be used by IMS and non-IMS (AR) conversational services, will be specified in another new specification (as part of the 5G_RTP work). The relevant features and functional components specified for MTSI in TS 26.114 will be referenced and/or enhanced, if required.</a:t>
            </a:r>
          </a:p>
          <a:p>
            <a:pPr marL="287338" indent="-287338">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Updates to PD (552 (section 2.1 + 2.2 only), 694 and 697)</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Rendering for AR communication</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Generic Call Flows for Avatar Calls</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Split rendering architecture and call flow</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AR communication architecture alignment with SA2 (updates still expected)</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3D model exchange with MRF</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UE AR procedures and rendering</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Clarifications on spatial description</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Completion date moved to March 2024</a:t>
            </a:r>
          </a:p>
          <a:p>
            <a:pPr marL="0" indent="0">
              <a:lnSpc>
                <a:spcPct val="93000"/>
              </a:lnSpc>
              <a:spcBef>
                <a:spcPct val="15000"/>
              </a:spcBef>
              <a:spcAft>
                <a:spcPct val="15000"/>
              </a:spcAft>
              <a:buSzPct val="100000"/>
              <a:buNone/>
              <a:tabLst>
                <a:tab pos="285750" algn="l"/>
              </a:tabLst>
              <a:defRPr/>
            </a:pPr>
            <a:r>
              <a:rPr kumimoji="0" lang="en-GB" sz="1400" b="1" i="0" u="sng" strike="noStrike" kern="0" cap="none" spc="0" normalizeH="0" baseline="0" noProof="0" dirty="0">
                <a:ln>
                  <a:noFill/>
                </a:ln>
                <a:solidFill>
                  <a:prstClr val="black"/>
                </a:solidFill>
                <a:effectLst/>
                <a:uLnTx/>
                <a:uFillTx/>
                <a:latin typeface="Calibri"/>
                <a:ea typeface="+mn-ea"/>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Progress the permanent document and TS 26.264</a:t>
            </a:r>
          </a:p>
          <a:p>
            <a:pPr marL="287338" indent="-287338">
              <a:lnSpc>
                <a:spcPct val="93000"/>
              </a:lnSpc>
              <a:spcBef>
                <a:spcPct val="15000"/>
              </a:spcBef>
              <a:spcAft>
                <a:spcPct val="15000"/>
              </a:spcAft>
              <a:buSzPct val="100000"/>
              <a:tabLst>
                <a:tab pos="285750" algn="l"/>
              </a:tabLst>
              <a:defRPr/>
            </a:pPr>
            <a:endParaRPr lang="en-US" altLang="en-US" sz="1300" dirty="0">
              <a:cs typeface="Arial" panose="020B0604020202020204" pitchFamily="34" charset="0"/>
            </a:endParaRPr>
          </a:p>
        </p:txBody>
      </p:sp>
      <p:graphicFrame>
        <p:nvGraphicFramePr>
          <p:cNvPr id="4" name="Table 3">
            <a:extLst>
              <a:ext uri="{FF2B5EF4-FFF2-40B4-BE49-F238E27FC236}">
                <a16:creationId xmlns:a16="http://schemas.microsoft.com/office/drawing/2014/main" id="{80B4343C-926B-4B93-97AA-F7C3DC777FBA}"/>
              </a:ext>
            </a:extLst>
          </p:cNvPr>
          <p:cNvGraphicFramePr>
            <a:graphicFrameLocks noGrp="1"/>
          </p:cNvGraphicFramePr>
          <p:nvPr>
            <p:extLst>
              <p:ext uri="{D42A27DB-BD31-4B8C-83A1-F6EECF244321}">
                <p14:modId xmlns:p14="http://schemas.microsoft.com/office/powerpoint/2010/main" val="3735664491"/>
              </p:ext>
            </p:extLst>
          </p:nvPr>
        </p:nvGraphicFramePr>
        <p:xfrm>
          <a:off x="647700" y="1454150"/>
          <a:ext cx="10084901" cy="663702"/>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325900480"/>
                    </a:ext>
                  </a:extLst>
                </a:gridCol>
                <a:gridCol w="3844407">
                  <a:extLst>
                    <a:ext uri="{9D8B030D-6E8A-4147-A177-3AD203B41FA5}">
                      <a16:colId xmlns:a16="http://schemas.microsoft.com/office/drawing/2014/main" val="864763507"/>
                    </a:ext>
                  </a:extLst>
                </a:gridCol>
                <a:gridCol w="1095473">
                  <a:extLst>
                    <a:ext uri="{9D8B030D-6E8A-4147-A177-3AD203B41FA5}">
                      <a16:colId xmlns:a16="http://schemas.microsoft.com/office/drawing/2014/main" val="2264394372"/>
                    </a:ext>
                  </a:extLst>
                </a:gridCol>
                <a:gridCol w="807092">
                  <a:extLst>
                    <a:ext uri="{9D8B030D-6E8A-4147-A177-3AD203B41FA5}">
                      <a16:colId xmlns:a16="http://schemas.microsoft.com/office/drawing/2014/main" val="2844856645"/>
                    </a:ext>
                  </a:extLst>
                </a:gridCol>
                <a:gridCol w="551732">
                  <a:extLst>
                    <a:ext uri="{9D8B030D-6E8A-4147-A177-3AD203B41FA5}">
                      <a16:colId xmlns:a16="http://schemas.microsoft.com/office/drawing/2014/main" val="2427524909"/>
                    </a:ext>
                  </a:extLst>
                </a:gridCol>
                <a:gridCol w="643064">
                  <a:extLst>
                    <a:ext uri="{9D8B030D-6E8A-4147-A177-3AD203B41FA5}">
                      <a16:colId xmlns:a16="http://schemas.microsoft.com/office/drawing/2014/main" val="3824706711"/>
                    </a:ext>
                  </a:extLst>
                </a:gridCol>
                <a:gridCol w="643064">
                  <a:extLst>
                    <a:ext uri="{9D8B030D-6E8A-4147-A177-3AD203B41FA5}">
                      <a16:colId xmlns:a16="http://schemas.microsoft.com/office/drawing/2014/main" val="1327702428"/>
                    </a:ext>
                  </a:extLst>
                </a:gridCol>
                <a:gridCol w="1898167">
                  <a:extLst>
                    <a:ext uri="{9D8B030D-6E8A-4147-A177-3AD203B41FA5}">
                      <a16:colId xmlns:a16="http://schemas.microsoft.com/office/drawing/2014/main" val="1471894097"/>
                    </a:ext>
                  </a:extLst>
                </a:gridCol>
              </a:tblGrid>
              <a:tr h="296861">
                <a:tc>
                  <a:txBody>
                    <a:bodyPr/>
                    <a:lstStyle/>
                    <a:p>
                      <a:pPr algn="ctr">
                        <a:lnSpc>
                          <a:spcPct val="107000"/>
                        </a:lnSpc>
                        <a:spcAft>
                          <a:spcPts val="800"/>
                        </a:spcAft>
                      </a:pPr>
                      <a:r>
                        <a:rPr lang="en-GB" sz="1000" dirty="0"/>
                        <a:t>UID</a:t>
                      </a:r>
                    </a:p>
                  </a:txBody>
                  <a:tcPr marL="36001" marR="36001" marT="0" marB="0" anchor="ctr"/>
                </a:tc>
                <a:tc>
                  <a:txBody>
                    <a:bodyPr/>
                    <a:lstStyle/>
                    <a:p>
                      <a:pPr algn="ctr">
                        <a:lnSpc>
                          <a:spcPct val="107000"/>
                        </a:lnSpc>
                        <a:spcAft>
                          <a:spcPts val="800"/>
                        </a:spcAft>
                      </a:pPr>
                      <a:r>
                        <a:rPr lang="en-GB" sz="1000" dirty="0"/>
                        <a:t>Name</a:t>
                      </a:r>
                    </a:p>
                  </a:txBody>
                  <a:tcPr marL="36001" marR="36001" marT="0" marB="0" anchor="ctr"/>
                </a:tc>
                <a:tc>
                  <a:txBody>
                    <a:bodyPr/>
                    <a:lstStyle/>
                    <a:p>
                      <a:pPr algn="ctr">
                        <a:lnSpc>
                          <a:spcPct val="107000"/>
                        </a:lnSpc>
                        <a:spcAft>
                          <a:spcPts val="800"/>
                        </a:spcAft>
                      </a:pPr>
                      <a:r>
                        <a:rPr lang="en-GB" sz="1000" dirty="0"/>
                        <a:t>Acronym</a:t>
                      </a:r>
                    </a:p>
                  </a:txBody>
                  <a:tcPr marL="36001" marR="36001" marT="0" marB="0" anchor="ctr"/>
                </a:tc>
                <a:tc>
                  <a:txBody>
                    <a:bodyPr/>
                    <a:lstStyle/>
                    <a:p>
                      <a:pPr algn="ctr">
                        <a:lnSpc>
                          <a:spcPct val="107000"/>
                        </a:lnSpc>
                        <a:spcAft>
                          <a:spcPts val="800"/>
                        </a:spcAft>
                      </a:pPr>
                      <a:r>
                        <a:rPr lang="en-GB" sz="1000" dirty="0"/>
                        <a:t>Target (mm/</a:t>
                      </a:r>
                      <a:r>
                        <a:rPr lang="en-GB" sz="1000" dirty="0" err="1"/>
                        <a:t>yyyy</a:t>
                      </a:r>
                      <a:r>
                        <a:rPr lang="en-GB" sz="1000" dirty="0"/>
                        <a:t>)</a:t>
                      </a:r>
                    </a:p>
                  </a:txBody>
                  <a:tcPr marL="36001" marR="36001" marT="0" marB="0" anchor="ctr"/>
                </a:tc>
                <a:tc>
                  <a:txBody>
                    <a:bodyPr/>
                    <a:lstStyle/>
                    <a:p>
                      <a:pPr algn="ctr">
                        <a:lnSpc>
                          <a:spcPct val="107000"/>
                        </a:lnSpc>
                        <a:spcAft>
                          <a:spcPts val="800"/>
                        </a:spcAft>
                      </a:pPr>
                      <a:r>
                        <a:rPr lang="en-GB" sz="1000" dirty="0"/>
                        <a:t>Old %</a:t>
                      </a:r>
                    </a:p>
                  </a:txBody>
                  <a:tcPr marL="36001" marR="36001" marT="0" marB="0" anchor="ctr"/>
                </a:tc>
                <a:tc>
                  <a:txBody>
                    <a:bodyPr/>
                    <a:lstStyle/>
                    <a:p>
                      <a:pPr algn="ctr">
                        <a:lnSpc>
                          <a:spcPct val="107000"/>
                        </a:lnSpc>
                        <a:spcAft>
                          <a:spcPts val="800"/>
                        </a:spcAft>
                      </a:pPr>
                      <a:r>
                        <a:rPr lang="en-GB" sz="1000" b="1" kern="1200" dirty="0">
                          <a:solidFill>
                            <a:schemeClr val="lt1"/>
                          </a:solidFill>
                          <a:latin typeface="+mn-lt"/>
                          <a:ea typeface="+mn-ea"/>
                          <a:cs typeface="+mn-cs"/>
                        </a:rPr>
                        <a:t>WID</a:t>
                      </a:r>
                      <a:endParaRPr lang="en-GB" sz="1000" dirty="0">
                        <a:solidFill>
                          <a:srgbClr val="FF0000"/>
                        </a:solidFill>
                      </a:endParaRPr>
                    </a:p>
                  </a:txBody>
                  <a:tcPr marL="36001" marR="36001" marT="0" marB="0" anchor="ctr"/>
                </a:tc>
                <a:tc>
                  <a:txBody>
                    <a:bodyPr/>
                    <a:lstStyle/>
                    <a:p>
                      <a:pPr algn="ctr">
                        <a:lnSpc>
                          <a:spcPct val="107000"/>
                        </a:lnSpc>
                        <a:spcAft>
                          <a:spcPts val="800"/>
                        </a:spcAft>
                      </a:pPr>
                      <a:r>
                        <a:rPr lang="en-GB" sz="1000" dirty="0">
                          <a:solidFill>
                            <a:srgbClr val="FF0000"/>
                          </a:solidFill>
                        </a:rPr>
                        <a:t>New %</a:t>
                      </a:r>
                      <a:endParaRPr lang="en-GB" sz="10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000" dirty="0">
                          <a:solidFill>
                            <a:srgbClr val="FF0000"/>
                          </a:solidFill>
                        </a:rPr>
                        <a:t>Change or comment</a:t>
                      </a:r>
                    </a:p>
                  </a:txBody>
                  <a:tcPr marL="36001" marR="36001" marT="0" marB="0" anchor="ctr"/>
                </a:tc>
                <a:extLst>
                  <a:ext uri="{0D108BD9-81ED-4DB2-BD59-A6C34878D82A}">
                    <a16:rowId xmlns:a16="http://schemas.microsoft.com/office/drawing/2014/main" val="4120136194"/>
                  </a:ext>
                </a:extLst>
              </a:tr>
              <a:tr h="265183">
                <a:tc>
                  <a:txBody>
                    <a:bodyPr/>
                    <a:lstStyle/>
                    <a:p>
                      <a:pPr algn="r" fontAlgn="b"/>
                      <a:r>
                        <a:rPr lang="en-US" sz="1100" dirty="0"/>
                        <a:t>960042</a:t>
                      </a:r>
                    </a:p>
                  </a:txBody>
                  <a:tcPr marL="9525" marR="9525" marT="9525" marB="0" anchor="b"/>
                </a:tc>
                <a:tc>
                  <a:txBody>
                    <a:bodyPr/>
                    <a:lstStyle/>
                    <a:p>
                      <a:pPr algn="l" fontAlgn="b"/>
                      <a:r>
                        <a:rPr lang="en-US" sz="1100" dirty="0"/>
                        <a:t>IMS-based AR Conversational Services </a:t>
                      </a:r>
                    </a:p>
                  </a:txBody>
                  <a:tcPr marL="9525" marR="9525" marT="9525" marB="0" anchor="b"/>
                </a:tc>
                <a:tc>
                  <a:txBody>
                    <a:bodyPr/>
                    <a:lstStyle/>
                    <a:p>
                      <a:pPr algn="l" fontAlgn="b"/>
                      <a:r>
                        <a:rPr lang="en-US" sz="1100" dirty="0"/>
                        <a:t>IBACS</a:t>
                      </a:r>
                    </a:p>
                  </a:txBody>
                  <a:tcPr marL="9525" marR="9525" marT="9525" marB="0" anchor="b"/>
                </a:tc>
                <a:tc>
                  <a:txBody>
                    <a:bodyPr/>
                    <a:lstStyle/>
                    <a:p>
                      <a:pPr algn="r" fontAlgn="b"/>
                      <a:r>
                        <a:rPr lang="en-US" sz="1100" dirty="0"/>
                        <a:t>12/12/2023 </a:t>
                      </a:r>
                      <a:br>
                        <a:rPr lang="en-US" sz="1100" dirty="0"/>
                      </a:br>
                      <a:r>
                        <a:rPr lang="en-US" sz="1100" dirty="0">
                          <a:solidFill>
                            <a:srgbClr val="FF0000"/>
                          </a:solidFill>
                        </a:rPr>
                        <a:t>-&gt; 3/3/2024</a:t>
                      </a:r>
                    </a:p>
                  </a:txBody>
                  <a:tcPr marL="9525" marR="9525" marT="9525" marB="0" anchor="b"/>
                </a:tc>
                <a:tc>
                  <a:txBody>
                    <a:bodyPr/>
                    <a:lstStyle/>
                    <a:p>
                      <a:pPr algn="r" fontAlgn="b"/>
                      <a:r>
                        <a:rPr lang="en-US" sz="1100" dirty="0"/>
                        <a:t>20%</a:t>
                      </a:r>
                    </a:p>
                  </a:txBody>
                  <a:tcPr marL="9525" marR="9525" marT="9525" marB="0" anchor="b"/>
                </a:tc>
                <a:tc>
                  <a:txBody>
                    <a:bodyPr/>
                    <a:lstStyle/>
                    <a:p>
                      <a:pPr algn="l" fontAlgn="b"/>
                      <a:r>
                        <a:rPr lang="en-US" sz="1100" dirty="0">
                          <a:hlinkClick r:id="rId2"/>
                        </a:rPr>
                        <a:t>SP-230165</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30%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2670157772"/>
                  </a:ext>
                </a:extLst>
              </a:tr>
            </a:tbl>
          </a:graphicData>
        </a:graphic>
      </p:graphicFrame>
    </p:spTree>
    <p:extLst>
      <p:ext uri="{BB962C8B-B14F-4D97-AF65-F5344CB8AC3E}">
        <p14:creationId xmlns:p14="http://schemas.microsoft.com/office/powerpoint/2010/main" val="893871659"/>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Generic architecture for Real-Time and AR/MR media (GA4RTAR)</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506227"/>
            <a:ext cx="11068050" cy="3778688"/>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This WID is the follow-up normative work from the recommendations in TR 26.998 and TR 26.928, SA2 Stage 2 TR (TR 23.700-87) and SA1 requirements (TR 22.873). The work scope of this WID is focused on the 5G generic architecture for real-time media communication. Other aspects such as AR Runtime, Scene Manager, and Codecs of the Media Access Function will be addressed by </a:t>
            </a:r>
            <a:r>
              <a:rPr lang="en-US" altLang="en-US" sz="1400" dirty="0" err="1">
                <a:cs typeface="Arial" panose="020B0604020202020204" pitchFamily="34" charset="0"/>
              </a:rPr>
              <a:t>MeCAR</a:t>
            </a:r>
            <a:r>
              <a:rPr lang="en-US" altLang="en-US" sz="1400" dirty="0">
                <a:cs typeface="Arial" panose="020B0604020202020204" pitchFamily="34" charset="0"/>
              </a:rPr>
              <a:t> WID, which is in synergy with this work. This new architecture will follow the principles and use the 5GMS architecture, specified in TS 26.501, as a baseline. </a:t>
            </a:r>
          </a:p>
          <a:p>
            <a:pPr marL="287338" indent="-287338">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Draft TS 26.506 5G Real-time Media Communication Architecture (Stage 2) updated with:</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Call flow for collaboration scenario 3 agreed </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Call flow for AF-driven RTC edge processing agreed</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Annex A updated to be normative</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Adding a prefix of “RTC” to the term MSH in architecture</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5GS centric architecture diagram </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Support of ANBR-based network assistance</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TS 26.506 to be presented in SA plenary for approval (</a:t>
            </a:r>
            <a:r>
              <a:rPr lang="en-US" sz="1400" b="0" i="0" dirty="0">
                <a:solidFill>
                  <a:srgbClr val="000000"/>
                </a:solidFill>
                <a:effectLst/>
                <a:latin typeface="arial" panose="020B0604020202020204" pitchFamily="34" charset="0"/>
                <a:hlinkClick r:id="rId2"/>
              </a:rPr>
              <a:t>SP-230536</a:t>
            </a:r>
            <a:r>
              <a:rPr lang="en-US" altLang="zh-CN" sz="1400" dirty="0">
                <a:cs typeface="Arial" pitchFamily="34" charset="0"/>
              </a:rPr>
              <a:t>)</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Work Item Summary endorsed (</a:t>
            </a:r>
            <a:r>
              <a:rPr lang="en-US" sz="1400" b="0" i="0" dirty="0">
                <a:solidFill>
                  <a:srgbClr val="000000"/>
                </a:solidFill>
                <a:effectLst/>
                <a:latin typeface="arial" panose="020B0604020202020204" pitchFamily="34" charset="0"/>
                <a:hlinkClick r:id="rId3"/>
              </a:rPr>
              <a:t>SP-230554</a:t>
            </a:r>
            <a:r>
              <a:rPr lang="en-US" altLang="zh-CN" sz="1400" dirty="0">
                <a:cs typeface="Arial" pitchFamily="34" charset="0"/>
              </a:rPr>
              <a:t>)</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Next steps</a:t>
            </a:r>
            <a:endParaRPr lang="en-US" altLang="zh-CN" sz="1000" dirty="0">
              <a:cs typeface="Arial" pitchFamily="34" charset="0"/>
            </a:endParaRP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Maintenance</a:t>
            </a:r>
          </a:p>
          <a:p>
            <a:pPr marL="287338" indent="-287338">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indent="0">
              <a:lnSpc>
                <a:spcPct val="93000"/>
              </a:lnSpc>
              <a:spcBef>
                <a:spcPct val="15000"/>
              </a:spcBef>
              <a:spcAft>
                <a:spcPct val="15000"/>
              </a:spcAft>
              <a:buSzPct val="100000"/>
              <a:buNone/>
              <a:tabLst>
                <a:tab pos="285750" algn="l"/>
              </a:tabLst>
              <a:defRPr/>
            </a:pPr>
            <a:endParaRPr lang="en-US" altLang="zh-CN" sz="1400" dirty="0">
              <a:cs typeface="Arial" pitchFamily="34" charset="0"/>
            </a:endParaRPr>
          </a:p>
          <a:p>
            <a:pPr marL="287338" indent="-287338">
              <a:lnSpc>
                <a:spcPct val="93000"/>
              </a:lnSpc>
              <a:spcBef>
                <a:spcPct val="15000"/>
              </a:spcBef>
              <a:spcAft>
                <a:spcPct val="15000"/>
              </a:spcAft>
              <a:buSzPct val="100000"/>
              <a:tabLst>
                <a:tab pos="285750" algn="l"/>
              </a:tabLst>
              <a:defRPr/>
            </a:pPr>
            <a:endParaRPr lang="en-US" altLang="en-US" sz="1300" dirty="0">
              <a:cs typeface="Arial" panose="020B0604020202020204" pitchFamily="34" charset="0"/>
            </a:endParaRPr>
          </a:p>
        </p:txBody>
      </p:sp>
      <p:graphicFrame>
        <p:nvGraphicFramePr>
          <p:cNvPr id="4" name="Table 3">
            <a:extLst>
              <a:ext uri="{FF2B5EF4-FFF2-40B4-BE49-F238E27FC236}">
                <a16:creationId xmlns:a16="http://schemas.microsoft.com/office/drawing/2014/main" id="{6C5050FB-453A-46A7-9B7B-E6B0EA6524B5}"/>
              </a:ext>
            </a:extLst>
          </p:cNvPr>
          <p:cNvGraphicFramePr>
            <a:graphicFrameLocks noGrp="1"/>
          </p:cNvGraphicFramePr>
          <p:nvPr>
            <p:extLst>
              <p:ext uri="{D42A27DB-BD31-4B8C-83A1-F6EECF244321}">
                <p14:modId xmlns:p14="http://schemas.microsoft.com/office/powerpoint/2010/main" val="4065702300"/>
              </p:ext>
            </p:extLst>
          </p:nvPr>
        </p:nvGraphicFramePr>
        <p:xfrm>
          <a:off x="647700" y="1454150"/>
          <a:ext cx="10084901" cy="614099"/>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293999038"/>
                    </a:ext>
                  </a:extLst>
                </a:gridCol>
                <a:gridCol w="3844407">
                  <a:extLst>
                    <a:ext uri="{9D8B030D-6E8A-4147-A177-3AD203B41FA5}">
                      <a16:colId xmlns:a16="http://schemas.microsoft.com/office/drawing/2014/main" val="363509161"/>
                    </a:ext>
                  </a:extLst>
                </a:gridCol>
                <a:gridCol w="1095473">
                  <a:extLst>
                    <a:ext uri="{9D8B030D-6E8A-4147-A177-3AD203B41FA5}">
                      <a16:colId xmlns:a16="http://schemas.microsoft.com/office/drawing/2014/main" val="1289786657"/>
                    </a:ext>
                  </a:extLst>
                </a:gridCol>
                <a:gridCol w="807092">
                  <a:extLst>
                    <a:ext uri="{9D8B030D-6E8A-4147-A177-3AD203B41FA5}">
                      <a16:colId xmlns:a16="http://schemas.microsoft.com/office/drawing/2014/main" val="995021823"/>
                    </a:ext>
                  </a:extLst>
                </a:gridCol>
                <a:gridCol w="551732">
                  <a:extLst>
                    <a:ext uri="{9D8B030D-6E8A-4147-A177-3AD203B41FA5}">
                      <a16:colId xmlns:a16="http://schemas.microsoft.com/office/drawing/2014/main" val="1705666607"/>
                    </a:ext>
                  </a:extLst>
                </a:gridCol>
                <a:gridCol w="643064">
                  <a:extLst>
                    <a:ext uri="{9D8B030D-6E8A-4147-A177-3AD203B41FA5}">
                      <a16:colId xmlns:a16="http://schemas.microsoft.com/office/drawing/2014/main" val="429469218"/>
                    </a:ext>
                  </a:extLst>
                </a:gridCol>
                <a:gridCol w="643064">
                  <a:extLst>
                    <a:ext uri="{9D8B030D-6E8A-4147-A177-3AD203B41FA5}">
                      <a16:colId xmlns:a16="http://schemas.microsoft.com/office/drawing/2014/main" val="3823351718"/>
                    </a:ext>
                  </a:extLst>
                </a:gridCol>
                <a:gridCol w="1898167">
                  <a:extLst>
                    <a:ext uri="{9D8B030D-6E8A-4147-A177-3AD203B41FA5}">
                      <a16:colId xmlns:a16="http://schemas.microsoft.com/office/drawing/2014/main" val="993269233"/>
                    </a:ext>
                  </a:extLst>
                </a:gridCol>
              </a:tblGrid>
              <a:tr h="296861">
                <a:tc>
                  <a:txBody>
                    <a:bodyPr/>
                    <a:lstStyle/>
                    <a:p>
                      <a:pPr algn="ctr">
                        <a:lnSpc>
                          <a:spcPct val="107000"/>
                        </a:lnSpc>
                        <a:spcAft>
                          <a:spcPts val="800"/>
                        </a:spcAft>
                      </a:pPr>
                      <a:r>
                        <a:rPr lang="en-GB" sz="1000" dirty="0"/>
                        <a:t>UID</a:t>
                      </a:r>
                    </a:p>
                  </a:txBody>
                  <a:tcPr marL="36001" marR="36001" marT="0" marB="0" anchor="ctr"/>
                </a:tc>
                <a:tc>
                  <a:txBody>
                    <a:bodyPr/>
                    <a:lstStyle/>
                    <a:p>
                      <a:pPr algn="ctr">
                        <a:lnSpc>
                          <a:spcPct val="107000"/>
                        </a:lnSpc>
                        <a:spcAft>
                          <a:spcPts val="800"/>
                        </a:spcAft>
                      </a:pPr>
                      <a:r>
                        <a:rPr lang="en-GB" sz="1000" dirty="0"/>
                        <a:t>Name</a:t>
                      </a:r>
                    </a:p>
                  </a:txBody>
                  <a:tcPr marL="36001" marR="36001" marT="0" marB="0" anchor="ctr"/>
                </a:tc>
                <a:tc>
                  <a:txBody>
                    <a:bodyPr/>
                    <a:lstStyle/>
                    <a:p>
                      <a:pPr algn="ctr">
                        <a:lnSpc>
                          <a:spcPct val="107000"/>
                        </a:lnSpc>
                        <a:spcAft>
                          <a:spcPts val="800"/>
                        </a:spcAft>
                      </a:pPr>
                      <a:r>
                        <a:rPr lang="en-GB" sz="1000" dirty="0"/>
                        <a:t>Acronym</a:t>
                      </a:r>
                    </a:p>
                  </a:txBody>
                  <a:tcPr marL="36001" marR="36001" marT="0" marB="0" anchor="ctr"/>
                </a:tc>
                <a:tc>
                  <a:txBody>
                    <a:bodyPr/>
                    <a:lstStyle/>
                    <a:p>
                      <a:pPr algn="ctr">
                        <a:lnSpc>
                          <a:spcPct val="107000"/>
                        </a:lnSpc>
                        <a:spcAft>
                          <a:spcPts val="800"/>
                        </a:spcAft>
                      </a:pPr>
                      <a:r>
                        <a:rPr lang="en-GB" sz="1000" dirty="0"/>
                        <a:t>Target (mm/</a:t>
                      </a:r>
                      <a:r>
                        <a:rPr lang="en-GB" sz="1000" dirty="0" err="1"/>
                        <a:t>yyyy</a:t>
                      </a:r>
                      <a:r>
                        <a:rPr lang="en-GB" sz="1000" dirty="0"/>
                        <a:t>)</a:t>
                      </a:r>
                    </a:p>
                  </a:txBody>
                  <a:tcPr marL="36001" marR="36001" marT="0" marB="0" anchor="ctr"/>
                </a:tc>
                <a:tc>
                  <a:txBody>
                    <a:bodyPr/>
                    <a:lstStyle/>
                    <a:p>
                      <a:pPr algn="ctr">
                        <a:lnSpc>
                          <a:spcPct val="107000"/>
                        </a:lnSpc>
                        <a:spcAft>
                          <a:spcPts val="800"/>
                        </a:spcAft>
                      </a:pPr>
                      <a:r>
                        <a:rPr lang="en-GB" sz="1000" dirty="0"/>
                        <a:t>Old %</a:t>
                      </a:r>
                    </a:p>
                  </a:txBody>
                  <a:tcPr marL="36001" marR="36001" marT="0" marB="0" anchor="ctr"/>
                </a:tc>
                <a:tc>
                  <a:txBody>
                    <a:bodyPr/>
                    <a:lstStyle/>
                    <a:p>
                      <a:pPr algn="ctr">
                        <a:lnSpc>
                          <a:spcPct val="107000"/>
                        </a:lnSpc>
                        <a:spcAft>
                          <a:spcPts val="800"/>
                        </a:spcAft>
                      </a:pPr>
                      <a:r>
                        <a:rPr lang="en-GB" sz="1000" b="1" kern="1200" dirty="0">
                          <a:solidFill>
                            <a:schemeClr val="lt1"/>
                          </a:solidFill>
                          <a:latin typeface="+mn-lt"/>
                          <a:ea typeface="+mn-ea"/>
                          <a:cs typeface="+mn-cs"/>
                        </a:rPr>
                        <a:t>WID</a:t>
                      </a:r>
                      <a:endParaRPr lang="en-GB" sz="1000" dirty="0">
                        <a:solidFill>
                          <a:srgbClr val="FF0000"/>
                        </a:solidFill>
                      </a:endParaRPr>
                    </a:p>
                  </a:txBody>
                  <a:tcPr marL="36001" marR="36001" marT="0" marB="0" anchor="ctr"/>
                </a:tc>
                <a:tc>
                  <a:txBody>
                    <a:bodyPr/>
                    <a:lstStyle/>
                    <a:p>
                      <a:pPr algn="ctr">
                        <a:lnSpc>
                          <a:spcPct val="107000"/>
                        </a:lnSpc>
                        <a:spcAft>
                          <a:spcPts val="800"/>
                        </a:spcAft>
                      </a:pPr>
                      <a:r>
                        <a:rPr lang="en-GB" sz="1000" dirty="0">
                          <a:solidFill>
                            <a:srgbClr val="FF0000"/>
                          </a:solidFill>
                        </a:rPr>
                        <a:t>New %</a:t>
                      </a:r>
                      <a:endParaRPr lang="en-GB" sz="10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000" dirty="0">
                          <a:solidFill>
                            <a:srgbClr val="FF0000"/>
                          </a:solidFill>
                        </a:rPr>
                        <a:t>Change or comment</a:t>
                      </a:r>
                    </a:p>
                  </a:txBody>
                  <a:tcPr marL="36001" marR="36001" marT="0" marB="0" anchor="ctr"/>
                </a:tc>
                <a:extLst>
                  <a:ext uri="{0D108BD9-81ED-4DB2-BD59-A6C34878D82A}">
                    <a16:rowId xmlns:a16="http://schemas.microsoft.com/office/drawing/2014/main" val="331694244"/>
                  </a:ext>
                </a:extLst>
              </a:tr>
              <a:tr h="295202">
                <a:tc>
                  <a:txBody>
                    <a:bodyPr/>
                    <a:lstStyle/>
                    <a:p>
                      <a:pPr algn="r" fontAlgn="b"/>
                      <a:r>
                        <a:rPr lang="en-US" sz="1100" dirty="0"/>
                        <a:t>960044</a:t>
                      </a:r>
                    </a:p>
                  </a:txBody>
                  <a:tcPr marL="9525" marR="9525" marT="9525" marB="0" anchor="b"/>
                </a:tc>
                <a:tc>
                  <a:txBody>
                    <a:bodyPr/>
                    <a:lstStyle/>
                    <a:p>
                      <a:pPr algn="l" fontAlgn="b"/>
                      <a:r>
                        <a:rPr lang="en-US" sz="1100" dirty="0"/>
                        <a:t>Generic architecture for RT and AR/MR </a:t>
                      </a:r>
                    </a:p>
                  </a:txBody>
                  <a:tcPr marL="9525" marR="9525" marT="9525" marB="0" anchor="b"/>
                </a:tc>
                <a:tc>
                  <a:txBody>
                    <a:bodyPr/>
                    <a:lstStyle/>
                    <a:p>
                      <a:pPr algn="l" fontAlgn="b"/>
                      <a:r>
                        <a:rPr lang="en-US" sz="1100" dirty="0"/>
                        <a:t>GA4RTAR</a:t>
                      </a:r>
                    </a:p>
                  </a:txBody>
                  <a:tcPr marL="9525" marR="9525" marT="9525" marB="0" anchor="b"/>
                </a:tc>
                <a:tc>
                  <a:txBody>
                    <a:bodyPr/>
                    <a:lstStyle/>
                    <a:p>
                      <a:pPr algn="r" fontAlgn="b"/>
                      <a:r>
                        <a:rPr lang="en-US" sz="1100" dirty="0">
                          <a:solidFill>
                            <a:schemeClr val="tx1"/>
                          </a:solidFill>
                        </a:rPr>
                        <a:t>6/6/2023</a:t>
                      </a:r>
                    </a:p>
                  </a:txBody>
                  <a:tcPr marL="9525" marR="9525" marT="9525" marB="0" anchor="b"/>
                </a:tc>
                <a:tc>
                  <a:txBody>
                    <a:bodyPr/>
                    <a:lstStyle/>
                    <a:p>
                      <a:pPr algn="r" fontAlgn="b"/>
                      <a:r>
                        <a:rPr lang="en-US" sz="1100" dirty="0"/>
                        <a:t>70%</a:t>
                      </a:r>
                    </a:p>
                  </a:txBody>
                  <a:tcPr marL="9525" marR="9525" marT="9525" marB="0" anchor="b"/>
                </a:tc>
                <a:tc>
                  <a:txBody>
                    <a:bodyPr/>
                    <a:lstStyle/>
                    <a:p>
                      <a:pPr algn="l" fontAlgn="b"/>
                      <a:r>
                        <a:rPr lang="en-US" sz="1100" dirty="0">
                          <a:hlinkClick r:id="rId4"/>
                        </a:rPr>
                        <a:t>SP-220672</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100%</a:t>
                      </a: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r>
                        <a:rPr lang="en-GB" sz="1100" dirty="0">
                          <a:solidFill>
                            <a:srgbClr val="FF0000"/>
                          </a:solidFill>
                        </a:rPr>
                        <a:t>Stage 2 – Complete</a:t>
                      </a:r>
                    </a:p>
                  </a:txBody>
                  <a:tcPr marL="36001" marR="36001" marT="0" marB="0" anchor="ctr"/>
                </a:tc>
                <a:extLst>
                  <a:ext uri="{0D108BD9-81ED-4DB2-BD59-A6C34878D82A}">
                    <a16:rowId xmlns:a16="http://schemas.microsoft.com/office/drawing/2014/main" val="2876479667"/>
                  </a:ext>
                </a:extLst>
              </a:tr>
            </a:tbl>
          </a:graphicData>
        </a:graphic>
      </p:graphicFrame>
    </p:spTree>
    <p:extLst>
      <p:ext uri="{BB962C8B-B14F-4D97-AF65-F5344CB8AC3E}">
        <p14:creationId xmlns:p14="http://schemas.microsoft.com/office/powerpoint/2010/main" val="4220958212"/>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Split Rendering Media Service Enabler (SR_MSE)</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506227"/>
            <a:ext cx="11068050" cy="3778688"/>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This work item will develop a Media Service Enabler that packages all the required enablers and defines the required formats and protocols to make split rendering accessible to media service and application providers. The package is aligned with the philosophy of Media Service Enablers and envisions deployments as an SDK that is offered to application developers. </a:t>
            </a:r>
          </a:p>
          <a:p>
            <a:pPr marL="287338" indent="-287338">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TS 26.565 </a:t>
            </a:r>
            <a:r>
              <a:rPr lang="nb-NO" altLang="zh-CN" sz="1400" dirty="0">
                <a:cs typeface="Arial" pitchFamily="34" charset="0"/>
              </a:rPr>
              <a:t>Split Rendering Media Service Enabler </a:t>
            </a:r>
            <a:r>
              <a:rPr lang="en-US" altLang="zh-CN" sz="1400" dirty="0">
                <a:cs typeface="Arial" pitchFamily="34" charset="0"/>
              </a:rPr>
              <a:t>progressed to v0.5.0</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Improvements and Corrections to edge and dynamic policy procedures in SR</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General updates to TS26.565</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SR Rendering API</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Pixel Streaming Media Profile</a:t>
            </a:r>
          </a:p>
          <a:p>
            <a:pPr marL="687388" lvl="1" indent="-287338">
              <a:lnSpc>
                <a:spcPct val="93000"/>
              </a:lnSpc>
              <a:spcBef>
                <a:spcPct val="15000"/>
              </a:spcBef>
              <a:spcAft>
                <a:spcPct val="15000"/>
              </a:spcAft>
              <a:buSzPct val="100000"/>
              <a:tabLst>
                <a:tab pos="285750" algn="l"/>
              </a:tabLst>
              <a:defRPr/>
            </a:pPr>
            <a:r>
              <a:rPr lang="en-US" altLang="zh-CN" sz="1000" dirty="0" err="1">
                <a:cs typeface="Arial" pitchFamily="34" charset="0"/>
              </a:rPr>
              <a:t>pCR</a:t>
            </a:r>
            <a:r>
              <a:rPr lang="en-US" altLang="zh-CN" sz="1000" dirty="0">
                <a:cs typeface="Arial" pitchFamily="34" charset="0"/>
              </a:rPr>
              <a:t> on signaling for SR session control</a:t>
            </a:r>
          </a:p>
          <a:p>
            <a:pPr marL="687388" lvl="1" indent="-287338">
              <a:lnSpc>
                <a:spcPct val="93000"/>
              </a:lnSpc>
              <a:spcBef>
                <a:spcPct val="15000"/>
              </a:spcBef>
              <a:spcAft>
                <a:spcPct val="15000"/>
              </a:spcAft>
              <a:buSzPct val="100000"/>
              <a:tabLst>
                <a:tab pos="285750" algn="l"/>
              </a:tabLst>
              <a:defRPr/>
            </a:pPr>
            <a:r>
              <a:rPr lang="en-US" altLang="zh-CN" sz="1000" dirty="0">
                <a:cs typeface="Arial" pitchFamily="34" charset="0"/>
              </a:rPr>
              <a:t>On SR configuration API and view configuration</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Revised completion date to March 2024</a:t>
            </a:r>
          </a:p>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Refine split rendering functionality. Perform final alignment with other work items.</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Agree API IDL definitions and implementation guidelines.</a:t>
            </a:r>
          </a:p>
          <a:p>
            <a:pPr marL="287338" indent="-287338">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287338" indent="-287338">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287338" indent="-287338">
              <a:lnSpc>
                <a:spcPct val="93000"/>
              </a:lnSpc>
              <a:spcBef>
                <a:spcPct val="15000"/>
              </a:spcBef>
              <a:spcAft>
                <a:spcPct val="15000"/>
              </a:spcAft>
              <a:buSzPct val="100000"/>
              <a:tabLst>
                <a:tab pos="285750" algn="l"/>
              </a:tabLst>
              <a:defRPr/>
            </a:pPr>
            <a:endParaRPr lang="en-US" altLang="en-US" sz="1300" dirty="0">
              <a:cs typeface="Arial" panose="020B0604020202020204" pitchFamily="34" charset="0"/>
            </a:endParaRPr>
          </a:p>
        </p:txBody>
      </p:sp>
      <p:graphicFrame>
        <p:nvGraphicFramePr>
          <p:cNvPr id="4" name="Table 3">
            <a:extLst>
              <a:ext uri="{FF2B5EF4-FFF2-40B4-BE49-F238E27FC236}">
                <a16:creationId xmlns:a16="http://schemas.microsoft.com/office/drawing/2014/main" id="{DF3DD5E4-3991-45FB-86B4-96F10E2216EC}"/>
              </a:ext>
            </a:extLst>
          </p:cNvPr>
          <p:cNvGraphicFramePr>
            <a:graphicFrameLocks noGrp="1"/>
          </p:cNvGraphicFramePr>
          <p:nvPr>
            <p:extLst>
              <p:ext uri="{D42A27DB-BD31-4B8C-83A1-F6EECF244321}">
                <p14:modId xmlns:p14="http://schemas.microsoft.com/office/powerpoint/2010/main" val="594220258"/>
              </p:ext>
            </p:extLst>
          </p:nvPr>
        </p:nvGraphicFramePr>
        <p:xfrm>
          <a:off x="647700" y="1454150"/>
          <a:ext cx="10084901" cy="663702"/>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774318400"/>
                    </a:ext>
                  </a:extLst>
                </a:gridCol>
                <a:gridCol w="3844407">
                  <a:extLst>
                    <a:ext uri="{9D8B030D-6E8A-4147-A177-3AD203B41FA5}">
                      <a16:colId xmlns:a16="http://schemas.microsoft.com/office/drawing/2014/main" val="4223585199"/>
                    </a:ext>
                  </a:extLst>
                </a:gridCol>
                <a:gridCol w="1095473">
                  <a:extLst>
                    <a:ext uri="{9D8B030D-6E8A-4147-A177-3AD203B41FA5}">
                      <a16:colId xmlns:a16="http://schemas.microsoft.com/office/drawing/2014/main" val="3243789555"/>
                    </a:ext>
                  </a:extLst>
                </a:gridCol>
                <a:gridCol w="807092">
                  <a:extLst>
                    <a:ext uri="{9D8B030D-6E8A-4147-A177-3AD203B41FA5}">
                      <a16:colId xmlns:a16="http://schemas.microsoft.com/office/drawing/2014/main" val="846670347"/>
                    </a:ext>
                  </a:extLst>
                </a:gridCol>
                <a:gridCol w="551732">
                  <a:extLst>
                    <a:ext uri="{9D8B030D-6E8A-4147-A177-3AD203B41FA5}">
                      <a16:colId xmlns:a16="http://schemas.microsoft.com/office/drawing/2014/main" val="434790302"/>
                    </a:ext>
                  </a:extLst>
                </a:gridCol>
                <a:gridCol w="643064">
                  <a:extLst>
                    <a:ext uri="{9D8B030D-6E8A-4147-A177-3AD203B41FA5}">
                      <a16:colId xmlns:a16="http://schemas.microsoft.com/office/drawing/2014/main" val="3073372978"/>
                    </a:ext>
                  </a:extLst>
                </a:gridCol>
                <a:gridCol w="643064">
                  <a:extLst>
                    <a:ext uri="{9D8B030D-6E8A-4147-A177-3AD203B41FA5}">
                      <a16:colId xmlns:a16="http://schemas.microsoft.com/office/drawing/2014/main" val="561946174"/>
                    </a:ext>
                  </a:extLst>
                </a:gridCol>
                <a:gridCol w="1898167">
                  <a:extLst>
                    <a:ext uri="{9D8B030D-6E8A-4147-A177-3AD203B41FA5}">
                      <a16:colId xmlns:a16="http://schemas.microsoft.com/office/drawing/2014/main" val="3640305894"/>
                    </a:ext>
                  </a:extLst>
                </a:gridCol>
              </a:tblGrid>
              <a:tr h="296861">
                <a:tc>
                  <a:txBody>
                    <a:bodyPr/>
                    <a:lstStyle/>
                    <a:p>
                      <a:pPr algn="ctr">
                        <a:lnSpc>
                          <a:spcPct val="107000"/>
                        </a:lnSpc>
                        <a:spcAft>
                          <a:spcPts val="800"/>
                        </a:spcAft>
                      </a:pPr>
                      <a:r>
                        <a:rPr lang="en-GB" sz="1000" dirty="0"/>
                        <a:t>UID</a:t>
                      </a:r>
                    </a:p>
                  </a:txBody>
                  <a:tcPr marL="36001" marR="36001" marT="0" marB="0" anchor="ctr"/>
                </a:tc>
                <a:tc>
                  <a:txBody>
                    <a:bodyPr/>
                    <a:lstStyle/>
                    <a:p>
                      <a:pPr algn="ctr">
                        <a:lnSpc>
                          <a:spcPct val="107000"/>
                        </a:lnSpc>
                        <a:spcAft>
                          <a:spcPts val="800"/>
                        </a:spcAft>
                      </a:pPr>
                      <a:r>
                        <a:rPr lang="en-GB" sz="1000" dirty="0"/>
                        <a:t>Name</a:t>
                      </a:r>
                    </a:p>
                  </a:txBody>
                  <a:tcPr marL="36001" marR="36001" marT="0" marB="0" anchor="ctr"/>
                </a:tc>
                <a:tc>
                  <a:txBody>
                    <a:bodyPr/>
                    <a:lstStyle/>
                    <a:p>
                      <a:pPr algn="ctr">
                        <a:lnSpc>
                          <a:spcPct val="107000"/>
                        </a:lnSpc>
                        <a:spcAft>
                          <a:spcPts val="800"/>
                        </a:spcAft>
                      </a:pPr>
                      <a:r>
                        <a:rPr lang="en-GB" sz="1000" dirty="0"/>
                        <a:t>Acronym</a:t>
                      </a:r>
                    </a:p>
                  </a:txBody>
                  <a:tcPr marL="36001" marR="36001" marT="0" marB="0" anchor="ctr"/>
                </a:tc>
                <a:tc>
                  <a:txBody>
                    <a:bodyPr/>
                    <a:lstStyle/>
                    <a:p>
                      <a:pPr algn="ctr">
                        <a:lnSpc>
                          <a:spcPct val="107000"/>
                        </a:lnSpc>
                        <a:spcAft>
                          <a:spcPts val="800"/>
                        </a:spcAft>
                      </a:pPr>
                      <a:r>
                        <a:rPr lang="en-GB" sz="1000" dirty="0"/>
                        <a:t>Target (mm/</a:t>
                      </a:r>
                      <a:r>
                        <a:rPr lang="en-GB" sz="1000" dirty="0" err="1"/>
                        <a:t>yyyy</a:t>
                      </a:r>
                      <a:r>
                        <a:rPr lang="en-GB" sz="1000" dirty="0"/>
                        <a:t>)</a:t>
                      </a:r>
                    </a:p>
                  </a:txBody>
                  <a:tcPr marL="36001" marR="36001" marT="0" marB="0" anchor="ctr"/>
                </a:tc>
                <a:tc>
                  <a:txBody>
                    <a:bodyPr/>
                    <a:lstStyle/>
                    <a:p>
                      <a:pPr algn="ctr">
                        <a:lnSpc>
                          <a:spcPct val="107000"/>
                        </a:lnSpc>
                        <a:spcAft>
                          <a:spcPts val="800"/>
                        </a:spcAft>
                      </a:pPr>
                      <a:r>
                        <a:rPr lang="en-GB" sz="1000" dirty="0"/>
                        <a:t>Old %</a:t>
                      </a:r>
                    </a:p>
                  </a:txBody>
                  <a:tcPr marL="36001" marR="36001" marT="0" marB="0" anchor="ctr"/>
                </a:tc>
                <a:tc>
                  <a:txBody>
                    <a:bodyPr/>
                    <a:lstStyle/>
                    <a:p>
                      <a:pPr algn="ctr">
                        <a:lnSpc>
                          <a:spcPct val="107000"/>
                        </a:lnSpc>
                        <a:spcAft>
                          <a:spcPts val="800"/>
                        </a:spcAft>
                      </a:pPr>
                      <a:r>
                        <a:rPr lang="en-GB" sz="1000" b="1" kern="1200" dirty="0">
                          <a:solidFill>
                            <a:schemeClr val="lt1"/>
                          </a:solidFill>
                          <a:latin typeface="+mn-lt"/>
                          <a:ea typeface="+mn-ea"/>
                          <a:cs typeface="+mn-cs"/>
                        </a:rPr>
                        <a:t>WID</a:t>
                      </a:r>
                      <a:endParaRPr lang="en-GB" sz="1000" dirty="0">
                        <a:solidFill>
                          <a:srgbClr val="FF0000"/>
                        </a:solidFill>
                      </a:endParaRPr>
                    </a:p>
                  </a:txBody>
                  <a:tcPr marL="36001" marR="36001" marT="0" marB="0" anchor="ctr"/>
                </a:tc>
                <a:tc>
                  <a:txBody>
                    <a:bodyPr/>
                    <a:lstStyle/>
                    <a:p>
                      <a:pPr algn="ctr">
                        <a:lnSpc>
                          <a:spcPct val="107000"/>
                        </a:lnSpc>
                        <a:spcAft>
                          <a:spcPts val="800"/>
                        </a:spcAft>
                      </a:pPr>
                      <a:r>
                        <a:rPr lang="en-GB" sz="1000" dirty="0">
                          <a:solidFill>
                            <a:srgbClr val="FF0000"/>
                          </a:solidFill>
                        </a:rPr>
                        <a:t>New %</a:t>
                      </a:r>
                      <a:endParaRPr lang="en-GB" sz="10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000" dirty="0">
                          <a:solidFill>
                            <a:srgbClr val="FF0000"/>
                          </a:solidFill>
                        </a:rPr>
                        <a:t>Change or comment</a:t>
                      </a:r>
                    </a:p>
                  </a:txBody>
                  <a:tcPr marL="36001" marR="36001" marT="0" marB="0" anchor="ctr"/>
                </a:tc>
                <a:extLst>
                  <a:ext uri="{0D108BD9-81ED-4DB2-BD59-A6C34878D82A}">
                    <a16:rowId xmlns:a16="http://schemas.microsoft.com/office/drawing/2014/main" val="4239288155"/>
                  </a:ext>
                </a:extLst>
              </a:tr>
              <a:tr h="265183">
                <a:tc>
                  <a:txBody>
                    <a:bodyPr/>
                    <a:lstStyle/>
                    <a:p>
                      <a:pPr algn="r" fontAlgn="b"/>
                      <a:r>
                        <a:rPr lang="en-US" sz="1100" dirty="0"/>
                        <a:t>960045</a:t>
                      </a:r>
                    </a:p>
                  </a:txBody>
                  <a:tcPr marL="9525" marR="9525" marT="9525" marB="0" anchor="b"/>
                </a:tc>
                <a:tc>
                  <a:txBody>
                    <a:bodyPr/>
                    <a:lstStyle/>
                    <a:p>
                      <a:pPr algn="l" fontAlgn="b"/>
                      <a:r>
                        <a:rPr lang="nb-NO" sz="1100" dirty="0"/>
                        <a:t>Split Rendering Media Service Enabler </a:t>
                      </a:r>
                    </a:p>
                  </a:txBody>
                  <a:tcPr marL="9525" marR="9525" marT="9525" marB="0" anchor="b"/>
                </a:tc>
                <a:tc>
                  <a:txBody>
                    <a:bodyPr/>
                    <a:lstStyle/>
                    <a:p>
                      <a:pPr algn="l" fontAlgn="b"/>
                      <a:r>
                        <a:rPr lang="en-US" sz="1100" dirty="0"/>
                        <a:t>SR_MSE</a:t>
                      </a:r>
                    </a:p>
                  </a:txBody>
                  <a:tcPr marL="9525" marR="9525" marT="9525" marB="0" anchor="b"/>
                </a:tc>
                <a:tc>
                  <a:txBody>
                    <a:bodyPr/>
                    <a:lstStyle/>
                    <a:p>
                      <a:pPr algn="r" fontAlgn="b"/>
                      <a:r>
                        <a:rPr lang="en-US" sz="1100" dirty="0"/>
                        <a:t>12/12/2023 </a:t>
                      </a:r>
                      <a:br>
                        <a:rPr lang="en-US" sz="1100" dirty="0"/>
                      </a:br>
                      <a:r>
                        <a:rPr lang="en-US" sz="1100" dirty="0">
                          <a:solidFill>
                            <a:srgbClr val="FF0000"/>
                          </a:solidFill>
                        </a:rPr>
                        <a:t>-&gt; 3/3/2024</a:t>
                      </a:r>
                    </a:p>
                  </a:txBody>
                  <a:tcPr marL="9525" marR="9525" marT="9525" marB="0" anchor="b"/>
                </a:tc>
                <a:tc>
                  <a:txBody>
                    <a:bodyPr/>
                    <a:lstStyle/>
                    <a:p>
                      <a:pPr algn="r" fontAlgn="b"/>
                      <a:r>
                        <a:rPr lang="en-US" sz="1100" dirty="0"/>
                        <a:t>25%</a:t>
                      </a:r>
                    </a:p>
                  </a:txBody>
                  <a:tcPr marL="9525" marR="9525" marT="9525" marB="0" anchor="b"/>
                </a:tc>
                <a:tc>
                  <a:txBody>
                    <a:bodyPr/>
                    <a:lstStyle/>
                    <a:p>
                      <a:pPr algn="l" fontAlgn="b"/>
                      <a:r>
                        <a:rPr lang="en-US" sz="1100" dirty="0">
                          <a:hlinkClick r:id="rId2"/>
                        </a:rPr>
                        <a:t>SP-220685</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40%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3663855747"/>
                  </a:ext>
                </a:extLst>
              </a:tr>
            </a:tbl>
          </a:graphicData>
        </a:graphic>
      </p:graphicFrame>
    </p:spTree>
    <p:extLst>
      <p:ext uri="{BB962C8B-B14F-4D97-AF65-F5344CB8AC3E}">
        <p14:creationId xmlns:p14="http://schemas.microsoft.com/office/powerpoint/2010/main" val="2522630026"/>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5G Real-time Transport Protocols (5G_RTP)</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435192"/>
            <a:ext cx="11068050" cy="3849723"/>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The objective of this work item is to specify functionalities of RTP to improve support for traditional and immersive real-time services and enablers.  To develop a commercially relevant set of functionalities that only include technologies that are either commercially relevant or deployed or demonstrate clear performance or relevant functionality that justifies introducing additional implementation or interoperability complexity.</a:t>
            </a:r>
          </a:p>
          <a:p>
            <a:pPr marL="287338" indent="-287338">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The basic foundation of the RTP Header Extension for PDU Sets has been agreed and inserted in the TS 26.522. This will be sent to SA2 in order to be referenced.</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Update of TS 26.522 includes: SDP signaling for PDU Set and </a:t>
            </a:r>
            <a:r>
              <a:rPr lang="en-US" altLang="zh-CN" sz="1400" dirty="0" err="1">
                <a:cs typeface="Arial" pitchFamily="34" charset="0"/>
              </a:rPr>
              <a:t>EoB</a:t>
            </a:r>
            <a:r>
              <a:rPr lang="en-US" altLang="zh-CN" sz="1400" dirty="0">
                <a:cs typeface="Arial" pitchFamily="34" charset="0"/>
              </a:rPr>
              <a:t> marking, Guidelines for marking PDU Set importance, PDU Set size semantics, Reuse of rendered pose RTP HE in multiple streams, Clarifications on the definitions</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Other contributions on RTP Header Extension have been agreed for the Permanent Document and will be considered for further developments (use cases, pose information, time to next burst, end of burst signaling, reports for PDU Sets).</a:t>
            </a:r>
            <a:endParaRPr lang="en-US" altLang="zh-CN" sz="1000" dirty="0">
              <a:cs typeface="Arial" pitchFamily="34" charset="0"/>
            </a:endParaRP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Completion date revised to March 2024</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Specify RTP functionalities that support IMS-, WebRTC-, split rendering-based XR services and enablers (e.g., multiple simultaneous RTP streams in a single RTP session, multiple RTP sessions, RTP retransmission, RTP header extensions, FEC, RTP retransmission, SRTP, RTCP feedback reporting procedures). Specify usage of SDP to configure RTP appropriately.</a:t>
            </a:r>
          </a:p>
          <a:p>
            <a:pPr marL="0" indent="0">
              <a:lnSpc>
                <a:spcPct val="93000"/>
              </a:lnSpc>
              <a:spcBef>
                <a:spcPct val="15000"/>
              </a:spcBef>
              <a:spcAft>
                <a:spcPct val="15000"/>
              </a:spcAft>
              <a:buSzPct val="100000"/>
              <a:buNone/>
              <a:tabLst>
                <a:tab pos="285750" algn="l"/>
              </a:tabLst>
              <a:defRPr/>
            </a:pPr>
            <a:endParaRPr lang="en-US" altLang="zh-CN" sz="1400" dirty="0">
              <a:cs typeface="Arial" pitchFamily="34" charset="0"/>
            </a:endParaRPr>
          </a:p>
          <a:p>
            <a:pPr marL="287338" indent="-287338">
              <a:lnSpc>
                <a:spcPct val="93000"/>
              </a:lnSpc>
              <a:spcBef>
                <a:spcPct val="15000"/>
              </a:spcBef>
              <a:spcAft>
                <a:spcPct val="15000"/>
              </a:spcAft>
              <a:buSzPct val="100000"/>
              <a:tabLst>
                <a:tab pos="285750" algn="l"/>
              </a:tabLst>
              <a:defRPr/>
            </a:pPr>
            <a:endParaRPr lang="en-US" altLang="en-US" sz="1300" dirty="0">
              <a:cs typeface="Arial" panose="020B0604020202020204" pitchFamily="34" charset="0"/>
            </a:endParaRPr>
          </a:p>
        </p:txBody>
      </p:sp>
      <p:graphicFrame>
        <p:nvGraphicFramePr>
          <p:cNvPr id="4" name="Table 3">
            <a:extLst>
              <a:ext uri="{FF2B5EF4-FFF2-40B4-BE49-F238E27FC236}">
                <a16:creationId xmlns:a16="http://schemas.microsoft.com/office/drawing/2014/main" id="{CBD25676-08B5-42FF-8CDB-D4AA465BF64F}"/>
              </a:ext>
            </a:extLst>
          </p:cNvPr>
          <p:cNvGraphicFramePr>
            <a:graphicFrameLocks noGrp="1"/>
          </p:cNvGraphicFramePr>
          <p:nvPr>
            <p:extLst>
              <p:ext uri="{D42A27DB-BD31-4B8C-83A1-F6EECF244321}">
                <p14:modId xmlns:p14="http://schemas.microsoft.com/office/powerpoint/2010/main" val="639280980"/>
              </p:ext>
            </p:extLst>
          </p:nvPr>
        </p:nvGraphicFramePr>
        <p:xfrm>
          <a:off x="647700" y="1454150"/>
          <a:ext cx="10084901" cy="663702"/>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70409629"/>
                    </a:ext>
                  </a:extLst>
                </a:gridCol>
                <a:gridCol w="3844407">
                  <a:extLst>
                    <a:ext uri="{9D8B030D-6E8A-4147-A177-3AD203B41FA5}">
                      <a16:colId xmlns:a16="http://schemas.microsoft.com/office/drawing/2014/main" val="1274809605"/>
                    </a:ext>
                  </a:extLst>
                </a:gridCol>
                <a:gridCol w="1095473">
                  <a:extLst>
                    <a:ext uri="{9D8B030D-6E8A-4147-A177-3AD203B41FA5}">
                      <a16:colId xmlns:a16="http://schemas.microsoft.com/office/drawing/2014/main" val="3687245956"/>
                    </a:ext>
                  </a:extLst>
                </a:gridCol>
                <a:gridCol w="807092">
                  <a:extLst>
                    <a:ext uri="{9D8B030D-6E8A-4147-A177-3AD203B41FA5}">
                      <a16:colId xmlns:a16="http://schemas.microsoft.com/office/drawing/2014/main" val="1833922680"/>
                    </a:ext>
                  </a:extLst>
                </a:gridCol>
                <a:gridCol w="551732">
                  <a:extLst>
                    <a:ext uri="{9D8B030D-6E8A-4147-A177-3AD203B41FA5}">
                      <a16:colId xmlns:a16="http://schemas.microsoft.com/office/drawing/2014/main" val="414198531"/>
                    </a:ext>
                  </a:extLst>
                </a:gridCol>
                <a:gridCol w="643064">
                  <a:extLst>
                    <a:ext uri="{9D8B030D-6E8A-4147-A177-3AD203B41FA5}">
                      <a16:colId xmlns:a16="http://schemas.microsoft.com/office/drawing/2014/main" val="2250972029"/>
                    </a:ext>
                  </a:extLst>
                </a:gridCol>
                <a:gridCol w="643064">
                  <a:extLst>
                    <a:ext uri="{9D8B030D-6E8A-4147-A177-3AD203B41FA5}">
                      <a16:colId xmlns:a16="http://schemas.microsoft.com/office/drawing/2014/main" val="2005104815"/>
                    </a:ext>
                  </a:extLst>
                </a:gridCol>
                <a:gridCol w="1898167">
                  <a:extLst>
                    <a:ext uri="{9D8B030D-6E8A-4147-A177-3AD203B41FA5}">
                      <a16:colId xmlns:a16="http://schemas.microsoft.com/office/drawing/2014/main" val="2754523379"/>
                    </a:ext>
                  </a:extLst>
                </a:gridCol>
              </a:tblGrid>
              <a:tr h="296861">
                <a:tc>
                  <a:txBody>
                    <a:bodyPr/>
                    <a:lstStyle/>
                    <a:p>
                      <a:pPr algn="ctr">
                        <a:lnSpc>
                          <a:spcPct val="107000"/>
                        </a:lnSpc>
                        <a:spcAft>
                          <a:spcPts val="800"/>
                        </a:spcAft>
                      </a:pPr>
                      <a:r>
                        <a:rPr lang="en-GB" sz="1000" dirty="0"/>
                        <a:t>UID</a:t>
                      </a:r>
                    </a:p>
                  </a:txBody>
                  <a:tcPr marL="36001" marR="36001" marT="0" marB="0" anchor="ctr"/>
                </a:tc>
                <a:tc>
                  <a:txBody>
                    <a:bodyPr/>
                    <a:lstStyle/>
                    <a:p>
                      <a:pPr algn="ctr">
                        <a:lnSpc>
                          <a:spcPct val="107000"/>
                        </a:lnSpc>
                        <a:spcAft>
                          <a:spcPts val="800"/>
                        </a:spcAft>
                      </a:pPr>
                      <a:r>
                        <a:rPr lang="en-GB" sz="1000" dirty="0"/>
                        <a:t>Name</a:t>
                      </a:r>
                    </a:p>
                  </a:txBody>
                  <a:tcPr marL="36001" marR="36001" marT="0" marB="0" anchor="ctr"/>
                </a:tc>
                <a:tc>
                  <a:txBody>
                    <a:bodyPr/>
                    <a:lstStyle/>
                    <a:p>
                      <a:pPr algn="ctr">
                        <a:lnSpc>
                          <a:spcPct val="107000"/>
                        </a:lnSpc>
                        <a:spcAft>
                          <a:spcPts val="800"/>
                        </a:spcAft>
                      </a:pPr>
                      <a:r>
                        <a:rPr lang="en-GB" sz="1000" dirty="0"/>
                        <a:t>Acronym</a:t>
                      </a:r>
                    </a:p>
                  </a:txBody>
                  <a:tcPr marL="36001" marR="36001" marT="0" marB="0" anchor="ctr"/>
                </a:tc>
                <a:tc>
                  <a:txBody>
                    <a:bodyPr/>
                    <a:lstStyle/>
                    <a:p>
                      <a:pPr algn="ctr">
                        <a:lnSpc>
                          <a:spcPct val="107000"/>
                        </a:lnSpc>
                        <a:spcAft>
                          <a:spcPts val="800"/>
                        </a:spcAft>
                      </a:pPr>
                      <a:r>
                        <a:rPr lang="en-GB" sz="1000" dirty="0"/>
                        <a:t>Target (mm/</a:t>
                      </a:r>
                      <a:r>
                        <a:rPr lang="en-GB" sz="1000" dirty="0" err="1"/>
                        <a:t>yyyy</a:t>
                      </a:r>
                      <a:r>
                        <a:rPr lang="en-GB" sz="1000" dirty="0"/>
                        <a:t>)</a:t>
                      </a:r>
                    </a:p>
                  </a:txBody>
                  <a:tcPr marL="36001" marR="36001" marT="0" marB="0" anchor="ctr"/>
                </a:tc>
                <a:tc>
                  <a:txBody>
                    <a:bodyPr/>
                    <a:lstStyle/>
                    <a:p>
                      <a:pPr algn="ctr">
                        <a:lnSpc>
                          <a:spcPct val="107000"/>
                        </a:lnSpc>
                        <a:spcAft>
                          <a:spcPts val="800"/>
                        </a:spcAft>
                      </a:pPr>
                      <a:r>
                        <a:rPr lang="en-GB" sz="1000" dirty="0"/>
                        <a:t>Old %</a:t>
                      </a:r>
                    </a:p>
                  </a:txBody>
                  <a:tcPr marL="36001" marR="36001" marT="0" marB="0" anchor="ctr"/>
                </a:tc>
                <a:tc>
                  <a:txBody>
                    <a:bodyPr/>
                    <a:lstStyle/>
                    <a:p>
                      <a:pPr algn="ctr">
                        <a:lnSpc>
                          <a:spcPct val="107000"/>
                        </a:lnSpc>
                        <a:spcAft>
                          <a:spcPts val="800"/>
                        </a:spcAft>
                      </a:pPr>
                      <a:r>
                        <a:rPr lang="en-GB" sz="1000" b="1" kern="1200" dirty="0">
                          <a:solidFill>
                            <a:schemeClr val="lt1"/>
                          </a:solidFill>
                          <a:latin typeface="+mn-lt"/>
                          <a:ea typeface="+mn-ea"/>
                          <a:cs typeface="+mn-cs"/>
                        </a:rPr>
                        <a:t>WID</a:t>
                      </a:r>
                      <a:endParaRPr lang="en-GB" sz="1000" dirty="0">
                        <a:solidFill>
                          <a:srgbClr val="FF0000"/>
                        </a:solidFill>
                      </a:endParaRPr>
                    </a:p>
                  </a:txBody>
                  <a:tcPr marL="36001" marR="36001" marT="0" marB="0" anchor="ctr"/>
                </a:tc>
                <a:tc>
                  <a:txBody>
                    <a:bodyPr/>
                    <a:lstStyle/>
                    <a:p>
                      <a:pPr algn="ctr">
                        <a:lnSpc>
                          <a:spcPct val="107000"/>
                        </a:lnSpc>
                        <a:spcAft>
                          <a:spcPts val="800"/>
                        </a:spcAft>
                      </a:pPr>
                      <a:r>
                        <a:rPr lang="en-GB" sz="1000" dirty="0">
                          <a:solidFill>
                            <a:srgbClr val="FF0000"/>
                          </a:solidFill>
                        </a:rPr>
                        <a:t>New %</a:t>
                      </a:r>
                      <a:endParaRPr lang="en-GB" sz="10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000" dirty="0">
                          <a:solidFill>
                            <a:srgbClr val="FF0000"/>
                          </a:solidFill>
                        </a:rPr>
                        <a:t>Change or comment</a:t>
                      </a:r>
                    </a:p>
                  </a:txBody>
                  <a:tcPr marL="36001" marR="36001" marT="0" marB="0" anchor="ctr"/>
                </a:tc>
                <a:extLst>
                  <a:ext uri="{0D108BD9-81ED-4DB2-BD59-A6C34878D82A}">
                    <a16:rowId xmlns:a16="http://schemas.microsoft.com/office/drawing/2014/main" val="437025658"/>
                  </a:ext>
                </a:extLst>
              </a:tr>
              <a:tr h="265183">
                <a:tc>
                  <a:txBody>
                    <a:bodyPr/>
                    <a:lstStyle/>
                    <a:p>
                      <a:pPr algn="r" fontAlgn="b"/>
                      <a:r>
                        <a:rPr lang="en-US" sz="1100" dirty="0"/>
                        <a:t>960046</a:t>
                      </a:r>
                    </a:p>
                  </a:txBody>
                  <a:tcPr marL="9525" marR="9525" marT="9525" marB="0" anchor="b"/>
                </a:tc>
                <a:tc>
                  <a:txBody>
                    <a:bodyPr/>
                    <a:lstStyle/>
                    <a:p>
                      <a:pPr algn="l" fontAlgn="b"/>
                      <a:r>
                        <a:rPr lang="en-US" sz="1100" dirty="0"/>
                        <a:t>Real-time Transport Protocol Configurations </a:t>
                      </a:r>
                    </a:p>
                  </a:txBody>
                  <a:tcPr marL="9525" marR="9525" marT="9525" marB="0" anchor="b"/>
                </a:tc>
                <a:tc>
                  <a:txBody>
                    <a:bodyPr/>
                    <a:lstStyle/>
                    <a:p>
                      <a:pPr algn="l" fontAlgn="b"/>
                      <a:r>
                        <a:rPr lang="en-US" sz="1100" dirty="0"/>
                        <a:t>5G_RTP</a:t>
                      </a:r>
                    </a:p>
                  </a:txBody>
                  <a:tcPr marL="9525" marR="9525" marT="9525" marB="0" anchor="b"/>
                </a:tc>
                <a:tc>
                  <a:txBody>
                    <a:bodyPr/>
                    <a:lstStyle/>
                    <a:p>
                      <a:pPr algn="r" fontAlgn="b"/>
                      <a:r>
                        <a:rPr lang="en-US" sz="1100" dirty="0"/>
                        <a:t>12/12/2023</a:t>
                      </a:r>
                      <a:br>
                        <a:rPr lang="en-US" sz="1100" dirty="0"/>
                      </a:br>
                      <a:r>
                        <a:rPr lang="en-US" sz="1100" dirty="0">
                          <a:solidFill>
                            <a:srgbClr val="FF0000"/>
                          </a:solidFill>
                        </a:rPr>
                        <a:t>-&gt; 3/3/2024</a:t>
                      </a:r>
                    </a:p>
                  </a:txBody>
                  <a:tcPr marL="9525" marR="9525" marT="9525" marB="0" anchor="b"/>
                </a:tc>
                <a:tc>
                  <a:txBody>
                    <a:bodyPr/>
                    <a:lstStyle/>
                    <a:p>
                      <a:pPr algn="r" fontAlgn="b"/>
                      <a:r>
                        <a:rPr lang="en-US" sz="1100" dirty="0"/>
                        <a:t>15%</a:t>
                      </a:r>
                    </a:p>
                  </a:txBody>
                  <a:tcPr marL="9525" marR="9525" marT="9525" marB="0" anchor="b"/>
                </a:tc>
                <a:tc>
                  <a:txBody>
                    <a:bodyPr/>
                    <a:lstStyle/>
                    <a:p>
                      <a:pPr algn="l" fontAlgn="b"/>
                      <a:r>
                        <a:rPr lang="en-US" sz="1100" dirty="0">
                          <a:hlinkClick r:id="rId2"/>
                        </a:rPr>
                        <a:t>SP-220613</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35%</a:t>
                      </a:r>
                    </a:p>
                  </a:txBody>
                  <a:tcPr marL="36001" marR="36001" marT="0" marB="0" anchor="ctr"/>
                </a:tc>
                <a:tc>
                  <a:txBody>
                    <a:bodyPr/>
                    <a:lstStyle/>
                    <a:p>
                      <a:pPr algn="ctr">
                        <a:lnSpc>
                          <a:spcPct val="107000"/>
                        </a:lnSpc>
                        <a:spcAft>
                          <a:spcPts val="800"/>
                        </a:spcAft>
                      </a:pPr>
                      <a:r>
                        <a:rPr lang="en-GB" sz="1100" dirty="0">
                          <a:solidFill>
                            <a:srgbClr val="FF0000"/>
                          </a:solidFill>
                        </a:rPr>
                        <a:t>Revised WID in </a:t>
                      </a:r>
                      <a:r>
                        <a:rPr lang="en-GB" sz="1100" dirty="0">
                          <a:solidFill>
                            <a:srgbClr val="FF0000"/>
                          </a:solidFill>
                          <a:hlinkClick r:id="rId3"/>
                        </a:rPr>
                        <a:t>SP-230541</a:t>
                      </a:r>
                      <a:endParaRPr lang="en-GB" sz="1100" dirty="0">
                        <a:solidFill>
                          <a:srgbClr val="FF0000"/>
                        </a:solidFill>
                      </a:endParaRPr>
                    </a:p>
                  </a:txBody>
                  <a:tcPr marL="36001" marR="36001" marT="0" marB="0" anchor="ctr"/>
                </a:tc>
                <a:extLst>
                  <a:ext uri="{0D108BD9-81ED-4DB2-BD59-A6C34878D82A}">
                    <a16:rowId xmlns:a16="http://schemas.microsoft.com/office/drawing/2014/main" val="1614637289"/>
                  </a:ext>
                </a:extLst>
              </a:tr>
            </a:tbl>
          </a:graphicData>
        </a:graphic>
      </p:graphicFrame>
    </p:spTree>
    <p:extLst>
      <p:ext uri="{BB962C8B-B14F-4D97-AF65-F5344CB8AC3E}">
        <p14:creationId xmlns:p14="http://schemas.microsoft.com/office/powerpoint/2010/main" val="3439975873"/>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Terminal Audio quality performance and Test methods for Immersive Audio Services (ATIAS)</a:t>
            </a:r>
            <a:endParaRPr lang="fr-FR"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285750" lvl="0" indent="-28575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5750" indent="-285750">
              <a:lnSpc>
                <a:spcPct val="93000"/>
              </a:lnSpc>
              <a:spcBef>
                <a:spcPct val="15000"/>
              </a:spcBef>
              <a:spcAft>
                <a:spcPct val="15000"/>
              </a:spcAft>
              <a:buSzPct val="100000"/>
              <a:tabLst>
                <a:tab pos="285750" algn="l"/>
              </a:tabLst>
              <a:defRPr/>
            </a:pPr>
            <a:r>
              <a:rPr lang="en-US" altLang="en-US" sz="1400" dirty="0"/>
              <a:t>The overall objective of this work item is to develop a set of test specifications similar to TS 26.131 and 26.132 for objective characterization of terminals for 3GPP immersive services. This covers both conversational services based on MTSI / telepresence and non-conversational services. The tests will be limited to the use of an acoustic or a digital / analog audio interface. </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285750" lvl="0" indent="-285750" fontAlgn="base">
              <a:lnSpc>
                <a:spcPct val="93000"/>
              </a:lnSpc>
              <a:spcBef>
                <a:spcPct val="15000"/>
              </a:spcBef>
              <a:spcAft>
                <a:spcPct val="15000"/>
              </a:spcAft>
              <a:buSzPct val="100000"/>
              <a:tabLst>
                <a:tab pos="285750" algn="l"/>
              </a:tabLst>
              <a:defRPr/>
            </a:pPr>
            <a:r>
              <a:rPr lang="en-US" altLang="zh-CN" sz="1400" dirty="0">
                <a:cs typeface="Arial" pitchFamily="34" charset="0"/>
              </a:rPr>
              <a:t>Three proposed updates on test methods covering </a:t>
            </a:r>
            <a:r>
              <a:rPr lang="en-US" altLang="zh-CN" sz="1400" dirty="0" err="1">
                <a:cs typeface="Arial" pitchFamily="34" charset="0"/>
              </a:rPr>
              <a:t>DoA</a:t>
            </a:r>
            <a:r>
              <a:rPr lang="en-US" altLang="zh-CN" sz="1400" dirty="0">
                <a:cs typeface="Arial" pitchFamily="34" charset="0"/>
              </a:rPr>
              <a:t>, spatial separation and level calculations were agreed. Proposed updates on stereo testing, lowest frequency for MASA test signals and general comments on the current ATIAS </a:t>
            </a:r>
            <a:r>
              <a:rPr lang="en-US" altLang="zh-CN" sz="1400" dirty="0" err="1">
                <a:cs typeface="Arial" pitchFamily="34" charset="0"/>
              </a:rPr>
              <a:t>Pdoc</a:t>
            </a:r>
            <a:r>
              <a:rPr lang="en-US" altLang="zh-CN" sz="1400" dirty="0">
                <a:cs typeface="Arial" pitchFamily="34" charset="0"/>
              </a:rPr>
              <a:t> were reviewed. An update of the ATIAS-1 PD merging all proposed updates was agreed.</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5750" lvl="0" indent="-285750" fontAlgn="base">
              <a:lnSpc>
                <a:spcPct val="93000"/>
              </a:lnSpc>
              <a:spcBef>
                <a:spcPct val="15000"/>
              </a:spcBef>
              <a:spcAft>
                <a:spcPct val="15000"/>
              </a:spcAft>
              <a:buSzPct val="100000"/>
              <a:tabLst>
                <a:tab pos="285750" algn="l"/>
              </a:tabLst>
              <a:defRPr/>
            </a:pPr>
            <a:r>
              <a:rPr lang="en-US" altLang="zh-CN" sz="1400" dirty="0">
                <a:cs typeface="Arial" pitchFamily="34" charset="0"/>
              </a:rPr>
              <a:t>Progress Performance Requirements (TS 26.261) and Test Methods (CR to TS 26.260)</a:t>
            </a:r>
          </a:p>
          <a:p>
            <a:pPr marL="285750" lvl="0" indent="-28575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285750" lvl="0" indent="-28575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endParaRPr lang="en-US" altLang="zh-CN" sz="1400" dirty="0">
              <a:cs typeface="Arial" pitchFamily="34" charset="0"/>
            </a:endParaRPr>
          </a:p>
          <a:p>
            <a:pPr marL="0" indent="0">
              <a:buNone/>
            </a:pPr>
            <a:endParaRPr lang="fr-FR" sz="1400" dirty="0"/>
          </a:p>
        </p:txBody>
      </p:sp>
      <p:graphicFrame>
        <p:nvGraphicFramePr>
          <p:cNvPr id="4" name="Table 3">
            <a:extLst>
              <a:ext uri="{FF2B5EF4-FFF2-40B4-BE49-F238E27FC236}">
                <a16:creationId xmlns:a16="http://schemas.microsoft.com/office/drawing/2014/main" id="{51F3E81D-386B-4957-A18B-422927F340BA}"/>
              </a:ext>
            </a:extLst>
          </p:cNvPr>
          <p:cNvGraphicFramePr>
            <a:graphicFrameLocks noGrp="1"/>
          </p:cNvGraphicFramePr>
          <p:nvPr>
            <p:extLst>
              <p:ext uri="{D42A27DB-BD31-4B8C-83A1-F6EECF244321}">
                <p14:modId xmlns:p14="http://schemas.microsoft.com/office/powerpoint/2010/main" val="1497766752"/>
              </p:ext>
            </p:extLst>
          </p:nvPr>
        </p:nvGraphicFramePr>
        <p:xfrm>
          <a:off x="647700" y="1454150"/>
          <a:ext cx="10084901" cy="663702"/>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1891266433"/>
                    </a:ext>
                  </a:extLst>
                </a:gridCol>
                <a:gridCol w="3844407">
                  <a:extLst>
                    <a:ext uri="{9D8B030D-6E8A-4147-A177-3AD203B41FA5}">
                      <a16:colId xmlns:a16="http://schemas.microsoft.com/office/drawing/2014/main" val="3311872141"/>
                    </a:ext>
                  </a:extLst>
                </a:gridCol>
                <a:gridCol w="1095473">
                  <a:extLst>
                    <a:ext uri="{9D8B030D-6E8A-4147-A177-3AD203B41FA5}">
                      <a16:colId xmlns:a16="http://schemas.microsoft.com/office/drawing/2014/main" val="77372537"/>
                    </a:ext>
                  </a:extLst>
                </a:gridCol>
                <a:gridCol w="807092">
                  <a:extLst>
                    <a:ext uri="{9D8B030D-6E8A-4147-A177-3AD203B41FA5}">
                      <a16:colId xmlns:a16="http://schemas.microsoft.com/office/drawing/2014/main" val="450195047"/>
                    </a:ext>
                  </a:extLst>
                </a:gridCol>
                <a:gridCol w="551732">
                  <a:extLst>
                    <a:ext uri="{9D8B030D-6E8A-4147-A177-3AD203B41FA5}">
                      <a16:colId xmlns:a16="http://schemas.microsoft.com/office/drawing/2014/main" val="3504571371"/>
                    </a:ext>
                  </a:extLst>
                </a:gridCol>
                <a:gridCol w="643064">
                  <a:extLst>
                    <a:ext uri="{9D8B030D-6E8A-4147-A177-3AD203B41FA5}">
                      <a16:colId xmlns:a16="http://schemas.microsoft.com/office/drawing/2014/main" val="3078646753"/>
                    </a:ext>
                  </a:extLst>
                </a:gridCol>
                <a:gridCol w="643064">
                  <a:extLst>
                    <a:ext uri="{9D8B030D-6E8A-4147-A177-3AD203B41FA5}">
                      <a16:colId xmlns:a16="http://schemas.microsoft.com/office/drawing/2014/main" val="3744850209"/>
                    </a:ext>
                  </a:extLst>
                </a:gridCol>
                <a:gridCol w="1898167">
                  <a:extLst>
                    <a:ext uri="{9D8B030D-6E8A-4147-A177-3AD203B41FA5}">
                      <a16:colId xmlns:a16="http://schemas.microsoft.com/office/drawing/2014/main" val="406681458"/>
                    </a:ext>
                  </a:extLst>
                </a:gridCol>
              </a:tblGrid>
              <a:tr h="296861">
                <a:tc>
                  <a:txBody>
                    <a:bodyPr/>
                    <a:lstStyle/>
                    <a:p>
                      <a:pPr algn="ctr">
                        <a:lnSpc>
                          <a:spcPct val="107000"/>
                        </a:lnSpc>
                        <a:spcAft>
                          <a:spcPts val="800"/>
                        </a:spcAft>
                      </a:pPr>
                      <a:r>
                        <a:rPr lang="en-GB" sz="1000" dirty="0"/>
                        <a:t>UID</a:t>
                      </a:r>
                    </a:p>
                  </a:txBody>
                  <a:tcPr marL="36001" marR="36001" marT="0" marB="0" anchor="ctr"/>
                </a:tc>
                <a:tc>
                  <a:txBody>
                    <a:bodyPr/>
                    <a:lstStyle/>
                    <a:p>
                      <a:pPr algn="ctr">
                        <a:lnSpc>
                          <a:spcPct val="107000"/>
                        </a:lnSpc>
                        <a:spcAft>
                          <a:spcPts val="800"/>
                        </a:spcAft>
                      </a:pPr>
                      <a:r>
                        <a:rPr lang="en-GB" sz="1000" dirty="0"/>
                        <a:t>Name</a:t>
                      </a:r>
                    </a:p>
                  </a:txBody>
                  <a:tcPr marL="36001" marR="36001" marT="0" marB="0" anchor="ctr"/>
                </a:tc>
                <a:tc>
                  <a:txBody>
                    <a:bodyPr/>
                    <a:lstStyle/>
                    <a:p>
                      <a:pPr algn="ctr">
                        <a:lnSpc>
                          <a:spcPct val="107000"/>
                        </a:lnSpc>
                        <a:spcAft>
                          <a:spcPts val="800"/>
                        </a:spcAft>
                      </a:pPr>
                      <a:r>
                        <a:rPr lang="en-GB" sz="1000" dirty="0"/>
                        <a:t>Acronym</a:t>
                      </a:r>
                    </a:p>
                  </a:txBody>
                  <a:tcPr marL="36001" marR="36001" marT="0" marB="0" anchor="ctr"/>
                </a:tc>
                <a:tc>
                  <a:txBody>
                    <a:bodyPr/>
                    <a:lstStyle/>
                    <a:p>
                      <a:pPr algn="ctr">
                        <a:lnSpc>
                          <a:spcPct val="107000"/>
                        </a:lnSpc>
                        <a:spcAft>
                          <a:spcPts val="800"/>
                        </a:spcAft>
                      </a:pPr>
                      <a:r>
                        <a:rPr lang="en-GB" sz="1000" dirty="0"/>
                        <a:t>Target (mm/</a:t>
                      </a:r>
                      <a:r>
                        <a:rPr lang="en-GB" sz="1000" dirty="0" err="1"/>
                        <a:t>yyyy</a:t>
                      </a:r>
                      <a:r>
                        <a:rPr lang="en-GB" sz="1000" dirty="0"/>
                        <a:t>)</a:t>
                      </a:r>
                    </a:p>
                  </a:txBody>
                  <a:tcPr marL="36001" marR="36001" marT="0" marB="0" anchor="ctr"/>
                </a:tc>
                <a:tc>
                  <a:txBody>
                    <a:bodyPr/>
                    <a:lstStyle/>
                    <a:p>
                      <a:pPr algn="ctr">
                        <a:lnSpc>
                          <a:spcPct val="107000"/>
                        </a:lnSpc>
                        <a:spcAft>
                          <a:spcPts val="800"/>
                        </a:spcAft>
                      </a:pPr>
                      <a:r>
                        <a:rPr lang="en-GB" sz="1000" dirty="0"/>
                        <a:t>Old %</a:t>
                      </a:r>
                    </a:p>
                  </a:txBody>
                  <a:tcPr marL="36001" marR="36001" marT="0" marB="0" anchor="ctr"/>
                </a:tc>
                <a:tc>
                  <a:txBody>
                    <a:bodyPr/>
                    <a:lstStyle/>
                    <a:p>
                      <a:pPr algn="ctr">
                        <a:lnSpc>
                          <a:spcPct val="107000"/>
                        </a:lnSpc>
                        <a:spcAft>
                          <a:spcPts val="800"/>
                        </a:spcAft>
                      </a:pPr>
                      <a:r>
                        <a:rPr lang="en-GB" sz="1000" b="1" kern="1200" dirty="0">
                          <a:solidFill>
                            <a:schemeClr val="lt1"/>
                          </a:solidFill>
                          <a:latin typeface="+mn-lt"/>
                          <a:ea typeface="+mn-ea"/>
                          <a:cs typeface="+mn-cs"/>
                        </a:rPr>
                        <a:t>WID</a:t>
                      </a:r>
                      <a:endParaRPr lang="en-GB" sz="1000" dirty="0">
                        <a:solidFill>
                          <a:srgbClr val="FF0000"/>
                        </a:solidFill>
                      </a:endParaRPr>
                    </a:p>
                  </a:txBody>
                  <a:tcPr marL="36001" marR="36001" marT="0" marB="0" anchor="ctr"/>
                </a:tc>
                <a:tc>
                  <a:txBody>
                    <a:bodyPr/>
                    <a:lstStyle/>
                    <a:p>
                      <a:pPr algn="ctr">
                        <a:lnSpc>
                          <a:spcPct val="107000"/>
                        </a:lnSpc>
                        <a:spcAft>
                          <a:spcPts val="800"/>
                        </a:spcAft>
                      </a:pPr>
                      <a:r>
                        <a:rPr lang="en-GB" sz="1000" dirty="0">
                          <a:solidFill>
                            <a:srgbClr val="FF0000"/>
                          </a:solidFill>
                        </a:rPr>
                        <a:t>New %</a:t>
                      </a:r>
                      <a:endParaRPr lang="en-GB" sz="10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000" dirty="0">
                          <a:solidFill>
                            <a:srgbClr val="FF0000"/>
                          </a:solidFill>
                        </a:rPr>
                        <a:t>Change or comment</a:t>
                      </a:r>
                    </a:p>
                  </a:txBody>
                  <a:tcPr marL="36001" marR="36001" marT="0" marB="0" anchor="ctr"/>
                </a:tc>
                <a:extLst>
                  <a:ext uri="{0D108BD9-81ED-4DB2-BD59-A6C34878D82A}">
                    <a16:rowId xmlns:a16="http://schemas.microsoft.com/office/drawing/2014/main" val="3996820766"/>
                  </a:ext>
                </a:extLst>
              </a:tr>
              <a:tr h="293145">
                <a:tc>
                  <a:txBody>
                    <a:bodyPr/>
                    <a:lstStyle/>
                    <a:p>
                      <a:pPr algn="r" fontAlgn="b"/>
                      <a:r>
                        <a:rPr lang="en-US" sz="1100" dirty="0"/>
                        <a:t>830005</a:t>
                      </a:r>
                    </a:p>
                  </a:txBody>
                  <a:tcPr marL="9525" marR="9525" marT="9525" marB="0" anchor="b"/>
                </a:tc>
                <a:tc>
                  <a:txBody>
                    <a:bodyPr/>
                    <a:lstStyle/>
                    <a:p>
                      <a:pPr algn="l" fontAlgn="b"/>
                      <a:r>
                        <a:rPr lang="en-US" sz="1100" dirty="0"/>
                        <a:t>Terminal Audio quality performance and Test methods for Immersive Audio Services</a:t>
                      </a:r>
                    </a:p>
                  </a:txBody>
                  <a:tcPr marL="9525" marR="9525" marT="9525" marB="0" anchor="b"/>
                </a:tc>
                <a:tc>
                  <a:txBody>
                    <a:bodyPr/>
                    <a:lstStyle/>
                    <a:p>
                      <a:pPr algn="l" fontAlgn="b"/>
                      <a:r>
                        <a:rPr lang="en-US" sz="1100" dirty="0"/>
                        <a:t>ATIAS</a:t>
                      </a:r>
                    </a:p>
                  </a:txBody>
                  <a:tcPr marL="9525" marR="9525" marT="9525" marB="0" anchor="b"/>
                </a:tc>
                <a:tc>
                  <a:txBody>
                    <a:bodyPr/>
                    <a:lstStyle/>
                    <a:p>
                      <a:pPr algn="r" fontAlgn="b"/>
                      <a:r>
                        <a:rPr lang="en-US" sz="1100" dirty="0"/>
                        <a:t>12/12/2023</a:t>
                      </a:r>
                    </a:p>
                  </a:txBody>
                  <a:tcPr marL="9525" marR="9525" marT="9525" marB="0" anchor="b"/>
                </a:tc>
                <a:tc>
                  <a:txBody>
                    <a:bodyPr/>
                    <a:lstStyle/>
                    <a:p>
                      <a:pPr algn="r" fontAlgn="b"/>
                      <a:r>
                        <a:rPr lang="en-US" sz="1100" dirty="0"/>
                        <a:t>30%</a:t>
                      </a:r>
                    </a:p>
                  </a:txBody>
                  <a:tcPr marL="9525" marR="9525" marT="9525" marB="0" anchor="b"/>
                </a:tc>
                <a:tc>
                  <a:txBody>
                    <a:bodyPr/>
                    <a:lstStyle/>
                    <a:p>
                      <a:pPr algn="l" fontAlgn="b"/>
                      <a:r>
                        <a:rPr lang="en-US" sz="1100" dirty="0">
                          <a:hlinkClick r:id="rId2"/>
                        </a:rPr>
                        <a:t>SP-190040</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40%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1622032957"/>
                  </a:ext>
                </a:extLst>
              </a:tr>
            </a:tbl>
          </a:graphicData>
        </a:graphic>
      </p:graphicFrame>
    </p:spTree>
    <p:extLst>
      <p:ext uri="{BB962C8B-B14F-4D97-AF65-F5344CB8AC3E}">
        <p14:creationId xmlns:p14="http://schemas.microsoft.com/office/powerpoint/2010/main" val="378168035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F3B35329-BFCF-436F-8D48-FA81E821F100}"/>
              </a:ext>
            </a:extLst>
          </p:cNvPr>
          <p:cNvSpPr>
            <a:spLocks noGrp="1"/>
          </p:cNvSpPr>
          <p:nvPr>
            <p:ph type="title"/>
          </p:nvPr>
        </p:nvSpPr>
        <p:spPr/>
        <p:txBody>
          <a:bodyPr/>
          <a:lstStyle/>
          <a:p>
            <a:r>
              <a:rPr lang="en-GB" altLang="en-US"/>
              <a:t>Outline</a:t>
            </a:r>
          </a:p>
        </p:txBody>
      </p:sp>
      <p:sp>
        <p:nvSpPr>
          <p:cNvPr id="2" name="Espace réservé du contenu 1">
            <a:extLst>
              <a:ext uri="{FF2B5EF4-FFF2-40B4-BE49-F238E27FC236}">
                <a16:creationId xmlns:a16="http://schemas.microsoft.com/office/drawing/2014/main" id="{108D8350-CE6F-41B0-84B2-80DFA4E0AC7E}"/>
              </a:ext>
            </a:extLst>
          </p:cNvPr>
          <p:cNvSpPr>
            <a:spLocks noGrp="1"/>
          </p:cNvSpPr>
          <p:nvPr>
            <p:ph idx="1"/>
          </p:nvPr>
        </p:nvSpPr>
        <p:spPr/>
        <p:txBody>
          <a:bodyPr/>
          <a:lstStyle/>
          <a:p>
            <a:pPr>
              <a:lnSpc>
                <a:spcPct val="90000"/>
              </a:lnSpc>
              <a:spcBef>
                <a:spcPts val="500"/>
              </a:spcBef>
            </a:pPr>
            <a:r>
              <a:rPr lang="en-US" altLang="en-US" sz="2000" dirty="0"/>
              <a:t>General</a:t>
            </a:r>
          </a:p>
          <a:p>
            <a:pPr lvl="1">
              <a:lnSpc>
                <a:spcPct val="90000"/>
              </a:lnSpc>
              <a:spcBef>
                <a:spcPts val="300"/>
              </a:spcBef>
            </a:pPr>
            <a:r>
              <a:rPr lang="en-US" altLang="en-US" sz="1600" dirty="0"/>
              <a:t>Leadership and subgroups </a:t>
            </a:r>
          </a:p>
          <a:p>
            <a:pPr lvl="1">
              <a:lnSpc>
                <a:spcPct val="90000"/>
              </a:lnSpc>
              <a:spcBef>
                <a:spcPts val="300"/>
              </a:spcBef>
            </a:pPr>
            <a:r>
              <a:rPr lang="en-US" altLang="en-US" sz="1600" dirty="0"/>
              <a:t>Meetings and statistics</a:t>
            </a:r>
          </a:p>
          <a:p>
            <a:pPr lvl="1">
              <a:lnSpc>
                <a:spcPct val="90000"/>
              </a:lnSpc>
              <a:spcBef>
                <a:spcPts val="300"/>
              </a:spcBef>
            </a:pPr>
            <a:r>
              <a:rPr lang="en-US" altLang="en-US" sz="1600" dirty="0"/>
              <a:t>Progress highlights</a:t>
            </a:r>
          </a:p>
          <a:p>
            <a:pPr>
              <a:lnSpc>
                <a:spcPct val="90000"/>
              </a:lnSpc>
              <a:spcBef>
                <a:spcPts val="1500"/>
              </a:spcBef>
            </a:pPr>
            <a:r>
              <a:rPr lang="en-US" altLang="en-US" sz="2000" dirty="0"/>
              <a:t>Work progress </a:t>
            </a:r>
          </a:p>
          <a:p>
            <a:pPr lvl="1">
              <a:lnSpc>
                <a:spcPct val="90000"/>
              </a:lnSpc>
              <a:spcBef>
                <a:spcPts val="300"/>
              </a:spcBef>
            </a:pPr>
            <a:r>
              <a:rPr lang="en-US" altLang="en-US" sz="1600" dirty="0"/>
              <a:t>CRs to features in Release 17 and earlier</a:t>
            </a:r>
          </a:p>
          <a:p>
            <a:pPr lvl="1">
              <a:lnSpc>
                <a:spcPct val="90000"/>
              </a:lnSpc>
              <a:spcBef>
                <a:spcPts val="300"/>
              </a:spcBef>
            </a:pPr>
            <a:r>
              <a:rPr lang="fi-FI" altLang="en-US" sz="1600" dirty="0"/>
              <a:t>Rel-18 Work Items</a:t>
            </a:r>
          </a:p>
          <a:p>
            <a:pPr lvl="1">
              <a:lnSpc>
                <a:spcPct val="90000"/>
              </a:lnSpc>
              <a:spcBef>
                <a:spcPts val="300"/>
              </a:spcBef>
            </a:pPr>
            <a:r>
              <a:rPr lang="fi-FI" altLang="en-US" sz="1600" dirty="0"/>
              <a:t>Study Items</a:t>
            </a:r>
          </a:p>
          <a:p>
            <a:pPr lvl="1">
              <a:lnSpc>
                <a:spcPct val="90000"/>
              </a:lnSpc>
              <a:spcBef>
                <a:spcPts val="300"/>
              </a:spcBef>
            </a:pPr>
            <a:r>
              <a:rPr lang="fi-FI" altLang="en-US" sz="1600" dirty="0"/>
              <a:t>New Work Item(s)</a:t>
            </a:r>
          </a:p>
          <a:p>
            <a:pPr>
              <a:lnSpc>
                <a:spcPct val="90000"/>
              </a:lnSpc>
              <a:spcBef>
                <a:spcPts val="1500"/>
              </a:spcBef>
            </a:pPr>
            <a:r>
              <a:rPr lang="fi-FI" altLang="en-US" sz="2000" dirty="0"/>
              <a:t>IETF Dependencies</a:t>
            </a:r>
          </a:p>
          <a:p>
            <a:pPr>
              <a:lnSpc>
                <a:spcPct val="90000"/>
              </a:lnSpc>
              <a:spcBef>
                <a:spcPts val="1500"/>
              </a:spcBef>
            </a:pPr>
            <a:r>
              <a:rPr lang="en-US" altLang="en-US" sz="2000" dirty="0"/>
              <a:t>Summary of action items </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EVS Codec Extension for Immersive Voice and Audio Services (</a:t>
            </a:r>
            <a:r>
              <a:rPr lang="en-US" altLang="en-US" sz="3200" dirty="0" err="1"/>
              <a:t>IVAS_Codec</a:t>
            </a:r>
            <a:r>
              <a:rPr lang="en-US" altLang="en-US" sz="3200" dirty="0"/>
              <a:t>)</a:t>
            </a:r>
            <a:endParaRPr lang="fr-FR"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120781"/>
            <a:ext cx="11068050" cy="4164134"/>
          </a:xfrm>
        </p:spPr>
        <p:txBody>
          <a:bodyPr/>
          <a:lstStyle/>
          <a:p>
            <a:pPr marL="0" lvl="0" indent="0" fontAlgn="base">
              <a:lnSpc>
                <a:spcPct val="93000"/>
              </a:lnSpc>
              <a:spcBef>
                <a:spcPct val="15000"/>
              </a:spcBef>
              <a:spcAft>
                <a:spcPct val="15000"/>
              </a:spcAft>
              <a:buSzPct val="100000"/>
              <a:buNone/>
              <a:tabLst>
                <a:tab pos="285750" algn="l"/>
              </a:tabLst>
              <a:defRPr/>
            </a:pPr>
            <a:r>
              <a:rPr lang="en-GB" sz="1200" b="1" u="sng" dirty="0">
                <a:cs typeface="Arial" pitchFamily="34" charset="0"/>
              </a:rPr>
              <a:t>Purpose</a:t>
            </a:r>
          </a:p>
          <a:p>
            <a:pPr marL="285750" lvl="0" indent="-285750" fontAlgn="base">
              <a:lnSpc>
                <a:spcPct val="93000"/>
              </a:lnSpc>
              <a:spcBef>
                <a:spcPct val="15000"/>
              </a:spcBef>
              <a:spcAft>
                <a:spcPct val="15000"/>
              </a:spcAft>
              <a:buSzPct val="100000"/>
              <a:tabLst>
                <a:tab pos="285750" algn="l"/>
              </a:tabLst>
              <a:defRPr/>
            </a:pPr>
            <a:r>
              <a:rPr lang="en-US" altLang="en-US" sz="1200" dirty="0"/>
              <a:t>The overall objective of this work item is to develop a single general-purpose audio codec for immersive 4G and 5G services and applications including the VR use cases envisioned in 3GPP TR 26.918. </a:t>
            </a:r>
            <a:endParaRPr lang="en-US" altLang="en-US" sz="1200" dirty="0">
              <a:cs typeface="Arial" panose="020B0604020202020204" pitchFamily="34" charset="0"/>
            </a:endParaRPr>
          </a:p>
          <a:p>
            <a:pPr marL="285750" lvl="0" indent="-285750" fontAlgn="base">
              <a:lnSpc>
                <a:spcPct val="93000"/>
              </a:lnSpc>
              <a:spcBef>
                <a:spcPct val="15000"/>
              </a:spcBef>
              <a:spcAft>
                <a:spcPct val="15000"/>
              </a:spcAft>
              <a:buSzPct val="100000"/>
              <a:buNone/>
              <a:tabLst>
                <a:tab pos="285750" algn="l"/>
              </a:tabLst>
              <a:defRPr/>
            </a:pPr>
            <a:r>
              <a:rPr lang="en-GB" sz="1200" b="1" u="sng" dirty="0">
                <a:cs typeface="Arial" pitchFamily="34" charset="0"/>
              </a:rPr>
              <a:t>Progress in the last quarter</a:t>
            </a:r>
          </a:p>
          <a:p>
            <a:pPr marL="285750" indent="-285750">
              <a:lnSpc>
                <a:spcPct val="93000"/>
              </a:lnSpc>
              <a:spcBef>
                <a:spcPct val="15000"/>
              </a:spcBef>
              <a:spcAft>
                <a:spcPct val="15000"/>
              </a:spcAft>
              <a:buSzPct val="100000"/>
              <a:tabLst>
                <a:tab pos="285750" algn="l"/>
              </a:tabLst>
              <a:defRPr/>
            </a:pPr>
            <a:r>
              <a:rPr lang="en-US" altLang="zh-CN" sz="1200" dirty="0">
                <a:cs typeface="Arial" pitchFamily="34" charset="0"/>
              </a:rPr>
              <a:t>Significant achievement: </a:t>
            </a:r>
          </a:p>
          <a:p>
            <a:pPr marL="685800" lvl="1">
              <a:lnSpc>
                <a:spcPct val="93000"/>
              </a:lnSpc>
              <a:spcBef>
                <a:spcPct val="15000"/>
              </a:spcBef>
              <a:spcAft>
                <a:spcPct val="15000"/>
              </a:spcAft>
              <a:buSzPct val="100000"/>
              <a:tabLst>
                <a:tab pos="285750" algn="l"/>
              </a:tabLst>
              <a:defRPr/>
            </a:pPr>
            <a:r>
              <a:rPr lang="en-US" altLang="zh-CN" sz="800" dirty="0">
                <a:cs typeface="Arial" pitchFamily="34" charset="0"/>
              </a:rPr>
              <a:t>IVAS-1 Overview -- agreed as v.0.5.0, next working draft</a:t>
            </a:r>
          </a:p>
          <a:p>
            <a:pPr marL="685800" lvl="1">
              <a:lnSpc>
                <a:spcPct val="93000"/>
              </a:lnSpc>
              <a:spcBef>
                <a:spcPct val="15000"/>
              </a:spcBef>
              <a:spcAft>
                <a:spcPct val="15000"/>
              </a:spcAft>
              <a:buSzPct val="100000"/>
              <a:tabLst>
                <a:tab pos="285750" algn="l"/>
              </a:tabLst>
              <a:defRPr/>
            </a:pPr>
            <a:r>
              <a:rPr lang="en-US" altLang="zh-CN" sz="800" dirty="0">
                <a:cs typeface="Arial" pitchFamily="34" charset="0"/>
              </a:rPr>
              <a:t>IVAS-2 Project Plan – agreed as v.0.7.0, next working draft</a:t>
            </a:r>
          </a:p>
          <a:p>
            <a:pPr marL="685800" lvl="1">
              <a:lnSpc>
                <a:spcPct val="93000"/>
              </a:lnSpc>
              <a:spcBef>
                <a:spcPct val="15000"/>
              </a:spcBef>
              <a:spcAft>
                <a:spcPct val="15000"/>
              </a:spcAft>
              <a:buSzPct val="100000"/>
              <a:tabLst>
                <a:tab pos="285750" algn="l"/>
              </a:tabLst>
              <a:defRPr/>
            </a:pPr>
            <a:r>
              <a:rPr lang="en-US" altLang="zh-CN" sz="800" dirty="0">
                <a:cs typeface="Arial" pitchFamily="34" charset="0"/>
              </a:rPr>
              <a:t>IVAS-3 Performance Requirements – approved as v.1.1.0, update of v.1.0.0</a:t>
            </a:r>
          </a:p>
          <a:p>
            <a:pPr marL="685800" lvl="1">
              <a:lnSpc>
                <a:spcPct val="93000"/>
              </a:lnSpc>
              <a:spcBef>
                <a:spcPct val="15000"/>
              </a:spcBef>
              <a:spcAft>
                <a:spcPct val="15000"/>
              </a:spcAft>
              <a:buSzPct val="100000"/>
              <a:tabLst>
                <a:tab pos="285750" algn="l"/>
              </a:tabLst>
              <a:defRPr/>
            </a:pPr>
            <a:r>
              <a:rPr lang="en-US" altLang="zh-CN" sz="800" dirty="0">
                <a:cs typeface="Arial" pitchFamily="34" charset="0"/>
              </a:rPr>
              <a:t>IVAS-4 Design Constraint – approved as v.1.2.0, update of v.1.1.0</a:t>
            </a:r>
          </a:p>
          <a:p>
            <a:pPr marL="685800" lvl="1">
              <a:lnSpc>
                <a:spcPct val="93000"/>
              </a:lnSpc>
              <a:spcBef>
                <a:spcPct val="15000"/>
              </a:spcBef>
              <a:spcAft>
                <a:spcPct val="15000"/>
              </a:spcAft>
              <a:buSzPct val="100000"/>
              <a:tabLst>
                <a:tab pos="285750" algn="l"/>
              </a:tabLst>
              <a:defRPr/>
            </a:pPr>
            <a:r>
              <a:rPr lang="en-US" altLang="zh-CN" sz="800" dirty="0">
                <a:cs typeface="Arial" pitchFamily="34" charset="0"/>
              </a:rPr>
              <a:t>IVAS-5 Selection Rules – approved as v.1.0.0</a:t>
            </a:r>
          </a:p>
          <a:p>
            <a:pPr marL="685800" lvl="1">
              <a:lnSpc>
                <a:spcPct val="93000"/>
              </a:lnSpc>
              <a:spcBef>
                <a:spcPct val="15000"/>
              </a:spcBef>
              <a:spcAft>
                <a:spcPct val="15000"/>
              </a:spcAft>
              <a:buSzPct val="100000"/>
              <a:tabLst>
                <a:tab pos="285750" algn="l"/>
              </a:tabLst>
              <a:defRPr/>
            </a:pPr>
            <a:r>
              <a:rPr lang="en-US" altLang="zh-CN" sz="800" dirty="0">
                <a:cs typeface="Arial" pitchFamily="34" charset="0"/>
              </a:rPr>
              <a:t>IVAS-6 Selection Deliverables –approved as v.1.0.0</a:t>
            </a:r>
          </a:p>
          <a:p>
            <a:pPr marL="685800" lvl="1">
              <a:lnSpc>
                <a:spcPct val="93000"/>
              </a:lnSpc>
              <a:spcBef>
                <a:spcPct val="15000"/>
              </a:spcBef>
              <a:spcAft>
                <a:spcPct val="15000"/>
              </a:spcAft>
              <a:buSzPct val="100000"/>
              <a:tabLst>
                <a:tab pos="285750" algn="l"/>
              </a:tabLst>
              <a:defRPr/>
            </a:pPr>
            <a:r>
              <a:rPr lang="en-US" altLang="zh-CN" sz="800" dirty="0">
                <a:cs typeface="Arial" pitchFamily="34" charset="0"/>
              </a:rPr>
              <a:t>IVAS-7a Processing Plan for Selection Phase – approved as v.1.0.0</a:t>
            </a:r>
          </a:p>
          <a:p>
            <a:pPr marL="685800" lvl="1">
              <a:lnSpc>
                <a:spcPct val="93000"/>
              </a:lnSpc>
              <a:spcBef>
                <a:spcPct val="15000"/>
              </a:spcBef>
              <a:spcAft>
                <a:spcPct val="15000"/>
              </a:spcAft>
              <a:buSzPct val="100000"/>
              <a:tabLst>
                <a:tab pos="285750" algn="l"/>
              </a:tabLst>
              <a:defRPr/>
            </a:pPr>
            <a:r>
              <a:rPr lang="en-US" altLang="zh-CN" sz="800" dirty="0">
                <a:cs typeface="Arial" pitchFamily="34" charset="0"/>
              </a:rPr>
              <a:t>IVAS-8a Selection Test Plan – approved as v.1.0.0</a:t>
            </a:r>
          </a:p>
          <a:p>
            <a:pPr marL="285750">
              <a:lnSpc>
                <a:spcPct val="93000"/>
              </a:lnSpc>
              <a:spcBef>
                <a:spcPct val="15000"/>
              </a:spcBef>
              <a:spcAft>
                <a:spcPct val="15000"/>
              </a:spcAft>
              <a:buSzPct val="100000"/>
              <a:tabLst>
                <a:tab pos="285750" algn="l"/>
              </a:tabLst>
              <a:defRPr/>
            </a:pPr>
            <a:r>
              <a:rPr lang="en-US" altLang="zh-CN" sz="1200" dirty="0">
                <a:cs typeface="Arial" pitchFamily="34" charset="0"/>
              </a:rPr>
              <a:t>Offer was received and accepted for Global Analysis Lab (GAL) function from HEAD Acoustics</a:t>
            </a:r>
          </a:p>
          <a:p>
            <a:pPr marL="285750">
              <a:lnSpc>
                <a:spcPct val="93000"/>
              </a:lnSpc>
              <a:spcBef>
                <a:spcPct val="15000"/>
              </a:spcBef>
              <a:spcAft>
                <a:spcPct val="15000"/>
              </a:spcAft>
              <a:buSzPct val="100000"/>
              <a:tabLst>
                <a:tab pos="285750" algn="l"/>
              </a:tabLst>
              <a:defRPr/>
            </a:pPr>
            <a:r>
              <a:rPr lang="en-US" altLang="zh-CN" sz="1200" dirty="0">
                <a:cs typeface="Arial" pitchFamily="34" charset="0"/>
              </a:rPr>
              <a:t>The 4 Listening Labs reserved their capacities for July and August to run the tests. ETSI MCC is tasked to sign the service contracts (for a total of 646k€) with LLs and GAL before June 27.</a:t>
            </a:r>
          </a:p>
          <a:p>
            <a:pPr marL="285750">
              <a:lnSpc>
                <a:spcPct val="93000"/>
              </a:lnSpc>
              <a:spcBef>
                <a:spcPct val="15000"/>
              </a:spcBef>
              <a:spcAft>
                <a:spcPct val="15000"/>
              </a:spcAft>
              <a:buSzPct val="100000"/>
              <a:tabLst>
                <a:tab pos="285750" algn="l"/>
              </a:tabLst>
              <a:defRPr/>
            </a:pPr>
            <a:r>
              <a:rPr lang="en-US" altLang="zh-CN" sz="1200" dirty="0">
                <a:cs typeface="Arial" pitchFamily="34" charset="0"/>
              </a:rPr>
              <a:t>Multiparty NDA and payments are all on track</a:t>
            </a:r>
          </a:p>
          <a:p>
            <a:pPr marL="285750">
              <a:lnSpc>
                <a:spcPct val="93000"/>
              </a:lnSpc>
              <a:spcBef>
                <a:spcPct val="15000"/>
              </a:spcBef>
              <a:spcAft>
                <a:spcPct val="15000"/>
              </a:spcAft>
              <a:buSzPct val="100000"/>
              <a:tabLst>
                <a:tab pos="285750" algn="l"/>
              </a:tabLst>
              <a:defRPr/>
            </a:pPr>
            <a:r>
              <a:rPr lang="en-US" sz="1200" dirty="0"/>
              <a:t>Prepared material collection for selection test</a:t>
            </a:r>
            <a:endParaRPr lang="en-US" sz="800" dirty="0"/>
          </a:p>
          <a:p>
            <a:pPr marL="285750">
              <a:lnSpc>
                <a:spcPct val="93000"/>
              </a:lnSpc>
              <a:spcBef>
                <a:spcPct val="15000"/>
              </a:spcBef>
              <a:spcAft>
                <a:spcPct val="15000"/>
              </a:spcAft>
              <a:buSzPct val="100000"/>
              <a:tabLst>
                <a:tab pos="285750" algn="l"/>
              </a:tabLst>
              <a:defRPr/>
            </a:pPr>
            <a:r>
              <a:rPr lang="en-US" altLang="zh-CN" sz="1200" dirty="0">
                <a:cs typeface="Arial" pitchFamily="34" charset="0"/>
              </a:rPr>
              <a:t>An invitation was circulated over the reflector to get offers for floating-point to fixed-point conversion, as part of characterization phase, and one offer was received.</a:t>
            </a:r>
          </a:p>
          <a:p>
            <a:pPr marL="285750">
              <a:lnSpc>
                <a:spcPct val="93000"/>
              </a:lnSpc>
              <a:spcBef>
                <a:spcPct val="15000"/>
              </a:spcBef>
              <a:spcAft>
                <a:spcPct val="15000"/>
              </a:spcAft>
              <a:buSzPct val="100000"/>
              <a:tabLst>
                <a:tab pos="285750" algn="l"/>
              </a:tabLst>
              <a:defRPr/>
            </a:pPr>
            <a:r>
              <a:rPr lang="en-US" altLang="zh-CN" sz="1200" dirty="0">
                <a:cs typeface="Arial" pitchFamily="34" charset="0"/>
              </a:rPr>
              <a:t>Discussed </a:t>
            </a:r>
            <a:r>
              <a:rPr lang="en-US" altLang="zh-CN" sz="1200" dirty="0" err="1">
                <a:cs typeface="Arial" pitchFamily="34" charset="0"/>
              </a:rPr>
              <a:t>Rapporteurship</a:t>
            </a:r>
            <a:r>
              <a:rPr lang="en-US" altLang="zh-CN" sz="1200" dirty="0">
                <a:cs typeface="Arial" pitchFamily="34" charset="0"/>
              </a:rPr>
              <a:t> of IVAS specifications</a:t>
            </a:r>
          </a:p>
          <a:p>
            <a:pPr marL="0" indent="0">
              <a:lnSpc>
                <a:spcPct val="93000"/>
              </a:lnSpc>
              <a:spcBef>
                <a:spcPct val="15000"/>
              </a:spcBef>
              <a:spcAft>
                <a:spcPct val="15000"/>
              </a:spcAft>
              <a:buSzPct val="100000"/>
              <a:buNone/>
              <a:tabLst>
                <a:tab pos="285750" algn="l"/>
              </a:tabLst>
              <a:defRPr/>
            </a:pPr>
            <a:r>
              <a:rPr lang="en-GB" sz="1200" b="1" u="sng" dirty="0">
                <a:cs typeface="Arial" pitchFamily="34" charset="0"/>
              </a:rPr>
              <a:t>Next steps</a:t>
            </a:r>
            <a:endParaRPr lang="en-US" altLang="zh-CN" sz="800" dirty="0">
              <a:cs typeface="Arial" pitchFamily="34" charset="0"/>
            </a:endParaRPr>
          </a:p>
          <a:p>
            <a:pPr marL="285750">
              <a:lnSpc>
                <a:spcPct val="93000"/>
              </a:lnSpc>
              <a:spcBef>
                <a:spcPct val="15000"/>
              </a:spcBef>
              <a:spcAft>
                <a:spcPct val="15000"/>
              </a:spcAft>
              <a:buSzPct val="100000"/>
              <a:tabLst>
                <a:tab pos="285750" algn="l"/>
              </a:tabLst>
              <a:defRPr/>
            </a:pPr>
            <a:r>
              <a:rPr lang="en-US" altLang="zh-CN" sz="1200" dirty="0">
                <a:cs typeface="Arial" pitchFamily="34" charset="0"/>
              </a:rPr>
              <a:t>Submission of IVAS codec candidate executable; sign service contracts with LL and GAL; run selection tests; Review test report; Codec selection at SA4#125.</a:t>
            </a:r>
          </a:p>
          <a:p>
            <a:pPr marL="285750" lvl="0" indent="-285750" fontAlgn="base">
              <a:lnSpc>
                <a:spcPct val="93000"/>
              </a:lnSpc>
              <a:spcBef>
                <a:spcPct val="15000"/>
              </a:spcBef>
              <a:spcAft>
                <a:spcPct val="15000"/>
              </a:spcAft>
              <a:buSzPct val="100000"/>
              <a:buNone/>
              <a:tabLst>
                <a:tab pos="285750" algn="l"/>
              </a:tabLst>
              <a:defRPr/>
            </a:pPr>
            <a:endParaRPr lang="en-GB" sz="1200" b="1" u="sng" dirty="0">
              <a:cs typeface="Arial" pitchFamily="34" charset="0"/>
            </a:endParaRPr>
          </a:p>
        </p:txBody>
      </p:sp>
      <p:graphicFrame>
        <p:nvGraphicFramePr>
          <p:cNvPr id="4" name="Table 3">
            <a:extLst>
              <a:ext uri="{FF2B5EF4-FFF2-40B4-BE49-F238E27FC236}">
                <a16:creationId xmlns:a16="http://schemas.microsoft.com/office/drawing/2014/main" id="{F1C18DDA-D823-4E92-87A8-1DE6A2DC7BFB}"/>
              </a:ext>
            </a:extLst>
          </p:cNvPr>
          <p:cNvGraphicFramePr>
            <a:graphicFrameLocks noGrp="1"/>
          </p:cNvGraphicFramePr>
          <p:nvPr>
            <p:extLst>
              <p:ext uri="{D42A27DB-BD31-4B8C-83A1-F6EECF244321}">
                <p14:modId xmlns:p14="http://schemas.microsoft.com/office/powerpoint/2010/main" val="1247830002"/>
              </p:ext>
            </p:extLst>
          </p:nvPr>
        </p:nvGraphicFramePr>
        <p:xfrm>
          <a:off x="647700" y="1454150"/>
          <a:ext cx="10084901" cy="584080"/>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485841599"/>
                    </a:ext>
                  </a:extLst>
                </a:gridCol>
                <a:gridCol w="3844407">
                  <a:extLst>
                    <a:ext uri="{9D8B030D-6E8A-4147-A177-3AD203B41FA5}">
                      <a16:colId xmlns:a16="http://schemas.microsoft.com/office/drawing/2014/main" val="1157079402"/>
                    </a:ext>
                  </a:extLst>
                </a:gridCol>
                <a:gridCol w="1095473">
                  <a:extLst>
                    <a:ext uri="{9D8B030D-6E8A-4147-A177-3AD203B41FA5}">
                      <a16:colId xmlns:a16="http://schemas.microsoft.com/office/drawing/2014/main" val="845558094"/>
                    </a:ext>
                  </a:extLst>
                </a:gridCol>
                <a:gridCol w="807092">
                  <a:extLst>
                    <a:ext uri="{9D8B030D-6E8A-4147-A177-3AD203B41FA5}">
                      <a16:colId xmlns:a16="http://schemas.microsoft.com/office/drawing/2014/main" val="3000399847"/>
                    </a:ext>
                  </a:extLst>
                </a:gridCol>
                <a:gridCol w="551732">
                  <a:extLst>
                    <a:ext uri="{9D8B030D-6E8A-4147-A177-3AD203B41FA5}">
                      <a16:colId xmlns:a16="http://schemas.microsoft.com/office/drawing/2014/main" val="734829523"/>
                    </a:ext>
                  </a:extLst>
                </a:gridCol>
                <a:gridCol w="643064">
                  <a:extLst>
                    <a:ext uri="{9D8B030D-6E8A-4147-A177-3AD203B41FA5}">
                      <a16:colId xmlns:a16="http://schemas.microsoft.com/office/drawing/2014/main" val="4055253057"/>
                    </a:ext>
                  </a:extLst>
                </a:gridCol>
                <a:gridCol w="643064">
                  <a:extLst>
                    <a:ext uri="{9D8B030D-6E8A-4147-A177-3AD203B41FA5}">
                      <a16:colId xmlns:a16="http://schemas.microsoft.com/office/drawing/2014/main" val="1653089165"/>
                    </a:ext>
                  </a:extLst>
                </a:gridCol>
                <a:gridCol w="1898167">
                  <a:extLst>
                    <a:ext uri="{9D8B030D-6E8A-4147-A177-3AD203B41FA5}">
                      <a16:colId xmlns:a16="http://schemas.microsoft.com/office/drawing/2014/main" val="974883378"/>
                    </a:ext>
                  </a:extLst>
                </a:gridCol>
              </a:tblGrid>
              <a:tr h="296861">
                <a:tc>
                  <a:txBody>
                    <a:bodyPr/>
                    <a:lstStyle/>
                    <a:p>
                      <a:pPr algn="ctr">
                        <a:lnSpc>
                          <a:spcPct val="107000"/>
                        </a:lnSpc>
                        <a:spcAft>
                          <a:spcPts val="800"/>
                        </a:spcAft>
                      </a:pPr>
                      <a:r>
                        <a:rPr lang="en-GB" sz="1000" dirty="0"/>
                        <a:t>UID</a:t>
                      </a:r>
                    </a:p>
                  </a:txBody>
                  <a:tcPr marL="36001" marR="36001" marT="0" marB="0" anchor="ctr"/>
                </a:tc>
                <a:tc>
                  <a:txBody>
                    <a:bodyPr/>
                    <a:lstStyle/>
                    <a:p>
                      <a:pPr algn="ctr">
                        <a:lnSpc>
                          <a:spcPct val="107000"/>
                        </a:lnSpc>
                        <a:spcAft>
                          <a:spcPts val="800"/>
                        </a:spcAft>
                      </a:pPr>
                      <a:r>
                        <a:rPr lang="en-GB" sz="1000" dirty="0"/>
                        <a:t>Name</a:t>
                      </a:r>
                    </a:p>
                  </a:txBody>
                  <a:tcPr marL="36001" marR="36001" marT="0" marB="0" anchor="ctr"/>
                </a:tc>
                <a:tc>
                  <a:txBody>
                    <a:bodyPr/>
                    <a:lstStyle/>
                    <a:p>
                      <a:pPr algn="ctr">
                        <a:lnSpc>
                          <a:spcPct val="107000"/>
                        </a:lnSpc>
                        <a:spcAft>
                          <a:spcPts val="800"/>
                        </a:spcAft>
                      </a:pPr>
                      <a:r>
                        <a:rPr lang="en-GB" sz="1000" dirty="0"/>
                        <a:t>Acronym</a:t>
                      </a:r>
                    </a:p>
                  </a:txBody>
                  <a:tcPr marL="36001" marR="36001" marT="0" marB="0" anchor="ctr"/>
                </a:tc>
                <a:tc>
                  <a:txBody>
                    <a:bodyPr/>
                    <a:lstStyle/>
                    <a:p>
                      <a:pPr algn="ctr">
                        <a:lnSpc>
                          <a:spcPct val="107000"/>
                        </a:lnSpc>
                        <a:spcAft>
                          <a:spcPts val="800"/>
                        </a:spcAft>
                      </a:pPr>
                      <a:r>
                        <a:rPr lang="en-GB" sz="1000" dirty="0"/>
                        <a:t>Target (mm/</a:t>
                      </a:r>
                      <a:r>
                        <a:rPr lang="en-GB" sz="1000" dirty="0" err="1"/>
                        <a:t>yyyy</a:t>
                      </a:r>
                      <a:r>
                        <a:rPr lang="en-GB" sz="1000" dirty="0"/>
                        <a:t>)</a:t>
                      </a:r>
                    </a:p>
                  </a:txBody>
                  <a:tcPr marL="36001" marR="36001" marT="0" marB="0" anchor="ctr"/>
                </a:tc>
                <a:tc>
                  <a:txBody>
                    <a:bodyPr/>
                    <a:lstStyle/>
                    <a:p>
                      <a:pPr algn="ctr">
                        <a:lnSpc>
                          <a:spcPct val="107000"/>
                        </a:lnSpc>
                        <a:spcAft>
                          <a:spcPts val="800"/>
                        </a:spcAft>
                      </a:pPr>
                      <a:r>
                        <a:rPr lang="en-GB" sz="1000" dirty="0"/>
                        <a:t>Old %</a:t>
                      </a:r>
                    </a:p>
                  </a:txBody>
                  <a:tcPr marL="36001" marR="36001" marT="0" marB="0" anchor="ctr"/>
                </a:tc>
                <a:tc>
                  <a:txBody>
                    <a:bodyPr/>
                    <a:lstStyle/>
                    <a:p>
                      <a:pPr algn="ctr">
                        <a:lnSpc>
                          <a:spcPct val="107000"/>
                        </a:lnSpc>
                        <a:spcAft>
                          <a:spcPts val="800"/>
                        </a:spcAft>
                      </a:pPr>
                      <a:r>
                        <a:rPr lang="en-GB" sz="1000" b="1" kern="1200" dirty="0">
                          <a:solidFill>
                            <a:schemeClr val="lt1"/>
                          </a:solidFill>
                          <a:latin typeface="+mn-lt"/>
                          <a:ea typeface="+mn-ea"/>
                          <a:cs typeface="+mn-cs"/>
                        </a:rPr>
                        <a:t>WID</a:t>
                      </a:r>
                      <a:endParaRPr lang="en-GB" sz="1000" dirty="0">
                        <a:solidFill>
                          <a:srgbClr val="FF0000"/>
                        </a:solidFill>
                      </a:endParaRPr>
                    </a:p>
                  </a:txBody>
                  <a:tcPr marL="36001" marR="36001" marT="0" marB="0" anchor="ctr"/>
                </a:tc>
                <a:tc>
                  <a:txBody>
                    <a:bodyPr/>
                    <a:lstStyle/>
                    <a:p>
                      <a:pPr algn="ctr">
                        <a:lnSpc>
                          <a:spcPct val="107000"/>
                        </a:lnSpc>
                        <a:spcAft>
                          <a:spcPts val="800"/>
                        </a:spcAft>
                      </a:pPr>
                      <a:r>
                        <a:rPr lang="en-GB" sz="1000" dirty="0">
                          <a:solidFill>
                            <a:srgbClr val="FF0000"/>
                          </a:solidFill>
                        </a:rPr>
                        <a:t>New %</a:t>
                      </a:r>
                      <a:endParaRPr lang="en-GB" sz="10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000" dirty="0">
                          <a:solidFill>
                            <a:srgbClr val="FF0000"/>
                          </a:solidFill>
                        </a:rPr>
                        <a:t>Change or comment</a:t>
                      </a:r>
                    </a:p>
                  </a:txBody>
                  <a:tcPr marL="36001" marR="36001" marT="0" marB="0" anchor="ctr"/>
                </a:tc>
                <a:extLst>
                  <a:ext uri="{0D108BD9-81ED-4DB2-BD59-A6C34878D82A}">
                    <a16:rowId xmlns:a16="http://schemas.microsoft.com/office/drawing/2014/main" val="1760008594"/>
                  </a:ext>
                </a:extLst>
              </a:tr>
              <a:tr h="265183">
                <a:tc>
                  <a:txBody>
                    <a:bodyPr/>
                    <a:lstStyle/>
                    <a:p>
                      <a:pPr algn="r" fontAlgn="b"/>
                      <a:r>
                        <a:rPr lang="en-US" sz="1100" dirty="0"/>
                        <a:t>770024</a:t>
                      </a:r>
                    </a:p>
                  </a:txBody>
                  <a:tcPr marL="9525" marR="9525" marT="9525" marB="0" anchor="b"/>
                </a:tc>
                <a:tc>
                  <a:txBody>
                    <a:bodyPr/>
                    <a:lstStyle/>
                    <a:p>
                      <a:pPr algn="l" fontAlgn="b"/>
                      <a:r>
                        <a:rPr lang="en-US" sz="1100" dirty="0"/>
                        <a:t>EVS Codec Extension for Immersive Voice and Audio Services</a:t>
                      </a:r>
                    </a:p>
                  </a:txBody>
                  <a:tcPr marL="9525" marR="9525" marT="9525" marB="0" anchor="b"/>
                </a:tc>
                <a:tc>
                  <a:txBody>
                    <a:bodyPr/>
                    <a:lstStyle/>
                    <a:p>
                      <a:pPr algn="l" fontAlgn="b"/>
                      <a:r>
                        <a:rPr lang="en-US" sz="1100" dirty="0" err="1"/>
                        <a:t>IVAS_Codec</a:t>
                      </a:r>
                      <a:endParaRPr lang="en-US" sz="1100" dirty="0"/>
                    </a:p>
                  </a:txBody>
                  <a:tcPr marL="9525" marR="9525" marT="9525" marB="0" anchor="b"/>
                </a:tc>
                <a:tc>
                  <a:txBody>
                    <a:bodyPr/>
                    <a:lstStyle/>
                    <a:p>
                      <a:pPr algn="r" fontAlgn="b"/>
                      <a:r>
                        <a:rPr lang="en-US" sz="1100" dirty="0">
                          <a:solidFill>
                            <a:schemeClr val="tx1"/>
                          </a:solidFill>
                        </a:rPr>
                        <a:t>03/03/2024</a:t>
                      </a:r>
                    </a:p>
                  </a:txBody>
                  <a:tcPr marL="9525" marR="9525" marT="9525" marB="0" anchor="b"/>
                </a:tc>
                <a:tc>
                  <a:txBody>
                    <a:bodyPr/>
                    <a:lstStyle/>
                    <a:p>
                      <a:pPr algn="r" fontAlgn="b"/>
                      <a:r>
                        <a:rPr lang="en-US" sz="1100" dirty="0">
                          <a:solidFill>
                            <a:schemeClr val="tx1"/>
                          </a:solidFill>
                        </a:rPr>
                        <a:t>55%</a:t>
                      </a:r>
                    </a:p>
                  </a:txBody>
                  <a:tcPr marL="9525" marR="9525" marT="9525" marB="0" anchor="b"/>
                </a:tc>
                <a:tc>
                  <a:txBody>
                    <a:bodyPr/>
                    <a:lstStyle/>
                    <a:p>
                      <a:pPr algn="l" fontAlgn="b"/>
                      <a:r>
                        <a:rPr lang="en-US" sz="1100" dirty="0">
                          <a:hlinkClick r:id="rId2"/>
                        </a:rPr>
                        <a:t>SP-220608</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65%</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2116852016"/>
                  </a:ext>
                </a:extLst>
              </a:tr>
            </a:tbl>
          </a:graphicData>
        </a:graphic>
      </p:graphicFrame>
    </p:spTree>
    <p:extLst>
      <p:ext uri="{BB962C8B-B14F-4D97-AF65-F5344CB8AC3E}">
        <p14:creationId xmlns:p14="http://schemas.microsoft.com/office/powerpoint/2010/main" val="1332187051"/>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Enhancements to UE Testing (</a:t>
            </a:r>
            <a:r>
              <a:rPr lang="en-US" altLang="en-US" sz="3200" dirty="0" err="1"/>
              <a:t>eUET</a:t>
            </a:r>
            <a:r>
              <a:rPr lang="en-US" altLang="en-US" sz="3200" dirty="0"/>
              <a:t>)</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506227"/>
            <a:ext cx="11068050" cy="3778688"/>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In TS 26.131 and TS 26.132: Define missing SWB frequency masks and review related test methods. Update "Jitter buffer management behavior" and "Test conditions" for jitter buffer management. Develop a new specification to verify correct implementations of the RTP payload format for 3GPP codecs. Review receiving performance of UEs at maximum volume control and define, if necessary, requirements and test methods to ensure an adequate user experience. Document in TR 26.801 any relevant finding from the round robin activity and additional tests conducted in the Rel-17 </a:t>
            </a:r>
            <a:r>
              <a:rPr lang="en-US" altLang="en-US" sz="1400" dirty="0" err="1">
                <a:cs typeface="Arial" panose="020B0604020202020204" pitchFamily="34" charset="0"/>
              </a:rPr>
              <a:t>HaNTE</a:t>
            </a:r>
            <a:r>
              <a:rPr lang="en-US" altLang="en-US" sz="1400" dirty="0">
                <a:cs typeface="Arial" panose="020B0604020202020204" pitchFamily="34" charset="0"/>
              </a:rPr>
              <a:t> work. </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One </a:t>
            </a:r>
            <a:r>
              <a:rPr lang="en-US" altLang="zh-CN" sz="1400" dirty="0" err="1">
                <a:cs typeface="Arial" pitchFamily="34" charset="0"/>
              </a:rPr>
              <a:t>Tdoc</a:t>
            </a:r>
            <a:r>
              <a:rPr lang="en-US" altLang="zh-CN" sz="1400" dirty="0">
                <a:cs typeface="Arial" pitchFamily="34" charset="0"/>
              </a:rPr>
              <a:t> providing a status update on JBM performance tests was discussed and noted. </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Updated SWB measurement results for </a:t>
            </a:r>
            <a:r>
              <a:rPr lang="en-US" altLang="zh-CN" sz="1400" dirty="0" err="1">
                <a:cs typeface="Arial" pitchFamily="34" charset="0"/>
              </a:rPr>
              <a:t>eUET</a:t>
            </a:r>
            <a:r>
              <a:rPr lang="en-US" altLang="zh-CN" sz="1400" dirty="0">
                <a:cs typeface="Arial" pitchFamily="34" charset="0"/>
              </a:rPr>
              <a:t> results were presented – further results and proposed frequency masks are expected at the next meeting. Draft changes to TS 26.131 and 26.132 for JBM performance testing were discussed, however this proposal needs further details for consideration</a:t>
            </a:r>
          </a:p>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Progress discussions on new specification for RTP payload format conformance, performance requirements (TS 26.131), test methods (TS 26.132), test results on </a:t>
            </a:r>
            <a:r>
              <a:rPr lang="en-US" altLang="zh-CN" sz="1400" dirty="0" err="1">
                <a:cs typeface="Arial" pitchFamily="34" charset="0"/>
              </a:rPr>
              <a:t>HaNTE</a:t>
            </a:r>
            <a:r>
              <a:rPr lang="en-US" altLang="zh-CN" sz="1400" dirty="0">
                <a:cs typeface="Arial" pitchFamily="34" charset="0"/>
              </a:rPr>
              <a:t> (TR 26.801)</a:t>
            </a:r>
            <a:endParaRPr lang="en-US" altLang="en-US" sz="1300" dirty="0">
              <a:cs typeface="Arial" panose="020B0604020202020204" pitchFamily="34" charset="0"/>
            </a:endParaRPr>
          </a:p>
        </p:txBody>
      </p:sp>
      <p:graphicFrame>
        <p:nvGraphicFramePr>
          <p:cNvPr id="4" name="Table 3">
            <a:extLst>
              <a:ext uri="{FF2B5EF4-FFF2-40B4-BE49-F238E27FC236}">
                <a16:creationId xmlns:a16="http://schemas.microsoft.com/office/drawing/2014/main" id="{53F93AC8-E748-4084-A001-A708BF541B1F}"/>
              </a:ext>
            </a:extLst>
          </p:cNvPr>
          <p:cNvGraphicFramePr>
            <a:graphicFrameLocks noGrp="1"/>
          </p:cNvGraphicFramePr>
          <p:nvPr>
            <p:extLst>
              <p:ext uri="{D42A27DB-BD31-4B8C-83A1-F6EECF244321}">
                <p14:modId xmlns:p14="http://schemas.microsoft.com/office/powerpoint/2010/main" val="2706911861"/>
              </p:ext>
            </p:extLst>
          </p:nvPr>
        </p:nvGraphicFramePr>
        <p:xfrm>
          <a:off x="647700" y="1454150"/>
          <a:ext cx="10084901" cy="584080"/>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4282209"/>
                    </a:ext>
                  </a:extLst>
                </a:gridCol>
                <a:gridCol w="3844407">
                  <a:extLst>
                    <a:ext uri="{9D8B030D-6E8A-4147-A177-3AD203B41FA5}">
                      <a16:colId xmlns:a16="http://schemas.microsoft.com/office/drawing/2014/main" val="459508826"/>
                    </a:ext>
                  </a:extLst>
                </a:gridCol>
                <a:gridCol w="1095473">
                  <a:extLst>
                    <a:ext uri="{9D8B030D-6E8A-4147-A177-3AD203B41FA5}">
                      <a16:colId xmlns:a16="http://schemas.microsoft.com/office/drawing/2014/main" val="3102142753"/>
                    </a:ext>
                  </a:extLst>
                </a:gridCol>
                <a:gridCol w="807092">
                  <a:extLst>
                    <a:ext uri="{9D8B030D-6E8A-4147-A177-3AD203B41FA5}">
                      <a16:colId xmlns:a16="http://schemas.microsoft.com/office/drawing/2014/main" val="2072783741"/>
                    </a:ext>
                  </a:extLst>
                </a:gridCol>
                <a:gridCol w="551732">
                  <a:extLst>
                    <a:ext uri="{9D8B030D-6E8A-4147-A177-3AD203B41FA5}">
                      <a16:colId xmlns:a16="http://schemas.microsoft.com/office/drawing/2014/main" val="1701439563"/>
                    </a:ext>
                  </a:extLst>
                </a:gridCol>
                <a:gridCol w="643064">
                  <a:extLst>
                    <a:ext uri="{9D8B030D-6E8A-4147-A177-3AD203B41FA5}">
                      <a16:colId xmlns:a16="http://schemas.microsoft.com/office/drawing/2014/main" val="3814892244"/>
                    </a:ext>
                  </a:extLst>
                </a:gridCol>
                <a:gridCol w="643064">
                  <a:extLst>
                    <a:ext uri="{9D8B030D-6E8A-4147-A177-3AD203B41FA5}">
                      <a16:colId xmlns:a16="http://schemas.microsoft.com/office/drawing/2014/main" val="960716218"/>
                    </a:ext>
                  </a:extLst>
                </a:gridCol>
                <a:gridCol w="1898167">
                  <a:extLst>
                    <a:ext uri="{9D8B030D-6E8A-4147-A177-3AD203B41FA5}">
                      <a16:colId xmlns:a16="http://schemas.microsoft.com/office/drawing/2014/main" val="1870510373"/>
                    </a:ext>
                  </a:extLst>
                </a:gridCol>
              </a:tblGrid>
              <a:tr h="296861">
                <a:tc>
                  <a:txBody>
                    <a:bodyPr/>
                    <a:lstStyle/>
                    <a:p>
                      <a:pPr algn="ctr">
                        <a:lnSpc>
                          <a:spcPct val="107000"/>
                        </a:lnSpc>
                        <a:spcAft>
                          <a:spcPts val="800"/>
                        </a:spcAft>
                      </a:pPr>
                      <a:r>
                        <a:rPr lang="en-GB" sz="1000" dirty="0"/>
                        <a:t>UID</a:t>
                      </a:r>
                    </a:p>
                  </a:txBody>
                  <a:tcPr marL="36001" marR="36001" marT="0" marB="0" anchor="ctr"/>
                </a:tc>
                <a:tc>
                  <a:txBody>
                    <a:bodyPr/>
                    <a:lstStyle/>
                    <a:p>
                      <a:pPr algn="ctr">
                        <a:lnSpc>
                          <a:spcPct val="107000"/>
                        </a:lnSpc>
                        <a:spcAft>
                          <a:spcPts val="800"/>
                        </a:spcAft>
                      </a:pPr>
                      <a:r>
                        <a:rPr lang="en-GB" sz="1000" dirty="0"/>
                        <a:t>Name</a:t>
                      </a:r>
                    </a:p>
                  </a:txBody>
                  <a:tcPr marL="36001" marR="36001" marT="0" marB="0" anchor="ctr"/>
                </a:tc>
                <a:tc>
                  <a:txBody>
                    <a:bodyPr/>
                    <a:lstStyle/>
                    <a:p>
                      <a:pPr algn="ctr">
                        <a:lnSpc>
                          <a:spcPct val="107000"/>
                        </a:lnSpc>
                        <a:spcAft>
                          <a:spcPts val="800"/>
                        </a:spcAft>
                      </a:pPr>
                      <a:r>
                        <a:rPr lang="en-GB" sz="1000" dirty="0"/>
                        <a:t>Acronym</a:t>
                      </a:r>
                    </a:p>
                  </a:txBody>
                  <a:tcPr marL="36001" marR="36001" marT="0" marB="0" anchor="ctr"/>
                </a:tc>
                <a:tc>
                  <a:txBody>
                    <a:bodyPr/>
                    <a:lstStyle/>
                    <a:p>
                      <a:pPr algn="ctr">
                        <a:lnSpc>
                          <a:spcPct val="107000"/>
                        </a:lnSpc>
                        <a:spcAft>
                          <a:spcPts val="800"/>
                        </a:spcAft>
                      </a:pPr>
                      <a:r>
                        <a:rPr lang="en-GB" sz="1000" dirty="0"/>
                        <a:t>Target (mm/</a:t>
                      </a:r>
                      <a:r>
                        <a:rPr lang="en-GB" sz="1000" dirty="0" err="1"/>
                        <a:t>yyyy</a:t>
                      </a:r>
                      <a:r>
                        <a:rPr lang="en-GB" sz="1000" dirty="0"/>
                        <a:t>)</a:t>
                      </a:r>
                    </a:p>
                  </a:txBody>
                  <a:tcPr marL="36001" marR="36001" marT="0" marB="0" anchor="ctr"/>
                </a:tc>
                <a:tc>
                  <a:txBody>
                    <a:bodyPr/>
                    <a:lstStyle/>
                    <a:p>
                      <a:pPr algn="ctr">
                        <a:lnSpc>
                          <a:spcPct val="107000"/>
                        </a:lnSpc>
                        <a:spcAft>
                          <a:spcPts val="800"/>
                        </a:spcAft>
                      </a:pPr>
                      <a:r>
                        <a:rPr lang="en-GB" sz="1000" dirty="0"/>
                        <a:t>Old %</a:t>
                      </a:r>
                    </a:p>
                  </a:txBody>
                  <a:tcPr marL="36001" marR="36001" marT="0" marB="0" anchor="ctr"/>
                </a:tc>
                <a:tc>
                  <a:txBody>
                    <a:bodyPr/>
                    <a:lstStyle/>
                    <a:p>
                      <a:pPr algn="ctr">
                        <a:lnSpc>
                          <a:spcPct val="107000"/>
                        </a:lnSpc>
                        <a:spcAft>
                          <a:spcPts val="800"/>
                        </a:spcAft>
                      </a:pPr>
                      <a:r>
                        <a:rPr lang="en-GB" sz="1000" b="1" kern="1200" dirty="0">
                          <a:solidFill>
                            <a:schemeClr val="lt1"/>
                          </a:solidFill>
                          <a:latin typeface="+mn-lt"/>
                          <a:ea typeface="+mn-ea"/>
                          <a:cs typeface="+mn-cs"/>
                        </a:rPr>
                        <a:t>WID</a:t>
                      </a:r>
                      <a:endParaRPr lang="en-GB" sz="1000" dirty="0">
                        <a:solidFill>
                          <a:srgbClr val="FF0000"/>
                        </a:solidFill>
                      </a:endParaRPr>
                    </a:p>
                  </a:txBody>
                  <a:tcPr marL="36001" marR="36001" marT="0" marB="0" anchor="ctr"/>
                </a:tc>
                <a:tc>
                  <a:txBody>
                    <a:bodyPr/>
                    <a:lstStyle/>
                    <a:p>
                      <a:pPr algn="ctr">
                        <a:lnSpc>
                          <a:spcPct val="107000"/>
                        </a:lnSpc>
                        <a:spcAft>
                          <a:spcPts val="800"/>
                        </a:spcAft>
                      </a:pPr>
                      <a:r>
                        <a:rPr lang="en-GB" sz="1000" dirty="0">
                          <a:solidFill>
                            <a:srgbClr val="FF0000"/>
                          </a:solidFill>
                        </a:rPr>
                        <a:t>New %</a:t>
                      </a:r>
                      <a:endParaRPr lang="en-GB" sz="10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000" dirty="0">
                          <a:solidFill>
                            <a:srgbClr val="FF0000"/>
                          </a:solidFill>
                        </a:rPr>
                        <a:t>Change or comment</a:t>
                      </a:r>
                    </a:p>
                  </a:txBody>
                  <a:tcPr marL="36001" marR="36001" marT="0" marB="0" anchor="ctr"/>
                </a:tc>
                <a:extLst>
                  <a:ext uri="{0D108BD9-81ED-4DB2-BD59-A6C34878D82A}">
                    <a16:rowId xmlns:a16="http://schemas.microsoft.com/office/drawing/2014/main" val="755739133"/>
                  </a:ext>
                </a:extLst>
              </a:tr>
              <a:tr h="265183">
                <a:tc>
                  <a:txBody>
                    <a:bodyPr/>
                    <a:lstStyle/>
                    <a:p>
                      <a:pPr algn="r" fontAlgn="b"/>
                      <a:r>
                        <a:rPr lang="en-US" sz="1100" dirty="0"/>
                        <a:t>960043</a:t>
                      </a:r>
                    </a:p>
                  </a:txBody>
                  <a:tcPr marL="9525" marR="9525" marT="9525" marB="0" anchor="b"/>
                </a:tc>
                <a:tc>
                  <a:txBody>
                    <a:bodyPr/>
                    <a:lstStyle/>
                    <a:p>
                      <a:pPr algn="l" fontAlgn="b"/>
                      <a:r>
                        <a:rPr lang="en-US" sz="1100" dirty="0"/>
                        <a:t>UE Testing Phase 2 </a:t>
                      </a:r>
                    </a:p>
                  </a:txBody>
                  <a:tcPr marL="9525" marR="9525" marT="9525" marB="0" anchor="b"/>
                </a:tc>
                <a:tc>
                  <a:txBody>
                    <a:bodyPr/>
                    <a:lstStyle/>
                    <a:p>
                      <a:pPr algn="l" fontAlgn="b"/>
                      <a:r>
                        <a:rPr lang="en-US" sz="1100" dirty="0" err="1"/>
                        <a:t>eUET</a:t>
                      </a:r>
                      <a:endParaRPr lang="en-US" sz="1100" dirty="0"/>
                    </a:p>
                  </a:txBody>
                  <a:tcPr marL="9525" marR="9525" marT="9525" marB="0" anchor="b"/>
                </a:tc>
                <a:tc>
                  <a:txBody>
                    <a:bodyPr/>
                    <a:lstStyle/>
                    <a:p>
                      <a:pPr algn="r" fontAlgn="b"/>
                      <a:r>
                        <a:rPr lang="en-US" sz="1100" dirty="0"/>
                        <a:t>12/12/2023</a:t>
                      </a:r>
                    </a:p>
                  </a:txBody>
                  <a:tcPr marL="9525" marR="9525" marT="9525" marB="0" anchor="b"/>
                </a:tc>
                <a:tc>
                  <a:txBody>
                    <a:bodyPr/>
                    <a:lstStyle/>
                    <a:p>
                      <a:pPr algn="r" fontAlgn="b"/>
                      <a:r>
                        <a:rPr lang="en-US" sz="1100" dirty="0"/>
                        <a:t>20%</a:t>
                      </a:r>
                    </a:p>
                  </a:txBody>
                  <a:tcPr marL="9525" marR="9525" marT="9525" marB="0" anchor="b"/>
                </a:tc>
                <a:tc>
                  <a:txBody>
                    <a:bodyPr/>
                    <a:lstStyle/>
                    <a:p>
                      <a:pPr algn="l" fontAlgn="b"/>
                      <a:r>
                        <a:rPr lang="en-US" sz="1100" dirty="0">
                          <a:hlinkClick r:id="rId2"/>
                        </a:rPr>
                        <a:t>SP-220610</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30%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3384734530"/>
                  </a:ext>
                </a:extLst>
              </a:tr>
            </a:tbl>
          </a:graphicData>
        </a:graphic>
      </p:graphicFrame>
    </p:spTree>
    <p:extLst>
      <p:ext uri="{BB962C8B-B14F-4D97-AF65-F5344CB8AC3E}">
        <p14:creationId xmlns:p14="http://schemas.microsoft.com/office/powerpoint/2010/main" val="157759405"/>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5G Media Streaming Architecture Phase2 (5GMS_Ph2)</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506227"/>
            <a:ext cx="11068050" cy="3778688"/>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The Work Item has the following objectives: Uplink streaming, End-to-end low latency live streaming, 5GMS over 5MBS, 5GMS hybrid services (5MBS and 5GMS) and Hybrid DASH/HLS operation</a:t>
            </a:r>
          </a:p>
          <a:p>
            <a:pPr marL="287338" indent="-287338">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Completed work with following CRs for approval: </a:t>
            </a:r>
            <a:r>
              <a:rPr lang="en-US" sz="1400" dirty="0">
                <a:hlinkClick r:id="rId2"/>
              </a:rPr>
              <a:t>SP-230545</a:t>
            </a:r>
            <a:r>
              <a:rPr lang="en-US" sz="1400" dirty="0"/>
              <a:t>: Rel-18 CRs on 5GMS_Ph2</a:t>
            </a:r>
          </a:p>
          <a:p>
            <a:pPr marL="687388" lvl="1" indent="-287338">
              <a:lnSpc>
                <a:spcPct val="93000"/>
              </a:lnSpc>
              <a:spcBef>
                <a:spcPct val="15000"/>
              </a:spcBef>
              <a:spcAft>
                <a:spcPct val="15000"/>
              </a:spcAft>
              <a:buSzPct val="100000"/>
              <a:tabLst>
                <a:tab pos="285750" algn="l"/>
              </a:tabLst>
              <a:defRPr/>
            </a:pPr>
            <a:r>
              <a:rPr lang="en-US" sz="1000" dirty="0"/>
              <a:t>5GMS AS configuration via M3</a:t>
            </a:r>
          </a:p>
          <a:p>
            <a:pPr marL="687388" lvl="1" indent="-287338">
              <a:lnSpc>
                <a:spcPct val="93000"/>
              </a:lnSpc>
              <a:spcBef>
                <a:spcPct val="15000"/>
              </a:spcBef>
              <a:spcAft>
                <a:spcPct val="15000"/>
              </a:spcAft>
              <a:buSzPct val="100000"/>
              <a:tabLst>
                <a:tab pos="285750" algn="l"/>
              </a:tabLst>
              <a:defRPr/>
            </a:pPr>
            <a:r>
              <a:rPr lang="en-US" sz="1000" dirty="0"/>
              <a:t>Multiple-manifest: Improvements on the multiple manifest downlink streaming call flow</a:t>
            </a:r>
          </a:p>
          <a:p>
            <a:pPr marL="687388" lvl="1" indent="-287338">
              <a:lnSpc>
                <a:spcPct val="93000"/>
              </a:lnSpc>
              <a:spcBef>
                <a:spcPct val="15000"/>
              </a:spcBef>
              <a:spcAft>
                <a:spcPct val="15000"/>
              </a:spcAft>
              <a:buSzPct val="100000"/>
              <a:tabLst>
                <a:tab pos="285750" algn="l"/>
              </a:tabLst>
              <a:defRPr/>
            </a:pPr>
            <a:r>
              <a:rPr lang="en-US" sz="1000" dirty="0"/>
              <a:t>Uplink Streaming: editorial correction</a:t>
            </a:r>
          </a:p>
          <a:p>
            <a:pPr marL="687388" lvl="1" indent="-287338">
              <a:lnSpc>
                <a:spcPct val="93000"/>
              </a:lnSpc>
              <a:spcBef>
                <a:spcPct val="15000"/>
              </a:spcBef>
              <a:spcAft>
                <a:spcPct val="15000"/>
              </a:spcAft>
              <a:buSzPct val="100000"/>
              <a:tabLst>
                <a:tab pos="285750" algn="l"/>
              </a:tabLst>
              <a:defRPr/>
            </a:pPr>
            <a:r>
              <a:rPr lang="en-US" sz="1000" dirty="0"/>
              <a:t>Data collection for ANBR-based NA</a:t>
            </a:r>
          </a:p>
          <a:p>
            <a:pPr marL="687388" lvl="1" indent="-287338">
              <a:lnSpc>
                <a:spcPct val="93000"/>
              </a:lnSpc>
              <a:spcBef>
                <a:spcPct val="15000"/>
              </a:spcBef>
              <a:spcAft>
                <a:spcPct val="15000"/>
              </a:spcAft>
              <a:buSzPct val="100000"/>
              <a:tabLst>
                <a:tab pos="285750" algn="l"/>
              </a:tabLst>
              <a:defRPr/>
            </a:pPr>
            <a:r>
              <a:rPr lang="en-US" sz="1000" dirty="0"/>
              <a:t>5GMS over 5MBS</a:t>
            </a:r>
          </a:p>
          <a:p>
            <a:pPr marL="687388" lvl="1" indent="-287338">
              <a:lnSpc>
                <a:spcPct val="93000"/>
              </a:lnSpc>
              <a:spcBef>
                <a:spcPct val="15000"/>
              </a:spcBef>
              <a:spcAft>
                <a:spcPct val="15000"/>
              </a:spcAft>
              <a:buSzPct val="100000"/>
              <a:tabLst>
                <a:tab pos="285750" algn="l"/>
              </a:tabLst>
              <a:defRPr/>
            </a:pPr>
            <a:r>
              <a:rPr lang="en-US" sz="1000" dirty="0"/>
              <a:t>Feature description, dynamic policies and Service URL handling</a:t>
            </a:r>
          </a:p>
          <a:p>
            <a:pPr marL="287338" indent="-287338">
              <a:lnSpc>
                <a:spcPct val="93000"/>
              </a:lnSpc>
              <a:spcBef>
                <a:spcPct val="15000"/>
              </a:spcBef>
              <a:spcAft>
                <a:spcPct val="15000"/>
              </a:spcAft>
              <a:buSzPct val="100000"/>
              <a:tabLst>
                <a:tab pos="285750" algn="l"/>
              </a:tabLst>
              <a:defRPr/>
            </a:pPr>
            <a:r>
              <a:rPr lang="en-US" sz="1600" dirty="0"/>
              <a:t>Corresponding Stage 3 Work Item agreed</a:t>
            </a:r>
          </a:p>
          <a:p>
            <a:pPr marL="287338" lvl="0" indent="-287338" fontAlgn="base">
              <a:lnSpc>
                <a:spcPct val="93000"/>
              </a:lnSpc>
              <a:spcBef>
                <a:spcPct val="15000"/>
              </a:spcBef>
              <a:spcAft>
                <a:spcPct val="15000"/>
              </a:spcAft>
              <a:buSzPct val="100000"/>
              <a:buNone/>
              <a:tabLst>
                <a:tab pos="285750" algn="l"/>
              </a:tabLst>
              <a:defRPr/>
            </a:pPr>
            <a:r>
              <a:rPr lang="en-GB" sz="16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zh-CN" sz="1600" dirty="0">
                <a:cs typeface="Arial" pitchFamily="34" charset="0"/>
              </a:rPr>
              <a:t>Maintenance</a:t>
            </a:r>
            <a:endParaRPr lang="en-US" altLang="en-US" sz="1300" dirty="0">
              <a:cs typeface="Arial" panose="020B0604020202020204" pitchFamily="34" charset="0"/>
            </a:endParaRPr>
          </a:p>
        </p:txBody>
      </p:sp>
      <p:graphicFrame>
        <p:nvGraphicFramePr>
          <p:cNvPr id="4" name="Table 3">
            <a:extLst>
              <a:ext uri="{FF2B5EF4-FFF2-40B4-BE49-F238E27FC236}">
                <a16:creationId xmlns:a16="http://schemas.microsoft.com/office/drawing/2014/main" id="{909FD898-5177-44AA-ADED-4300DF5FF2BE}"/>
              </a:ext>
            </a:extLst>
          </p:cNvPr>
          <p:cNvGraphicFramePr>
            <a:graphicFrameLocks noGrp="1"/>
          </p:cNvGraphicFramePr>
          <p:nvPr>
            <p:extLst>
              <p:ext uri="{D42A27DB-BD31-4B8C-83A1-F6EECF244321}">
                <p14:modId xmlns:p14="http://schemas.microsoft.com/office/powerpoint/2010/main" val="3380137301"/>
              </p:ext>
            </p:extLst>
          </p:nvPr>
        </p:nvGraphicFramePr>
        <p:xfrm>
          <a:off x="647700" y="1454150"/>
          <a:ext cx="10084901" cy="669735"/>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1644918158"/>
                    </a:ext>
                  </a:extLst>
                </a:gridCol>
                <a:gridCol w="3844407">
                  <a:extLst>
                    <a:ext uri="{9D8B030D-6E8A-4147-A177-3AD203B41FA5}">
                      <a16:colId xmlns:a16="http://schemas.microsoft.com/office/drawing/2014/main" val="1459980242"/>
                    </a:ext>
                  </a:extLst>
                </a:gridCol>
                <a:gridCol w="1095473">
                  <a:extLst>
                    <a:ext uri="{9D8B030D-6E8A-4147-A177-3AD203B41FA5}">
                      <a16:colId xmlns:a16="http://schemas.microsoft.com/office/drawing/2014/main" val="297302760"/>
                    </a:ext>
                  </a:extLst>
                </a:gridCol>
                <a:gridCol w="807092">
                  <a:extLst>
                    <a:ext uri="{9D8B030D-6E8A-4147-A177-3AD203B41FA5}">
                      <a16:colId xmlns:a16="http://schemas.microsoft.com/office/drawing/2014/main" val="3331018314"/>
                    </a:ext>
                  </a:extLst>
                </a:gridCol>
                <a:gridCol w="551732">
                  <a:extLst>
                    <a:ext uri="{9D8B030D-6E8A-4147-A177-3AD203B41FA5}">
                      <a16:colId xmlns:a16="http://schemas.microsoft.com/office/drawing/2014/main" val="1048097541"/>
                    </a:ext>
                  </a:extLst>
                </a:gridCol>
                <a:gridCol w="643064">
                  <a:extLst>
                    <a:ext uri="{9D8B030D-6E8A-4147-A177-3AD203B41FA5}">
                      <a16:colId xmlns:a16="http://schemas.microsoft.com/office/drawing/2014/main" val="2735827163"/>
                    </a:ext>
                  </a:extLst>
                </a:gridCol>
                <a:gridCol w="643064">
                  <a:extLst>
                    <a:ext uri="{9D8B030D-6E8A-4147-A177-3AD203B41FA5}">
                      <a16:colId xmlns:a16="http://schemas.microsoft.com/office/drawing/2014/main" val="3220655723"/>
                    </a:ext>
                  </a:extLst>
                </a:gridCol>
                <a:gridCol w="1898167">
                  <a:extLst>
                    <a:ext uri="{9D8B030D-6E8A-4147-A177-3AD203B41FA5}">
                      <a16:colId xmlns:a16="http://schemas.microsoft.com/office/drawing/2014/main" val="1569938170"/>
                    </a:ext>
                  </a:extLst>
                </a:gridCol>
              </a:tblGrid>
              <a:tr h="296861">
                <a:tc>
                  <a:txBody>
                    <a:bodyPr/>
                    <a:lstStyle/>
                    <a:p>
                      <a:pPr algn="ctr">
                        <a:lnSpc>
                          <a:spcPct val="107000"/>
                        </a:lnSpc>
                        <a:spcAft>
                          <a:spcPts val="800"/>
                        </a:spcAft>
                      </a:pPr>
                      <a:r>
                        <a:rPr lang="en-GB" sz="1000" dirty="0"/>
                        <a:t>UID</a:t>
                      </a:r>
                    </a:p>
                  </a:txBody>
                  <a:tcPr marL="36001" marR="36001" marT="0" marB="0" anchor="ctr"/>
                </a:tc>
                <a:tc>
                  <a:txBody>
                    <a:bodyPr/>
                    <a:lstStyle/>
                    <a:p>
                      <a:pPr algn="ctr">
                        <a:lnSpc>
                          <a:spcPct val="107000"/>
                        </a:lnSpc>
                        <a:spcAft>
                          <a:spcPts val="800"/>
                        </a:spcAft>
                      </a:pPr>
                      <a:r>
                        <a:rPr lang="en-GB" sz="1000" dirty="0"/>
                        <a:t>Name</a:t>
                      </a:r>
                    </a:p>
                  </a:txBody>
                  <a:tcPr marL="36001" marR="36001" marT="0" marB="0" anchor="ctr"/>
                </a:tc>
                <a:tc>
                  <a:txBody>
                    <a:bodyPr/>
                    <a:lstStyle/>
                    <a:p>
                      <a:pPr algn="ctr">
                        <a:lnSpc>
                          <a:spcPct val="107000"/>
                        </a:lnSpc>
                        <a:spcAft>
                          <a:spcPts val="800"/>
                        </a:spcAft>
                      </a:pPr>
                      <a:r>
                        <a:rPr lang="en-GB" sz="1000" dirty="0"/>
                        <a:t>Acronym</a:t>
                      </a:r>
                    </a:p>
                  </a:txBody>
                  <a:tcPr marL="36001" marR="36001" marT="0" marB="0" anchor="ctr"/>
                </a:tc>
                <a:tc>
                  <a:txBody>
                    <a:bodyPr/>
                    <a:lstStyle/>
                    <a:p>
                      <a:pPr algn="ctr">
                        <a:lnSpc>
                          <a:spcPct val="107000"/>
                        </a:lnSpc>
                        <a:spcAft>
                          <a:spcPts val="800"/>
                        </a:spcAft>
                      </a:pPr>
                      <a:r>
                        <a:rPr lang="en-GB" sz="1000" dirty="0"/>
                        <a:t>Target (mm/</a:t>
                      </a:r>
                      <a:r>
                        <a:rPr lang="en-GB" sz="1000" dirty="0" err="1"/>
                        <a:t>yyyy</a:t>
                      </a:r>
                      <a:r>
                        <a:rPr lang="en-GB" sz="1000" dirty="0"/>
                        <a:t>)</a:t>
                      </a:r>
                    </a:p>
                  </a:txBody>
                  <a:tcPr marL="36001" marR="36001" marT="0" marB="0" anchor="ctr"/>
                </a:tc>
                <a:tc>
                  <a:txBody>
                    <a:bodyPr/>
                    <a:lstStyle/>
                    <a:p>
                      <a:pPr algn="ctr">
                        <a:lnSpc>
                          <a:spcPct val="107000"/>
                        </a:lnSpc>
                        <a:spcAft>
                          <a:spcPts val="800"/>
                        </a:spcAft>
                      </a:pPr>
                      <a:r>
                        <a:rPr lang="en-GB" sz="1000" dirty="0"/>
                        <a:t>Old %</a:t>
                      </a:r>
                    </a:p>
                  </a:txBody>
                  <a:tcPr marL="36001" marR="36001" marT="0" marB="0" anchor="ctr"/>
                </a:tc>
                <a:tc>
                  <a:txBody>
                    <a:bodyPr/>
                    <a:lstStyle/>
                    <a:p>
                      <a:pPr algn="ctr">
                        <a:lnSpc>
                          <a:spcPct val="107000"/>
                        </a:lnSpc>
                        <a:spcAft>
                          <a:spcPts val="800"/>
                        </a:spcAft>
                      </a:pPr>
                      <a:r>
                        <a:rPr lang="en-GB" sz="1000" b="1" kern="1200" dirty="0">
                          <a:solidFill>
                            <a:schemeClr val="lt1"/>
                          </a:solidFill>
                          <a:latin typeface="+mn-lt"/>
                          <a:ea typeface="+mn-ea"/>
                          <a:cs typeface="+mn-cs"/>
                        </a:rPr>
                        <a:t>WID</a:t>
                      </a:r>
                      <a:endParaRPr lang="en-GB" sz="1000" dirty="0">
                        <a:solidFill>
                          <a:srgbClr val="FF0000"/>
                        </a:solidFill>
                      </a:endParaRPr>
                    </a:p>
                  </a:txBody>
                  <a:tcPr marL="36001" marR="36001" marT="0" marB="0" anchor="ctr"/>
                </a:tc>
                <a:tc>
                  <a:txBody>
                    <a:bodyPr/>
                    <a:lstStyle/>
                    <a:p>
                      <a:pPr algn="ctr">
                        <a:lnSpc>
                          <a:spcPct val="107000"/>
                        </a:lnSpc>
                        <a:spcAft>
                          <a:spcPts val="800"/>
                        </a:spcAft>
                      </a:pPr>
                      <a:r>
                        <a:rPr lang="en-GB" sz="1000" dirty="0">
                          <a:solidFill>
                            <a:srgbClr val="FF0000"/>
                          </a:solidFill>
                        </a:rPr>
                        <a:t>New %</a:t>
                      </a:r>
                      <a:endParaRPr lang="en-GB" sz="10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000" dirty="0">
                          <a:solidFill>
                            <a:srgbClr val="FF0000"/>
                          </a:solidFill>
                        </a:rPr>
                        <a:t>Change or comment</a:t>
                      </a:r>
                    </a:p>
                  </a:txBody>
                  <a:tcPr marL="36001" marR="36001" marT="0" marB="0" anchor="ctr"/>
                </a:tc>
                <a:extLst>
                  <a:ext uri="{0D108BD9-81ED-4DB2-BD59-A6C34878D82A}">
                    <a16:rowId xmlns:a16="http://schemas.microsoft.com/office/drawing/2014/main" val="2165352221"/>
                  </a:ext>
                </a:extLst>
              </a:tr>
              <a:tr h="295202">
                <a:tc>
                  <a:txBody>
                    <a:bodyPr/>
                    <a:lstStyle/>
                    <a:p>
                      <a:pPr algn="r" fontAlgn="b"/>
                      <a:r>
                        <a:rPr lang="en-US" sz="1100" dirty="0"/>
                        <a:t>960047</a:t>
                      </a:r>
                    </a:p>
                  </a:txBody>
                  <a:tcPr marL="9525" marR="9525" marT="9525" marB="0" anchor="b"/>
                </a:tc>
                <a:tc>
                  <a:txBody>
                    <a:bodyPr/>
                    <a:lstStyle/>
                    <a:p>
                      <a:pPr algn="l" fontAlgn="b"/>
                      <a:r>
                        <a:rPr lang="en-US" sz="1100" dirty="0"/>
                        <a:t>5G Media Streaming Architecture Phase 2 </a:t>
                      </a:r>
                    </a:p>
                  </a:txBody>
                  <a:tcPr marL="9525" marR="9525" marT="9525" marB="0" anchor="b"/>
                </a:tc>
                <a:tc>
                  <a:txBody>
                    <a:bodyPr/>
                    <a:lstStyle/>
                    <a:p>
                      <a:pPr algn="l" fontAlgn="b"/>
                      <a:r>
                        <a:rPr lang="en-US" sz="1100" dirty="0"/>
                        <a:t>5GMS_Ph2</a:t>
                      </a:r>
                    </a:p>
                  </a:txBody>
                  <a:tcPr marL="9525" marR="9525" marT="9525" marB="0" anchor="b"/>
                </a:tc>
                <a:tc>
                  <a:txBody>
                    <a:bodyPr/>
                    <a:lstStyle/>
                    <a:p>
                      <a:pPr algn="r" fontAlgn="b"/>
                      <a:r>
                        <a:rPr lang="en-US" sz="1100" dirty="0">
                          <a:solidFill>
                            <a:schemeClr val="tx1"/>
                          </a:solidFill>
                        </a:rPr>
                        <a:t>6/6/2023</a:t>
                      </a:r>
                    </a:p>
                  </a:txBody>
                  <a:tcPr marL="9525" marR="9525" marT="9525" marB="0" anchor="b"/>
                </a:tc>
                <a:tc>
                  <a:txBody>
                    <a:bodyPr/>
                    <a:lstStyle/>
                    <a:p>
                      <a:pPr algn="r" fontAlgn="b"/>
                      <a:r>
                        <a:rPr lang="en-US" sz="1100" dirty="0"/>
                        <a:t>50%</a:t>
                      </a:r>
                    </a:p>
                  </a:txBody>
                  <a:tcPr marL="9525" marR="9525" marT="9525" marB="0" anchor="b"/>
                </a:tc>
                <a:tc>
                  <a:txBody>
                    <a:bodyPr/>
                    <a:lstStyle/>
                    <a:p>
                      <a:pPr algn="l" fontAlgn="b"/>
                      <a:r>
                        <a:rPr lang="en-US" sz="1100" dirty="0">
                          <a:solidFill>
                            <a:srgbClr val="FF0000"/>
                          </a:solidFill>
                          <a:hlinkClick r:id="rId3"/>
                        </a:rPr>
                        <a:t>SP-230164</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100%</a:t>
                      </a:r>
                    </a:p>
                  </a:txBody>
                  <a:tcPr marL="36001" marR="36001" marT="0" marB="0" anchor="ctr"/>
                </a:tc>
                <a:tc>
                  <a:txBody>
                    <a:bodyPr/>
                    <a:lstStyle/>
                    <a:p>
                      <a:pPr algn="ctr">
                        <a:lnSpc>
                          <a:spcPct val="107000"/>
                        </a:lnSpc>
                        <a:spcAft>
                          <a:spcPts val="800"/>
                        </a:spcAft>
                      </a:pPr>
                      <a:br>
                        <a:rPr lang="en-US" sz="1100" dirty="0">
                          <a:solidFill>
                            <a:srgbClr val="FF0000"/>
                          </a:solidFill>
                        </a:rPr>
                      </a:br>
                      <a:r>
                        <a:rPr lang="en-US" sz="1100" dirty="0">
                          <a:solidFill>
                            <a:srgbClr val="FF0000"/>
                          </a:solidFill>
                        </a:rPr>
                        <a:t>Stage 2 – Complete</a:t>
                      </a:r>
                    </a:p>
                  </a:txBody>
                  <a:tcPr marL="36001" marR="36001" marT="0" marB="0" anchor="ctr"/>
                </a:tc>
                <a:extLst>
                  <a:ext uri="{0D108BD9-81ED-4DB2-BD59-A6C34878D82A}">
                    <a16:rowId xmlns:a16="http://schemas.microsoft.com/office/drawing/2014/main" val="1416123524"/>
                  </a:ext>
                </a:extLst>
              </a:tr>
            </a:tbl>
          </a:graphicData>
        </a:graphic>
      </p:graphicFrame>
    </p:spTree>
    <p:extLst>
      <p:ext uri="{BB962C8B-B14F-4D97-AF65-F5344CB8AC3E}">
        <p14:creationId xmlns:p14="http://schemas.microsoft.com/office/powerpoint/2010/main" val="2001005688"/>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Enhanced Multiparty RTT </a:t>
            </a:r>
            <a:br>
              <a:rPr lang="en-US" sz="3200" dirty="0"/>
            </a:br>
            <a:r>
              <a:rPr lang="en-US" altLang="en-US" sz="3200" dirty="0"/>
              <a:t>(</a:t>
            </a:r>
            <a:r>
              <a:rPr lang="en-US" sz="3200" dirty="0"/>
              <a:t>MP_RTT</a:t>
            </a:r>
            <a:r>
              <a:rPr lang="en-US" altLang="en-US" sz="3200" dirty="0"/>
              <a:t>)</a:t>
            </a:r>
            <a:endParaRPr lang="en-US" altLang="en-US" sz="3200" dirty="0">
              <a:solidFill>
                <a:srgbClr val="33CC33"/>
              </a:solidFill>
            </a:endParaRP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506227"/>
            <a:ext cx="11068050" cy="3778688"/>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6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altLang="en-US" sz="1600" dirty="0">
                <a:cs typeface="Arial" panose="020B0604020202020204" pitchFamily="34" charset="0"/>
              </a:rPr>
              <a:t>This WI will specify suitable solutions for multiparty RTT media in IMS, for both RTP and IMS data channel transport, focusing on the transport format and procedures in IETF RFC 9071</a:t>
            </a:r>
          </a:p>
          <a:p>
            <a:pPr marL="287338" indent="-287338">
              <a:lnSpc>
                <a:spcPct val="93000"/>
              </a:lnSpc>
              <a:spcBef>
                <a:spcPct val="15000"/>
              </a:spcBef>
              <a:spcAft>
                <a:spcPct val="15000"/>
              </a:spcAft>
              <a:buSzPct val="100000"/>
              <a:buNone/>
              <a:tabLst>
                <a:tab pos="285750" algn="l"/>
              </a:tabLst>
              <a:defRPr/>
            </a:pPr>
            <a:r>
              <a:rPr lang="en-GB" sz="16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altLang="zh-CN" sz="1600" dirty="0">
                <a:cs typeface="Arial" pitchFamily="34" charset="0"/>
              </a:rPr>
              <a:t>Agreed on architecture and call flow for IMS data channel solution</a:t>
            </a:r>
          </a:p>
          <a:p>
            <a:pPr marL="287338" indent="-287338">
              <a:lnSpc>
                <a:spcPct val="93000"/>
              </a:lnSpc>
              <a:spcBef>
                <a:spcPct val="15000"/>
              </a:spcBef>
              <a:spcAft>
                <a:spcPct val="15000"/>
              </a:spcAft>
              <a:buSzPct val="100000"/>
              <a:tabLst>
                <a:tab pos="285750" algn="l"/>
              </a:tabLst>
              <a:defRPr/>
            </a:pPr>
            <a:r>
              <a:rPr lang="en-US" altLang="zh-CN" sz="1600" dirty="0">
                <a:cs typeface="Arial" pitchFamily="34" charset="0"/>
              </a:rPr>
              <a:t>Documented an RTP based solution including architecture and call flows</a:t>
            </a:r>
          </a:p>
          <a:p>
            <a:pPr marL="287338" indent="-287338">
              <a:lnSpc>
                <a:spcPct val="93000"/>
              </a:lnSpc>
              <a:spcBef>
                <a:spcPct val="15000"/>
              </a:spcBef>
              <a:spcAft>
                <a:spcPct val="15000"/>
              </a:spcAft>
              <a:buSzPct val="100000"/>
              <a:tabLst>
                <a:tab pos="285750" algn="l"/>
              </a:tabLst>
              <a:defRPr/>
            </a:pPr>
            <a:r>
              <a:rPr lang="en-US" altLang="zh-CN" sz="1600" dirty="0">
                <a:cs typeface="Arial" pitchFamily="34" charset="0"/>
              </a:rPr>
              <a:t>Updated the Permanent Document accordingly</a:t>
            </a:r>
          </a:p>
          <a:p>
            <a:pPr marL="287338" indent="-287338">
              <a:lnSpc>
                <a:spcPct val="93000"/>
              </a:lnSpc>
              <a:spcBef>
                <a:spcPct val="15000"/>
              </a:spcBef>
              <a:spcAft>
                <a:spcPct val="15000"/>
              </a:spcAft>
              <a:buSzPct val="100000"/>
              <a:tabLst>
                <a:tab pos="285750" algn="l"/>
              </a:tabLst>
              <a:defRPr/>
            </a:pPr>
            <a:endParaRPr lang="en-US" sz="1200" dirty="0"/>
          </a:p>
          <a:p>
            <a:pPr marL="287338" lvl="0" indent="-287338" fontAlgn="base">
              <a:lnSpc>
                <a:spcPct val="93000"/>
              </a:lnSpc>
              <a:spcBef>
                <a:spcPct val="15000"/>
              </a:spcBef>
              <a:spcAft>
                <a:spcPct val="15000"/>
              </a:spcAft>
              <a:buSzPct val="100000"/>
              <a:buNone/>
              <a:tabLst>
                <a:tab pos="285750" algn="l"/>
              </a:tabLst>
              <a:defRPr/>
            </a:pPr>
            <a:r>
              <a:rPr lang="en-GB" sz="16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zh-CN" sz="1600" dirty="0">
                <a:cs typeface="Arial" pitchFamily="34" charset="0"/>
              </a:rPr>
              <a:t>Discuss the comparisons and guidelines between RTP and IMS data channel solutions.</a:t>
            </a:r>
          </a:p>
          <a:p>
            <a:pPr marL="287338" indent="-287338">
              <a:lnSpc>
                <a:spcPct val="93000"/>
              </a:lnSpc>
              <a:spcBef>
                <a:spcPct val="15000"/>
              </a:spcBef>
              <a:spcAft>
                <a:spcPct val="15000"/>
              </a:spcAft>
              <a:buSzPct val="100000"/>
              <a:tabLst>
                <a:tab pos="285750" algn="l"/>
              </a:tabLst>
              <a:defRPr/>
            </a:pPr>
            <a:r>
              <a:rPr lang="en-US" altLang="zh-CN" sz="1600" dirty="0">
                <a:cs typeface="Arial" pitchFamily="34" charset="0"/>
              </a:rPr>
              <a:t>Interworking and security considerations.</a:t>
            </a:r>
            <a:endParaRPr lang="en-US" altLang="en-US" sz="1300" dirty="0">
              <a:cs typeface="Arial" panose="020B0604020202020204" pitchFamily="34" charset="0"/>
            </a:endParaRPr>
          </a:p>
        </p:txBody>
      </p:sp>
      <p:graphicFrame>
        <p:nvGraphicFramePr>
          <p:cNvPr id="4" name="Table 3">
            <a:extLst>
              <a:ext uri="{FF2B5EF4-FFF2-40B4-BE49-F238E27FC236}">
                <a16:creationId xmlns:a16="http://schemas.microsoft.com/office/drawing/2014/main" id="{909FD898-5177-44AA-ADED-4300DF5FF2BE}"/>
              </a:ext>
            </a:extLst>
          </p:cNvPr>
          <p:cNvGraphicFramePr>
            <a:graphicFrameLocks noGrp="1"/>
          </p:cNvGraphicFramePr>
          <p:nvPr>
            <p:extLst>
              <p:ext uri="{D42A27DB-BD31-4B8C-83A1-F6EECF244321}">
                <p14:modId xmlns:p14="http://schemas.microsoft.com/office/powerpoint/2010/main" val="1114116420"/>
              </p:ext>
            </p:extLst>
          </p:nvPr>
        </p:nvGraphicFramePr>
        <p:xfrm>
          <a:off x="647700" y="1454150"/>
          <a:ext cx="10084901" cy="614099"/>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1644918158"/>
                    </a:ext>
                  </a:extLst>
                </a:gridCol>
                <a:gridCol w="3844407">
                  <a:extLst>
                    <a:ext uri="{9D8B030D-6E8A-4147-A177-3AD203B41FA5}">
                      <a16:colId xmlns:a16="http://schemas.microsoft.com/office/drawing/2014/main" val="1459980242"/>
                    </a:ext>
                  </a:extLst>
                </a:gridCol>
                <a:gridCol w="1095473">
                  <a:extLst>
                    <a:ext uri="{9D8B030D-6E8A-4147-A177-3AD203B41FA5}">
                      <a16:colId xmlns:a16="http://schemas.microsoft.com/office/drawing/2014/main" val="297302760"/>
                    </a:ext>
                  </a:extLst>
                </a:gridCol>
                <a:gridCol w="807092">
                  <a:extLst>
                    <a:ext uri="{9D8B030D-6E8A-4147-A177-3AD203B41FA5}">
                      <a16:colId xmlns:a16="http://schemas.microsoft.com/office/drawing/2014/main" val="3331018314"/>
                    </a:ext>
                  </a:extLst>
                </a:gridCol>
                <a:gridCol w="551732">
                  <a:extLst>
                    <a:ext uri="{9D8B030D-6E8A-4147-A177-3AD203B41FA5}">
                      <a16:colId xmlns:a16="http://schemas.microsoft.com/office/drawing/2014/main" val="1048097541"/>
                    </a:ext>
                  </a:extLst>
                </a:gridCol>
                <a:gridCol w="643064">
                  <a:extLst>
                    <a:ext uri="{9D8B030D-6E8A-4147-A177-3AD203B41FA5}">
                      <a16:colId xmlns:a16="http://schemas.microsoft.com/office/drawing/2014/main" val="2735827163"/>
                    </a:ext>
                  </a:extLst>
                </a:gridCol>
                <a:gridCol w="643064">
                  <a:extLst>
                    <a:ext uri="{9D8B030D-6E8A-4147-A177-3AD203B41FA5}">
                      <a16:colId xmlns:a16="http://schemas.microsoft.com/office/drawing/2014/main" val="3220655723"/>
                    </a:ext>
                  </a:extLst>
                </a:gridCol>
                <a:gridCol w="1898167">
                  <a:extLst>
                    <a:ext uri="{9D8B030D-6E8A-4147-A177-3AD203B41FA5}">
                      <a16:colId xmlns:a16="http://schemas.microsoft.com/office/drawing/2014/main" val="1569938170"/>
                    </a:ext>
                  </a:extLst>
                </a:gridCol>
              </a:tblGrid>
              <a:tr h="296861">
                <a:tc>
                  <a:txBody>
                    <a:bodyPr/>
                    <a:lstStyle/>
                    <a:p>
                      <a:pPr algn="ctr">
                        <a:lnSpc>
                          <a:spcPct val="107000"/>
                        </a:lnSpc>
                        <a:spcAft>
                          <a:spcPts val="800"/>
                        </a:spcAft>
                      </a:pPr>
                      <a:r>
                        <a:rPr lang="en-GB" sz="1000" dirty="0"/>
                        <a:t>UID</a:t>
                      </a:r>
                    </a:p>
                  </a:txBody>
                  <a:tcPr marL="36001" marR="36001" marT="0" marB="0" anchor="ctr"/>
                </a:tc>
                <a:tc>
                  <a:txBody>
                    <a:bodyPr/>
                    <a:lstStyle/>
                    <a:p>
                      <a:pPr algn="ctr">
                        <a:lnSpc>
                          <a:spcPct val="107000"/>
                        </a:lnSpc>
                        <a:spcAft>
                          <a:spcPts val="800"/>
                        </a:spcAft>
                      </a:pPr>
                      <a:r>
                        <a:rPr lang="en-GB" sz="1000" dirty="0"/>
                        <a:t>Name</a:t>
                      </a:r>
                    </a:p>
                  </a:txBody>
                  <a:tcPr marL="36001" marR="36001" marT="0" marB="0" anchor="ctr"/>
                </a:tc>
                <a:tc>
                  <a:txBody>
                    <a:bodyPr/>
                    <a:lstStyle/>
                    <a:p>
                      <a:pPr algn="ctr">
                        <a:lnSpc>
                          <a:spcPct val="107000"/>
                        </a:lnSpc>
                        <a:spcAft>
                          <a:spcPts val="800"/>
                        </a:spcAft>
                      </a:pPr>
                      <a:r>
                        <a:rPr lang="en-GB" sz="1000" dirty="0"/>
                        <a:t>Acronym</a:t>
                      </a:r>
                    </a:p>
                  </a:txBody>
                  <a:tcPr marL="36001" marR="36001" marT="0" marB="0" anchor="ctr"/>
                </a:tc>
                <a:tc>
                  <a:txBody>
                    <a:bodyPr/>
                    <a:lstStyle/>
                    <a:p>
                      <a:pPr algn="ctr">
                        <a:lnSpc>
                          <a:spcPct val="107000"/>
                        </a:lnSpc>
                        <a:spcAft>
                          <a:spcPts val="800"/>
                        </a:spcAft>
                      </a:pPr>
                      <a:r>
                        <a:rPr lang="en-GB" sz="1000" dirty="0"/>
                        <a:t>Target (mm/</a:t>
                      </a:r>
                      <a:r>
                        <a:rPr lang="en-GB" sz="1000" dirty="0" err="1"/>
                        <a:t>yyyy</a:t>
                      </a:r>
                      <a:r>
                        <a:rPr lang="en-GB" sz="1000" dirty="0"/>
                        <a:t>)</a:t>
                      </a:r>
                    </a:p>
                  </a:txBody>
                  <a:tcPr marL="36001" marR="36001" marT="0" marB="0" anchor="ctr"/>
                </a:tc>
                <a:tc>
                  <a:txBody>
                    <a:bodyPr/>
                    <a:lstStyle/>
                    <a:p>
                      <a:pPr algn="ctr">
                        <a:lnSpc>
                          <a:spcPct val="107000"/>
                        </a:lnSpc>
                        <a:spcAft>
                          <a:spcPts val="800"/>
                        </a:spcAft>
                      </a:pPr>
                      <a:r>
                        <a:rPr lang="en-GB" sz="1000" dirty="0"/>
                        <a:t>Old %</a:t>
                      </a:r>
                    </a:p>
                  </a:txBody>
                  <a:tcPr marL="36001" marR="36001" marT="0" marB="0" anchor="ctr"/>
                </a:tc>
                <a:tc>
                  <a:txBody>
                    <a:bodyPr/>
                    <a:lstStyle/>
                    <a:p>
                      <a:pPr algn="ctr">
                        <a:lnSpc>
                          <a:spcPct val="107000"/>
                        </a:lnSpc>
                        <a:spcAft>
                          <a:spcPts val="800"/>
                        </a:spcAft>
                      </a:pPr>
                      <a:r>
                        <a:rPr lang="en-GB" sz="1000" b="1" kern="1200" dirty="0">
                          <a:solidFill>
                            <a:schemeClr val="lt1"/>
                          </a:solidFill>
                          <a:latin typeface="+mn-lt"/>
                          <a:ea typeface="+mn-ea"/>
                          <a:cs typeface="+mn-cs"/>
                        </a:rPr>
                        <a:t>WID</a:t>
                      </a:r>
                      <a:endParaRPr lang="en-GB" sz="1000" dirty="0">
                        <a:solidFill>
                          <a:srgbClr val="FF0000"/>
                        </a:solidFill>
                      </a:endParaRPr>
                    </a:p>
                  </a:txBody>
                  <a:tcPr marL="36001" marR="36001" marT="0" marB="0" anchor="ctr"/>
                </a:tc>
                <a:tc>
                  <a:txBody>
                    <a:bodyPr/>
                    <a:lstStyle/>
                    <a:p>
                      <a:pPr algn="ctr">
                        <a:lnSpc>
                          <a:spcPct val="107000"/>
                        </a:lnSpc>
                        <a:spcAft>
                          <a:spcPts val="800"/>
                        </a:spcAft>
                      </a:pPr>
                      <a:r>
                        <a:rPr lang="en-GB" sz="1000" dirty="0">
                          <a:solidFill>
                            <a:srgbClr val="FF0000"/>
                          </a:solidFill>
                        </a:rPr>
                        <a:t>New %</a:t>
                      </a:r>
                      <a:endParaRPr lang="en-GB" sz="10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000" dirty="0">
                          <a:solidFill>
                            <a:srgbClr val="FF0000"/>
                          </a:solidFill>
                        </a:rPr>
                        <a:t>Change or comment</a:t>
                      </a:r>
                    </a:p>
                  </a:txBody>
                  <a:tcPr marL="36001" marR="36001" marT="0" marB="0" anchor="ctr"/>
                </a:tc>
                <a:extLst>
                  <a:ext uri="{0D108BD9-81ED-4DB2-BD59-A6C34878D82A}">
                    <a16:rowId xmlns:a16="http://schemas.microsoft.com/office/drawing/2014/main" val="2165352221"/>
                  </a:ext>
                </a:extLst>
              </a:tr>
              <a:tr h="295202">
                <a:tc>
                  <a:txBody>
                    <a:bodyPr/>
                    <a:lstStyle/>
                    <a:p>
                      <a:pPr algn="r" fontAlgn="b"/>
                      <a:r>
                        <a:rPr lang="en-US" sz="1100" dirty="0"/>
                        <a:t>980007</a:t>
                      </a:r>
                    </a:p>
                  </a:txBody>
                  <a:tcPr marL="9525" marR="9525" marT="9525" marB="0" anchor="b"/>
                </a:tc>
                <a:tc>
                  <a:txBody>
                    <a:bodyPr/>
                    <a:lstStyle/>
                    <a:p>
                      <a:pPr algn="l" fontAlgn="b"/>
                      <a:r>
                        <a:rPr lang="en-US" sz="1100" dirty="0"/>
                        <a:t>Enhanced Multiparty RTT </a:t>
                      </a:r>
                    </a:p>
                  </a:txBody>
                  <a:tcPr marL="9525" marR="9525" marT="9525" marB="0" anchor="b"/>
                </a:tc>
                <a:tc>
                  <a:txBody>
                    <a:bodyPr/>
                    <a:lstStyle/>
                    <a:p>
                      <a:pPr algn="l" fontAlgn="b"/>
                      <a:r>
                        <a:rPr lang="en-US" sz="1100" dirty="0"/>
                        <a:t>MP_RTT</a:t>
                      </a:r>
                    </a:p>
                  </a:txBody>
                  <a:tcPr marL="9525" marR="9525" marT="9525" marB="0" anchor="b"/>
                </a:tc>
                <a:tc>
                  <a:txBody>
                    <a:bodyPr/>
                    <a:lstStyle/>
                    <a:p>
                      <a:pPr algn="r" fontAlgn="b"/>
                      <a:r>
                        <a:rPr lang="en-US" sz="1100" dirty="0"/>
                        <a:t>12/12/2023</a:t>
                      </a:r>
                    </a:p>
                  </a:txBody>
                  <a:tcPr marL="9525" marR="9525" marT="9525" marB="0" anchor="b"/>
                </a:tc>
                <a:tc>
                  <a:txBody>
                    <a:bodyPr/>
                    <a:lstStyle/>
                    <a:p>
                      <a:pPr algn="r" fontAlgn="b"/>
                      <a:r>
                        <a:rPr lang="en-US" sz="1100" dirty="0"/>
                        <a:t>5%</a:t>
                      </a:r>
                    </a:p>
                  </a:txBody>
                  <a:tcPr marL="9525" marR="9525" marT="9525" marB="0" anchor="b"/>
                </a:tc>
                <a:tc>
                  <a:txBody>
                    <a:bodyPr/>
                    <a:lstStyle/>
                    <a:p>
                      <a:pPr algn="l" fontAlgn="b"/>
                      <a:r>
                        <a:rPr lang="en-US" sz="1100" dirty="0">
                          <a:hlinkClick r:id="rId2"/>
                        </a:rPr>
                        <a:t>SP-221346</a:t>
                      </a:r>
                      <a:endParaRPr lang="en-US" sz="1100" dirty="0"/>
                    </a:p>
                  </a:txBody>
                  <a:tcPr marL="9525" marR="9525" marT="9525" marB="0" anchor="b"/>
                </a:tc>
                <a:tc>
                  <a:txBody>
                    <a:bodyPr/>
                    <a:lstStyle/>
                    <a:p>
                      <a:pPr algn="ctr">
                        <a:lnSpc>
                          <a:spcPct val="107000"/>
                        </a:lnSpc>
                        <a:spcAft>
                          <a:spcPts val="800"/>
                        </a:spcAft>
                      </a:pPr>
                      <a:r>
                        <a:rPr lang="en-GB" sz="1050" dirty="0">
                          <a:solidFill>
                            <a:srgbClr val="FF0000"/>
                          </a:solidFill>
                        </a:rPr>
                        <a:t>30%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1416123524"/>
                  </a:ext>
                </a:extLst>
              </a:tr>
            </a:tbl>
          </a:graphicData>
        </a:graphic>
      </p:graphicFrame>
    </p:spTree>
    <p:extLst>
      <p:ext uri="{BB962C8B-B14F-4D97-AF65-F5344CB8AC3E}">
        <p14:creationId xmlns:p14="http://schemas.microsoft.com/office/powerpoint/2010/main" val="3610431744"/>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Immersive Audio for Split Rendering Scenarios</a:t>
            </a:r>
            <a:br>
              <a:rPr lang="en-US" sz="3200" dirty="0"/>
            </a:br>
            <a:r>
              <a:rPr lang="en-US" altLang="en-US" sz="3200" dirty="0"/>
              <a:t>(</a:t>
            </a:r>
            <a:r>
              <a:rPr lang="en-US" sz="3200" dirty="0"/>
              <a:t>ISAR</a:t>
            </a:r>
            <a:r>
              <a:rPr lang="en-US" altLang="en-US" sz="3200" dirty="0"/>
              <a:t>)</a:t>
            </a:r>
            <a:endParaRPr lang="en-US" altLang="en-US" sz="3200" dirty="0">
              <a:solidFill>
                <a:srgbClr val="33CC33"/>
              </a:solidFill>
            </a:endParaRP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506227"/>
            <a:ext cx="11068050" cy="3778688"/>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6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600" dirty="0">
                <a:solidFill>
                  <a:srgbClr val="000000"/>
                </a:solidFill>
                <a:effectLst/>
                <a:ea typeface="MS Mincho" panose="02020609040205080304" pitchFamily="49" charset="-128"/>
              </a:rPr>
              <a:t>The overall objective of this work item is to develop solutions for immersive binaural audio on head-tracked devices that are compatible with the envisaged split architectures (</a:t>
            </a:r>
            <a:r>
              <a:rPr lang="en-US" sz="1600" dirty="0" err="1">
                <a:solidFill>
                  <a:srgbClr val="000000"/>
                </a:solidFill>
                <a:effectLst/>
                <a:ea typeface="MS Mincho" panose="02020609040205080304" pitchFamily="49" charset="-128"/>
              </a:rPr>
              <a:t>MeCAR</a:t>
            </a:r>
            <a:r>
              <a:rPr lang="en-US" sz="1600" dirty="0">
                <a:solidFill>
                  <a:srgbClr val="000000"/>
                </a:solidFill>
                <a:effectLst/>
                <a:ea typeface="MS Mincho" panose="02020609040205080304" pitchFamily="49" charset="-128"/>
              </a:rPr>
              <a:t>, 26.998). The solutions should consider low-complex and lightweight devices and demonstrate operational benefits over solutions with full decoding and rendering in the end device. </a:t>
            </a:r>
          </a:p>
          <a:p>
            <a:pPr marL="287338" indent="-287338">
              <a:lnSpc>
                <a:spcPct val="93000"/>
              </a:lnSpc>
              <a:spcBef>
                <a:spcPct val="15000"/>
              </a:spcBef>
              <a:spcAft>
                <a:spcPct val="15000"/>
              </a:spcAft>
              <a:buSzPct val="100000"/>
              <a:buNone/>
              <a:tabLst>
                <a:tab pos="285750" algn="l"/>
              </a:tabLst>
              <a:defRPr/>
            </a:pPr>
            <a:r>
              <a:rPr lang="en-GB" sz="16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sz="1200" dirty="0"/>
              <a:t>Initial requirements document from was agreed as the basis of further work.</a:t>
            </a:r>
          </a:p>
          <a:p>
            <a:pPr marL="287338" indent="-287338">
              <a:lnSpc>
                <a:spcPct val="93000"/>
              </a:lnSpc>
              <a:spcBef>
                <a:spcPct val="15000"/>
              </a:spcBef>
              <a:spcAft>
                <a:spcPct val="15000"/>
              </a:spcAft>
              <a:buSzPct val="100000"/>
              <a:tabLst>
                <a:tab pos="285750" algn="l"/>
              </a:tabLst>
              <a:defRPr/>
            </a:pPr>
            <a:r>
              <a:rPr lang="en-US" sz="1200" dirty="0"/>
              <a:t>Work plan was agreed.</a:t>
            </a:r>
          </a:p>
          <a:p>
            <a:pPr marL="287338" indent="-287338">
              <a:lnSpc>
                <a:spcPct val="93000"/>
              </a:lnSpc>
              <a:spcBef>
                <a:spcPct val="15000"/>
              </a:spcBef>
              <a:spcAft>
                <a:spcPct val="15000"/>
              </a:spcAft>
              <a:buSzPct val="100000"/>
              <a:tabLst>
                <a:tab pos="285750" algn="l"/>
              </a:tabLst>
              <a:defRPr/>
            </a:pPr>
            <a:r>
              <a:rPr lang="en-US" sz="1200" dirty="0"/>
              <a:t>Contributions were received on ISAR requirements covering scenarios, architectures, interfaces, with a certain degree of overlap. Inputs from all contributions were included in the next version of the ISAR requirements TR 26.865, removing overlap and cleanup in editing sessions. The result was agreed as the next working draft.</a:t>
            </a:r>
          </a:p>
          <a:p>
            <a:pPr marL="287338" lvl="0" indent="-287338" fontAlgn="base">
              <a:lnSpc>
                <a:spcPct val="93000"/>
              </a:lnSpc>
              <a:spcBef>
                <a:spcPct val="15000"/>
              </a:spcBef>
              <a:spcAft>
                <a:spcPct val="15000"/>
              </a:spcAft>
              <a:buSzPct val="100000"/>
              <a:buNone/>
              <a:tabLst>
                <a:tab pos="285750" algn="l"/>
              </a:tabLst>
              <a:defRPr/>
            </a:pPr>
            <a:r>
              <a:rPr lang="en-GB" sz="16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en-US" sz="1300" dirty="0">
                <a:cs typeface="Arial" panose="020B0604020202020204" pitchFamily="34" charset="0"/>
              </a:rPr>
              <a:t>Agree on TR on ISAR requirements v.2.0.0 to be sent to SA plenary for approval</a:t>
            </a:r>
          </a:p>
          <a:p>
            <a:pPr marL="287338" indent="-287338">
              <a:lnSpc>
                <a:spcPct val="93000"/>
              </a:lnSpc>
              <a:spcBef>
                <a:spcPct val="15000"/>
              </a:spcBef>
              <a:spcAft>
                <a:spcPct val="15000"/>
              </a:spcAft>
              <a:buSzPct val="100000"/>
              <a:tabLst>
                <a:tab pos="285750" algn="l"/>
              </a:tabLst>
              <a:defRPr/>
            </a:pPr>
            <a:r>
              <a:rPr lang="en-US" altLang="en-US" sz="1300" dirty="0">
                <a:cs typeface="Arial" panose="020B0604020202020204" pitchFamily="34" charset="0"/>
              </a:rPr>
              <a:t>Initiate work on solutions for Immersive Audio for Split Rendering Scenarios also considering potential solutions offered by the IVAS work item</a:t>
            </a:r>
          </a:p>
          <a:p>
            <a:pPr marL="287338" indent="-287338">
              <a:lnSpc>
                <a:spcPct val="93000"/>
              </a:lnSpc>
              <a:spcBef>
                <a:spcPct val="15000"/>
              </a:spcBef>
              <a:spcAft>
                <a:spcPct val="15000"/>
              </a:spcAft>
              <a:buSzPct val="100000"/>
              <a:tabLst>
                <a:tab pos="285750" algn="l"/>
              </a:tabLst>
              <a:defRPr/>
            </a:pPr>
            <a:r>
              <a:rPr lang="en-US" altLang="en-US" sz="1300" dirty="0">
                <a:cs typeface="Arial" panose="020B0604020202020204" pitchFamily="34" charset="0"/>
              </a:rPr>
              <a:t>Initiate work on performance characterization of solutions for Immersive Audio for Split Rendering Scenarios also considering potential solutions offered by the IVAS work item</a:t>
            </a:r>
          </a:p>
        </p:txBody>
      </p:sp>
      <p:graphicFrame>
        <p:nvGraphicFramePr>
          <p:cNvPr id="4" name="Table 3">
            <a:extLst>
              <a:ext uri="{FF2B5EF4-FFF2-40B4-BE49-F238E27FC236}">
                <a16:creationId xmlns:a16="http://schemas.microsoft.com/office/drawing/2014/main" id="{909FD898-5177-44AA-ADED-4300DF5FF2BE}"/>
              </a:ext>
            </a:extLst>
          </p:cNvPr>
          <p:cNvGraphicFramePr>
            <a:graphicFrameLocks noGrp="1"/>
          </p:cNvGraphicFramePr>
          <p:nvPr>
            <p:extLst>
              <p:ext uri="{D42A27DB-BD31-4B8C-83A1-F6EECF244321}">
                <p14:modId xmlns:p14="http://schemas.microsoft.com/office/powerpoint/2010/main" val="2805911742"/>
              </p:ext>
            </p:extLst>
          </p:nvPr>
        </p:nvGraphicFramePr>
        <p:xfrm>
          <a:off x="647700" y="1454150"/>
          <a:ext cx="10084901" cy="663702"/>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1644918158"/>
                    </a:ext>
                  </a:extLst>
                </a:gridCol>
                <a:gridCol w="3844407">
                  <a:extLst>
                    <a:ext uri="{9D8B030D-6E8A-4147-A177-3AD203B41FA5}">
                      <a16:colId xmlns:a16="http://schemas.microsoft.com/office/drawing/2014/main" val="1459980242"/>
                    </a:ext>
                  </a:extLst>
                </a:gridCol>
                <a:gridCol w="1095473">
                  <a:extLst>
                    <a:ext uri="{9D8B030D-6E8A-4147-A177-3AD203B41FA5}">
                      <a16:colId xmlns:a16="http://schemas.microsoft.com/office/drawing/2014/main" val="297302760"/>
                    </a:ext>
                  </a:extLst>
                </a:gridCol>
                <a:gridCol w="807092">
                  <a:extLst>
                    <a:ext uri="{9D8B030D-6E8A-4147-A177-3AD203B41FA5}">
                      <a16:colId xmlns:a16="http://schemas.microsoft.com/office/drawing/2014/main" val="3331018314"/>
                    </a:ext>
                  </a:extLst>
                </a:gridCol>
                <a:gridCol w="551732">
                  <a:extLst>
                    <a:ext uri="{9D8B030D-6E8A-4147-A177-3AD203B41FA5}">
                      <a16:colId xmlns:a16="http://schemas.microsoft.com/office/drawing/2014/main" val="1048097541"/>
                    </a:ext>
                  </a:extLst>
                </a:gridCol>
                <a:gridCol w="643064">
                  <a:extLst>
                    <a:ext uri="{9D8B030D-6E8A-4147-A177-3AD203B41FA5}">
                      <a16:colId xmlns:a16="http://schemas.microsoft.com/office/drawing/2014/main" val="2735827163"/>
                    </a:ext>
                  </a:extLst>
                </a:gridCol>
                <a:gridCol w="643064">
                  <a:extLst>
                    <a:ext uri="{9D8B030D-6E8A-4147-A177-3AD203B41FA5}">
                      <a16:colId xmlns:a16="http://schemas.microsoft.com/office/drawing/2014/main" val="3220655723"/>
                    </a:ext>
                  </a:extLst>
                </a:gridCol>
                <a:gridCol w="1898167">
                  <a:extLst>
                    <a:ext uri="{9D8B030D-6E8A-4147-A177-3AD203B41FA5}">
                      <a16:colId xmlns:a16="http://schemas.microsoft.com/office/drawing/2014/main" val="1569938170"/>
                    </a:ext>
                  </a:extLst>
                </a:gridCol>
              </a:tblGrid>
              <a:tr h="296861">
                <a:tc>
                  <a:txBody>
                    <a:bodyPr/>
                    <a:lstStyle/>
                    <a:p>
                      <a:pPr algn="ctr">
                        <a:lnSpc>
                          <a:spcPct val="107000"/>
                        </a:lnSpc>
                        <a:spcAft>
                          <a:spcPts val="800"/>
                        </a:spcAft>
                      </a:pPr>
                      <a:r>
                        <a:rPr lang="en-GB" sz="1000" dirty="0"/>
                        <a:t>UID</a:t>
                      </a:r>
                    </a:p>
                  </a:txBody>
                  <a:tcPr marL="36001" marR="36001" marT="0" marB="0" anchor="ctr"/>
                </a:tc>
                <a:tc>
                  <a:txBody>
                    <a:bodyPr/>
                    <a:lstStyle/>
                    <a:p>
                      <a:pPr algn="ctr">
                        <a:lnSpc>
                          <a:spcPct val="107000"/>
                        </a:lnSpc>
                        <a:spcAft>
                          <a:spcPts val="800"/>
                        </a:spcAft>
                      </a:pPr>
                      <a:r>
                        <a:rPr lang="en-GB" sz="1000" dirty="0"/>
                        <a:t>Name</a:t>
                      </a:r>
                    </a:p>
                  </a:txBody>
                  <a:tcPr marL="36001" marR="36001" marT="0" marB="0" anchor="ctr"/>
                </a:tc>
                <a:tc>
                  <a:txBody>
                    <a:bodyPr/>
                    <a:lstStyle/>
                    <a:p>
                      <a:pPr algn="ctr">
                        <a:lnSpc>
                          <a:spcPct val="107000"/>
                        </a:lnSpc>
                        <a:spcAft>
                          <a:spcPts val="800"/>
                        </a:spcAft>
                      </a:pPr>
                      <a:r>
                        <a:rPr lang="en-GB" sz="1000" dirty="0"/>
                        <a:t>Acronym</a:t>
                      </a:r>
                    </a:p>
                  </a:txBody>
                  <a:tcPr marL="36001" marR="36001" marT="0" marB="0" anchor="ctr"/>
                </a:tc>
                <a:tc>
                  <a:txBody>
                    <a:bodyPr/>
                    <a:lstStyle/>
                    <a:p>
                      <a:pPr algn="ctr">
                        <a:lnSpc>
                          <a:spcPct val="107000"/>
                        </a:lnSpc>
                        <a:spcAft>
                          <a:spcPts val="800"/>
                        </a:spcAft>
                      </a:pPr>
                      <a:r>
                        <a:rPr lang="en-GB" sz="1000" dirty="0"/>
                        <a:t>Target (mm/</a:t>
                      </a:r>
                      <a:r>
                        <a:rPr lang="en-GB" sz="1000" dirty="0" err="1"/>
                        <a:t>yyyy</a:t>
                      </a:r>
                      <a:r>
                        <a:rPr lang="en-GB" sz="1000" dirty="0"/>
                        <a:t>)</a:t>
                      </a:r>
                    </a:p>
                  </a:txBody>
                  <a:tcPr marL="36001" marR="36001" marT="0" marB="0" anchor="ctr"/>
                </a:tc>
                <a:tc>
                  <a:txBody>
                    <a:bodyPr/>
                    <a:lstStyle/>
                    <a:p>
                      <a:pPr algn="ctr">
                        <a:lnSpc>
                          <a:spcPct val="107000"/>
                        </a:lnSpc>
                        <a:spcAft>
                          <a:spcPts val="800"/>
                        </a:spcAft>
                      </a:pPr>
                      <a:r>
                        <a:rPr lang="en-GB" sz="1000" dirty="0"/>
                        <a:t>Old %</a:t>
                      </a:r>
                    </a:p>
                  </a:txBody>
                  <a:tcPr marL="36001" marR="36001" marT="0" marB="0" anchor="ctr"/>
                </a:tc>
                <a:tc>
                  <a:txBody>
                    <a:bodyPr/>
                    <a:lstStyle/>
                    <a:p>
                      <a:pPr algn="ctr">
                        <a:lnSpc>
                          <a:spcPct val="107000"/>
                        </a:lnSpc>
                        <a:spcAft>
                          <a:spcPts val="800"/>
                        </a:spcAft>
                      </a:pPr>
                      <a:r>
                        <a:rPr lang="en-GB" sz="1000" b="1" kern="1200" dirty="0">
                          <a:solidFill>
                            <a:schemeClr val="lt1"/>
                          </a:solidFill>
                          <a:latin typeface="+mn-lt"/>
                          <a:ea typeface="+mn-ea"/>
                          <a:cs typeface="+mn-cs"/>
                        </a:rPr>
                        <a:t>WID</a:t>
                      </a:r>
                      <a:endParaRPr lang="en-GB" sz="1000" dirty="0">
                        <a:solidFill>
                          <a:srgbClr val="FF0000"/>
                        </a:solidFill>
                      </a:endParaRPr>
                    </a:p>
                  </a:txBody>
                  <a:tcPr marL="36001" marR="36001" marT="0" marB="0" anchor="ctr"/>
                </a:tc>
                <a:tc>
                  <a:txBody>
                    <a:bodyPr/>
                    <a:lstStyle/>
                    <a:p>
                      <a:pPr algn="ctr">
                        <a:lnSpc>
                          <a:spcPct val="107000"/>
                        </a:lnSpc>
                        <a:spcAft>
                          <a:spcPts val="800"/>
                        </a:spcAft>
                      </a:pPr>
                      <a:r>
                        <a:rPr lang="en-GB" sz="1000" dirty="0">
                          <a:solidFill>
                            <a:srgbClr val="FF0000"/>
                          </a:solidFill>
                        </a:rPr>
                        <a:t>New %</a:t>
                      </a:r>
                      <a:endParaRPr lang="en-GB" sz="10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000" dirty="0">
                          <a:solidFill>
                            <a:srgbClr val="FF0000"/>
                          </a:solidFill>
                        </a:rPr>
                        <a:t>Change or comment</a:t>
                      </a:r>
                    </a:p>
                  </a:txBody>
                  <a:tcPr marL="36001" marR="36001" marT="0" marB="0" anchor="ctr"/>
                </a:tc>
                <a:extLst>
                  <a:ext uri="{0D108BD9-81ED-4DB2-BD59-A6C34878D82A}">
                    <a16:rowId xmlns:a16="http://schemas.microsoft.com/office/drawing/2014/main" val="2165352221"/>
                  </a:ext>
                </a:extLst>
              </a:tr>
              <a:tr h="295202">
                <a:tc>
                  <a:txBody>
                    <a:bodyPr/>
                    <a:lstStyle/>
                    <a:p>
                      <a:pPr algn="r" fontAlgn="b"/>
                      <a:r>
                        <a:rPr lang="en-US" sz="1100" dirty="0"/>
                        <a:t>990025</a:t>
                      </a:r>
                    </a:p>
                  </a:txBody>
                  <a:tcPr marL="9525" marR="9525" marT="9525" marB="0" anchor="b"/>
                </a:tc>
                <a:tc>
                  <a:txBody>
                    <a:bodyPr/>
                    <a:lstStyle/>
                    <a:p>
                      <a:pPr algn="l" fontAlgn="b"/>
                      <a:r>
                        <a:rPr lang="en-US" sz="1100" dirty="0"/>
                        <a:t>Immersive Audio for Split Rendering Scenarios</a:t>
                      </a:r>
                    </a:p>
                  </a:txBody>
                  <a:tcPr marL="9525" marR="9525" marT="9525" marB="0" anchor="b"/>
                </a:tc>
                <a:tc>
                  <a:txBody>
                    <a:bodyPr/>
                    <a:lstStyle/>
                    <a:p>
                      <a:pPr algn="l" fontAlgn="b"/>
                      <a:r>
                        <a:rPr lang="en-US" sz="1100" dirty="0"/>
                        <a:t>ISAR </a:t>
                      </a:r>
                    </a:p>
                  </a:txBody>
                  <a:tcPr marL="9525" marR="9525" marT="9525" marB="0" anchor="b"/>
                </a:tc>
                <a:tc>
                  <a:txBody>
                    <a:bodyPr/>
                    <a:lstStyle/>
                    <a:p>
                      <a:pPr algn="r" fontAlgn="b"/>
                      <a:r>
                        <a:rPr lang="en-US" sz="1100" dirty="0">
                          <a:solidFill>
                            <a:schemeClr val="tx1"/>
                          </a:solidFill>
                        </a:rPr>
                        <a:t>03/2024</a:t>
                      </a:r>
                    </a:p>
                  </a:txBody>
                  <a:tcPr marL="9525" marR="9525" marT="9525" marB="0" anchor="b"/>
                </a:tc>
                <a:tc>
                  <a:txBody>
                    <a:bodyPr/>
                    <a:lstStyle/>
                    <a:p>
                      <a:pPr algn="ctr" fontAlgn="b"/>
                      <a:r>
                        <a:rPr lang="en-US" sz="1100" dirty="0"/>
                        <a:t>0%</a:t>
                      </a:r>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2"/>
                        </a:rPr>
                        <a:t>SP-230167</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r>
                        <a:rPr lang="en-GB" sz="1100" dirty="0">
                          <a:solidFill>
                            <a:srgbClr val="FF0000"/>
                          </a:solidFill>
                        </a:rPr>
                        <a:t>10%</a:t>
                      </a: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1416123524"/>
                  </a:ext>
                </a:extLst>
              </a:tr>
            </a:tbl>
          </a:graphicData>
        </a:graphic>
      </p:graphicFrame>
    </p:spTree>
    <p:extLst>
      <p:ext uri="{BB962C8B-B14F-4D97-AF65-F5344CB8AC3E}">
        <p14:creationId xmlns:p14="http://schemas.microsoft.com/office/powerpoint/2010/main" val="2569910582"/>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Overview of work progress </a:t>
            </a:r>
            <a:br>
              <a:rPr lang="en-US" altLang="en-US" dirty="0"/>
            </a:br>
            <a:r>
              <a:rPr lang="en-US" altLang="en-US" dirty="0"/>
              <a:t>Study Items</a:t>
            </a:r>
          </a:p>
        </p:txBody>
      </p:sp>
      <p:graphicFrame>
        <p:nvGraphicFramePr>
          <p:cNvPr id="7" name="Table 6">
            <a:extLst>
              <a:ext uri="{FF2B5EF4-FFF2-40B4-BE49-F238E27FC236}">
                <a16:creationId xmlns:a16="http://schemas.microsoft.com/office/drawing/2014/main" id="{6ECC24EF-A002-45A6-8174-7ACEB4DD7B2C}"/>
              </a:ext>
            </a:extLst>
          </p:cNvPr>
          <p:cNvGraphicFramePr>
            <a:graphicFrameLocks noGrp="1"/>
          </p:cNvGraphicFramePr>
          <p:nvPr>
            <p:extLst>
              <p:ext uri="{D42A27DB-BD31-4B8C-83A1-F6EECF244321}">
                <p14:modId xmlns:p14="http://schemas.microsoft.com/office/powerpoint/2010/main" val="74655903"/>
              </p:ext>
            </p:extLst>
          </p:nvPr>
        </p:nvGraphicFramePr>
        <p:xfrm>
          <a:off x="579989" y="1263204"/>
          <a:ext cx="10084901" cy="3088285"/>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0000"/>
                    </a:ext>
                  </a:extLst>
                </a:gridCol>
                <a:gridCol w="3844407">
                  <a:extLst>
                    <a:ext uri="{9D8B030D-6E8A-4147-A177-3AD203B41FA5}">
                      <a16:colId xmlns:a16="http://schemas.microsoft.com/office/drawing/2014/main" val="20001"/>
                    </a:ext>
                  </a:extLst>
                </a:gridCol>
                <a:gridCol w="1095473">
                  <a:extLst>
                    <a:ext uri="{9D8B030D-6E8A-4147-A177-3AD203B41FA5}">
                      <a16:colId xmlns:a16="http://schemas.microsoft.com/office/drawing/2014/main" val="20002"/>
                    </a:ext>
                  </a:extLst>
                </a:gridCol>
                <a:gridCol w="972048">
                  <a:extLst>
                    <a:ext uri="{9D8B030D-6E8A-4147-A177-3AD203B41FA5}">
                      <a16:colId xmlns:a16="http://schemas.microsoft.com/office/drawing/2014/main" val="20003"/>
                    </a:ext>
                  </a:extLst>
                </a:gridCol>
                <a:gridCol w="386776">
                  <a:extLst>
                    <a:ext uri="{9D8B030D-6E8A-4147-A177-3AD203B41FA5}">
                      <a16:colId xmlns:a16="http://schemas.microsoft.com/office/drawing/2014/main" val="20004"/>
                    </a:ext>
                  </a:extLst>
                </a:gridCol>
                <a:gridCol w="777881">
                  <a:extLst>
                    <a:ext uri="{9D8B030D-6E8A-4147-A177-3AD203B41FA5}">
                      <a16:colId xmlns:a16="http://schemas.microsoft.com/office/drawing/2014/main" val="20005"/>
                    </a:ext>
                  </a:extLst>
                </a:gridCol>
                <a:gridCol w="508247">
                  <a:extLst>
                    <a:ext uri="{9D8B030D-6E8A-4147-A177-3AD203B41FA5}">
                      <a16:colId xmlns:a16="http://schemas.microsoft.com/office/drawing/2014/main" val="20006"/>
                    </a:ext>
                  </a:extLst>
                </a:gridCol>
                <a:gridCol w="1898167">
                  <a:extLst>
                    <a:ext uri="{9D8B030D-6E8A-4147-A177-3AD203B41FA5}">
                      <a16:colId xmlns:a16="http://schemas.microsoft.com/office/drawing/2014/main" val="20007"/>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10000"/>
                  </a:ext>
                </a:extLst>
              </a:tr>
              <a:tr h="265183">
                <a:tc>
                  <a:txBody>
                    <a:bodyPr/>
                    <a:lstStyle/>
                    <a:p>
                      <a:pPr algn="r" fontAlgn="b"/>
                      <a:r>
                        <a:rPr lang="en-US" sz="1100" dirty="0"/>
                        <a:t>870013</a:t>
                      </a:r>
                    </a:p>
                  </a:txBody>
                  <a:tcPr marL="9525" marR="9525" marT="9525" marB="0" anchor="b"/>
                </a:tc>
                <a:tc>
                  <a:txBody>
                    <a:bodyPr/>
                    <a:lstStyle/>
                    <a:p>
                      <a:pPr algn="l" fontAlgn="b"/>
                      <a:r>
                        <a:rPr lang="en-US" sz="1100" dirty="0"/>
                        <a:t>Traffic Models and Quality Evaluation Methods for Media and XR Services in 5G Systems </a:t>
                      </a:r>
                    </a:p>
                  </a:txBody>
                  <a:tcPr marL="9525" marR="9525" marT="9525" marB="0" anchor="b"/>
                </a:tc>
                <a:tc>
                  <a:txBody>
                    <a:bodyPr/>
                    <a:lstStyle/>
                    <a:p>
                      <a:pPr algn="l" fontAlgn="b"/>
                      <a:r>
                        <a:rPr lang="en-US" sz="1100" dirty="0" err="1"/>
                        <a:t>FS_XRTraffic</a:t>
                      </a:r>
                      <a:endParaRPr lang="en-US" sz="1100" dirty="0"/>
                    </a:p>
                  </a:txBody>
                  <a:tcPr marL="9525" marR="9525" marT="9525" marB="0" anchor="b"/>
                </a:tc>
                <a:tc>
                  <a:txBody>
                    <a:bodyPr/>
                    <a:lstStyle/>
                    <a:p>
                      <a:pPr algn="r" fontAlgn="b"/>
                      <a:r>
                        <a:rPr lang="en-US" sz="1100" dirty="0">
                          <a:solidFill>
                            <a:schemeClr val="tx1"/>
                          </a:solidFill>
                        </a:rPr>
                        <a:t>6/6/2023</a:t>
                      </a:r>
                      <a:br>
                        <a:rPr lang="en-US" sz="1100" dirty="0">
                          <a:solidFill>
                            <a:schemeClr val="tx1"/>
                          </a:solidFill>
                        </a:rPr>
                      </a:br>
                      <a:r>
                        <a:rPr lang="en-US" sz="1100" dirty="0">
                          <a:solidFill>
                            <a:srgbClr val="FF0000"/>
                          </a:solidFill>
                        </a:rPr>
                        <a:t>-&gt; 9/9/2023</a:t>
                      </a:r>
                    </a:p>
                  </a:txBody>
                  <a:tcPr marL="9525" marR="9525" marT="9525" marB="0" anchor="b"/>
                </a:tc>
                <a:tc>
                  <a:txBody>
                    <a:bodyPr/>
                    <a:lstStyle/>
                    <a:p>
                      <a:pPr algn="ctr">
                        <a:lnSpc>
                          <a:spcPct val="107000"/>
                        </a:lnSpc>
                        <a:spcAft>
                          <a:spcPts val="800"/>
                        </a:spcAft>
                      </a:pPr>
                      <a:r>
                        <a:rPr lang="en-GB" sz="1100" dirty="0">
                          <a:solidFill>
                            <a:schemeClr val="tx1"/>
                          </a:solidFill>
                        </a:rPr>
                        <a:t>90%</a:t>
                      </a:r>
                    </a:p>
                  </a:txBody>
                  <a:tcPr marL="36001" marR="36001" marT="0" marB="0"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altLang="en-US" sz="1100" dirty="0">
                          <a:cs typeface="Arial" panose="020B0604020202020204" pitchFamily="34" charset="0"/>
                          <a:hlinkClick r:id="rId2"/>
                        </a:rPr>
                        <a:t>SP-210043</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r>
                        <a:rPr lang="en-GB" sz="1100" dirty="0">
                          <a:solidFill>
                            <a:srgbClr val="FF0000"/>
                          </a:solidFill>
                        </a:rPr>
                        <a:t>95%</a:t>
                      </a: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2379217155"/>
                  </a:ext>
                </a:extLst>
              </a:tr>
              <a:tr h="265183">
                <a:tc>
                  <a:txBody>
                    <a:bodyPr/>
                    <a:lstStyle/>
                    <a:p>
                      <a:pPr algn="r" fontAlgn="b"/>
                      <a:r>
                        <a:rPr lang="en-US" sz="1100" dirty="0"/>
                        <a:t>950011</a:t>
                      </a:r>
                    </a:p>
                  </a:txBody>
                  <a:tcPr marL="9525" marR="9525" marT="9525" marB="0" anchor="b"/>
                </a:tc>
                <a:tc>
                  <a:txBody>
                    <a:bodyPr/>
                    <a:lstStyle/>
                    <a:p>
                      <a:pPr algn="l" fontAlgn="b"/>
                      <a:r>
                        <a:rPr lang="en-US" sz="1100" dirty="0"/>
                        <a:t>Study on Artificial Intelligence (AI) and Machine Learning (ML) for Media </a:t>
                      </a:r>
                    </a:p>
                  </a:txBody>
                  <a:tcPr marL="9525" marR="9525" marT="9525" marB="0" anchor="b"/>
                </a:tc>
                <a:tc>
                  <a:txBody>
                    <a:bodyPr/>
                    <a:lstStyle/>
                    <a:p>
                      <a:pPr algn="l" fontAlgn="b"/>
                      <a:r>
                        <a:rPr lang="en-US" sz="1100" dirty="0"/>
                        <a:t>FS_AI4Media</a:t>
                      </a:r>
                    </a:p>
                  </a:txBody>
                  <a:tcPr marL="9525" marR="9525" marT="9525" marB="0" anchor="b"/>
                </a:tc>
                <a:tc>
                  <a:txBody>
                    <a:bodyPr/>
                    <a:lstStyle/>
                    <a:p>
                      <a:pPr algn="r" fontAlgn="b"/>
                      <a:r>
                        <a:rPr lang="en-US" sz="1100" dirty="0"/>
                        <a:t>12/12/2023</a:t>
                      </a:r>
                      <a:br>
                        <a:rPr lang="en-US" sz="1100" dirty="0"/>
                      </a:br>
                      <a:r>
                        <a:rPr lang="en-US" sz="1100" dirty="0">
                          <a:solidFill>
                            <a:srgbClr val="FF0000"/>
                          </a:solidFill>
                        </a:rPr>
                        <a:t>-&gt; 3/3/2024</a:t>
                      </a:r>
                      <a:endParaRPr lang="en-US" sz="1100" dirty="0"/>
                    </a:p>
                  </a:txBody>
                  <a:tcPr marL="9525" marR="9525" marT="9525" marB="0" anchor="b"/>
                </a:tc>
                <a:tc>
                  <a:txBody>
                    <a:bodyPr/>
                    <a:lstStyle/>
                    <a:p>
                      <a:pPr algn="ctr">
                        <a:lnSpc>
                          <a:spcPct val="107000"/>
                        </a:lnSpc>
                        <a:spcAft>
                          <a:spcPts val="800"/>
                        </a:spcAft>
                      </a:pPr>
                      <a:r>
                        <a:rPr lang="en-GB" sz="1100" dirty="0">
                          <a:solidFill>
                            <a:schemeClr val="tx1"/>
                          </a:solidFill>
                        </a:rPr>
                        <a:t>25%</a:t>
                      </a:r>
                    </a:p>
                  </a:txBody>
                  <a:tcPr marL="36001" marR="36001" marT="0" marB="0" anchor="ctr"/>
                </a:tc>
                <a:tc>
                  <a:txBody>
                    <a:bodyPr/>
                    <a:lstStyle/>
                    <a:p>
                      <a:pPr algn="l" fontAlgn="b"/>
                      <a:r>
                        <a:rPr lang="en-US" sz="1100" dirty="0">
                          <a:hlinkClick r:id="rId3"/>
                        </a:rPr>
                        <a:t>SP-220328</a:t>
                      </a:r>
                      <a:endParaRPr lang="en-US" sz="1100" dirty="0"/>
                    </a:p>
                  </a:txBody>
                  <a:tcPr marL="9525" marR="9525" marT="9525" marB="0" anchor="b"/>
                </a:tc>
                <a:tc>
                  <a:txBody>
                    <a:bodyPr/>
                    <a:lstStyle/>
                    <a:p>
                      <a:pPr algn="ctr">
                        <a:lnSpc>
                          <a:spcPct val="107000"/>
                        </a:lnSpc>
                        <a:spcAft>
                          <a:spcPts val="800"/>
                        </a:spcAft>
                      </a:pPr>
                      <a:r>
                        <a:rPr lang="en-GB" sz="1100" dirty="0">
                          <a:solidFill>
                            <a:srgbClr val="FF0000"/>
                          </a:solidFill>
                        </a:rPr>
                        <a:t>35%</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10001"/>
                  </a:ext>
                </a:extLst>
              </a:tr>
              <a:tr h="295202">
                <a:tc>
                  <a:txBody>
                    <a:bodyPr/>
                    <a:lstStyle/>
                    <a:p>
                      <a:pPr algn="r" fontAlgn="b"/>
                      <a:r>
                        <a:rPr lang="en-US" sz="1100" dirty="0"/>
                        <a:t>960048</a:t>
                      </a:r>
                    </a:p>
                  </a:txBody>
                  <a:tcPr marL="9525" marR="9525" marT="9525" marB="0" anchor="b"/>
                </a:tc>
                <a:tc>
                  <a:txBody>
                    <a:bodyPr/>
                    <a:lstStyle/>
                    <a:p>
                      <a:pPr algn="l" fontAlgn="b"/>
                      <a:r>
                        <a:rPr lang="en-US" sz="1100" dirty="0"/>
                        <a:t>Study on Media Streaming aspects of Network Slicing Phase 2</a:t>
                      </a:r>
                    </a:p>
                  </a:txBody>
                  <a:tcPr marL="9525" marR="9525" marT="9525" marB="0" anchor="b"/>
                </a:tc>
                <a:tc>
                  <a:txBody>
                    <a:bodyPr/>
                    <a:lstStyle/>
                    <a:p>
                      <a:pPr algn="l" fontAlgn="b"/>
                      <a:r>
                        <a:rPr lang="en-US" sz="1100" dirty="0"/>
                        <a:t>FS_MS_NS_Ph2</a:t>
                      </a:r>
                    </a:p>
                  </a:txBody>
                  <a:tcPr marL="9525" marR="9525" marT="9525" marB="0" anchor="b"/>
                </a:tc>
                <a:tc>
                  <a:txBody>
                    <a:bodyPr/>
                    <a:lstStyle/>
                    <a:p>
                      <a:pPr algn="r" fontAlgn="b"/>
                      <a:r>
                        <a:rPr lang="en-US" sz="1100" dirty="0">
                          <a:solidFill>
                            <a:schemeClr val="tx1"/>
                          </a:solidFill>
                        </a:rPr>
                        <a:t>12/12/2023</a:t>
                      </a:r>
                    </a:p>
                  </a:txBody>
                  <a:tcPr marL="9525" marR="9525" marT="9525" marB="0" anchor="b"/>
                </a:tc>
                <a:tc>
                  <a:txBody>
                    <a:bodyPr/>
                    <a:lstStyle/>
                    <a:p>
                      <a:pPr algn="ctr">
                        <a:lnSpc>
                          <a:spcPct val="107000"/>
                        </a:lnSpc>
                        <a:spcAft>
                          <a:spcPts val="800"/>
                        </a:spcAft>
                      </a:pPr>
                      <a:r>
                        <a:rPr lang="en-GB" sz="1100" dirty="0">
                          <a:solidFill>
                            <a:schemeClr val="tx1"/>
                          </a:solidFill>
                        </a:rPr>
                        <a:t>25%</a:t>
                      </a:r>
                    </a:p>
                  </a:txBody>
                  <a:tcPr marL="36001" marR="36001" marT="0" marB="0" anchor="ctr"/>
                </a:tc>
                <a:tc>
                  <a:txBody>
                    <a:bodyPr/>
                    <a:lstStyle/>
                    <a:p>
                      <a:pPr algn="l" fontAlgn="b"/>
                      <a:r>
                        <a:rPr lang="en-US" sz="1100" dirty="0">
                          <a:hlinkClick r:id="rId4"/>
                        </a:rPr>
                        <a:t>SP-220675</a:t>
                      </a:r>
                      <a:endParaRPr lang="en-US" sz="1100" dirty="0"/>
                    </a:p>
                  </a:txBody>
                  <a:tcPr marL="9525" marR="9525" marT="9525" marB="0" anchor="b"/>
                </a:tc>
                <a:tc>
                  <a:txBody>
                    <a:bodyPr/>
                    <a:lstStyle/>
                    <a:p>
                      <a:pPr algn="ctr">
                        <a:lnSpc>
                          <a:spcPct val="107000"/>
                        </a:lnSpc>
                        <a:spcAft>
                          <a:spcPts val="800"/>
                        </a:spcAft>
                      </a:pPr>
                      <a:r>
                        <a:rPr lang="en-GB" sz="1100" dirty="0">
                          <a:solidFill>
                            <a:srgbClr val="FF0000"/>
                          </a:solidFill>
                        </a:rPr>
                        <a:t>40%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1275914416"/>
                  </a:ext>
                </a:extLst>
              </a:tr>
              <a:tr h="265183">
                <a:tc>
                  <a:txBody>
                    <a:bodyPr/>
                    <a:lstStyle/>
                    <a:p>
                      <a:pPr algn="r" fontAlgn="b"/>
                      <a:r>
                        <a:rPr lang="en-US" sz="1100" dirty="0"/>
                        <a:t>950012</a:t>
                      </a:r>
                    </a:p>
                  </a:txBody>
                  <a:tcPr marL="9525" marR="9525" marT="9525" marB="0" anchor="b"/>
                </a:tc>
                <a:tc>
                  <a:txBody>
                    <a:bodyPr/>
                    <a:lstStyle/>
                    <a:p>
                      <a:pPr algn="l" fontAlgn="b"/>
                      <a:r>
                        <a:rPr lang="en-US" sz="1100" dirty="0"/>
                        <a:t>Study on immersive Real-time Communication for WebRTC Phase 2</a:t>
                      </a:r>
                    </a:p>
                  </a:txBody>
                  <a:tcPr marL="9525" marR="9525" marT="9525" marB="0" anchor="b"/>
                </a:tc>
                <a:tc>
                  <a:txBody>
                    <a:bodyPr/>
                    <a:lstStyle/>
                    <a:p>
                      <a:pPr algn="l" fontAlgn="b"/>
                      <a:r>
                        <a:rPr lang="en-US" sz="1100" dirty="0" err="1"/>
                        <a:t>FS_eiRTCW</a:t>
                      </a:r>
                      <a:endParaRPr lang="en-US" sz="1100" dirty="0"/>
                    </a:p>
                  </a:txBody>
                  <a:tcPr marL="9525" marR="9525" marT="9525" marB="0" anchor="b"/>
                </a:tc>
                <a:tc>
                  <a:txBody>
                    <a:bodyPr/>
                    <a:lstStyle/>
                    <a:p>
                      <a:pPr algn="r" fontAlgn="b"/>
                      <a:r>
                        <a:rPr lang="en-US" sz="1100" dirty="0">
                          <a:solidFill>
                            <a:schemeClr val="tx1"/>
                          </a:solidFill>
                        </a:rPr>
                        <a:t>3/3/2024</a:t>
                      </a:r>
                    </a:p>
                  </a:txBody>
                  <a:tcPr marL="9525" marR="9525" marT="9525" marB="0" anchor="b"/>
                </a:tc>
                <a:tc>
                  <a:txBody>
                    <a:bodyPr/>
                    <a:lstStyle/>
                    <a:p>
                      <a:pPr algn="ctr">
                        <a:lnSpc>
                          <a:spcPct val="107000"/>
                        </a:lnSpc>
                        <a:spcAft>
                          <a:spcPts val="800"/>
                        </a:spcAft>
                      </a:pPr>
                      <a:r>
                        <a:rPr lang="en-GB" sz="1100" dirty="0">
                          <a:solidFill>
                            <a:schemeClr val="tx1"/>
                          </a:solidFill>
                        </a:rPr>
                        <a:t>35%</a:t>
                      </a:r>
                    </a:p>
                  </a:txBody>
                  <a:tcPr marL="36001" marR="36001" marT="0" marB="0" anchor="ctr"/>
                </a:tc>
                <a:tc>
                  <a:txBody>
                    <a:bodyPr/>
                    <a:lstStyle/>
                    <a:p>
                      <a:pPr algn="l" fontAlgn="b"/>
                      <a:r>
                        <a:rPr lang="en-US" sz="1100" dirty="0">
                          <a:hlinkClick r:id="rId5"/>
                        </a:rPr>
                        <a:t>SP-220239</a:t>
                      </a:r>
                      <a:endParaRPr lang="en-US" sz="1100" dirty="0"/>
                    </a:p>
                  </a:txBody>
                  <a:tcPr marL="9525" marR="9525" marT="9525" marB="0" anchor="b"/>
                </a:tc>
                <a:tc>
                  <a:txBody>
                    <a:bodyPr/>
                    <a:lstStyle/>
                    <a:p>
                      <a:pPr algn="ctr">
                        <a:lnSpc>
                          <a:spcPct val="107000"/>
                        </a:lnSpc>
                        <a:spcAft>
                          <a:spcPts val="800"/>
                        </a:spcAft>
                      </a:pPr>
                      <a:r>
                        <a:rPr lang="en-GB" sz="1100" dirty="0">
                          <a:solidFill>
                            <a:srgbClr val="FF0000"/>
                          </a:solidFill>
                        </a:rPr>
                        <a:t>45%</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4267986977"/>
                  </a:ext>
                </a:extLst>
              </a:tr>
              <a:tr h="265183">
                <a:tc>
                  <a:txBody>
                    <a:bodyPr/>
                    <a:lstStyle/>
                    <a:p>
                      <a:pPr algn="r" fontAlgn="b"/>
                      <a:r>
                        <a:rPr lang="en-US" sz="1100" dirty="0"/>
                        <a:t>950013</a:t>
                      </a:r>
                    </a:p>
                  </a:txBody>
                  <a:tcPr marL="9525" marR="9525" marT="9525" marB="0" anchor="b"/>
                </a:tc>
                <a:tc>
                  <a:txBody>
                    <a:bodyPr/>
                    <a:lstStyle/>
                    <a:p>
                      <a:pPr algn="l" fontAlgn="b"/>
                      <a:r>
                        <a:rPr lang="en-US" sz="1100" dirty="0"/>
                        <a:t>Study on Smartly Tethering AR Glasses </a:t>
                      </a:r>
                    </a:p>
                  </a:txBody>
                  <a:tcPr marL="9525" marR="9525" marT="9525" marB="0" anchor="b"/>
                </a:tc>
                <a:tc>
                  <a:txBody>
                    <a:bodyPr/>
                    <a:lstStyle/>
                    <a:p>
                      <a:pPr algn="l" fontAlgn="b"/>
                      <a:r>
                        <a:rPr lang="en-US" sz="1100" dirty="0" err="1"/>
                        <a:t>FS_SmarTAR</a:t>
                      </a:r>
                      <a:endParaRPr lang="en-US" sz="1100" dirty="0"/>
                    </a:p>
                  </a:txBody>
                  <a:tcPr marL="9525" marR="9525" marT="9525" marB="0" anchor="b"/>
                </a:tc>
                <a:tc>
                  <a:txBody>
                    <a:bodyPr/>
                    <a:lstStyle/>
                    <a:p>
                      <a:pPr algn="r" fontAlgn="b"/>
                      <a:r>
                        <a:rPr lang="en-US" sz="1100" dirty="0">
                          <a:solidFill>
                            <a:schemeClr val="tx1"/>
                          </a:solidFill>
                        </a:rPr>
                        <a:t>6/6/2023</a:t>
                      </a:r>
                    </a:p>
                  </a:txBody>
                  <a:tcPr marL="9525" marR="9525" marT="9525" marB="0" anchor="b"/>
                </a:tc>
                <a:tc>
                  <a:txBody>
                    <a:bodyPr/>
                    <a:lstStyle/>
                    <a:p>
                      <a:pPr algn="ctr">
                        <a:lnSpc>
                          <a:spcPct val="107000"/>
                        </a:lnSpc>
                        <a:spcAft>
                          <a:spcPts val="800"/>
                        </a:spcAft>
                      </a:pPr>
                      <a:r>
                        <a:rPr lang="en-GB" sz="1100" dirty="0">
                          <a:solidFill>
                            <a:schemeClr val="tx1"/>
                          </a:solidFill>
                        </a:rPr>
                        <a:t>70%</a:t>
                      </a:r>
                    </a:p>
                  </a:txBody>
                  <a:tcPr marL="36001" marR="36001" marT="0" marB="0" anchor="ctr"/>
                </a:tc>
                <a:tc>
                  <a:txBody>
                    <a:bodyPr/>
                    <a:lstStyle/>
                    <a:p>
                      <a:pPr algn="l" fontAlgn="b"/>
                      <a:r>
                        <a:rPr lang="en-US" sz="1100" dirty="0">
                          <a:hlinkClick r:id="rId6"/>
                        </a:rPr>
                        <a:t>SP-220240</a:t>
                      </a:r>
                      <a:endParaRPr lang="en-US" sz="1100" dirty="0"/>
                    </a:p>
                  </a:txBody>
                  <a:tcPr marL="9525" marR="9525" marT="9525" marB="0" anchor="b"/>
                </a:tc>
                <a:tc>
                  <a:txBody>
                    <a:bodyPr/>
                    <a:lstStyle/>
                    <a:p>
                      <a:pPr algn="ctr">
                        <a:lnSpc>
                          <a:spcPct val="107000"/>
                        </a:lnSpc>
                        <a:spcAft>
                          <a:spcPts val="800"/>
                        </a:spcAft>
                      </a:pPr>
                      <a:r>
                        <a:rPr lang="en-GB" sz="1100" dirty="0">
                          <a:solidFill>
                            <a:srgbClr val="FF0000"/>
                          </a:solidFill>
                        </a:rPr>
                        <a:t>100%</a:t>
                      </a:r>
                    </a:p>
                  </a:txBody>
                  <a:tcPr marL="36001" marR="36001" marT="0" marB="0" anchor="ctr"/>
                </a:tc>
                <a:tc>
                  <a:txBody>
                    <a:bodyPr/>
                    <a:lstStyle/>
                    <a:p>
                      <a:pPr algn="ctr">
                        <a:lnSpc>
                          <a:spcPct val="107000"/>
                        </a:lnSpc>
                        <a:spcAft>
                          <a:spcPts val="800"/>
                        </a:spcAft>
                      </a:pPr>
                      <a:r>
                        <a:rPr lang="en-GB" sz="1100" dirty="0">
                          <a:solidFill>
                            <a:srgbClr val="FF0000"/>
                          </a:solidFill>
                        </a:rPr>
                        <a:t>Complete</a:t>
                      </a:r>
                    </a:p>
                  </a:txBody>
                  <a:tcPr marL="36001" marR="36001" marT="0" marB="0" anchor="ctr"/>
                </a:tc>
                <a:extLst>
                  <a:ext uri="{0D108BD9-81ED-4DB2-BD59-A6C34878D82A}">
                    <a16:rowId xmlns:a16="http://schemas.microsoft.com/office/drawing/2014/main" val="667307046"/>
                  </a:ext>
                </a:extLst>
              </a:tr>
              <a:tr h="265183">
                <a:tc>
                  <a:txBody>
                    <a:bodyPr/>
                    <a:lstStyle/>
                    <a:p>
                      <a:pPr algn="r" fontAlgn="b"/>
                      <a:r>
                        <a:rPr lang="en-US" sz="1100" dirty="0"/>
                        <a:t>960049</a:t>
                      </a:r>
                    </a:p>
                  </a:txBody>
                  <a:tcPr marL="9525" marR="9525" marT="9525" marB="0" anchor="b"/>
                </a:tc>
                <a:tc>
                  <a:txBody>
                    <a:bodyPr/>
                    <a:lstStyle/>
                    <a:p>
                      <a:pPr algn="l" fontAlgn="b"/>
                      <a:r>
                        <a:rPr lang="en-US" sz="1100" dirty="0"/>
                        <a:t>Study on AR and MR </a:t>
                      </a:r>
                      <a:r>
                        <a:rPr lang="en-US" sz="1100" dirty="0" err="1"/>
                        <a:t>QoE</a:t>
                      </a:r>
                      <a:r>
                        <a:rPr lang="en-US" sz="1100" dirty="0"/>
                        <a:t> Metrics </a:t>
                      </a:r>
                    </a:p>
                  </a:txBody>
                  <a:tcPr marL="9525" marR="9525" marT="9525" marB="0" anchor="b"/>
                </a:tc>
                <a:tc>
                  <a:txBody>
                    <a:bodyPr/>
                    <a:lstStyle/>
                    <a:p>
                      <a:pPr algn="l" fontAlgn="b"/>
                      <a:r>
                        <a:rPr lang="en-US" sz="1100" dirty="0" err="1"/>
                        <a:t>FS_ARMRQoE</a:t>
                      </a:r>
                      <a:endParaRPr lang="en-US" sz="1100" dirty="0"/>
                    </a:p>
                  </a:txBody>
                  <a:tcPr marL="9525" marR="9525" marT="9525" marB="0" anchor="b"/>
                </a:tc>
                <a:tc>
                  <a:txBody>
                    <a:bodyPr/>
                    <a:lstStyle/>
                    <a:p>
                      <a:pPr algn="r" fontAlgn="b"/>
                      <a:r>
                        <a:rPr lang="en-US" sz="1100" dirty="0"/>
                        <a:t>12/12/2023</a:t>
                      </a:r>
                    </a:p>
                  </a:txBody>
                  <a:tcPr marL="9525" marR="9525" marT="9525" marB="0" anchor="b"/>
                </a:tc>
                <a:tc>
                  <a:txBody>
                    <a:bodyPr/>
                    <a:lstStyle/>
                    <a:p>
                      <a:pPr algn="ctr">
                        <a:lnSpc>
                          <a:spcPct val="107000"/>
                        </a:lnSpc>
                        <a:spcAft>
                          <a:spcPts val="800"/>
                        </a:spcAft>
                      </a:pPr>
                      <a:r>
                        <a:rPr lang="en-GB" sz="1100" dirty="0">
                          <a:solidFill>
                            <a:schemeClr val="tx1"/>
                          </a:solidFill>
                        </a:rPr>
                        <a:t>15%</a:t>
                      </a:r>
                    </a:p>
                  </a:txBody>
                  <a:tcPr marL="36001" marR="36001" marT="0" marB="0" anchor="ctr"/>
                </a:tc>
                <a:tc>
                  <a:txBody>
                    <a:bodyPr/>
                    <a:lstStyle/>
                    <a:p>
                      <a:pPr algn="l"/>
                      <a:r>
                        <a:rPr lang="en-US" sz="1100" b="0" u="none" dirty="0">
                          <a:solidFill>
                            <a:srgbClr val="0000FF"/>
                          </a:solidFill>
                          <a:effectLst/>
                          <a:latin typeface="+mn-lt"/>
                          <a:hlinkClick r:id="rId7"/>
                        </a:rPr>
                        <a:t>SP-220616</a:t>
                      </a:r>
                      <a:endParaRPr lang="en-US" sz="1100" b="0" u="none" dirty="0">
                        <a:latin typeface="+mn-lt"/>
                      </a:endParaRPr>
                    </a:p>
                  </a:txBody>
                  <a:tcPr/>
                </a:tc>
                <a:tc>
                  <a:txBody>
                    <a:bodyPr/>
                    <a:lstStyle/>
                    <a:p>
                      <a:pPr algn="ctr">
                        <a:lnSpc>
                          <a:spcPct val="107000"/>
                        </a:lnSpc>
                        <a:spcAft>
                          <a:spcPts val="800"/>
                        </a:spcAft>
                      </a:pPr>
                      <a:r>
                        <a:rPr lang="en-GB" sz="1100" dirty="0">
                          <a:solidFill>
                            <a:srgbClr val="FF0000"/>
                          </a:solidFill>
                        </a:rPr>
                        <a:t>27%</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2165413729"/>
                  </a:ext>
                </a:extLst>
              </a:tr>
              <a:tr h="265183">
                <a:tc>
                  <a:txBody>
                    <a:bodyPr/>
                    <a:lstStyle/>
                    <a:p>
                      <a:pPr algn="r" fontAlgn="b"/>
                      <a:r>
                        <a:rPr lang="en-US" sz="1100" dirty="0"/>
                        <a:t>980008</a:t>
                      </a:r>
                    </a:p>
                  </a:txBody>
                  <a:tcPr marL="9525" marR="9525" marT="9525" marB="0" anchor="b"/>
                </a:tc>
                <a:tc>
                  <a:txBody>
                    <a:bodyPr/>
                    <a:lstStyle/>
                    <a:p>
                      <a:pPr algn="l" fontAlgn="b"/>
                      <a:r>
                        <a:rPr lang="en-US" sz="1100" dirty="0"/>
                        <a:t>Study on Diverse audio Capturing system for End-user Devices </a:t>
                      </a:r>
                    </a:p>
                  </a:txBody>
                  <a:tcPr marL="9525" marR="9525" marT="9525" marB="0" anchor="b"/>
                </a:tc>
                <a:tc>
                  <a:txBody>
                    <a:bodyPr/>
                    <a:lstStyle/>
                    <a:p>
                      <a:pPr algn="l" fontAlgn="b"/>
                      <a:r>
                        <a:rPr lang="en-US" sz="1100" dirty="0" err="1"/>
                        <a:t>FS_DaCED</a:t>
                      </a:r>
                      <a:endParaRPr lang="en-US" sz="1100" dirty="0"/>
                    </a:p>
                  </a:txBody>
                  <a:tcPr marL="9525" marR="9525" marT="9525" marB="0" anchor="b"/>
                </a:tc>
                <a:tc>
                  <a:txBody>
                    <a:bodyPr/>
                    <a:lstStyle/>
                    <a:p>
                      <a:pPr algn="r" fontAlgn="b"/>
                      <a:r>
                        <a:rPr lang="en-US" sz="1100" dirty="0"/>
                        <a:t>9/9/2024</a:t>
                      </a:r>
                    </a:p>
                  </a:txBody>
                  <a:tcPr marL="9525" marR="9525" marT="9525" marB="0" anchor="b"/>
                </a:tc>
                <a:tc>
                  <a:txBody>
                    <a:bodyPr/>
                    <a:lstStyle/>
                    <a:p>
                      <a:pPr algn="ctr">
                        <a:lnSpc>
                          <a:spcPct val="107000"/>
                        </a:lnSpc>
                        <a:spcAft>
                          <a:spcPts val="800"/>
                        </a:spcAft>
                      </a:pPr>
                      <a:r>
                        <a:rPr lang="en-GB" sz="1100" dirty="0">
                          <a:solidFill>
                            <a:schemeClr val="tx1"/>
                          </a:solidFill>
                        </a:rPr>
                        <a:t>5%</a:t>
                      </a:r>
                    </a:p>
                  </a:txBody>
                  <a:tcPr marL="36001" marR="36001" marT="0" marB="0" anchor="ctr"/>
                </a:tc>
                <a:tc>
                  <a:txBody>
                    <a:bodyPr/>
                    <a:lstStyle/>
                    <a:p>
                      <a:pPr algn="l" fontAlgn="b"/>
                      <a:r>
                        <a:rPr lang="en-US" sz="1100" dirty="0">
                          <a:hlinkClick r:id="rId8"/>
                        </a:rPr>
                        <a:t>SP-221330</a:t>
                      </a:r>
                      <a:endParaRPr lang="en-US" sz="1100" dirty="0"/>
                    </a:p>
                  </a:txBody>
                  <a:tcPr marL="9525" marR="9525" marT="9525" marB="0" anchor="b"/>
                </a:tc>
                <a:tc>
                  <a:txBody>
                    <a:bodyPr/>
                    <a:lstStyle/>
                    <a:p>
                      <a:pPr algn="ctr">
                        <a:lnSpc>
                          <a:spcPct val="107000"/>
                        </a:lnSpc>
                        <a:spcAft>
                          <a:spcPts val="800"/>
                        </a:spcAft>
                      </a:pPr>
                      <a:r>
                        <a:rPr lang="en-GB" sz="1100" dirty="0">
                          <a:solidFill>
                            <a:srgbClr val="FF0000"/>
                          </a:solidFill>
                        </a:rPr>
                        <a:t>30%</a:t>
                      </a:r>
                    </a:p>
                  </a:txBody>
                  <a:tcPr marL="36001" marR="36001" marT="0" marB="0" anchor="ctr"/>
                </a:tc>
                <a:tc>
                  <a:txBody>
                    <a:bodyPr/>
                    <a:lstStyle/>
                    <a:p>
                      <a:pPr algn="ctr">
                        <a:lnSpc>
                          <a:spcPct val="107000"/>
                        </a:lnSpc>
                        <a:spcAft>
                          <a:spcPts val="800"/>
                        </a:spcAft>
                      </a:pPr>
                      <a:r>
                        <a:rPr lang="en-GB" sz="1100" dirty="0">
                          <a:solidFill>
                            <a:srgbClr val="FF0000"/>
                          </a:solidFill>
                        </a:rPr>
                        <a:t>Rel-19</a:t>
                      </a:r>
                    </a:p>
                  </a:txBody>
                  <a:tcPr marL="36001" marR="36001" marT="0" marB="0" anchor="ctr"/>
                </a:tc>
                <a:extLst>
                  <a:ext uri="{0D108BD9-81ED-4DB2-BD59-A6C34878D82A}">
                    <a16:rowId xmlns:a16="http://schemas.microsoft.com/office/drawing/2014/main" val="2134000311"/>
                  </a:ext>
                </a:extLst>
              </a:tr>
              <a:tr h="265183">
                <a:tc>
                  <a:txBody>
                    <a:bodyPr/>
                    <a:lstStyle/>
                    <a:p>
                      <a:pPr algn="r" fontAlgn="b"/>
                      <a:r>
                        <a:rPr lang="en-US" sz="1100" dirty="0">
                          <a:solidFill>
                            <a:schemeClr val="bg1">
                              <a:lumMod val="50000"/>
                            </a:schemeClr>
                          </a:solidFill>
                        </a:rPr>
                        <a:t>960050</a:t>
                      </a:r>
                    </a:p>
                  </a:txBody>
                  <a:tcPr marL="9525" marR="9525" marT="9525" marB="0" anchor="b"/>
                </a:tc>
                <a:tc>
                  <a:txBody>
                    <a:bodyPr/>
                    <a:lstStyle/>
                    <a:p>
                      <a:pPr algn="l" fontAlgn="b"/>
                      <a:r>
                        <a:rPr lang="en-US" sz="1100" dirty="0">
                          <a:solidFill>
                            <a:schemeClr val="bg1">
                              <a:lumMod val="50000"/>
                            </a:schemeClr>
                          </a:solidFill>
                        </a:rPr>
                        <a:t>Study on Audio Aspects for Glasses-type AR/MR Devices </a:t>
                      </a:r>
                    </a:p>
                  </a:txBody>
                  <a:tcPr marL="9525" marR="9525" marT="9525" marB="0" anchor="b"/>
                </a:tc>
                <a:tc>
                  <a:txBody>
                    <a:bodyPr/>
                    <a:lstStyle/>
                    <a:p>
                      <a:pPr algn="l" fontAlgn="b"/>
                      <a:r>
                        <a:rPr lang="en-US" sz="1100" dirty="0">
                          <a:solidFill>
                            <a:schemeClr val="bg1">
                              <a:lumMod val="50000"/>
                            </a:schemeClr>
                          </a:solidFill>
                        </a:rPr>
                        <a:t>FS_Audio_5GSTAR</a:t>
                      </a:r>
                    </a:p>
                  </a:txBody>
                  <a:tcPr marL="9525" marR="9525" marT="9525" marB="0" anchor="b"/>
                </a:tc>
                <a:tc>
                  <a:txBody>
                    <a:bodyPr/>
                    <a:lstStyle/>
                    <a:p>
                      <a:pPr algn="r" fontAlgn="b"/>
                      <a:r>
                        <a:rPr lang="en-US" sz="1100" dirty="0">
                          <a:solidFill>
                            <a:schemeClr val="bg1">
                              <a:lumMod val="50000"/>
                            </a:schemeClr>
                          </a:solidFill>
                        </a:rPr>
                        <a:t>12/2022</a:t>
                      </a:r>
                    </a:p>
                  </a:txBody>
                  <a:tcPr marL="9525" marR="9525" marT="9525" marB="0" anchor="b"/>
                </a:tc>
                <a:tc>
                  <a:txBody>
                    <a:bodyPr/>
                    <a:lstStyle/>
                    <a:p>
                      <a:pPr algn="r" fontAlgn="b"/>
                      <a:r>
                        <a:rPr lang="en-US" sz="1100" dirty="0">
                          <a:solidFill>
                            <a:schemeClr val="bg1">
                              <a:lumMod val="50000"/>
                            </a:schemeClr>
                          </a:solidFill>
                        </a:rPr>
                        <a:t>100%</a:t>
                      </a:r>
                    </a:p>
                  </a:txBody>
                  <a:tcPr marL="9525" marR="9525" marT="9525" marB="0" anchor="b"/>
                </a:tc>
                <a:tc>
                  <a:txBody>
                    <a:bodyPr/>
                    <a:lstStyle/>
                    <a:p>
                      <a:pPr algn="l" fontAlgn="b"/>
                      <a:r>
                        <a:rPr lang="en-US" sz="1100" dirty="0">
                          <a:solidFill>
                            <a:schemeClr val="bg1">
                              <a:lumMod val="50000"/>
                            </a:schemeClr>
                          </a:solidFill>
                          <a:hlinkClick r:id="rId9">
                            <a:extLst>
                              <a:ext uri="{A12FA001-AC4F-418D-AE19-62706E023703}">
                                <ahyp:hlinkClr xmlns:ahyp="http://schemas.microsoft.com/office/drawing/2018/hyperlinkcolor" val="tx"/>
                              </a:ext>
                            </a:extLst>
                          </a:hlinkClick>
                        </a:rPr>
                        <a:t>SP-220617</a:t>
                      </a:r>
                      <a:endParaRPr lang="en-US" sz="1100" dirty="0">
                        <a:solidFill>
                          <a:schemeClr val="bg1">
                            <a:lumMod val="50000"/>
                          </a:schemeClr>
                        </a:solidFill>
                      </a:endParaRPr>
                    </a:p>
                  </a:txBody>
                  <a:tcPr marL="9525" marR="9525" marT="9525" marB="0" anchor="b"/>
                </a:tc>
                <a:tc>
                  <a:txBody>
                    <a:bodyPr/>
                    <a:lstStyle/>
                    <a:p>
                      <a:pPr algn="ctr">
                        <a:lnSpc>
                          <a:spcPct val="107000"/>
                        </a:lnSpc>
                        <a:spcAft>
                          <a:spcPts val="800"/>
                        </a:spcAft>
                      </a:pPr>
                      <a:endParaRPr lang="en-GB" sz="1100" dirty="0">
                        <a:solidFill>
                          <a:schemeClr val="bg1">
                            <a:lumMod val="50000"/>
                          </a:schemeClr>
                        </a:solidFill>
                      </a:endParaRPr>
                    </a:p>
                  </a:txBody>
                  <a:tcPr marL="36001" marR="36001" marT="0" marB="0" anchor="ctr"/>
                </a:tc>
                <a:tc>
                  <a:txBody>
                    <a:bodyPr/>
                    <a:lstStyle/>
                    <a:p>
                      <a:pPr algn="ctr">
                        <a:lnSpc>
                          <a:spcPct val="107000"/>
                        </a:lnSpc>
                        <a:spcAft>
                          <a:spcPts val="800"/>
                        </a:spcAft>
                      </a:pPr>
                      <a:r>
                        <a:rPr lang="en-GB" sz="1100" dirty="0">
                          <a:solidFill>
                            <a:schemeClr val="bg1">
                              <a:lumMod val="50000"/>
                            </a:schemeClr>
                          </a:solidFill>
                        </a:rPr>
                        <a:t>Complete</a:t>
                      </a:r>
                    </a:p>
                  </a:txBody>
                  <a:tcPr marL="36001" marR="36001" marT="0" marB="0" anchor="ctr"/>
                </a:tc>
                <a:extLst>
                  <a:ext uri="{0D108BD9-81ED-4DB2-BD59-A6C34878D82A}">
                    <a16:rowId xmlns:a16="http://schemas.microsoft.com/office/drawing/2014/main" val="2076397248"/>
                  </a:ext>
                </a:extLst>
              </a:tr>
              <a:tr h="265183">
                <a:tc>
                  <a:txBody>
                    <a:bodyPr/>
                    <a:lstStyle/>
                    <a:p>
                      <a:pPr algn="r" fontAlgn="b"/>
                      <a:r>
                        <a:rPr lang="en-US" sz="1100" dirty="0">
                          <a:solidFill>
                            <a:schemeClr val="bg1">
                              <a:lumMod val="50000"/>
                            </a:schemeClr>
                          </a:solidFill>
                        </a:rPr>
                        <a:t>940010</a:t>
                      </a:r>
                    </a:p>
                  </a:txBody>
                  <a:tcPr marL="9525" marR="9525" marT="9525" marB="0" anchor="b"/>
                </a:tc>
                <a:tc>
                  <a:txBody>
                    <a:bodyPr/>
                    <a:lstStyle/>
                    <a:p>
                      <a:pPr algn="l" fontAlgn="b"/>
                      <a:r>
                        <a:rPr lang="en-US" sz="1100" dirty="0">
                          <a:solidFill>
                            <a:schemeClr val="bg1">
                              <a:lumMod val="50000"/>
                            </a:schemeClr>
                          </a:solidFill>
                        </a:rPr>
                        <a:t>Study on 5G Media Service Enablers </a:t>
                      </a:r>
                    </a:p>
                  </a:txBody>
                  <a:tcPr marL="9525" marR="9525" marT="9525" marB="0" anchor="b"/>
                </a:tc>
                <a:tc>
                  <a:txBody>
                    <a:bodyPr/>
                    <a:lstStyle/>
                    <a:p>
                      <a:pPr algn="l" fontAlgn="b"/>
                      <a:r>
                        <a:rPr lang="en-US" sz="1100" dirty="0">
                          <a:solidFill>
                            <a:schemeClr val="bg1">
                              <a:lumMod val="50000"/>
                            </a:schemeClr>
                          </a:solidFill>
                        </a:rPr>
                        <a:t>FS_5G_MSE</a:t>
                      </a:r>
                    </a:p>
                  </a:txBody>
                  <a:tcPr marL="9525" marR="9525" marT="9525" marB="0" anchor="b"/>
                </a:tc>
                <a:tc>
                  <a:txBody>
                    <a:bodyPr/>
                    <a:lstStyle/>
                    <a:p>
                      <a:pPr algn="r" fontAlgn="b"/>
                      <a:r>
                        <a:rPr lang="en-US" sz="1100" dirty="0">
                          <a:solidFill>
                            <a:schemeClr val="bg1">
                              <a:lumMod val="50000"/>
                            </a:schemeClr>
                          </a:solidFill>
                        </a:rPr>
                        <a:t>12/2022</a:t>
                      </a:r>
                    </a:p>
                  </a:txBody>
                  <a:tcPr marL="9525" marR="9525" marT="9525" marB="0" anchor="b"/>
                </a:tc>
                <a:tc>
                  <a:txBody>
                    <a:bodyPr/>
                    <a:lstStyle/>
                    <a:p>
                      <a:pPr algn="r" fontAlgn="b"/>
                      <a:r>
                        <a:rPr lang="en-US" sz="1100" dirty="0">
                          <a:solidFill>
                            <a:schemeClr val="bg1">
                              <a:lumMod val="50000"/>
                            </a:schemeClr>
                          </a:solidFill>
                        </a:rPr>
                        <a:t>100%</a:t>
                      </a:r>
                    </a:p>
                  </a:txBody>
                  <a:tcPr marL="9525" marR="9525" marT="9525" marB="0" anchor="b"/>
                </a:tc>
                <a:tc>
                  <a:txBody>
                    <a:bodyPr/>
                    <a:lstStyle/>
                    <a:p>
                      <a:pPr algn="l" fontAlgn="b"/>
                      <a:r>
                        <a:rPr lang="en-US" sz="1100" dirty="0">
                          <a:solidFill>
                            <a:schemeClr val="bg1">
                              <a:lumMod val="50000"/>
                            </a:schemeClr>
                          </a:solidFill>
                          <a:hlinkClick r:id="rId10">
                            <a:extLst>
                              <a:ext uri="{A12FA001-AC4F-418D-AE19-62706E023703}">
                                <ahyp:hlinkClr xmlns:ahyp="http://schemas.microsoft.com/office/drawing/2018/hyperlinkcolor" val="tx"/>
                              </a:ext>
                            </a:extLst>
                          </a:hlinkClick>
                        </a:rPr>
                        <a:t>SP-211338</a:t>
                      </a:r>
                      <a:endParaRPr lang="en-US" sz="1100" dirty="0">
                        <a:solidFill>
                          <a:schemeClr val="bg1">
                            <a:lumMod val="50000"/>
                          </a:schemeClr>
                        </a:solidFill>
                      </a:endParaRPr>
                    </a:p>
                  </a:txBody>
                  <a:tcPr marL="9525" marR="9525" marT="9525" marB="0" anchor="b"/>
                </a:tc>
                <a:tc>
                  <a:txBody>
                    <a:bodyPr/>
                    <a:lstStyle/>
                    <a:p>
                      <a:pPr algn="ctr">
                        <a:lnSpc>
                          <a:spcPct val="107000"/>
                        </a:lnSpc>
                        <a:spcAft>
                          <a:spcPts val="800"/>
                        </a:spcAft>
                      </a:pPr>
                      <a:endParaRPr lang="en-GB" sz="1100" dirty="0">
                        <a:solidFill>
                          <a:schemeClr val="bg1">
                            <a:lumMod val="50000"/>
                          </a:schemeClr>
                        </a:solidFill>
                      </a:endParaRPr>
                    </a:p>
                  </a:txBody>
                  <a:tcPr marL="36001" marR="36001" marT="0" marB="0" anchor="ctr"/>
                </a:tc>
                <a:tc>
                  <a:txBody>
                    <a:bodyPr/>
                    <a:lstStyle/>
                    <a:p>
                      <a:pPr algn="ctr">
                        <a:lnSpc>
                          <a:spcPct val="107000"/>
                        </a:lnSpc>
                        <a:spcAft>
                          <a:spcPts val="800"/>
                        </a:spcAft>
                      </a:pPr>
                      <a:r>
                        <a:rPr lang="en-GB" sz="1100" dirty="0">
                          <a:solidFill>
                            <a:schemeClr val="bg1">
                              <a:lumMod val="50000"/>
                            </a:schemeClr>
                          </a:solidFill>
                        </a:rPr>
                        <a:t>Complete</a:t>
                      </a:r>
                    </a:p>
                  </a:txBody>
                  <a:tcPr marL="36001" marR="36001" marT="0" marB="0" anchor="ctr"/>
                </a:tc>
                <a:extLst>
                  <a:ext uri="{0D108BD9-81ED-4DB2-BD59-A6C34878D82A}">
                    <a16:rowId xmlns:a16="http://schemas.microsoft.com/office/drawing/2014/main" val="2945952662"/>
                  </a:ext>
                </a:extLst>
              </a:tr>
            </a:tbl>
          </a:graphicData>
        </a:graphic>
      </p:graphicFrame>
    </p:spTree>
    <p:extLst>
      <p:ext uri="{BB962C8B-B14F-4D97-AF65-F5344CB8AC3E}">
        <p14:creationId xmlns:p14="http://schemas.microsoft.com/office/powerpoint/2010/main" val="2762009180"/>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Feasibility Study on Typical Traffic Characteristics for XR Services and other Media (</a:t>
            </a:r>
            <a:r>
              <a:rPr lang="en-US" sz="3200" dirty="0" err="1"/>
              <a:t>FS_XRTraffic</a:t>
            </a:r>
            <a:r>
              <a:rPr lang="en-US" sz="3200" dirty="0"/>
              <a:t>)</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fr-FR" sz="1400" dirty="0"/>
              <a:t>Objective: </a:t>
            </a:r>
            <a:r>
              <a:rPr lang="en-US" sz="1400" dirty="0"/>
              <a:t>Collect and document traffic characteristics for different services, and additional information, such as codecs and protocols in use. Identify additional relevant XR and other media services and document their traffic characteristics. </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287338" lvl="0" indent="-287338" fontAlgn="base">
              <a:lnSpc>
                <a:spcPct val="93000"/>
              </a:lnSpc>
              <a:spcBef>
                <a:spcPct val="15000"/>
              </a:spcBef>
              <a:spcAft>
                <a:spcPct val="15000"/>
              </a:spcAft>
              <a:buSzPct val="100000"/>
              <a:tabLst>
                <a:tab pos="285750" algn="l"/>
              </a:tabLst>
              <a:defRPr/>
            </a:pPr>
            <a:r>
              <a:rPr lang="en-US" altLang="zh-CN" sz="1400" dirty="0">
                <a:cs typeface="Arial" pitchFamily="34" charset="0"/>
              </a:rPr>
              <a:t>Agreed the transfer of the remaining useful material from Permanent document to the Draft Technical report</a:t>
            </a:r>
          </a:p>
          <a:p>
            <a:pPr marL="287338" lvl="0" indent="-287338" fontAlgn="base">
              <a:lnSpc>
                <a:spcPct val="93000"/>
              </a:lnSpc>
              <a:spcBef>
                <a:spcPct val="15000"/>
              </a:spcBef>
              <a:spcAft>
                <a:spcPct val="15000"/>
              </a:spcAft>
              <a:buSzPct val="100000"/>
              <a:tabLst>
                <a:tab pos="285750" algn="l"/>
              </a:tabLst>
              <a:defRPr/>
            </a:pPr>
            <a:r>
              <a:rPr lang="en-US" altLang="zh-CN" sz="1400" dirty="0">
                <a:cs typeface="Arial" pitchFamily="34" charset="0"/>
              </a:rPr>
              <a:t>The study is close to completion, but more time is needed for a sanity check. </a:t>
            </a:r>
          </a:p>
          <a:p>
            <a:pPr marL="287338" lvl="0" indent="-287338" fontAlgn="base">
              <a:lnSpc>
                <a:spcPct val="93000"/>
              </a:lnSpc>
              <a:spcBef>
                <a:spcPct val="15000"/>
              </a:spcBef>
              <a:spcAft>
                <a:spcPct val="15000"/>
              </a:spcAft>
              <a:buSzPct val="100000"/>
              <a:tabLst>
                <a:tab pos="285750" algn="l"/>
              </a:tabLst>
              <a:defRPr/>
            </a:pPr>
            <a:r>
              <a:rPr lang="en-US" altLang="zh-CN" sz="1400" dirty="0">
                <a:cs typeface="Arial" pitchFamily="34" charset="0"/>
              </a:rPr>
              <a:t>Study expected to be completed by the next SA4 meeting in August.</a:t>
            </a:r>
          </a:p>
          <a:p>
            <a:pPr marL="287338" lvl="0" indent="-287338"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Present TR 26.926 in version 2.0.0 for approval</a:t>
            </a:r>
            <a:endParaRPr lang="en-US" altLang="zh-CN" sz="1400" dirty="0"/>
          </a:p>
          <a:p>
            <a:pPr marL="287338" indent="-287338">
              <a:buNone/>
            </a:pPr>
            <a:endParaRPr lang="fr-FR" sz="1400" dirty="0"/>
          </a:p>
        </p:txBody>
      </p:sp>
      <p:graphicFrame>
        <p:nvGraphicFramePr>
          <p:cNvPr id="4" name="Table 3">
            <a:extLst>
              <a:ext uri="{FF2B5EF4-FFF2-40B4-BE49-F238E27FC236}">
                <a16:creationId xmlns:a16="http://schemas.microsoft.com/office/drawing/2014/main" id="{90065DBD-CC5B-4794-B487-3BEC9785ACE9}"/>
              </a:ext>
            </a:extLst>
          </p:cNvPr>
          <p:cNvGraphicFramePr>
            <a:graphicFrameLocks noGrp="1"/>
          </p:cNvGraphicFramePr>
          <p:nvPr>
            <p:extLst>
              <p:ext uri="{D42A27DB-BD31-4B8C-83A1-F6EECF244321}">
                <p14:modId xmlns:p14="http://schemas.microsoft.com/office/powerpoint/2010/main" val="1819299526"/>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427926824"/>
                    </a:ext>
                  </a:extLst>
                </a:gridCol>
                <a:gridCol w="3844407">
                  <a:extLst>
                    <a:ext uri="{9D8B030D-6E8A-4147-A177-3AD203B41FA5}">
                      <a16:colId xmlns:a16="http://schemas.microsoft.com/office/drawing/2014/main" val="3526972684"/>
                    </a:ext>
                  </a:extLst>
                </a:gridCol>
                <a:gridCol w="1095473">
                  <a:extLst>
                    <a:ext uri="{9D8B030D-6E8A-4147-A177-3AD203B41FA5}">
                      <a16:colId xmlns:a16="http://schemas.microsoft.com/office/drawing/2014/main" val="1583030308"/>
                    </a:ext>
                  </a:extLst>
                </a:gridCol>
                <a:gridCol w="807092">
                  <a:extLst>
                    <a:ext uri="{9D8B030D-6E8A-4147-A177-3AD203B41FA5}">
                      <a16:colId xmlns:a16="http://schemas.microsoft.com/office/drawing/2014/main" val="2532741620"/>
                    </a:ext>
                  </a:extLst>
                </a:gridCol>
                <a:gridCol w="551732">
                  <a:extLst>
                    <a:ext uri="{9D8B030D-6E8A-4147-A177-3AD203B41FA5}">
                      <a16:colId xmlns:a16="http://schemas.microsoft.com/office/drawing/2014/main" val="2429663518"/>
                    </a:ext>
                  </a:extLst>
                </a:gridCol>
                <a:gridCol w="643064">
                  <a:extLst>
                    <a:ext uri="{9D8B030D-6E8A-4147-A177-3AD203B41FA5}">
                      <a16:colId xmlns:a16="http://schemas.microsoft.com/office/drawing/2014/main" val="3481251647"/>
                    </a:ext>
                  </a:extLst>
                </a:gridCol>
                <a:gridCol w="643064">
                  <a:extLst>
                    <a:ext uri="{9D8B030D-6E8A-4147-A177-3AD203B41FA5}">
                      <a16:colId xmlns:a16="http://schemas.microsoft.com/office/drawing/2014/main" val="3816602507"/>
                    </a:ext>
                  </a:extLst>
                </a:gridCol>
                <a:gridCol w="1898167">
                  <a:extLst>
                    <a:ext uri="{9D8B030D-6E8A-4147-A177-3AD203B41FA5}">
                      <a16:colId xmlns:a16="http://schemas.microsoft.com/office/drawing/2014/main" val="894480599"/>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2221227086"/>
                  </a:ext>
                </a:extLst>
              </a:tr>
              <a:tr h="265183">
                <a:tc>
                  <a:txBody>
                    <a:bodyPr/>
                    <a:lstStyle/>
                    <a:p>
                      <a:pPr algn="r" fontAlgn="b"/>
                      <a:r>
                        <a:rPr lang="en-US" sz="1100" dirty="0"/>
                        <a:t>870013</a:t>
                      </a:r>
                    </a:p>
                  </a:txBody>
                  <a:tcPr marL="9525" marR="9525" marT="9525" marB="0" anchor="b"/>
                </a:tc>
                <a:tc>
                  <a:txBody>
                    <a:bodyPr/>
                    <a:lstStyle/>
                    <a:p>
                      <a:pPr algn="l" fontAlgn="b"/>
                      <a:r>
                        <a:rPr lang="en-US" sz="1100" dirty="0"/>
                        <a:t>Traffic Models and Quality Evaluation Methods for Media and XR Services in 5G Systems </a:t>
                      </a:r>
                    </a:p>
                  </a:txBody>
                  <a:tcPr marL="9525" marR="9525" marT="9525" marB="0" anchor="b"/>
                </a:tc>
                <a:tc>
                  <a:txBody>
                    <a:bodyPr/>
                    <a:lstStyle/>
                    <a:p>
                      <a:pPr algn="l" fontAlgn="b"/>
                      <a:r>
                        <a:rPr lang="en-US" sz="1100" dirty="0" err="1"/>
                        <a:t>FS_XRTraffic</a:t>
                      </a:r>
                      <a:endParaRPr lang="en-US" sz="1100" dirty="0"/>
                    </a:p>
                  </a:txBody>
                  <a:tcPr marL="9525" marR="9525" marT="9525" marB="0" anchor="b"/>
                </a:tc>
                <a:tc>
                  <a:txBody>
                    <a:bodyPr/>
                    <a:lstStyle/>
                    <a:p>
                      <a:pPr algn="r" fontAlgn="b"/>
                      <a:r>
                        <a:rPr lang="en-US" sz="1100" dirty="0">
                          <a:solidFill>
                            <a:schemeClr val="tx1"/>
                          </a:solidFill>
                        </a:rPr>
                        <a:t>6/6/2023</a:t>
                      </a:r>
                      <a:br>
                        <a:rPr lang="en-US" sz="1100" dirty="0">
                          <a:solidFill>
                            <a:schemeClr val="tx1"/>
                          </a:solidFill>
                        </a:rPr>
                      </a:br>
                      <a:r>
                        <a:rPr lang="en-US" sz="1100" dirty="0">
                          <a:solidFill>
                            <a:srgbClr val="FF0000"/>
                          </a:solidFill>
                        </a:rPr>
                        <a:t>-&gt; 9/9/2023</a:t>
                      </a:r>
                    </a:p>
                  </a:txBody>
                  <a:tcPr marL="9525" marR="9525" marT="9525" marB="0" anchor="b"/>
                </a:tc>
                <a:tc>
                  <a:txBody>
                    <a:bodyPr/>
                    <a:lstStyle/>
                    <a:p>
                      <a:pPr algn="ctr">
                        <a:lnSpc>
                          <a:spcPct val="107000"/>
                        </a:lnSpc>
                        <a:spcAft>
                          <a:spcPts val="800"/>
                        </a:spcAft>
                      </a:pPr>
                      <a:r>
                        <a:rPr lang="en-GB" sz="1100" dirty="0">
                          <a:solidFill>
                            <a:schemeClr val="tx1"/>
                          </a:solidFill>
                        </a:rPr>
                        <a:t>90%</a:t>
                      </a:r>
                    </a:p>
                  </a:txBody>
                  <a:tcPr marL="36001" marR="36001" marT="0" marB="0"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altLang="en-US" sz="1100" dirty="0">
                          <a:cs typeface="Arial" panose="020B0604020202020204" pitchFamily="34" charset="0"/>
                          <a:hlinkClick r:id="rId2"/>
                        </a:rPr>
                        <a:t>SP-210043</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r>
                        <a:rPr lang="en-GB" sz="1100" dirty="0">
                          <a:solidFill>
                            <a:srgbClr val="FF0000"/>
                          </a:solidFill>
                        </a:rPr>
                        <a:t>95%</a:t>
                      </a: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3717027811"/>
                  </a:ext>
                </a:extLst>
              </a:tr>
            </a:tbl>
          </a:graphicData>
        </a:graphic>
      </p:graphicFrame>
    </p:spTree>
    <p:extLst>
      <p:ext uri="{BB962C8B-B14F-4D97-AF65-F5344CB8AC3E}">
        <p14:creationId xmlns:p14="http://schemas.microsoft.com/office/powerpoint/2010/main" val="3819298379"/>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Feasibility Study on Artificial Intelligence (AI) and Machine Learning (ML) for Media (FS_AI4Media)</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200" b="1" u="sng" dirty="0">
                <a:cs typeface="Arial" pitchFamily="34" charset="0"/>
              </a:rPr>
              <a:t>Purpose</a:t>
            </a:r>
          </a:p>
          <a:p>
            <a:pPr marL="0" indent="0">
              <a:lnSpc>
                <a:spcPct val="93000"/>
              </a:lnSpc>
              <a:spcBef>
                <a:spcPct val="15000"/>
              </a:spcBef>
              <a:spcAft>
                <a:spcPct val="15000"/>
              </a:spcAft>
              <a:buSzPct val="100000"/>
              <a:tabLst>
                <a:tab pos="285750" algn="l"/>
              </a:tabLst>
              <a:defRPr/>
            </a:pPr>
            <a:r>
              <a:rPr lang="en-US" altLang="en-US" sz="1200" dirty="0"/>
              <a:t>  The objectives of the study item are primarily to identify relevant interoperability requirements and implementation constraints of AI/ML in 5G media services. </a:t>
            </a:r>
          </a:p>
          <a:p>
            <a:pPr marL="287338" lvl="0" indent="-287338" fontAlgn="base">
              <a:lnSpc>
                <a:spcPct val="93000"/>
              </a:lnSpc>
              <a:spcBef>
                <a:spcPct val="15000"/>
              </a:spcBef>
              <a:spcAft>
                <a:spcPct val="15000"/>
              </a:spcAft>
              <a:buSzPct val="100000"/>
              <a:buNone/>
              <a:tabLst>
                <a:tab pos="285750" algn="l"/>
              </a:tabLst>
              <a:defRPr/>
            </a:pPr>
            <a:r>
              <a:rPr lang="en-GB" sz="1200" b="1" u="sng" dirty="0">
                <a:cs typeface="Arial" pitchFamily="34" charset="0"/>
              </a:rPr>
              <a:t>Progress in the last quarter</a:t>
            </a:r>
          </a:p>
          <a:p>
            <a:pPr marL="287338" lvl="0" indent="-287338" fontAlgn="base">
              <a:lnSpc>
                <a:spcPct val="93000"/>
              </a:lnSpc>
              <a:spcBef>
                <a:spcPct val="15000"/>
              </a:spcBef>
              <a:spcAft>
                <a:spcPct val="15000"/>
              </a:spcAft>
              <a:buSzPct val="100000"/>
              <a:tabLst>
                <a:tab pos="285750" algn="l"/>
              </a:tabLst>
              <a:defRPr/>
            </a:pPr>
            <a:r>
              <a:rPr lang="en-US" altLang="zh-CN" sz="1200" dirty="0">
                <a:cs typeface="Arial" pitchFamily="34" charset="0"/>
              </a:rPr>
              <a:t>Document one use case related to Natural Language Processing into the PD.</a:t>
            </a:r>
          </a:p>
          <a:p>
            <a:pPr marL="287338" lvl="0" indent="-287338" fontAlgn="base">
              <a:lnSpc>
                <a:spcPct val="93000"/>
              </a:lnSpc>
              <a:spcBef>
                <a:spcPct val="15000"/>
              </a:spcBef>
              <a:spcAft>
                <a:spcPct val="15000"/>
              </a:spcAft>
              <a:buSzPct val="100000"/>
              <a:tabLst>
                <a:tab pos="285750" algn="l"/>
              </a:tabLst>
              <a:defRPr/>
            </a:pPr>
            <a:r>
              <a:rPr lang="en-US" altLang="zh-CN" sz="1200" dirty="0">
                <a:cs typeface="Arial" pitchFamily="34" charset="0"/>
              </a:rPr>
              <a:t>A significant part of the time at both meetings was allocated to the definition of the evaluation framework for which needs have been listed such as a repository of Test data, scripts, AIML models, configuration files. Evaluation framework is a significant piece of work that needs a study item update reflecting this objective, the creation of dedicated working documents, a PD and a specific TR.</a:t>
            </a:r>
          </a:p>
          <a:p>
            <a:pPr marL="287338" lvl="0" indent="-287338" fontAlgn="base">
              <a:lnSpc>
                <a:spcPct val="93000"/>
              </a:lnSpc>
              <a:spcBef>
                <a:spcPct val="15000"/>
              </a:spcBef>
              <a:spcAft>
                <a:spcPct val="15000"/>
              </a:spcAft>
              <a:buSzPct val="100000"/>
              <a:tabLst>
                <a:tab pos="285750" algn="l"/>
              </a:tabLst>
              <a:defRPr/>
            </a:pPr>
            <a:r>
              <a:rPr lang="en-US" altLang="zh-CN" sz="1200" dirty="0">
                <a:cs typeface="Arial" pitchFamily="34" charset="0"/>
              </a:rPr>
              <a:t>Also progressed the implementation of federated learning control plane messages and architecture workflows and procedures for split operations.</a:t>
            </a:r>
          </a:p>
          <a:p>
            <a:pPr marL="287338" lvl="0" indent="-287338" fontAlgn="base">
              <a:lnSpc>
                <a:spcPct val="93000"/>
              </a:lnSpc>
              <a:spcBef>
                <a:spcPct val="15000"/>
              </a:spcBef>
              <a:spcAft>
                <a:spcPct val="15000"/>
              </a:spcAft>
              <a:buSzPct val="100000"/>
              <a:buNone/>
              <a:tabLst>
                <a:tab pos="285750" algn="l"/>
              </a:tabLst>
              <a:defRPr/>
            </a:pPr>
            <a:r>
              <a:rPr lang="en-GB" sz="12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zh-CN" sz="1200" dirty="0">
                <a:cs typeface="Arial" pitchFamily="34" charset="0"/>
              </a:rPr>
              <a:t>Agree on TR 26.927 v1.0.0 to be sent to SA plenary for information</a:t>
            </a:r>
            <a:endParaRPr lang="en-US" altLang="zh-CN" sz="1200" dirty="0"/>
          </a:p>
          <a:p>
            <a:pPr marL="0" indent="0">
              <a:lnSpc>
                <a:spcPct val="93000"/>
              </a:lnSpc>
              <a:spcBef>
                <a:spcPct val="15000"/>
              </a:spcBef>
              <a:spcAft>
                <a:spcPct val="15000"/>
              </a:spcAft>
              <a:buSzPct val="100000"/>
              <a:buNone/>
              <a:tabLst>
                <a:tab pos="285750" algn="l"/>
              </a:tabLst>
              <a:defRPr/>
            </a:pPr>
            <a:endParaRPr lang="en-US" altLang="zh-CN" sz="12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endParaRPr lang="en-US" altLang="zh-CN" sz="1200" dirty="0"/>
          </a:p>
          <a:p>
            <a:pPr marL="0" indent="0">
              <a:buNone/>
            </a:pPr>
            <a:endParaRPr lang="fr-FR" sz="1200" dirty="0"/>
          </a:p>
        </p:txBody>
      </p:sp>
      <p:graphicFrame>
        <p:nvGraphicFramePr>
          <p:cNvPr id="4" name="Table 3">
            <a:extLst>
              <a:ext uri="{FF2B5EF4-FFF2-40B4-BE49-F238E27FC236}">
                <a16:creationId xmlns:a16="http://schemas.microsoft.com/office/drawing/2014/main" id="{BAE5BA83-9702-4BEA-8D31-3E91EC15040A}"/>
              </a:ext>
            </a:extLst>
          </p:cNvPr>
          <p:cNvGraphicFramePr>
            <a:graphicFrameLocks noGrp="1"/>
          </p:cNvGraphicFramePr>
          <p:nvPr>
            <p:extLst>
              <p:ext uri="{D42A27DB-BD31-4B8C-83A1-F6EECF244321}">
                <p14:modId xmlns:p14="http://schemas.microsoft.com/office/powerpoint/2010/main" val="2034400609"/>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4029365130"/>
                    </a:ext>
                  </a:extLst>
                </a:gridCol>
                <a:gridCol w="3844407">
                  <a:extLst>
                    <a:ext uri="{9D8B030D-6E8A-4147-A177-3AD203B41FA5}">
                      <a16:colId xmlns:a16="http://schemas.microsoft.com/office/drawing/2014/main" val="1242704509"/>
                    </a:ext>
                  </a:extLst>
                </a:gridCol>
                <a:gridCol w="1095473">
                  <a:extLst>
                    <a:ext uri="{9D8B030D-6E8A-4147-A177-3AD203B41FA5}">
                      <a16:colId xmlns:a16="http://schemas.microsoft.com/office/drawing/2014/main" val="1339814967"/>
                    </a:ext>
                  </a:extLst>
                </a:gridCol>
                <a:gridCol w="807092">
                  <a:extLst>
                    <a:ext uri="{9D8B030D-6E8A-4147-A177-3AD203B41FA5}">
                      <a16:colId xmlns:a16="http://schemas.microsoft.com/office/drawing/2014/main" val="1142247066"/>
                    </a:ext>
                  </a:extLst>
                </a:gridCol>
                <a:gridCol w="551732">
                  <a:extLst>
                    <a:ext uri="{9D8B030D-6E8A-4147-A177-3AD203B41FA5}">
                      <a16:colId xmlns:a16="http://schemas.microsoft.com/office/drawing/2014/main" val="368115895"/>
                    </a:ext>
                  </a:extLst>
                </a:gridCol>
                <a:gridCol w="643064">
                  <a:extLst>
                    <a:ext uri="{9D8B030D-6E8A-4147-A177-3AD203B41FA5}">
                      <a16:colId xmlns:a16="http://schemas.microsoft.com/office/drawing/2014/main" val="2455226772"/>
                    </a:ext>
                  </a:extLst>
                </a:gridCol>
                <a:gridCol w="643064">
                  <a:extLst>
                    <a:ext uri="{9D8B030D-6E8A-4147-A177-3AD203B41FA5}">
                      <a16:colId xmlns:a16="http://schemas.microsoft.com/office/drawing/2014/main" val="1835048682"/>
                    </a:ext>
                  </a:extLst>
                </a:gridCol>
                <a:gridCol w="1898167">
                  <a:extLst>
                    <a:ext uri="{9D8B030D-6E8A-4147-A177-3AD203B41FA5}">
                      <a16:colId xmlns:a16="http://schemas.microsoft.com/office/drawing/2014/main" val="1250370078"/>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1795152656"/>
                  </a:ext>
                </a:extLst>
              </a:tr>
              <a:tr h="265183">
                <a:tc>
                  <a:txBody>
                    <a:bodyPr/>
                    <a:lstStyle/>
                    <a:p>
                      <a:pPr algn="r" fontAlgn="b"/>
                      <a:r>
                        <a:rPr lang="en-US" sz="1100" dirty="0"/>
                        <a:t>950011</a:t>
                      </a:r>
                    </a:p>
                  </a:txBody>
                  <a:tcPr marL="9525" marR="9525" marT="9525" marB="0" anchor="b"/>
                </a:tc>
                <a:tc>
                  <a:txBody>
                    <a:bodyPr/>
                    <a:lstStyle/>
                    <a:p>
                      <a:pPr algn="l" fontAlgn="b"/>
                      <a:r>
                        <a:rPr lang="en-US" sz="1100" dirty="0"/>
                        <a:t>Study on Artificial Intelligence (AI) and Machine Learning (ML) for Media </a:t>
                      </a:r>
                    </a:p>
                  </a:txBody>
                  <a:tcPr marL="9525" marR="9525" marT="9525" marB="0" anchor="b"/>
                </a:tc>
                <a:tc>
                  <a:txBody>
                    <a:bodyPr/>
                    <a:lstStyle/>
                    <a:p>
                      <a:pPr algn="l" fontAlgn="b"/>
                      <a:r>
                        <a:rPr lang="en-US" sz="1100" dirty="0"/>
                        <a:t>FS_AI4Media</a:t>
                      </a:r>
                    </a:p>
                  </a:txBody>
                  <a:tcPr marL="9525" marR="9525" marT="9525" marB="0" anchor="b"/>
                </a:tc>
                <a:tc>
                  <a:txBody>
                    <a:bodyPr/>
                    <a:lstStyle/>
                    <a:p>
                      <a:pPr algn="r" fontAlgn="b"/>
                      <a:r>
                        <a:rPr lang="en-US" sz="1100" dirty="0"/>
                        <a:t>12/12/2023</a:t>
                      </a:r>
                      <a:br>
                        <a:rPr lang="en-US" sz="1100" dirty="0"/>
                      </a:br>
                      <a:r>
                        <a:rPr lang="en-US" sz="1100" dirty="0">
                          <a:solidFill>
                            <a:srgbClr val="FF0000"/>
                          </a:solidFill>
                        </a:rPr>
                        <a:t>-&gt; 3/3/2024</a:t>
                      </a:r>
                      <a:endParaRPr lang="en-US" sz="1100" dirty="0"/>
                    </a:p>
                  </a:txBody>
                  <a:tcPr marL="9525" marR="9525" marT="9525" marB="0" anchor="b"/>
                </a:tc>
                <a:tc>
                  <a:txBody>
                    <a:bodyPr/>
                    <a:lstStyle/>
                    <a:p>
                      <a:pPr algn="ctr">
                        <a:lnSpc>
                          <a:spcPct val="107000"/>
                        </a:lnSpc>
                        <a:spcAft>
                          <a:spcPts val="800"/>
                        </a:spcAft>
                      </a:pPr>
                      <a:r>
                        <a:rPr lang="en-GB" sz="1100" dirty="0">
                          <a:solidFill>
                            <a:schemeClr val="tx1"/>
                          </a:solidFill>
                        </a:rPr>
                        <a:t>25%</a:t>
                      </a:r>
                    </a:p>
                  </a:txBody>
                  <a:tcPr marL="36001" marR="36001" marT="0" marB="0" anchor="ctr"/>
                </a:tc>
                <a:tc>
                  <a:txBody>
                    <a:bodyPr/>
                    <a:lstStyle/>
                    <a:p>
                      <a:pPr algn="l" fontAlgn="b"/>
                      <a:r>
                        <a:rPr lang="en-US" sz="1100" dirty="0">
                          <a:hlinkClick r:id="rId2"/>
                        </a:rPr>
                        <a:t>SP-220328</a:t>
                      </a:r>
                      <a:endParaRPr lang="en-US" sz="1100" dirty="0"/>
                    </a:p>
                  </a:txBody>
                  <a:tcPr marL="9525" marR="9525" marT="9525" marB="0" anchor="b"/>
                </a:tc>
                <a:tc>
                  <a:txBody>
                    <a:bodyPr/>
                    <a:lstStyle/>
                    <a:p>
                      <a:pPr algn="ctr">
                        <a:lnSpc>
                          <a:spcPct val="107000"/>
                        </a:lnSpc>
                        <a:spcAft>
                          <a:spcPts val="800"/>
                        </a:spcAft>
                      </a:pPr>
                      <a:r>
                        <a:rPr lang="en-GB" sz="1100" dirty="0">
                          <a:solidFill>
                            <a:srgbClr val="FF0000"/>
                          </a:solidFill>
                        </a:rPr>
                        <a:t>35%</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3042227117"/>
                  </a:ext>
                </a:extLst>
              </a:tr>
            </a:tbl>
          </a:graphicData>
        </a:graphic>
      </p:graphicFrame>
    </p:spTree>
    <p:extLst>
      <p:ext uri="{BB962C8B-B14F-4D97-AF65-F5344CB8AC3E}">
        <p14:creationId xmlns:p14="http://schemas.microsoft.com/office/powerpoint/2010/main" val="2228126874"/>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Study on Media Streaming aspects of Network Slicing Phase 2 (FS_MS_NS_Ph2)</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lvl="0" fontAlgn="base">
              <a:lnSpc>
                <a:spcPct val="93000"/>
              </a:lnSpc>
              <a:spcBef>
                <a:spcPct val="15000"/>
              </a:spcBef>
              <a:spcAft>
                <a:spcPct val="15000"/>
              </a:spcAft>
              <a:buSzPct val="100000"/>
              <a:buNone/>
              <a:tabLst>
                <a:tab pos="285750" algn="l"/>
              </a:tabLst>
              <a:defRPr/>
            </a:pPr>
            <a:r>
              <a:rPr lang="en-GB" sz="1200" b="1" u="sng" dirty="0">
                <a:cs typeface="Arial" pitchFamily="34" charset="0"/>
              </a:rPr>
              <a:t>Purpose</a:t>
            </a:r>
          </a:p>
          <a:p>
            <a:pPr>
              <a:lnSpc>
                <a:spcPct val="93000"/>
              </a:lnSpc>
              <a:spcBef>
                <a:spcPct val="15000"/>
              </a:spcBef>
              <a:spcAft>
                <a:spcPct val="15000"/>
              </a:spcAft>
              <a:buSzPct val="100000"/>
              <a:tabLst>
                <a:tab pos="285750" algn="l"/>
              </a:tabLst>
              <a:defRPr/>
            </a:pPr>
            <a:r>
              <a:rPr lang="en-US" altLang="en-US" sz="1200" dirty="0"/>
              <a:t>List and describe use cases that can be addressed using network slicing, and study collaboration scenarios and deployment architectures to support network slicing for media services. Describe and document provisioning aspects for configuring media services with one or more network slices at M1. Identify impact of network slicing on dynamic policy invocation APIs at M5. Identify potential areas for normative work as the next phase.</a:t>
            </a:r>
            <a:endParaRPr lang="en-US" altLang="en-US" sz="1200" dirty="0">
              <a:cs typeface="Arial" panose="020B0604020202020204" pitchFamily="34" charset="0"/>
            </a:endParaRPr>
          </a:p>
          <a:p>
            <a:pPr lvl="0" fontAlgn="base">
              <a:lnSpc>
                <a:spcPct val="93000"/>
              </a:lnSpc>
              <a:spcBef>
                <a:spcPct val="15000"/>
              </a:spcBef>
              <a:spcAft>
                <a:spcPct val="15000"/>
              </a:spcAft>
              <a:buSzPct val="100000"/>
              <a:buNone/>
              <a:tabLst>
                <a:tab pos="285750" algn="l"/>
              </a:tabLst>
              <a:defRPr/>
            </a:pPr>
            <a:r>
              <a:rPr lang="en-GB" sz="12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200" dirty="0">
                <a:cs typeface="Arial" pitchFamily="34" charset="0"/>
              </a:rPr>
              <a:t>3GPP TR 26.941 progressed to V0.5.0 and now includes Candidate Solution for Key Issue #1: Service Provisioning.</a:t>
            </a:r>
          </a:p>
          <a:p>
            <a:pPr lvl="0" fontAlgn="base">
              <a:lnSpc>
                <a:spcPct val="93000"/>
              </a:lnSpc>
              <a:spcBef>
                <a:spcPct val="15000"/>
              </a:spcBef>
              <a:spcAft>
                <a:spcPct val="15000"/>
              </a:spcAft>
              <a:buSzPct val="100000"/>
              <a:tabLst>
                <a:tab pos="285750" algn="l"/>
              </a:tabLst>
              <a:defRPr/>
            </a:pPr>
            <a:r>
              <a:rPr lang="en-US" altLang="zh-CN" sz="1200" dirty="0">
                <a:cs typeface="Arial" pitchFamily="34" charset="0"/>
              </a:rPr>
              <a:t>Sent an LS on network slice replacement procedure to SA2</a:t>
            </a:r>
          </a:p>
          <a:p>
            <a:pPr lvl="0" fontAlgn="base">
              <a:lnSpc>
                <a:spcPct val="93000"/>
              </a:lnSpc>
              <a:spcBef>
                <a:spcPct val="15000"/>
              </a:spcBef>
              <a:spcAft>
                <a:spcPct val="15000"/>
              </a:spcAft>
              <a:buSzPct val="100000"/>
              <a:buNone/>
              <a:tabLst>
                <a:tab pos="285750" algn="l"/>
              </a:tabLst>
              <a:defRPr/>
            </a:pPr>
            <a:r>
              <a:rPr lang="en-GB" sz="12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zh-CN" sz="1200" dirty="0">
                <a:cs typeface="Arial" pitchFamily="34" charset="0"/>
              </a:rPr>
              <a:t>Progress work on:</a:t>
            </a:r>
          </a:p>
          <a:p>
            <a:pPr marL="687388" lvl="1" indent="-287338">
              <a:lnSpc>
                <a:spcPct val="93000"/>
              </a:lnSpc>
              <a:spcBef>
                <a:spcPct val="15000"/>
              </a:spcBef>
              <a:spcAft>
                <a:spcPct val="15000"/>
              </a:spcAft>
              <a:buSzPct val="100000"/>
              <a:tabLst>
                <a:tab pos="285750" algn="l"/>
              </a:tabLst>
              <a:defRPr/>
            </a:pPr>
            <a:r>
              <a:rPr lang="en-US" altLang="zh-CN" sz="1200" dirty="0">
                <a:cs typeface="Arial" pitchFamily="34" charset="0"/>
              </a:rPr>
              <a:t>Description of key issues and candidate solutions</a:t>
            </a:r>
          </a:p>
          <a:p>
            <a:pPr marL="687388" lvl="1" indent="-287338">
              <a:lnSpc>
                <a:spcPct val="93000"/>
              </a:lnSpc>
              <a:spcBef>
                <a:spcPct val="15000"/>
              </a:spcBef>
              <a:spcAft>
                <a:spcPct val="15000"/>
              </a:spcAft>
              <a:buSzPct val="100000"/>
              <a:tabLst>
                <a:tab pos="285750" algn="l"/>
              </a:tabLst>
              <a:defRPr/>
            </a:pPr>
            <a:r>
              <a:rPr lang="en-US" altLang="zh-CN" sz="1200" dirty="0">
                <a:cs typeface="Arial" pitchFamily="34" charset="0"/>
              </a:rPr>
              <a:t>Identification of possible new key issues in scope of TR 26.941 for inclusion in TR</a:t>
            </a:r>
          </a:p>
          <a:p>
            <a:pPr marL="0" indent="0">
              <a:lnSpc>
                <a:spcPct val="93000"/>
              </a:lnSpc>
              <a:spcBef>
                <a:spcPct val="15000"/>
              </a:spcBef>
              <a:spcAft>
                <a:spcPct val="15000"/>
              </a:spcAft>
              <a:buSzPct val="100000"/>
              <a:buNone/>
              <a:tabLst>
                <a:tab pos="285750" algn="l"/>
              </a:tabLst>
              <a:defRPr/>
            </a:pPr>
            <a:endParaRPr lang="en-US" altLang="zh-CN" sz="1200" dirty="0">
              <a:cs typeface="Arial" pitchFamily="34" charset="0"/>
            </a:endParaRPr>
          </a:p>
          <a:p>
            <a:pPr>
              <a:lnSpc>
                <a:spcPct val="93000"/>
              </a:lnSpc>
              <a:spcBef>
                <a:spcPct val="15000"/>
              </a:spcBef>
              <a:spcAft>
                <a:spcPct val="15000"/>
              </a:spcAft>
              <a:buSzPct val="100000"/>
              <a:tabLst>
                <a:tab pos="285750" algn="l"/>
              </a:tabLst>
              <a:defRPr/>
            </a:pPr>
            <a:endParaRPr lang="en-US" altLang="en-US" sz="1200" dirty="0">
              <a:cs typeface="Arial" panose="020B0604020202020204" pitchFamily="34" charset="0"/>
            </a:endParaRPr>
          </a:p>
          <a:p>
            <a:pPr lvl="0" fontAlgn="base">
              <a:lnSpc>
                <a:spcPct val="93000"/>
              </a:lnSpc>
              <a:spcBef>
                <a:spcPct val="15000"/>
              </a:spcBef>
              <a:spcAft>
                <a:spcPct val="15000"/>
              </a:spcAft>
              <a:buSzPct val="100000"/>
              <a:buNone/>
              <a:tabLst>
                <a:tab pos="285750" algn="l"/>
              </a:tabLst>
              <a:defRPr/>
            </a:pPr>
            <a:endParaRPr lang="en-US" altLang="zh-CN" sz="1200" dirty="0"/>
          </a:p>
          <a:p>
            <a:pPr>
              <a:buNone/>
            </a:pPr>
            <a:endParaRPr lang="fr-FR" sz="1200" dirty="0"/>
          </a:p>
        </p:txBody>
      </p:sp>
      <p:graphicFrame>
        <p:nvGraphicFramePr>
          <p:cNvPr id="4" name="Table 3">
            <a:extLst>
              <a:ext uri="{FF2B5EF4-FFF2-40B4-BE49-F238E27FC236}">
                <a16:creationId xmlns:a16="http://schemas.microsoft.com/office/drawing/2014/main" id="{61BBDFB3-2047-46E9-9D10-C06A7920E0E3}"/>
              </a:ext>
            </a:extLst>
          </p:cNvPr>
          <p:cNvGraphicFramePr>
            <a:graphicFrameLocks noGrp="1"/>
          </p:cNvGraphicFramePr>
          <p:nvPr>
            <p:extLst>
              <p:ext uri="{D42A27DB-BD31-4B8C-83A1-F6EECF244321}">
                <p14:modId xmlns:p14="http://schemas.microsoft.com/office/powerpoint/2010/main" val="2960641352"/>
              </p:ext>
            </p:extLst>
          </p:nvPr>
        </p:nvGraphicFramePr>
        <p:xfrm>
          <a:off x="647700" y="1454150"/>
          <a:ext cx="10084901" cy="646040"/>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264625990"/>
                    </a:ext>
                  </a:extLst>
                </a:gridCol>
                <a:gridCol w="3844407">
                  <a:extLst>
                    <a:ext uri="{9D8B030D-6E8A-4147-A177-3AD203B41FA5}">
                      <a16:colId xmlns:a16="http://schemas.microsoft.com/office/drawing/2014/main" val="2275545722"/>
                    </a:ext>
                  </a:extLst>
                </a:gridCol>
                <a:gridCol w="1095473">
                  <a:extLst>
                    <a:ext uri="{9D8B030D-6E8A-4147-A177-3AD203B41FA5}">
                      <a16:colId xmlns:a16="http://schemas.microsoft.com/office/drawing/2014/main" val="3019413035"/>
                    </a:ext>
                  </a:extLst>
                </a:gridCol>
                <a:gridCol w="807092">
                  <a:extLst>
                    <a:ext uri="{9D8B030D-6E8A-4147-A177-3AD203B41FA5}">
                      <a16:colId xmlns:a16="http://schemas.microsoft.com/office/drawing/2014/main" val="1486654235"/>
                    </a:ext>
                  </a:extLst>
                </a:gridCol>
                <a:gridCol w="551732">
                  <a:extLst>
                    <a:ext uri="{9D8B030D-6E8A-4147-A177-3AD203B41FA5}">
                      <a16:colId xmlns:a16="http://schemas.microsoft.com/office/drawing/2014/main" val="460481381"/>
                    </a:ext>
                  </a:extLst>
                </a:gridCol>
                <a:gridCol w="643064">
                  <a:extLst>
                    <a:ext uri="{9D8B030D-6E8A-4147-A177-3AD203B41FA5}">
                      <a16:colId xmlns:a16="http://schemas.microsoft.com/office/drawing/2014/main" val="384219110"/>
                    </a:ext>
                  </a:extLst>
                </a:gridCol>
                <a:gridCol w="643064">
                  <a:extLst>
                    <a:ext uri="{9D8B030D-6E8A-4147-A177-3AD203B41FA5}">
                      <a16:colId xmlns:a16="http://schemas.microsoft.com/office/drawing/2014/main" val="225158765"/>
                    </a:ext>
                  </a:extLst>
                </a:gridCol>
                <a:gridCol w="1898167">
                  <a:extLst>
                    <a:ext uri="{9D8B030D-6E8A-4147-A177-3AD203B41FA5}">
                      <a16:colId xmlns:a16="http://schemas.microsoft.com/office/drawing/2014/main" val="4139608264"/>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1275556676"/>
                  </a:ext>
                </a:extLst>
              </a:tr>
              <a:tr h="295202">
                <a:tc>
                  <a:txBody>
                    <a:bodyPr/>
                    <a:lstStyle/>
                    <a:p>
                      <a:pPr algn="r" fontAlgn="b"/>
                      <a:r>
                        <a:rPr lang="en-US" sz="1100" dirty="0"/>
                        <a:t>960048</a:t>
                      </a:r>
                    </a:p>
                  </a:txBody>
                  <a:tcPr marL="9525" marR="9525" marT="9525" marB="0" anchor="b"/>
                </a:tc>
                <a:tc>
                  <a:txBody>
                    <a:bodyPr/>
                    <a:lstStyle/>
                    <a:p>
                      <a:pPr algn="l" fontAlgn="b"/>
                      <a:r>
                        <a:rPr lang="en-US" sz="1100" dirty="0"/>
                        <a:t>Study on Media Streaming aspects of Network Slicing Phase 2</a:t>
                      </a:r>
                    </a:p>
                  </a:txBody>
                  <a:tcPr marL="9525" marR="9525" marT="9525" marB="0" anchor="b"/>
                </a:tc>
                <a:tc>
                  <a:txBody>
                    <a:bodyPr/>
                    <a:lstStyle/>
                    <a:p>
                      <a:pPr algn="l" fontAlgn="b"/>
                      <a:r>
                        <a:rPr lang="en-US" sz="1100" dirty="0"/>
                        <a:t>FS_MS_NS_Ph2</a:t>
                      </a:r>
                    </a:p>
                  </a:txBody>
                  <a:tcPr marL="9525" marR="9525" marT="9525" marB="0" anchor="b"/>
                </a:tc>
                <a:tc>
                  <a:txBody>
                    <a:bodyPr/>
                    <a:lstStyle/>
                    <a:p>
                      <a:pPr algn="r" fontAlgn="b"/>
                      <a:r>
                        <a:rPr lang="en-US" sz="1100" dirty="0">
                          <a:solidFill>
                            <a:schemeClr val="tx1"/>
                          </a:solidFill>
                        </a:rPr>
                        <a:t>12/12/2023</a:t>
                      </a:r>
                    </a:p>
                  </a:txBody>
                  <a:tcPr marL="9525" marR="9525" marT="9525" marB="0" anchor="b"/>
                </a:tc>
                <a:tc>
                  <a:txBody>
                    <a:bodyPr/>
                    <a:lstStyle/>
                    <a:p>
                      <a:pPr algn="ctr">
                        <a:lnSpc>
                          <a:spcPct val="107000"/>
                        </a:lnSpc>
                        <a:spcAft>
                          <a:spcPts val="800"/>
                        </a:spcAft>
                      </a:pPr>
                      <a:r>
                        <a:rPr lang="en-GB" sz="1100" dirty="0">
                          <a:solidFill>
                            <a:schemeClr val="tx1"/>
                          </a:solidFill>
                        </a:rPr>
                        <a:t>25%</a:t>
                      </a:r>
                    </a:p>
                  </a:txBody>
                  <a:tcPr marL="36001" marR="36001" marT="0" marB="0" anchor="ctr"/>
                </a:tc>
                <a:tc>
                  <a:txBody>
                    <a:bodyPr/>
                    <a:lstStyle/>
                    <a:p>
                      <a:pPr algn="l" fontAlgn="b"/>
                      <a:r>
                        <a:rPr lang="en-US" sz="1100" dirty="0">
                          <a:hlinkClick r:id="rId2"/>
                        </a:rPr>
                        <a:t>SP-220675</a:t>
                      </a:r>
                      <a:endParaRPr lang="en-US" sz="1100" dirty="0"/>
                    </a:p>
                  </a:txBody>
                  <a:tcPr marL="9525" marR="9525" marT="9525" marB="0" anchor="b"/>
                </a:tc>
                <a:tc>
                  <a:txBody>
                    <a:bodyPr/>
                    <a:lstStyle/>
                    <a:p>
                      <a:pPr algn="ctr">
                        <a:lnSpc>
                          <a:spcPct val="107000"/>
                        </a:lnSpc>
                        <a:spcAft>
                          <a:spcPts val="800"/>
                        </a:spcAft>
                      </a:pPr>
                      <a:r>
                        <a:rPr lang="en-GB" sz="1100" dirty="0">
                          <a:solidFill>
                            <a:srgbClr val="FF0000"/>
                          </a:solidFill>
                        </a:rPr>
                        <a:t>40%</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3046524461"/>
                  </a:ext>
                </a:extLst>
              </a:tr>
            </a:tbl>
          </a:graphicData>
        </a:graphic>
      </p:graphicFrame>
    </p:spTree>
    <p:extLst>
      <p:ext uri="{BB962C8B-B14F-4D97-AF65-F5344CB8AC3E}">
        <p14:creationId xmlns:p14="http://schemas.microsoft.com/office/powerpoint/2010/main" val="613454691"/>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Feasibility Study on the enhancements for immersive Real-time Communication for WebRTC (</a:t>
            </a:r>
            <a:r>
              <a:rPr lang="en-US" altLang="en-US" sz="3200" dirty="0" err="1"/>
              <a:t>FS_eiRTCW</a:t>
            </a:r>
            <a:r>
              <a:rPr lang="en-US" altLang="en-US" sz="3200" dirty="0"/>
              <a:t>)</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a:lnSpc>
                <a:spcPct val="93000"/>
              </a:lnSpc>
              <a:spcBef>
                <a:spcPct val="15000"/>
              </a:spcBef>
              <a:spcAft>
                <a:spcPct val="15000"/>
              </a:spcAft>
              <a:buSzPct val="100000"/>
              <a:tabLst>
                <a:tab pos="285750" algn="l"/>
              </a:tabLst>
              <a:defRPr/>
            </a:pPr>
            <a:r>
              <a:rPr lang="en-US" altLang="en-US" sz="1400" dirty="0"/>
              <a:t>In addition to the foreseen approach identified in TR 26.998 (Support of 5G glass-type AR/MR devices) and taken in WID on </a:t>
            </a:r>
            <a:r>
              <a:rPr lang="en-US" altLang="en-US" sz="1400" dirty="0" err="1"/>
              <a:t>iRTCW</a:t>
            </a:r>
            <a:r>
              <a:rPr lang="en-US" altLang="en-US" sz="1400" dirty="0"/>
              <a:t> (immersive Real-time Communication for WebRTC), which leaves C-plane </a:t>
            </a:r>
            <a:r>
              <a:rPr lang="en-US" altLang="en-US" sz="1400" dirty="0" err="1"/>
              <a:t>signalling</a:t>
            </a:r>
            <a:r>
              <a:rPr lang="en-US" altLang="en-US" sz="1400" dirty="0"/>
              <a:t> details open and simply makes use of the northbound APIs for end-to-end QoS), the possibility of another approach (i.e., defining a set of advanced details (including C-plane </a:t>
            </a:r>
            <a:r>
              <a:rPr lang="en-US" altLang="en-US" sz="1400" dirty="0" err="1"/>
              <a:t>signalling</a:t>
            </a:r>
            <a:r>
              <a:rPr lang="en-US" altLang="en-US" sz="1400" dirty="0"/>
              <a:t>) for the common and wider use among several WebRTC implementations) will be investigated under this SID. </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400" dirty="0" err="1">
                <a:cs typeface="Arial" pitchFamily="34" charset="0"/>
              </a:rPr>
              <a:t>Signalling</a:t>
            </a:r>
            <a:r>
              <a:rPr lang="en-US" altLang="zh-CN" sz="1400" dirty="0">
                <a:cs typeface="Arial" pitchFamily="34" charset="0"/>
              </a:rPr>
              <a:t> protocol requirements and </a:t>
            </a:r>
            <a:r>
              <a:rPr lang="en-US" altLang="zh-CN" sz="1400" dirty="0" err="1">
                <a:cs typeface="Arial" pitchFamily="34" charset="0"/>
              </a:rPr>
              <a:t>Signalling</a:t>
            </a:r>
            <a:r>
              <a:rPr lang="en-US" altLang="zh-CN" sz="1400" dirty="0">
                <a:cs typeface="Arial" pitchFamily="34" charset="0"/>
              </a:rPr>
              <a:t> protocol details were discussed</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Update to Permanent Document to include:</a:t>
            </a:r>
          </a:p>
          <a:p>
            <a:pPr lvl="1">
              <a:lnSpc>
                <a:spcPct val="93000"/>
              </a:lnSpc>
              <a:spcBef>
                <a:spcPct val="15000"/>
              </a:spcBef>
              <a:spcAft>
                <a:spcPct val="15000"/>
              </a:spcAft>
              <a:buSzPct val="100000"/>
              <a:tabLst>
                <a:tab pos="285750" algn="l"/>
              </a:tabLst>
              <a:defRPr/>
            </a:pPr>
            <a:r>
              <a:rPr lang="en-US" altLang="zh-CN" sz="1000" dirty="0">
                <a:cs typeface="Arial" pitchFamily="34" charset="0"/>
              </a:rPr>
              <a:t>High-level network model and target use cases</a:t>
            </a:r>
          </a:p>
          <a:p>
            <a:pPr lvl="1">
              <a:lnSpc>
                <a:spcPct val="93000"/>
              </a:lnSpc>
              <a:spcBef>
                <a:spcPct val="15000"/>
              </a:spcBef>
              <a:spcAft>
                <a:spcPct val="15000"/>
              </a:spcAft>
              <a:buSzPct val="100000"/>
              <a:tabLst>
                <a:tab pos="285750" algn="l"/>
              </a:tabLst>
              <a:defRPr/>
            </a:pPr>
            <a:r>
              <a:rPr lang="en-US" altLang="zh-CN" sz="1000" dirty="0">
                <a:cs typeface="Arial" pitchFamily="34" charset="0"/>
              </a:rPr>
              <a:t>Possible architecture for collaboration scenario #4</a:t>
            </a:r>
            <a:endParaRPr lang="en-US" altLang="zh-CN" sz="1400" dirty="0">
              <a:cs typeface="Arial" pitchFamily="34" charset="0"/>
            </a:endParaRPr>
          </a:p>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zh-CN" sz="1400" dirty="0">
                <a:cs typeface="Arial" pitchFamily="34" charset="0"/>
              </a:rPr>
              <a:t>Progress TR 26.930</a:t>
            </a:r>
            <a:endParaRPr lang="en-US" altLang="zh-CN" sz="1400" dirty="0"/>
          </a:p>
          <a:p>
            <a:pPr>
              <a:buNone/>
            </a:pPr>
            <a:endParaRPr lang="fr-FR" sz="1400" dirty="0"/>
          </a:p>
        </p:txBody>
      </p:sp>
      <p:graphicFrame>
        <p:nvGraphicFramePr>
          <p:cNvPr id="4" name="Table 3">
            <a:extLst>
              <a:ext uri="{FF2B5EF4-FFF2-40B4-BE49-F238E27FC236}">
                <a16:creationId xmlns:a16="http://schemas.microsoft.com/office/drawing/2014/main" id="{CE5D2466-1933-44AE-9E35-75B4EB22FE1D}"/>
              </a:ext>
            </a:extLst>
          </p:cNvPr>
          <p:cNvGraphicFramePr>
            <a:graphicFrameLocks noGrp="1"/>
          </p:cNvGraphicFramePr>
          <p:nvPr>
            <p:extLst>
              <p:ext uri="{D42A27DB-BD31-4B8C-83A1-F6EECF244321}">
                <p14:modId xmlns:p14="http://schemas.microsoft.com/office/powerpoint/2010/main" val="1249683093"/>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477742333"/>
                    </a:ext>
                  </a:extLst>
                </a:gridCol>
                <a:gridCol w="3844407">
                  <a:extLst>
                    <a:ext uri="{9D8B030D-6E8A-4147-A177-3AD203B41FA5}">
                      <a16:colId xmlns:a16="http://schemas.microsoft.com/office/drawing/2014/main" val="3892216082"/>
                    </a:ext>
                  </a:extLst>
                </a:gridCol>
                <a:gridCol w="1095473">
                  <a:extLst>
                    <a:ext uri="{9D8B030D-6E8A-4147-A177-3AD203B41FA5}">
                      <a16:colId xmlns:a16="http://schemas.microsoft.com/office/drawing/2014/main" val="838975641"/>
                    </a:ext>
                  </a:extLst>
                </a:gridCol>
                <a:gridCol w="807092">
                  <a:extLst>
                    <a:ext uri="{9D8B030D-6E8A-4147-A177-3AD203B41FA5}">
                      <a16:colId xmlns:a16="http://schemas.microsoft.com/office/drawing/2014/main" val="3612069986"/>
                    </a:ext>
                  </a:extLst>
                </a:gridCol>
                <a:gridCol w="551732">
                  <a:extLst>
                    <a:ext uri="{9D8B030D-6E8A-4147-A177-3AD203B41FA5}">
                      <a16:colId xmlns:a16="http://schemas.microsoft.com/office/drawing/2014/main" val="3046953783"/>
                    </a:ext>
                  </a:extLst>
                </a:gridCol>
                <a:gridCol w="643064">
                  <a:extLst>
                    <a:ext uri="{9D8B030D-6E8A-4147-A177-3AD203B41FA5}">
                      <a16:colId xmlns:a16="http://schemas.microsoft.com/office/drawing/2014/main" val="2832195315"/>
                    </a:ext>
                  </a:extLst>
                </a:gridCol>
                <a:gridCol w="643064">
                  <a:extLst>
                    <a:ext uri="{9D8B030D-6E8A-4147-A177-3AD203B41FA5}">
                      <a16:colId xmlns:a16="http://schemas.microsoft.com/office/drawing/2014/main" val="202011628"/>
                    </a:ext>
                  </a:extLst>
                </a:gridCol>
                <a:gridCol w="1898167">
                  <a:extLst>
                    <a:ext uri="{9D8B030D-6E8A-4147-A177-3AD203B41FA5}">
                      <a16:colId xmlns:a16="http://schemas.microsoft.com/office/drawing/2014/main" val="3381833089"/>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1294221342"/>
                  </a:ext>
                </a:extLst>
              </a:tr>
              <a:tr h="265183">
                <a:tc>
                  <a:txBody>
                    <a:bodyPr/>
                    <a:lstStyle/>
                    <a:p>
                      <a:pPr algn="r" fontAlgn="b"/>
                      <a:r>
                        <a:rPr lang="en-US" sz="1100" dirty="0"/>
                        <a:t>950012</a:t>
                      </a:r>
                    </a:p>
                  </a:txBody>
                  <a:tcPr marL="9525" marR="9525" marT="9525" marB="0" anchor="b"/>
                </a:tc>
                <a:tc>
                  <a:txBody>
                    <a:bodyPr/>
                    <a:lstStyle/>
                    <a:p>
                      <a:pPr algn="l" fontAlgn="b"/>
                      <a:r>
                        <a:rPr lang="en-US" sz="1100" dirty="0"/>
                        <a:t>Study on immersive Real-time Communication for WebRTC Phase 2</a:t>
                      </a:r>
                    </a:p>
                  </a:txBody>
                  <a:tcPr marL="9525" marR="9525" marT="9525" marB="0" anchor="b"/>
                </a:tc>
                <a:tc>
                  <a:txBody>
                    <a:bodyPr/>
                    <a:lstStyle/>
                    <a:p>
                      <a:pPr algn="l" fontAlgn="b"/>
                      <a:r>
                        <a:rPr lang="en-US" sz="1100" dirty="0" err="1"/>
                        <a:t>FS_eiRTCW</a:t>
                      </a:r>
                      <a:endParaRPr lang="en-US" sz="1100" dirty="0"/>
                    </a:p>
                  </a:txBody>
                  <a:tcPr marL="9525" marR="9525" marT="9525" marB="0" anchor="b"/>
                </a:tc>
                <a:tc>
                  <a:txBody>
                    <a:bodyPr/>
                    <a:lstStyle/>
                    <a:p>
                      <a:pPr algn="r" fontAlgn="b"/>
                      <a:r>
                        <a:rPr lang="en-US" sz="1100" dirty="0"/>
                        <a:t>6/6/2023 </a:t>
                      </a:r>
                      <a:br>
                        <a:rPr lang="en-US" sz="1100" dirty="0">
                          <a:solidFill>
                            <a:srgbClr val="FF0000"/>
                          </a:solidFill>
                        </a:rPr>
                      </a:br>
                      <a:r>
                        <a:rPr lang="en-US" sz="1100" dirty="0">
                          <a:solidFill>
                            <a:srgbClr val="FF0000"/>
                          </a:solidFill>
                        </a:rPr>
                        <a:t>-&gt; 3/3/2024</a:t>
                      </a:r>
                    </a:p>
                  </a:txBody>
                  <a:tcPr marL="9525" marR="9525" marT="9525" marB="0" anchor="b"/>
                </a:tc>
                <a:tc>
                  <a:txBody>
                    <a:bodyPr/>
                    <a:lstStyle/>
                    <a:p>
                      <a:pPr algn="r" fontAlgn="b"/>
                      <a:r>
                        <a:rPr lang="en-US" sz="1100" dirty="0"/>
                        <a:t>30%</a:t>
                      </a:r>
                    </a:p>
                  </a:txBody>
                  <a:tcPr marL="9525" marR="9525" marT="9525" marB="0" anchor="b"/>
                </a:tc>
                <a:tc>
                  <a:txBody>
                    <a:bodyPr/>
                    <a:lstStyle/>
                    <a:p>
                      <a:pPr algn="l" fontAlgn="b"/>
                      <a:r>
                        <a:rPr lang="en-US" sz="1100" dirty="0">
                          <a:hlinkClick r:id="rId2"/>
                        </a:rPr>
                        <a:t>SP-220239</a:t>
                      </a:r>
                      <a:endParaRPr lang="en-US" sz="1100" dirty="0"/>
                    </a:p>
                  </a:txBody>
                  <a:tcPr marL="9525" marR="9525" marT="9525" marB="0" anchor="b"/>
                </a:tc>
                <a:tc>
                  <a:txBody>
                    <a:bodyPr/>
                    <a:lstStyle/>
                    <a:p>
                      <a:pPr algn="ctr">
                        <a:lnSpc>
                          <a:spcPct val="107000"/>
                        </a:lnSpc>
                        <a:spcAft>
                          <a:spcPts val="800"/>
                        </a:spcAft>
                      </a:pPr>
                      <a:r>
                        <a:rPr lang="en-GB" sz="1100" dirty="0">
                          <a:solidFill>
                            <a:srgbClr val="FF0000"/>
                          </a:solidFill>
                        </a:rPr>
                        <a:t>35%</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1995810607"/>
                  </a:ext>
                </a:extLst>
              </a:tr>
            </a:tbl>
          </a:graphicData>
        </a:graphic>
      </p:graphicFrame>
    </p:spTree>
    <p:extLst>
      <p:ext uri="{BB962C8B-B14F-4D97-AF65-F5344CB8AC3E}">
        <p14:creationId xmlns:p14="http://schemas.microsoft.com/office/powerpoint/2010/main" val="229451770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5C35E2C-2654-4231-90B2-B345E3EFF796}"/>
              </a:ext>
            </a:extLst>
          </p:cNvPr>
          <p:cNvSpPr>
            <a:spLocks noGrp="1"/>
          </p:cNvSpPr>
          <p:nvPr>
            <p:ph type="title"/>
          </p:nvPr>
        </p:nvSpPr>
        <p:spPr/>
        <p:txBody>
          <a:bodyPr/>
          <a:lstStyle/>
          <a:p>
            <a:r>
              <a:rPr lang="en-US" altLang="en-US"/>
              <a:t>SA4 leadership and subgroups</a:t>
            </a:r>
          </a:p>
        </p:txBody>
      </p:sp>
      <p:sp>
        <p:nvSpPr>
          <p:cNvPr id="4" name="Espace réservé du contenu 3">
            <a:extLst>
              <a:ext uri="{FF2B5EF4-FFF2-40B4-BE49-F238E27FC236}">
                <a16:creationId xmlns:a16="http://schemas.microsoft.com/office/drawing/2014/main" id="{C51BA142-0292-48F8-94DE-9CD911896ADC}"/>
              </a:ext>
            </a:extLst>
          </p:cNvPr>
          <p:cNvSpPr>
            <a:spLocks noGrp="1"/>
          </p:cNvSpPr>
          <p:nvPr>
            <p:ph idx="1"/>
          </p:nvPr>
        </p:nvSpPr>
        <p:spPr>
          <a:xfrm>
            <a:off x="647701" y="1454151"/>
            <a:ext cx="9521774" cy="4830763"/>
          </a:xfrm>
        </p:spPr>
        <p:txBody>
          <a:bodyPr/>
          <a:lstStyle/>
          <a:p>
            <a:pPr>
              <a:lnSpc>
                <a:spcPct val="90000"/>
              </a:lnSpc>
              <a:spcBef>
                <a:spcPts val="1800"/>
              </a:spcBef>
              <a:tabLst>
                <a:tab pos="2152650" algn="l"/>
                <a:tab pos="5118100" algn="l"/>
              </a:tabLst>
              <a:defRPr/>
            </a:pPr>
            <a:r>
              <a:rPr lang="fi-FI" sz="2200" kern="0" dirty="0"/>
              <a:t>SA4 officials:</a:t>
            </a:r>
          </a:p>
          <a:p>
            <a:pPr lvl="1">
              <a:lnSpc>
                <a:spcPct val="90000"/>
              </a:lnSpc>
              <a:spcBef>
                <a:spcPts val="400"/>
              </a:spcBef>
              <a:tabLst>
                <a:tab pos="2152650" algn="l"/>
                <a:tab pos="5118100" algn="l"/>
              </a:tabLst>
              <a:defRPr/>
            </a:pPr>
            <a:r>
              <a:rPr lang="fi-FI" sz="1800" kern="0" dirty="0"/>
              <a:t>Chair: </a:t>
            </a:r>
            <a:r>
              <a:rPr lang="en-GB" sz="1800" kern="0" dirty="0"/>
              <a:t>Frédéric Gabin (Dolby Laboratories Inc. , ETSI)</a:t>
            </a:r>
            <a:r>
              <a:rPr lang="en-GB" sz="1800" kern="0" dirty="0">
                <a:solidFill>
                  <a:srgbClr val="FF0000"/>
                </a:solidFill>
              </a:rPr>
              <a:t>, re-elected at SA4#123-e</a:t>
            </a:r>
            <a:endParaRPr lang="en-US" sz="1800" kern="0" dirty="0">
              <a:solidFill>
                <a:srgbClr val="FF0000"/>
              </a:solidFill>
            </a:endParaRPr>
          </a:p>
          <a:p>
            <a:pPr lvl="1">
              <a:lnSpc>
                <a:spcPct val="90000"/>
              </a:lnSpc>
              <a:spcBef>
                <a:spcPts val="400"/>
              </a:spcBef>
              <a:tabLst>
                <a:tab pos="2152650" algn="l"/>
                <a:tab pos="5118100" algn="l"/>
              </a:tabLst>
              <a:defRPr/>
            </a:pPr>
            <a:r>
              <a:rPr lang="fi-FI" sz="1800" kern="0" dirty="0"/>
              <a:t>Vice Chairs: </a:t>
            </a:r>
          </a:p>
          <a:p>
            <a:pPr lvl="2">
              <a:lnSpc>
                <a:spcPct val="90000"/>
              </a:lnSpc>
              <a:spcBef>
                <a:spcPts val="200"/>
              </a:spcBef>
              <a:tabLst>
                <a:tab pos="2152650" algn="l"/>
                <a:tab pos="5118100" algn="l"/>
              </a:tabLst>
              <a:defRPr/>
            </a:pPr>
            <a:r>
              <a:rPr lang="en-GB" sz="1600" dirty="0"/>
              <a:t>Gilles Teniou (Tencent, CCSA)</a:t>
            </a:r>
            <a:r>
              <a:rPr lang="en-GB" sz="1600" kern="0" dirty="0">
                <a:solidFill>
                  <a:srgbClr val="FF0000"/>
                </a:solidFill>
              </a:rPr>
              <a:t>, re-elected at SA4#123-e</a:t>
            </a:r>
            <a:endParaRPr lang="en-US" sz="1600" kern="0" dirty="0">
              <a:solidFill>
                <a:srgbClr val="FF0000"/>
              </a:solidFill>
            </a:endParaRPr>
          </a:p>
          <a:p>
            <a:pPr lvl="2">
              <a:lnSpc>
                <a:spcPct val="90000"/>
              </a:lnSpc>
              <a:spcBef>
                <a:spcPts val="200"/>
              </a:spcBef>
              <a:tabLst>
                <a:tab pos="2152650" algn="l"/>
                <a:tab pos="5118100" algn="l"/>
              </a:tabLst>
              <a:defRPr/>
            </a:pPr>
            <a:r>
              <a:rPr lang="en-GB" sz="1600" dirty="0"/>
              <a:t>Jaeyeon Song (Samsung Electronics Co., Ltd, TTA)</a:t>
            </a:r>
          </a:p>
          <a:p>
            <a:pPr lvl="1">
              <a:lnSpc>
                <a:spcPct val="90000"/>
              </a:lnSpc>
              <a:spcBef>
                <a:spcPts val="400"/>
              </a:spcBef>
              <a:tabLst>
                <a:tab pos="2152650" algn="l"/>
                <a:tab pos="5118100" algn="l"/>
              </a:tabLst>
              <a:defRPr/>
            </a:pPr>
            <a:r>
              <a:rPr lang="fi-FI" sz="1800" kern="0" dirty="0"/>
              <a:t>Secretary: Andrijana Brekalo (MCC Support)</a:t>
            </a:r>
          </a:p>
          <a:p>
            <a:pPr lvl="1">
              <a:lnSpc>
                <a:spcPct val="90000"/>
              </a:lnSpc>
              <a:spcBef>
                <a:spcPts val="400"/>
              </a:spcBef>
              <a:tabLst>
                <a:tab pos="2152650" algn="l"/>
                <a:tab pos="5118100" algn="l"/>
              </a:tabLst>
              <a:defRPr/>
            </a:pPr>
            <a:r>
              <a:rPr lang="en-US" sz="1800" dirty="0">
                <a:solidFill>
                  <a:srgbClr val="FF0000"/>
                </a:solidFill>
              </a:rPr>
              <a:t>Elections for one Vice-Chair of SA WG4 will be held during SA4#125, 2125 august 2023.</a:t>
            </a:r>
            <a:endParaRPr lang="fi-FI" sz="1400" kern="0" dirty="0"/>
          </a:p>
          <a:p>
            <a:pPr>
              <a:lnSpc>
                <a:spcPct val="90000"/>
              </a:lnSpc>
              <a:spcBef>
                <a:spcPts val="1800"/>
              </a:spcBef>
              <a:spcAft>
                <a:spcPts val="0"/>
              </a:spcAft>
              <a:tabLst>
                <a:tab pos="2152650" algn="l"/>
                <a:tab pos="5118100" algn="l"/>
              </a:tabLst>
              <a:defRPr/>
            </a:pPr>
            <a:r>
              <a:rPr lang="fi-FI" sz="2200" kern="0" dirty="0"/>
              <a:t>Sub Working Groups and their </a:t>
            </a:r>
            <a:r>
              <a:rPr lang="en-GB" sz="2200" kern="0" dirty="0"/>
              <a:t>Chairs</a:t>
            </a:r>
          </a:p>
          <a:p>
            <a:endParaRPr lang="fr-FR" dirty="0"/>
          </a:p>
        </p:txBody>
      </p:sp>
      <p:graphicFrame>
        <p:nvGraphicFramePr>
          <p:cNvPr id="3" name="Table 2">
            <a:extLst>
              <a:ext uri="{FF2B5EF4-FFF2-40B4-BE49-F238E27FC236}">
                <a16:creationId xmlns:a16="http://schemas.microsoft.com/office/drawing/2014/main" id="{133C4F94-9324-43E5-9CD6-AC2A5CFB27D4}"/>
              </a:ext>
            </a:extLst>
          </p:cNvPr>
          <p:cNvGraphicFramePr>
            <a:graphicFrameLocks noGrp="1"/>
          </p:cNvGraphicFramePr>
          <p:nvPr>
            <p:extLst>
              <p:ext uri="{D42A27DB-BD31-4B8C-83A1-F6EECF244321}">
                <p14:modId xmlns:p14="http://schemas.microsoft.com/office/powerpoint/2010/main" val="2280483380"/>
              </p:ext>
            </p:extLst>
          </p:nvPr>
        </p:nvGraphicFramePr>
        <p:xfrm>
          <a:off x="2022525" y="4516510"/>
          <a:ext cx="6362599" cy="1544470"/>
        </p:xfrm>
        <a:graphic>
          <a:graphicData uri="http://schemas.openxmlformats.org/drawingml/2006/table">
            <a:tbl>
              <a:tblPr firstRow="1" bandRow="1">
                <a:tableStyleId>{5C22544A-7EE6-4342-B048-85BDC9FD1C3A}</a:tableStyleId>
              </a:tblPr>
              <a:tblGrid>
                <a:gridCol w="1449570">
                  <a:extLst>
                    <a:ext uri="{9D8B030D-6E8A-4147-A177-3AD203B41FA5}">
                      <a16:colId xmlns:a16="http://schemas.microsoft.com/office/drawing/2014/main" val="20000"/>
                    </a:ext>
                  </a:extLst>
                </a:gridCol>
                <a:gridCol w="1689463">
                  <a:extLst>
                    <a:ext uri="{9D8B030D-6E8A-4147-A177-3AD203B41FA5}">
                      <a16:colId xmlns:a16="http://schemas.microsoft.com/office/drawing/2014/main" val="20001"/>
                    </a:ext>
                  </a:extLst>
                </a:gridCol>
                <a:gridCol w="1955253">
                  <a:extLst>
                    <a:ext uri="{9D8B030D-6E8A-4147-A177-3AD203B41FA5}">
                      <a16:colId xmlns:a16="http://schemas.microsoft.com/office/drawing/2014/main" val="20002"/>
                    </a:ext>
                  </a:extLst>
                </a:gridCol>
                <a:gridCol w="1268313">
                  <a:extLst>
                    <a:ext uri="{9D8B030D-6E8A-4147-A177-3AD203B41FA5}">
                      <a16:colId xmlns:a16="http://schemas.microsoft.com/office/drawing/2014/main" val="20004"/>
                    </a:ext>
                  </a:extLst>
                </a:gridCol>
              </a:tblGrid>
              <a:tr h="630238">
                <a:tc>
                  <a:txBody>
                    <a:bodyPr/>
                    <a:lstStyle/>
                    <a:p>
                      <a:pPr>
                        <a:lnSpc>
                          <a:spcPct val="90000"/>
                        </a:lnSpc>
                      </a:pPr>
                      <a:r>
                        <a:rPr lang="en-GB" sz="1200" dirty="0">
                          <a:latin typeface="+mn-lt"/>
                          <a:cs typeface="Arial" panose="020B0604020202020204" pitchFamily="34" charset="0"/>
                        </a:rPr>
                        <a:t>Audio SWG</a:t>
                      </a:r>
                      <a:endParaRPr lang="en-US" sz="1200" dirty="0">
                        <a:latin typeface="+mn-lt"/>
                        <a:cs typeface="Arial" panose="020B0604020202020204" pitchFamily="34" charset="0"/>
                      </a:endParaRPr>
                    </a:p>
                  </a:txBody>
                  <a:tcPr marL="91454" marR="91454" marT="45636" marB="45636" anchor="ctr"/>
                </a:tc>
                <a:tc>
                  <a:txBody>
                    <a:bodyPr/>
                    <a:lstStyle/>
                    <a:p>
                      <a:pPr>
                        <a:lnSpc>
                          <a:spcPct val="90000"/>
                        </a:lnSpc>
                      </a:pPr>
                      <a:r>
                        <a:rPr lang="en-US" sz="1200" dirty="0">
                          <a:latin typeface="+mn-lt"/>
                          <a:cs typeface="Arial" panose="020B0604020202020204" pitchFamily="34" charset="0"/>
                        </a:rPr>
                        <a:t>Multicast-Broadcast-Streaming (MBS)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Real Time Communications (RTC)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630238">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latin typeface="+mn-lt"/>
                          <a:cs typeface="Arial" panose="020B0604020202020204" pitchFamily="34" charset="0"/>
                        </a:rPr>
                        <a:t>Imre Varga (Qualcomm CDMA </a:t>
                      </a:r>
                      <a:r>
                        <a:rPr lang="en-GB" sz="1200" b="0" dirty="0">
                          <a:solidFill>
                            <a:schemeClr val="tx1"/>
                          </a:solidFill>
                          <a:latin typeface="+mn-lt"/>
                          <a:cs typeface="Arial" panose="020B0604020202020204" pitchFamily="34" charset="0"/>
                        </a:rPr>
                        <a:t>Technologies, ETSI)</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chemeClr val="tx1"/>
                          </a:solidFill>
                          <a:latin typeface="+mn-lt"/>
                          <a:cs typeface="Arial" panose="020B0604020202020204" pitchFamily="34" charset="0"/>
                        </a:rPr>
                        <a:t>&amp; </a:t>
                      </a:r>
                      <a:r>
                        <a:rPr lang="en-US" sz="1200" b="0" dirty="0">
                          <a:latin typeface="+mn-lt"/>
                          <a:cs typeface="Arial" panose="020B0604020202020204" pitchFamily="34" charset="0"/>
                        </a:rPr>
                        <a:t>Stéphane Ragot </a:t>
                      </a:r>
                      <a:r>
                        <a:rPr lang="en-GB" sz="1200" b="0" dirty="0">
                          <a:latin typeface="+mn-lt"/>
                          <a:cs typeface="Arial" panose="020B0604020202020204" pitchFamily="34" charset="0"/>
                        </a:rPr>
                        <a:t>(</a:t>
                      </a:r>
                      <a:r>
                        <a:rPr lang="en-US" sz="1200" b="0" dirty="0">
                          <a:latin typeface="+mn-lt"/>
                          <a:cs typeface="Arial" panose="020B0604020202020204" pitchFamily="34" charset="0"/>
                        </a:rPr>
                        <a:t>Orange, ETSI</a:t>
                      </a:r>
                      <a:r>
                        <a:rPr lang="en-GB" sz="1200" b="0" dirty="0">
                          <a:latin typeface="+mn-lt"/>
                          <a:cs typeface="Arial" panose="020B0604020202020204" pitchFamily="34" charset="0"/>
                        </a:rPr>
                        <a:t>)</a:t>
                      </a:r>
                      <a:endParaRPr lang="en-US" sz="1200" b="1"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Frédéric </a:t>
                      </a:r>
                      <a:r>
                        <a:rPr lang="en-GB" sz="1200" b="0" dirty="0">
                          <a:latin typeface="+mn-lt"/>
                          <a:cs typeface="Arial" panose="020B0604020202020204" pitchFamily="34" charset="0"/>
                        </a:rPr>
                        <a:t>Gabin (</a:t>
                      </a:r>
                      <a:r>
                        <a:rPr lang="en-US" sz="1200" b="0" dirty="0">
                          <a:latin typeface="+mn-lt"/>
                          <a:cs typeface="Arial" panose="020B0604020202020204" pitchFamily="34" charset="0"/>
                        </a:rPr>
                        <a:t>Dolby Laboratories Inc. , ETSI</a:t>
                      </a:r>
                      <a:r>
                        <a:rPr lang="en-GB" sz="1200" b="0" dirty="0">
                          <a:latin typeface="+mn-lt"/>
                          <a:cs typeface="Arial" panose="020B0604020202020204" pitchFamily="34" charset="0"/>
                        </a:rPr>
                        <a:t>) </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kern="1200" dirty="0">
                          <a:solidFill>
                            <a:schemeClr val="tx1"/>
                          </a:solidFill>
                          <a:effectLst/>
                          <a:latin typeface="+mn-lt"/>
                          <a:ea typeface="+mn-ea"/>
                          <a:cs typeface="+mn-cs"/>
                        </a:rPr>
                        <a:t>Nikolai Leung (Qualcomm Incorporated, ATIS</a:t>
                      </a:r>
                      <a:r>
                        <a:rPr lang="en-US" sz="1200" b="0" kern="1200" dirty="0">
                          <a:solidFill>
                            <a:schemeClr val="tx1"/>
                          </a:solidFill>
                          <a:effectLst/>
                          <a:latin typeface="+mn-lt"/>
                          <a:ea typeface="+mn-ea"/>
                          <a:cs typeface="+mn-cs"/>
                        </a:rPr>
                        <a:t>)</a:t>
                      </a:r>
                      <a:endParaRPr lang="en-US" sz="1200" b="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Gilles Teniou (Tencent, CCSA)</a:t>
                      </a:r>
                      <a:endParaRPr lang="fi-FI" sz="1200" b="0" dirty="0">
                        <a:latin typeface="+mn-lt"/>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Feasibility Study on Smartly Tethering AR Glasses (</a:t>
            </a:r>
            <a:r>
              <a:rPr lang="en-US" altLang="en-US" sz="3200" dirty="0" err="1"/>
              <a:t>FS_SmarTAR</a:t>
            </a:r>
            <a:r>
              <a:rPr lang="en-US" altLang="en-US" sz="3200" dirty="0"/>
              <a:t>)</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a:lnSpc>
                <a:spcPct val="93000"/>
              </a:lnSpc>
              <a:spcBef>
                <a:spcPct val="15000"/>
              </a:spcBef>
              <a:spcAft>
                <a:spcPct val="15000"/>
              </a:spcAft>
              <a:buSzPct val="100000"/>
              <a:tabLst>
                <a:tab pos="285750" algn="l"/>
              </a:tabLst>
              <a:defRPr/>
            </a:pPr>
            <a:r>
              <a:rPr lang="en-US" altLang="en-US" sz="1400" dirty="0"/>
              <a:t>Defining different tethering architectures for AR Glasses including 5G </a:t>
            </a:r>
            <a:r>
              <a:rPr lang="en-US" altLang="en-US" sz="1400" dirty="0" err="1"/>
              <a:t>sidelink</a:t>
            </a:r>
            <a:r>
              <a:rPr lang="en-US" altLang="en-US" sz="1400" dirty="0"/>
              <a:t> and non-5G access based on existing 5G System functionalities.  Study the relationship with PIN (Personal IoT Network). Identify media handling aspects. Identify end-to-end QoS-handling of tethering. Provide recommendations for suitable architectures to meet typical AR requirements such as low power consumption, low latency, high bitrates, security and reliability. </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TR 26.806 </a:t>
            </a:r>
            <a:r>
              <a:rPr lang="en-US" altLang="zh-CN" sz="1400" i="1" dirty="0">
                <a:cs typeface="Arial" pitchFamily="34" charset="0"/>
              </a:rPr>
              <a:t>Study on Tethering AR Glasses – Architectures, QoS and Media Aspects </a:t>
            </a:r>
            <a:r>
              <a:rPr lang="en-US" altLang="zh-CN" sz="1400" dirty="0">
                <a:cs typeface="Arial" pitchFamily="34" charset="0"/>
              </a:rPr>
              <a:t>(Rel-18, </a:t>
            </a:r>
            <a:r>
              <a:rPr lang="en-US" altLang="en-US" sz="1400" dirty="0" err="1"/>
              <a:t>FS_SmarTAR</a:t>
            </a:r>
            <a:r>
              <a:rPr lang="en-US" altLang="en-US" sz="1400" dirty="0"/>
              <a:t>) </a:t>
            </a:r>
            <a:r>
              <a:rPr lang="en-US" altLang="zh-CN" sz="1400" dirty="0">
                <a:cs typeface="Arial" pitchFamily="34" charset="0"/>
              </a:rPr>
              <a:t>progressed to v1.4.0. Latest additions:</a:t>
            </a:r>
          </a:p>
          <a:p>
            <a:pPr lvl="1">
              <a:lnSpc>
                <a:spcPct val="93000"/>
              </a:lnSpc>
              <a:spcBef>
                <a:spcPct val="15000"/>
              </a:spcBef>
              <a:spcAft>
                <a:spcPct val="15000"/>
              </a:spcAft>
              <a:buSzPct val="100000"/>
              <a:tabLst>
                <a:tab pos="285750" algn="l"/>
              </a:tabLst>
              <a:defRPr/>
            </a:pPr>
            <a:r>
              <a:rPr lang="en-US" altLang="zh-CN" sz="1400" dirty="0">
                <a:cs typeface="Arial" pitchFamily="34" charset="0"/>
              </a:rPr>
              <a:t>Editorials (references, terms etc.)</a:t>
            </a:r>
          </a:p>
          <a:p>
            <a:pPr lvl="1">
              <a:lnSpc>
                <a:spcPct val="93000"/>
              </a:lnSpc>
              <a:spcBef>
                <a:spcPct val="15000"/>
              </a:spcBef>
              <a:spcAft>
                <a:spcPct val="15000"/>
              </a:spcAft>
              <a:buSzPct val="100000"/>
              <a:tabLst>
                <a:tab pos="285750" algn="l"/>
              </a:tabLst>
              <a:defRPr/>
            </a:pPr>
            <a:r>
              <a:rPr lang="en-US" altLang="zh-CN" sz="1400" dirty="0">
                <a:cs typeface="Arial" pitchFamily="34" charset="0"/>
              </a:rPr>
              <a:t>Key Issue #5: Compute distribution across UE and network for tethered glasses</a:t>
            </a:r>
          </a:p>
          <a:p>
            <a:pPr lvl="1">
              <a:lnSpc>
                <a:spcPct val="93000"/>
              </a:lnSpc>
              <a:spcBef>
                <a:spcPct val="15000"/>
              </a:spcBef>
              <a:spcAft>
                <a:spcPct val="15000"/>
              </a:spcAft>
              <a:buSzPct val="100000"/>
              <a:tabLst>
                <a:tab pos="285750" algn="l"/>
              </a:tabLst>
              <a:defRPr/>
            </a:pPr>
            <a:r>
              <a:rPr lang="en-US" altLang="zh-CN" sz="1400" dirty="0">
                <a:cs typeface="Arial" pitchFamily="34" charset="0"/>
              </a:rPr>
              <a:t>Updates to Key Issue #2: How to determine the non-5G delay for the 5G relay architecture and Updates to Key Issue #3: What and how to report the non-5G delay</a:t>
            </a:r>
          </a:p>
          <a:p>
            <a:pPr lvl="1">
              <a:lnSpc>
                <a:spcPct val="93000"/>
              </a:lnSpc>
              <a:spcBef>
                <a:spcPct val="15000"/>
              </a:spcBef>
              <a:spcAft>
                <a:spcPct val="15000"/>
              </a:spcAft>
              <a:buSzPct val="100000"/>
              <a:tabLst>
                <a:tab pos="285750" algn="l"/>
              </a:tabLst>
              <a:defRPr/>
            </a:pPr>
            <a:r>
              <a:rPr lang="en-US" altLang="zh-CN" sz="1400" dirty="0">
                <a:cs typeface="Arial" pitchFamily="34" charset="0"/>
              </a:rPr>
              <a:t>End-to-end QoS metrics aspects, updates to End-to-end delay measurement solution, detailed Call-flows</a:t>
            </a:r>
          </a:p>
          <a:p>
            <a:pPr>
              <a:lnSpc>
                <a:spcPct val="93000"/>
              </a:lnSpc>
              <a:spcBef>
                <a:spcPct val="15000"/>
              </a:spcBef>
              <a:spcAft>
                <a:spcPct val="15000"/>
              </a:spcAft>
              <a:buSzPct val="100000"/>
              <a:tabLst>
                <a:tab pos="285750" algn="l"/>
              </a:tabLst>
              <a:defRPr/>
            </a:pPr>
            <a:r>
              <a:rPr lang="en-US" altLang="zh-CN" sz="1400" dirty="0">
                <a:cs typeface="Arial" pitchFamily="34" charset="0"/>
              </a:rPr>
              <a:t>TR 26.806 v2.0.0 ready for approval</a:t>
            </a:r>
          </a:p>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Maintenance</a:t>
            </a:r>
          </a:p>
          <a:p>
            <a:pPr lvl="0" fontAlgn="base">
              <a:lnSpc>
                <a:spcPct val="93000"/>
              </a:lnSpc>
              <a:spcBef>
                <a:spcPct val="15000"/>
              </a:spcBef>
              <a:spcAft>
                <a:spcPct val="15000"/>
              </a:spcAft>
              <a:buSzPct val="100000"/>
              <a:buNone/>
              <a:tabLst>
                <a:tab pos="285750" algn="l"/>
              </a:tabLst>
              <a:defRPr/>
            </a:pPr>
            <a:endParaRPr lang="en-US" altLang="zh-CN" sz="1400" dirty="0"/>
          </a:p>
          <a:p>
            <a:pPr>
              <a:buNone/>
            </a:pPr>
            <a:endParaRPr lang="fr-FR" sz="1400" dirty="0"/>
          </a:p>
        </p:txBody>
      </p:sp>
      <p:graphicFrame>
        <p:nvGraphicFramePr>
          <p:cNvPr id="4" name="Table 3">
            <a:extLst>
              <a:ext uri="{FF2B5EF4-FFF2-40B4-BE49-F238E27FC236}">
                <a16:creationId xmlns:a16="http://schemas.microsoft.com/office/drawing/2014/main" id="{32C19F0A-D084-476B-A67F-502FA9E3B7F4}"/>
              </a:ext>
            </a:extLst>
          </p:cNvPr>
          <p:cNvGraphicFramePr>
            <a:graphicFrameLocks noGrp="1"/>
          </p:cNvGraphicFramePr>
          <p:nvPr>
            <p:extLst>
              <p:ext uri="{D42A27DB-BD31-4B8C-83A1-F6EECF244321}">
                <p14:modId xmlns:p14="http://schemas.microsoft.com/office/powerpoint/2010/main" val="1775649146"/>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983076281"/>
                    </a:ext>
                  </a:extLst>
                </a:gridCol>
                <a:gridCol w="3844407">
                  <a:extLst>
                    <a:ext uri="{9D8B030D-6E8A-4147-A177-3AD203B41FA5}">
                      <a16:colId xmlns:a16="http://schemas.microsoft.com/office/drawing/2014/main" val="334341850"/>
                    </a:ext>
                  </a:extLst>
                </a:gridCol>
                <a:gridCol w="1095473">
                  <a:extLst>
                    <a:ext uri="{9D8B030D-6E8A-4147-A177-3AD203B41FA5}">
                      <a16:colId xmlns:a16="http://schemas.microsoft.com/office/drawing/2014/main" val="3223386428"/>
                    </a:ext>
                  </a:extLst>
                </a:gridCol>
                <a:gridCol w="807092">
                  <a:extLst>
                    <a:ext uri="{9D8B030D-6E8A-4147-A177-3AD203B41FA5}">
                      <a16:colId xmlns:a16="http://schemas.microsoft.com/office/drawing/2014/main" val="718848858"/>
                    </a:ext>
                  </a:extLst>
                </a:gridCol>
                <a:gridCol w="551732">
                  <a:extLst>
                    <a:ext uri="{9D8B030D-6E8A-4147-A177-3AD203B41FA5}">
                      <a16:colId xmlns:a16="http://schemas.microsoft.com/office/drawing/2014/main" val="860983933"/>
                    </a:ext>
                  </a:extLst>
                </a:gridCol>
                <a:gridCol w="643064">
                  <a:extLst>
                    <a:ext uri="{9D8B030D-6E8A-4147-A177-3AD203B41FA5}">
                      <a16:colId xmlns:a16="http://schemas.microsoft.com/office/drawing/2014/main" val="1739941634"/>
                    </a:ext>
                  </a:extLst>
                </a:gridCol>
                <a:gridCol w="643064">
                  <a:extLst>
                    <a:ext uri="{9D8B030D-6E8A-4147-A177-3AD203B41FA5}">
                      <a16:colId xmlns:a16="http://schemas.microsoft.com/office/drawing/2014/main" val="882381101"/>
                    </a:ext>
                  </a:extLst>
                </a:gridCol>
                <a:gridCol w="1898167">
                  <a:extLst>
                    <a:ext uri="{9D8B030D-6E8A-4147-A177-3AD203B41FA5}">
                      <a16:colId xmlns:a16="http://schemas.microsoft.com/office/drawing/2014/main" val="3089650840"/>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4038082584"/>
                  </a:ext>
                </a:extLst>
              </a:tr>
              <a:tr h="265183">
                <a:tc>
                  <a:txBody>
                    <a:bodyPr/>
                    <a:lstStyle/>
                    <a:p>
                      <a:pPr algn="r" fontAlgn="b"/>
                      <a:r>
                        <a:rPr lang="en-US" sz="1100" dirty="0"/>
                        <a:t>950013</a:t>
                      </a:r>
                    </a:p>
                  </a:txBody>
                  <a:tcPr marL="9525" marR="9525" marT="9525" marB="0" anchor="b"/>
                </a:tc>
                <a:tc>
                  <a:txBody>
                    <a:bodyPr/>
                    <a:lstStyle/>
                    <a:p>
                      <a:pPr algn="l" fontAlgn="b"/>
                      <a:r>
                        <a:rPr lang="en-US" sz="1100" dirty="0"/>
                        <a:t>Study on Smartly Tethering AR Glasses </a:t>
                      </a:r>
                    </a:p>
                  </a:txBody>
                  <a:tcPr marL="9525" marR="9525" marT="9525" marB="0" anchor="b"/>
                </a:tc>
                <a:tc>
                  <a:txBody>
                    <a:bodyPr/>
                    <a:lstStyle/>
                    <a:p>
                      <a:pPr algn="l" fontAlgn="b"/>
                      <a:r>
                        <a:rPr lang="en-US" sz="1100" dirty="0" err="1"/>
                        <a:t>FS_SmarTAR</a:t>
                      </a:r>
                      <a:endParaRPr lang="en-US" sz="1100" dirty="0"/>
                    </a:p>
                  </a:txBody>
                  <a:tcPr marL="9525" marR="9525" marT="9525" marB="0" anchor="b"/>
                </a:tc>
                <a:tc>
                  <a:txBody>
                    <a:bodyPr/>
                    <a:lstStyle/>
                    <a:p>
                      <a:pPr algn="r" fontAlgn="b"/>
                      <a:r>
                        <a:rPr lang="en-US" sz="1100" dirty="0">
                          <a:solidFill>
                            <a:schemeClr val="tx1"/>
                          </a:solidFill>
                        </a:rPr>
                        <a:t>6/6/2023</a:t>
                      </a:r>
                    </a:p>
                  </a:txBody>
                  <a:tcPr marL="9525" marR="9525" marT="9525" marB="0" anchor="b"/>
                </a:tc>
                <a:tc>
                  <a:txBody>
                    <a:bodyPr/>
                    <a:lstStyle/>
                    <a:p>
                      <a:pPr algn="ctr">
                        <a:lnSpc>
                          <a:spcPct val="107000"/>
                        </a:lnSpc>
                        <a:spcAft>
                          <a:spcPts val="800"/>
                        </a:spcAft>
                      </a:pPr>
                      <a:r>
                        <a:rPr lang="en-GB" sz="1100" dirty="0">
                          <a:solidFill>
                            <a:schemeClr val="tx1"/>
                          </a:solidFill>
                        </a:rPr>
                        <a:t>70%</a:t>
                      </a:r>
                    </a:p>
                  </a:txBody>
                  <a:tcPr marL="36001" marR="36001" marT="0" marB="0" anchor="ctr"/>
                </a:tc>
                <a:tc>
                  <a:txBody>
                    <a:bodyPr/>
                    <a:lstStyle/>
                    <a:p>
                      <a:pPr algn="l" fontAlgn="b"/>
                      <a:r>
                        <a:rPr lang="en-US" sz="1100" dirty="0">
                          <a:hlinkClick r:id="rId2"/>
                        </a:rPr>
                        <a:t>SP-220240</a:t>
                      </a:r>
                      <a:endParaRPr lang="en-US" sz="1100" dirty="0"/>
                    </a:p>
                  </a:txBody>
                  <a:tcPr marL="9525" marR="9525" marT="9525" marB="0" anchor="b"/>
                </a:tc>
                <a:tc>
                  <a:txBody>
                    <a:bodyPr/>
                    <a:lstStyle/>
                    <a:p>
                      <a:pPr algn="ctr">
                        <a:lnSpc>
                          <a:spcPct val="107000"/>
                        </a:lnSpc>
                        <a:spcAft>
                          <a:spcPts val="800"/>
                        </a:spcAft>
                      </a:pPr>
                      <a:r>
                        <a:rPr lang="en-GB" sz="1100" dirty="0">
                          <a:solidFill>
                            <a:srgbClr val="FF0000"/>
                          </a:solidFill>
                        </a:rPr>
                        <a:t>100%</a:t>
                      </a:r>
                    </a:p>
                  </a:txBody>
                  <a:tcPr marL="36001" marR="36001" marT="0" marB="0" anchor="ctr"/>
                </a:tc>
                <a:tc>
                  <a:txBody>
                    <a:bodyPr/>
                    <a:lstStyle/>
                    <a:p>
                      <a:pPr algn="ctr">
                        <a:lnSpc>
                          <a:spcPct val="107000"/>
                        </a:lnSpc>
                        <a:spcAft>
                          <a:spcPts val="800"/>
                        </a:spcAft>
                      </a:pPr>
                      <a:r>
                        <a:rPr lang="en-GB" sz="1100" dirty="0">
                          <a:solidFill>
                            <a:srgbClr val="FF0000"/>
                          </a:solidFill>
                        </a:rPr>
                        <a:t>Complete</a:t>
                      </a:r>
                    </a:p>
                  </a:txBody>
                  <a:tcPr marL="36001" marR="36001" marT="0" marB="0" anchor="ctr"/>
                </a:tc>
                <a:extLst>
                  <a:ext uri="{0D108BD9-81ED-4DB2-BD59-A6C34878D82A}">
                    <a16:rowId xmlns:a16="http://schemas.microsoft.com/office/drawing/2014/main" val="1629948111"/>
                  </a:ext>
                </a:extLst>
              </a:tr>
            </a:tbl>
          </a:graphicData>
        </a:graphic>
      </p:graphicFrame>
    </p:spTree>
    <p:extLst>
      <p:ext uri="{BB962C8B-B14F-4D97-AF65-F5344CB8AC3E}">
        <p14:creationId xmlns:p14="http://schemas.microsoft.com/office/powerpoint/2010/main" val="1084774666"/>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Feasibility Study on AR and MR </a:t>
            </a:r>
            <a:r>
              <a:rPr lang="en-US" altLang="en-US" sz="3200" dirty="0" err="1"/>
              <a:t>QoE</a:t>
            </a:r>
            <a:r>
              <a:rPr lang="en-US" altLang="en-US" sz="3200" dirty="0"/>
              <a:t> Metrics (</a:t>
            </a:r>
            <a:r>
              <a:rPr lang="en-US" altLang="en-US" sz="3200" dirty="0" err="1"/>
              <a:t>FS_ARMRQoE</a:t>
            </a:r>
            <a:r>
              <a:rPr lang="en-US" altLang="en-US" sz="3200" dirty="0"/>
              <a:t>)</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a:lnSpc>
                <a:spcPct val="93000"/>
              </a:lnSpc>
              <a:spcBef>
                <a:spcPct val="15000"/>
              </a:spcBef>
              <a:spcAft>
                <a:spcPct val="15000"/>
              </a:spcAft>
              <a:buSzPct val="100000"/>
              <a:tabLst>
                <a:tab pos="285750" algn="l"/>
              </a:tabLst>
              <a:defRPr/>
            </a:pPr>
            <a:r>
              <a:rPr lang="en-US" altLang="en-US" sz="1400" dirty="0"/>
              <a:t>Collect relevant external information on </a:t>
            </a:r>
            <a:r>
              <a:rPr lang="en-US" altLang="en-US" sz="1400" dirty="0" err="1"/>
              <a:t>QoE</a:t>
            </a:r>
            <a:r>
              <a:rPr lang="en-US" altLang="en-US" sz="1400" dirty="0"/>
              <a:t> Metrics for AR and XR services. Conduct subjective tests on XR </a:t>
            </a:r>
            <a:r>
              <a:rPr lang="en-US" altLang="en-US" sz="1400" dirty="0" err="1"/>
              <a:t>QoE</a:t>
            </a:r>
            <a:r>
              <a:rPr lang="en-US" altLang="en-US" sz="1400" dirty="0"/>
              <a:t> metrics, if considered relevant. Collect a set of relevant XR </a:t>
            </a:r>
            <a:r>
              <a:rPr lang="en-US" altLang="en-US" sz="1400" dirty="0" err="1"/>
              <a:t>QoE</a:t>
            </a:r>
            <a:r>
              <a:rPr lang="en-US" altLang="en-US" sz="1400" dirty="0"/>
              <a:t> Metrics and define their impact on the user experience. Based on a well-defined device architecture based on </a:t>
            </a:r>
            <a:r>
              <a:rPr lang="en-US" altLang="en-US" sz="1400" dirty="0" err="1"/>
              <a:t>MeCAR</a:t>
            </a:r>
            <a:r>
              <a:rPr lang="en-US" altLang="en-US" sz="1400" dirty="0"/>
              <a:t>, define the relevant observation points and define the measurement and derivation of relevant XR </a:t>
            </a:r>
            <a:r>
              <a:rPr lang="en-US" altLang="en-US" sz="1400" dirty="0" err="1"/>
              <a:t>QoE</a:t>
            </a:r>
            <a:r>
              <a:rPr lang="en-US" altLang="en-US" sz="1400" dirty="0"/>
              <a:t> metrics. Study the support of XR </a:t>
            </a:r>
            <a:r>
              <a:rPr lang="en-US" altLang="en-US" sz="1400" dirty="0" err="1"/>
              <a:t>QoE</a:t>
            </a:r>
            <a:r>
              <a:rPr lang="en-US" altLang="en-US" sz="1400" dirty="0"/>
              <a:t> metrics in 3GPP metrics collection frameworks such as NWDAF, RRC-based metrics configuration and collection, etc. Provide recommendation on normative work for new XR </a:t>
            </a:r>
            <a:r>
              <a:rPr lang="en-US" altLang="en-US" sz="1400" dirty="0" err="1"/>
              <a:t>QoE</a:t>
            </a:r>
            <a:r>
              <a:rPr lang="en-US" altLang="en-US" sz="1400" dirty="0"/>
              <a:t> metrics based on the findings in this study.</a:t>
            </a:r>
          </a:p>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TR 26.812 progressed to V0.5.0 </a:t>
            </a:r>
          </a:p>
          <a:p>
            <a:pPr lvl="1">
              <a:lnSpc>
                <a:spcPct val="93000"/>
              </a:lnSpc>
              <a:spcBef>
                <a:spcPct val="15000"/>
              </a:spcBef>
              <a:spcAft>
                <a:spcPct val="15000"/>
              </a:spcAft>
              <a:buSzPct val="100000"/>
              <a:tabLst>
                <a:tab pos="285750" algn="l"/>
              </a:tabLst>
              <a:defRPr/>
            </a:pPr>
            <a:r>
              <a:rPr lang="en-US" altLang="zh-CN" sz="1000" dirty="0">
                <a:cs typeface="Arial" pitchFamily="34" charset="0"/>
              </a:rPr>
              <a:t>Agreed to document the typical procedures for ARMR </a:t>
            </a:r>
            <a:r>
              <a:rPr lang="en-US" altLang="zh-CN" sz="1000" dirty="0" err="1">
                <a:cs typeface="Arial" pitchFamily="34" charset="0"/>
              </a:rPr>
              <a:t>QoE</a:t>
            </a:r>
            <a:r>
              <a:rPr lang="en-US" altLang="zh-CN" sz="1000" dirty="0">
                <a:cs typeface="Arial" pitchFamily="34" charset="0"/>
              </a:rPr>
              <a:t> metrics identification and the observation points monitoring.</a:t>
            </a:r>
          </a:p>
          <a:p>
            <a:pPr lvl="1">
              <a:lnSpc>
                <a:spcPct val="93000"/>
              </a:lnSpc>
              <a:spcBef>
                <a:spcPct val="15000"/>
              </a:spcBef>
              <a:spcAft>
                <a:spcPct val="15000"/>
              </a:spcAft>
              <a:buSzPct val="100000"/>
              <a:tabLst>
                <a:tab pos="285750" algn="l"/>
              </a:tabLst>
              <a:defRPr/>
            </a:pPr>
            <a:r>
              <a:rPr lang="en-US" altLang="zh-CN" sz="1000" dirty="0">
                <a:cs typeface="Arial" pitchFamily="34" charset="0"/>
              </a:rPr>
              <a:t>Progressed the identification of the observation points for monitoring </a:t>
            </a:r>
            <a:r>
              <a:rPr lang="en-US" altLang="zh-CN" sz="1000" dirty="0" err="1">
                <a:cs typeface="Arial" pitchFamily="34" charset="0"/>
              </a:rPr>
              <a:t>QoE</a:t>
            </a:r>
            <a:r>
              <a:rPr lang="en-US" altLang="zh-CN" sz="1000" dirty="0">
                <a:cs typeface="Arial" pitchFamily="34" charset="0"/>
              </a:rPr>
              <a:t> parameters.</a:t>
            </a:r>
          </a:p>
          <a:p>
            <a:pPr lvl="1">
              <a:lnSpc>
                <a:spcPct val="93000"/>
              </a:lnSpc>
              <a:spcBef>
                <a:spcPct val="15000"/>
              </a:spcBef>
              <a:spcAft>
                <a:spcPct val="15000"/>
              </a:spcAft>
              <a:buSzPct val="100000"/>
              <a:tabLst>
                <a:tab pos="285750" algn="l"/>
              </a:tabLst>
              <a:defRPr/>
            </a:pPr>
            <a:r>
              <a:rPr lang="en-US" altLang="zh-CN" sz="1000" dirty="0">
                <a:cs typeface="Arial" pitchFamily="34" charset="0"/>
              </a:rPr>
              <a:t>Particularly focused on pose error prediction and delays related to one way and round-trip time.</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2"/>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Agree on Draft TR 26.812 v1.0.0 to be sent to SA plenary for information</a:t>
            </a:r>
            <a:endParaRPr lang="en-GB" sz="1400" b="1" u="sng" dirty="0">
              <a:cs typeface="Arial" pitchFamily="34" charset="0"/>
            </a:endParaRPr>
          </a:p>
          <a:p>
            <a:pPr lvl="0" fontAlgn="base">
              <a:lnSpc>
                <a:spcPct val="93000"/>
              </a:lnSpc>
              <a:spcBef>
                <a:spcPct val="15000"/>
              </a:spcBef>
              <a:spcAft>
                <a:spcPct val="15000"/>
              </a:spcAft>
              <a:buSzPct val="100000"/>
              <a:tabLst>
                <a:tab pos="285750" algn="l"/>
              </a:tabLst>
              <a:defRPr/>
            </a:pPr>
            <a:endParaRPr lang="en-GB" sz="1400" b="1" u="sng" dirty="0">
              <a:cs typeface="Arial" pitchFamily="34" charset="0"/>
            </a:endParaRPr>
          </a:p>
          <a:p>
            <a:pPr>
              <a:lnSpc>
                <a:spcPct val="93000"/>
              </a:lnSpc>
              <a:spcBef>
                <a:spcPct val="15000"/>
              </a:spcBef>
              <a:spcAft>
                <a:spcPct val="15000"/>
              </a:spcAft>
              <a:buSzPct val="100000"/>
              <a:tabLst>
                <a:tab pos="285750" algn="l"/>
              </a:tabLst>
              <a:defRPr/>
            </a:pPr>
            <a:endParaRPr lang="en-US" altLang="zh-CN" sz="1400" dirty="0">
              <a:cs typeface="Arial" pitchFamily="34" charset="0"/>
            </a:endParaRPr>
          </a:p>
          <a:p>
            <a:pPr>
              <a:lnSpc>
                <a:spcPct val="93000"/>
              </a:lnSpc>
              <a:spcBef>
                <a:spcPct val="15000"/>
              </a:spcBef>
              <a:spcAft>
                <a:spcPct val="15000"/>
              </a:spcAft>
              <a:buSzPct val="100000"/>
              <a:tabLst>
                <a:tab pos="285750" algn="l"/>
              </a:tabLst>
              <a:defRPr/>
            </a:pPr>
            <a:endParaRPr lang="en-US" altLang="en-US" sz="1400" dirty="0">
              <a:cs typeface="Arial" panose="020B0604020202020204" pitchFamily="34" charset="0"/>
            </a:endParaRPr>
          </a:p>
          <a:p>
            <a:pPr lvl="0" fontAlgn="base">
              <a:lnSpc>
                <a:spcPct val="93000"/>
              </a:lnSpc>
              <a:spcBef>
                <a:spcPct val="15000"/>
              </a:spcBef>
              <a:spcAft>
                <a:spcPct val="15000"/>
              </a:spcAft>
              <a:buSzPct val="100000"/>
              <a:buNone/>
              <a:tabLst>
                <a:tab pos="285750" algn="l"/>
              </a:tabLst>
              <a:defRPr/>
            </a:pPr>
            <a:endParaRPr lang="en-US" altLang="zh-CN" sz="1400" dirty="0"/>
          </a:p>
          <a:p>
            <a:pPr>
              <a:buNone/>
            </a:pPr>
            <a:endParaRPr lang="fr-FR" sz="1400" dirty="0"/>
          </a:p>
        </p:txBody>
      </p:sp>
      <p:graphicFrame>
        <p:nvGraphicFramePr>
          <p:cNvPr id="4" name="Table 3">
            <a:extLst>
              <a:ext uri="{FF2B5EF4-FFF2-40B4-BE49-F238E27FC236}">
                <a16:creationId xmlns:a16="http://schemas.microsoft.com/office/drawing/2014/main" id="{316C410E-82FA-476F-B093-00474D9D4256}"/>
              </a:ext>
            </a:extLst>
          </p:cNvPr>
          <p:cNvGraphicFramePr>
            <a:graphicFrameLocks noGrp="1"/>
          </p:cNvGraphicFramePr>
          <p:nvPr>
            <p:extLst>
              <p:ext uri="{D42A27DB-BD31-4B8C-83A1-F6EECF244321}">
                <p14:modId xmlns:p14="http://schemas.microsoft.com/office/powerpoint/2010/main" val="2102555270"/>
              </p:ext>
            </p:extLst>
          </p:nvPr>
        </p:nvGraphicFramePr>
        <p:xfrm>
          <a:off x="647700" y="1454150"/>
          <a:ext cx="10084901" cy="777558"/>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803819478"/>
                    </a:ext>
                  </a:extLst>
                </a:gridCol>
                <a:gridCol w="3844407">
                  <a:extLst>
                    <a:ext uri="{9D8B030D-6E8A-4147-A177-3AD203B41FA5}">
                      <a16:colId xmlns:a16="http://schemas.microsoft.com/office/drawing/2014/main" val="3505420422"/>
                    </a:ext>
                  </a:extLst>
                </a:gridCol>
                <a:gridCol w="1095473">
                  <a:extLst>
                    <a:ext uri="{9D8B030D-6E8A-4147-A177-3AD203B41FA5}">
                      <a16:colId xmlns:a16="http://schemas.microsoft.com/office/drawing/2014/main" val="1490831781"/>
                    </a:ext>
                  </a:extLst>
                </a:gridCol>
                <a:gridCol w="807092">
                  <a:extLst>
                    <a:ext uri="{9D8B030D-6E8A-4147-A177-3AD203B41FA5}">
                      <a16:colId xmlns:a16="http://schemas.microsoft.com/office/drawing/2014/main" val="3229099977"/>
                    </a:ext>
                  </a:extLst>
                </a:gridCol>
                <a:gridCol w="551732">
                  <a:extLst>
                    <a:ext uri="{9D8B030D-6E8A-4147-A177-3AD203B41FA5}">
                      <a16:colId xmlns:a16="http://schemas.microsoft.com/office/drawing/2014/main" val="2518572133"/>
                    </a:ext>
                  </a:extLst>
                </a:gridCol>
                <a:gridCol w="643064">
                  <a:extLst>
                    <a:ext uri="{9D8B030D-6E8A-4147-A177-3AD203B41FA5}">
                      <a16:colId xmlns:a16="http://schemas.microsoft.com/office/drawing/2014/main" val="1766003584"/>
                    </a:ext>
                  </a:extLst>
                </a:gridCol>
                <a:gridCol w="643064">
                  <a:extLst>
                    <a:ext uri="{9D8B030D-6E8A-4147-A177-3AD203B41FA5}">
                      <a16:colId xmlns:a16="http://schemas.microsoft.com/office/drawing/2014/main" val="1420571077"/>
                    </a:ext>
                  </a:extLst>
                </a:gridCol>
                <a:gridCol w="1898167">
                  <a:extLst>
                    <a:ext uri="{9D8B030D-6E8A-4147-A177-3AD203B41FA5}">
                      <a16:colId xmlns:a16="http://schemas.microsoft.com/office/drawing/2014/main" val="3286458435"/>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2693579738"/>
                  </a:ext>
                </a:extLst>
              </a:tr>
              <a:tr h="265183">
                <a:tc>
                  <a:txBody>
                    <a:bodyPr/>
                    <a:lstStyle/>
                    <a:p>
                      <a:pPr algn="r" fontAlgn="b"/>
                      <a:r>
                        <a:rPr lang="en-US" sz="1100" dirty="0"/>
                        <a:t>960049</a:t>
                      </a:r>
                    </a:p>
                  </a:txBody>
                  <a:tcPr marL="9525" marR="9525" marT="9525" marB="0" anchor="b"/>
                </a:tc>
                <a:tc>
                  <a:txBody>
                    <a:bodyPr/>
                    <a:lstStyle/>
                    <a:p>
                      <a:pPr algn="l" fontAlgn="b"/>
                      <a:r>
                        <a:rPr lang="en-US" sz="1100" dirty="0"/>
                        <a:t>Study on AR and MR </a:t>
                      </a:r>
                      <a:r>
                        <a:rPr lang="en-US" sz="1100" dirty="0" err="1"/>
                        <a:t>QoE</a:t>
                      </a:r>
                      <a:r>
                        <a:rPr lang="en-US" sz="1100" dirty="0"/>
                        <a:t> Metrics </a:t>
                      </a:r>
                    </a:p>
                  </a:txBody>
                  <a:tcPr marL="9525" marR="9525" marT="9525" marB="0" anchor="b"/>
                </a:tc>
                <a:tc>
                  <a:txBody>
                    <a:bodyPr/>
                    <a:lstStyle/>
                    <a:p>
                      <a:pPr algn="l" fontAlgn="b"/>
                      <a:r>
                        <a:rPr lang="en-US" sz="1100" dirty="0" err="1"/>
                        <a:t>FS_ARMRQoE</a:t>
                      </a:r>
                      <a:endParaRPr lang="en-US" sz="1100" dirty="0"/>
                    </a:p>
                  </a:txBody>
                  <a:tcPr marL="9525" marR="9525" marT="9525" marB="0" anchor="b"/>
                </a:tc>
                <a:tc>
                  <a:txBody>
                    <a:bodyPr/>
                    <a:lstStyle/>
                    <a:p>
                      <a:pPr algn="r" fontAlgn="b"/>
                      <a:r>
                        <a:rPr lang="en-US" sz="1100" dirty="0"/>
                        <a:t>12/12/2023</a:t>
                      </a:r>
                    </a:p>
                  </a:txBody>
                  <a:tcPr marL="9525" marR="9525" marT="9525" marB="0" anchor="b"/>
                </a:tc>
                <a:tc>
                  <a:txBody>
                    <a:bodyPr/>
                    <a:lstStyle/>
                    <a:p>
                      <a:pPr algn="ctr">
                        <a:lnSpc>
                          <a:spcPct val="107000"/>
                        </a:lnSpc>
                        <a:spcAft>
                          <a:spcPts val="800"/>
                        </a:spcAft>
                      </a:pPr>
                      <a:r>
                        <a:rPr lang="en-GB" sz="1100" dirty="0">
                          <a:solidFill>
                            <a:schemeClr val="tx1"/>
                          </a:solidFill>
                        </a:rPr>
                        <a:t>15%</a:t>
                      </a:r>
                    </a:p>
                  </a:txBody>
                  <a:tcPr marL="36001" marR="36001" marT="0" marB="0" anchor="ctr"/>
                </a:tc>
                <a:tc>
                  <a:txBody>
                    <a:bodyPr/>
                    <a:lstStyle/>
                    <a:p>
                      <a:pPr algn="l"/>
                      <a:r>
                        <a:rPr lang="en-US" sz="1100" b="0" u="none" dirty="0">
                          <a:solidFill>
                            <a:srgbClr val="0000FF"/>
                          </a:solidFill>
                          <a:effectLst/>
                          <a:latin typeface="+mn-lt"/>
                          <a:hlinkClick r:id="rId3"/>
                        </a:rPr>
                        <a:t>SP-220616</a:t>
                      </a:r>
                      <a:endParaRPr lang="en-US" sz="1100" b="0" u="none" dirty="0">
                        <a:latin typeface="+mn-lt"/>
                      </a:endParaRPr>
                    </a:p>
                  </a:txBody>
                  <a:tcPr/>
                </a:tc>
                <a:tc>
                  <a:txBody>
                    <a:bodyPr/>
                    <a:lstStyle/>
                    <a:p>
                      <a:pPr algn="ctr">
                        <a:lnSpc>
                          <a:spcPct val="107000"/>
                        </a:lnSpc>
                        <a:spcAft>
                          <a:spcPts val="800"/>
                        </a:spcAft>
                      </a:pPr>
                      <a:r>
                        <a:rPr lang="en-GB" sz="1100" dirty="0">
                          <a:solidFill>
                            <a:srgbClr val="FF0000"/>
                          </a:solidFill>
                        </a:rPr>
                        <a:t>27%</a:t>
                      </a:r>
                    </a:p>
                  </a:txBody>
                  <a:tcPr marL="36001" marR="36001" marT="0" marB="0" anchor="ctr"/>
                </a:tc>
                <a:tc>
                  <a:txBody>
                    <a:bodyPr/>
                    <a:lstStyle/>
                    <a:p>
                      <a:pPr algn="ctr">
                        <a:lnSpc>
                          <a:spcPct val="107000"/>
                        </a:lnSpc>
                        <a:spcAft>
                          <a:spcPts val="800"/>
                        </a:spcAft>
                      </a:pPr>
                      <a:endParaRPr lang="en-GB" sz="1100" dirty="0">
                        <a:solidFill>
                          <a:srgbClr val="FF0000"/>
                        </a:solidFill>
                      </a:endParaRPr>
                    </a:p>
                  </a:txBody>
                  <a:tcPr marL="36001" marR="36001" marT="0" marB="0" anchor="ctr"/>
                </a:tc>
                <a:extLst>
                  <a:ext uri="{0D108BD9-81ED-4DB2-BD59-A6C34878D82A}">
                    <a16:rowId xmlns:a16="http://schemas.microsoft.com/office/drawing/2014/main" val="176874692"/>
                  </a:ext>
                </a:extLst>
              </a:tr>
            </a:tbl>
          </a:graphicData>
        </a:graphic>
      </p:graphicFrame>
    </p:spTree>
    <p:extLst>
      <p:ext uri="{BB962C8B-B14F-4D97-AF65-F5344CB8AC3E}">
        <p14:creationId xmlns:p14="http://schemas.microsoft.com/office/powerpoint/2010/main" val="1388405437"/>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Study on Diverse audio Capturing system for End-user Devices </a:t>
            </a:r>
            <a:r>
              <a:rPr lang="en-US" altLang="en-US" sz="3200" dirty="0"/>
              <a:t>(</a:t>
            </a:r>
            <a:r>
              <a:rPr lang="en-US" sz="3200" dirty="0" err="1"/>
              <a:t>FS_DaCED</a:t>
            </a:r>
            <a:r>
              <a:rPr lang="en-US" altLang="en-US" sz="3200" dirty="0"/>
              <a:t>)</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a:lnSpc>
                <a:spcPct val="93000"/>
              </a:lnSpc>
              <a:spcBef>
                <a:spcPct val="15000"/>
              </a:spcBef>
              <a:spcAft>
                <a:spcPct val="15000"/>
              </a:spcAft>
              <a:buSzPct val="100000"/>
              <a:tabLst>
                <a:tab pos="285750" algn="l"/>
              </a:tabLst>
              <a:defRPr/>
            </a:pPr>
            <a:r>
              <a:rPr lang="en-US" altLang="en-US" sz="1400" dirty="0"/>
              <a:t>This study item considers codec-independent immersive voice and audio capturing configurations for end-user devices. The outcome of the studies can be used as guidelines for the manufacturers to deploy immersive voice and audio services. </a:t>
            </a:r>
          </a:p>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TR 26.933 was progressed to v0.1.0 and agreed as basis for further work.</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Two text proposals on summary of phone size and stereo capture were agreed. </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Proposed new text on binaural capture was reviewed and included in the TR.</a:t>
            </a:r>
            <a:endParaRPr lang="en-US" altLang="zh-CN" sz="10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2"/>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Continue to work on:</a:t>
            </a:r>
          </a:p>
          <a:p>
            <a:pPr lvl="1" indent="-342900">
              <a:lnSpc>
                <a:spcPct val="93000"/>
              </a:lnSpc>
              <a:spcBef>
                <a:spcPct val="15000"/>
              </a:spcBef>
              <a:spcAft>
                <a:spcPct val="15000"/>
              </a:spcAft>
              <a:buClrTx/>
              <a:buSzPct val="100000"/>
              <a:buBlip>
                <a:blip r:embed="rId2"/>
              </a:buBlip>
              <a:tabLst>
                <a:tab pos="285750" algn="l"/>
              </a:tabLst>
              <a:defRPr/>
            </a:pPr>
            <a:r>
              <a:rPr kumimoji="0" lang="en-US" altLang="zh-CN" sz="10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Components used in audio capture.</a:t>
            </a:r>
          </a:p>
          <a:p>
            <a:pPr lvl="1" indent="-342900">
              <a:lnSpc>
                <a:spcPct val="93000"/>
              </a:lnSpc>
              <a:spcBef>
                <a:spcPct val="15000"/>
              </a:spcBef>
              <a:spcAft>
                <a:spcPct val="15000"/>
              </a:spcAft>
              <a:buClrTx/>
              <a:buSzPct val="100000"/>
              <a:buBlip>
                <a:blip r:embed="rId2"/>
              </a:buBlip>
              <a:tabLst>
                <a:tab pos="285750" algn="l"/>
              </a:tabLst>
              <a:defRPr/>
            </a:pPr>
            <a:r>
              <a:rPr kumimoji="0" lang="en-US" altLang="zh-CN" sz="10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Acoustic design including acoustic structure, microphone array design, etc.</a:t>
            </a:r>
          </a:p>
          <a:p>
            <a:pPr lvl="1" indent="-342900">
              <a:lnSpc>
                <a:spcPct val="93000"/>
              </a:lnSpc>
              <a:spcBef>
                <a:spcPct val="15000"/>
              </a:spcBef>
              <a:spcAft>
                <a:spcPct val="15000"/>
              </a:spcAft>
              <a:buClrTx/>
              <a:buSzPct val="100000"/>
              <a:buBlip>
                <a:blip r:embed="rId2"/>
              </a:buBlip>
              <a:tabLst>
                <a:tab pos="285750" algn="l"/>
              </a:tabLst>
              <a:defRPr/>
            </a:pPr>
            <a:r>
              <a:rPr kumimoji="0" lang="en-US" altLang="zh-CN" sz="10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Signal processing Including necessary relevant processing for audio format, enhancement solution for immersive, speech enhancement, </a:t>
            </a:r>
            <a:r>
              <a:rPr kumimoji="0" lang="en-US" altLang="zh-CN" sz="1000" b="0" i="0" u="none" strike="noStrike" kern="0" cap="none" spc="0" normalizeH="0" baseline="0" noProof="0" dirty="0" err="1">
                <a:ln>
                  <a:noFill/>
                </a:ln>
                <a:solidFill>
                  <a:prstClr val="black"/>
                </a:solidFill>
                <a:effectLst/>
                <a:uLnTx/>
                <a:uFillTx/>
                <a:latin typeface="Calibri"/>
                <a:ea typeface="宋体" panose="02010600030101010101" pitchFamily="2" charset="-122"/>
                <a:cs typeface="Arial" pitchFamily="34" charset="0"/>
              </a:rPr>
              <a:t>etc</a:t>
            </a:r>
            <a:endParaRPr kumimoji="0" lang="en-US" altLang="zh-CN" sz="10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2"/>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Start work on: Characterization of the audio capture performance</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2"/>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Complete work on: UE categories determination;</a:t>
            </a:r>
          </a:p>
          <a:p>
            <a:pPr marL="0" lvl="0" indent="0" fontAlgn="base">
              <a:lnSpc>
                <a:spcPct val="93000"/>
              </a:lnSpc>
              <a:spcBef>
                <a:spcPct val="15000"/>
              </a:spcBef>
              <a:spcAft>
                <a:spcPct val="15000"/>
              </a:spcAft>
              <a:buSzPct val="100000"/>
              <a:buNone/>
              <a:tabLst>
                <a:tab pos="285750" algn="l"/>
              </a:tabLst>
              <a:defRPr/>
            </a:pPr>
            <a:endParaRPr lang="en-GB" sz="1400" b="1" u="sng" dirty="0">
              <a:cs typeface="Arial" pitchFamily="34" charset="0"/>
            </a:endParaRPr>
          </a:p>
          <a:p>
            <a:pPr lvl="0" fontAlgn="base">
              <a:lnSpc>
                <a:spcPct val="93000"/>
              </a:lnSpc>
              <a:spcBef>
                <a:spcPct val="15000"/>
              </a:spcBef>
              <a:spcAft>
                <a:spcPct val="15000"/>
              </a:spcAft>
              <a:buSzPct val="100000"/>
              <a:tabLst>
                <a:tab pos="285750" algn="l"/>
              </a:tabLst>
              <a:defRPr/>
            </a:pPr>
            <a:endParaRPr lang="en-GB" sz="1400" b="1" u="sng" dirty="0">
              <a:cs typeface="Arial" pitchFamily="34" charset="0"/>
            </a:endParaRPr>
          </a:p>
          <a:p>
            <a:pPr>
              <a:lnSpc>
                <a:spcPct val="93000"/>
              </a:lnSpc>
              <a:spcBef>
                <a:spcPct val="15000"/>
              </a:spcBef>
              <a:spcAft>
                <a:spcPct val="15000"/>
              </a:spcAft>
              <a:buSzPct val="100000"/>
              <a:tabLst>
                <a:tab pos="285750" algn="l"/>
              </a:tabLst>
              <a:defRPr/>
            </a:pPr>
            <a:endParaRPr lang="en-US" altLang="zh-CN" sz="1400" dirty="0">
              <a:cs typeface="Arial" pitchFamily="34" charset="0"/>
            </a:endParaRPr>
          </a:p>
          <a:p>
            <a:pPr>
              <a:lnSpc>
                <a:spcPct val="93000"/>
              </a:lnSpc>
              <a:spcBef>
                <a:spcPct val="15000"/>
              </a:spcBef>
              <a:spcAft>
                <a:spcPct val="15000"/>
              </a:spcAft>
              <a:buSzPct val="100000"/>
              <a:tabLst>
                <a:tab pos="285750" algn="l"/>
              </a:tabLst>
              <a:defRPr/>
            </a:pPr>
            <a:endParaRPr lang="en-US" altLang="en-US" sz="1400" dirty="0">
              <a:cs typeface="Arial" panose="020B0604020202020204" pitchFamily="34" charset="0"/>
            </a:endParaRPr>
          </a:p>
          <a:p>
            <a:pPr lvl="0" fontAlgn="base">
              <a:lnSpc>
                <a:spcPct val="93000"/>
              </a:lnSpc>
              <a:spcBef>
                <a:spcPct val="15000"/>
              </a:spcBef>
              <a:spcAft>
                <a:spcPct val="15000"/>
              </a:spcAft>
              <a:buSzPct val="100000"/>
              <a:buNone/>
              <a:tabLst>
                <a:tab pos="285750" algn="l"/>
              </a:tabLst>
              <a:defRPr/>
            </a:pPr>
            <a:endParaRPr lang="en-US" altLang="zh-CN" sz="1400" dirty="0"/>
          </a:p>
          <a:p>
            <a:pPr>
              <a:buNone/>
            </a:pPr>
            <a:endParaRPr lang="fr-FR" sz="1400" dirty="0"/>
          </a:p>
        </p:txBody>
      </p:sp>
      <p:graphicFrame>
        <p:nvGraphicFramePr>
          <p:cNvPr id="4" name="Table 3">
            <a:extLst>
              <a:ext uri="{FF2B5EF4-FFF2-40B4-BE49-F238E27FC236}">
                <a16:creationId xmlns:a16="http://schemas.microsoft.com/office/drawing/2014/main" id="{316C410E-82FA-476F-B093-00474D9D4256}"/>
              </a:ext>
            </a:extLst>
          </p:cNvPr>
          <p:cNvGraphicFramePr>
            <a:graphicFrameLocks noGrp="1"/>
          </p:cNvGraphicFramePr>
          <p:nvPr>
            <p:extLst>
              <p:ext uri="{D42A27DB-BD31-4B8C-83A1-F6EECF244321}">
                <p14:modId xmlns:p14="http://schemas.microsoft.com/office/powerpoint/2010/main" val="3966045105"/>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803819478"/>
                    </a:ext>
                  </a:extLst>
                </a:gridCol>
                <a:gridCol w="3844407">
                  <a:extLst>
                    <a:ext uri="{9D8B030D-6E8A-4147-A177-3AD203B41FA5}">
                      <a16:colId xmlns:a16="http://schemas.microsoft.com/office/drawing/2014/main" val="3505420422"/>
                    </a:ext>
                  </a:extLst>
                </a:gridCol>
                <a:gridCol w="1095473">
                  <a:extLst>
                    <a:ext uri="{9D8B030D-6E8A-4147-A177-3AD203B41FA5}">
                      <a16:colId xmlns:a16="http://schemas.microsoft.com/office/drawing/2014/main" val="1490831781"/>
                    </a:ext>
                  </a:extLst>
                </a:gridCol>
                <a:gridCol w="807092">
                  <a:extLst>
                    <a:ext uri="{9D8B030D-6E8A-4147-A177-3AD203B41FA5}">
                      <a16:colId xmlns:a16="http://schemas.microsoft.com/office/drawing/2014/main" val="3229099977"/>
                    </a:ext>
                  </a:extLst>
                </a:gridCol>
                <a:gridCol w="551732">
                  <a:extLst>
                    <a:ext uri="{9D8B030D-6E8A-4147-A177-3AD203B41FA5}">
                      <a16:colId xmlns:a16="http://schemas.microsoft.com/office/drawing/2014/main" val="2518572133"/>
                    </a:ext>
                  </a:extLst>
                </a:gridCol>
                <a:gridCol w="643064">
                  <a:extLst>
                    <a:ext uri="{9D8B030D-6E8A-4147-A177-3AD203B41FA5}">
                      <a16:colId xmlns:a16="http://schemas.microsoft.com/office/drawing/2014/main" val="1766003584"/>
                    </a:ext>
                  </a:extLst>
                </a:gridCol>
                <a:gridCol w="643064">
                  <a:extLst>
                    <a:ext uri="{9D8B030D-6E8A-4147-A177-3AD203B41FA5}">
                      <a16:colId xmlns:a16="http://schemas.microsoft.com/office/drawing/2014/main" val="1420571077"/>
                    </a:ext>
                  </a:extLst>
                </a:gridCol>
                <a:gridCol w="1898167">
                  <a:extLst>
                    <a:ext uri="{9D8B030D-6E8A-4147-A177-3AD203B41FA5}">
                      <a16:colId xmlns:a16="http://schemas.microsoft.com/office/drawing/2014/main" val="3286458435"/>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2693579738"/>
                  </a:ext>
                </a:extLst>
              </a:tr>
              <a:tr h="265183">
                <a:tc>
                  <a:txBody>
                    <a:bodyPr/>
                    <a:lstStyle/>
                    <a:p>
                      <a:pPr algn="r" fontAlgn="b"/>
                      <a:r>
                        <a:rPr lang="en-US" sz="1100" dirty="0"/>
                        <a:t>980008</a:t>
                      </a:r>
                    </a:p>
                  </a:txBody>
                  <a:tcPr marL="9525" marR="9525" marT="9525" marB="0" anchor="b"/>
                </a:tc>
                <a:tc>
                  <a:txBody>
                    <a:bodyPr/>
                    <a:lstStyle/>
                    <a:p>
                      <a:pPr algn="l" fontAlgn="b"/>
                      <a:r>
                        <a:rPr lang="en-US" sz="1100" dirty="0"/>
                        <a:t>Study on Diverse audio Capturing system for End-user Devices </a:t>
                      </a:r>
                    </a:p>
                  </a:txBody>
                  <a:tcPr marL="9525" marR="9525" marT="9525" marB="0" anchor="b"/>
                </a:tc>
                <a:tc>
                  <a:txBody>
                    <a:bodyPr/>
                    <a:lstStyle/>
                    <a:p>
                      <a:pPr algn="l" fontAlgn="b"/>
                      <a:r>
                        <a:rPr lang="en-US" sz="1100" dirty="0" err="1"/>
                        <a:t>FS_DaCED</a:t>
                      </a:r>
                      <a:endParaRPr lang="en-US" sz="1100" dirty="0"/>
                    </a:p>
                  </a:txBody>
                  <a:tcPr marL="9525" marR="9525" marT="9525" marB="0" anchor="b"/>
                </a:tc>
                <a:tc>
                  <a:txBody>
                    <a:bodyPr/>
                    <a:lstStyle/>
                    <a:p>
                      <a:pPr algn="r" fontAlgn="b"/>
                      <a:r>
                        <a:rPr lang="en-US" sz="1100" dirty="0"/>
                        <a:t>9/12/2024</a:t>
                      </a:r>
                    </a:p>
                  </a:txBody>
                  <a:tcPr marL="9525" marR="9525" marT="9525" marB="0" anchor="b"/>
                </a:tc>
                <a:tc>
                  <a:txBody>
                    <a:bodyPr/>
                    <a:lstStyle/>
                    <a:p>
                      <a:pPr algn="r" fontAlgn="b"/>
                      <a:r>
                        <a:rPr lang="en-US" sz="1100" dirty="0"/>
                        <a:t>0%</a:t>
                      </a:r>
                    </a:p>
                  </a:txBody>
                  <a:tcPr marL="9525" marR="9525" marT="9525" marB="0" anchor="b"/>
                </a:tc>
                <a:tc>
                  <a:txBody>
                    <a:bodyPr/>
                    <a:lstStyle/>
                    <a:p>
                      <a:pPr algn="l" fontAlgn="b"/>
                      <a:r>
                        <a:rPr lang="en-US" sz="1100" dirty="0">
                          <a:hlinkClick r:id="rId3"/>
                        </a:rPr>
                        <a:t>SP-221330</a:t>
                      </a:r>
                      <a:endParaRPr lang="en-US" sz="1100" dirty="0"/>
                    </a:p>
                  </a:txBody>
                  <a:tcPr marL="9525" marR="9525" marT="9525" marB="0" anchor="b"/>
                </a:tc>
                <a:tc>
                  <a:txBody>
                    <a:bodyPr/>
                    <a:lstStyle/>
                    <a:p>
                      <a:pPr algn="ctr">
                        <a:lnSpc>
                          <a:spcPct val="107000"/>
                        </a:lnSpc>
                        <a:spcAft>
                          <a:spcPts val="800"/>
                        </a:spcAft>
                      </a:pPr>
                      <a:r>
                        <a:rPr lang="en-GB" sz="1100" dirty="0">
                          <a:solidFill>
                            <a:srgbClr val="FF0000"/>
                          </a:solidFill>
                        </a:rPr>
                        <a:t>5%</a:t>
                      </a:r>
                    </a:p>
                  </a:txBody>
                  <a:tcPr marL="36001" marR="36001" marT="0" marB="0" anchor="ctr"/>
                </a:tc>
                <a:tc>
                  <a:txBody>
                    <a:bodyPr/>
                    <a:lstStyle/>
                    <a:p>
                      <a:pPr algn="ctr">
                        <a:lnSpc>
                          <a:spcPct val="107000"/>
                        </a:lnSpc>
                        <a:spcAft>
                          <a:spcPts val="800"/>
                        </a:spcAft>
                      </a:pPr>
                      <a:r>
                        <a:rPr lang="en-GB" sz="1100" dirty="0">
                          <a:solidFill>
                            <a:srgbClr val="FF0000"/>
                          </a:solidFill>
                        </a:rPr>
                        <a:t>Rel-19</a:t>
                      </a:r>
                    </a:p>
                  </a:txBody>
                  <a:tcPr marL="36001" marR="36001" marT="0" marB="0" anchor="ctr"/>
                </a:tc>
                <a:extLst>
                  <a:ext uri="{0D108BD9-81ED-4DB2-BD59-A6C34878D82A}">
                    <a16:rowId xmlns:a16="http://schemas.microsoft.com/office/drawing/2014/main" val="176874692"/>
                  </a:ext>
                </a:extLst>
              </a:tr>
            </a:tbl>
          </a:graphicData>
        </a:graphic>
      </p:graphicFrame>
    </p:spTree>
    <p:extLst>
      <p:ext uri="{BB962C8B-B14F-4D97-AF65-F5344CB8AC3E}">
        <p14:creationId xmlns:p14="http://schemas.microsoft.com/office/powerpoint/2010/main" val="1768031574"/>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New Work and Study Item(s)</a:t>
            </a:r>
          </a:p>
        </p:txBody>
      </p:sp>
      <p:sp>
        <p:nvSpPr>
          <p:cNvPr id="36868" name="TextBox 1">
            <a:extLst>
              <a:ext uri="{FF2B5EF4-FFF2-40B4-BE49-F238E27FC236}">
                <a16:creationId xmlns:a16="http://schemas.microsoft.com/office/drawing/2014/main" id="{09E1CCF1-C944-4CB7-A0DC-1126FA163F37}"/>
              </a:ext>
            </a:extLst>
          </p:cNvPr>
          <p:cNvSpPr txBox="1">
            <a:spLocks noChangeArrowheads="1"/>
          </p:cNvSpPr>
          <p:nvPr/>
        </p:nvSpPr>
        <p:spPr bwMode="auto">
          <a:xfrm>
            <a:off x="2455863" y="6083300"/>
            <a:ext cx="35226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a:spcBef>
                <a:spcPct val="0"/>
              </a:spcBef>
              <a:buFontTx/>
              <a:buNone/>
            </a:pPr>
            <a:r>
              <a:rPr lang="fi-FI" altLang="en-US" sz="800" dirty="0">
                <a:latin typeface="Arial" panose="020B0604020202020204" pitchFamily="34" charset="0"/>
              </a:rPr>
              <a:t>Note: Progress since last SA is shown with </a:t>
            </a:r>
            <a:r>
              <a:rPr lang="fi-FI" altLang="en-US" sz="800" dirty="0">
                <a:solidFill>
                  <a:srgbClr val="0000CC"/>
                </a:solidFill>
                <a:latin typeface="Arial" panose="020B0604020202020204" pitchFamily="34" charset="0"/>
              </a:rPr>
              <a:t>blue </a:t>
            </a:r>
            <a:r>
              <a:rPr lang="fi-FI" altLang="en-US" sz="800" dirty="0">
                <a:latin typeface="Arial" panose="020B0604020202020204" pitchFamily="34" charset="0"/>
              </a:rPr>
              <a:t>colour</a:t>
            </a:r>
            <a:r>
              <a:rPr lang="fi-FI" altLang="en-US" sz="800" dirty="0">
                <a:solidFill>
                  <a:srgbClr val="0000CC"/>
                </a:solidFill>
                <a:latin typeface="Arial" panose="020B0604020202020204" pitchFamily="34" charset="0"/>
              </a:rPr>
              <a:t>.</a:t>
            </a:r>
            <a:endParaRPr lang="en-US" altLang="en-US" sz="800" dirty="0">
              <a:solidFill>
                <a:srgbClr val="0000CC"/>
              </a:solidFill>
              <a:latin typeface="Arial" panose="020B0604020202020204" pitchFamily="34" charset="0"/>
            </a:endParaRP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3885683471"/>
              </p:ext>
            </p:extLst>
          </p:nvPr>
        </p:nvGraphicFramePr>
        <p:xfrm>
          <a:off x="647700" y="1454150"/>
          <a:ext cx="10084901" cy="207486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1000015</a:t>
                      </a:r>
                    </a:p>
                  </a:txBody>
                  <a:tcPr marL="9525" marR="9525" marT="9525" marB="0" anchor="b"/>
                </a:tc>
                <a:tc>
                  <a:txBody>
                    <a:bodyPr/>
                    <a:lstStyle/>
                    <a:p>
                      <a:pPr algn="l" fontAlgn="b"/>
                      <a:r>
                        <a:rPr lang="en-US" sz="1100" dirty="0"/>
                        <a:t>5G-Advanced media profiles for messaging services</a:t>
                      </a:r>
                    </a:p>
                  </a:txBody>
                  <a:tcPr marL="9525" marR="9525" marT="9525" marB="0" anchor="b"/>
                </a:tc>
                <a:tc>
                  <a:txBody>
                    <a:bodyPr/>
                    <a:lstStyle/>
                    <a:p>
                      <a:pPr algn="l" fontAlgn="b"/>
                      <a:r>
                        <a:rPr lang="en-US" sz="1100" dirty="0"/>
                        <a:t>PROMISE</a:t>
                      </a:r>
                    </a:p>
                  </a:txBody>
                  <a:tcPr marL="9525" marR="9525" marT="9525" marB="0" anchor="b"/>
                </a:tc>
                <a:tc>
                  <a:txBody>
                    <a:bodyPr/>
                    <a:lstStyle/>
                    <a:p>
                      <a:pPr algn="r" fontAlgn="b"/>
                      <a:r>
                        <a:rPr lang="en-US" sz="1100" dirty="0">
                          <a:solidFill>
                            <a:schemeClr val="tx1"/>
                          </a:solidFill>
                        </a:rPr>
                        <a:t>3/3/2024</a:t>
                      </a:r>
                    </a:p>
                  </a:txBody>
                  <a:tcPr marL="9525" marR="9525" marT="9525" marB="0" anchor="b"/>
                </a:tc>
                <a:tc>
                  <a:txBody>
                    <a:bodyPr/>
                    <a:lstStyle/>
                    <a:p>
                      <a:pPr algn="r" fontAlgn="b"/>
                      <a:endParaRPr lang="en-US" sz="1100" dirty="0"/>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3"/>
                        </a:rPr>
                        <a:t>SP-230542</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endParaRPr lang="en-GB" sz="1100" dirty="0">
                        <a:solidFill>
                          <a:srgbClr val="FF0000"/>
                        </a:solidFill>
                      </a:endParaRP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3755334838"/>
                  </a:ext>
                </a:extLst>
              </a:tr>
              <a:tr h="265183">
                <a:tc>
                  <a:txBody>
                    <a:bodyPr/>
                    <a:lstStyle/>
                    <a:p>
                      <a:pPr algn="r" fontAlgn="b"/>
                      <a:r>
                        <a:rPr lang="en-US" sz="1100" dirty="0"/>
                        <a:t>1000018</a:t>
                      </a:r>
                    </a:p>
                  </a:txBody>
                  <a:tcPr marL="9525" marR="9525" marT="9525" marB="0" anchor="b"/>
                </a:tc>
                <a:tc>
                  <a:txBody>
                    <a:bodyPr/>
                    <a:lstStyle/>
                    <a:p>
                      <a:pPr algn="l" fontAlgn="b"/>
                      <a:r>
                        <a:rPr lang="en-US" sz="1100" dirty="0"/>
                        <a:t>5G Media Streaming Protocols Phase 2</a:t>
                      </a:r>
                    </a:p>
                  </a:txBody>
                  <a:tcPr marL="9525" marR="9525" marT="9525" marB="0" anchor="b"/>
                </a:tc>
                <a:tc>
                  <a:txBody>
                    <a:bodyPr/>
                    <a:lstStyle/>
                    <a:p>
                      <a:pPr algn="l" fontAlgn="b"/>
                      <a:r>
                        <a:rPr lang="en-US" sz="1100" dirty="0"/>
                        <a:t>5GMS_Pro_Ph2</a:t>
                      </a:r>
                    </a:p>
                  </a:txBody>
                  <a:tcPr marL="9525" marR="9525" marT="9525" marB="0" anchor="b"/>
                </a:tc>
                <a:tc>
                  <a:txBody>
                    <a:bodyPr/>
                    <a:lstStyle/>
                    <a:p>
                      <a:pPr algn="r" fontAlgn="b"/>
                      <a:r>
                        <a:rPr lang="en-US" sz="1100" dirty="0">
                          <a:solidFill>
                            <a:schemeClr val="tx1"/>
                          </a:solidFill>
                        </a:rPr>
                        <a:t>3/3/2024</a:t>
                      </a:r>
                    </a:p>
                  </a:txBody>
                  <a:tcPr marL="9525" marR="9525" marT="9525" marB="0" anchor="b"/>
                </a:tc>
                <a:tc>
                  <a:txBody>
                    <a:bodyPr/>
                    <a:lstStyle/>
                    <a:p>
                      <a:pPr algn="r" fontAlgn="b"/>
                      <a:endParaRPr lang="en-US" sz="1100" dirty="0"/>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4"/>
                        </a:rPr>
                        <a:t>SP-230543</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endParaRPr lang="en-GB" sz="1100" dirty="0">
                        <a:solidFill>
                          <a:srgbClr val="FF0000"/>
                        </a:solidFill>
                      </a:endParaRP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77954356"/>
                  </a:ext>
                </a:extLst>
              </a:tr>
              <a:tr h="265183">
                <a:tc>
                  <a:txBody>
                    <a:bodyPr/>
                    <a:lstStyle/>
                    <a:p>
                      <a:pPr algn="r" fontAlgn="b"/>
                      <a:r>
                        <a:rPr lang="en-US" sz="1100" dirty="0"/>
                        <a:t>1000016</a:t>
                      </a:r>
                    </a:p>
                  </a:txBody>
                  <a:tcPr marL="9525" marR="9525" marT="9525" marB="0" anchor="b"/>
                </a:tc>
                <a:tc>
                  <a:txBody>
                    <a:bodyPr/>
                    <a:lstStyle/>
                    <a:p>
                      <a:pPr algn="l" fontAlgn="b"/>
                      <a:r>
                        <a:rPr lang="en-US" sz="1100" dirty="0"/>
                        <a:t>Feasibility Study on Film Grain synthesis</a:t>
                      </a:r>
                    </a:p>
                  </a:txBody>
                  <a:tcPr marL="9525" marR="9525" marT="9525" marB="0" anchor="b"/>
                </a:tc>
                <a:tc>
                  <a:txBody>
                    <a:bodyPr/>
                    <a:lstStyle/>
                    <a:p>
                      <a:pPr algn="l" fontAlgn="b"/>
                      <a:r>
                        <a:rPr lang="en-US" sz="1100" dirty="0"/>
                        <a:t>FS_FGS </a:t>
                      </a:r>
                    </a:p>
                  </a:txBody>
                  <a:tcPr marL="9525" marR="9525" marT="9525" marB="0" anchor="b"/>
                </a:tc>
                <a:tc>
                  <a:txBody>
                    <a:bodyPr/>
                    <a:lstStyle/>
                    <a:p>
                      <a:pPr algn="r" fontAlgn="b"/>
                      <a:r>
                        <a:rPr lang="en-US" sz="1100" dirty="0">
                          <a:solidFill>
                            <a:schemeClr val="tx1"/>
                          </a:solidFill>
                        </a:rPr>
                        <a:t>12/12/2023</a:t>
                      </a:r>
                    </a:p>
                  </a:txBody>
                  <a:tcPr marL="9525" marR="9525" marT="9525" marB="0" anchor="b"/>
                </a:tc>
                <a:tc>
                  <a:txBody>
                    <a:bodyPr/>
                    <a:lstStyle/>
                    <a:p>
                      <a:pPr algn="r" fontAlgn="b"/>
                      <a:endParaRPr lang="en-US" sz="1100" dirty="0"/>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5"/>
                        </a:rPr>
                        <a:t>SP-230539</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endParaRPr lang="en-GB" sz="1100" dirty="0">
                        <a:solidFill>
                          <a:srgbClr val="FF0000"/>
                        </a:solidFill>
                      </a:endParaRP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2427066551"/>
                  </a:ext>
                </a:extLst>
              </a:tr>
              <a:tr h="265183">
                <a:tc>
                  <a:txBody>
                    <a:bodyPr/>
                    <a:lstStyle/>
                    <a:p>
                      <a:pPr algn="r" fontAlgn="b"/>
                      <a:r>
                        <a:rPr lang="en-US" sz="1100" dirty="0"/>
                        <a:t>1000017</a:t>
                      </a:r>
                    </a:p>
                  </a:txBody>
                  <a:tcPr marL="9525" marR="9525" marT="9525" marB="0" anchor="b"/>
                </a:tc>
                <a:tc>
                  <a:txBody>
                    <a:bodyPr/>
                    <a:lstStyle/>
                    <a:p>
                      <a:pPr algn="l" fontAlgn="b"/>
                      <a:r>
                        <a:rPr lang="en-US" sz="1100" dirty="0"/>
                        <a:t>Feasibility Study on new HEVC profiles and operating points</a:t>
                      </a:r>
                    </a:p>
                  </a:txBody>
                  <a:tcPr marL="9525" marR="9525" marT="9525" marB="0" anchor="b"/>
                </a:tc>
                <a:tc>
                  <a:txBody>
                    <a:bodyPr/>
                    <a:lstStyle/>
                    <a:p>
                      <a:pPr algn="l" fontAlgn="b"/>
                      <a:r>
                        <a:rPr lang="en-US" sz="1100" dirty="0" err="1"/>
                        <a:t>FS_HEVC_Profiles</a:t>
                      </a:r>
                      <a:endParaRPr lang="en-US" sz="1100" dirty="0"/>
                    </a:p>
                  </a:txBody>
                  <a:tcPr marL="9525" marR="9525" marT="9525" marB="0" anchor="b"/>
                </a:tc>
                <a:tc>
                  <a:txBody>
                    <a:bodyPr/>
                    <a:lstStyle/>
                    <a:p>
                      <a:pPr algn="r" fontAlgn="b"/>
                      <a:r>
                        <a:rPr lang="en-US" sz="1100" dirty="0">
                          <a:solidFill>
                            <a:schemeClr val="tx1"/>
                          </a:solidFill>
                        </a:rPr>
                        <a:t>3/3/2024</a:t>
                      </a:r>
                    </a:p>
                  </a:txBody>
                  <a:tcPr marL="9525" marR="9525" marT="9525" marB="0" anchor="b"/>
                </a:tc>
                <a:tc>
                  <a:txBody>
                    <a:bodyPr/>
                    <a:lstStyle/>
                    <a:p>
                      <a:pPr algn="r" fontAlgn="b"/>
                      <a:endParaRPr lang="en-US" sz="1100" dirty="0"/>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6"/>
                        </a:rPr>
                        <a:t>SP-230540</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endParaRPr lang="en-GB" sz="1100" dirty="0">
                        <a:solidFill>
                          <a:srgbClr val="FF0000"/>
                        </a:solidFill>
                      </a:endParaRP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658780947"/>
                  </a:ext>
                </a:extLst>
              </a:tr>
              <a:tr h="265183">
                <a:tc>
                  <a:txBody>
                    <a:bodyPr/>
                    <a:lstStyle/>
                    <a:p>
                      <a:pPr algn="r" fontAlgn="b"/>
                      <a:r>
                        <a:rPr lang="en-US" sz="1100" dirty="0"/>
                        <a:t>1000019</a:t>
                      </a:r>
                    </a:p>
                  </a:txBody>
                  <a:tcPr marL="9525" marR="9525" marT="9525" marB="0" anchor="b"/>
                </a:tc>
                <a:tc>
                  <a:txBody>
                    <a:bodyPr/>
                    <a:lstStyle/>
                    <a:p>
                      <a:pPr algn="l" fontAlgn="b"/>
                      <a:r>
                        <a:rPr lang="en-US" sz="1100" dirty="0"/>
                        <a:t>Feasibility Study on Avatars for Real-Time Communication</a:t>
                      </a:r>
                    </a:p>
                  </a:txBody>
                  <a:tcPr marL="9525" marR="9525" marT="9525" marB="0" anchor="b"/>
                </a:tc>
                <a:tc>
                  <a:txBody>
                    <a:bodyPr/>
                    <a:lstStyle/>
                    <a:p>
                      <a:pPr algn="l" fontAlgn="b"/>
                      <a:r>
                        <a:rPr lang="en-US" sz="1100" dirty="0"/>
                        <a:t>FS_AVATAR</a:t>
                      </a:r>
                    </a:p>
                  </a:txBody>
                  <a:tcPr marL="9525" marR="9525" marT="9525" marB="0" anchor="b"/>
                </a:tc>
                <a:tc>
                  <a:txBody>
                    <a:bodyPr/>
                    <a:lstStyle/>
                    <a:p>
                      <a:pPr algn="r" fontAlgn="b"/>
                      <a:r>
                        <a:rPr lang="en-US" sz="1100" dirty="0">
                          <a:solidFill>
                            <a:schemeClr val="tx1"/>
                          </a:solidFill>
                        </a:rPr>
                        <a:t>3/3/2024</a:t>
                      </a:r>
                    </a:p>
                  </a:txBody>
                  <a:tcPr marL="9525" marR="9525" marT="9525" marB="0" anchor="b"/>
                </a:tc>
                <a:tc>
                  <a:txBody>
                    <a:bodyPr/>
                    <a:lstStyle/>
                    <a:p>
                      <a:pPr algn="r" fontAlgn="b"/>
                      <a:endParaRPr lang="en-US" sz="1100" dirty="0"/>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7"/>
                        </a:rPr>
                        <a:t>SP-230544</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endParaRPr lang="en-GB" sz="1100" dirty="0">
                        <a:solidFill>
                          <a:srgbClr val="FF0000"/>
                        </a:solidFill>
                      </a:endParaRP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544745692"/>
                  </a:ext>
                </a:extLst>
              </a:tr>
            </a:tbl>
          </a:graphicData>
        </a:graphic>
      </p:graphicFrame>
    </p:spTree>
    <p:extLst>
      <p:ext uri="{BB962C8B-B14F-4D97-AF65-F5344CB8AC3E}">
        <p14:creationId xmlns:p14="http://schemas.microsoft.com/office/powerpoint/2010/main" val="87331106"/>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5G-Advanced media </a:t>
            </a:r>
            <a:r>
              <a:rPr lang="en-US" sz="3200" dirty="0" err="1"/>
              <a:t>PROfiles</a:t>
            </a:r>
            <a:r>
              <a:rPr lang="en-US" sz="3200" dirty="0"/>
              <a:t> for </a:t>
            </a:r>
            <a:r>
              <a:rPr lang="en-US" sz="3200" dirty="0" err="1"/>
              <a:t>MessagIng</a:t>
            </a:r>
            <a:r>
              <a:rPr lang="en-US" sz="3200" dirty="0"/>
              <a:t> </a:t>
            </a:r>
            <a:r>
              <a:rPr lang="en-US" sz="3200" dirty="0" err="1"/>
              <a:t>SErvices</a:t>
            </a:r>
            <a:br>
              <a:rPr lang="en-US" sz="3200" dirty="0"/>
            </a:br>
            <a:r>
              <a:rPr lang="en-US" sz="3200" dirty="0"/>
              <a:t>(PROMISE</a:t>
            </a:r>
            <a:r>
              <a:rPr lang="en-US" dirty="0"/>
              <a:t>)</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The purpose of this Work Item is to specify SMS/MMS/RCS/Messaging formats and codecs that GSMA and other organizations or application vendors can then reference and/or profile to improve messaging service quality and interoperability.</a:t>
            </a:r>
          </a:p>
          <a:p>
            <a:pPr marL="287338" indent="-287338">
              <a:lnSpc>
                <a:spcPct val="93000"/>
              </a:lnSpc>
              <a:spcBef>
                <a:spcPct val="15000"/>
              </a:spcBef>
              <a:spcAft>
                <a:spcPct val="15000"/>
              </a:spcAft>
              <a:buSzPct val="100000"/>
              <a:tabLst>
                <a:tab pos="285750" algn="l"/>
              </a:tabLst>
              <a:defRPr/>
            </a:pPr>
            <a:r>
              <a:rPr lang="en-US" sz="1400" dirty="0"/>
              <a:t>In particular the following objectives are addressed</a:t>
            </a:r>
          </a:p>
          <a:p>
            <a:pPr marL="687388" lvl="1" indent="-287338">
              <a:lnSpc>
                <a:spcPct val="93000"/>
              </a:lnSpc>
              <a:spcBef>
                <a:spcPct val="15000"/>
              </a:spcBef>
              <a:spcAft>
                <a:spcPct val="15000"/>
              </a:spcAft>
              <a:buSzPct val="100000"/>
              <a:tabLst>
                <a:tab pos="285750" algn="l"/>
              </a:tabLst>
              <a:defRPr/>
            </a:pPr>
            <a:r>
              <a:rPr lang="en-US" sz="1400" dirty="0"/>
              <a:t>1)	Adding or upgrading codecs and formats in 3GPP TS 26.140, 3GPP TS 26.141.</a:t>
            </a:r>
          </a:p>
          <a:p>
            <a:pPr marL="1087438" lvl="2" indent="-287338">
              <a:lnSpc>
                <a:spcPct val="93000"/>
              </a:lnSpc>
              <a:spcBef>
                <a:spcPct val="15000"/>
              </a:spcBef>
              <a:spcAft>
                <a:spcPct val="15000"/>
              </a:spcAft>
              <a:buSzPct val="100000"/>
              <a:tabLst>
                <a:tab pos="285750" algn="l"/>
              </a:tabLst>
              <a:defRPr/>
            </a:pPr>
            <a:r>
              <a:rPr lang="en-US" sz="1000" dirty="0"/>
              <a:t>a.	Specify the EVS codec and introduce support for Super-Wideband and Full band for speech message. </a:t>
            </a:r>
          </a:p>
          <a:p>
            <a:pPr marL="1087438" lvl="2" indent="-287338">
              <a:lnSpc>
                <a:spcPct val="93000"/>
              </a:lnSpc>
              <a:spcBef>
                <a:spcPct val="15000"/>
              </a:spcBef>
              <a:spcAft>
                <a:spcPct val="15000"/>
              </a:spcAft>
              <a:buSzPct val="100000"/>
              <a:tabLst>
                <a:tab pos="285750" algn="l"/>
              </a:tabLst>
              <a:defRPr/>
            </a:pPr>
            <a:r>
              <a:rPr lang="en-US" sz="1000" dirty="0"/>
              <a:t>b.	When the IVAS codec is completed &amp; approved in 3GPP, it should be added to speech messaging.</a:t>
            </a:r>
          </a:p>
          <a:p>
            <a:pPr marL="1087438" lvl="2" indent="-287338">
              <a:lnSpc>
                <a:spcPct val="93000"/>
              </a:lnSpc>
              <a:spcBef>
                <a:spcPct val="15000"/>
              </a:spcBef>
              <a:spcAft>
                <a:spcPct val="15000"/>
              </a:spcAft>
              <a:buSzPct val="100000"/>
              <a:tabLst>
                <a:tab pos="285750" algn="l"/>
              </a:tabLst>
              <a:defRPr/>
            </a:pPr>
            <a:r>
              <a:rPr lang="en-US" sz="1000" dirty="0"/>
              <a:t>c.	Specify support for </a:t>
            </a:r>
            <a:r>
              <a:rPr lang="en-US" sz="1000" dirty="0" err="1"/>
              <a:t>xHE</a:t>
            </a:r>
            <a:r>
              <a:rPr lang="en-US" sz="1000" dirty="0"/>
              <a:t>-AAC codec for audio messaging in addition to </a:t>
            </a:r>
            <a:r>
              <a:rPr lang="en-US" sz="1000" dirty="0" err="1"/>
              <a:t>aacPlus</a:t>
            </a:r>
            <a:r>
              <a:rPr lang="en-US" sz="1000" dirty="0"/>
              <a:t> and AMR-WB+, in alignment with 5GMS TS 26.511.</a:t>
            </a:r>
          </a:p>
          <a:p>
            <a:pPr marL="1087438" lvl="2" indent="-287338">
              <a:lnSpc>
                <a:spcPct val="93000"/>
              </a:lnSpc>
              <a:spcBef>
                <a:spcPct val="15000"/>
              </a:spcBef>
              <a:spcAft>
                <a:spcPct val="15000"/>
              </a:spcAft>
              <a:buSzPct val="100000"/>
              <a:tabLst>
                <a:tab pos="285750" algn="l"/>
              </a:tabLst>
              <a:defRPr/>
            </a:pPr>
            <a:r>
              <a:rPr lang="en-US" sz="1000" dirty="0"/>
              <a:t>d.	Add basic formats to support exchange 3D scenes and assets, based on </a:t>
            </a:r>
            <a:r>
              <a:rPr lang="en-US" sz="1000" dirty="0" err="1"/>
              <a:t>Khronos</a:t>
            </a:r>
            <a:r>
              <a:rPr lang="en-US" sz="1000" dirty="0"/>
              <a:t> </a:t>
            </a:r>
            <a:r>
              <a:rPr lang="en-US" sz="1000" dirty="0" err="1"/>
              <a:t>glTF</a:t>
            </a:r>
            <a:r>
              <a:rPr lang="en-US" sz="1000" dirty="0"/>
              <a:t> and MPEG-I Scene Description possibly in alignment with TS 26.119 and based on VR Audio/Video formats and codecs, in alignment with 5GMS TS 26.511 and TS 26.118.</a:t>
            </a:r>
          </a:p>
          <a:p>
            <a:pPr marL="1087438" lvl="2" indent="-287338">
              <a:lnSpc>
                <a:spcPct val="93000"/>
              </a:lnSpc>
              <a:spcBef>
                <a:spcPct val="15000"/>
              </a:spcBef>
              <a:spcAft>
                <a:spcPct val="15000"/>
              </a:spcAft>
              <a:buSzPct val="100000"/>
              <a:tabLst>
                <a:tab pos="285750" algn="l"/>
              </a:tabLst>
              <a:defRPr/>
            </a:pPr>
            <a:r>
              <a:rPr lang="en-US" sz="1000" dirty="0"/>
              <a:t>e.	Upgrade video profiles  in alignment with 5GMS TS 26.511.</a:t>
            </a:r>
          </a:p>
          <a:p>
            <a:pPr marL="687388" lvl="1" indent="-287338">
              <a:lnSpc>
                <a:spcPct val="93000"/>
              </a:lnSpc>
              <a:spcBef>
                <a:spcPct val="15000"/>
              </a:spcBef>
              <a:spcAft>
                <a:spcPct val="15000"/>
              </a:spcAft>
              <a:buSzPct val="100000"/>
              <a:tabLst>
                <a:tab pos="285750" algn="l"/>
              </a:tabLst>
              <a:defRPr/>
            </a:pPr>
            <a:r>
              <a:rPr lang="en-US" sz="1400" dirty="0"/>
              <a:t>2)	Removing codecs and formats in 3GPP TS 26.140, 3GPP TS 26.141;</a:t>
            </a:r>
          </a:p>
          <a:p>
            <a:pPr marL="1087438" lvl="2" indent="-287338">
              <a:lnSpc>
                <a:spcPct val="93000"/>
              </a:lnSpc>
              <a:spcBef>
                <a:spcPct val="15000"/>
              </a:spcBef>
              <a:spcAft>
                <a:spcPct val="15000"/>
              </a:spcAft>
              <a:buSzPct val="100000"/>
              <a:tabLst>
                <a:tab pos="285750" algn="l"/>
              </a:tabLst>
              <a:defRPr/>
            </a:pPr>
            <a:r>
              <a:rPr lang="en-US" sz="1000" dirty="0"/>
              <a:t>a.	Consider each profile and formats in light of deployed services and remove unused ones.</a:t>
            </a:r>
          </a:p>
          <a:p>
            <a:pPr marL="687388" lvl="1" indent="-287338">
              <a:lnSpc>
                <a:spcPct val="93000"/>
              </a:lnSpc>
              <a:spcBef>
                <a:spcPct val="15000"/>
              </a:spcBef>
              <a:spcAft>
                <a:spcPct val="15000"/>
              </a:spcAft>
              <a:buSzPct val="100000"/>
              <a:tabLst>
                <a:tab pos="285750" algn="l"/>
              </a:tabLst>
              <a:defRPr/>
            </a:pPr>
            <a:r>
              <a:rPr lang="en-US" sz="1400" dirty="0"/>
              <a:t>3)	Create a new Messaging Media profiles specification for potential reference by MMS, GSMA RCS and third-party messaging application potentially used over the 5G System. </a:t>
            </a:r>
          </a:p>
          <a:p>
            <a:pPr marL="287338" indent="-287338">
              <a:lnSpc>
                <a:spcPct val="93000"/>
              </a:lnSpc>
              <a:spcBef>
                <a:spcPct val="15000"/>
              </a:spcBef>
              <a:spcAft>
                <a:spcPct val="15000"/>
              </a:spcAft>
              <a:buSzPct val="100000"/>
              <a:tabLst>
                <a:tab pos="285750" algn="l"/>
              </a:tabLst>
              <a:defRPr/>
            </a:pPr>
            <a:endParaRPr lang="en-US" sz="1400" dirty="0"/>
          </a:p>
          <a:p>
            <a:pPr marL="287338" indent="-287338">
              <a:lnSpc>
                <a:spcPct val="93000"/>
              </a:lnSpc>
              <a:spcBef>
                <a:spcPct val="15000"/>
              </a:spcBef>
              <a:spcAft>
                <a:spcPct val="15000"/>
              </a:spcAft>
              <a:buSzPct val="100000"/>
              <a:tabLst>
                <a:tab pos="285750" algn="l"/>
              </a:tabLst>
              <a:defRPr/>
            </a:pPr>
            <a:endParaRPr lang="fr-FR" sz="1400" dirty="0"/>
          </a:p>
        </p:txBody>
      </p:sp>
      <p:graphicFrame>
        <p:nvGraphicFramePr>
          <p:cNvPr id="6" name="Table 5">
            <a:extLst>
              <a:ext uri="{FF2B5EF4-FFF2-40B4-BE49-F238E27FC236}">
                <a16:creationId xmlns:a16="http://schemas.microsoft.com/office/drawing/2014/main" id="{94E5BF9E-78CD-4842-AC79-F5F6650C4FC7}"/>
              </a:ext>
            </a:extLst>
          </p:cNvPr>
          <p:cNvGraphicFramePr>
            <a:graphicFrameLocks noGrp="1"/>
          </p:cNvGraphicFramePr>
          <p:nvPr>
            <p:extLst>
              <p:ext uri="{D42A27DB-BD31-4B8C-83A1-F6EECF244321}">
                <p14:modId xmlns:p14="http://schemas.microsoft.com/office/powerpoint/2010/main" val="3593245582"/>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1000015</a:t>
                      </a:r>
                    </a:p>
                  </a:txBody>
                  <a:tcPr marL="9525" marR="9525" marT="9525" marB="0" anchor="b"/>
                </a:tc>
                <a:tc>
                  <a:txBody>
                    <a:bodyPr/>
                    <a:lstStyle/>
                    <a:p>
                      <a:pPr algn="l" fontAlgn="b"/>
                      <a:r>
                        <a:rPr lang="en-US" sz="1100" dirty="0"/>
                        <a:t>5G-Advanced media profiles for messaging services</a:t>
                      </a:r>
                    </a:p>
                  </a:txBody>
                  <a:tcPr marL="9525" marR="9525" marT="9525" marB="0" anchor="b"/>
                </a:tc>
                <a:tc>
                  <a:txBody>
                    <a:bodyPr/>
                    <a:lstStyle/>
                    <a:p>
                      <a:pPr algn="l" fontAlgn="b"/>
                      <a:r>
                        <a:rPr lang="en-US" sz="1100" dirty="0"/>
                        <a:t>PROMISE</a:t>
                      </a:r>
                    </a:p>
                  </a:txBody>
                  <a:tcPr marL="9525" marR="9525" marT="9525" marB="0" anchor="b"/>
                </a:tc>
                <a:tc>
                  <a:txBody>
                    <a:bodyPr/>
                    <a:lstStyle/>
                    <a:p>
                      <a:pPr algn="r" fontAlgn="b"/>
                      <a:r>
                        <a:rPr lang="en-US" sz="1100" dirty="0">
                          <a:solidFill>
                            <a:schemeClr val="tx1"/>
                          </a:solidFill>
                        </a:rPr>
                        <a:t>3/3/2024</a:t>
                      </a:r>
                    </a:p>
                  </a:txBody>
                  <a:tcPr marL="9525" marR="9525" marT="9525" marB="0" anchor="b"/>
                </a:tc>
                <a:tc>
                  <a:txBody>
                    <a:bodyPr/>
                    <a:lstStyle/>
                    <a:p>
                      <a:pPr algn="r" fontAlgn="b"/>
                      <a:endParaRPr lang="en-US" sz="1100" dirty="0"/>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2"/>
                        </a:rPr>
                        <a:t>SP-230542</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endParaRPr lang="en-GB" sz="1100" dirty="0">
                        <a:solidFill>
                          <a:srgbClr val="FF0000"/>
                        </a:solidFill>
                      </a:endParaRP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2427066551"/>
                  </a:ext>
                </a:extLst>
              </a:tr>
            </a:tbl>
          </a:graphicData>
        </a:graphic>
      </p:graphicFrame>
    </p:spTree>
    <p:extLst>
      <p:ext uri="{BB962C8B-B14F-4D97-AF65-F5344CB8AC3E}">
        <p14:creationId xmlns:p14="http://schemas.microsoft.com/office/powerpoint/2010/main" val="408528367"/>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5G Media Streaming Protocols Phase 2</a:t>
            </a:r>
            <a:br>
              <a:rPr lang="en-US" sz="3200" dirty="0"/>
            </a:br>
            <a:r>
              <a:rPr lang="en-US" sz="3200" dirty="0"/>
              <a:t>(5GMS_Pro_Ph2</a:t>
            </a:r>
            <a:r>
              <a:rPr lang="en-US" dirty="0"/>
              <a:t>)</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The work item addresses stage-3 support for 5GMS protocol extensions for provisioning, ingest, user plane, control plane and device APIs for the following functionalities:</a:t>
            </a:r>
          </a:p>
          <a:p>
            <a:pPr marL="687388" lvl="1" indent="-287338">
              <a:lnSpc>
                <a:spcPct val="93000"/>
              </a:lnSpc>
              <a:spcBef>
                <a:spcPct val="15000"/>
              </a:spcBef>
              <a:spcAft>
                <a:spcPct val="15000"/>
              </a:spcAft>
              <a:buSzPct val="100000"/>
              <a:tabLst>
                <a:tab pos="285750" algn="l"/>
              </a:tabLst>
              <a:defRPr/>
            </a:pPr>
            <a:r>
              <a:rPr lang="en-US" sz="1100" dirty="0"/>
              <a:t>uplink streaming</a:t>
            </a:r>
          </a:p>
          <a:p>
            <a:pPr marL="687388" lvl="1" indent="-287338">
              <a:lnSpc>
                <a:spcPct val="93000"/>
              </a:lnSpc>
              <a:spcBef>
                <a:spcPct val="15000"/>
              </a:spcBef>
              <a:spcAft>
                <a:spcPct val="15000"/>
              </a:spcAft>
              <a:buSzPct val="100000"/>
              <a:tabLst>
                <a:tab pos="285750" algn="l"/>
              </a:tabLst>
              <a:defRPr/>
            </a:pPr>
            <a:r>
              <a:rPr lang="en-US" sz="1100" dirty="0"/>
              <a:t>end-to-end low latency live streaming </a:t>
            </a:r>
          </a:p>
          <a:p>
            <a:pPr marL="687388" lvl="1" indent="-287338">
              <a:lnSpc>
                <a:spcPct val="93000"/>
              </a:lnSpc>
              <a:spcBef>
                <a:spcPct val="15000"/>
              </a:spcBef>
              <a:spcAft>
                <a:spcPct val="15000"/>
              </a:spcAft>
              <a:buSzPct val="100000"/>
              <a:tabLst>
                <a:tab pos="285750" algn="l"/>
              </a:tabLst>
              <a:defRPr/>
            </a:pPr>
            <a:r>
              <a:rPr lang="en-US" sz="1100" dirty="0"/>
              <a:t>5GMS over MBS and 5GMS hybrid services </a:t>
            </a:r>
          </a:p>
          <a:p>
            <a:pPr marL="687388" lvl="1" indent="-287338">
              <a:lnSpc>
                <a:spcPct val="93000"/>
              </a:lnSpc>
              <a:spcBef>
                <a:spcPct val="15000"/>
              </a:spcBef>
              <a:spcAft>
                <a:spcPct val="15000"/>
              </a:spcAft>
              <a:buSzPct val="100000"/>
              <a:tabLst>
                <a:tab pos="285750" algn="l"/>
              </a:tabLst>
              <a:defRPr/>
            </a:pPr>
            <a:r>
              <a:rPr lang="en-US" sz="1100" dirty="0"/>
              <a:t>support for multiple media service entry points </a:t>
            </a:r>
          </a:p>
          <a:p>
            <a:pPr marL="687388" lvl="1" indent="-287338">
              <a:lnSpc>
                <a:spcPct val="93000"/>
              </a:lnSpc>
              <a:spcBef>
                <a:spcPct val="15000"/>
              </a:spcBef>
              <a:spcAft>
                <a:spcPct val="15000"/>
              </a:spcAft>
              <a:buSzPct val="100000"/>
              <a:tabLst>
                <a:tab pos="285750" algn="l"/>
              </a:tabLst>
              <a:defRPr/>
            </a:pPr>
            <a:r>
              <a:rPr lang="en-US" sz="1100" dirty="0"/>
              <a:t>traffic identification </a:t>
            </a:r>
          </a:p>
          <a:p>
            <a:pPr marL="687388" lvl="1" indent="-287338">
              <a:lnSpc>
                <a:spcPct val="93000"/>
              </a:lnSpc>
              <a:spcBef>
                <a:spcPct val="15000"/>
              </a:spcBef>
              <a:spcAft>
                <a:spcPct val="15000"/>
              </a:spcAft>
              <a:buSzPct val="100000"/>
              <a:tabLst>
                <a:tab pos="285750" algn="l"/>
              </a:tabLst>
              <a:defRPr/>
            </a:pPr>
            <a:r>
              <a:rPr lang="en-US" sz="1100" dirty="0"/>
              <a:t>Addition of HTTP/3 to the 5GMS protocols </a:t>
            </a:r>
          </a:p>
          <a:p>
            <a:pPr marL="687388" lvl="1" indent="-287338">
              <a:lnSpc>
                <a:spcPct val="93000"/>
              </a:lnSpc>
              <a:spcBef>
                <a:spcPct val="15000"/>
              </a:spcBef>
              <a:spcAft>
                <a:spcPct val="15000"/>
              </a:spcAft>
              <a:buSzPct val="100000"/>
              <a:tabLst>
                <a:tab pos="285750" algn="l"/>
              </a:tabLst>
              <a:defRPr/>
            </a:pPr>
            <a:r>
              <a:rPr lang="en-US" sz="1100" dirty="0"/>
              <a:t>Background Data Transfer </a:t>
            </a:r>
          </a:p>
          <a:p>
            <a:pPr marL="687388" lvl="1" indent="-287338">
              <a:lnSpc>
                <a:spcPct val="93000"/>
              </a:lnSpc>
              <a:spcBef>
                <a:spcPct val="15000"/>
              </a:spcBef>
              <a:spcAft>
                <a:spcPct val="15000"/>
              </a:spcAft>
              <a:buSzPct val="100000"/>
              <a:tabLst>
                <a:tab pos="285750" algn="l"/>
              </a:tabLst>
              <a:defRPr/>
            </a:pPr>
            <a:r>
              <a:rPr lang="en-US" sz="1100" dirty="0"/>
              <a:t>usage of </a:t>
            </a:r>
            <a:r>
              <a:rPr lang="en-US" sz="1100" dirty="0" err="1"/>
              <a:t>Oauth</a:t>
            </a:r>
            <a:r>
              <a:rPr lang="en-US" sz="1100" dirty="0"/>
              <a:t> 2.0 </a:t>
            </a:r>
          </a:p>
          <a:p>
            <a:pPr marL="687388" lvl="1" indent="-287338">
              <a:lnSpc>
                <a:spcPct val="93000"/>
              </a:lnSpc>
              <a:spcBef>
                <a:spcPct val="15000"/>
              </a:spcBef>
              <a:spcAft>
                <a:spcPct val="15000"/>
              </a:spcAft>
              <a:buSzPct val="100000"/>
              <a:tabLst>
                <a:tab pos="285750" algn="l"/>
              </a:tabLst>
              <a:defRPr/>
            </a:pPr>
            <a:r>
              <a:rPr lang="en-US" sz="1100" dirty="0"/>
              <a:t>3GPP Service Handler and URL </a:t>
            </a:r>
          </a:p>
          <a:p>
            <a:pPr marL="687388" lvl="1" indent="-287338">
              <a:lnSpc>
                <a:spcPct val="93000"/>
              </a:lnSpc>
              <a:spcBef>
                <a:spcPct val="15000"/>
              </a:spcBef>
              <a:spcAft>
                <a:spcPct val="15000"/>
              </a:spcAft>
              <a:buSzPct val="100000"/>
              <a:tabLst>
                <a:tab pos="285750" algn="l"/>
              </a:tabLst>
              <a:defRPr/>
            </a:pPr>
            <a:r>
              <a:rPr lang="en-US" sz="1100" dirty="0"/>
              <a:t>enhancements based on feedback from 5G-MAG Reference tool developments</a:t>
            </a:r>
          </a:p>
          <a:p>
            <a:pPr marL="687388" lvl="1" indent="-287338">
              <a:lnSpc>
                <a:spcPct val="93000"/>
              </a:lnSpc>
              <a:spcBef>
                <a:spcPct val="15000"/>
              </a:spcBef>
              <a:spcAft>
                <a:spcPct val="15000"/>
              </a:spcAft>
              <a:buSzPct val="100000"/>
              <a:tabLst>
                <a:tab pos="285750" algn="l"/>
              </a:tabLst>
              <a:defRPr/>
            </a:pPr>
            <a:r>
              <a:rPr lang="en-US" sz="1100" dirty="0"/>
              <a:t>Specification of data types for data reporting of ANBR-based Network Assistance invocations </a:t>
            </a:r>
          </a:p>
          <a:p>
            <a:pPr marL="287338" indent="-287338">
              <a:lnSpc>
                <a:spcPct val="93000"/>
              </a:lnSpc>
              <a:spcBef>
                <a:spcPct val="15000"/>
              </a:spcBef>
              <a:spcAft>
                <a:spcPct val="15000"/>
              </a:spcAft>
              <a:buSzPct val="100000"/>
              <a:tabLst>
                <a:tab pos="285750" algn="l"/>
              </a:tabLst>
              <a:defRPr/>
            </a:pPr>
            <a:endParaRPr lang="fr-FR" sz="1400" dirty="0"/>
          </a:p>
        </p:txBody>
      </p:sp>
      <p:graphicFrame>
        <p:nvGraphicFramePr>
          <p:cNvPr id="6" name="Table 5">
            <a:extLst>
              <a:ext uri="{FF2B5EF4-FFF2-40B4-BE49-F238E27FC236}">
                <a16:creationId xmlns:a16="http://schemas.microsoft.com/office/drawing/2014/main" id="{94E5BF9E-78CD-4842-AC79-F5F6650C4FC7}"/>
              </a:ext>
            </a:extLst>
          </p:cNvPr>
          <p:cNvGraphicFramePr>
            <a:graphicFrameLocks noGrp="1"/>
          </p:cNvGraphicFramePr>
          <p:nvPr>
            <p:extLst>
              <p:ext uri="{D42A27DB-BD31-4B8C-83A1-F6EECF244321}">
                <p14:modId xmlns:p14="http://schemas.microsoft.com/office/powerpoint/2010/main" val="848624655"/>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1000018</a:t>
                      </a:r>
                    </a:p>
                  </a:txBody>
                  <a:tcPr marL="9525" marR="9525" marT="9525" marB="0" anchor="b"/>
                </a:tc>
                <a:tc>
                  <a:txBody>
                    <a:bodyPr/>
                    <a:lstStyle/>
                    <a:p>
                      <a:pPr algn="l" fontAlgn="b"/>
                      <a:r>
                        <a:rPr lang="en-US" sz="1100" dirty="0"/>
                        <a:t>5G Media Streaming Protocols Phase 2</a:t>
                      </a:r>
                    </a:p>
                  </a:txBody>
                  <a:tcPr marL="9525" marR="9525" marT="9525" marB="0" anchor="b"/>
                </a:tc>
                <a:tc>
                  <a:txBody>
                    <a:bodyPr/>
                    <a:lstStyle/>
                    <a:p>
                      <a:pPr algn="l" fontAlgn="b"/>
                      <a:r>
                        <a:rPr lang="en-US" sz="1100" dirty="0"/>
                        <a:t>5GMS_Pro_Ph2</a:t>
                      </a:r>
                    </a:p>
                  </a:txBody>
                  <a:tcPr marL="9525" marR="9525" marT="9525" marB="0" anchor="b"/>
                </a:tc>
                <a:tc>
                  <a:txBody>
                    <a:bodyPr/>
                    <a:lstStyle/>
                    <a:p>
                      <a:pPr algn="r" fontAlgn="b"/>
                      <a:r>
                        <a:rPr lang="en-US" sz="1100" dirty="0">
                          <a:solidFill>
                            <a:schemeClr val="tx1"/>
                          </a:solidFill>
                        </a:rPr>
                        <a:t>3/3/2024</a:t>
                      </a:r>
                    </a:p>
                  </a:txBody>
                  <a:tcPr marL="9525" marR="9525" marT="9525" marB="0" anchor="b"/>
                </a:tc>
                <a:tc>
                  <a:txBody>
                    <a:bodyPr/>
                    <a:lstStyle/>
                    <a:p>
                      <a:pPr algn="r" fontAlgn="b"/>
                      <a:endParaRPr lang="en-US" sz="1100" dirty="0"/>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2"/>
                        </a:rPr>
                        <a:t>SP-230543</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endParaRPr lang="en-GB" sz="1100" dirty="0">
                        <a:solidFill>
                          <a:srgbClr val="FF0000"/>
                        </a:solidFill>
                      </a:endParaRP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2427066551"/>
                  </a:ext>
                </a:extLst>
              </a:tr>
            </a:tbl>
          </a:graphicData>
        </a:graphic>
      </p:graphicFrame>
    </p:spTree>
    <p:extLst>
      <p:ext uri="{BB962C8B-B14F-4D97-AF65-F5344CB8AC3E}">
        <p14:creationId xmlns:p14="http://schemas.microsoft.com/office/powerpoint/2010/main" val="2721653627"/>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5G Media Streaming Protocols Phase 2</a:t>
            </a:r>
            <a:br>
              <a:rPr lang="en-US" sz="3200" dirty="0"/>
            </a:br>
            <a:r>
              <a:rPr lang="en-US" sz="3200" dirty="0"/>
              <a:t>(5GMS_Pro_Ph2</a:t>
            </a:r>
            <a:r>
              <a:rPr lang="en-US" dirty="0"/>
              <a:t>)</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The work item addresses stage-3 support for 5GMS protocol extensions for provisioning, ingest, user plane, control plane and device APIs for the following functionalities:</a:t>
            </a:r>
          </a:p>
          <a:p>
            <a:pPr marL="687388" lvl="1" indent="-287338">
              <a:lnSpc>
                <a:spcPct val="93000"/>
              </a:lnSpc>
              <a:spcBef>
                <a:spcPct val="15000"/>
              </a:spcBef>
              <a:spcAft>
                <a:spcPct val="15000"/>
              </a:spcAft>
              <a:buSzPct val="100000"/>
              <a:tabLst>
                <a:tab pos="285750" algn="l"/>
              </a:tabLst>
              <a:defRPr/>
            </a:pPr>
            <a:r>
              <a:rPr lang="en-US" sz="1100" dirty="0"/>
              <a:t>uplink streaming</a:t>
            </a:r>
          </a:p>
          <a:p>
            <a:pPr marL="687388" lvl="1" indent="-287338">
              <a:lnSpc>
                <a:spcPct val="93000"/>
              </a:lnSpc>
              <a:spcBef>
                <a:spcPct val="15000"/>
              </a:spcBef>
              <a:spcAft>
                <a:spcPct val="15000"/>
              </a:spcAft>
              <a:buSzPct val="100000"/>
              <a:tabLst>
                <a:tab pos="285750" algn="l"/>
              </a:tabLst>
              <a:defRPr/>
            </a:pPr>
            <a:r>
              <a:rPr lang="en-US" sz="1100" dirty="0"/>
              <a:t>end-to-end low latency live streaming </a:t>
            </a:r>
          </a:p>
          <a:p>
            <a:pPr marL="687388" lvl="1" indent="-287338">
              <a:lnSpc>
                <a:spcPct val="93000"/>
              </a:lnSpc>
              <a:spcBef>
                <a:spcPct val="15000"/>
              </a:spcBef>
              <a:spcAft>
                <a:spcPct val="15000"/>
              </a:spcAft>
              <a:buSzPct val="100000"/>
              <a:tabLst>
                <a:tab pos="285750" algn="l"/>
              </a:tabLst>
              <a:defRPr/>
            </a:pPr>
            <a:r>
              <a:rPr lang="en-US" sz="1100" dirty="0"/>
              <a:t>5GMS over MBS and 5GMS hybrid services </a:t>
            </a:r>
          </a:p>
          <a:p>
            <a:pPr marL="687388" lvl="1" indent="-287338">
              <a:lnSpc>
                <a:spcPct val="93000"/>
              </a:lnSpc>
              <a:spcBef>
                <a:spcPct val="15000"/>
              </a:spcBef>
              <a:spcAft>
                <a:spcPct val="15000"/>
              </a:spcAft>
              <a:buSzPct val="100000"/>
              <a:tabLst>
                <a:tab pos="285750" algn="l"/>
              </a:tabLst>
              <a:defRPr/>
            </a:pPr>
            <a:r>
              <a:rPr lang="en-US" sz="1100" dirty="0"/>
              <a:t>support for multiple media service entry points </a:t>
            </a:r>
          </a:p>
          <a:p>
            <a:pPr marL="687388" lvl="1" indent="-287338">
              <a:lnSpc>
                <a:spcPct val="93000"/>
              </a:lnSpc>
              <a:spcBef>
                <a:spcPct val="15000"/>
              </a:spcBef>
              <a:spcAft>
                <a:spcPct val="15000"/>
              </a:spcAft>
              <a:buSzPct val="100000"/>
              <a:tabLst>
                <a:tab pos="285750" algn="l"/>
              </a:tabLst>
              <a:defRPr/>
            </a:pPr>
            <a:r>
              <a:rPr lang="en-US" sz="1100" dirty="0"/>
              <a:t>traffic identification </a:t>
            </a:r>
          </a:p>
          <a:p>
            <a:pPr marL="687388" lvl="1" indent="-287338">
              <a:lnSpc>
                <a:spcPct val="93000"/>
              </a:lnSpc>
              <a:spcBef>
                <a:spcPct val="15000"/>
              </a:spcBef>
              <a:spcAft>
                <a:spcPct val="15000"/>
              </a:spcAft>
              <a:buSzPct val="100000"/>
              <a:tabLst>
                <a:tab pos="285750" algn="l"/>
              </a:tabLst>
              <a:defRPr/>
            </a:pPr>
            <a:r>
              <a:rPr lang="en-US" sz="1100" dirty="0"/>
              <a:t>Addition of HTTP/3 to the 5GMS protocols </a:t>
            </a:r>
          </a:p>
          <a:p>
            <a:pPr marL="687388" lvl="1" indent="-287338">
              <a:lnSpc>
                <a:spcPct val="93000"/>
              </a:lnSpc>
              <a:spcBef>
                <a:spcPct val="15000"/>
              </a:spcBef>
              <a:spcAft>
                <a:spcPct val="15000"/>
              </a:spcAft>
              <a:buSzPct val="100000"/>
              <a:tabLst>
                <a:tab pos="285750" algn="l"/>
              </a:tabLst>
              <a:defRPr/>
            </a:pPr>
            <a:r>
              <a:rPr lang="en-US" sz="1100" dirty="0"/>
              <a:t>Background Data Transfer </a:t>
            </a:r>
          </a:p>
          <a:p>
            <a:pPr marL="687388" lvl="1" indent="-287338">
              <a:lnSpc>
                <a:spcPct val="93000"/>
              </a:lnSpc>
              <a:spcBef>
                <a:spcPct val="15000"/>
              </a:spcBef>
              <a:spcAft>
                <a:spcPct val="15000"/>
              </a:spcAft>
              <a:buSzPct val="100000"/>
              <a:tabLst>
                <a:tab pos="285750" algn="l"/>
              </a:tabLst>
              <a:defRPr/>
            </a:pPr>
            <a:r>
              <a:rPr lang="en-US" sz="1100" dirty="0"/>
              <a:t>usage of </a:t>
            </a:r>
            <a:r>
              <a:rPr lang="en-US" sz="1100" dirty="0" err="1"/>
              <a:t>Oauth</a:t>
            </a:r>
            <a:r>
              <a:rPr lang="en-US" sz="1100" dirty="0"/>
              <a:t> 2.0 </a:t>
            </a:r>
          </a:p>
          <a:p>
            <a:pPr marL="687388" lvl="1" indent="-287338">
              <a:lnSpc>
                <a:spcPct val="93000"/>
              </a:lnSpc>
              <a:spcBef>
                <a:spcPct val="15000"/>
              </a:spcBef>
              <a:spcAft>
                <a:spcPct val="15000"/>
              </a:spcAft>
              <a:buSzPct val="100000"/>
              <a:tabLst>
                <a:tab pos="285750" algn="l"/>
              </a:tabLst>
              <a:defRPr/>
            </a:pPr>
            <a:r>
              <a:rPr lang="en-US" sz="1100" dirty="0"/>
              <a:t>3GPP Service Handler and URL </a:t>
            </a:r>
          </a:p>
          <a:p>
            <a:pPr marL="687388" lvl="1" indent="-287338">
              <a:lnSpc>
                <a:spcPct val="93000"/>
              </a:lnSpc>
              <a:spcBef>
                <a:spcPct val="15000"/>
              </a:spcBef>
              <a:spcAft>
                <a:spcPct val="15000"/>
              </a:spcAft>
              <a:buSzPct val="100000"/>
              <a:tabLst>
                <a:tab pos="285750" algn="l"/>
              </a:tabLst>
              <a:defRPr/>
            </a:pPr>
            <a:r>
              <a:rPr lang="en-US" sz="1100" dirty="0"/>
              <a:t>enhancements based on feedback from 5G-MAG Reference tool developments</a:t>
            </a:r>
          </a:p>
          <a:p>
            <a:pPr marL="687388" lvl="1" indent="-287338">
              <a:lnSpc>
                <a:spcPct val="93000"/>
              </a:lnSpc>
              <a:spcBef>
                <a:spcPct val="15000"/>
              </a:spcBef>
              <a:spcAft>
                <a:spcPct val="15000"/>
              </a:spcAft>
              <a:buSzPct val="100000"/>
              <a:tabLst>
                <a:tab pos="285750" algn="l"/>
              </a:tabLst>
              <a:defRPr/>
            </a:pPr>
            <a:r>
              <a:rPr lang="en-US" sz="1100" dirty="0"/>
              <a:t>Specification of data types for data reporting of ANBR-based Network Assistance invocations </a:t>
            </a:r>
          </a:p>
          <a:p>
            <a:pPr marL="287338" indent="-287338">
              <a:lnSpc>
                <a:spcPct val="93000"/>
              </a:lnSpc>
              <a:spcBef>
                <a:spcPct val="15000"/>
              </a:spcBef>
              <a:spcAft>
                <a:spcPct val="15000"/>
              </a:spcAft>
              <a:buSzPct val="100000"/>
              <a:tabLst>
                <a:tab pos="285750" algn="l"/>
              </a:tabLst>
              <a:defRPr/>
            </a:pPr>
            <a:endParaRPr lang="fr-FR" sz="1400" dirty="0"/>
          </a:p>
        </p:txBody>
      </p:sp>
      <p:graphicFrame>
        <p:nvGraphicFramePr>
          <p:cNvPr id="6" name="Table 5">
            <a:extLst>
              <a:ext uri="{FF2B5EF4-FFF2-40B4-BE49-F238E27FC236}">
                <a16:creationId xmlns:a16="http://schemas.microsoft.com/office/drawing/2014/main" id="{94E5BF9E-78CD-4842-AC79-F5F6650C4FC7}"/>
              </a:ext>
            </a:extLst>
          </p:cNvPr>
          <p:cNvGraphicFramePr>
            <a:graphicFrameLocks noGrp="1"/>
          </p:cNvGraphicFramePr>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1000018</a:t>
                      </a:r>
                    </a:p>
                  </a:txBody>
                  <a:tcPr marL="9525" marR="9525" marT="9525" marB="0" anchor="b"/>
                </a:tc>
                <a:tc>
                  <a:txBody>
                    <a:bodyPr/>
                    <a:lstStyle/>
                    <a:p>
                      <a:pPr algn="l" fontAlgn="b"/>
                      <a:r>
                        <a:rPr lang="en-US" sz="1100" dirty="0"/>
                        <a:t>5G Media Streaming Protocols Phase 2</a:t>
                      </a:r>
                    </a:p>
                  </a:txBody>
                  <a:tcPr marL="9525" marR="9525" marT="9525" marB="0" anchor="b"/>
                </a:tc>
                <a:tc>
                  <a:txBody>
                    <a:bodyPr/>
                    <a:lstStyle/>
                    <a:p>
                      <a:pPr algn="l" fontAlgn="b"/>
                      <a:r>
                        <a:rPr lang="en-US" sz="1100" dirty="0"/>
                        <a:t>5GMS_Pro_Ph2</a:t>
                      </a:r>
                    </a:p>
                  </a:txBody>
                  <a:tcPr marL="9525" marR="9525" marT="9525" marB="0" anchor="b"/>
                </a:tc>
                <a:tc>
                  <a:txBody>
                    <a:bodyPr/>
                    <a:lstStyle/>
                    <a:p>
                      <a:pPr algn="r" fontAlgn="b"/>
                      <a:r>
                        <a:rPr lang="en-US" sz="1100" dirty="0">
                          <a:solidFill>
                            <a:schemeClr val="tx1"/>
                          </a:solidFill>
                        </a:rPr>
                        <a:t>3/3/2024</a:t>
                      </a:r>
                    </a:p>
                  </a:txBody>
                  <a:tcPr marL="9525" marR="9525" marT="9525" marB="0" anchor="b"/>
                </a:tc>
                <a:tc>
                  <a:txBody>
                    <a:bodyPr/>
                    <a:lstStyle/>
                    <a:p>
                      <a:pPr algn="r" fontAlgn="b"/>
                      <a:endParaRPr lang="en-US" sz="1100" dirty="0"/>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2"/>
                        </a:rPr>
                        <a:t>SP-230543</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endParaRPr lang="en-GB" sz="1100" dirty="0">
                        <a:solidFill>
                          <a:srgbClr val="FF0000"/>
                        </a:solidFill>
                      </a:endParaRP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2427066551"/>
                  </a:ext>
                </a:extLst>
              </a:tr>
            </a:tbl>
          </a:graphicData>
        </a:graphic>
      </p:graphicFrame>
    </p:spTree>
    <p:extLst>
      <p:ext uri="{BB962C8B-B14F-4D97-AF65-F5344CB8AC3E}">
        <p14:creationId xmlns:p14="http://schemas.microsoft.com/office/powerpoint/2010/main" val="3744765750"/>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pPr fontAlgn="b"/>
            <a:r>
              <a:rPr lang="en-US" sz="3200" dirty="0"/>
              <a:t>Feasibility Study on Film Grain synthesis (FS_FGS)</a:t>
            </a:r>
          </a:p>
        </p:txBody>
      </p:sp>
      <p:sp>
        <p:nvSpPr>
          <p:cNvPr id="36868" name="TextBox 1">
            <a:extLst>
              <a:ext uri="{FF2B5EF4-FFF2-40B4-BE49-F238E27FC236}">
                <a16:creationId xmlns:a16="http://schemas.microsoft.com/office/drawing/2014/main" id="{09E1CCF1-C944-4CB7-A0DC-1126FA163F37}"/>
              </a:ext>
            </a:extLst>
          </p:cNvPr>
          <p:cNvSpPr txBox="1">
            <a:spLocks noChangeArrowheads="1"/>
          </p:cNvSpPr>
          <p:nvPr/>
        </p:nvSpPr>
        <p:spPr bwMode="auto">
          <a:xfrm>
            <a:off x="2455863" y="6083300"/>
            <a:ext cx="35226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a:spcBef>
                <a:spcPct val="0"/>
              </a:spcBef>
              <a:buFontTx/>
              <a:buNone/>
            </a:pPr>
            <a:r>
              <a:rPr lang="fi-FI" altLang="en-US" sz="800" dirty="0">
                <a:latin typeface="Arial" panose="020B0604020202020204" pitchFamily="34" charset="0"/>
              </a:rPr>
              <a:t>Note: Progress since last SA is shown with </a:t>
            </a:r>
            <a:r>
              <a:rPr lang="fi-FI" altLang="en-US" sz="800" dirty="0">
                <a:solidFill>
                  <a:srgbClr val="0000CC"/>
                </a:solidFill>
                <a:latin typeface="Arial" panose="020B0604020202020204" pitchFamily="34" charset="0"/>
              </a:rPr>
              <a:t>blue </a:t>
            </a:r>
            <a:r>
              <a:rPr lang="fi-FI" altLang="en-US" sz="800" dirty="0">
                <a:latin typeface="Arial" panose="020B0604020202020204" pitchFamily="34" charset="0"/>
              </a:rPr>
              <a:t>colour</a:t>
            </a:r>
            <a:r>
              <a:rPr lang="fi-FI" altLang="en-US" sz="800" dirty="0">
                <a:solidFill>
                  <a:srgbClr val="0000CC"/>
                </a:solidFill>
                <a:latin typeface="Arial" panose="020B0604020202020204" pitchFamily="34" charset="0"/>
              </a:rPr>
              <a:t>.</a:t>
            </a:r>
            <a:endParaRPr lang="en-US" altLang="en-US" sz="800" dirty="0">
              <a:solidFill>
                <a:srgbClr val="0000CC"/>
              </a:solidFill>
              <a:latin typeface="Arial" panose="020B0604020202020204" pitchFamily="34" charset="0"/>
            </a:endParaRP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411063116"/>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1000016</a:t>
                      </a:r>
                    </a:p>
                  </a:txBody>
                  <a:tcPr marL="9525" marR="9525" marT="9525" marB="0" anchor="b"/>
                </a:tc>
                <a:tc>
                  <a:txBody>
                    <a:bodyPr/>
                    <a:lstStyle/>
                    <a:p>
                      <a:pPr algn="l" fontAlgn="b"/>
                      <a:r>
                        <a:rPr lang="en-US" sz="1100" dirty="0"/>
                        <a:t>Feasibility Study on Film Grain synthesis</a:t>
                      </a:r>
                    </a:p>
                  </a:txBody>
                  <a:tcPr marL="9525" marR="9525" marT="9525" marB="0" anchor="b"/>
                </a:tc>
                <a:tc>
                  <a:txBody>
                    <a:bodyPr/>
                    <a:lstStyle/>
                    <a:p>
                      <a:pPr algn="l" fontAlgn="b"/>
                      <a:r>
                        <a:rPr lang="en-US" sz="1100" dirty="0"/>
                        <a:t>FS_FGS </a:t>
                      </a:r>
                    </a:p>
                  </a:txBody>
                  <a:tcPr marL="9525" marR="9525" marT="9525" marB="0" anchor="b"/>
                </a:tc>
                <a:tc>
                  <a:txBody>
                    <a:bodyPr/>
                    <a:lstStyle/>
                    <a:p>
                      <a:pPr algn="r" fontAlgn="b"/>
                      <a:r>
                        <a:rPr lang="en-US" sz="1100" dirty="0">
                          <a:solidFill>
                            <a:schemeClr val="tx1"/>
                          </a:solidFill>
                        </a:rPr>
                        <a:t>12/12/2023</a:t>
                      </a:r>
                    </a:p>
                  </a:txBody>
                  <a:tcPr marL="9525" marR="9525" marT="9525" marB="0" anchor="b"/>
                </a:tc>
                <a:tc>
                  <a:txBody>
                    <a:bodyPr/>
                    <a:lstStyle/>
                    <a:p>
                      <a:pPr algn="r" fontAlgn="b"/>
                      <a:endParaRPr lang="en-US" sz="1100" dirty="0"/>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3"/>
                        </a:rPr>
                        <a:t>SP-230539</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endParaRPr lang="en-GB" sz="1100" dirty="0">
                        <a:solidFill>
                          <a:srgbClr val="FF0000"/>
                        </a:solidFill>
                      </a:endParaRP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676525"/>
            <a:ext cx="11068050" cy="3608389"/>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This study aims to:</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1.	Define motivating use cases and scenarios for the use of Film Grain synthesis in 5G video </a:t>
            </a:r>
            <a:r>
              <a:rPr lang="en-US" sz="1000" dirty="0" err="1">
                <a:solidFill>
                  <a:srgbClr val="000000"/>
                </a:solidFill>
                <a:effectLst/>
                <a:ea typeface="MS Mincho" panose="02020609040205080304" pitchFamily="49" charset="-128"/>
              </a:rPr>
              <a:t>video</a:t>
            </a:r>
            <a:r>
              <a:rPr lang="en-US" sz="1000" dirty="0">
                <a:solidFill>
                  <a:srgbClr val="000000"/>
                </a:solidFill>
                <a:effectLst/>
                <a:ea typeface="MS Mincho" panose="02020609040205080304" pitchFamily="49" charset="-128"/>
              </a:rPr>
              <a:t> services.</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2.	Document relevant existing Film Grain Synthesis technologies that are not included in 3GPP today.</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3.	Provide evaluation using HEVC of the benefits/drawbacks of corresponding solutions, including film grain characteristics SEI message (ITU-T H.274) including performance results, complexity and implementation aspects, interoperability, system integration, etc. following the example in TR26.955 based on selected scenarios.</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4.	Use the characterization framework in TR26.955 when possible and extend it when necessary, i.e. with subjective tests results.</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5.	Study and identify relevant UE requirements for consistent usability of the technology.</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6.	Collaborate with MPEG/JVET and other organizations to ensure broad interoperability across different ecosystems.</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7.	Identify relevant interoperability and system level aspects to potentially support Film Grain Synthesis.</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8.	Identify if any new normative work would be justified and if so, provide relevant conclusions.</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This study will be done in collaboration with other organizations as needed, e.g. JVET, MPEG, CTA WAVE, 5G-MAG, DASH-IF etc.</a:t>
            </a:r>
          </a:p>
          <a:p>
            <a:pPr marL="287338" indent="-287338">
              <a:buNone/>
            </a:pPr>
            <a:endParaRPr lang="fr-FR" sz="1400" dirty="0"/>
          </a:p>
        </p:txBody>
      </p:sp>
    </p:spTree>
    <p:extLst>
      <p:ext uri="{BB962C8B-B14F-4D97-AF65-F5344CB8AC3E}">
        <p14:creationId xmlns:p14="http://schemas.microsoft.com/office/powerpoint/2010/main" val="1375528405"/>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49" y="196850"/>
            <a:ext cx="6938545" cy="1143000"/>
          </a:xfrm>
        </p:spPr>
        <p:txBody>
          <a:bodyPr/>
          <a:lstStyle/>
          <a:p>
            <a:r>
              <a:rPr lang="en-US" altLang="en-US" dirty="0"/>
              <a:t>Feasibility Study on new HEVC profiles and operating points (</a:t>
            </a:r>
            <a:r>
              <a:rPr lang="en-US" sz="3200" dirty="0" err="1"/>
              <a:t>FS_HEVC_Profiles</a:t>
            </a:r>
            <a:r>
              <a:rPr lang="en-US" altLang="en-US" dirty="0"/>
              <a:t>)</a:t>
            </a:r>
          </a:p>
        </p:txBody>
      </p:sp>
      <p:sp>
        <p:nvSpPr>
          <p:cNvPr id="36868" name="TextBox 1">
            <a:extLst>
              <a:ext uri="{FF2B5EF4-FFF2-40B4-BE49-F238E27FC236}">
                <a16:creationId xmlns:a16="http://schemas.microsoft.com/office/drawing/2014/main" id="{09E1CCF1-C944-4CB7-A0DC-1126FA163F37}"/>
              </a:ext>
            </a:extLst>
          </p:cNvPr>
          <p:cNvSpPr txBox="1">
            <a:spLocks noChangeArrowheads="1"/>
          </p:cNvSpPr>
          <p:nvPr/>
        </p:nvSpPr>
        <p:spPr bwMode="auto">
          <a:xfrm>
            <a:off x="2455863" y="6083300"/>
            <a:ext cx="35226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a:spcBef>
                <a:spcPct val="0"/>
              </a:spcBef>
              <a:buFontTx/>
              <a:buNone/>
            </a:pPr>
            <a:r>
              <a:rPr lang="fi-FI" altLang="en-US" sz="800" dirty="0">
                <a:latin typeface="Arial" panose="020B0604020202020204" pitchFamily="34" charset="0"/>
              </a:rPr>
              <a:t>Note: Progress since last SA is shown with </a:t>
            </a:r>
            <a:r>
              <a:rPr lang="fi-FI" altLang="en-US" sz="800" dirty="0">
                <a:solidFill>
                  <a:srgbClr val="0000CC"/>
                </a:solidFill>
                <a:latin typeface="Arial" panose="020B0604020202020204" pitchFamily="34" charset="0"/>
              </a:rPr>
              <a:t>blue </a:t>
            </a:r>
            <a:r>
              <a:rPr lang="fi-FI" altLang="en-US" sz="800" dirty="0">
                <a:latin typeface="Arial" panose="020B0604020202020204" pitchFamily="34" charset="0"/>
              </a:rPr>
              <a:t>colour</a:t>
            </a:r>
            <a:r>
              <a:rPr lang="fi-FI" altLang="en-US" sz="800" dirty="0">
                <a:solidFill>
                  <a:srgbClr val="0000CC"/>
                </a:solidFill>
                <a:latin typeface="Arial" panose="020B0604020202020204" pitchFamily="34" charset="0"/>
              </a:rPr>
              <a:t>.</a:t>
            </a:r>
            <a:endParaRPr lang="en-US" altLang="en-US" sz="800" dirty="0">
              <a:solidFill>
                <a:srgbClr val="0000CC"/>
              </a:solidFill>
              <a:latin typeface="Arial" panose="020B0604020202020204" pitchFamily="34" charset="0"/>
            </a:endParaRP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1710392509"/>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1000017</a:t>
                      </a:r>
                    </a:p>
                  </a:txBody>
                  <a:tcPr marL="9525" marR="9525" marT="9525" marB="0" anchor="b"/>
                </a:tc>
                <a:tc>
                  <a:txBody>
                    <a:bodyPr/>
                    <a:lstStyle/>
                    <a:p>
                      <a:pPr algn="l" fontAlgn="b"/>
                      <a:r>
                        <a:rPr lang="en-US" sz="1100" dirty="0"/>
                        <a:t>Feasibility Study on new HEVC profiles and operating points</a:t>
                      </a:r>
                    </a:p>
                  </a:txBody>
                  <a:tcPr marL="9525" marR="9525" marT="9525" marB="0" anchor="b"/>
                </a:tc>
                <a:tc>
                  <a:txBody>
                    <a:bodyPr/>
                    <a:lstStyle/>
                    <a:p>
                      <a:pPr algn="l" fontAlgn="b"/>
                      <a:r>
                        <a:rPr lang="en-US" sz="1100" dirty="0" err="1"/>
                        <a:t>FS_HEVC_Profiles</a:t>
                      </a:r>
                      <a:endParaRPr lang="en-US" sz="1100" dirty="0"/>
                    </a:p>
                  </a:txBody>
                  <a:tcPr marL="9525" marR="9525" marT="9525" marB="0" anchor="b"/>
                </a:tc>
                <a:tc>
                  <a:txBody>
                    <a:bodyPr/>
                    <a:lstStyle/>
                    <a:p>
                      <a:pPr algn="r" fontAlgn="b"/>
                      <a:r>
                        <a:rPr lang="en-US" sz="1100" dirty="0">
                          <a:solidFill>
                            <a:schemeClr val="tx1"/>
                          </a:solidFill>
                        </a:rPr>
                        <a:t>03/03/2024</a:t>
                      </a:r>
                    </a:p>
                  </a:txBody>
                  <a:tcPr marL="9525" marR="9525" marT="9525" marB="0" anchor="b"/>
                </a:tc>
                <a:tc>
                  <a:txBody>
                    <a:bodyPr/>
                    <a:lstStyle/>
                    <a:p>
                      <a:pPr algn="r" fontAlgn="b"/>
                      <a:endParaRPr lang="en-US" sz="1100" dirty="0"/>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3"/>
                        </a:rPr>
                        <a:t>SP-230540</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endParaRPr lang="en-GB" sz="1100" dirty="0">
                        <a:solidFill>
                          <a:srgbClr val="FF0000"/>
                        </a:solidFill>
                      </a:endParaRP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676525"/>
            <a:ext cx="11068050" cy="3608389"/>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This study aims to:</a:t>
            </a:r>
          </a:p>
          <a:p>
            <a:pPr marL="687388" lvl="1" indent="-287338">
              <a:lnSpc>
                <a:spcPct val="93000"/>
              </a:lnSpc>
              <a:spcBef>
                <a:spcPct val="15000"/>
              </a:spcBef>
              <a:spcAft>
                <a:spcPct val="15000"/>
              </a:spcAft>
              <a:buSzPct val="100000"/>
              <a:tabLst>
                <a:tab pos="285750" algn="l"/>
              </a:tabLst>
              <a:defRPr/>
            </a:pPr>
            <a:r>
              <a:rPr lang="en-US" sz="1100" dirty="0">
                <a:solidFill>
                  <a:srgbClr val="000000"/>
                </a:solidFill>
                <a:effectLst/>
                <a:ea typeface="MS Mincho" panose="02020609040205080304" pitchFamily="49" charset="-128"/>
              </a:rPr>
              <a:t>1.	Identify and gather the opportunities for improving HEVC-based services. This will include documentation of motivating use cases and scenarios. Use cases and scenarios include (listed in priority):</a:t>
            </a:r>
          </a:p>
          <a:p>
            <a:pPr marL="687388" lvl="1" indent="-287338">
              <a:lnSpc>
                <a:spcPct val="93000"/>
              </a:lnSpc>
              <a:spcBef>
                <a:spcPct val="15000"/>
              </a:spcBef>
              <a:spcAft>
                <a:spcPct val="15000"/>
              </a:spcAft>
              <a:buSzPct val="100000"/>
              <a:tabLst>
                <a:tab pos="285750" algn="l"/>
              </a:tabLst>
              <a:defRPr/>
            </a:pPr>
            <a:r>
              <a:rPr lang="en-US" sz="1100" dirty="0">
                <a:solidFill>
                  <a:srgbClr val="000000"/>
                </a:solidFill>
                <a:effectLst/>
                <a:ea typeface="MS Mincho" panose="02020609040205080304" pitchFamily="49" charset="-128"/>
              </a:rPr>
              <a:t>2.	Gather HEVC based solutions to address each opportunity. This will also include relevant existing HEVC profiles that are not included in 3GPP specifications today. In particular, the following solutions, in order of priority, have been identified and will be studied: </a:t>
            </a:r>
          </a:p>
          <a:p>
            <a:pPr marL="1087438" lvl="2" indent="-287338">
              <a:lnSpc>
                <a:spcPct val="93000"/>
              </a:lnSpc>
              <a:spcBef>
                <a:spcPct val="15000"/>
              </a:spcBef>
              <a:spcAft>
                <a:spcPct val="15000"/>
              </a:spcAft>
              <a:buSzPct val="100000"/>
              <a:tabLst>
                <a:tab pos="285750" algn="l"/>
              </a:tabLst>
              <a:defRPr/>
            </a:pPr>
            <a:r>
              <a:rPr lang="en-US" sz="1100" dirty="0">
                <a:solidFill>
                  <a:srgbClr val="000000"/>
                </a:solidFill>
                <a:effectLst/>
                <a:ea typeface="MS Mincho" panose="02020609040205080304" pitchFamily="49" charset="-128"/>
              </a:rPr>
              <a:t>a.	HEVC Multiview profiles,</a:t>
            </a:r>
          </a:p>
          <a:p>
            <a:pPr marL="1087438" lvl="2" indent="-287338">
              <a:lnSpc>
                <a:spcPct val="93000"/>
              </a:lnSpc>
              <a:spcBef>
                <a:spcPct val="15000"/>
              </a:spcBef>
              <a:spcAft>
                <a:spcPct val="15000"/>
              </a:spcAft>
              <a:buSzPct val="100000"/>
              <a:tabLst>
                <a:tab pos="285750" algn="l"/>
              </a:tabLst>
              <a:defRPr/>
            </a:pPr>
            <a:r>
              <a:rPr lang="en-US" sz="1100" dirty="0">
                <a:solidFill>
                  <a:srgbClr val="000000"/>
                </a:solidFill>
                <a:effectLst/>
                <a:ea typeface="MS Mincho" panose="02020609040205080304" pitchFamily="49" charset="-128"/>
              </a:rPr>
              <a:t>b.	HEVC Scalable profiles, and </a:t>
            </a:r>
          </a:p>
          <a:p>
            <a:pPr marL="1087438" lvl="2" indent="-287338">
              <a:lnSpc>
                <a:spcPct val="93000"/>
              </a:lnSpc>
              <a:spcBef>
                <a:spcPct val="15000"/>
              </a:spcBef>
              <a:spcAft>
                <a:spcPct val="15000"/>
              </a:spcAft>
              <a:buSzPct val="100000"/>
              <a:tabLst>
                <a:tab pos="285750" algn="l"/>
              </a:tabLst>
              <a:defRPr/>
            </a:pPr>
            <a:r>
              <a:rPr lang="en-US" sz="1100" dirty="0">
                <a:solidFill>
                  <a:srgbClr val="000000"/>
                </a:solidFill>
                <a:effectLst/>
                <a:ea typeface="MS Mincho" panose="02020609040205080304" pitchFamily="49" charset="-128"/>
              </a:rPr>
              <a:t>c.	HEVC 4:4:4 (up to 10 bits) capable profiles.</a:t>
            </a:r>
          </a:p>
          <a:p>
            <a:pPr marL="687388" lvl="1" indent="-287338">
              <a:lnSpc>
                <a:spcPct val="93000"/>
              </a:lnSpc>
              <a:spcBef>
                <a:spcPct val="15000"/>
              </a:spcBef>
              <a:spcAft>
                <a:spcPct val="15000"/>
              </a:spcAft>
              <a:buSzPct val="100000"/>
              <a:tabLst>
                <a:tab pos="285750" algn="l"/>
              </a:tabLst>
              <a:defRPr/>
            </a:pPr>
            <a:r>
              <a:rPr lang="en-US" sz="1100" dirty="0">
                <a:solidFill>
                  <a:srgbClr val="000000"/>
                </a:solidFill>
                <a:effectLst/>
                <a:ea typeface="MS Mincho" panose="02020609040205080304" pitchFamily="49" charset="-128"/>
              </a:rPr>
              <a:t>Other solutions may also be included, if identified, at a later stage. 	</a:t>
            </a:r>
          </a:p>
          <a:p>
            <a:pPr marL="687388" lvl="1" indent="-287338">
              <a:lnSpc>
                <a:spcPct val="93000"/>
              </a:lnSpc>
              <a:spcBef>
                <a:spcPct val="15000"/>
              </a:spcBef>
              <a:spcAft>
                <a:spcPct val="15000"/>
              </a:spcAft>
              <a:buSzPct val="100000"/>
              <a:tabLst>
                <a:tab pos="285750" algn="l"/>
              </a:tabLst>
              <a:defRPr/>
            </a:pPr>
            <a:r>
              <a:rPr lang="en-US" sz="1100" dirty="0">
                <a:solidFill>
                  <a:srgbClr val="000000"/>
                </a:solidFill>
                <a:effectLst/>
                <a:ea typeface="MS Mincho" panose="02020609040205080304" pitchFamily="49" charset="-128"/>
              </a:rPr>
              <a:t>3.	Define a methodology to investigate and document the pros and cons of the proposed solutions for each key issue including performance results, complexity and implementation aspects, etc. Two of the possibilities are:</a:t>
            </a:r>
          </a:p>
          <a:p>
            <a:pPr marL="687388" lvl="1" indent="-287338">
              <a:lnSpc>
                <a:spcPct val="93000"/>
              </a:lnSpc>
              <a:spcBef>
                <a:spcPct val="15000"/>
              </a:spcBef>
              <a:spcAft>
                <a:spcPct val="15000"/>
              </a:spcAft>
              <a:buSzPct val="100000"/>
              <a:tabLst>
                <a:tab pos="285750" algn="l"/>
              </a:tabLst>
              <a:defRPr/>
            </a:pPr>
            <a:r>
              <a:rPr lang="en-US" sz="1100" dirty="0">
                <a:solidFill>
                  <a:srgbClr val="000000"/>
                </a:solidFill>
                <a:effectLst/>
                <a:ea typeface="MS Mincho" panose="02020609040205080304" pitchFamily="49" charset="-128"/>
              </a:rPr>
              <a:t>4.	Conclude on the relevancy of each solution for the key issues and propose a way forward, also identifying if any new normative work would be justified.</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This study will be done in collaboration with other organizations as needed, e.g. MPEG, CTA WAVE, 5G-MAG, DASH-IF etc.</a:t>
            </a:r>
          </a:p>
          <a:p>
            <a:pPr marL="287338" indent="-287338">
              <a:buNone/>
            </a:pPr>
            <a:endParaRPr lang="fr-FR" sz="1400" dirty="0"/>
          </a:p>
        </p:txBody>
      </p:sp>
    </p:spTree>
    <p:extLst>
      <p:ext uri="{BB962C8B-B14F-4D97-AF65-F5344CB8AC3E}">
        <p14:creationId xmlns:p14="http://schemas.microsoft.com/office/powerpoint/2010/main" val="4067835224"/>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49" y="196850"/>
            <a:ext cx="7285055" cy="1143000"/>
          </a:xfrm>
        </p:spPr>
        <p:txBody>
          <a:bodyPr/>
          <a:lstStyle/>
          <a:p>
            <a:r>
              <a:rPr lang="en-US" sz="3200" dirty="0"/>
              <a:t>Feasibility Study on Avatars for Real-Time Communication </a:t>
            </a:r>
            <a:r>
              <a:rPr lang="en-US" altLang="en-US" dirty="0"/>
              <a:t>(</a:t>
            </a:r>
            <a:r>
              <a:rPr lang="en-US" sz="3200" dirty="0"/>
              <a:t>FS_AVATAR</a:t>
            </a:r>
            <a:r>
              <a:rPr lang="en-US" altLang="en-US" dirty="0"/>
              <a:t>)</a:t>
            </a:r>
          </a:p>
        </p:txBody>
      </p:sp>
      <p:sp>
        <p:nvSpPr>
          <p:cNvPr id="36868" name="TextBox 1">
            <a:extLst>
              <a:ext uri="{FF2B5EF4-FFF2-40B4-BE49-F238E27FC236}">
                <a16:creationId xmlns:a16="http://schemas.microsoft.com/office/drawing/2014/main" id="{09E1CCF1-C944-4CB7-A0DC-1126FA163F37}"/>
              </a:ext>
            </a:extLst>
          </p:cNvPr>
          <p:cNvSpPr txBox="1">
            <a:spLocks noChangeArrowheads="1"/>
          </p:cNvSpPr>
          <p:nvPr/>
        </p:nvSpPr>
        <p:spPr bwMode="auto">
          <a:xfrm>
            <a:off x="2455863" y="6083300"/>
            <a:ext cx="35226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a:spcBef>
                <a:spcPct val="0"/>
              </a:spcBef>
              <a:buFontTx/>
              <a:buNone/>
            </a:pPr>
            <a:r>
              <a:rPr lang="fi-FI" altLang="en-US" sz="800" dirty="0">
                <a:latin typeface="Arial" panose="020B0604020202020204" pitchFamily="34" charset="0"/>
              </a:rPr>
              <a:t>Note: Progress since last SA is shown with </a:t>
            </a:r>
            <a:r>
              <a:rPr lang="fi-FI" altLang="en-US" sz="800" dirty="0">
                <a:solidFill>
                  <a:srgbClr val="0000CC"/>
                </a:solidFill>
                <a:latin typeface="Arial" panose="020B0604020202020204" pitchFamily="34" charset="0"/>
              </a:rPr>
              <a:t>blue </a:t>
            </a:r>
            <a:r>
              <a:rPr lang="fi-FI" altLang="en-US" sz="800" dirty="0">
                <a:latin typeface="Arial" panose="020B0604020202020204" pitchFamily="34" charset="0"/>
              </a:rPr>
              <a:t>colour</a:t>
            </a:r>
            <a:r>
              <a:rPr lang="fi-FI" altLang="en-US" sz="800" dirty="0">
                <a:solidFill>
                  <a:srgbClr val="0000CC"/>
                </a:solidFill>
                <a:latin typeface="Arial" panose="020B0604020202020204" pitchFamily="34" charset="0"/>
              </a:rPr>
              <a:t>.</a:t>
            </a:r>
            <a:endParaRPr lang="en-US" altLang="en-US" sz="800" dirty="0">
              <a:solidFill>
                <a:srgbClr val="0000CC"/>
              </a:solidFill>
              <a:latin typeface="Arial" panose="020B0604020202020204" pitchFamily="34" charset="0"/>
            </a:endParaRP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4073124752"/>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1000019</a:t>
                      </a:r>
                    </a:p>
                  </a:txBody>
                  <a:tcPr marL="9525" marR="9525" marT="9525" marB="0" anchor="b"/>
                </a:tc>
                <a:tc>
                  <a:txBody>
                    <a:bodyPr/>
                    <a:lstStyle/>
                    <a:p>
                      <a:pPr algn="l" fontAlgn="b"/>
                      <a:r>
                        <a:rPr lang="en-US" sz="1100" dirty="0"/>
                        <a:t>Feasibility Study on Avatars for Real-Time Communication</a:t>
                      </a:r>
                    </a:p>
                  </a:txBody>
                  <a:tcPr marL="9525" marR="9525" marT="9525" marB="0" anchor="b"/>
                </a:tc>
                <a:tc>
                  <a:txBody>
                    <a:bodyPr/>
                    <a:lstStyle/>
                    <a:p>
                      <a:pPr algn="l" fontAlgn="b"/>
                      <a:r>
                        <a:rPr lang="en-US" sz="1100" dirty="0"/>
                        <a:t>FS_AVATAR</a:t>
                      </a:r>
                    </a:p>
                  </a:txBody>
                  <a:tcPr marL="9525" marR="9525" marT="9525" marB="0" anchor="b"/>
                </a:tc>
                <a:tc>
                  <a:txBody>
                    <a:bodyPr/>
                    <a:lstStyle/>
                    <a:p>
                      <a:pPr algn="r" fontAlgn="b"/>
                      <a:r>
                        <a:rPr lang="en-US" sz="1100" dirty="0">
                          <a:solidFill>
                            <a:schemeClr val="tx1"/>
                          </a:solidFill>
                        </a:rPr>
                        <a:t>3/3/2024</a:t>
                      </a:r>
                    </a:p>
                  </a:txBody>
                  <a:tcPr marL="9525" marR="9525" marT="9525" marB="0" anchor="b"/>
                </a:tc>
                <a:tc>
                  <a:txBody>
                    <a:bodyPr/>
                    <a:lstStyle/>
                    <a:p>
                      <a:pPr algn="r" fontAlgn="b"/>
                      <a:endParaRPr lang="en-US" sz="1100" dirty="0"/>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br>
                        <a:rPr lang="en-US" sz="1100" dirty="0"/>
                      </a:br>
                      <a:r>
                        <a:rPr lang="en-US" altLang="en-US" sz="1100" dirty="0">
                          <a:cs typeface="Arial" panose="020B0604020202020204" pitchFamily="34" charset="0"/>
                          <a:hlinkClick r:id="rId3"/>
                        </a:rPr>
                        <a:t>SP-230544</a:t>
                      </a:r>
                      <a:endParaRPr lang="en-US" altLang="en-US" sz="1100" dirty="0">
                        <a:cs typeface="Arial" panose="020B0604020202020204" pitchFamily="34" charset="0"/>
                      </a:endParaRPr>
                    </a:p>
                  </a:txBody>
                  <a:tcPr marL="9525" marR="9525" marT="9525" marB="0" anchor="b"/>
                </a:tc>
                <a:tc>
                  <a:txBody>
                    <a:bodyPr/>
                    <a:lstStyle/>
                    <a:p>
                      <a:pPr algn="ctr">
                        <a:lnSpc>
                          <a:spcPct val="107000"/>
                        </a:lnSpc>
                        <a:spcAft>
                          <a:spcPts val="800"/>
                        </a:spcAft>
                      </a:pPr>
                      <a:endParaRPr lang="en-GB" sz="1100" dirty="0">
                        <a:solidFill>
                          <a:srgbClr val="FF0000"/>
                        </a:solidFill>
                      </a:endParaRPr>
                    </a:p>
                  </a:txBody>
                  <a:tcPr marL="36001" marR="36001" marT="0" marB="0" anchor="ctr"/>
                </a:tc>
                <a:tc>
                  <a:txBody>
                    <a:bodyPr/>
                    <a:lstStyle/>
                    <a:p>
                      <a:pPr marL="0" marR="0" lvl="0" indent="0" algn="ctr" defTabSz="914296" rtl="0" eaLnBrk="1" fontAlgn="auto" latinLnBrk="0" hangingPunct="1">
                        <a:lnSpc>
                          <a:spcPct val="107000"/>
                        </a:lnSpc>
                        <a:spcBef>
                          <a:spcPts val="0"/>
                        </a:spcBef>
                        <a:spcAft>
                          <a:spcPts val="800"/>
                        </a:spcAft>
                        <a:buClrTx/>
                        <a:buSzTx/>
                        <a:buFontTx/>
                        <a:buNone/>
                        <a:tabLst/>
                        <a:defRPr/>
                      </a:pPr>
                      <a:endParaRPr lang="en-GB" sz="1100" dirty="0">
                        <a:solidFill>
                          <a:srgbClr val="FF0000"/>
                        </a:solidFill>
                      </a:endParaRPr>
                    </a:p>
                  </a:txBody>
                  <a:tcPr marL="36001" marR="36001" marT="0" marB="0" anchor="ctr"/>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676525"/>
            <a:ext cx="11068050" cy="3608389"/>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The study item has the following objectives:</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Identify and extract the Avatar-related use cases and requirements as defined in TR22.856.</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Document the use cases for Avatars and classify avatar representations,</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Collect and document Avatar animation and representation approaches:</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Document the requirements for an interoperable base Avatar format:</a:t>
            </a:r>
          </a:p>
          <a:p>
            <a:pPr marL="1087438" lvl="2" indent="-287338">
              <a:lnSpc>
                <a:spcPct val="93000"/>
              </a:lnSpc>
              <a:spcBef>
                <a:spcPct val="15000"/>
              </a:spcBef>
              <a:spcAft>
                <a:spcPct val="15000"/>
              </a:spcAft>
              <a:buSzPct val="100000"/>
              <a:tabLst>
                <a:tab pos="285750" algn="l"/>
              </a:tabLst>
              <a:defRPr/>
            </a:pPr>
            <a:r>
              <a:rPr lang="en-US" sz="600" dirty="0">
                <a:solidFill>
                  <a:srgbClr val="000000"/>
                </a:solidFill>
                <a:effectLst/>
                <a:ea typeface="MS Mincho" panose="02020609040205080304" pitchFamily="49" charset="-128"/>
              </a:rPr>
              <a:t>Prioritize deployed representations.</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Document formats for the animation data,</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Study the integration of Avatars into the RTC services (including WebRTC and IMS),</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Study the cross-operation with split rendering,</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Investigate the QoS, processing, and storage requirements for Avatars,</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In collaboration with SA3, investigate security aspects of Avatars, including authentication, privacy, DRM, …</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Document the network procedures and the impact on the 5G-RTC architecture.</a:t>
            </a:r>
          </a:p>
          <a:p>
            <a:pPr marL="687388" lvl="1" indent="-287338">
              <a:lnSpc>
                <a:spcPct val="93000"/>
              </a:lnSpc>
              <a:spcBef>
                <a:spcPct val="15000"/>
              </a:spcBef>
              <a:spcAft>
                <a:spcPct val="15000"/>
              </a:spcAft>
              <a:buSzPct val="100000"/>
              <a:tabLst>
                <a:tab pos="285750" algn="l"/>
              </a:tabLst>
              <a:defRPr/>
            </a:pPr>
            <a:r>
              <a:rPr lang="en-US" sz="1000" dirty="0">
                <a:solidFill>
                  <a:srgbClr val="000000"/>
                </a:solidFill>
                <a:effectLst/>
                <a:ea typeface="MS Mincho" panose="02020609040205080304" pitchFamily="49" charset="-128"/>
              </a:rPr>
              <a:t>Discuss with relevant 3GPP groups on architecture and security aspects.</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NOTE: this study will not impact the integration of volumetric video formats such as V3C.</a:t>
            </a:r>
          </a:p>
          <a:p>
            <a:pPr marL="287338" indent="-287338">
              <a:buNone/>
            </a:pPr>
            <a:endParaRPr lang="fr-FR" sz="1400" dirty="0"/>
          </a:p>
        </p:txBody>
      </p:sp>
    </p:spTree>
    <p:extLst>
      <p:ext uri="{BB962C8B-B14F-4D97-AF65-F5344CB8AC3E}">
        <p14:creationId xmlns:p14="http://schemas.microsoft.com/office/powerpoint/2010/main" val="232014830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A0EDA8E9-B981-40FE-A499-5C3A3FF7B430}"/>
              </a:ext>
            </a:extLst>
          </p:cNvPr>
          <p:cNvSpPr>
            <a:spLocks noGrp="1"/>
          </p:cNvSpPr>
          <p:nvPr>
            <p:ph type="title"/>
          </p:nvPr>
        </p:nvSpPr>
        <p:spPr/>
        <p:txBody>
          <a:bodyPr/>
          <a:lstStyle/>
          <a:p>
            <a:r>
              <a:rPr lang="en-US" altLang="en-US" dirty="0"/>
              <a:t>Meetings held since SA#99 </a:t>
            </a:r>
          </a:p>
        </p:txBody>
      </p:sp>
      <p:sp>
        <p:nvSpPr>
          <p:cNvPr id="2" name="Espace réservé du contenu 1">
            <a:extLst>
              <a:ext uri="{FF2B5EF4-FFF2-40B4-BE49-F238E27FC236}">
                <a16:creationId xmlns:a16="http://schemas.microsoft.com/office/drawing/2014/main" id="{17C79130-A3BC-45EE-8B01-2DF31413434A}"/>
              </a:ext>
            </a:extLst>
          </p:cNvPr>
          <p:cNvSpPr>
            <a:spLocks noGrp="1"/>
          </p:cNvSpPr>
          <p:nvPr>
            <p:ph idx="1"/>
          </p:nvPr>
        </p:nvSpPr>
        <p:spPr/>
        <p:txBody>
          <a:bodyPr/>
          <a:lstStyle/>
          <a:p>
            <a:pPr>
              <a:defRPr/>
            </a:pPr>
            <a:r>
              <a:rPr lang="en-GB" altLang="en-US" sz="2400" dirty="0"/>
              <a:t>SWG AH conference calls (2 to 3 hours each)</a:t>
            </a:r>
          </a:p>
          <a:p>
            <a:pPr lvl="1">
              <a:lnSpc>
                <a:spcPct val="90000"/>
              </a:lnSpc>
              <a:spcBef>
                <a:spcPts val="200"/>
              </a:spcBef>
              <a:tabLst>
                <a:tab pos="1787525" algn="l"/>
                <a:tab pos="3671888" algn="l"/>
              </a:tabLst>
              <a:defRPr/>
            </a:pPr>
            <a:r>
              <a:rPr lang="en-US" sz="2000" dirty="0"/>
              <a:t>MBS SWG (all A.I.s): 30 March, 11 May (inc. a joint session with 5G-MAG)</a:t>
            </a:r>
          </a:p>
          <a:p>
            <a:pPr lvl="1">
              <a:lnSpc>
                <a:spcPct val="90000"/>
              </a:lnSpc>
              <a:spcBef>
                <a:spcPts val="200"/>
              </a:spcBef>
              <a:tabLst>
                <a:tab pos="1787525" algn="l"/>
                <a:tab pos="3671888" algn="l"/>
              </a:tabLst>
              <a:defRPr/>
            </a:pPr>
            <a:r>
              <a:rPr lang="en-US" sz="2000" dirty="0"/>
              <a:t>Audio SWG:</a:t>
            </a:r>
          </a:p>
          <a:p>
            <a:pPr lvl="2">
              <a:lnSpc>
                <a:spcPct val="90000"/>
              </a:lnSpc>
              <a:spcBef>
                <a:spcPts val="200"/>
              </a:spcBef>
              <a:tabLst>
                <a:tab pos="1787525" algn="l"/>
                <a:tab pos="3671888" algn="l"/>
              </a:tabLst>
              <a:defRPr/>
            </a:pPr>
            <a:r>
              <a:rPr lang="en-US" sz="1600" dirty="0" err="1"/>
              <a:t>eUET</a:t>
            </a:r>
            <a:r>
              <a:rPr lang="en-US" sz="1600" dirty="0"/>
              <a:t>: 27 March</a:t>
            </a:r>
          </a:p>
          <a:p>
            <a:pPr lvl="2">
              <a:lnSpc>
                <a:spcPct val="90000"/>
              </a:lnSpc>
              <a:spcBef>
                <a:spcPts val="200"/>
              </a:spcBef>
              <a:tabLst>
                <a:tab pos="1787525" algn="l"/>
                <a:tab pos="3671888" algn="l"/>
              </a:tabLst>
              <a:defRPr/>
            </a:pPr>
            <a:r>
              <a:rPr lang="en-US" sz="1600" dirty="0"/>
              <a:t>ISAR: 27 March, 8 May</a:t>
            </a:r>
          </a:p>
          <a:p>
            <a:pPr lvl="2">
              <a:lnSpc>
                <a:spcPct val="90000"/>
              </a:lnSpc>
              <a:spcBef>
                <a:spcPts val="200"/>
              </a:spcBef>
              <a:tabLst>
                <a:tab pos="1787525" algn="l"/>
                <a:tab pos="3671888" algn="l"/>
              </a:tabLst>
              <a:defRPr/>
            </a:pPr>
            <a:r>
              <a:rPr lang="en-US" sz="1600" dirty="0"/>
              <a:t>ATIAS/</a:t>
            </a:r>
            <a:r>
              <a:rPr lang="en-US" sz="1600" dirty="0" err="1"/>
              <a:t>FS_DaCED</a:t>
            </a:r>
            <a:r>
              <a:rPr lang="en-US" sz="1600" dirty="0"/>
              <a:t>: 24 March</a:t>
            </a:r>
          </a:p>
          <a:p>
            <a:pPr lvl="2">
              <a:lnSpc>
                <a:spcPct val="90000"/>
              </a:lnSpc>
              <a:spcBef>
                <a:spcPts val="200"/>
              </a:spcBef>
              <a:tabLst>
                <a:tab pos="1787525" algn="l"/>
                <a:tab pos="3671888" algn="l"/>
              </a:tabLst>
              <a:defRPr/>
            </a:pPr>
            <a:r>
              <a:rPr lang="en-US" sz="1600" dirty="0"/>
              <a:t>IVAS: 3, 28 April, 8 May</a:t>
            </a:r>
          </a:p>
          <a:p>
            <a:pPr lvl="1">
              <a:lnSpc>
                <a:spcPct val="90000"/>
              </a:lnSpc>
              <a:spcBef>
                <a:spcPts val="200"/>
              </a:spcBef>
              <a:tabLst>
                <a:tab pos="1787525" algn="l"/>
                <a:tab pos="3671888" algn="l"/>
              </a:tabLst>
              <a:defRPr/>
            </a:pPr>
            <a:r>
              <a:rPr lang="en-US" sz="2000" dirty="0"/>
              <a:t>RTC SWG (all A.I.s): 29 March, 3 May</a:t>
            </a:r>
          </a:p>
          <a:p>
            <a:pPr lvl="1">
              <a:lnSpc>
                <a:spcPct val="90000"/>
              </a:lnSpc>
              <a:spcBef>
                <a:spcPts val="200"/>
              </a:spcBef>
              <a:tabLst>
                <a:tab pos="1787525" algn="l"/>
                <a:tab pos="3671888" algn="l"/>
              </a:tabLst>
              <a:defRPr/>
            </a:pPr>
            <a:r>
              <a:rPr lang="en-US" sz="2000" dirty="0"/>
              <a:t>Video SWG (all A.I.s): 28 March, 9 May</a:t>
            </a:r>
            <a:endParaRPr lang="en-GB" altLang="en-US" sz="1200" dirty="0"/>
          </a:p>
          <a:p>
            <a:pPr>
              <a:defRPr/>
            </a:pPr>
            <a:r>
              <a:rPr lang="fi-FI" sz="2400" dirty="0"/>
              <a:t>SA4 plenary meetings</a:t>
            </a:r>
            <a:endParaRPr lang="fr-FR" dirty="0"/>
          </a:p>
        </p:txBody>
      </p:sp>
      <p:graphicFrame>
        <p:nvGraphicFramePr>
          <p:cNvPr id="6" name="Table 5">
            <a:extLst>
              <a:ext uri="{FF2B5EF4-FFF2-40B4-BE49-F238E27FC236}">
                <a16:creationId xmlns:a16="http://schemas.microsoft.com/office/drawing/2014/main" id="{F6ACDE1B-EB61-45FA-A288-70753DE774A2}"/>
              </a:ext>
            </a:extLst>
          </p:cNvPr>
          <p:cNvGraphicFramePr>
            <a:graphicFrameLocks noGrp="1"/>
          </p:cNvGraphicFramePr>
          <p:nvPr>
            <p:extLst>
              <p:ext uri="{D42A27DB-BD31-4B8C-83A1-F6EECF244321}">
                <p14:modId xmlns:p14="http://schemas.microsoft.com/office/powerpoint/2010/main" val="674834940"/>
              </p:ext>
            </p:extLst>
          </p:nvPr>
        </p:nvGraphicFramePr>
        <p:xfrm>
          <a:off x="1661007" y="4538513"/>
          <a:ext cx="7559675" cy="1113297"/>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SA4#123-e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17-21 April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SA4#124</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May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ETSI, Venue: Berlin, Germany</a:t>
                      </a:r>
                    </a:p>
                  </a:txBody>
                  <a:tcPr marL="91429" marR="91429" marT="45667" marB="45667" anchor="ctr"/>
                </a:tc>
                <a:extLst>
                  <a:ext uri="{0D108BD9-81ED-4DB2-BD59-A6C34878D82A}">
                    <a16:rowId xmlns:a16="http://schemas.microsoft.com/office/drawing/2014/main" val="4087875487"/>
                  </a:ext>
                </a:extLst>
              </a:tr>
            </a:tbl>
          </a:graphicData>
        </a:graphic>
      </p:graphicFrame>
    </p:spTree>
    <p:extLst>
      <p:ext uri="{BB962C8B-B14F-4D97-AF65-F5344CB8AC3E}">
        <p14:creationId xmlns:p14="http://schemas.microsoft.com/office/powerpoint/2010/main" val="1234489413"/>
      </p:ext>
    </p:extLst>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86C50518-DEA9-4CC6-B6A9-32EC81A15DFD}"/>
              </a:ext>
            </a:extLst>
          </p:cNvPr>
          <p:cNvSpPr>
            <a:spLocks noGrp="1"/>
          </p:cNvSpPr>
          <p:nvPr>
            <p:ph type="title"/>
          </p:nvPr>
        </p:nvSpPr>
        <p:spPr>
          <a:xfrm>
            <a:off x="1955800" y="398463"/>
            <a:ext cx="6827838" cy="704850"/>
          </a:xfrm>
        </p:spPr>
        <p:txBody>
          <a:bodyPr/>
          <a:lstStyle/>
          <a:p>
            <a:pPr>
              <a:lnSpc>
                <a:spcPct val="90000"/>
              </a:lnSpc>
            </a:pPr>
            <a:r>
              <a:rPr lang="fi-FI" altLang="en-US" dirty="0"/>
              <a:t>Dependencies on IETF drafts in SA4</a:t>
            </a:r>
            <a:endParaRPr lang="en-US" altLang="en-US" dirty="0"/>
          </a:p>
        </p:txBody>
      </p:sp>
      <p:sp>
        <p:nvSpPr>
          <p:cNvPr id="3" name="Content Placeholder 2">
            <a:extLst>
              <a:ext uri="{FF2B5EF4-FFF2-40B4-BE49-F238E27FC236}">
                <a16:creationId xmlns:a16="http://schemas.microsoft.com/office/drawing/2014/main" id="{4543591D-CBE1-4CCF-A10F-6BC80E874418}"/>
              </a:ext>
            </a:extLst>
          </p:cNvPr>
          <p:cNvSpPr>
            <a:spLocks noGrp="1"/>
          </p:cNvSpPr>
          <p:nvPr>
            <p:ph idx="1"/>
          </p:nvPr>
        </p:nvSpPr>
        <p:spPr>
          <a:xfrm>
            <a:off x="2027238" y="1222376"/>
            <a:ext cx="8585200" cy="4132263"/>
          </a:xfrm>
        </p:spPr>
        <p:txBody>
          <a:bodyPr/>
          <a:lstStyle/>
          <a:p>
            <a:pPr>
              <a:lnSpc>
                <a:spcPct val="85000"/>
              </a:lnSpc>
              <a:spcBef>
                <a:spcPts val="1200"/>
              </a:spcBef>
              <a:defRPr/>
            </a:pPr>
            <a:r>
              <a:rPr lang="en-GB" altLang="en-US" sz="1600" dirty="0"/>
              <a:t>No new dependency introduced </a:t>
            </a:r>
          </a:p>
          <a:p>
            <a:pPr>
              <a:lnSpc>
                <a:spcPct val="85000"/>
              </a:lnSpc>
              <a:spcBef>
                <a:spcPts val="1200"/>
              </a:spcBef>
              <a:defRPr/>
            </a:pPr>
            <a:r>
              <a:rPr lang="fi-FI" altLang="en-US" sz="1600" dirty="0">
                <a:cs typeface="Arial" panose="020B0604020202020204" pitchFamily="34" charset="0"/>
              </a:rPr>
              <a:t>All dependencies removed</a:t>
            </a:r>
          </a:p>
          <a:p>
            <a:pPr>
              <a:lnSpc>
                <a:spcPct val="85000"/>
              </a:lnSpc>
              <a:spcBef>
                <a:spcPts val="1200"/>
              </a:spcBef>
              <a:defRPr/>
            </a:pPr>
            <a:r>
              <a:rPr lang="en-GB" altLang="en-US" sz="1600" dirty="0"/>
              <a:t>IETF dependencies in SA4: new ones with </a:t>
            </a:r>
            <a:r>
              <a:rPr lang="en-GB" altLang="en-US" sz="1600" dirty="0">
                <a:solidFill>
                  <a:srgbClr val="FF0000"/>
                </a:solidFill>
              </a:rPr>
              <a:t>red colour</a:t>
            </a:r>
            <a:r>
              <a:rPr lang="en-GB" altLang="en-US" sz="1600" dirty="0"/>
              <a:t>, those removed with </a:t>
            </a:r>
            <a:r>
              <a:rPr lang="en-GB" altLang="en-US" sz="1600" dirty="0">
                <a:solidFill>
                  <a:srgbClr val="006600"/>
                </a:solidFill>
              </a:rPr>
              <a:t>green colour</a:t>
            </a:r>
            <a:r>
              <a:rPr lang="en-GB" altLang="en-US" sz="1600" dirty="0"/>
              <a:t>, and other updates by </a:t>
            </a:r>
            <a:r>
              <a:rPr lang="en-GB" altLang="en-US" sz="1600" dirty="0">
                <a:solidFill>
                  <a:srgbClr val="0000FF"/>
                </a:solidFill>
              </a:rPr>
              <a:t>blue colour</a:t>
            </a:r>
            <a:r>
              <a:rPr lang="en-GB" altLang="en-US" sz="1600" dirty="0"/>
              <a:t>:</a:t>
            </a:r>
          </a:p>
          <a:p>
            <a:pPr marL="0" indent="0">
              <a:spcBef>
                <a:spcPts val="600"/>
              </a:spcBef>
              <a:buNone/>
              <a:defRPr/>
            </a:pPr>
            <a:endParaRPr lang="en-GB" altLang="en-US" sz="1800" dirty="0"/>
          </a:p>
        </p:txBody>
      </p:sp>
      <p:graphicFrame>
        <p:nvGraphicFramePr>
          <p:cNvPr id="5" name="Table 4">
            <a:extLst>
              <a:ext uri="{FF2B5EF4-FFF2-40B4-BE49-F238E27FC236}">
                <a16:creationId xmlns:a16="http://schemas.microsoft.com/office/drawing/2014/main" id="{6A493079-1B61-46F9-88B0-EB1C89D9F1F7}"/>
              </a:ext>
            </a:extLst>
          </p:cNvPr>
          <p:cNvGraphicFramePr>
            <a:graphicFrameLocks noGrp="1"/>
          </p:cNvGraphicFramePr>
          <p:nvPr/>
        </p:nvGraphicFramePr>
        <p:xfrm>
          <a:off x="2114551" y="2928939"/>
          <a:ext cx="8281987" cy="558493"/>
        </p:xfrm>
        <a:graphic>
          <a:graphicData uri="http://schemas.openxmlformats.org/drawingml/2006/table">
            <a:tbl>
              <a:tblPr/>
              <a:tblGrid>
                <a:gridCol w="1878934">
                  <a:extLst>
                    <a:ext uri="{9D8B030D-6E8A-4147-A177-3AD203B41FA5}">
                      <a16:colId xmlns:a16="http://schemas.microsoft.com/office/drawing/2014/main" val="20000"/>
                    </a:ext>
                  </a:extLst>
                </a:gridCol>
                <a:gridCol w="536027">
                  <a:extLst>
                    <a:ext uri="{9D8B030D-6E8A-4147-A177-3AD203B41FA5}">
                      <a16:colId xmlns:a16="http://schemas.microsoft.com/office/drawing/2014/main" val="20001"/>
                    </a:ext>
                  </a:extLst>
                </a:gridCol>
                <a:gridCol w="818001">
                  <a:extLst>
                    <a:ext uri="{9D8B030D-6E8A-4147-A177-3AD203B41FA5}">
                      <a16:colId xmlns:a16="http://schemas.microsoft.com/office/drawing/2014/main" val="20002"/>
                    </a:ext>
                  </a:extLst>
                </a:gridCol>
                <a:gridCol w="2452168">
                  <a:extLst>
                    <a:ext uri="{9D8B030D-6E8A-4147-A177-3AD203B41FA5}">
                      <a16:colId xmlns:a16="http://schemas.microsoft.com/office/drawing/2014/main" val="20003"/>
                    </a:ext>
                  </a:extLst>
                </a:gridCol>
                <a:gridCol w="1277486">
                  <a:extLst>
                    <a:ext uri="{9D8B030D-6E8A-4147-A177-3AD203B41FA5}">
                      <a16:colId xmlns:a16="http://schemas.microsoft.com/office/drawing/2014/main" val="20004"/>
                    </a:ext>
                  </a:extLst>
                </a:gridCol>
                <a:gridCol w="1319371">
                  <a:extLst>
                    <a:ext uri="{9D8B030D-6E8A-4147-A177-3AD203B41FA5}">
                      <a16:colId xmlns:a16="http://schemas.microsoft.com/office/drawing/2014/main" val="20005"/>
                    </a:ext>
                  </a:extLst>
                </a:gridCol>
              </a:tblGrid>
              <a:tr h="382891">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IETF draft name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3GPP spec. number</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CR# which introduced the dependency</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Responsible person (in SA4)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Feature (Release)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Comments</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72AF2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72AF2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72AF2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72AF2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72AF2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72AF2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26438999"/>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1F7DEF2F-1E27-4045-857E-7F61676DE0D1}"/>
              </a:ext>
            </a:extLst>
          </p:cNvPr>
          <p:cNvSpPr>
            <a:spLocks noGrp="1"/>
          </p:cNvSpPr>
          <p:nvPr>
            <p:ph type="title"/>
          </p:nvPr>
        </p:nvSpPr>
        <p:spPr/>
        <p:txBody>
          <a:bodyPr/>
          <a:lstStyle/>
          <a:p>
            <a:r>
              <a:rPr lang="en-US" altLang="en-US" dirty="0"/>
              <a:t>Summary of action items</a:t>
            </a:r>
          </a:p>
        </p:txBody>
      </p:sp>
      <p:sp>
        <p:nvSpPr>
          <p:cNvPr id="3" name="Espace réservé du contenu 2">
            <a:extLst>
              <a:ext uri="{FF2B5EF4-FFF2-40B4-BE49-F238E27FC236}">
                <a16:creationId xmlns:a16="http://schemas.microsoft.com/office/drawing/2014/main" id="{977E90B1-601A-4188-AB44-98FAF9413D33}"/>
              </a:ext>
            </a:extLst>
          </p:cNvPr>
          <p:cNvSpPr>
            <a:spLocks noGrp="1"/>
          </p:cNvSpPr>
          <p:nvPr>
            <p:ph idx="1"/>
          </p:nvPr>
        </p:nvSpPr>
        <p:spPr/>
        <p:txBody>
          <a:bodyPr/>
          <a:lstStyle/>
          <a:p>
            <a:pPr eaLnBrk="1" hangingPunct="1">
              <a:lnSpc>
                <a:spcPct val="90000"/>
              </a:lnSpc>
              <a:spcBef>
                <a:spcPts val="2400"/>
              </a:spcBef>
            </a:pPr>
            <a:r>
              <a:rPr lang="en-GB" altLang="en-US" dirty="0"/>
              <a:t> Action Points from SA#99 to SA4:</a:t>
            </a:r>
          </a:p>
          <a:p>
            <a:pPr lvl="1">
              <a:lnSpc>
                <a:spcPct val="90000"/>
              </a:lnSpc>
              <a:spcBef>
                <a:spcPts val="900"/>
              </a:spcBef>
            </a:pPr>
            <a:r>
              <a:rPr lang="en-US" altLang="fr-FR" sz="1800" dirty="0">
                <a:cs typeface="Arial" panose="020B0604020202020204" pitchFamily="34" charset="0"/>
              </a:rPr>
              <a:t>AP to SA4 : provide WG input to SA Rel-19 Workshop</a:t>
            </a:r>
          </a:p>
          <a:p>
            <a:pPr lvl="2">
              <a:lnSpc>
                <a:spcPct val="90000"/>
              </a:lnSpc>
              <a:spcBef>
                <a:spcPts val="900"/>
              </a:spcBef>
            </a:pPr>
            <a:r>
              <a:rPr lang="en-US" altLang="fr-FR" sz="1400" dirty="0">
                <a:cs typeface="Arial" panose="020B0604020202020204" pitchFamily="34" charset="0"/>
              </a:rPr>
              <a:t>See input to Rel-19 Workshop</a:t>
            </a:r>
          </a:p>
          <a:p>
            <a:pPr lvl="1">
              <a:lnSpc>
                <a:spcPct val="90000"/>
              </a:lnSpc>
              <a:spcBef>
                <a:spcPts val="900"/>
              </a:spcBef>
            </a:pPr>
            <a:endParaRPr lang="en-US" altLang="fr-FR" sz="1400" dirty="0">
              <a:cs typeface="Arial" panose="020B0604020202020204" pitchFamily="34" charset="0"/>
            </a:endParaRPr>
          </a:p>
          <a:p>
            <a:pPr eaLnBrk="1" hangingPunct="1">
              <a:lnSpc>
                <a:spcPct val="90000"/>
              </a:lnSpc>
              <a:spcBef>
                <a:spcPts val="3000"/>
              </a:spcBef>
            </a:pPr>
            <a:r>
              <a:rPr lang="en-GB" altLang="en-US" dirty="0"/>
              <a:t> Action items from SA4 to SA#100:</a:t>
            </a:r>
          </a:p>
          <a:p>
            <a:pPr lvl="1">
              <a:lnSpc>
                <a:spcPct val="90000"/>
              </a:lnSpc>
              <a:spcBef>
                <a:spcPts val="300"/>
              </a:spcBef>
            </a:pPr>
            <a:r>
              <a:rPr lang="en-US" altLang="en-US" sz="1800" dirty="0"/>
              <a:t>Approve all SA4 agreed CRs</a:t>
            </a:r>
          </a:p>
          <a:p>
            <a:pPr lvl="1">
              <a:lnSpc>
                <a:spcPct val="90000"/>
              </a:lnSpc>
              <a:spcBef>
                <a:spcPts val="300"/>
              </a:spcBef>
            </a:pPr>
            <a:r>
              <a:rPr lang="en-US" altLang="en-US" sz="1800" dirty="0"/>
              <a:t>Approve TS 26.506</a:t>
            </a:r>
          </a:p>
          <a:p>
            <a:pPr lvl="1">
              <a:lnSpc>
                <a:spcPct val="90000"/>
              </a:lnSpc>
              <a:spcBef>
                <a:spcPts val="300"/>
              </a:spcBef>
            </a:pPr>
            <a:r>
              <a:rPr lang="en-US" altLang="en-US" sz="1800" dirty="0"/>
              <a:t>Approve TR 26.806</a:t>
            </a:r>
          </a:p>
          <a:p>
            <a:pPr lvl="1">
              <a:lnSpc>
                <a:spcPct val="90000"/>
              </a:lnSpc>
              <a:spcBef>
                <a:spcPts val="300"/>
              </a:spcBef>
            </a:pPr>
            <a:r>
              <a:rPr lang="en-US" altLang="en-US" sz="1800" dirty="0"/>
              <a:t>Approve 3 new Work Item, 1 revised WID, 1 revised Study Item and 2 new Study Items</a:t>
            </a:r>
          </a:p>
          <a:p>
            <a:pPr lvl="1">
              <a:lnSpc>
                <a:spcPct val="90000"/>
              </a:lnSpc>
              <a:spcBef>
                <a:spcPts val="300"/>
              </a:spcBef>
            </a:pPr>
            <a:endParaRPr lang="en-US" altLang="en-US" sz="1800" dirty="0"/>
          </a:p>
          <a:p>
            <a:pPr lvl="1">
              <a:lnSpc>
                <a:spcPct val="90000"/>
              </a:lnSpc>
              <a:spcBef>
                <a:spcPts val="300"/>
              </a:spcBef>
            </a:pPr>
            <a:endParaRPr lang="en-US" altLang="en-US" sz="1800" dirty="0"/>
          </a:p>
          <a:p>
            <a:endParaRPr lang="fr-FR"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EF300B1-AB59-4A0C-B3CF-AE4B76FD58CF}"/>
              </a:ext>
            </a:extLst>
          </p:cNvPr>
          <p:cNvSpPr>
            <a:spLocks noGrp="1"/>
          </p:cNvSpPr>
          <p:nvPr>
            <p:ph type="title"/>
          </p:nvPr>
        </p:nvSpPr>
        <p:spPr/>
        <p:txBody>
          <a:bodyPr/>
          <a:lstStyle/>
          <a:p>
            <a:r>
              <a:rPr lang="en-US" altLang="en-US" dirty="0"/>
              <a:t>Calendar of future meetings - 1</a:t>
            </a:r>
          </a:p>
        </p:txBody>
      </p:sp>
      <p:sp>
        <p:nvSpPr>
          <p:cNvPr id="2" name="Espace réservé du contenu 1">
            <a:extLst>
              <a:ext uri="{FF2B5EF4-FFF2-40B4-BE49-F238E27FC236}">
                <a16:creationId xmlns:a16="http://schemas.microsoft.com/office/drawing/2014/main" id="{F6FAEB32-1D0C-41F9-A9E1-F9FBAD32225E}"/>
              </a:ext>
            </a:extLst>
          </p:cNvPr>
          <p:cNvSpPr>
            <a:spLocks noGrp="1"/>
          </p:cNvSpPr>
          <p:nvPr>
            <p:ph idx="1"/>
          </p:nvPr>
        </p:nvSpPr>
        <p:spPr/>
        <p:txBody>
          <a:bodyPr/>
          <a:lstStyle/>
          <a:p>
            <a:pPr>
              <a:lnSpc>
                <a:spcPct val="85000"/>
              </a:lnSpc>
              <a:spcBef>
                <a:spcPts val="3000"/>
              </a:spcBef>
            </a:pPr>
            <a:r>
              <a:rPr lang="en-GB" altLang="en-US" sz="2000" dirty="0"/>
              <a:t>SWG AH conference calls</a:t>
            </a:r>
          </a:p>
          <a:p>
            <a:pPr lvl="1">
              <a:lnSpc>
                <a:spcPct val="90000"/>
              </a:lnSpc>
              <a:spcBef>
                <a:spcPts val="200"/>
              </a:spcBef>
              <a:tabLst>
                <a:tab pos="1787525" algn="l"/>
                <a:tab pos="3671888" algn="l"/>
              </a:tabLst>
              <a:defRPr/>
            </a:pPr>
            <a:r>
              <a:rPr lang="en-US" sz="2000" dirty="0"/>
              <a:t>MBS SWG (all A.I.s): 29 June, 13, 27 July, 10 August</a:t>
            </a:r>
          </a:p>
          <a:p>
            <a:pPr lvl="1">
              <a:lnSpc>
                <a:spcPct val="90000"/>
              </a:lnSpc>
              <a:spcBef>
                <a:spcPts val="200"/>
              </a:spcBef>
              <a:tabLst>
                <a:tab pos="1787525" algn="l"/>
                <a:tab pos="3671888" algn="l"/>
              </a:tabLst>
              <a:defRPr/>
            </a:pPr>
            <a:r>
              <a:rPr lang="en-US" sz="2000" dirty="0"/>
              <a:t>Audio SWG:</a:t>
            </a:r>
          </a:p>
          <a:p>
            <a:pPr lvl="2">
              <a:lnSpc>
                <a:spcPct val="90000"/>
              </a:lnSpc>
              <a:spcBef>
                <a:spcPts val="200"/>
              </a:spcBef>
              <a:tabLst>
                <a:tab pos="1787525" algn="l"/>
                <a:tab pos="3671888" algn="l"/>
              </a:tabLst>
              <a:defRPr/>
            </a:pPr>
            <a:r>
              <a:rPr lang="en-US" sz="1600" dirty="0" err="1"/>
              <a:t>FS_DaCED</a:t>
            </a:r>
            <a:r>
              <a:rPr lang="en-US" sz="1600" dirty="0"/>
              <a:t>: 31 July</a:t>
            </a:r>
          </a:p>
          <a:p>
            <a:pPr lvl="2">
              <a:lnSpc>
                <a:spcPct val="90000"/>
              </a:lnSpc>
              <a:spcBef>
                <a:spcPts val="200"/>
              </a:spcBef>
              <a:tabLst>
                <a:tab pos="1787525" algn="l"/>
                <a:tab pos="3671888" algn="l"/>
              </a:tabLst>
              <a:defRPr/>
            </a:pPr>
            <a:r>
              <a:rPr lang="en-US" sz="1600" dirty="0"/>
              <a:t>IVAS: 12, 21 June, 8 August</a:t>
            </a:r>
          </a:p>
          <a:p>
            <a:pPr lvl="1">
              <a:lnSpc>
                <a:spcPct val="90000"/>
              </a:lnSpc>
              <a:spcBef>
                <a:spcPts val="200"/>
              </a:spcBef>
              <a:tabLst>
                <a:tab pos="1787525" algn="l"/>
                <a:tab pos="3671888" algn="l"/>
              </a:tabLst>
              <a:defRPr/>
            </a:pPr>
            <a:r>
              <a:rPr lang="en-US" sz="2000" dirty="0"/>
              <a:t>RTC SWG (all A.I.s): 12 July, 9 August</a:t>
            </a:r>
          </a:p>
          <a:p>
            <a:pPr lvl="1">
              <a:lnSpc>
                <a:spcPct val="90000"/>
              </a:lnSpc>
              <a:spcBef>
                <a:spcPts val="200"/>
              </a:spcBef>
              <a:tabLst>
                <a:tab pos="1787525" algn="l"/>
                <a:tab pos="3671888" algn="l"/>
              </a:tabLst>
              <a:defRPr/>
            </a:pPr>
            <a:r>
              <a:rPr lang="en-US" sz="2000" dirty="0"/>
              <a:t>Video SWG (all A.I.s): 20, 27 June, 25 July, 1 August</a:t>
            </a:r>
          </a:p>
          <a:p>
            <a:pPr>
              <a:spcBef>
                <a:spcPts val="2800"/>
              </a:spcBef>
              <a:defRPr/>
            </a:pPr>
            <a:r>
              <a:rPr lang="en-GB" altLang="en-US" sz="2400" dirty="0"/>
              <a:t>SA4 plenary meetings (2023)</a:t>
            </a:r>
            <a:endParaRPr lang="en-GB" altLang="en-US" sz="2400" dirty="0">
              <a:solidFill>
                <a:srgbClr val="FF0000"/>
              </a:solidFill>
            </a:endParaRPr>
          </a:p>
          <a:p>
            <a:pPr>
              <a:defRPr/>
            </a:pPr>
            <a:endParaRPr lang="en-GB" altLang="en-US" sz="2400" dirty="0"/>
          </a:p>
          <a:p>
            <a:pPr>
              <a:defRPr/>
            </a:pPr>
            <a:endParaRPr lang="en-GB" altLang="en-US" sz="2400" dirty="0"/>
          </a:p>
          <a:p>
            <a:pPr>
              <a:lnSpc>
                <a:spcPct val="90000"/>
              </a:lnSpc>
              <a:spcBef>
                <a:spcPts val="200"/>
              </a:spcBef>
              <a:tabLst>
                <a:tab pos="1787525" algn="l"/>
                <a:tab pos="3671888" algn="l"/>
              </a:tabLst>
              <a:defRPr/>
            </a:pPr>
            <a:endParaRPr lang="en-US" altLang="en-US" sz="2400" dirty="0"/>
          </a:p>
        </p:txBody>
      </p:sp>
      <p:graphicFrame>
        <p:nvGraphicFramePr>
          <p:cNvPr id="3" name="Table 2">
            <a:extLst>
              <a:ext uri="{FF2B5EF4-FFF2-40B4-BE49-F238E27FC236}">
                <a16:creationId xmlns:a16="http://schemas.microsoft.com/office/drawing/2014/main" id="{1093B96C-1293-4646-C51A-B11C9C8CD76F}"/>
              </a:ext>
            </a:extLst>
          </p:cNvPr>
          <p:cNvGraphicFramePr>
            <a:graphicFrameLocks noGrp="1"/>
          </p:cNvGraphicFramePr>
          <p:nvPr>
            <p:extLst>
              <p:ext uri="{D42A27DB-BD31-4B8C-83A1-F6EECF244321}">
                <p14:modId xmlns:p14="http://schemas.microsoft.com/office/powerpoint/2010/main" val="3510004620"/>
              </p:ext>
            </p:extLst>
          </p:nvPr>
        </p:nvGraphicFramePr>
        <p:xfrm>
          <a:off x="1878409" y="4340159"/>
          <a:ext cx="8459123" cy="1483127"/>
        </p:xfrm>
        <a:graphic>
          <a:graphicData uri="http://schemas.openxmlformats.org/drawingml/2006/table">
            <a:tbl>
              <a:tblPr firstRow="1" bandRow="1">
                <a:tableStyleId>{5C22544A-7EE6-4342-B048-85BDC9FD1C3A}</a:tableStyleId>
              </a:tblPr>
              <a:tblGrid>
                <a:gridCol w="1771939">
                  <a:extLst>
                    <a:ext uri="{9D8B030D-6E8A-4147-A177-3AD203B41FA5}">
                      <a16:colId xmlns:a16="http://schemas.microsoft.com/office/drawing/2014/main" val="20000"/>
                    </a:ext>
                  </a:extLst>
                </a:gridCol>
                <a:gridCol w="2683075">
                  <a:extLst>
                    <a:ext uri="{9D8B030D-6E8A-4147-A177-3AD203B41FA5}">
                      <a16:colId xmlns:a16="http://schemas.microsoft.com/office/drawing/2014/main" val="20001"/>
                    </a:ext>
                  </a:extLst>
                </a:gridCol>
                <a:gridCol w="4004109">
                  <a:extLst>
                    <a:ext uri="{9D8B030D-6E8A-4147-A177-3AD203B41FA5}">
                      <a16:colId xmlns:a16="http://schemas.microsoft.com/office/drawing/2014/main" val="20002"/>
                    </a:ext>
                  </a:extLst>
                </a:gridCol>
              </a:tblGrid>
              <a:tr h="363637">
                <a:tc>
                  <a:txBody>
                    <a:bodyPr/>
                    <a:lstStyle/>
                    <a:p>
                      <a:pPr marL="36000">
                        <a:lnSpc>
                          <a:spcPct val="90000"/>
                        </a:lnSpc>
                      </a:pPr>
                      <a:r>
                        <a:rPr lang="fi-FI" sz="1400" dirty="0"/>
                        <a:t>Meetings in 2023</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55974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SA4#125</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21-25 August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E3MAG, Venue: Gothenburg, Sweden</a:t>
                      </a:r>
                    </a:p>
                  </a:txBody>
                  <a:tcPr marL="91429" marR="91429" marT="45667" marB="45667" anchor="ctr"/>
                </a:tc>
                <a:extLst>
                  <a:ext uri="{0D108BD9-81ED-4DB2-BD59-A6C34878D82A}">
                    <a16:rowId xmlns:a16="http://schemas.microsoft.com/office/drawing/2014/main" val="10005"/>
                  </a:ext>
                </a:extLst>
              </a:tr>
              <a:tr h="55974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SA4#126</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13-17 November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ATIS, Venue: Chicago, USA</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32378952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EF300B1-AB59-4A0C-B3CF-AE4B76FD58CF}"/>
              </a:ext>
            </a:extLst>
          </p:cNvPr>
          <p:cNvSpPr>
            <a:spLocks noGrp="1"/>
          </p:cNvSpPr>
          <p:nvPr>
            <p:ph type="title"/>
          </p:nvPr>
        </p:nvSpPr>
        <p:spPr/>
        <p:txBody>
          <a:bodyPr/>
          <a:lstStyle/>
          <a:p>
            <a:r>
              <a:rPr lang="en-US" altLang="en-US" dirty="0"/>
              <a:t>Calendar of future meetings - 2</a:t>
            </a:r>
          </a:p>
        </p:txBody>
      </p:sp>
      <p:sp>
        <p:nvSpPr>
          <p:cNvPr id="2" name="Espace réservé du contenu 1">
            <a:extLst>
              <a:ext uri="{FF2B5EF4-FFF2-40B4-BE49-F238E27FC236}">
                <a16:creationId xmlns:a16="http://schemas.microsoft.com/office/drawing/2014/main" id="{EF8D0A97-4522-4979-8B99-2DBB3DDA7FF7}"/>
              </a:ext>
            </a:extLst>
          </p:cNvPr>
          <p:cNvSpPr>
            <a:spLocks noGrp="1"/>
          </p:cNvSpPr>
          <p:nvPr>
            <p:ph idx="1"/>
          </p:nvPr>
        </p:nvSpPr>
        <p:spPr>
          <a:xfrm>
            <a:off x="647700" y="1181101"/>
            <a:ext cx="11184467" cy="5103814"/>
          </a:xfrm>
        </p:spPr>
        <p:txBody>
          <a:bodyPr/>
          <a:lstStyle/>
          <a:p>
            <a:pPr>
              <a:spcBef>
                <a:spcPts val="2800"/>
              </a:spcBef>
              <a:defRPr/>
            </a:pPr>
            <a:r>
              <a:rPr lang="en-GB" altLang="en-US" sz="2800" dirty="0"/>
              <a:t>SA4 plenary meetings (2024)</a:t>
            </a:r>
            <a:endParaRPr lang="en-GB" altLang="en-US" sz="2800" dirty="0">
              <a:solidFill>
                <a:srgbClr val="FF0000"/>
              </a:solidFill>
            </a:endParaRPr>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marL="0" indent="0">
              <a:buNone/>
              <a:defRPr/>
            </a:pPr>
            <a:endParaRPr lang="en-GB" altLang="en-US" sz="2800" dirty="0"/>
          </a:p>
          <a:p>
            <a:pPr>
              <a:defRPr/>
            </a:pPr>
            <a:endParaRPr lang="en-GB" altLang="en-US" sz="2800" dirty="0"/>
          </a:p>
          <a:p>
            <a:pPr>
              <a:defRPr/>
            </a:pPr>
            <a:endParaRPr lang="en-GB" altLang="en-US" sz="2800" dirty="0"/>
          </a:p>
          <a:p>
            <a:pPr>
              <a:lnSpc>
                <a:spcPct val="85000"/>
              </a:lnSpc>
              <a:spcBef>
                <a:spcPts val="3000"/>
              </a:spcBef>
              <a:tabLst>
                <a:tab pos="1787525" algn="l"/>
                <a:tab pos="3671888" algn="l"/>
              </a:tabLst>
              <a:defRPr/>
            </a:pPr>
            <a:endParaRPr lang="en-GB" altLang="en-US" sz="2800" dirty="0"/>
          </a:p>
          <a:p>
            <a:endParaRPr lang="fr-FR" dirty="0"/>
          </a:p>
        </p:txBody>
      </p:sp>
      <p:graphicFrame>
        <p:nvGraphicFramePr>
          <p:cNvPr id="6" name="Table 5">
            <a:extLst>
              <a:ext uri="{FF2B5EF4-FFF2-40B4-BE49-F238E27FC236}">
                <a16:creationId xmlns:a16="http://schemas.microsoft.com/office/drawing/2014/main" id="{7BE4D0B7-FD5F-4FBC-A11A-6CEF7109A01D}"/>
              </a:ext>
            </a:extLst>
          </p:cNvPr>
          <p:cNvGraphicFramePr>
            <a:graphicFrameLocks noGrp="1"/>
          </p:cNvGraphicFramePr>
          <p:nvPr>
            <p:extLst>
              <p:ext uri="{D42A27DB-BD31-4B8C-83A1-F6EECF244321}">
                <p14:modId xmlns:p14="http://schemas.microsoft.com/office/powerpoint/2010/main" val="743561298"/>
              </p:ext>
            </p:extLst>
          </p:nvPr>
        </p:nvGraphicFramePr>
        <p:xfrm>
          <a:off x="2271196" y="1678943"/>
          <a:ext cx="7559675" cy="4313073"/>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SA4#127</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29 January - 2 February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ETSI, Venue: Sophia-Antipolis, France</a:t>
                      </a:r>
                    </a:p>
                  </a:txBody>
                  <a:tcPr marL="91429" marR="91429" marT="45667" marB="45667" anchor="ctr"/>
                </a:tc>
                <a:extLst>
                  <a:ext uri="{0D108BD9-81ED-4DB2-BD59-A6C34878D82A}">
                    <a16:rowId xmlns:a16="http://schemas.microsoft.com/office/drawing/2014/main" val="10002"/>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SA4#127bis-e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8-12 April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3"/>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SA4#128</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20-24 May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Korea</a:t>
                      </a:r>
                    </a:p>
                  </a:txBody>
                  <a:tcPr marL="91429" marR="91429" marT="45667" marB="45667" anchor="ctr"/>
                </a:tc>
                <a:extLst>
                  <a:ext uri="{0D108BD9-81ED-4DB2-BD59-A6C34878D82A}">
                    <a16:rowId xmlns:a16="http://schemas.microsoft.com/office/drawing/2014/main" val="10004"/>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SA4#129-e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19-23 August 2024</a:t>
                      </a:r>
                    </a:p>
                    <a:p>
                      <a:pPr marL="0" marR="0" indent="0">
                        <a:spcBef>
                          <a:spcPts val="0"/>
                        </a:spcBef>
                        <a:spcAft>
                          <a:spcPts val="0"/>
                        </a:spcAft>
                        <a:buFontTx/>
                        <a:buNone/>
                      </a:pPr>
                      <a:r>
                        <a:rPr lang="en-US" sz="1400" u="none" dirty="0">
                          <a:solidFill>
                            <a:schemeClr val="tx1"/>
                          </a:solidFill>
                          <a:effectLst/>
                          <a:latin typeface="+mn-lt"/>
                          <a:ea typeface="Calibri" panose="020F0502020204030204" pitchFamily="34" charset="0"/>
                          <a:cs typeface="Arial" panose="020B0604020202020204" pitchFamily="34" charset="0"/>
                        </a:rPr>
                        <a:t>Note: agreement to have NO SA4 meetings in August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18-22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North-America</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332033061"/>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a:extLst>
              <a:ext uri="{FF2B5EF4-FFF2-40B4-BE49-F238E27FC236}">
                <a16:creationId xmlns:a16="http://schemas.microsoft.com/office/drawing/2014/main" id="{828B76F7-0ECF-4C8A-B212-EB85C2B617C0}"/>
              </a:ext>
            </a:extLst>
          </p:cNvPr>
          <p:cNvSpPr>
            <a:spLocks noGrp="1"/>
          </p:cNvSpPr>
          <p:nvPr>
            <p:ph type="title"/>
          </p:nvPr>
        </p:nvSpPr>
        <p:spPr/>
        <p:txBody>
          <a:bodyPr/>
          <a:lstStyle/>
          <a:p>
            <a:r>
              <a:rPr lang="en-US" altLang="en-US" dirty="0"/>
              <a:t>SA4 meeting statistics</a:t>
            </a:r>
          </a:p>
        </p:txBody>
      </p:sp>
      <p:sp>
        <p:nvSpPr>
          <p:cNvPr id="8" name="Espace réservé du contenu 1">
            <a:extLst>
              <a:ext uri="{FF2B5EF4-FFF2-40B4-BE49-F238E27FC236}">
                <a16:creationId xmlns:a16="http://schemas.microsoft.com/office/drawing/2014/main" id="{66A15E75-0973-4195-A43E-2B3DD802BE88}"/>
              </a:ext>
            </a:extLst>
          </p:cNvPr>
          <p:cNvSpPr>
            <a:spLocks noGrp="1"/>
          </p:cNvSpPr>
          <p:nvPr>
            <p:ph idx="1"/>
          </p:nvPr>
        </p:nvSpPr>
        <p:spPr>
          <a:xfrm>
            <a:off x="647700" y="1454151"/>
            <a:ext cx="11184467" cy="839610"/>
          </a:xfrm>
        </p:spPr>
        <p:txBody>
          <a:bodyPr/>
          <a:lstStyle/>
          <a:p>
            <a:pPr>
              <a:lnSpc>
                <a:spcPct val="85000"/>
              </a:lnSpc>
              <a:spcBef>
                <a:spcPts val="3000"/>
              </a:spcBef>
            </a:pPr>
            <a:r>
              <a:rPr lang="en-US" altLang="en-US" sz="2000" dirty="0"/>
              <a:t>Note that, as for SA4#121 and SA4#122 mega-meetings, the number of F2F participants (169) at SA4#124 collocated meeting in Athens, Greece, is not representative of a regular standalone SA4 F2F meeting.</a:t>
            </a:r>
            <a:br>
              <a:rPr lang="en-US" sz="2000" dirty="0"/>
            </a:br>
            <a:endParaRPr lang="en-US" sz="2000" dirty="0"/>
          </a:p>
          <a:p>
            <a:pPr lvl="1">
              <a:lnSpc>
                <a:spcPct val="90000"/>
              </a:lnSpc>
              <a:spcBef>
                <a:spcPts val="200"/>
              </a:spcBef>
              <a:tabLst>
                <a:tab pos="1787525" algn="l"/>
                <a:tab pos="3671888" algn="l"/>
              </a:tabLst>
              <a:defRPr/>
            </a:pPr>
            <a:endParaRPr lang="en-US" sz="1600" dirty="0"/>
          </a:p>
          <a:p>
            <a:pPr>
              <a:lnSpc>
                <a:spcPct val="90000"/>
              </a:lnSpc>
              <a:spcBef>
                <a:spcPts val="200"/>
              </a:spcBef>
              <a:tabLst>
                <a:tab pos="1787525" algn="l"/>
                <a:tab pos="3671888" algn="l"/>
              </a:tabLst>
              <a:defRPr/>
            </a:pPr>
            <a:endParaRPr lang="en-US" altLang="en-US" sz="2400" dirty="0"/>
          </a:p>
        </p:txBody>
      </p:sp>
      <p:pic>
        <p:nvPicPr>
          <p:cNvPr id="3" name="Picture 2">
            <a:extLst>
              <a:ext uri="{FF2B5EF4-FFF2-40B4-BE49-F238E27FC236}">
                <a16:creationId xmlns:a16="http://schemas.microsoft.com/office/drawing/2014/main" id="{8A35F2E8-B1EB-B391-3FA1-499B6E231193}"/>
              </a:ext>
            </a:extLst>
          </p:cNvPr>
          <p:cNvPicPr>
            <a:picLocks noChangeAspect="1"/>
          </p:cNvPicPr>
          <p:nvPr/>
        </p:nvPicPr>
        <p:blipFill>
          <a:blip r:embed="rId2"/>
          <a:stretch>
            <a:fillRect/>
          </a:stretch>
        </p:blipFill>
        <p:spPr>
          <a:xfrm>
            <a:off x="737152" y="2293761"/>
            <a:ext cx="5358848" cy="2767824"/>
          </a:xfrm>
          <a:prstGeom prst="rect">
            <a:avLst/>
          </a:prstGeom>
        </p:spPr>
      </p:pic>
      <p:pic>
        <p:nvPicPr>
          <p:cNvPr id="4" name="Picture 3">
            <a:extLst>
              <a:ext uri="{FF2B5EF4-FFF2-40B4-BE49-F238E27FC236}">
                <a16:creationId xmlns:a16="http://schemas.microsoft.com/office/drawing/2014/main" id="{CEC674D0-613F-0CA4-B5E5-5938E1C4F44F}"/>
              </a:ext>
            </a:extLst>
          </p:cNvPr>
          <p:cNvPicPr>
            <a:picLocks noChangeAspect="1"/>
          </p:cNvPicPr>
          <p:nvPr/>
        </p:nvPicPr>
        <p:blipFill>
          <a:blip r:embed="rId3"/>
          <a:stretch>
            <a:fillRect/>
          </a:stretch>
        </p:blipFill>
        <p:spPr>
          <a:xfrm>
            <a:off x="6284659" y="2287665"/>
            <a:ext cx="5358848" cy="2780017"/>
          </a:xfrm>
          <a:prstGeom prst="rect">
            <a:avLst/>
          </a:prstGeom>
        </p:spPr>
      </p:pic>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E6686F00-52E9-4596-9400-3A8BA5119086}"/>
              </a:ext>
            </a:extLst>
          </p:cNvPr>
          <p:cNvSpPr>
            <a:spLocks noGrp="1"/>
          </p:cNvSpPr>
          <p:nvPr>
            <p:ph type="title"/>
          </p:nvPr>
        </p:nvSpPr>
        <p:spPr/>
        <p:txBody>
          <a:bodyPr/>
          <a:lstStyle/>
          <a:p>
            <a:r>
              <a:rPr lang="en-US" altLang="en-US"/>
              <a:t>SA4 progress highlights </a:t>
            </a:r>
          </a:p>
        </p:txBody>
      </p:sp>
      <p:sp>
        <p:nvSpPr>
          <p:cNvPr id="2" name="Espace réservé du contenu 1">
            <a:extLst>
              <a:ext uri="{FF2B5EF4-FFF2-40B4-BE49-F238E27FC236}">
                <a16:creationId xmlns:a16="http://schemas.microsoft.com/office/drawing/2014/main" id="{276E1530-8589-41DD-88C5-7BD0BB317467}"/>
              </a:ext>
            </a:extLst>
          </p:cNvPr>
          <p:cNvSpPr>
            <a:spLocks noGrp="1"/>
          </p:cNvSpPr>
          <p:nvPr>
            <p:ph idx="1"/>
          </p:nvPr>
        </p:nvSpPr>
        <p:spPr/>
        <p:txBody>
          <a:bodyPr/>
          <a:lstStyle/>
          <a:p>
            <a:r>
              <a:rPr lang="en-US" sz="1600" dirty="0"/>
              <a:t>No CRs prior to Rel-16.</a:t>
            </a:r>
          </a:p>
          <a:p>
            <a:r>
              <a:rPr lang="en-US" sz="1600" dirty="0"/>
              <a:t>Rel-16 corrections on 5G Media streaming Architecture and Stage 3, aligning with CT WGs.</a:t>
            </a:r>
          </a:p>
          <a:p>
            <a:r>
              <a:rPr lang="en-US" sz="1600" dirty="0"/>
              <a:t>Rel-17 corrections on</a:t>
            </a:r>
            <a:r>
              <a:rPr lang="en-US" sz="1600" dirty="0">
                <a:solidFill>
                  <a:srgbClr val="000000"/>
                </a:solidFill>
              </a:rPr>
              <a:t> 5MBS, 5GMS, ITT4RT and EVEX.</a:t>
            </a:r>
            <a:endParaRPr lang="en-US" sz="1600" dirty="0"/>
          </a:p>
          <a:p>
            <a:r>
              <a:rPr lang="en-US" sz="1600" dirty="0"/>
              <a:t>Progress on all Rel-18 items (highlights):</a:t>
            </a:r>
          </a:p>
          <a:p>
            <a:pPr lvl="1"/>
            <a:r>
              <a:rPr lang="en-US" sz="1200" dirty="0"/>
              <a:t>Corrections to completed Rel-18 Work Item 5GMS_Audio_Ph2 and </a:t>
            </a:r>
            <a:r>
              <a:rPr kumimoji="0" lang="en-US" sz="1200" b="0" i="0" u="none" strike="noStrike" kern="0" cap="none" spc="0" normalizeH="0" baseline="0" noProof="0" dirty="0">
                <a:ln>
                  <a:noFill/>
                </a:ln>
                <a:solidFill>
                  <a:prstClr val="black"/>
                </a:solidFill>
                <a:effectLst/>
                <a:uLnTx/>
                <a:uFillTx/>
                <a:latin typeface="Calibri"/>
                <a:ea typeface="+mn-ea"/>
                <a:cs typeface="+mn-cs"/>
              </a:rPr>
              <a:t>ITT4RT.</a:t>
            </a:r>
          </a:p>
          <a:p>
            <a:pPr lvl="1"/>
            <a:r>
              <a:rPr lang="en-US" sz="1200" dirty="0"/>
              <a:t>TEI18 addition of 5GMS Service URL to TR 26.804 (5G media streaming extensions)</a:t>
            </a:r>
          </a:p>
          <a:p>
            <a:pPr lvl="1"/>
            <a:r>
              <a:rPr lang="en-US" sz="1200" dirty="0"/>
              <a:t>Completed 5G Media Streaming Architecture Phase 2. Several CRs to 26.501 for approval. Corresponding Rel-18 Stage 3 WID ready for approval</a:t>
            </a:r>
          </a:p>
          <a:p>
            <a:pPr lvl="1"/>
            <a:r>
              <a:rPr lang="en-US" sz="1200" dirty="0"/>
              <a:t>Completed the Generic architecture for RT and AR/MR (GA4RTAR). </a:t>
            </a:r>
            <a:r>
              <a:rPr lang="en-US" altLang="zh-CN" sz="1200" dirty="0">
                <a:cs typeface="Arial" pitchFamily="34" charset="0"/>
              </a:rPr>
              <a:t>TS 26.506 ready for approval.</a:t>
            </a:r>
            <a:endParaRPr lang="en-US" sz="1200" dirty="0"/>
          </a:p>
          <a:p>
            <a:pPr lvl="1"/>
            <a:r>
              <a:rPr lang="en-US" sz="1200" dirty="0"/>
              <a:t>Ready to perform selection testing during the summer for EVS Codec Extension for Immersive Voice and Audio Services (</a:t>
            </a:r>
            <a:r>
              <a:rPr lang="en-US" sz="1200" dirty="0" err="1"/>
              <a:t>IVAS_Codec</a:t>
            </a:r>
            <a:r>
              <a:rPr lang="en-US" sz="1200" dirty="0"/>
              <a:t>).</a:t>
            </a:r>
          </a:p>
          <a:p>
            <a:pPr lvl="1"/>
            <a:r>
              <a:rPr lang="en-US" sz="1200" dirty="0">
                <a:solidFill>
                  <a:srgbClr val="000000"/>
                </a:solidFill>
              </a:rPr>
              <a:t>Completed </a:t>
            </a:r>
            <a:r>
              <a:rPr lang="en-US" altLang="en-US" sz="1200" dirty="0"/>
              <a:t>Feasibility Study on Smartly Tethering AR Glasses (</a:t>
            </a:r>
            <a:r>
              <a:rPr lang="en-US" altLang="en-US" sz="1200" dirty="0" err="1"/>
              <a:t>FS_SmarTAR</a:t>
            </a:r>
            <a:r>
              <a:rPr lang="en-US" altLang="en-US" sz="1200" dirty="0"/>
              <a:t>). </a:t>
            </a:r>
            <a:r>
              <a:rPr lang="en-US" altLang="zh-CN" sz="1200" dirty="0">
                <a:cs typeface="Arial" pitchFamily="34" charset="0"/>
              </a:rPr>
              <a:t>TR 26.806 v2.0.0 ready for approval</a:t>
            </a:r>
          </a:p>
          <a:p>
            <a:pPr lvl="1"/>
            <a:r>
              <a:rPr lang="en-US" altLang="en-US" sz="1200" dirty="0"/>
              <a:t>Feasibility Study on AR and MR </a:t>
            </a:r>
            <a:r>
              <a:rPr lang="en-US" altLang="en-US" sz="1200" dirty="0" err="1"/>
              <a:t>QoE</a:t>
            </a:r>
            <a:r>
              <a:rPr lang="en-US" altLang="en-US" sz="1200" dirty="0"/>
              <a:t> Metrics (</a:t>
            </a:r>
            <a:r>
              <a:rPr lang="en-US" altLang="en-US" sz="1200" dirty="0" err="1"/>
              <a:t>FS_ARMRQoE</a:t>
            </a:r>
            <a:r>
              <a:rPr lang="en-US" altLang="en-US" sz="1200" dirty="0"/>
              <a:t>) TR 26.812 presented for information.</a:t>
            </a:r>
          </a:p>
          <a:p>
            <a:r>
              <a:rPr lang="en-US" sz="1600" dirty="0">
                <a:solidFill>
                  <a:srgbClr val="000000"/>
                </a:solidFill>
              </a:rPr>
              <a:t>2 new WIDs and 3 new SIDs targeting Rel-18</a:t>
            </a:r>
          </a:p>
          <a:p>
            <a:pPr lvl="1"/>
            <a:r>
              <a:rPr lang="en-US" sz="1200" dirty="0"/>
              <a:t>5G-Advanced media </a:t>
            </a:r>
            <a:r>
              <a:rPr lang="en-US" sz="1200" dirty="0" err="1"/>
              <a:t>PROfiles</a:t>
            </a:r>
            <a:r>
              <a:rPr lang="en-US" sz="1200" dirty="0"/>
              <a:t> for </a:t>
            </a:r>
            <a:r>
              <a:rPr lang="en-US" sz="1200" dirty="0" err="1"/>
              <a:t>MessagIng</a:t>
            </a:r>
            <a:r>
              <a:rPr lang="en-US" sz="1200" dirty="0"/>
              <a:t> Services (PROMISE)</a:t>
            </a:r>
          </a:p>
          <a:p>
            <a:pPr lvl="1"/>
            <a:r>
              <a:rPr lang="en-US" sz="1200" dirty="0"/>
              <a:t>5G Media Streaming Protocols Phase 2 (5GMS_Pro_Ph2)</a:t>
            </a:r>
          </a:p>
          <a:p>
            <a:pPr lvl="1"/>
            <a:r>
              <a:rPr lang="en-US" sz="1200" dirty="0"/>
              <a:t>Feasibility Study on Film Grain synthesis (FS_FGS)</a:t>
            </a:r>
          </a:p>
          <a:p>
            <a:pPr lvl="1"/>
            <a:r>
              <a:rPr lang="en-US" sz="1200" dirty="0"/>
              <a:t>Feasibility Study on new HEVC profiles and operating points (</a:t>
            </a:r>
            <a:r>
              <a:rPr lang="en-US" sz="1200" dirty="0" err="1"/>
              <a:t>FS_HEVC_Profiles</a:t>
            </a:r>
            <a:r>
              <a:rPr lang="en-US" sz="1200" dirty="0"/>
              <a:t>)</a:t>
            </a:r>
          </a:p>
          <a:p>
            <a:pPr lvl="1"/>
            <a:r>
              <a:rPr lang="en-US" sz="1200" dirty="0"/>
              <a:t>Feasibility Study on Avatars for Real-Time Communication (FS_AVATAR)</a:t>
            </a:r>
          </a:p>
          <a:p>
            <a:r>
              <a:rPr lang="en-US" sz="1600" dirty="0"/>
              <a:t>One ongoing SID targeting Rel-19</a:t>
            </a:r>
          </a:p>
          <a:p>
            <a:pPr lvl="1"/>
            <a:r>
              <a:rPr lang="en-US" sz="1200" dirty="0"/>
              <a:t>Study on Diverse audio Capturing system for End-user Devices </a:t>
            </a:r>
            <a:r>
              <a:rPr lang="en-US" altLang="en-US" sz="1200" dirty="0"/>
              <a:t>(</a:t>
            </a:r>
            <a:r>
              <a:rPr lang="en-US" sz="1200" dirty="0" err="1"/>
              <a:t>FS_DaCED</a:t>
            </a:r>
            <a:r>
              <a:rPr lang="en-US" altLang="en-US" sz="1200" dirty="0"/>
              <a:t>)</a:t>
            </a:r>
          </a:p>
          <a:p>
            <a:r>
              <a:rPr lang="en-US" sz="1600" dirty="0"/>
              <a:t>Keeping focus on Rel-18. Rel-19 planning to be discussed starting from December 2023</a:t>
            </a:r>
          </a:p>
          <a:p>
            <a:pPr lvl="1"/>
            <a:endParaRPr lang="en-US" sz="1200" dirty="0"/>
          </a:p>
          <a:p>
            <a:pPr lvl="1"/>
            <a:endParaRPr lang="en-US" sz="1200" dirty="0"/>
          </a:p>
          <a:p>
            <a:endParaRPr lang="en-US" sz="1600" dirty="0">
              <a:cs typeface="Arial" pitchFamily="34" charset="0"/>
            </a:endParaRPr>
          </a:p>
          <a:p>
            <a:endParaRPr lang="en-US" sz="1800" dirty="0">
              <a:cs typeface="Arial" pitchFamily="34" charset="0"/>
            </a:endParaRPr>
          </a:p>
          <a:p>
            <a:pPr lvl="2"/>
            <a:endParaRPr lang="en-US" sz="1050" dirty="0">
              <a:cs typeface="Arial" pitchFamily="34" charset="0"/>
            </a:endParaRPr>
          </a:p>
          <a:p>
            <a:pPr lvl="1"/>
            <a:endParaRPr lang="en-US" sz="1200" dirty="0"/>
          </a:p>
          <a:p>
            <a:pPr lvl="1"/>
            <a:endParaRPr lang="en-US" sz="1200" dirty="0"/>
          </a:p>
          <a:p>
            <a:pPr lvl="1"/>
            <a:endParaRPr lang="fr-FR" sz="12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16F4338-2C8B-45C5-BBCB-5CBF0403C383}"/>
              </a:ext>
            </a:extLst>
          </p:cNvPr>
          <p:cNvSpPr>
            <a:spLocks noGrp="1"/>
          </p:cNvSpPr>
          <p:nvPr>
            <p:ph type="title"/>
          </p:nvPr>
        </p:nvSpPr>
        <p:spPr/>
        <p:txBody>
          <a:bodyPr/>
          <a:lstStyle/>
          <a:p>
            <a:pPr marL="342900" indent="-342900">
              <a:lnSpc>
                <a:spcPct val="90000"/>
              </a:lnSpc>
            </a:pPr>
            <a:r>
              <a:rPr lang="en-US" altLang="en-US" dirty="0">
                <a:solidFill>
                  <a:srgbClr val="FF3300"/>
                </a:solidFill>
              </a:rPr>
              <a:t>CRs to features in Release 17 and earlier 1/2</a:t>
            </a:r>
            <a:endParaRPr lang="en-US" altLang="en-US" dirty="0"/>
          </a:p>
        </p:txBody>
      </p:sp>
      <p:sp>
        <p:nvSpPr>
          <p:cNvPr id="2" name="Espace réservé du contenu 1">
            <a:extLst>
              <a:ext uri="{FF2B5EF4-FFF2-40B4-BE49-F238E27FC236}">
                <a16:creationId xmlns:a16="http://schemas.microsoft.com/office/drawing/2014/main" id="{C81F6A6D-8BAF-4BB8-AC46-2C73FC7322B0}"/>
              </a:ext>
            </a:extLst>
          </p:cNvPr>
          <p:cNvSpPr>
            <a:spLocks noGrp="1"/>
          </p:cNvSpPr>
          <p:nvPr>
            <p:ph idx="1"/>
          </p:nvPr>
        </p:nvSpPr>
        <p:spPr/>
        <p:txBody>
          <a:bodyPr/>
          <a:lstStyle/>
          <a:p>
            <a:r>
              <a:rPr lang="en-US" sz="2000" i="0" u="sng" strike="noStrike" dirty="0">
                <a:solidFill>
                  <a:srgbClr val="0000FF"/>
                </a:solidFill>
                <a:effectLst/>
                <a:hlinkClick r:id="rId2"/>
              </a:rPr>
              <a:t>SP-230546</a:t>
            </a:r>
            <a:r>
              <a:rPr lang="en-US" sz="2000" dirty="0"/>
              <a:t> : Rel-16 CRs on 5GMS3: corrections</a:t>
            </a:r>
          </a:p>
          <a:p>
            <a:pPr marL="400050" lvl="1">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CR 26.117-0003 and CR 26.117-0004 on [5GMS3] Corrections to references (Rel-16 and Rel-17): Corrections to internal references.</a:t>
            </a:r>
          </a:p>
          <a:p>
            <a:pPr marL="400050" lvl="1">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CR 26.512-0033 rev2 on [5GMS3] Rel-17 corrections (Rel-17): renaming conflicting YAML information element names.</a:t>
            </a:r>
          </a:p>
          <a:p>
            <a:pPr marL="400050" lvl="1">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CR 26.512-0033 rev5 on [5GMS3, TEI17] Rel-17 corrections (Rel-17): resolving further element names conflict, adding version indication, clarify server URL format, expose when a policy template is not acceptable, add domain name aliases when reserving server certificates.</a:t>
            </a:r>
          </a:p>
          <a:p>
            <a:pPr marL="400050" lvl="1">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CR 26.512-0035 on [5GMS3] Rel-16 corrections (Rel-16): Rel-16 subset of issues resolved just above.</a:t>
            </a:r>
            <a:endParaRPr lang="en-US" sz="1200" dirty="0"/>
          </a:p>
          <a:p>
            <a:r>
              <a:rPr lang="en-US" sz="2000" i="0" u="sng" strike="noStrike" dirty="0">
                <a:solidFill>
                  <a:srgbClr val="0000FF"/>
                </a:solidFill>
                <a:effectLst/>
                <a:hlinkClick r:id="rId3"/>
              </a:rPr>
              <a:t>SP-230547</a:t>
            </a:r>
            <a:r>
              <a:rPr lang="en-US" sz="2000" dirty="0"/>
              <a:t> : Rel-16 CRs on 5GMSA: </a:t>
            </a:r>
            <a:r>
              <a:rPr lang="en-US" sz="2000" dirty="0">
                <a:effectLst/>
                <a:ea typeface="Calibri" panose="020F0502020204030204" pitchFamily="34" charset="0"/>
                <a:cs typeface="Times New Roman" panose="02020603050405020304" pitchFamily="18" charset="0"/>
              </a:rPr>
              <a:t>Feature description </a:t>
            </a:r>
            <a:endParaRPr lang="en-US" sz="2000" dirty="0"/>
          </a:p>
          <a:p>
            <a:pPr marL="400050" lvl="1">
              <a:lnSpc>
                <a:spcPct val="107000"/>
              </a:lnSpc>
              <a:spcBef>
                <a:spcPts val="0"/>
              </a:spcBef>
              <a:spcAft>
                <a:spcPts val="800"/>
              </a:spcAft>
            </a:pPr>
            <a:r>
              <a:rPr lang="en-US" sz="1400" dirty="0">
                <a:effectLst/>
                <a:ea typeface="Calibri" panose="020F0502020204030204" pitchFamily="34" charset="0"/>
                <a:cs typeface="Times New Roman" panose="02020603050405020304" pitchFamily="18" charset="0"/>
              </a:rPr>
              <a:t>CR 26.501-0067 rev2 on [5GMSA, TEI17] Feature description and CR 26.501-0068 rev2 on [5GMSA] Feature description: A high-level description of 5G Media Streaming features is added.</a:t>
            </a:r>
          </a:p>
          <a:p>
            <a:r>
              <a:rPr lang="en-US" sz="2000" i="0" u="sng" strike="noStrike" dirty="0">
                <a:solidFill>
                  <a:srgbClr val="0000FF"/>
                </a:solidFill>
                <a:effectLst/>
                <a:hlinkClick r:id="rId4"/>
              </a:rPr>
              <a:t>SP-230548</a:t>
            </a:r>
            <a:r>
              <a:rPr lang="en-US" sz="2000" dirty="0"/>
              <a:t> : Rel-17 CR on 5MBP3: </a:t>
            </a:r>
            <a:r>
              <a:rPr lang="en-US" sz="1800" dirty="0">
                <a:effectLst/>
                <a:latin typeface="Arial" panose="020B0604020202020204" pitchFamily="34" charset="0"/>
                <a:ea typeface="Calibri" panose="020F0502020204030204" pitchFamily="34" charset="0"/>
              </a:rPr>
              <a:t>Manifest format for Object Collection and Carousel</a:t>
            </a:r>
            <a:endParaRPr lang="en-US" sz="2000" dirty="0"/>
          </a:p>
          <a:p>
            <a:pPr marL="400050" marR="0" lvl="1" indent="-285750" algn="l" defTabSz="914400" rtl="0" eaLnBrk="0" fontAlgn="base" latinLnBrk="0" hangingPunct="0">
              <a:lnSpc>
                <a:spcPct val="107000"/>
              </a:lnSpc>
              <a:spcBef>
                <a:spcPts val="0"/>
              </a:spcBef>
              <a:spcAft>
                <a:spcPts val="800"/>
              </a:spcAft>
              <a:buClr>
                <a:srgbClr val="C00000"/>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CR 26.517-0007 rev5 on [5MBP3] Manifest format for Object Collection and Carousel.</a:t>
            </a:r>
            <a:endParaRPr lang="en-US" sz="1600" dirty="0"/>
          </a:p>
        </p:txBody>
      </p:sp>
    </p:spTree>
    <p:extLst>
      <p:ext uri="{BB962C8B-B14F-4D97-AF65-F5344CB8AC3E}">
        <p14:creationId xmlns:p14="http://schemas.microsoft.com/office/powerpoint/2010/main" val="231760705"/>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D02810A-A5B3-4801-94E4-10D646DD87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116FCB1-8F34-4320-992F-FF9AB90D52D9}">
  <ds:schemaRefs>
    <ds:schemaRef ds:uri="http://schemas.microsoft.com/sharepoint/v3/contenttype/forms"/>
  </ds:schemaRefs>
</ds:datastoreItem>
</file>

<file path=customXml/itemProps3.xml><?xml version="1.0" encoding="utf-8"?>
<ds:datastoreItem xmlns:ds="http://schemas.openxmlformats.org/officeDocument/2006/customXml" ds:itemID="{83A382C1-8D34-41E2-AE7D-C7A1F0A6CDFD}">
  <ds:schemaRefs>
    <ds:schemaRef ds:uri="http://purl.org/dc/terms/"/>
    <ds:schemaRef ds:uri="http://schemas.microsoft.com/office/2006/metadata/properties"/>
    <ds:schemaRef ds:uri="http://purl.org/dc/dcmitype/"/>
    <ds:schemaRef ds:uri="http://schemas.microsoft.com/office/2006/documentManagement/types"/>
    <ds:schemaRef ds:uri="7c28629c-29d3-4904-ae90-4b38e6ab8730"/>
    <ds:schemaRef ds:uri="http://schemas.microsoft.com/office/infopath/2007/PartnerControls"/>
    <ds:schemaRef ds:uri="http://purl.org/dc/elements/1.1/"/>
    <ds:schemaRef ds:uri="http://www.w3.org/XML/1998/namespace"/>
    <ds:schemaRef ds:uri="http://schemas.openxmlformats.org/package/2006/metadata/core-properties"/>
    <ds:schemaRef ds:uri="d36af664-2dfc-46e0-99b9-b4775a37cfc8"/>
  </ds:schemaRefs>
</ds:datastoreItem>
</file>

<file path=docProps/app.xml><?xml version="1.0" encoding="utf-8"?>
<Properties xmlns="http://schemas.openxmlformats.org/officeDocument/2006/extended-properties" xmlns:vt="http://schemas.openxmlformats.org/officeDocument/2006/docPropsVTypes">
  <Template/>
  <TotalTime>96031</TotalTime>
  <Words>7534</Words>
  <Application>Microsoft Office PowerPoint</Application>
  <PresentationFormat>Widescreen</PresentationFormat>
  <Paragraphs>1094</Paragraphs>
  <Slides>41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Arial</vt:lpstr>
      <vt:lpstr>Arial </vt:lpstr>
      <vt:lpstr>Calibri</vt:lpstr>
      <vt:lpstr>Times New Roman</vt:lpstr>
      <vt:lpstr>Office Theme</vt:lpstr>
      <vt:lpstr>     TSG SA WG4 (SA4) Status Report at TSG SA#100    </vt:lpstr>
      <vt:lpstr>Outline</vt:lpstr>
      <vt:lpstr>SA4 leadership and subgroups</vt:lpstr>
      <vt:lpstr>Meetings held since SA#99 </vt:lpstr>
      <vt:lpstr>Calendar of future meetings - 1</vt:lpstr>
      <vt:lpstr>Calendar of future meetings - 2</vt:lpstr>
      <vt:lpstr>SA4 meeting statistics</vt:lpstr>
      <vt:lpstr>SA4 progress highlights </vt:lpstr>
      <vt:lpstr>CRs to features in Release 17 and earlier 1/2</vt:lpstr>
      <vt:lpstr>CRs to features in Release 17 and earlier 2/2</vt:lpstr>
      <vt:lpstr>Overview of work progress  Rel-18 Work Items</vt:lpstr>
      <vt:lpstr>CRs to completed Rel-18 items and TEI18</vt:lpstr>
      <vt:lpstr>Immersive Real-time Communication for WebRTC (iRTCW)</vt:lpstr>
      <vt:lpstr>Media Capabilities for Augmented Reality (MeCAR)</vt:lpstr>
      <vt:lpstr>IMS-based AR Conversational Services (IBACS)</vt:lpstr>
      <vt:lpstr>Generic architecture for Real-Time and AR/MR media (GA4RTAR)</vt:lpstr>
      <vt:lpstr>Split Rendering Media Service Enabler (SR_MSE)</vt:lpstr>
      <vt:lpstr>5G Real-time Transport Protocols (5G_RTP)</vt:lpstr>
      <vt:lpstr>Terminal Audio quality performance and Test methods for Immersive Audio Services (ATIAS)</vt:lpstr>
      <vt:lpstr>EVS Codec Extension for Immersive Voice and Audio Services (IVAS_Codec)</vt:lpstr>
      <vt:lpstr>Enhancements to UE Testing (eUET)</vt:lpstr>
      <vt:lpstr>5G Media Streaming Architecture Phase2 (5GMS_Ph2)</vt:lpstr>
      <vt:lpstr>Enhanced Multiparty RTT  (MP_RTT)</vt:lpstr>
      <vt:lpstr>Immersive Audio for Split Rendering Scenarios (ISAR)</vt:lpstr>
      <vt:lpstr>Overview of work progress  Study Items</vt:lpstr>
      <vt:lpstr>Feasibility Study on Typical Traffic Characteristics for XR Services and other Media (FS_XRTraffic)</vt:lpstr>
      <vt:lpstr>Feasibility Study on Artificial Intelligence (AI) and Machine Learning (ML) for Media (FS_AI4Media)</vt:lpstr>
      <vt:lpstr>Study on Media Streaming aspects of Network Slicing Phase 2 (FS_MS_NS_Ph2)</vt:lpstr>
      <vt:lpstr>Feasibility Study on the enhancements for immersive Real-time Communication for WebRTC (FS_eiRTCW)</vt:lpstr>
      <vt:lpstr>Feasibility Study on Smartly Tethering AR Glasses (FS_SmarTAR)</vt:lpstr>
      <vt:lpstr>Feasibility Study on AR and MR QoE Metrics (FS_ARMRQoE)</vt:lpstr>
      <vt:lpstr>Study on Diverse audio Capturing system for End-user Devices (FS_DaCED)</vt:lpstr>
      <vt:lpstr>New Work and Study Item(s)</vt:lpstr>
      <vt:lpstr>5G-Advanced media PROfiles for MessagIng SErvices (PROMISE)</vt:lpstr>
      <vt:lpstr>5G Media Streaming Protocols Phase 2 (5GMS_Pro_Ph2)</vt:lpstr>
      <vt:lpstr>5G Media Streaming Protocols Phase 2 (5GMS_Pro_Ph2)</vt:lpstr>
      <vt:lpstr>Feasibility Study on Film Grain synthesis (FS_FGS)</vt:lpstr>
      <vt:lpstr>Feasibility Study on new HEVC profiles and operating points (FS_HEVC_Profiles)</vt:lpstr>
      <vt:lpstr>Feasibility Study on Avatars for Real-Time Communication (FS_AVATAR)</vt:lpstr>
      <vt:lpstr>Dependencies on IETF drafts in SA4</vt:lpstr>
      <vt:lpstr>Summary of action items</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dc:description>© 2009  All rights reserved</dc:description>
  <cp:lastModifiedBy>Gabin, Frederic</cp:lastModifiedBy>
  <cp:revision>2924</cp:revision>
  <cp:lastPrinted>2016-09-13T11:31:59Z</cp:lastPrinted>
  <dcterms:created xsi:type="dcterms:W3CDTF">2008-08-30T09:32:10Z</dcterms:created>
  <dcterms:modified xsi:type="dcterms:W3CDTF">2023-06-02T23:23:31Z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pdateProcess">
    <vt:lpwstr>End</vt:lpwstr>
  </property>
  <property fmtid="{D5CDD505-2E9C-101B-9397-08002B2CF9AE}" pid="3" name="ContentTypeId">
    <vt:lpwstr>0x0101004814B433DB9B594885F4112FE4976328</vt:lpwstr>
  </property>
</Properties>
</file>