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29"/>
  </p:notesMasterIdLst>
  <p:handoutMasterIdLst>
    <p:handoutMasterId r:id="rId30"/>
  </p:handoutMasterIdLst>
  <p:sldIdLst>
    <p:sldId id="303" r:id="rId5"/>
    <p:sldId id="705" r:id="rId6"/>
    <p:sldId id="925" r:id="rId7"/>
    <p:sldId id="992" r:id="rId8"/>
    <p:sldId id="1001" r:id="rId9"/>
    <p:sldId id="994" r:id="rId10"/>
    <p:sldId id="999" r:id="rId11"/>
    <p:sldId id="974" r:id="rId12"/>
    <p:sldId id="975" r:id="rId13"/>
    <p:sldId id="916" r:id="rId14"/>
    <p:sldId id="1003" r:id="rId15"/>
    <p:sldId id="972" r:id="rId16"/>
    <p:sldId id="993" r:id="rId17"/>
    <p:sldId id="1000" r:id="rId18"/>
    <p:sldId id="926" r:id="rId19"/>
    <p:sldId id="995" r:id="rId20"/>
    <p:sldId id="1004" r:id="rId21"/>
    <p:sldId id="1002" r:id="rId22"/>
    <p:sldId id="998" r:id="rId23"/>
    <p:sldId id="996" r:id="rId24"/>
    <p:sldId id="1005" r:id="rId25"/>
    <p:sldId id="997" r:id="rId26"/>
    <p:sldId id="984" r:id="rId27"/>
    <p:sldId id="985" r:id="rId28"/>
  </p:sldIdLst>
  <p:sldSz cx="12192000" cy="6858000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CC33"/>
    <a:srgbClr val="00CC00"/>
    <a:srgbClr val="0000FF"/>
    <a:srgbClr val="72AF2F"/>
    <a:srgbClr val="00CC66"/>
    <a:srgbClr val="008000"/>
    <a:srgbClr val="D0D8E8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956" autoAdjust="0"/>
    <p:restoredTop sz="96370" autoAdjust="0"/>
  </p:normalViewPr>
  <p:slideViewPr>
    <p:cSldViewPr snapToGrid="0">
      <p:cViewPr varScale="1">
        <p:scale>
          <a:sx n="99" d="100"/>
          <a:sy n="99" d="100"/>
        </p:scale>
        <p:origin x="108" y="146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531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-7512"/>
    </p:cViewPr>
  </p:sorterViewPr>
  <p:notesViewPr>
    <p:cSldViewPr snapToGrid="0">
      <p:cViewPr varScale="1">
        <p:scale>
          <a:sx n="51" d="100"/>
          <a:sy n="51" d="100"/>
        </p:scale>
        <p:origin x="2976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4BA2FF4-9C9B-43A0-99D9-70E7AE18140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55D618B-E92D-4220-AAB6-335AFF91638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4FF9D4-381D-4F65-A2E3-3E22297D6482}" type="datetime1">
              <a:rPr lang="en-US"/>
              <a:pPr>
                <a:defRPr/>
              </a:pPr>
              <a:t>4/17/2023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AE42738-A574-4AFC-8C12-D7289D224FB7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D7536795-C30F-4339-87FD-38966263D01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A61D28B-C48B-4FDA-8101-AB067B742886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2A30284-36D3-437C-A331-867BE010FA5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384AF11-2BF1-4BBF-AEE4-E5E2B9A94B2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FAC44ACD-ACA2-48FF-933F-C98682059B2D}" type="datetime1">
              <a:rPr lang="en-US"/>
              <a:pPr>
                <a:defRPr/>
              </a:pPr>
              <a:t>4/17/2023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9BC8989B-9C99-43E8-AE90-A608F1DA274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5ACF14E2-24D8-40D5-B992-B602782AEA4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612919D8-380F-455F-B948-9F29474F9DB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36B91F1B-C2A5-4A48-A531-B87A102E17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69630-D4C4-4930-941B-2F103ACDDD1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CC1142FD-101E-427D-96F6-FDB64D9722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750AEEB-43BF-4C78-A9BB-4901C20CE6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1D8C01C9-DA69-44AE-93F5-5827D88296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A7C0C384-8A03-4406-B265-27593EAE50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AB6CF3B8-1087-4EA1-B913-F019DD3E24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1800" y="52810"/>
            <a:ext cx="7747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SA4#123-e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17-21 April 2023, Online meeting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95FCF8CD-2C30-4430-B3A5-F165BE96BF3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761818" y="177801"/>
            <a:ext cx="195156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SP-230629</a:t>
            </a:r>
            <a:endParaRPr lang="en-GB" altLang="en-US" sz="1200" dirty="0">
              <a:highlight>
                <a:srgbClr val="FFFF00"/>
              </a:highligh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474762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23678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5581722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3E43BB85-D592-4477-85C5-C4386A8D7CF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68A9C30A-2580-43D9-BAEE-FEECE59C0BF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4AFB3978-2F51-4806-8F68-F6726549232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0DF169-4F9A-4D13-8638-5028A4E3BEAA}"/>
              </a:ext>
            </a:extLst>
          </p:cNvPr>
          <p:cNvSpPr txBox="1"/>
          <p:nvPr userDrawn="1"/>
        </p:nvSpPr>
        <p:spPr>
          <a:xfrm>
            <a:off x="717551" y="6394450"/>
            <a:ext cx="5767916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z="1000" spc="300" dirty="0"/>
              <a:t>3GPP TSG SA4#123-e, 17-21 April 2023</a:t>
            </a:r>
            <a:endParaRPr lang="en-GB" sz="1000" spc="300" dirty="0">
              <a:solidFill>
                <a:schemeClr val="bg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9773661-2F87-4456-BE3A-674631874291}"/>
              </a:ext>
            </a:extLst>
          </p:cNvPr>
          <p:cNvSpPr/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C840CD29-0815-49FF-A34C-B092584A5C36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A6F55D34-226B-477C-A56F-A8513C89512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</a:rPr>
              <a:t>© 3GPP 2012</a:t>
            </a:r>
            <a:endParaRPr lang="en-GB" altLang="en-US" sz="1000" dirty="0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9FBAA978-A6A7-4DCB-B504-0D831B9DD84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1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EA0CB296-0D11-483D-8C82-78C10FF5A30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8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6" r:id="rId2"/>
    <p:sldLayoutId id="2147483987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190040.zip" TargetMode="External"/><Relationship Id="rId2" Type="http://schemas.openxmlformats.org/officeDocument/2006/relationships/hyperlink" Target="https://urldefense.com/v3/__https:/www.3gpp.org/ftp/TSG_SA/WG4_CODEC/3GPP_SA4_AHOC_MTGs/SA4_Audio/Docs/S4aA230043.zip__;!!HOHtwYw!AR1Nlu3B6dX5RYZIqHh1xVA768QnvRniuA1T_Xjt5_PlezRgX_wgbTKibhJxHfVW_K0jaaAbgad_3NWLLBBYQpR-26OqcQ$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608.zip" TargetMode="External"/><Relationship Id="rId2" Type="http://schemas.openxmlformats.org/officeDocument/2006/relationships/hyperlink" Target="mailto:ivarga@qti.qualcomm.com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Information/WI_Sheet/SP-220610.zip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667.zip" TargetMode="External"/><Relationship Id="rId2" Type="http://schemas.openxmlformats.org/officeDocument/2006/relationships/hyperlink" Target="mailto:irajs@live.com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99_Rotterdam_2023-03/Docs/SP-230164.zip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1346.zip" TargetMode="External"/><Relationship Id="rId2" Type="http://schemas.openxmlformats.org/officeDocument/2006/relationships/hyperlink" Target="mailto:su.huanyu@huawei.com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21330.zip" TargetMode="External"/><Relationship Id="rId3" Type="http://schemas.openxmlformats.org/officeDocument/2006/relationships/hyperlink" Target="https://www.3gpp.org/ftp/Information/WI_Sheet/SP-220328.zip" TargetMode="External"/><Relationship Id="rId7" Type="http://schemas.openxmlformats.org/officeDocument/2006/relationships/hyperlink" Target="https://www.3gpp.org/ftp/tsg_sa/TSG_SA/TSGS_96_Budapest_2022_06/Docs/SP-220616.zip" TargetMode="External"/><Relationship Id="rId2" Type="http://schemas.openxmlformats.org/officeDocument/2006/relationships/hyperlink" Target="https://www.3gpp.org/ftp/tsg_sa/TSG_SA/TSGs_91E_Electronic/Docs/SP-210043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SP-220240.zip" TargetMode="External"/><Relationship Id="rId5" Type="http://schemas.openxmlformats.org/officeDocument/2006/relationships/hyperlink" Target="https://www.3gpp.org/ftp/Information/WI_Sheet/SP-220239.zip" TargetMode="External"/><Relationship Id="rId10" Type="http://schemas.openxmlformats.org/officeDocument/2006/relationships/hyperlink" Target="https://www.3gpp.org/ftp/Information/WI_Sheet/SP-211338.zip" TargetMode="External"/><Relationship Id="rId4" Type="http://schemas.openxmlformats.org/officeDocument/2006/relationships/hyperlink" Target="https://www.3gpp.org/ftp/Information/WI_Sheet/SP-220675.zip" TargetMode="External"/><Relationship Id="rId9" Type="http://schemas.openxmlformats.org/officeDocument/2006/relationships/hyperlink" Target="https://www.3gpp.org/ftp/Information/WI_Sheet/SP-220617.zip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1E_Electronic/Docs/SP-210043.zip" TargetMode="External"/><Relationship Id="rId2" Type="http://schemas.openxmlformats.org/officeDocument/2006/relationships/hyperlink" Target="mailto:tsto@qti.qualcomm.com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WG4_CODEC/TSGS4_123-e/Docs/S4-230539.zip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328.zip" TargetMode="External"/><Relationship Id="rId2" Type="http://schemas.openxmlformats.org/officeDocument/2006/relationships/hyperlink" Target="mailto:eric.yip@samsung.com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675.zip" TargetMode="External"/><Relationship Id="rId2" Type="http://schemas.openxmlformats.org/officeDocument/2006/relationships/hyperlink" Target="mailto:p.kolan@samsung.com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30166.zip" TargetMode="External"/><Relationship Id="rId2" Type="http://schemas.openxmlformats.org/officeDocument/2006/relationships/hyperlink" Target="mailto:yoshihiro.inoue@ntt-at.co.jp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WG4_CODEC/TSGS4_123-e/Docs/S4-230504.zip" TargetMode="External"/><Relationship Id="rId3" Type="http://schemas.openxmlformats.org/officeDocument/2006/relationships/hyperlink" Target="https://www.3gpp.org/ftp/TSG_SA/WG4_CODEC/3GPP_SA4_AHOC_MTGs/SA4_MBS/Docs/S4aI230058.zip" TargetMode="External"/><Relationship Id="rId7" Type="http://schemas.openxmlformats.org/officeDocument/2006/relationships/hyperlink" Target="https://www.3gpp.org/ftp/TSG_SA/WG4_CODEC/TSGS4_123-e/Docs/S4-230458.zip" TargetMode="External"/><Relationship Id="rId2" Type="http://schemas.openxmlformats.org/officeDocument/2006/relationships/hyperlink" Target="mailto:tsto@qti.qualcomm.co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WG4_CODEC/TSGS4_123-e/Docs/S4-230537.zip" TargetMode="External"/><Relationship Id="rId5" Type="http://schemas.openxmlformats.org/officeDocument/2006/relationships/hyperlink" Target="https://www.3gpp.org/ftp/Information/WI_Sheet/SP-220240.zip" TargetMode="External"/><Relationship Id="rId4" Type="http://schemas.openxmlformats.org/officeDocument/2006/relationships/hyperlink" Target="https://www.3gpp.org/ftp/TSG_SA/WG4_CODEC/3GPP_SA4_AHOC_MTGs/SA4_MBS/Docs/S4aI230087.zip" TargetMode="External"/><Relationship Id="rId9" Type="http://schemas.openxmlformats.org/officeDocument/2006/relationships/hyperlink" Target="https://www.3gpp.org/ftp/TSG_SA/WG4_CODEC/TSGS4_123-e/Docs/S4-230530.zip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6_Budapest_2022_06/Docs/SP-220616.zip" TargetMode="External"/><Relationship Id="rId2" Type="http://schemas.openxmlformats.org/officeDocument/2006/relationships/hyperlink" Target="mailto:gaos30@chinaunicom.cn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1330.zip" TargetMode="External"/><Relationship Id="rId2" Type="http://schemas.openxmlformats.org/officeDocument/2006/relationships/hyperlink" Target="mailto:wangbin23@xiaomi.com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9_Rotterdam_2023-03/Docs/SP-23016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9_Rotterdam_2023-03/Docs/SP-230167.zip" TargetMode="External"/><Relationship Id="rId2" Type="http://schemas.openxmlformats.org/officeDocument/2006/relationships/hyperlink" Target="mailto:stefan.bruhn@dolby.com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20613.zip" TargetMode="External"/><Relationship Id="rId13" Type="http://schemas.openxmlformats.org/officeDocument/2006/relationships/hyperlink" Target="https://www.3gpp.org/ftp/Information/WI_Sheet/SP-220667.zip" TargetMode="External"/><Relationship Id="rId3" Type="http://schemas.openxmlformats.org/officeDocument/2006/relationships/hyperlink" Target="https://www.3gpp.org/ftp/Information/WI_Sheet/SP-220242.zip" TargetMode="External"/><Relationship Id="rId7" Type="http://schemas.openxmlformats.org/officeDocument/2006/relationships/hyperlink" Target="https://www.3gpp.org/ftp/Information/WI_Sheet/SP-220685.zip" TargetMode="External"/><Relationship Id="rId12" Type="http://schemas.openxmlformats.org/officeDocument/2006/relationships/hyperlink" Target="https://www.3gpp.org/ftp/Information/WI_Sheet/SP-221033.zip" TargetMode="External"/><Relationship Id="rId2" Type="http://schemas.openxmlformats.org/officeDocument/2006/relationships/hyperlink" Target="https://www.3gpp.org/ftp/Information/WI_Sheet/SP-221032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SP-220672.zip" TargetMode="External"/><Relationship Id="rId11" Type="http://schemas.openxmlformats.org/officeDocument/2006/relationships/hyperlink" Target="https://www.3gpp.org/ftp/Information/WI_Sheet/SP-220610.zip" TargetMode="External"/><Relationship Id="rId5" Type="http://schemas.openxmlformats.org/officeDocument/2006/relationships/hyperlink" Target="https://www.3gpp.org/ftp/TSG_SA/TSG_SA/TSGS_99_Rotterdam_2023-03/Docs/SP-230165.zip" TargetMode="External"/><Relationship Id="rId15" Type="http://schemas.openxmlformats.org/officeDocument/2006/relationships/hyperlink" Target="https://www.3gpp.org/ftp/Information/WI_Sheet/SP-221346.zip" TargetMode="External"/><Relationship Id="rId10" Type="http://schemas.openxmlformats.org/officeDocument/2006/relationships/hyperlink" Target="https://www.3gpp.org/ftp/Information/WI_Sheet/SP-220608.zip" TargetMode="External"/><Relationship Id="rId4" Type="http://schemas.openxmlformats.org/officeDocument/2006/relationships/hyperlink" Target="https://www.3gpp.org/ftp/Information/WI_Sheet/SP-220668.zip" TargetMode="External"/><Relationship Id="rId9" Type="http://schemas.openxmlformats.org/officeDocument/2006/relationships/hyperlink" Target="https://www.3gpp.org/ftp/Information/WI_Sheet/SP-190040.zip" TargetMode="External"/><Relationship Id="rId14" Type="http://schemas.openxmlformats.org/officeDocument/2006/relationships/hyperlink" Target="https://www.3gpp.org/ftp/TSG_SA/TSG_SA/TSGS_99_Rotterdam_2023-03/Docs/SP-230164.zip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Information/WI_Sheet/SP-221032.zip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4_CODEC/3GPP_SA4_AHOC_MTGs/SA4_VIDEO/Docs/S4aV230013.zip" TargetMode="External"/><Relationship Id="rId2" Type="http://schemas.openxmlformats.org/officeDocument/2006/relationships/hyperlink" Target="https://www.3gpp.org/ftp/TSG_SA/WG4_CODEC/3GPP_SA4_AHOC_MTGs/SA4_VIDEO/Docs/S4aV230011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3gpp.org/ftp/Information/WI_Sheet/SP-220242.zip" TargetMode="External"/><Relationship Id="rId4" Type="http://schemas.openxmlformats.org/officeDocument/2006/relationships/hyperlink" Target="https://www.3gpp.org/ftp/TSG_SA/WG4_CODEC/TSGS4_123-e/Docs/S4-230489.zip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668.zip" TargetMode="External"/><Relationship Id="rId2" Type="http://schemas.openxmlformats.org/officeDocument/2006/relationships/hyperlink" Target="mailto:Simon.Gunkel@tno.n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TSG_SA/TSG_SA/TSGS_99_Rotterdam_2023-03/Docs/SP-230165.zip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672.zip" TargetMode="External"/><Relationship Id="rId2" Type="http://schemas.openxmlformats.org/officeDocument/2006/relationships/hyperlink" Target="mailto:hakju00.lee@samsung.com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685.zip" TargetMode="External"/><Relationship Id="rId2" Type="http://schemas.openxmlformats.org/officeDocument/2006/relationships/hyperlink" Target="mailto:bouazizi@qti.qualcomm.com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613.zip" TargetMode="External"/><Relationship Id="rId2" Type="http://schemas.openxmlformats.org/officeDocument/2006/relationships/hyperlink" Target="mailto:igor.curcio@nokia.com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8EE155D7-4578-4DE9-B201-A26BBC2A7B6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29389" y="1671639"/>
            <a:ext cx="11213432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br>
              <a:rPr lang="en-US" sz="6000" b="1" dirty="0"/>
            </a:br>
            <a:r>
              <a:rPr lang="en-US" sz="5300" b="1" dirty="0"/>
              <a:t>SA4 Work and Study Items Status at the start of SA4#123-e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CE970FC0-E315-4AAB-908E-5027477CC0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4406900"/>
            <a:ext cx="64008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dirty="0">
                <a:latin typeface="Arial" panose="020B0604020202020204" pitchFamily="34" charset="0"/>
              </a:rPr>
              <a:t>Frédéric Gabin</a:t>
            </a:r>
          </a:p>
          <a:p>
            <a:pPr>
              <a:lnSpc>
                <a:spcPct val="80000"/>
              </a:lnSpc>
            </a:pPr>
            <a:endParaRPr lang="en-US" altLang="en-US" sz="12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SA4 Chair (Dolby Laboratories Inc.)</a:t>
            </a:r>
          </a:p>
          <a:p>
            <a:pPr>
              <a:lnSpc>
                <a:spcPct val="80000"/>
              </a:lnSpc>
            </a:pPr>
            <a:r>
              <a:rPr lang="en-US" altLang="en-US" sz="2000">
                <a:latin typeface="Arial" panose="020B0604020202020204" pitchFamily="34" charset="0"/>
              </a:rPr>
              <a:t>and all SA4 WID</a:t>
            </a:r>
            <a:r>
              <a:rPr lang="en-US" altLang="en-US" sz="2000" dirty="0">
                <a:latin typeface="Arial" panose="020B0604020202020204" pitchFamily="34" charset="0"/>
              </a:rPr>
              <a:t>/</a:t>
            </a:r>
            <a:r>
              <a:rPr lang="en-US" altLang="en-US" sz="2000">
                <a:latin typeface="Arial" panose="020B0604020202020204" pitchFamily="34" charset="0"/>
              </a:rPr>
              <a:t>SID Rapporteurs</a:t>
            </a:r>
            <a:endParaRPr lang="en-US" altLang="en-US" sz="2000" dirty="0">
              <a:latin typeface="Arial" panose="020B0604020202020204" pitchFamily="34" charset="0"/>
            </a:endParaRP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A466663D-F8DD-4C2B-86B0-D8D110D84A17}"/>
              </a:ext>
            </a:extLst>
          </p:cNvPr>
          <p:cNvSpPr txBox="1">
            <a:spLocks/>
          </p:cNvSpPr>
          <p:nvPr/>
        </p:nvSpPr>
        <p:spPr bwMode="auto">
          <a:xfrm>
            <a:off x="2862263" y="3197225"/>
            <a:ext cx="64008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None/>
              <a:defRPr sz="24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  <a:defRPr/>
            </a:pPr>
            <a:br>
              <a:rPr lang="en-US" altLang="en-US" sz="2000" kern="0" dirty="0"/>
            </a:br>
            <a:r>
              <a:rPr lang="en-US" altLang="en-US" sz="2000" kern="0" dirty="0">
                <a:solidFill>
                  <a:srgbClr val="FF0000"/>
                </a:solidFill>
                <a:latin typeface="Arial" panose="020B0604020202020204" pitchFamily="34" charset="0"/>
              </a:rPr>
              <a:t>(Agenda Item 5.1)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kern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Terminal Audio quality performance and Test methods for Immersive Audio Services (ATIAS)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it-IT" altLang="zh-CN" sz="1400" dirty="0">
                <a:cs typeface="Arial" pitchFamily="34" charset="0"/>
              </a:rPr>
              <a:t>Rapporteurs: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Stéphane Ragot, Orange, stephane.ragot@orange.com (requirements)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Stefan Bruhn, Dolby Laboratories Inc., stefan.bruhn@dolby.com (test methods)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SA4#122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lvl="1" indent="-3429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400" dirty="0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Modified level calculations for multisource spatial audio test was agreed to be included in PD</a:t>
            </a:r>
          </a:p>
          <a:p>
            <a:pPr lvl="1" indent="-342900"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-"/>
            </a:pPr>
            <a:r>
              <a:rPr lang="en-US" sz="14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New version of ATIAS PD with editorial enhancements in </a:t>
            </a:r>
            <a:r>
              <a:rPr lang="en-GB" sz="1400" u="sng" dirty="0">
                <a:solidFill>
                  <a:srgbClr val="FF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hlinkClick r:id="rId2"/>
              </a:rPr>
              <a:t>S4aA230043</a:t>
            </a: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Implement modified level calculations in PD.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Continue working on PD based on contributions S4-230543, S4-230544 and S4-230545</a:t>
            </a:r>
          </a:p>
          <a:p>
            <a:pPr marL="285750" lvl="0" indent="-28575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0" indent="0"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1F3E81D-386B-4957-A18B-422927F340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5253118"/>
              </p:ext>
            </p:extLst>
          </p:nvPr>
        </p:nvGraphicFramePr>
        <p:xfrm>
          <a:off x="647700" y="1454150"/>
          <a:ext cx="10084901" cy="66370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1891266433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311872141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77372537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45019504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3504571371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07864675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744850209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406681458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996820766"/>
                  </a:ext>
                </a:extLst>
              </a:tr>
              <a:tr h="293145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830005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Terminal Audio quality performance and Test methods for Immersive Audio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ATIAS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25%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SP-190040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6220329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1680350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EVS Codec Extension for Immersive Voice and Audio Services (</a:t>
            </a:r>
            <a:r>
              <a:rPr lang="en-US" altLang="en-US" sz="3200" dirty="0" err="1"/>
              <a:t>IVAS_Codec</a:t>
            </a:r>
            <a:r>
              <a:rPr lang="en-US" altLang="en-US" sz="3200" dirty="0"/>
              <a:t>)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it-IT" altLang="zh-CN" sz="1400" dirty="0">
                <a:cs typeface="Arial" pitchFamily="34" charset="0"/>
              </a:rPr>
              <a:t>Rapporteurs: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Su, Huan-yu, Huawei Technologies Co Ltd., hs@qosound.com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Varga, Imre, Qualcomm Incorporated, </a:t>
            </a:r>
            <a:r>
              <a:rPr lang="en-US" altLang="zh-CN" sz="1400" dirty="0">
                <a:cs typeface="Arial" pitchFamily="34" charset="0"/>
                <a:hlinkClick r:id="rId2"/>
              </a:rPr>
              <a:t>ivarga@qti.qualcomm.com</a:t>
            </a:r>
            <a:endParaRPr lang="en-U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SA4#122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Good progress on Selection Test Plan (IVAS-8a) and Selection Processing Plan (IVAS-7a)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SWG decision on submission date for selection testing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Legal framework (NDA) progressed to cover test samples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Follow Project Plan (IVAS-2) which reflects now the submission date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Continue towards finalization of Selection Test Plan (IVAS-8a) and Selection Processing Plan (IVAS-7a) (note that completion is scheduled for SA4#124)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Selection Rules (IVAS-5) and Selection Deliverables (IVAS-6) appear </a:t>
            </a:r>
            <a:r>
              <a:rPr lang="en-US" altLang="zh-CN" sz="1000">
                <a:cs typeface="Arial" pitchFamily="34" charset="0"/>
              </a:rPr>
              <a:t>completed (note that completion is scheduled for SA4#124)</a:t>
            </a:r>
            <a:endParaRPr lang="en-US" altLang="zh-CN" sz="1000" dirty="0">
              <a:cs typeface="Arial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1C18DDA-D823-4E92-87A8-1DE6A2DC7BFB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6370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485841599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115707940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84555809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00039984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73482952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4055253057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653089165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974883378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76000859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770024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EVS Codec Extension for Immersive Voice and Audio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IVAS_Codec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12/12/2023 </a:t>
                      </a:r>
                      <a:br>
                        <a:rPr lang="en-US" sz="1100" dirty="0"/>
                      </a:br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-&gt; 03/2024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45%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SP-220608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55%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116852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5040355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Enhancements to UE Testing (</a:t>
            </a:r>
            <a:r>
              <a:rPr lang="en-US" altLang="en-US" sz="3200" dirty="0" err="1"/>
              <a:t>eUET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506227"/>
            <a:ext cx="11068050" cy="3778688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it-IT" altLang="zh-CN" sz="1400" dirty="0">
                <a:cs typeface="Arial" pitchFamily="34" charset="0"/>
              </a:rPr>
              <a:t>Rapporteurs: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Stéphane Ragot, Orange, stephane.ragot@orange.com (requirements in 26.131, new TS)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Jan Reimes, HEAD acoustics, Jan.Reimes@head-acoustics.com (test methods in 26.132)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SA4#122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N/A - No </a:t>
            </a:r>
            <a:r>
              <a:rPr lang="en-US" altLang="zh-CN" sz="1000" dirty="0" err="1">
                <a:cs typeface="Arial" pitchFamily="34" charset="0"/>
              </a:rPr>
              <a:t>Tdoc</a:t>
            </a:r>
            <a:r>
              <a:rPr lang="en-US" altLang="zh-CN" sz="1000" dirty="0">
                <a:cs typeface="Arial" pitchFamily="34" charset="0"/>
              </a:rPr>
              <a:t> received on </a:t>
            </a:r>
            <a:r>
              <a:rPr lang="en-US" altLang="zh-CN" sz="1000" dirty="0" err="1">
                <a:cs typeface="Arial" pitchFamily="34" charset="0"/>
              </a:rPr>
              <a:t>eUET</a:t>
            </a: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N/A - No discussion in </a:t>
            </a:r>
            <a:r>
              <a:rPr lang="en-US" altLang="zh-CN" sz="1000" dirty="0" err="1">
                <a:cs typeface="Arial" pitchFamily="34" charset="0"/>
              </a:rPr>
              <a:t>Adhoc</a:t>
            </a:r>
            <a:r>
              <a:rPr lang="en-US" altLang="zh-CN" sz="1000" dirty="0">
                <a:cs typeface="Arial" pitchFamily="34" charset="0"/>
              </a:rPr>
              <a:t> calls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Discuss JBM performance based on S4-230617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3F93AC8-E748-4084-A001-A708BF541B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655133"/>
              </p:ext>
            </p:extLst>
          </p:nvPr>
        </p:nvGraphicFramePr>
        <p:xfrm>
          <a:off x="647700" y="1454150"/>
          <a:ext cx="10084901" cy="5840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4282209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45950882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3102142753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072783741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170143956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81489224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960716218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870510373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755739133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UE Testing Phase 2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eUET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2"/>
                        </a:rPr>
                        <a:t>SP-220610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20%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3847345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759405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5G Media Streaming Architecture Phase2 (5GMS_Ph2)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506227"/>
            <a:ext cx="11068050" cy="3778688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it-IT" altLang="zh-CN" sz="1400" dirty="0">
                <a:cs typeface="Arial" pitchFamily="34" charset="0"/>
              </a:rPr>
              <a:t>Rapporteur: </a:t>
            </a:r>
            <a:r>
              <a:rPr lang="sv-SE" altLang="zh-CN" sz="1400" dirty="0">
                <a:cs typeface="Arial" pitchFamily="34" charset="0"/>
              </a:rPr>
              <a:t>Iraj Sodagar, Tencent, </a:t>
            </a:r>
            <a:r>
              <a:rPr lang="sv-SE" altLang="zh-CN" sz="1400" dirty="0">
                <a:cs typeface="Arial" pitchFamily="34" charset="0"/>
                <a:hlinkClick r:id="rId2"/>
              </a:rPr>
              <a:t>irajs@live.com</a:t>
            </a:r>
            <a:endParaRPr lang="sv-SE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SA4#122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Continue the discussion on these topics and progress the work toward completion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Contributions on 5 topics: Low latency, multiple-manifests, Service URL, Data Collection (new), and AS configuration through M3 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09FD898-5177-44AA-ADED-4300DF5FF2BE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84912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164491815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145998024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97302760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331018314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1048097541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73582716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220655723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569938170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165352221"/>
                  </a:ext>
                </a:extLst>
              </a:tr>
              <a:tr h="295202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 Media Streaming Architecture Phase 2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5GMS_Ph2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3/3/2023 </a:t>
                      </a:r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-&gt; 6/6/2023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25%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SP-220667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50%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Revised WID: </a:t>
                      </a:r>
                      <a:r>
                        <a:rPr lang="en-US" sz="1100" dirty="0">
                          <a:solidFill>
                            <a:srgbClr val="FF0000"/>
                          </a:solidFill>
                          <a:hlinkClick r:id="rId4"/>
                        </a:rPr>
                        <a:t>SP-230164</a:t>
                      </a:r>
                      <a:br>
                        <a:rPr lang="en-US" sz="1100" dirty="0">
                          <a:solidFill>
                            <a:srgbClr val="FF0000"/>
                          </a:solidFill>
                        </a:rPr>
                      </a:br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Stage 2 – CT3 Stage 3 work expected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416123524"/>
                  </a:ext>
                </a:extLst>
              </a:tr>
            </a:tbl>
          </a:graphicData>
        </a:graphic>
      </p:graphicFrame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9E2DEA50-3A82-2426-590C-7C85FE204F69}"/>
              </a:ext>
            </a:extLst>
          </p:cNvPr>
          <p:cNvGraphicFramePr>
            <a:graphicFrameLocks noGrp="1"/>
          </p:cNvGraphicFramePr>
          <p:nvPr/>
        </p:nvGraphicFramePr>
        <p:xfrm>
          <a:off x="982133" y="3624665"/>
          <a:ext cx="8128000" cy="10622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66900">
                  <a:extLst>
                    <a:ext uri="{9D8B030D-6E8A-4147-A177-3AD203B41FA5}">
                      <a16:colId xmlns:a16="http://schemas.microsoft.com/office/drawing/2014/main" val="986897712"/>
                    </a:ext>
                  </a:extLst>
                </a:gridCol>
                <a:gridCol w="6261100">
                  <a:extLst>
                    <a:ext uri="{9D8B030D-6E8A-4147-A177-3AD203B41FA5}">
                      <a16:colId xmlns:a16="http://schemas.microsoft.com/office/drawing/2014/main" val="4049781432"/>
                    </a:ext>
                  </a:extLst>
                </a:gridCol>
              </a:tblGrid>
              <a:tr h="230950">
                <a:tc>
                  <a:txBody>
                    <a:bodyPr/>
                    <a:lstStyle/>
                    <a:p>
                      <a:pPr marL="0" lvl="0" indent="-287338">
                        <a:lnSpc>
                          <a:spcPct val="100000"/>
                        </a:lnSpc>
                        <a:spcBef>
                          <a:spcPct val="15000"/>
                        </a:spcBef>
                        <a:spcAft>
                          <a:spcPct val="15000"/>
                        </a:spcAft>
                        <a:buSzPct val="100000"/>
                        <a:tabLst>
                          <a:tab pos="285750" algn="l"/>
                        </a:tabLst>
                        <a:defRPr/>
                      </a:pPr>
                      <a:r>
                        <a:rPr lang="en-US" altLang="zh-CN" sz="1000" dirty="0">
                          <a:cs typeface="Arial" pitchFamily="34" charset="0"/>
                        </a:rPr>
                        <a:t> Low latency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</a:pPr>
                      <a:r>
                        <a:rPr lang="en-US" altLang="zh-CN" sz="1000" dirty="0">
                          <a:cs typeface="Arial" pitchFamily="34" charset="0"/>
                        </a:rPr>
                        <a:t>Small fixes and align with latest 26.501. Endorsed</a:t>
                      </a:r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8599769"/>
                  </a:ext>
                </a:extLst>
              </a:tr>
              <a:tr h="2309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>
                          <a:cs typeface="Arial" pitchFamily="34" charset="0"/>
                        </a:rPr>
                        <a:t>5GMS over 5MBS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>
                          <a:cs typeface="Arial" pitchFamily="34" charset="0"/>
                        </a:rPr>
                        <a:t>Addressing more comments. Endorsed for further work.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6482800"/>
                  </a:ext>
                </a:extLst>
              </a:tr>
              <a:tr h="23095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>
                          <a:cs typeface="Arial" pitchFamily="34" charset="0"/>
                        </a:rPr>
                        <a:t>AS Configuration via M3 (new)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>
                          <a:cs typeface="Arial" pitchFamily="34" charset="0"/>
                        </a:rPr>
                        <a:t>Text and figures updated </a:t>
                      </a:r>
                      <a:r>
                        <a:rPr lang="en-US" altLang="zh-CN" sz="1000" dirty="0" err="1">
                          <a:cs typeface="Arial" pitchFamily="34" charset="0"/>
                        </a:rPr>
                        <a:t>wrt</a:t>
                      </a:r>
                      <a:r>
                        <a:rPr lang="en-US" altLang="zh-CN" sz="1000" dirty="0">
                          <a:cs typeface="Arial" pitchFamily="34" charset="0"/>
                        </a:rPr>
                        <a:t> M3 through 501 to make it normative. Endorsed for further work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3924574"/>
                  </a:ext>
                </a:extLst>
              </a:tr>
              <a:tr h="3306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>
                          <a:cs typeface="Arial" pitchFamily="34" charset="0"/>
                        </a:rPr>
                        <a:t>Service URL handling (new)</a:t>
                      </a:r>
                      <a:endParaRPr lang="en-US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>
                          <a:cs typeface="Arial" pitchFamily="34" charset="0"/>
                        </a:rPr>
                        <a:t>Two contributions on this new topic.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82206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4768355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Enhanced Multiparty RTT </a:t>
            </a:r>
            <a:br>
              <a:rPr lang="en-US" sz="3200" dirty="0"/>
            </a:br>
            <a:r>
              <a:rPr lang="en-US" altLang="en-US" sz="3200" dirty="0"/>
              <a:t>(</a:t>
            </a:r>
            <a:r>
              <a:rPr lang="en-US" sz="3200" dirty="0"/>
              <a:t>MP_RTT</a:t>
            </a:r>
            <a:r>
              <a:rPr lang="en-US" altLang="en-US" sz="3200" dirty="0"/>
              <a:t>)</a:t>
            </a:r>
            <a:endParaRPr lang="en-US" altLang="en-US" sz="3200" dirty="0">
              <a:solidFill>
                <a:srgbClr val="33CC33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506227"/>
            <a:ext cx="11068050" cy="3778688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Huan-yu Su, </a:t>
            </a:r>
            <a:r>
              <a:rPr lang="es-ES" altLang="zh-CN" sz="1400" dirty="0">
                <a:cs typeface="Arial" pitchFamily="34" charset="0"/>
                <a:hlinkClick r:id="rId2"/>
              </a:rPr>
              <a:t>su.huanyu@huawei.com</a:t>
            </a:r>
            <a:endParaRPr lang="es-E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SA4#122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Agreed to the Multiparty RTT use cases and requirements proposed in S4aR230052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Updated the PD accordingly, with v0.1.1 agreed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Proceed to architecture and call flow definitions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Get the architecture and call flow for IMS data channel solution agreed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Update the PD for future work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09FD898-5177-44AA-ADED-4300DF5FF2BE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409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164491815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145998024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97302760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331018314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1048097541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73582716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220655723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569938170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165352221"/>
                  </a:ext>
                </a:extLst>
              </a:tr>
              <a:tr h="295202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980007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Enhanced Multiparty RTT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MP_RTT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SP-221346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4161235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9507911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40AB3C44-8A1D-4921-A803-B5281B64A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2950" y="196850"/>
            <a:ext cx="6827838" cy="1143000"/>
          </a:xfrm>
        </p:spPr>
        <p:txBody>
          <a:bodyPr/>
          <a:lstStyle/>
          <a:p>
            <a:r>
              <a:rPr lang="en-US" altLang="en-US" dirty="0"/>
              <a:t>Overview of work progress </a:t>
            </a:r>
            <a:br>
              <a:rPr lang="en-US" altLang="en-US" dirty="0"/>
            </a:br>
            <a:r>
              <a:rPr lang="en-US" altLang="en-US" dirty="0"/>
              <a:t>Study Items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ECC24EF-A002-45A6-8174-7ACEB4DD7B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895225"/>
              </p:ext>
            </p:extLst>
          </p:nvPr>
        </p:nvGraphicFramePr>
        <p:xfrm>
          <a:off x="579989" y="1263204"/>
          <a:ext cx="10084901" cy="378386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20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67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778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082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870013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Traffic Models and Quality Evaluation Methods for Media and XR Services in 5G Systems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FS_XRTraffic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3/3/2023</a:t>
                      </a:r>
                      <a:br>
                        <a:rPr lang="en-US" sz="1100" dirty="0"/>
                      </a:br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-&gt; 6/6/2023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87%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100" dirty="0">
                          <a:cs typeface="Arial" panose="020B0604020202020204" pitchFamily="34" charset="0"/>
                          <a:hlinkClick r:id="rId2"/>
                        </a:rPr>
                        <a:t>SP-210043</a:t>
                      </a:r>
                      <a:endParaRPr lang="en-US" altLang="en-US" sz="1100" dirty="0"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90%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Target completion date delayed by 3 months. </a:t>
                      </a:r>
                      <a:r>
                        <a:rPr lang="en-GB" sz="1100" u="sng" dirty="0">
                          <a:solidFill>
                            <a:srgbClr val="FF0000"/>
                          </a:solidFill>
                        </a:rPr>
                        <a:t>WP needs to be corrected as the study is now under Rel-18</a:t>
                      </a: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. 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379217155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Artificial Intelligence (AI) and Machine Learning (ML) for Media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FS_AI4Media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20%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SP-220328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25%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202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Media Streaming aspects of Network Slicing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FS_MS_NS_Ph2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6/6/2023</a:t>
                      </a:r>
                      <a:br>
                        <a:rPr lang="en-US" sz="1100" dirty="0"/>
                      </a:br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-&gt; 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20%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4"/>
                        </a:rPr>
                        <a:t>SP-220675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25%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275914416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immersive Real-time Communication for WebRTC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FS_eiRTCW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6/6/2023 </a:t>
                      </a:r>
                      <a:br>
                        <a:rPr lang="en-US" sz="1100" dirty="0">
                          <a:solidFill>
                            <a:srgbClr val="FF0000"/>
                          </a:solidFill>
                        </a:rPr>
                      </a:br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-&gt; 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30%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5"/>
                        </a:rPr>
                        <a:t>SP-220239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35%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267986977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Smartly Tethering AR Glasses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FS_SmarTAR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3/3/2023</a:t>
                      </a:r>
                    </a:p>
                    <a:p>
                      <a:pPr algn="r" fontAlgn="b"/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-&gt; 6/6/2023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60%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6"/>
                        </a:rPr>
                        <a:t>SP-220240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70%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667307046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AR and MR </a:t>
                      </a:r>
                      <a:r>
                        <a:rPr lang="en-US" sz="1100" dirty="0" err="1"/>
                        <a:t>QoE</a:t>
                      </a:r>
                      <a:r>
                        <a:rPr lang="en-US" sz="1100" dirty="0"/>
                        <a:t> Metrics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FS_ARMRQoE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br>
                        <a:rPr lang="en-US" sz="800" b="1" u="sng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7"/>
                        </a:rPr>
                      </a:br>
                      <a:r>
                        <a:rPr lang="en-US" sz="1100" b="0" u="sng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7"/>
                        </a:rPr>
                        <a:t>SP-220616</a:t>
                      </a:r>
                      <a:endParaRPr lang="en-US" sz="1100" b="0" u="sng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15%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WID </a:t>
                      </a:r>
                      <a:r>
                        <a:rPr lang="en-GB" sz="1100" dirty="0" err="1">
                          <a:solidFill>
                            <a:srgbClr val="FF0000"/>
                          </a:solidFill>
                        </a:rPr>
                        <a:t>Tdoc</a:t>
                      </a: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 number corrected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165413729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980008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Diverse audio Capturing system for End-user Devices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FS_DaCED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9/12/2024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8"/>
                        </a:rPr>
                        <a:t>SP-221330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Rel-19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134000311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960050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Study on Audio Aspects for Glasses-type AR/MR Devices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FS_Audio_5GSTAR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12/8/2022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hlinkClick r:id="rId9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SP-220617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7639724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940010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Study on 5G Media Service Enablers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FS_5G_MSE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12/12/2022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hlinkClick r:id="rId10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SP-211338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4595266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83A15FA-A1FD-1F2B-B5F8-D085821A9BD6}"/>
              </a:ext>
            </a:extLst>
          </p:cNvPr>
          <p:cNvSpPr txBox="1"/>
          <p:nvPr/>
        </p:nvSpPr>
        <p:spPr>
          <a:xfrm>
            <a:off x="3048802" y="3308296"/>
            <a:ext cx="609760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000" dirty="0"/>
              <a:t>XR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2009180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Feasibility Study on Typical Traffic Characteristics for XR Services and other Media (</a:t>
            </a:r>
            <a:r>
              <a:rPr lang="en-US" sz="3200" dirty="0" err="1"/>
              <a:t>FS_XRTraffic</a:t>
            </a:r>
            <a:r>
              <a:rPr 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Thomas Stockhammer, </a:t>
            </a:r>
            <a:r>
              <a:rPr lang="es-ES" altLang="zh-CN" sz="1400" dirty="0">
                <a:cs typeface="Arial" pitchFamily="34" charset="0"/>
                <a:hlinkClick r:id="rId2"/>
              </a:rPr>
              <a:t>tsto@qti.qualcomm.com</a:t>
            </a:r>
            <a:r>
              <a:rPr lang="es-ES" altLang="zh-CN" sz="14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SA4#122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 Contributions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Not applicable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Review one input contribution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Issue a new TR collecting the agreements from the week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Update the work plan in order to ensure that completion of the study item can happen during SA4#124</a:t>
            </a:r>
          </a:p>
          <a:p>
            <a:pPr marL="400050" lvl="1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287338" indent="-287338"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0065DBD-CC5B-4794-B487-3BEC9785ACE9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106045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427926824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26972684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583030308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532741620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29663518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481251647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81660250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894480599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221227086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870013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Traffic Models and Quality Evaluation Methods for Media and XR Services in 5G Systems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FS_XRTraffic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3/3/2023</a:t>
                      </a:r>
                      <a:br>
                        <a:rPr lang="en-US" sz="1100" dirty="0"/>
                      </a:br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-&gt; 6/6/2023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87%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100" dirty="0">
                          <a:cs typeface="Arial" panose="020B0604020202020204" pitchFamily="34" charset="0"/>
                          <a:hlinkClick r:id="rId3"/>
                        </a:rPr>
                        <a:t>SP-210043</a:t>
                      </a:r>
                      <a:endParaRPr lang="en-US" altLang="en-US" sz="1100" dirty="0"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90%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Target completion date delayed by 3 months. </a:t>
                      </a:r>
                      <a:r>
                        <a:rPr lang="en-GB" sz="1100" u="sng" dirty="0">
                          <a:solidFill>
                            <a:srgbClr val="FF0000"/>
                          </a:solidFill>
                        </a:rPr>
                        <a:t>WP needs to be corrected as the study is now under Rel-18</a:t>
                      </a: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. 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71702781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E110DED-AF3F-E56C-6BEC-7CDEB4883A00}"/>
              </a:ext>
            </a:extLst>
          </p:cNvPr>
          <p:cNvGraphicFramePr>
            <a:graphicFrameLocks noGrp="1"/>
          </p:cNvGraphicFramePr>
          <p:nvPr/>
        </p:nvGraphicFramePr>
        <p:xfrm>
          <a:off x="6798672" y="2827405"/>
          <a:ext cx="4246474" cy="447040"/>
        </p:xfrm>
        <a:graphic>
          <a:graphicData uri="http://schemas.openxmlformats.org/drawingml/2006/table">
            <a:tbl>
              <a:tblPr/>
              <a:tblGrid>
                <a:gridCol w="689458">
                  <a:extLst>
                    <a:ext uri="{9D8B030D-6E8A-4147-A177-3AD203B41FA5}">
                      <a16:colId xmlns:a16="http://schemas.microsoft.com/office/drawing/2014/main" val="2720570767"/>
                    </a:ext>
                  </a:extLst>
                </a:gridCol>
                <a:gridCol w="2350008">
                  <a:extLst>
                    <a:ext uri="{9D8B030D-6E8A-4147-A177-3AD203B41FA5}">
                      <a16:colId xmlns:a16="http://schemas.microsoft.com/office/drawing/2014/main" val="200052598"/>
                    </a:ext>
                  </a:extLst>
                </a:gridCol>
                <a:gridCol w="1207008">
                  <a:extLst>
                    <a:ext uri="{9D8B030D-6E8A-4147-A177-3AD203B41FA5}">
                      <a16:colId xmlns:a16="http://schemas.microsoft.com/office/drawing/2014/main" val="399828019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S4-230538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</a:rPr>
                        <a:t>[FS_XRTraffic] Proposed Updates to TR 26.926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6098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hlinkClick r:id="rId4"/>
                        </a:rPr>
                        <a:t>S4-230539</a:t>
                      </a:r>
                      <a:endParaRPr lang="en-US">
                        <a:effectLst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</a:rPr>
                        <a:t>[FS_XRTraffic] Proposed Updated Time Plan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800251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985688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Feasibility Study on Artificial Intelligence (AI) and Machine Learning (ML) for Media (FS_AI4Media)</a:t>
            </a:r>
            <a:endParaRPr lang="en-US" sz="32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en-US" altLang="zh-CN" sz="1400" dirty="0">
                <a:cs typeface="Arial" pitchFamily="34" charset="0"/>
              </a:rPr>
              <a:t>Eric Yip, </a:t>
            </a:r>
            <a:r>
              <a:rPr lang="en-US" altLang="zh-CN" sz="1400" dirty="0">
                <a:cs typeface="Arial" pitchFamily="34" charset="0"/>
                <a:hlinkClick r:id="rId2"/>
              </a:rPr>
              <a:t>eric.yip@samsung.com</a:t>
            </a:r>
            <a:r>
              <a:rPr lang="en-US" altLang="zh-CN" sz="14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SA4#122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One contribution on </a:t>
            </a:r>
            <a:r>
              <a:rPr lang="en-GB" altLang="zh-CN" sz="1000" dirty="0">
                <a:cs typeface="Arial" pitchFamily="34" charset="0"/>
              </a:rPr>
              <a:t>Initial AI/ML evaluation framework definition (S4aV230016) was discussed, and noted, resulting in recommendations on how to proceed with the evaluation framework in general.</a:t>
            </a: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It was agreed to focus first on the scenarios, similar to that </a:t>
            </a:r>
            <a:r>
              <a:rPr lang="en-US" altLang="zh-CN" sz="1000" dirty="0" err="1">
                <a:cs typeface="Arial" pitchFamily="34" charset="0"/>
              </a:rPr>
              <a:t>templated</a:t>
            </a:r>
            <a:r>
              <a:rPr lang="en-US" altLang="zh-CN" sz="1000" dirty="0">
                <a:cs typeface="Arial" pitchFamily="34" charset="0"/>
              </a:rPr>
              <a:t> in TR 26.955, with priority in implementing the SA1 service requirements (AI model delivery and split inferencing). SI objectives and work plan may need updates accordingly.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14 contributions in total, 10 related to evaluation framework.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Evaluation framework: 2 on general details and skeleton of framework, 1 on scenario template, 2 on AI framework/model details, 5 on specific scenarios.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Plan for #123-e: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Merge and integrate contributions to </a:t>
            </a:r>
            <a:r>
              <a:rPr lang="en-US" altLang="zh-CN" sz="1000" u="sng" dirty="0">
                <a:cs typeface="Arial" pitchFamily="34" charset="0"/>
              </a:rPr>
              <a:t>create stable draft of evaluation framework, including an agreed scenario template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u="sng" dirty="0">
                <a:cs typeface="Arial" pitchFamily="34" charset="0"/>
              </a:rPr>
              <a:t>Match specific scenarios to scenario template, and include scenarios as working drafts </a:t>
            </a:r>
            <a:r>
              <a:rPr lang="en-US" altLang="zh-CN" sz="1000" dirty="0">
                <a:cs typeface="Arial" pitchFamily="34" charset="0"/>
              </a:rPr>
              <a:t>which can be updated at the May SA4 #124 meeting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200" dirty="0"/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200" dirty="0">
              <a:cs typeface="Arial" pitchFamily="34" charset="0"/>
            </a:endParaRP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200" dirty="0"/>
          </a:p>
          <a:p>
            <a:pPr marL="0" indent="0">
              <a:buNone/>
            </a:pPr>
            <a:endParaRPr lang="fr-FR" sz="12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AE5BA83-9702-4BEA-8D31-3E91EC15040A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956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402936513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1242704509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339814967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142247066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36811589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455226772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835048682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250370078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795152656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Artificial Intelligence (AI) and Machine Learning (ML) for Media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FS_AI4Media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20%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SP-220328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25%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0422271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5123927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Study on Media Streaming aspects of Network Slicing Phase 2 (FS_MS_NS_Ph2)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sv-SE" altLang="zh-CN" sz="1400" dirty="0">
                <a:cs typeface="Arial" pitchFamily="34" charset="0"/>
              </a:rPr>
              <a:t>Prakash Kolan, </a:t>
            </a:r>
            <a:r>
              <a:rPr lang="sv-SE" altLang="zh-CN" sz="1400" dirty="0">
                <a:cs typeface="Arial" pitchFamily="34" charset="0"/>
                <a:hlinkClick r:id="rId2"/>
              </a:rPr>
              <a:t>p.kolan@samsung.com</a:t>
            </a:r>
            <a:r>
              <a:rPr lang="sv-SE" altLang="zh-CN" sz="14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SA4#122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None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None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Study on candidate solutions for agreed key issues #1 (service provisioning) and #3 (network slice replacement)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Continue study on new key issues </a:t>
            </a:r>
            <a:r>
              <a:rPr lang="en-US" altLang="zh-CN" sz="1000">
                <a:cs typeface="Arial" pitchFamily="34" charset="0"/>
              </a:rPr>
              <a:t>in scope of TR 26.941</a:t>
            </a:r>
            <a:endParaRPr lang="en-US" altLang="zh-CN" sz="1000" dirty="0">
              <a:cs typeface="Arial" pitchFamily="34" charset="0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200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200" dirty="0">
              <a:cs typeface="Arial" panose="020B0604020202020204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200" dirty="0"/>
          </a:p>
          <a:p>
            <a:pPr>
              <a:buNone/>
            </a:pPr>
            <a:endParaRPr lang="fr-FR" sz="12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1BBDFB3-2047-46E9-9D10-C06A7920E0E3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86328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26462599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22755457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3019413035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486654235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460481381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84219110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25158765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4139608264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275556676"/>
                  </a:ext>
                </a:extLst>
              </a:tr>
              <a:tr h="295202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Media Streaming aspects of Network Slicing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FS_MS_NS_Ph2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6/6/2023</a:t>
                      </a:r>
                      <a:br>
                        <a:rPr lang="en-US" sz="1100" dirty="0"/>
                      </a:br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-&gt; 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20%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SP-220675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25%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0465244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2117137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Feasibility Study on the enhancements for immersive Real-time Communication for WebRTC (</a:t>
            </a:r>
            <a:r>
              <a:rPr lang="en-US" altLang="en-US" sz="3200" dirty="0" err="1"/>
              <a:t>FS_eiRTCW</a:t>
            </a:r>
            <a:r>
              <a:rPr lang="en-US" altLang="en-US" sz="3200" dirty="0"/>
              <a:t>)</a:t>
            </a:r>
            <a:endParaRPr lang="en-US" sz="32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fi-FI" altLang="zh-CN" sz="1400" dirty="0">
                <a:cs typeface="Arial" pitchFamily="34" charset="0"/>
              </a:rPr>
              <a:t>INOUE, Yoshihiro, NTT(TTC), Yoshihiro Inoue </a:t>
            </a:r>
            <a:r>
              <a:rPr lang="fi-FI" altLang="zh-CN" sz="1400" dirty="0">
                <a:cs typeface="Arial" pitchFamily="34" charset="0"/>
                <a:hlinkClick r:id="rId2"/>
              </a:rPr>
              <a:t>yoshihiro.inoue@ntt-at.co.jp</a:t>
            </a:r>
            <a:r>
              <a:rPr lang="fi-FI" altLang="zh-CN" sz="14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SA4#122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Whole image of the description for </a:t>
            </a:r>
            <a:r>
              <a:rPr lang="en-US" altLang="zh-CN" sz="1000" dirty="0" err="1">
                <a:cs typeface="Arial" pitchFamily="34" charset="0"/>
              </a:rPr>
              <a:t>eiRTCW</a:t>
            </a:r>
            <a:r>
              <a:rPr lang="en-US" altLang="zh-CN" sz="1000" dirty="0">
                <a:cs typeface="Arial" pitchFamily="34" charset="0"/>
              </a:rPr>
              <a:t> </a:t>
            </a:r>
            <a:r>
              <a:rPr lang="en-US" altLang="zh-CN" sz="1000" dirty="0" err="1">
                <a:cs typeface="Arial" pitchFamily="34" charset="0"/>
              </a:rPr>
              <a:t>signalling</a:t>
            </a:r>
            <a:r>
              <a:rPr lang="en-US" altLang="zh-CN" sz="1000" dirty="0">
                <a:cs typeface="Arial" pitchFamily="34" charset="0"/>
              </a:rPr>
              <a:t> protocol are proposed</a:t>
            </a:r>
            <a:r>
              <a:rPr lang="ja-JP" altLang="en-US" sz="1000" dirty="0">
                <a:cs typeface="Arial" pitchFamily="34" charset="0"/>
              </a:rPr>
              <a:t> </a:t>
            </a:r>
            <a:r>
              <a:rPr lang="en-US" altLang="ja-JP" sz="1000" dirty="0">
                <a:cs typeface="Arial" pitchFamily="34" charset="0"/>
              </a:rPr>
              <a:t>(S4aR230063), it's agreed to use the proposed structure </a:t>
            </a:r>
            <a:r>
              <a:rPr lang="en-US" altLang="zh-CN" sz="1000" dirty="0">
                <a:cs typeface="Arial" pitchFamily="34" charset="0"/>
              </a:rPr>
              <a:t>with modification.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The tentative draft of </a:t>
            </a:r>
            <a:r>
              <a:rPr lang="en-US" altLang="zh-CN" sz="1000" dirty="0" err="1">
                <a:cs typeface="Arial" pitchFamily="34" charset="0"/>
              </a:rPr>
              <a:t>signalling</a:t>
            </a:r>
            <a:r>
              <a:rPr lang="en-US" altLang="zh-CN" sz="1000" dirty="0">
                <a:cs typeface="Arial" pitchFamily="34" charset="0"/>
              </a:rPr>
              <a:t> requirements description is provided (S4aR230064). Normative wording should be modified.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Progress the study of the </a:t>
            </a:r>
            <a:r>
              <a:rPr lang="en-US" altLang="zh-CN" sz="1000" dirty="0" err="1">
                <a:cs typeface="Arial" pitchFamily="34" charset="0"/>
              </a:rPr>
              <a:t>signalling</a:t>
            </a:r>
            <a:r>
              <a:rPr lang="en-US" altLang="zh-CN" sz="1000" dirty="0">
                <a:cs typeface="Arial" pitchFamily="34" charset="0"/>
              </a:rPr>
              <a:t> protocol for </a:t>
            </a:r>
            <a:r>
              <a:rPr lang="en-US" altLang="zh-CN" sz="1000" dirty="0" err="1">
                <a:cs typeface="Arial" pitchFamily="34" charset="0"/>
              </a:rPr>
              <a:t>eiRTCW</a:t>
            </a:r>
            <a:r>
              <a:rPr lang="en-US" altLang="zh-CN" sz="1000" dirty="0">
                <a:cs typeface="Arial" pitchFamily="34" charset="0"/>
              </a:rPr>
              <a:t> based on the proposed/provided documents during the </a:t>
            </a:r>
            <a:r>
              <a:rPr lang="en-US" altLang="zh-CN" sz="1000" dirty="0" err="1">
                <a:cs typeface="Arial" pitchFamily="34" charset="0"/>
              </a:rPr>
              <a:t>Adhoc</a:t>
            </a:r>
            <a:r>
              <a:rPr lang="en-US" altLang="zh-CN" sz="1000" dirty="0">
                <a:cs typeface="Arial" pitchFamily="34" charset="0"/>
              </a:rPr>
              <a:t> calls.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Discuss the  </a:t>
            </a:r>
            <a:r>
              <a:rPr lang="en-US" altLang="zh-CN" sz="1000" dirty="0" err="1">
                <a:cs typeface="Arial" pitchFamily="34" charset="0"/>
              </a:rPr>
              <a:t>eiRTCW</a:t>
            </a:r>
            <a:r>
              <a:rPr lang="en-US" altLang="zh-CN" sz="1000" dirty="0">
                <a:cs typeface="Arial" pitchFamily="34" charset="0"/>
              </a:rPr>
              <a:t> </a:t>
            </a:r>
            <a:r>
              <a:rPr lang="en-US" altLang="zh-CN" sz="1000" dirty="0" err="1">
                <a:cs typeface="Arial" pitchFamily="34" charset="0"/>
              </a:rPr>
              <a:t>signalling</a:t>
            </a:r>
            <a:r>
              <a:rPr lang="en-US" altLang="zh-CN" sz="1000" dirty="0">
                <a:cs typeface="Arial" pitchFamily="34" charset="0"/>
              </a:rPr>
              <a:t> protocol requirements and details of the </a:t>
            </a:r>
            <a:r>
              <a:rPr lang="en-US" altLang="zh-CN" sz="1000" dirty="0" err="1">
                <a:cs typeface="Arial" pitchFamily="34" charset="0"/>
              </a:rPr>
              <a:t>signalling</a:t>
            </a:r>
            <a:r>
              <a:rPr lang="en-US" altLang="zh-CN" sz="1000" dirty="0">
                <a:cs typeface="Arial" pitchFamily="34" charset="0"/>
              </a:rPr>
              <a:t> protocol based on the proposed discussion paper (S4-230513).</a:t>
            </a:r>
            <a:endParaRPr lang="fr-FR" altLang="zh-CN" sz="1400" dirty="0">
              <a:cs typeface="Arial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E5D2466-1933-44AE-9E35-75B4EB22FE1D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956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477742333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89221608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83897564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612069986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304695378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83219531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2011628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381833089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294221342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immersive Real-time Communication for WebRTC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FS_eiRTCW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6/6/2023 </a:t>
                      </a:r>
                      <a:br>
                        <a:rPr lang="en-US" sz="1100" dirty="0">
                          <a:solidFill>
                            <a:srgbClr val="FF0000"/>
                          </a:solidFill>
                        </a:rPr>
                      </a:br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-&gt; 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30%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SP-230166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35%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9958106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3029120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F3B35329-BFCF-436F-8D48-FA81E821F1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08D8350-CE6F-41B0-84B2-80DFA4E0AC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ts val="500"/>
              </a:spcBef>
            </a:pPr>
            <a:r>
              <a:rPr lang="en-US" altLang="en-US" sz="2000" dirty="0"/>
              <a:t>Rel-18 Work Items 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Status at SA#99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Rapporteur’s progress report since SA4#122</a:t>
            </a:r>
          </a:p>
          <a:p>
            <a:pPr>
              <a:lnSpc>
                <a:spcPct val="90000"/>
              </a:lnSpc>
              <a:spcBef>
                <a:spcPts val="500"/>
              </a:spcBef>
            </a:pPr>
            <a:r>
              <a:rPr lang="en-US" altLang="en-US" sz="2000" dirty="0"/>
              <a:t>Rel-18 Study Items 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Status at SA#99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Rapporteur’s progress report since SA4#122</a:t>
            </a:r>
          </a:p>
          <a:p>
            <a:pPr>
              <a:lnSpc>
                <a:spcPct val="90000"/>
              </a:lnSpc>
              <a:spcBef>
                <a:spcPts val="500"/>
              </a:spcBef>
            </a:pPr>
            <a:r>
              <a:rPr lang="en-US" altLang="en-US" sz="2000" dirty="0"/>
              <a:t>New Work and Study items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endParaRPr lang="en-US" altLang="en-US" sz="1600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Feasibility Study on Smartly Tethering AR Glasses (</a:t>
            </a:r>
            <a:r>
              <a:rPr lang="en-US" altLang="en-US" sz="3200" dirty="0" err="1"/>
              <a:t>FS_SmarTAR</a:t>
            </a:r>
            <a:r>
              <a:rPr lang="en-US" altLang="en-US" sz="3200" dirty="0"/>
              <a:t>)</a:t>
            </a:r>
            <a:endParaRPr lang="en-US" sz="32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fi-FI" altLang="zh-CN" sz="1400" dirty="0">
                <a:cs typeface="Arial" pitchFamily="34" charset="0"/>
              </a:rPr>
              <a:t>Thomas Stockhammer, Qualcomm Incorporated, </a:t>
            </a:r>
            <a:r>
              <a:rPr lang="fi-FI" altLang="zh-CN" sz="1400" dirty="0">
                <a:cs typeface="Arial" pitchFamily="34" charset="0"/>
                <a:hlinkClick r:id="rId2"/>
              </a:rPr>
              <a:t>tsto@qti.qualcomm.com</a:t>
            </a:r>
            <a:endParaRPr lang="fi-FI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SA4#122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Two contributions were agreed during the AHG Period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  <a:hlinkClick r:id="rId3"/>
              </a:rPr>
              <a:t>S4aI230058</a:t>
            </a:r>
            <a:r>
              <a:rPr lang="en-US" altLang="zh-CN" sz="1000" dirty="0">
                <a:cs typeface="Arial" pitchFamily="34" charset="0"/>
              </a:rPr>
              <a:t>, [</a:t>
            </a:r>
            <a:r>
              <a:rPr lang="en-US" altLang="zh-CN" sz="1000" dirty="0" err="1">
                <a:cs typeface="Arial" pitchFamily="34" charset="0"/>
              </a:rPr>
              <a:t>FS_SmarTAR</a:t>
            </a:r>
            <a:r>
              <a:rPr lang="en-US" altLang="zh-CN" sz="1000" dirty="0">
                <a:cs typeface="Arial" pitchFamily="34" charset="0"/>
              </a:rPr>
              <a:t>] Key Issue #5: Compute distribution across UE and network for tethered glasses, Qualcomm Incorporated</a:t>
            </a:r>
          </a:p>
          <a:p>
            <a:pPr marL="1544638" lvl="3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Introduces the Key Issue of statically and dynamically distributing compute load across glass, UE, edge and network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  <a:hlinkClick r:id="rId4"/>
              </a:rPr>
              <a:t>S4aI230087</a:t>
            </a:r>
            <a:r>
              <a:rPr lang="en-US" altLang="zh-CN" sz="1000" dirty="0">
                <a:cs typeface="Arial" pitchFamily="34" charset="0"/>
              </a:rPr>
              <a:t>, [</a:t>
            </a:r>
            <a:r>
              <a:rPr lang="en-US" altLang="zh-CN" sz="1000" dirty="0" err="1">
                <a:cs typeface="Arial" pitchFamily="34" charset="0"/>
              </a:rPr>
              <a:t>FS_SmarTAR</a:t>
            </a:r>
            <a:r>
              <a:rPr lang="en-US" altLang="zh-CN" sz="1000" dirty="0">
                <a:cs typeface="Arial" pitchFamily="34" charset="0"/>
              </a:rPr>
              <a:t>] Latency Measurement and Reporting. Qualcomm Technologies Ireland</a:t>
            </a:r>
          </a:p>
          <a:p>
            <a:pPr marL="1544638" lvl="3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Extends key issue #1 on measuring the latency across different network path end-to-end and addresses also reporting. Different solutions for </a:t>
            </a:r>
            <a:r>
              <a:rPr lang="en-US" altLang="zh-CN" sz="1000" dirty="0" err="1">
                <a:cs typeface="Arial" pitchFamily="34" charset="0"/>
              </a:rPr>
              <a:t>inband</a:t>
            </a:r>
            <a:r>
              <a:rPr lang="en-US" altLang="zh-CN" sz="1000" dirty="0">
                <a:cs typeface="Arial" pitchFamily="34" charset="0"/>
              </a:rPr>
              <a:t> measurements are discussed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It is recommended to adopt the agreements by agreeing the following input document to SA4#123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Review three input contributions that progress the key issues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Update the work plan in order to ensure that completion of the study item can happen during SA4#124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Issue a new TR collecting the agreements from the week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400" dirty="0">
              <a:cs typeface="Arial" panose="020B0604020202020204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/>
          </a:p>
          <a:p>
            <a:pPr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2C19F0A-D084-476B-A67F-502FA9E3B7F4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956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983076281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34341850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3223386428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718848858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8609839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3994163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882381101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089650840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03808258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Smartly Tethering AR Glasses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FS_SmarTAR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3/3/2023</a:t>
                      </a:r>
                    </a:p>
                    <a:p>
                      <a:pPr algn="r" fontAlgn="b"/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-&gt; 6/6/2023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60%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5"/>
                        </a:rPr>
                        <a:t>SP-220240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70%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62994811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8D2EDE7-26DA-A8B3-9D69-FD0ABDF99455}"/>
              </a:ext>
            </a:extLst>
          </p:cNvPr>
          <p:cNvGraphicFramePr>
            <a:graphicFrameLocks noGrp="1"/>
          </p:cNvGraphicFramePr>
          <p:nvPr/>
        </p:nvGraphicFramePr>
        <p:xfrm>
          <a:off x="1405736" y="5116308"/>
          <a:ext cx="4582059" cy="223520"/>
        </p:xfrm>
        <a:graphic>
          <a:graphicData uri="http://schemas.openxmlformats.org/drawingml/2006/table">
            <a:tbl>
              <a:tblPr/>
              <a:tblGrid>
                <a:gridCol w="689458">
                  <a:extLst>
                    <a:ext uri="{9D8B030D-6E8A-4147-A177-3AD203B41FA5}">
                      <a16:colId xmlns:a16="http://schemas.microsoft.com/office/drawing/2014/main" val="3501242742"/>
                    </a:ext>
                  </a:extLst>
                </a:gridCol>
                <a:gridCol w="2685593">
                  <a:extLst>
                    <a:ext uri="{9D8B030D-6E8A-4147-A177-3AD203B41FA5}">
                      <a16:colId xmlns:a16="http://schemas.microsoft.com/office/drawing/2014/main" val="1106681965"/>
                    </a:ext>
                  </a:extLst>
                </a:gridCol>
                <a:gridCol w="1207008">
                  <a:extLst>
                    <a:ext uri="{9D8B030D-6E8A-4147-A177-3AD203B41FA5}">
                      <a16:colId xmlns:a16="http://schemas.microsoft.com/office/drawing/2014/main" val="51748034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hlinkClick r:id="rId6"/>
                        </a:rPr>
                        <a:t>S4-230537</a:t>
                      </a:r>
                      <a:endParaRPr lang="en-US">
                        <a:effectLst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</a:rPr>
                        <a:t>[FS_SmarTAR] Editor's Proposed Update of TR 26.806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136436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2896619B-63CE-ECFB-CBBA-4CCB98190182}"/>
              </a:ext>
            </a:extLst>
          </p:cNvPr>
          <p:cNvGraphicFramePr>
            <a:graphicFrameLocks noGrp="1"/>
          </p:cNvGraphicFramePr>
          <p:nvPr/>
        </p:nvGraphicFramePr>
        <p:xfrm>
          <a:off x="7587864" y="2302012"/>
          <a:ext cx="4490925" cy="1605280"/>
        </p:xfrm>
        <a:graphic>
          <a:graphicData uri="http://schemas.openxmlformats.org/drawingml/2006/table">
            <a:tbl>
              <a:tblPr/>
              <a:tblGrid>
                <a:gridCol w="737531">
                  <a:extLst>
                    <a:ext uri="{9D8B030D-6E8A-4147-A177-3AD203B41FA5}">
                      <a16:colId xmlns:a16="http://schemas.microsoft.com/office/drawing/2014/main" val="1800912469"/>
                    </a:ext>
                  </a:extLst>
                </a:gridCol>
                <a:gridCol w="2697494">
                  <a:extLst>
                    <a:ext uri="{9D8B030D-6E8A-4147-A177-3AD203B41FA5}">
                      <a16:colId xmlns:a16="http://schemas.microsoft.com/office/drawing/2014/main" val="753850743"/>
                    </a:ext>
                  </a:extLst>
                </a:gridCol>
                <a:gridCol w="1055900">
                  <a:extLst>
                    <a:ext uri="{9D8B030D-6E8A-4147-A177-3AD203B41FA5}">
                      <a16:colId xmlns:a16="http://schemas.microsoft.com/office/drawing/2014/main" val="142660877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hlinkClick r:id="rId7"/>
                        </a:rPr>
                        <a:t>S4-230458</a:t>
                      </a:r>
                      <a:endParaRPr lang="en-US">
                        <a:effectLst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</a:rPr>
                        <a:t>[FS_SmarTAR] RTP header extension for in-band delay measurement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</a:rPr>
                        <a:t>Qualcomm Technologies Ireland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70397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hlinkClick r:id="rId8"/>
                        </a:rPr>
                        <a:t>S4-230504</a:t>
                      </a:r>
                      <a:endParaRPr lang="en-US">
                        <a:effectLst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</a:rPr>
                        <a:t>Clarification on non-5G delay measurement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</a:rPr>
                        <a:t>Huawei, HiSilicon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018284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hlinkClick r:id="rId9"/>
                        </a:rPr>
                        <a:t>S4-230530</a:t>
                      </a:r>
                      <a:endParaRPr lang="en-US">
                        <a:effectLst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</a:rPr>
                        <a:t>[FS_SmarTAR] Key Issue #5: Compute distribution across UE and network for tethered glasses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2106445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S4-230536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</a:rPr>
                        <a:t>[FS_SmarTAR] Proposed Updated Work Plan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73830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  <a:hlinkClick r:id="rId6"/>
                        </a:rPr>
                        <a:t>S4-230537</a:t>
                      </a:r>
                      <a:endParaRPr lang="en-US">
                        <a:effectLst/>
                      </a:endParaRP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>
                          <a:effectLst/>
                          <a:latin typeface="Arial" panose="020B0604020202020204" pitchFamily="34" charset="0"/>
                        </a:rPr>
                        <a:t>[FS_SmarTAR] Editor's Proposed Update of TR 26.806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</a:rPr>
                        <a:t>Qualcomm incorporated</a:t>
                      </a:r>
                    </a:p>
                  </a:txBody>
                  <a:tcPr marL="50800" marR="50800" marT="50800" marB="50800">
                    <a:lnL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3A3A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3713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6305048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Feasibility Study on AR and MR </a:t>
            </a:r>
            <a:r>
              <a:rPr lang="en-US" altLang="en-US" sz="3200" dirty="0" err="1"/>
              <a:t>QoE</a:t>
            </a:r>
            <a:r>
              <a:rPr lang="en-US" altLang="en-US" sz="3200" dirty="0"/>
              <a:t> Metrics (</a:t>
            </a:r>
            <a:r>
              <a:rPr lang="en-US" altLang="en-US" sz="3200" dirty="0" err="1"/>
              <a:t>FS_ARMRQoE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it-IT" altLang="zh-CN" sz="1400" dirty="0">
                <a:cs typeface="Arial" pitchFamily="34" charset="0"/>
              </a:rPr>
              <a:t>Shuai Gao (</a:t>
            </a:r>
            <a:r>
              <a:rPr lang="it-IT" altLang="zh-CN" sz="1400" dirty="0">
                <a:cs typeface="Arial" pitchFamily="34" charset="0"/>
                <a:hlinkClick r:id="rId2"/>
              </a:rPr>
              <a:t>gaos30@chinaunicom.cn</a:t>
            </a:r>
            <a:r>
              <a:rPr lang="it-IT" altLang="zh-CN" sz="1400" dirty="0">
                <a:cs typeface="Arial" pitchFamily="34" charset="0"/>
              </a:rPr>
              <a:t>)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SA4#122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 progress.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 progress.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Discussion on which AR/MR </a:t>
            </a:r>
            <a:r>
              <a:rPr lang="en-US" altLang="zh-CN" sz="1000" dirty="0" err="1">
                <a:cs typeface="Arial" pitchFamily="34" charset="0"/>
              </a:rPr>
              <a:t>QoE</a:t>
            </a:r>
            <a:r>
              <a:rPr lang="en-US" altLang="zh-CN" sz="1000" dirty="0">
                <a:cs typeface="Arial" pitchFamily="34" charset="0"/>
              </a:rPr>
              <a:t> metrics can </a:t>
            </a:r>
            <a:r>
              <a:rPr lang="en-US" altLang="zh-CN" sz="1000">
                <a:cs typeface="Arial" pitchFamily="34" charset="0"/>
              </a:rPr>
              <a:t>be agreed.</a:t>
            </a:r>
            <a:endParaRPr lang="en-US" altLang="zh-CN" sz="10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Discussion on the parameters that can be monitored  via the Observation Point 1.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Capture the agreements and update the TR 26.812.</a:t>
            </a: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400" dirty="0">
              <a:cs typeface="Arial" panose="020B0604020202020204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/>
          </a:p>
          <a:p>
            <a:pPr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73183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825673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460455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AR and MR </a:t>
                      </a:r>
                      <a:r>
                        <a:rPr lang="en-US" sz="1100" dirty="0" err="1"/>
                        <a:t>QoE</a:t>
                      </a:r>
                      <a:r>
                        <a:rPr lang="en-US" sz="1100" dirty="0"/>
                        <a:t> Metrics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FS_ARMRQoE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br>
                        <a:rPr lang="en-US" sz="800" b="1" u="sng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3"/>
                        </a:rPr>
                      </a:br>
                      <a:r>
                        <a:rPr lang="en-US" sz="1100" b="0" u="sng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3"/>
                        </a:rPr>
                        <a:t>SP-220616</a:t>
                      </a:r>
                      <a:endParaRPr lang="en-US" sz="1100" b="0" u="sng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15%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WID </a:t>
                      </a:r>
                      <a:r>
                        <a:rPr lang="en-GB" sz="1100" dirty="0" err="1">
                          <a:solidFill>
                            <a:srgbClr val="FF0000"/>
                          </a:solidFill>
                        </a:rPr>
                        <a:t>Tdoc</a:t>
                      </a: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 number corrected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77980447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Study on Diverse audio Capturing system for End-user Devices </a:t>
            </a:r>
            <a:r>
              <a:rPr lang="en-US" altLang="en-US" sz="3200" dirty="0"/>
              <a:t>(</a:t>
            </a:r>
            <a:r>
              <a:rPr lang="en-US" sz="3200" dirty="0" err="1"/>
              <a:t>FS_DaCED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de-DE" altLang="zh-CN" sz="1400" dirty="0">
                <a:cs typeface="Arial" pitchFamily="34" charset="0"/>
              </a:rPr>
              <a:t>Wang Bin, Xiaomi, email: </a:t>
            </a:r>
            <a:r>
              <a:rPr lang="de-DE" altLang="zh-CN" sz="1400" dirty="0">
                <a:cs typeface="Arial" pitchFamily="34" charset="0"/>
                <a:hlinkClick r:id="rId2"/>
              </a:rPr>
              <a:t>wangbin23@xiaomi.com</a:t>
            </a:r>
            <a:r>
              <a:rPr lang="de-DE" altLang="zh-CN" sz="14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SA4#122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ea typeface="+mn-ea"/>
                <a:cs typeface="Arial" pitchFamily="34" charset="0"/>
              </a:rPr>
              <a:t>Two contributions </a:t>
            </a:r>
            <a:r>
              <a:rPr lang="zh-CN" altLang="zh-CN" sz="1400" dirty="0">
                <a:ea typeface="+mn-ea"/>
                <a:cs typeface="Arial" pitchFamily="34" charset="0"/>
              </a:rPr>
              <a:t>S4aA230037 and S4aA230040 </a:t>
            </a:r>
            <a:r>
              <a:rPr lang="en-US" altLang="zh-CN" sz="1400" dirty="0">
                <a:ea typeface="+mn-ea"/>
                <a:cs typeface="Arial" pitchFamily="34" charset="0"/>
              </a:rPr>
              <a:t>were agreed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ea typeface="+mn-ea"/>
                <a:cs typeface="Arial" pitchFamily="34" charset="0"/>
              </a:rPr>
              <a:t>The text of the two agreed contributions were included in brackets in </a:t>
            </a:r>
            <a:r>
              <a:rPr lang="zh-CN" altLang="zh-CN" sz="1400" dirty="0">
                <a:ea typeface="+mn-ea"/>
                <a:cs typeface="Arial" pitchFamily="34" charset="0"/>
              </a:rPr>
              <a:t>TR 26.933 </a:t>
            </a:r>
            <a:endParaRPr lang="en-US" altLang="zh-CN" sz="1400" dirty="0">
              <a:ea typeface="+mn-ea"/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ea typeface="+mn-ea"/>
                <a:cs typeface="Arial" pitchFamily="34" charset="0"/>
              </a:rPr>
              <a:t>To Update </a:t>
            </a:r>
            <a:r>
              <a:rPr lang="zh-CN" altLang="zh-CN" sz="1400" dirty="0">
                <a:ea typeface="+mn-ea"/>
                <a:cs typeface="Arial" pitchFamily="34" charset="0"/>
              </a:rPr>
              <a:t>26.933 </a:t>
            </a:r>
            <a:r>
              <a:rPr lang="en-US" altLang="zh-CN" sz="1400" dirty="0">
                <a:ea typeface="+mn-ea"/>
                <a:cs typeface="Arial" pitchFamily="34" charset="0"/>
              </a:rPr>
              <a:t>and continue collecting inputs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400" dirty="0">
              <a:cs typeface="Arial" panose="020B0604020202020204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/>
          </a:p>
          <a:p>
            <a:pPr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980008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Diverse audio Capturing system for End-user Devices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FS_DaCED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9/12/2024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SP-221330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1100" b="1" dirty="0">
                          <a:solidFill>
                            <a:srgbClr val="FF0000"/>
                          </a:solidFill>
                        </a:rPr>
                        <a:t>10</a:t>
                      </a:r>
                      <a:r>
                        <a:rPr lang="en-GB" sz="1100" b="1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Rel-19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7766260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40AB3C44-8A1D-4921-A803-B5281B64A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2950" y="196850"/>
            <a:ext cx="6827838" cy="1143000"/>
          </a:xfrm>
        </p:spPr>
        <p:txBody>
          <a:bodyPr/>
          <a:lstStyle/>
          <a:p>
            <a:r>
              <a:rPr lang="en-US" altLang="en-US" dirty="0"/>
              <a:t>New Work Item(s)</a:t>
            </a:r>
          </a:p>
        </p:txBody>
      </p:sp>
      <p:sp>
        <p:nvSpPr>
          <p:cNvPr id="36868" name="TextBox 1">
            <a:extLst>
              <a:ext uri="{FF2B5EF4-FFF2-40B4-BE49-F238E27FC236}">
                <a16:creationId xmlns:a16="http://schemas.microsoft.com/office/drawing/2014/main" id="{09E1CCF1-C944-4CB7-A0DC-1126FA163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55863" y="6083300"/>
            <a:ext cx="3522662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fi-FI" altLang="en-US" sz="800" dirty="0">
                <a:latin typeface="Arial" panose="020B0604020202020204" pitchFamily="34" charset="0"/>
              </a:rPr>
              <a:t>Note: Progress since last SA is shown with </a:t>
            </a:r>
            <a:r>
              <a:rPr lang="fi-FI" altLang="en-US" sz="800" dirty="0">
                <a:solidFill>
                  <a:srgbClr val="0000CC"/>
                </a:solidFill>
                <a:latin typeface="Arial" panose="020B0604020202020204" pitchFamily="34" charset="0"/>
              </a:rPr>
              <a:t>blue </a:t>
            </a:r>
            <a:r>
              <a:rPr lang="fi-FI" altLang="en-US" sz="800" dirty="0">
                <a:latin typeface="Arial" panose="020B0604020202020204" pitchFamily="34" charset="0"/>
              </a:rPr>
              <a:t>colour</a:t>
            </a:r>
            <a:r>
              <a:rPr lang="fi-FI" altLang="en-US" sz="800" dirty="0">
                <a:solidFill>
                  <a:srgbClr val="0000CC"/>
                </a:solidFill>
                <a:latin typeface="Arial" panose="020B0604020202020204" pitchFamily="34" charset="0"/>
              </a:rPr>
              <a:t>.</a:t>
            </a:r>
            <a:endParaRPr lang="en-US" altLang="en-US" sz="800" dirty="0">
              <a:solidFill>
                <a:srgbClr val="0000CC"/>
              </a:solidFill>
              <a:latin typeface="Arial" panose="020B0604020202020204" pitchFamily="34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04C38DC-C29D-45E8-AF35-89281BD7F4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1212758"/>
              </p:ext>
            </p:extLst>
          </p:nvPr>
        </p:nvGraphicFramePr>
        <p:xfrm>
          <a:off x="647700" y="1454150"/>
          <a:ext cx="10084901" cy="6956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341114364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59813075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54530310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647222598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1009405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62328633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870915920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657485886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8568917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990025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Immersive Audio for Split Rendering Scenarios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ISAR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03/03/2024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br>
                        <a:rPr lang="en-US" sz="1100" dirty="0"/>
                      </a:br>
                      <a:r>
                        <a:rPr lang="en-US" altLang="en-US" sz="1100" dirty="0">
                          <a:cs typeface="Arial" panose="020B0604020202020204" pitchFamily="34" charset="0"/>
                          <a:hlinkClick r:id="rId3"/>
                        </a:rPr>
                        <a:t>SP-230167</a:t>
                      </a:r>
                      <a:endParaRPr lang="en-US" altLang="en-US" sz="1100" dirty="0"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4270665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331106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Immersive Audio for Split Rendering Scenarios (</a:t>
            </a:r>
            <a:r>
              <a:rPr lang="en-US" dirty="0"/>
              <a:t>ISAR)</a:t>
            </a:r>
            <a:endParaRPr lang="en-US" sz="32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en-US" altLang="zh-CN" sz="1400" dirty="0">
                <a:cs typeface="Arial" pitchFamily="34" charset="0"/>
              </a:rPr>
              <a:t>Stefan Bruhn, Dolby Laboratories Inc., email: </a:t>
            </a:r>
            <a:r>
              <a:rPr lang="en-US" altLang="zh-CN" sz="1400" dirty="0">
                <a:cs typeface="Arial" pitchFamily="34" charset="0"/>
                <a:hlinkClick r:id="rId2"/>
              </a:rPr>
              <a:t>stefan.bruhn@dolby.com</a:t>
            </a:r>
            <a:r>
              <a:rPr lang="en-US" altLang="zh-CN" sz="14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SA4#122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Initial TP was edited and agreed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Initial draft requirements TR was edited and agreed as basis for further edits 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Focus on progressing draft requirements TR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Given a tight TP, schedule conference call(s) prior to SA4#124 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Working on draft requirements TR based on contributions S4-230606 and S4-230650 </a:t>
            </a:r>
          </a:p>
          <a:p>
            <a:pPr marL="287338" indent="-287338">
              <a:buNone/>
            </a:pPr>
            <a:endParaRPr lang="fr-FR" sz="14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4E5BF9E-78CD-4842-AC79-F5F6650C4F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985314"/>
              </p:ext>
            </p:extLst>
          </p:nvPr>
        </p:nvGraphicFramePr>
        <p:xfrm>
          <a:off x="647700" y="1454150"/>
          <a:ext cx="10084901" cy="6956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341114364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59813075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54530310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647222598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1009405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62328633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870915920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657485886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8568917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990025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Immersive Audio for Split Rendering Scenarios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ISAR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03/03/2024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br>
                        <a:rPr lang="en-US" sz="1100" dirty="0"/>
                      </a:br>
                      <a:r>
                        <a:rPr lang="en-US" altLang="en-US" sz="1100" dirty="0">
                          <a:cs typeface="Arial" panose="020B0604020202020204" pitchFamily="34" charset="0"/>
                          <a:hlinkClick r:id="rId3"/>
                        </a:rPr>
                        <a:t>SP-230167</a:t>
                      </a:r>
                      <a:endParaRPr lang="en-US" altLang="en-US" sz="1100" dirty="0"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4270665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52836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40AB3C44-8A1D-4921-A803-B5281B64A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2950" y="196850"/>
            <a:ext cx="6827838" cy="1143000"/>
          </a:xfrm>
        </p:spPr>
        <p:txBody>
          <a:bodyPr/>
          <a:lstStyle/>
          <a:p>
            <a:r>
              <a:rPr lang="en-US" altLang="en-US" dirty="0"/>
              <a:t>Overview of work progress </a:t>
            </a:r>
            <a:br>
              <a:rPr lang="en-US" altLang="en-US" dirty="0"/>
            </a:br>
            <a:r>
              <a:rPr lang="en-US" altLang="en-US" dirty="0"/>
              <a:t>Rel-18 Work Items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EFED569-11F6-450E-214A-0DB8520DA1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2995068"/>
              </p:ext>
            </p:extLst>
          </p:nvPr>
        </p:nvGraphicFramePr>
        <p:xfrm>
          <a:off x="647700" y="1357900"/>
          <a:ext cx="10238474" cy="495381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1068">
                  <a:extLst>
                    <a:ext uri="{9D8B030D-6E8A-4147-A177-3AD203B41FA5}">
                      <a16:colId xmlns:a16="http://schemas.microsoft.com/office/drawing/2014/main" val="3406904079"/>
                    </a:ext>
                  </a:extLst>
                </a:gridCol>
                <a:gridCol w="3902949">
                  <a:extLst>
                    <a:ext uri="{9D8B030D-6E8A-4147-A177-3AD203B41FA5}">
                      <a16:colId xmlns:a16="http://schemas.microsoft.com/office/drawing/2014/main" val="522572285"/>
                    </a:ext>
                  </a:extLst>
                </a:gridCol>
                <a:gridCol w="1112155">
                  <a:extLst>
                    <a:ext uri="{9D8B030D-6E8A-4147-A177-3AD203B41FA5}">
                      <a16:colId xmlns:a16="http://schemas.microsoft.com/office/drawing/2014/main" val="1128329369"/>
                    </a:ext>
                  </a:extLst>
                </a:gridCol>
                <a:gridCol w="819383">
                  <a:extLst>
                    <a:ext uri="{9D8B030D-6E8A-4147-A177-3AD203B41FA5}">
                      <a16:colId xmlns:a16="http://schemas.microsoft.com/office/drawing/2014/main" val="1584888878"/>
                    </a:ext>
                  </a:extLst>
                </a:gridCol>
                <a:gridCol w="560133">
                  <a:extLst>
                    <a:ext uri="{9D8B030D-6E8A-4147-A177-3AD203B41FA5}">
                      <a16:colId xmlns:a16="http://schemas.microsoft.com/office/drawing/2014/main" val="3863086712"/>
                    </a:ext>
                  </a:extLst>
                </a:gridCol>
                <a:gridCol w="652857">
                  <a:extLst>
                    <a:ext uri="{9D8B030D-6E8A-4147-A177-3AD203B41FA5}">
                      <a16:colId xmlns:a16="http://schemas.microsoft.com/office/drawing/2014/main" val="852456964"/>
                    </a:ext>
                  </a:extLst>
                </a:gridCol>
                <a:gridCol w="652857">
                  <a:extLst>
                    <a:ext uri="{9D8B030D-6E8A-4147-A177-3AD203B41FA5}">
                      <a16:colId xmlns:a16="http://schemas.microsoft.com/office/drawing/2014/main" val="4269548696"/>
                    </a:ext>
                  </a:extLst>
                </a:gridCol>
                <a:gridCol w="1927072">
                  <a:extLst>
                    <a:ext uri="{9D8B030D-6E8A-4147-A177-3AD203B41FA5}">
                      <a16:colId xmlns:a16="http://schemas.microsoft.com/office/drawing/2014/main" val="1718835401"/>
                    </a:ext>
                  </a:extLst>
                </a:gridCol>
              </a:tblGrid>
              <a:tr h="3590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100" dirty="0"/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477623767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Immersive Real-time Communication for WebRTC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iRTCW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20%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2"/>
                        </a:rPr>
                        <a:t>SP-221032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551172648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Media Capabilities for Augmented Reality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MeCAR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30%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SP-220242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40%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825203558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IMS-based AR Conversational Services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IBACS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4"/>
                        </a:rPr>
                        <a:t>SP-220668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20%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Revised WID: </a:t>
                      </a:r>
                      <a:r>
                        <a:rPr lang="en-US" sz="1100" dirty="0">
                          <a:hlinkClick r:id="rId5"/>
                        </a:rPr>
                        <a:t>SP-230165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565260606"/>
                  </a:ext>
                </a:extLst>
              </a:tr>
              <a:tr h="401647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/>
                        <a:t>960044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Generic architecture for RT and AR/MR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GA4RTAR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3/3/2023 </a:t>
                      </a:r>
                      <a:br>
                        <a:rPr lang="en-US" sz="1100" dirty="0"/>
                      </a:br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-&gt; 6/6/2023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/>
                        <a:t>60%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>
                          <a:hlinkClick r:id="rId6"/>
                        </a:rPr>
                        <a:t>SP-220672</a:t>
                      </a:r>
                      <a:endParaRPr lang="en-US" sz="110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70%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Stage 2 – no other WG dependencies identified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896377963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dirty="0"/>
                        <a:t>Split Rendering Media Service Enabler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SR_MSE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9/9/2023 </a:t>
                      </a:r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-&gt; 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7"/>
                        </a:rPr>
                        <a:t>SP-220685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25%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11154698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Real-time Transport Protocol Configurations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5G_RTP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6/6/2023 </a:t>
                      </a:r>
                      <a:br>
                        <a:rPr lang="en-US" sz="1100" dirty="0"/>
                      </a:br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-&gt; 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7%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8"/>
                        </a:rPr>
                        <a:t>SP-220613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15%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290819200"/>
                  </a:ext>
                </a:extLst>
              </a:tr>
              <a:tr h="39720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830005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Terminal Audio quality performance and Test methods for Immersive Audio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ATIAS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25%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9"/>
                        </a:rPr>
                        <a:t>SP-190040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8378519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770024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EVS Codec Extension for Immersive Voice and Audio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IVAS_Codec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12/12/2023 </a:t>
                      </a:r>
                      <a:br>
                        <a:rPr lang="en-US" sz="1100" dirty="0"/>
                      </a:br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-&gt; 03/2024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45%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10"/>
                        </a:rPr>
                        <a:t>SP-220608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55%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922854970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UE Testing Phase 2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eUET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11"/>
                        </a:rPr>
                        <a:t>SP-220610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20%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22471227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980009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 Media Streaming Audio codec phase 2 for 5G-Advanced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5GMS_Audio_Ph2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3/3/2023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12"/>
                        </a:rPr>
                        <a:t>SP-221033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Complete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195024113"/>
                  </a:ext>
                </a:extLst>
              </a:tr>
              <a:tr h="401647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 Media Streaming Architecture Phase 2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5GMS_Ph2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3/3/2023 </a:t>
                      </a:r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-&gt; 6/6/2023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25%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13"/>
                        </a:rPr>
                        <a:t>SP-220667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50%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Revised WID: </a:t>
                      </a:r>
                      <a:r>
                        <a:rPr lang="en-US" sz="1100" dirty="0">
                          <a:solidFill>
                            <a:srgbClr val="FF0000"/>
                          </a:solidFill>
                          <a:hlinkClick r:id="rId14"/>
                        </a:rPr>
                        <a:t>SP-230164</a:t>
                      </a:r>
                      <a:br>
                        <a:rPr lang="en-US" sz="1100" dirty="0">
                          <a:solidFill>
                            <a:srgbClr val="FF0000"/>
                          </a:solidFill>
                        </a:rPr>
                      </a:br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Stage 2 – CT3 Stage 3 work expected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49912407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980007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Enhanced Multiparty RTT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MP_RTT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15"/>
                        </a:rPr>
                        <a:t>SP-221346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828942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989244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Immersive Real-time Communication for WebRTC (</a:t>
            </a:r>
            <a:r>
              <a:rPr lang="en-US" altLang="en-US" sz="3200" dirty="0" err="1"/>
              <a:t>iRTCW</a:t>
            </a:r>
            <a:r>
              <a:rPr lang="en-US" altLang="en-US" sz="3200" dirty="0"/>
              <a:t>)</a:t>
            </a:r>
            <a:endParaRPr lang="en-US" sz="32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506226"/>
            <a:ext cx="11068050" cy="3869173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dirty="0">
                <a:cs typeface="Arial" pitchFamily="34" charset="0"/>
              </a:rPr>
              <a:t>Rapporteur:  </a:t>
            </a:r>
            <a:r>
              <a:rPr lang="en-US" altLang="zh-CN" sz="1400" dirty="0">
                <a:cs typeface="Arial" pitchFamily="34" charset="0"/>
              </a:rPr>
              <a:t>Kyunghun Jung, Meta Ireland, kyunghun@meta.com</a:t>
            </a: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SA4#122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Discussed updated skeleton of TS 26.113 (S4aR230047) (telco 1)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Discussed AR call solution for smartphones or tablets (S4aR230048) (telco 1)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Discussed functional components for </a:t>
            </a:r>
            <a:r>
              <a:rPr lang="en-US" altLang="zh-CN" sz="1000" dirty="0" err="1">
                <a:cs typeface="Arial" pitchFamily="34" charset="0"/>
              </a:rPr>
              <a:t>iRTC</a:t>
            </a:r>
            <a:r>
              <a:rPr lang="en-US" altLang="zh-CN" sz="1000" dirty="0">
                <a:cs typeface="Arial" pitchFamily="34" charset="0"/>
              </a:rPr>
              <a:t> client (S4aR230058) (telco 2)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Agreed (into PD) AR call solution for smartphones or tablets (S4aR230060) (telco 2)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S4aR230047 is revised to S4-230452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S4aR230058 is revised to S4-230449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Updated PD (450), TP (451), TS (452) can be agreed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614 is related to 449 and can be noted as 449 which notes the architecture for XR baseline client defined in </a:t>
            </a:r>
            <a:r>
              <a:rPr lang="en-US" altLang="zh-CN" sz="1000" dirty="0" err="1">
                <a:cs typeface="Arial" pitchFamily="34" charset="0"/>
              </a:rPr>
              <a:t>MeCAR</a:t>
            </a:r>
            <a:endParaRPr lang="en-US" altLang="zh-CN" sz="1000" dirty="0">
              <a:cs typeface="Arial" pitchFamily="34" charset="0"/>
            </a:endParaRP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 err="1">
                <a:cs typeface="Arial" pitchFamily="34" charset="0"/>
              </a:rPr>
              <a:t>iRTCW</a:t>
            </a:r>
            <a:r>
              <a:rPr lang="en-US" altLang="zh-CN" sz="1000" dirty="0">
                <a:cs typeface="Arial" pitchFamily="34" charset="0"/>
              </a:rPr>
              <a:t> objectives do not include a definition of reference architecture for the </a:t>
            </a:r>
            <a:r>
              <a:rPr lang="en-US" altLang="zh-CN" sz="1000" dirty="0" err="1">
                <a:cs typeface="Arial" pitchFamily="34" charset="0"/>
              </a:rPr>
              <a:t>iRTC</a:t>
            </a:r>
            <a:r>
              <a:rPr lang="en-US" altLang="zh-CN" sz="1000" dirty="0">
                <a:cs typeface="Arial" pitchFamily="34" charset="0"/>
              </a:rPr>
              <a:t> client (description of functional components similar to fig. 4.2 of 26.114 is the agreed goal)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 err="1">
                <a:cs typeface="Arial" pitchFamily="34" charset="0"/>
              </a:rPr>
              <a:t>iRTCW</a:t>
            </a:r>
            <a:r>
              <a:rPr lang="en-US" altLang="zh-CN" sz="1000" dirty="0">
                <a:cs typeface="Arial" pitchFamily="34" charset="0"/>
              </a:rPr>
              <a:t> also refers </a:t>
            </a:r>
            <a:r>
              <a:rPr lang="en-US" altLang="zh-CN" sz="1000" dirty="0" err="1">
                <a:cs typeface="Arial" pitchFamily="34" charset="0"/>
              </a:rPr>
              <a:t>MeCAR</a:t>
            </a:r>
            <a:r>
              <a:rPr lang="en-US" altLang="zh-CN" sz="1000" dirty="0">
                <a:cs typeface="Arial" pitchFamily="34" charset="0"/>
              </a:rPr>
              <a:t> in codec issues but how to “align” 26.113 with the figure, as proposed in 614, is not clear and need more discussions. 26.113 is stage-3 spec designed for the implementers familiar with MTSI and WebRTC apps. Neither 26.114 nor 26.113 includes the </a:t>
            </a:r>
            <a:r>
              <a:rPr lang="en-US" altLang="zh-CN" sz="1000" dirty="0" err="1">
                <a:cs typeface="Arial" pitchFamily="34" charset="0"/>
              </a:rPr>
              <a:t>Uu</a:t>
            </a:r>
            <a:r>
              <a:rPr lang="en-US" altLang="zh-CN" sz="1000" dirty="0">
                <a:cs typeface="Arial" pitchFamily="34" charset="0"/>
              </a:rPr>
              <a:t> interface (used in 614), which typical app developers would not be aware of. Technical terms newly defined in </a:t>
            </a:r>
            <a:r>
              <a:rPr lang="en-US" altLang="zh-CN" sz="1000" dirty="0" err="1">
                <a:cs typeface="Arial" pitchFamily="34" charset="0"/>
              </a:rPr>
              <a:t>MeCAR</a:t>
            </a:r>
            <a:r>
              <a:rPr lang="en-US" altLang="zh-CN" sz="1000" dirty="0">
                <a:cs typeface="Arial" pitchFamily="34" charset="0"/>
              </a:rPr>
              <a:t>, e.g., XR Runtime, XR Application, Device APIs, and Media APIs, are neither known nor accessible to the developers yet. As in objective 2 of </a:t>
            </a:r>
            <a:r>
              <a:rPr lang="en-US" altLang="zh-CN" sz="1000" dirty="0" err="1">
                <a:cs typeface="Arial" pitchFamily="34" charset="0"/>
              </a:rPr>
              <a:t>iRTCW</a:t>
            </a:r>
            <a:r>
              <a:rPr lang="en-US" altLang="zh-CN" sz="1000" dirty="0">
                <a:cs typeface="Arial" pitchFamily="34" charset="0"/>
              </a:rPr>
              <a:t> WID, 26.113 will “</a:t>
            </a:r>
            <a:r>
              <a:rPr lang="en-US" altLang="zh-CN" sz="1000" i="1" dirty="0">
                <a:cs typeface="Arial" pitchFamily="34" charset="0"/>
              </a:rPr>
              <a:t>leverages sensor information currently provided by mobile operating systems when appropriate</a:t>
            </a:r>
            <a:r>
              <a:rPr lang="en-US" altLang="zh-CN" sz="1000" dirty="0">
                <a:cs typeface="Arial" pitchFamily="34" charset="0"/>
              </a:rPr>
              <a:t>” and those terms have related, but not identical, counterparts in the SDKs of OSs. Note that 26.113 can refer 26.506 even if it is stage-2 and has yet to be deployed as app developers do not need to write codes for the network nodes or consider their roles.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526, 574, 586, 590, 626 (LS) can be e-mail discussed and agreed.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400" dirty="0">
              <a:cs typeface="Arial" panose="020B0604020202020204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/>
          </a:p>
          <a:p>
            <a:pPr marL="287338" indent="-287338"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732737B-1E9A-43DD-BB3E-4E4A7A5B2971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5840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44152266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1130914024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766435849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775448695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24069630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4150883248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576211718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412715654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792782679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Immersive Real-time Communication for WebRTC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iRTCW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20%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2"/>
                        </a:rPr>
                        <a:t>SP-221032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8103210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3359419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Media Capabilities for Augmented Reality (</a:t>
            </a:r>
            <a:r>
              <a:rPr lang="en-US" altLang="en-US" sz="3200" dirty="0" err="1"/>
              <a:t>MeCAR</a:t>
            </a:r>
            <a:r>
              <a:rPr lang="en-US" altLang="en-US" sz="3200" dirty="0"/>
              <a:t>)</a:t>
            </a:r>
            <a:endParaRPr lang="en-US" sz="32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506227"/>
            <a:ext cx="11068050" cy="3778688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Rapporteur: Emmanuel Thomas, Xiaomi, thomase@xiaomi.com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SA4#122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Main agreed documents: Description of MPEG-I Video Decoding Interface (VDI) (</a:t>
            </a:r>
            <a:r>
              <a:rPr lang="fr-FR" sz="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hlinkClick r:id="rId2"/>
              </a:rPr>
              <a:t>S4aV230011</a:t>
            </a:r>
            <a:r>
              <a:rPr lang="en-US" altLang="zh-CN" sz="1000" dirty="0">
                <a:cs typeface="Arial" pitchFamily="34" charset="0"/>
              </a:rPr>
              <a:t>), Interop points for visual and audio (</a:t>
            </a:r>
            <a:r>
              <a:rPr lang="fr-FR" sz="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hlinkClick r:id="rId3"/>
              </a:rPr>
              <a:t>S4aV230013</a:t>
            </a:r>
            <a:r>
              <a:rPr lang="en-US" altLang="zh-CN" sz="1000" dirty="0">
                <a:cs typeface="Arial" pitchFamily="34" charset="0"/>
              </a:rPr>
              <a:t>).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Topic not concluded yet: Color conversion (submitted revision </a:t>
            </a:r>
            <a:r>
              <a:rPr lang="fr-FR" sz="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hlinkClick r:id="rId4"/>
              </a:rPr>
              <a:t>S4-230489</a:t>
            </a:r>
            <a:r>
              <a:rPr lang="en-US" altLang="zh-CN" sz="1000" dirty="0">
                <a:cs typeface="Arial" pitchFamily="34" charset="0"/>
              </a:rPr>
              <a:t>)</a:t>
            </a:r>
            <a:endParaRPr lang="en-US" altLang="zh-CN" sz="6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Use draft Permanent Document v6.0 as basis for SA4#123-e.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Conclude on color conversion, what </a:t>
            </a:r>
            <a:r>
              <a:rPr lang="en-US" altLang="zh-CN" sz="1000">
                <a:cs typeface="Arial" pitchFamily="34" charset="0"/>
              </a:rPr>
              <a:t>aspects are </a:t>
            </a:r>
            <a:r>
              <a:rPr lang="en-US" altLang="zh-CN" sz="1000" dirty="0">
                <a:cs typeface="Arial" pitchFamily="34" charset="0"/>
              </a:rPr>
              <a:t>for </a:t>
            </a:r>
            <a:r>
              <a:rPr lang="en-US" altLang="zh-CN" sz="1000" dirty="0" err="1">
                <a:cs typeface="Arial" pitchFamily="34" charset="0"/>
              </a:rPr>
              <a:t>MeCAR</a:t>
            </a:r>
            <a:r>
              <a:rPr lang="en-US" altLang="zh-CN" sz="1000" dirty="0">
                <a:cs typeface="Arial" pitchFamily="34" charset="0"/>
              </a:rPr>
              <a:t> and TS 26.119 and what aspects are not.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Goal should be to produce TS 26.119 v0.2.0 (first version with substance). Necessary steps are: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Finalizing discussion on architecture in </a:t>
            </a:r>
            <a:r>
              <a:rPr lang="en-US" altLang="zh-CN" sz="1000" dirty="0" err="1">
                <a:cs typeface="Arial" pitchFamily="34" charset="0"/>
              </a:rPr>
              <a:t>MeCAR</a:t>
            </a:r>
            <a:r>
              <a:rPr lang="en-US" altLang="zh-CN" sz="1000" dirty="0">
                <a:cs typeface="Arial" pitchFamily="34" charset="0"/>
              </a:rPr>
              <a:t>: improvement on arrows and API identification, naming of functional bocks and group, definitions etc.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Agreeing on AR device category definitions (currently 3 categories in the Permanent Document).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Transferring mature material from Permanent Document to TS, if needed revision of TS structure.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Continue the development of the Permanent Document with </a:t>
            </a:r>
            <a:r>
              <a:rPr lang="en-US" altLang="zh-CN" sz="1000" dirty="0" err="1">
                <a:cs typeface="Arial" pitchFamily="34" charset="0"/>
              </a:rPr>
              <a:t>QoE</a:t>
            </a:r>
            <a:r>
              <a:rPr lang="en-US" altLang="zh-CN" sz="1000" dirty="0">
                <a:cs typeface="Arial" pitchFamily="34" charset="0"/>
              </a:rPr>
              <a:t>, Metrics, V3C technology and other metadata.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Encourage discussion for aligning architectures developed in other Work Items with the XR Baseline Client architecture defined in </a:t>
            </a:r>
            <a:r>
              <a:rPr lang="en-US" altLang="zh-CN" sz="1000" dirty="0" err="1">
                <a:cs typeface="Arial" pitchFamily="34" charset="0"/>
              </a:rPr>
              <a:t>MeCAR</a:t>
            </a:r>
            <a:r>
              <a:rPr lang="en-US" altLang="zh-CN" sz="1000" dirty="0">
                <a:cs typeface="Arial" pitchFamily="34" charset="0"/>
              </a:rPr>
              <a:t>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300" dirty="0">
              <a:cs typeface="Arial" panose="020B06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EAC98BB-FDC1-400D-9E72-70E2A5AAF867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5840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550149109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1536900663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480759500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119839870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3279249167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16903126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26073173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92828659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92955432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Media Capabilities for Augmented Reality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MeCAR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30%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5"/>
                        </a:rPr>
                        <a:t>SP-220242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40%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7539650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912903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IMS-based AR Conversational Services (IBACS)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506227"/>
            <a:ext cx="11068050" cy="3778688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fr-FR" altLang="zh-CN" sz="1400" dirty="0">
                <a:cs typeface="Arial" pitchFamily="34" charset="0"/>
              </a:rPr>
              <a:t>Rapporteur: Gunkel, Simon, KPN N.V., </a:t>
            </a:r>
            <a:r>
              <a:rPr lang="fr-FR" altLang="zh-CN" sz="1400" dirty="0">
                <a:cs typeface="Arial" pitchFamily="34" charset="0"/>
                <a:hlinkClick r:id="rId2"/>
              </a:rPr>
              <a:t>Simon.Gunkel@tno.nl</a:t>
            </a:r>
            <a:endParaRPr lang="fr-FR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SA4#122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Contribution S4aR230066 - </a:t>
            </a:r>
            <a:r>
              <a:rPr lang="en-GB" altLang="zh-CN" sz="1000" dirty="0">
                <a:cs typeface="Arial" pitchFamily="34" charset="0"/>
              </a:rPr>
              <a:t>IMS-based AR communication split rendering call flow - NOTED</a:t>
            </a: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 follow up actions from the </a:t>
            </a:r>
            <a:r>
              <a:rPr lang="en-US" altLang="zh-CN" sz="1000" dirty="0" err="1">
                <a:cs typeface="Arial" pitchFamily="34" charset="0"/>
              </a:rPr>
              <a:t>Adhoc</a:t>
            </a:r>
            <a:r>
              <a:rPr lang="en-US" altLang="zh-CN" sz="1000" dirty="0">
                <a:cs typeface="Arial" pitchFamily="34" charset="0"/>
              </a:rPr>
              <a:t> calls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Continue work on PD based on input documents S4-230471, S4-230491, S4-230552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Discuss WID timeline extension to cope with slow progress and to align with RL18 timeline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300" dirty="0">
              <a:cs typeface="Arial" panose="020B06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0B4343C-926B-4B93-97AA-F7C3DC777FBA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5840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32590048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864763507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264394372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844856645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2752490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824706711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327702428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47189409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12013619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IMS-based AR Conversational Services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IBACS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SP-220668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20%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Revised WID: </a:t>
                      </a:r>
                      <a:r>
                        <a:rPr lang="en-US" sz="1100" dirty="0">
                          <a:hlinkClick r:id="rId4"/>
                        </a:rPr>
                        <a:t>SP-230165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701577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1139329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Generic architecture for Real-Time and AR/MR media (GA4RTAR)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506227"/>
            <a:ext cx="11068050" cy="3778688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fr-FR" altLang="zh-CN" sz="1400" dirty="0">
                <a:cs typeface="Arial" pitchFamily="34" charset="0"/>
              </a:rPr>
              <a:t>Rapporteur: </a:t>
            </a:r>
            <a:r>
              <a:rPr lang="fi-FI" altLang="zh-CN" sz="1400" dirty="0">
                <a:cs typeface="Arial" pitchFamily="34" charset="0"/>
              </a:rPr>
              <a:t>Hakju Ryan Lee, </a:t>
            </a:r>
            <a:r>
              <a:rPr lang="fi-FI" altLang="zh-CN" sz="1400" dirty="0">
                <a:cs typeface="Arial" pitchFamily="34" charset="0"/>
                <a:hlinkClick r:id="rId2"/>
              </a:rPr>
              <a:t>hakju00.lee@samsung.com</a:t>
            </a:r>
            <a:endParaRPr lang="fi-FI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fi-FI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SA4#122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 input submitted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Note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Call flow for collaboration scenario 3 (3 inputs, need to be aligned)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Improvement on edge processing (contexts, figures, procedures)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Editorial updates on TS 26.506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 change in completion </a:t>
            </a:r>
            <a:r>
              <a:rPr lang="en-US" altLang="zh-CN" sz="1000">
                <a:cs typeface="Arial" pitchFamily="34" charset="0"/>
              </a:rPr>
              <a:t>date foreseen</a:t>
            </a:r>
            <a:endParaRPr lang="en-US" altLang="zh-CN" sz="10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300" dirty="0">
              <a:cs typeface="Arial" panose="020B06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C5050FB-453A-46A7-9B7B-E6B0EA6524B5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6973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29399903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63509161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289786657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995021823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1705666607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429469218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823351718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993269233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31694244"/>
                  </a:ext>
                </a:extLst>
              </a:tr>
              <a:tr h="295202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/>
                        <a:t>Generic architecture for RT and AR/MR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GA4RTAR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3/3/2023 </a:t>
                      </a:r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-&gt; 6/6/2023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/>
                        <a:t>60%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>
                          <a:hlinkClick r:id="rId3"/>
                        </a:rPr>
                        <a:t>SP-220672</a:t>
                      </a:r>
                      <a:endParaRPr lang="en-US" sz="110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70%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Stage 2 – no other WG dependencies identified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8764796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040928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Split Rendering Media Service Enabler (SR_MSE)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506227"/>
            <a:ext cx="11068050" cy="3778688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it-IT" altLang="zh-CN" sz="1400" dirty="0">
                <a:cs typeface="Arial" pitchFamily="34" charset="0"/>
              </a:rPr>
              <a:t>Rapporteur: Bouazizi, Imed, Qualcomm Incorporated, </a:t>
            </a:r>
            <a:r>
              <a:rPr lang="it-IT" altLang="zh-CN" sz="1400" dirty="0">
                <a:cs typeface="Arial" pitchFamily="34" charset="0"/>
                <a:hlinkClick r:id="rId2"/>
              </a:rPr>
              <a:t>bouazizi@qti.qualcomm.com</a:t>
            </a:r>
            <a:endParaRPr lang="it-IT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SA4#122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 err="1">
                <a:cs typeface="Arial" pitchFamily="34" charset="0"/>
              </a:rPr>
              <a:t>blabla</a:t>
            </a: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 err="1">
                <a:cs typeface="Arial" pitchFamily="34" charset="0"/>
              </a:rPr>
              <a:t>blabla</a:t>
            </a: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 err="1">
                <a:cs typeface="Arial" pitchFamily="34" charset="0"/>
              </a:rPr>
              <a:t>blabla</a:t>
            </a:r>
            <a:endParaRPr lang="en-US" altLang="zh-CN" sz="10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300" dirty="0">
              <a:cs typeface="Arial" panose="020B06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F3DD5E4-3991-45FB-86B4-96F10E2216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2427486"/>
              </p:ext>
            </p:extLst>
          </p:nvPr>
        </p:nvGraphicFramePr>
        <p:xfrm>
          <a:off x="647700" y="1454150"/>
          <a:ext cx="10084901" cy="66370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77431840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4223585199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3243789555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84667034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434790302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073372978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561946174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640305894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239288155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dirty="0"/>
                        <a:t>Split Rendering Media Service Enabler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SR_MSE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9/9/2023 </a:t>
                      </a:r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-&gt; 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SP-220685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25%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6638557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2630026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5G Real-time Transport Protocols (5G_RTP)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435192"/>
            <a:ext cx="11068050" cy="3849723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it-IT" altLang="zh-CN" sz="1400" dirty="0">
                <a:cs typeface="Arial" pitchFamily="34" charset="0"/>
              </a:rPr>
              <a:t>Rapporteur: Igor Curcio, Nokia Corporation, </a:t>
            </a:r>
            <a:r>
              <a:rPr lang="it-IT" altLang="zh-CN" sz="1400" dirty="0">
                <a:cs typeface="Arial" pitchFamily="34" charset="0"/>
                <a:hlinkClick r:id="rId2"/>
              </a:rPr>
              <a:t>igor.curcio@nokia.com</a:t>
            </a:r>
            <a:endParaRPr lang="it-IT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it-IT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SA4#122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 err="1">
                <a:cs typeface="Arial" pitchFamily="34" charset="0"/>
              </a:rPr>
              <a:t>blabla</a:t>
            </a: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 err="1">
                <a:cs typeface="Arial" pitchFamily="34" charset="0"/>
              </a:rPr>
              <a:t>blabla</a:t>
            </a: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 err="1">
                <a:cs typeface="Arial" pitchFamily="34" charset="0"/>
              </a:rPr>
              <a:t>blabla</a:t>
            </a:r>
            <a:endParaRPr lang="en-US" altLang="zh-CN" sz="1000" dirty="0">
              <a:cs typeface="Arial" pitchFamily="34" charset="0"/>
            </a:endParaRP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300" dirty="0">
              <a:cs typeface="Arial" panose="020B06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BD25676-08B5-42FF-8CDB-D4AA465BF6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9116750"/>
              </p:ext>
            </p:extLst>
          </p:nvPr>
        </p:nvGraphicFramePr>
        <p:xfrm>
          <a:off x="647700" y="1454150"/>
          <a:ext cx="10084901" cy="66370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70409629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1274809605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3687245956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833922680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414198531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25097202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05104815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2754523379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3702565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Real-time Transport Protocol Configurations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5G_RTP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6/6/2023 </a:t>
                      </a:r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-&gt; 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7%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SP-220613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50" dirty="0">
                          <a:solidFill>
                            <a:srgbClr val="FF0000"/>
                          </a:solidFill>
                        </a:rPr>
                        <a:t>15%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6146372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997587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14B433DB9B594885F4112FE4976328" ma:contentTypeVersion="13" ma:contentTypeDescription="Create a new document." ma:contentTypeScope="" ma:versionID="bfc5638d4f01580694a8c7f93567c8e7">
  <xsd:schema xmlns:xsd="http://www.w3.org/2001/XMLSchema" xmlns:xs="http://www.w3.org/2001/XMLSchema" xmlns:p="http://schemas.microsoft.com/office/2006/metadata/properties" xmlns:ns3="d36af664-2dfc-46e0-99b9-b4775a37cfc8" xmlns:ns4="7c28629c-29d3-4904-ae90-4b38e6ab8730" targetNamespace="http://schemas.microsoft.com/office/2006/metadata/properties" ma:root="true" ma:fieldsID="a12d0ce96aff54703c1e76432497b68e" ns3:_="" ns4:_="">
    <xsd:import namespace="d36af664-2dfc-46e0-99b9-b4775a37cfc8"/>
    <xsd:import namespace="7c28629c-29d3-4904-ae90-4b38e6ab873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6af664-2dfc-46e0-99b9-b4775a37cfc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8629c-29d3-4904-ae90-4b38e6ab87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116FCB1-8F34-4320-992F-FF9AB90D52D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3A382C1-8D34-41E2-AE7D-C7A1F0A6CDFD}">
  <ds:schemaRefs>
    <ds:schemaRef ds:uri="http://purl.org/dc/terms/"/>
    <ds:schemaRef ds:uri="http://schemas.microsoft.com/office/2006/metadata/properties"/>
    <ds:schemaRef ds:uri="http://purl.org/dc/dcmitype/"/>
    <ds:schemaRef ds:uri="http://schemas.microsoft.com/office/2006/documentManagement/types"/>
    <ds:schemaRef ds:uri="7c28629c-29d3-4904-ae90-4b38e6ab8730"/>
    <ds:schemaRef ds:uri="http://schemas.microsoft.com/office/infopath/2007/PartnerControls"/>
    <ds:schemaRef ds:uri="http://purl.org/dc/elements/1.1/"/>
    <ds:schemaRef ds:uri="http://www.w3.org/XML/1998/namespace"/>
    <ds:schemaRef ds:uri="http://schemas.openxmlformats.org/package/2006/metadata/core-properties"/>
    <ds:schemaRef ds:uri="d36af664-2dfc-46e0-99b9-b4775a37cfc8"/>
  </ds:schemaRefs>
</ds:datastoreItem>
</file>

<file path=customXml/itemProps3.xml><?xml version="1.0" encoding="utf-8"?>
<ds:datastoreItem xmlns:ds="http://schemas.openxmlformats.org/officeDocument/2006/customXml" ds:itemID="{BD02810A-A5B3-4801-94E4-10D646DD87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6af664-2dfc-46e0-99b9-b4775a37cfc8"/>
    <ds:schemaRef ds:uri="7c28629c-29d3-4904-ae90-4b38e6ab87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94265</TotalTime>
  <Words>4378</Words>
  <Application>Microsoft Office PowerPoint</Application>
  <PresentationFormat>Widescreen</PresentationFormat>
  <Paragraphs>795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Arial</vt:lpstr>
      <vt:lpstr>Arial</vt:lpstr>
      <vt:lpstr>Arial </vt:lpstr>
      <vt:lpstr>Calibri</vt:lpstr>
      <vt:lpstr>Times New Roman</vt:lpstr>
      <vt:lpstr>Office Theme</vt:lpstr>
      <vt:lpstr>    SA4 Work and Study Items Status at the start of SA4#123-e    </vt:lpstr>
      <vt:lpstr>Outline</vt:lpstr>
      <vt:lpstr>Overview of work progress  Rel-18 Work Items</vt:lpstr>
      <vt:lpstr>Immersive Real-time Communication for WebRTC (iRTCW)</vt:lpstr>
      <vt:lpstr>Media Capabilities for Augmented Reality (MeCAR)</vt:lpstr>
      <vt:lpstr>IMS-based AR Conversational Services (IBACS)</vt:lpstr>
      <vt:lpstr>Generic architecture for Real-Time and AR/MR media (GA4RTAR)</vt:lpstr>
      <vt:lpstr>Split Rendering Media Service Enabler (SR_MSE)</vt:lpstr>
      <vt:lpstr>5G Real-time Transport Protocols (5G_RTP)</vt:lpstr>
      <vt:lpstr>Terminal Audio quality performance and Test methods for Immersive Audio Services (ATIAS)</vt:lpstr>
      <vt:lpstr>EVS Codec Extension for Immersive Voice and Audio Services (IVAS_Codec)</vt:lpstr>
      <vt:lpstr>Enhancements to UE Testing (eUET)</vt:lpstr>
      <vt:lpstr>5G Media Streaming Architecture Phase2 (5GMS_Ph2)</vt:lpstr>
      <vt:lpstr>Enhanced Multiparty RTT  (MP_RTT)</vt:lpstr>
      <vt:lpstr>Overview of work progress  Study Items</vt:lpstr>
      <vt:lpstr>Feasibility Study on Typical Traffic Characteristics for XR Services and other Media (FS_XRTraffic)</vt:lpstr>
      <vt:lpstr>Feasibility Study on Artificial Intelligence (AI) and Machine Learning (ML) for Media (FS_AI4Media)</vt:lpstr>
      <vt:lpstr>Study on Media Streaming aspects of Network Slicing Phase 2 (FS_MS_NS_Ph2)</vt:lpstr>
      <vt:lpstr>Feasibility Study on the enhancements for immersive Real-time Communication for WebRTC (FS_eiRTCW)</vt:lpstr>
      <vt:lpstr>Feasibility Study on Smartly Tethering AR Glasses (FS_SmarTAR)</vt:lpstr>
      <vt:lpstr>Feasibility Study on AR and MR QoE Metrics (FS_ARMRQoE)</vt:lpstr>
      <vt:lpstr>Study on Diverse audio Capturing system for End-user Devices (FS_DaCED)</vt:lpstr>
      <vt:lpstr>New Work Item(s)</vt:lpstr>
      <vt:lpstr>Immersive Audio for Split Rendering Scenarios (ISAR)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Gabin, Frederic</cp:lastModifiedBy>
  <cp:revision>2875</cp:revision>
  <cp:lastPrinted>2016-09-13T11:31:59Z</cp:lastPrinted>
  <dcterms:created xsi:type="dcterms:W3CDTF">2008-08-30T09:32:10Z</dcterms:created>
  <dcterms:modified xsi:type="dcterms:W3CDTF">2023-04-17T12:18:40Z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  <property fmtid="{D5CDD505-2E9C-101B-9397-08002B2CF9AE}" pid="3" name="ContentTypeId">
    <vt:lpwstr>0x0101004814B433DB9B594885F4112FE4976328</vt:lpwstr>
  </property>
</Properties>
</file>