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670" r:id="rId2"/>
    <p:sldId id="671" r:id="rId3"/>
    <p:sldId id="672" r:id="rId4"/>
    <p:sldId id="673" r:id="rId5"/>
    <p:sldId id="675" r:id="rId6"/>
    <p:sldId id="674" r:id="rId7"/>
    <p:sldId id="256" r:id="rId8"/>
    <p:sldId id="257" r:id="rId9"/>
    <p:sldId id="259" r:id="rId10"/>
    <p:sldId id="258" r:id="rId11"/>
    <p:sldId id="260" r:id="rId12"/>
    <p:sldId id="261" r:id="rId13"/>
    <p:sldId id="6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91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726F6-F708-44B0-A2DD-CA07266E9BC1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09A1F-E1D4-4350-9902-5F2885AAAE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46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6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10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7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54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38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22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4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28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13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4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92D14-FD3F-4EBD-AF88-AC612344AD18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65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B8A5F7-882A-424A-B36F-D12D25834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On iRTCW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B9D97B-2826-4D46-BFCE-37E9F1C31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April 2022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0272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5CABA-0ECD-4FE9-912C-BA1E795C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NTT’s idea</a:t>
            </a:r>
            <a:endParaRPr kumimoji="1" lang="ja-JP" altLang="en-US" dirty="0"/>
          </a:p>
        </p:txBody>
      </p:sp>
      <p:pic>
        <p:nvPicPr>
          <p:cNvPr id="1026" name="図 1">
            <a:extLst>
              <a:ext uri="{FF2B5EF4-FFF2-40B4-BE49-F238E27FC236}">
                <a16:creationId xmlns:a16="http://schemas.microsoft.com/office/drawing/2014/main" id="{B652AF85-BD15-4B11-B8CF-2C42A354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2009"/>
            <a:ext cx="9146628" cy="539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5416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3F58E-6DB7-4C9F-B99E-2730C672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26.501</a:t>
            </a:r>
            <a:endParaRPr kumimoji="1" lang="ja-JP" altLang="en-US" dirty="0"/>
          </a:p>
        </p:txBody>
      </p:sp>
      <p:pic>
        <p:nvPicPr>
          <p:cNvPr id="5" name="コンテンツ プレースホルダー 4" descr="ダイアグラム&#10;&#10;自動的に生成された説明">
            <a:extLst>
              <a:ext uri="{FF2B5EF4-FFF2-40B4-BE49-F238E27FC236}">
                <a16:creationId xmlns:a16="http://schemas.microsoft.com/office/drawing/2014/main" id="{5D96ED07-B8EE-482A-86FD-0B8425E69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52" y="1825625"/>
            <a:ext cx="7742495" cy="4351338"/>
          </a:xfrm>
        </p:spPr>
      </p:pic>
    </p:spTree>
    <p:extLst>
      <p:ext uri="{BB962C8B-B14F-4D97-AF65-F5344CB8AC3E}">
        <p14:creationId xmlns:p14="http://schemas.microsoft.com/office/powerpoint/2010/main" val="2704119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6FB7FD-B9F8-4BE3-A096-6C5CC43AE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196E56F6-D7E0-4C46-A750-BC735E5D2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179878"/>
            <a:ext cx="7886700" cy="1642831"/>
          </a:xfrm>
        </p:spPr>
      </p:pic>
    </p:spTree>
    <p:extLst>
      <p:ext uri="{BB962C8B-B14F-4D97-AF65-F5344CB8AC3E}">
        <p14:creationId xmlns:p14="http://schemas.microsoft.com/office/powerpoint/2010/main" val="2389435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253062" cy="944618"/>
          </a:xfrm>
        </p:spPr>
        <p:txBody>
          <a:bodyPr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Different Models between RTC Work Items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75146" y="1483747"/>
            <a:ext cx="215101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OTT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020565" y="1484923"/>
            <a:ext cx="304168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Carrier Assistance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3773729"/>
            <a:ext cx="2589144" cy="1731843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2384974"/>
            <a:ext cx="2589144" cy="1248391"/>
          </a:xfrm>
          <a:prstGeom prst="rect">
            <a:avLst/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510081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5148" y="2777986"/>
            <a:ext cx="625171" cy="4847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3773727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0336" y="3861414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489099" y="4885406"/>
            <a:ext cx="2304256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115618" y="5054391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576" y="3262737"/>
            <a:ext cx="0" cy="249486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5283" y="3568175"/>
            <a:ext cx="0" cy="2220782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6614" y="3262735"/>
            <a:ext cx="0" cy="30544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0911" y="3568175"/>
            <a:ext cx="874373" cy="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835246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952929" y="2810291"/>
            <a:ext cx="74379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262736"/>
            <a:ext cx="0" cy="2512708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61951" y="3240596"/>
            <a:ext cx="0" cy="396697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0602" y="3659432"/>
            <a:ext cx="991351" cy="0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659433"/>
            <a:ext cx="0" cy="2098165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253070" y="3429365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80654" y="2457042"/>
            <a:ext cx="9757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OTT-Data NW</a:t>
            </a: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3087912"/>
            <a:ext cx="0" cy="744617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6206" y="3087910"/>
            <a:ext cx="99018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469720" y="3137127"/>
            <a:ext cx="288541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(NBI?)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2491189" y="4499835"/>
            <a:ext cx="3982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Tunnel</a:t>
            </a:r>
          </a:p>
        </p:txBody>
      </p:sp>
      <p:sp>
        <p:nvSpPr>
          <p:cNvPr id="24" name="円柱 23"/>
          <p:cNvSpPr/>
          <p:nvPr/>
        </p:nvSpPr>
        <p:spPr>
          <a:xfrm>
            <a:off x="868546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円柱 24"/>
          <p:cNvSpPr/>
          <p:nvPr/>
        </p:nvSpPr>
        <p:spPr>
          <a:xfrm>
            <a:off x="2278317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301250" y="2392758"/>
            <a:ext cx="2573770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392470" y="2458218"/>
            <a:ext cx="90569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109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3430771" y="4886569"/>
            <a:ext cx="2304256" cy="5386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4178548" y="5070053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8803" y="3327221"/>
            <a:ext cx="0" cy="2430174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6955" y="5340376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8186" y="3327220"/>
            <a:ext cx="0" cy="201315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8186" y="5340376"/>
            <a:ext cx="1068770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5401" y="4709686"/>
            <a:ext cx="0" cy="106555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2272" y="5002691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272" y="5002693"/>
            <a:ext cx="0" cy="754701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3451438" y="4341764"/>
            <a:ext cx="796693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new </a:t>
            </a:r>
            <a:r>
              <a:rPr lang="en-US" altLang="ja-JP" sz="10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0443" y="4709685"/>
            <a:ext cx="0" cy="296714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5138524" y="494580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4319813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9338" y="4407500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140790"/>
            <a:ext cx="0" cy="179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679854"/>
            <a:ext cx="0" cy="21307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42924" y="3307843"/>
            <a:ext cx="56491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706446" y="4256801"/>
            <a:ext cx="945098" cy="4395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870550" y="4317803"/>
            <a:ext cx="650819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240" y="3032956"/>
            <a:ext cx="0" cy="123270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4063044" y="3580462"/>
            <a:ext cx="506482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797553" y="2680312"/>
            <a:ext cx="0" cy="70528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150721" y="3433429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75405" y="4151643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64659" y="4728604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N7,N4</a:t>
            </a:r>
          </a:p>
        </p:txBody>
      </p:sp>
      <p:sp>
        <p:nvSpPr>
          <p:cNvPr id="14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752001"/>
            <a:ext cx="0" cy="168779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762484"/>
            <a:ext cx="0" cy="1655148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67753" y="5753461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42825" y="5825144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1793963" y="577151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1869035" y="5843199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3259460" y="5826320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9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329198" y="577187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597948" y="5835013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6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667686" y="5780569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6009" y="911576"/>
            <a:ext cx="5312180" cy="616984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200" dirty="0"/>
              <a:t>With specified C-plane, Operator-Assistance will provide interoperability </a:t>
            </a:r>
          </a:p>
          <a:p>
            <a:r>
              <a:rPr lang="en-US" altLang="ja-JP" sz="1200" dirty="0"/>
              <a:t>as IMS-based model while involving OTT-related elements. 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287971" y="1452657"/>
            <a:ext cx="2494208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IBACS Expectation</a:t>
            </a: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(IMS model)</a:t>
            </a:r>
          </a:p>
          <a:p>
            <a:pPr algn="ctr"/>
            <a:r>
              <a:rPr lang="en-US" altLang="ja-JP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checked..</a:t>
            </a:r>
          </a:p>
        </p:txBody>
      </p:sp>
      <p:sp>
        <p:nvSpPr>
          <p:cNvPr id="4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316487" y="575216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6555867" y="5900110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6267332" y="2383466"/>
            <a:ext cx="2589144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886" y="4359953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10300" y="4446328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P-CSCF</a:t>
            </a:r>
          </a:p>
        </p:txBody>
      </p:sp>
      <p:sp>
        <p:nvSpPr>
          <p:cNvPr id="56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6427778" y="4886492"/>
            <a:ext cx="2304256" cy="53354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7354534" y="5067370"/>
            <a:ext cx="42639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810" y="4707008"/>
            <a:ext cx="0" cy="1045157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3962" y="5335145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1501" y="4707007"/>
            <a:ext cx="0" cy="628139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0499" y="5335145"/>
            <a:ext cx="1023464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2408" y="4707005"/>
            <a:ext cx="0" cy="106300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279" y="4983750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9279" y="5003718"/>
            <a:ext cx="0" cy="7484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230361" y="5090951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2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307940" y="2454345"/>
            <a:ext cx="10069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480" y="3310812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00941" y="3402535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S-CSCF</a:t>
            </a:r>
          </a:p>
        </p:txBody>
      </p:sp>
      <p:sp>
        <p:nvSpPr>
          <p:cNvPr id="8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1860" y="3703866"/>
            <a:ext cx="0" cy="659061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023" y="3166796"/>
            <a:ext cx="181967" cy="145734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2837" y="435193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43326" y="4441996"/>
            <a:ext cx="43601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MRFP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4827" y="3314023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27193" y="3412743"/>
            <a:ext cx="444032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MRFC</a:t>
            </a:r>
          </a:p>
        </p:txBody>
      </p:sp>
      <p:sp>
        <p:nvSpPr>
          <p:cNvPr id="9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935" y="3714689"/>
            <a:ext cx="0" cy="637249"/>
          </a:xfrm>
          <a:prstGeom prst="line">
            <a:avLst/>
          </a:prstGeom>
          <a:noFill/>
          <a:ln w="1905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87450" y="4707006"/>
            <a:ext cx="0" cy="2767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55807" y="511532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618838" y="3758827"/>
            <a:ext cx="1586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Mw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810334" y="3149153"/>
            <a:ext cx="17152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ISC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115281" y="279437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74167" y="2892262"/>
            <a:ext cx="20518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</a:t>
            </a:r>
          </a:p>
        </p:txBody>
      </p:sp>
      <p:sp>
        <p:nvSpPr>
          <p:cNvPr id="1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29680" y="3150657"/>
            <a:ext cx="174854" cy="17388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194443" y="3737024"/>
            <a:ext cx="14266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Mp</a:t>
            </a:r>
            <a:endParaRPr lang="en-US" altLang="ja-JP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7684188" y="575195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7923568" y="5882543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231623" y="3847880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34463" y="3935567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48675" y="3156071"/>
            <a:ext cx="2753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</a:t>
            </a: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’</a:t>
            </a:r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132200" y="3863253"/>
            <a:ext cx="0" cy="30074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021" y="4008929"/>
            <a:ext cx="0" cy="351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6832723" y="3923675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9938" y="4213425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7492006" y="4262223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139281" y="3841446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342121" y="3929133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6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596" y="4206991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399664" y="4255789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3511361" y="2734322"/>
            <a:ext cx="945098" cy="5982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693124" y="2816934"/>
            <a:ext cx="588303" cy="461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3" name="円柱 172"/>
          <p:cNvSpPr/>
          <p:nvPr/>
        </p:nvSpPr>
        <p:spPr>
          <a:xfrm>
            <a:off x="646455" y="3700354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4" name="円柱 173"/>
          <p:cNvSpPr/>
          <p:nvPr/>
        </p:nvSpPr>
        <p:spPr>
          <a:xfrm>
            <a:off x="2030430" y="3692607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55179" y="3016465"/>
            <a:ext cx="369502" cy="0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72" y="3762484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360" y="3766775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4899" y="3803281"/>
            <a:ext cx="532197" cy="346249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</a:t>
            </a:r>
            <a:endParaRPr lang="en-US" altLang="ja-JP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2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902175" y="956210"/>
            <a:ext cx="362761" cy="20765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364704" y="933034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OTT-related elements</a:t>
            </a:r>
          </a:p>
          <a:p>
            <a:endParaRPr lang="en-US" altLang="ja-JP" sz="1100" dirty="0"/>
          </a:p>
        </p:txBody>
      </p:sp>
      <p:sp>
        <p:nvSpPr>
          <p:cNvPr id="14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5247196" y="3923674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84528" y="3955024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8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endParaRPr lang="en-US" altLang="ja-JP" sz="1100" dirty="0"/>
          </a:p>
          <a:p>
            <a:endParaRPr lang="en-US" altLang="ja-JP" sz="1100" dirty="0"/>
          </a:p>
        </p:txBody>
      </p:sp>
      <p:sp>
        <p:nvSpPr>
          <p:cNvPr id="162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355978" y="2442381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4393310" y="2473731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B93873C-51B0-45FE-AC15-A4156D08FC74}"/>
              </a:ext>
            </a:extLst>
          </p:cNvPr>
          <p:cNvSpPr/>
          <p:nvPr/>
        </p:nvSpPr>
        <p:spPr>
          <a:xfrm>
            <a:off x="6280014" y="74770"/>
            <a:ext cx="2149039" cy="368363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To be updated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194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Two scenarios for iRTCW </a:t>
            </a:r>
            <a:br>
              <a:rPr kumimoji="1" lang="en-US" altLang="ja-JP" dirty="0"/>
            </a:br>
            <a:r>
              <a:rPr lang="en-US" altLang="ja-JP" sz="3100" dirty="0"/>
              <a:t>(Immersive Real Time Communication for WebRTC)</a:t>
            </a:r>
            <a:endParaRPr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987D1-7B2E-47B5-A764-9B28B492F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Type 1) OTT is a primary service provider.</a:t>
            </a:r>
          </a:p>
          <a:p>
            <a:pPr lvl="1"/>
            <a:r>
              <a:rPr lang="en-US" altLang="ja-JP" dirty="0"/>
              <a:t>WebRTC is one of the OTT’s services. </a:t>
            </a:r>
          </a:p>
          <a:p>
            <a:pPr lvl="1"/>
            <a:r>
              <a:rPr lang="en-US" altLang="ja-JP" dirty="0"/>
              <a:t>MNO supports and assists OTT’s services indirectly.</a:t>
            </a:r>
          </a:p>
          <a:p>
            <a:pPr lvl="2"/>
            <a:r>
              <a:rPr lang="en-US" altLang="ja-JP" dirty="0"/>
              <a:t>MNO doesn’t touch on WebRTC.</a:t>
            </a:r>
          </a:p>
          <a:p>
            <a:pPr lvl="2"/>
            <a:r>
              <a:rPr lang="en-US" altLang="ja-JP" dirty="0"/>
              <a:t>MNO gets basic information (e.g., 5 tuples and QoS parameters) from UE and provides QoS enhancements. </a:t>
            </a:r>
          </a:p>
          <a:p>
            <a:pPr lvl="1"/>
            <a:r>
              <a:rPr lang="en-US" altLang="ja-JP" dirty="0"/>
              <a:t>By providing an enabler, MNO is an actor behind an OTT.</a:t>
            </a:r>
          </a:p>
          <a:p>
            <a:pPr lvl="1"/>
            <a:r>
              <a:rPr lang="en-US" altLang="ja-JP" b="1" dirty="0"/>
              <a:t>Simple scenario.</a:t>
            </a:r>
          </a:p>
          <a:p>
            <a:r>
              <a:rPr kumimoji="1" lang="en-US" altLang="ja-JP" dirty="0"/>
              <a:t>Type 2) MNO is a primary service provider.</a:t>
            </a:r>
          </a:p>
          <a:p>
            <a:pPr lvl="1"/>
            <a:r>
              <a:rPr lang="en-US" altLang="ja-JP" dirty="0"/>
              <a:t>WebRTC is an MNO’s service.</a:t>
            </a:r>
          </a:p>
          <a:p>
            <a:pPr lvl="1"/>
            <a:r>
              <a:rPr lang="en-US" altLang="ja-JP" dirty="0"/>
              <a:t>OTT and MNO can jointly provide the service.</a:t>
            </a:r>
          </a:p>
          <a:p>
            <a:pPr lvl="1"/>
            <a:r>
              <a:rPr lang="en-US" altLang="ja-JP" dirty="0"/>
              <a:t>MNO plays the leading role.</a:t>
            </a:r>
          </a:p>
          <a:p>
            <a:pPr lvl="1"/>
            <a:r>
              <a:rPr lang="en-US" altLang="ja-JP" b="1" dirty="0"/>
              <a:t>Advanced scenario.</a:t>
            </a:r>
          </a:p>
        </p:txBody>
      </p:sp>
    </p:spTree>
    <p:extLst>
      <p:ext uri="{BB962C8B-B14F-4D97-AF65-F5344CB8AC3E}">
        <p14:creationId xmlns:p14="http://schemas.microsoft.com/office/powerpoint/2010/main" val="328104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General</a:t>
            </a:r>
            <a:r>
              <a:rPr kumimoji="1" lang="en-US" altLang="ja-JP" dirty="0"/>
              <a:t> view of WebRTC</a:t>
            </a:r>
            <a:endParaRPr kumimoji="1" lang="ja-JP" altLang="en-US" dirty="0"/>
          </a:p>
        </p:txBody>
      </p:sp>
      <p:sp>
        <p:nvSpPr>
          <p:cNvPr id="48" name="コンテンツ プレースホルダー 47">
            <a:extLst>
              <a:ext uri="{FF2B5EF4-FFF2-40B4-BE49-F238E27FC236}">
                <a16:creationId xmlns:a16="http://schemas.microsoft.com/office/drawing/2014/main" id="{96D9F416-D70D-4E5C-ACC1-3A909276C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Control-plane is up to a provider.</a:t>
            </a:r>
          </a:p>
          <a:p>
            <a:r>
              <a:rPr lang="en-US" altLang="ja-JP" dirty="0"/>
              <a:t>An intermediary is usually used.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390088" y="4382940"/>
            <a:ext cx="913002" cy="774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390089" y="3762154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03090" y="4382939"/>
            <a:ext cx="913002" cy="77419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554810" y="4312527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41808" y="3755163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41808" y="4312526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24462" y="4312526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11460" y="375516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11460" y="4312525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979123" y="332425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30843" y="336324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07811" y="3319890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46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吹き出し: 角を丸めた四角形 53">
            <a:extLst>
              <a:ext uri="{FF2B5EF4-FFF2-40B4-BE49-F238E27FC236}">
                <a16:creationId xmlns:a16="http://schemas.microsoft.com/office/drawing/2014/main" id="{59942AB7-771C-4BBC-A54C-6AC05D60CCA2}"/>
              </a:ext>
            </a:extLst>
          </p:cNvPr>
          <p:cNvSpPr/>
          <p:nvPr/>
        </p:nvSpPr>
        <p:spPr>
          <a:xfrm>
            <a:off x="3619935" y="3488376"/>
            <a:ext cx="5230443" cy="612648"/>
          </a:xfrm>
          <a:prstGeom prst="wedgeRoundRectCallout">
            <a:avLst>
              <a:gd name="adj1" fmla="val -73984"/>
              <a:gd name="adj2" fmla="val -77169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X is embedded as an NW control entry point.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Features by X are primitive (not full SDP level).</a:t>
            </a: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Two scenarios for WebRTC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437626" y="2604474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437627" y="19585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50628" y="2604473"/>
            <a:ext cx="913002" cy="74149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602348" y="250889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89346" y="195153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89346" y="2508893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72000" y="2508893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58998" y="1951529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58998" y="2508892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1026661" y="1520625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78381" y="155961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55349" y="1516257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1EFB87-A9BB-4443-A424-16DF78798C3C}"/>
              </a:ext>
            </a:extLst>
          </p:cNvPr>
          <p:cNvSpPr txBox="1"/>
          <p:nvPr/>
        </p:nvSpPr>
        <p:spPr>
          <a:xfrm>
            <a:off x="400691" y="1222599"/>
            <a:ext cx="6477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Tyep</a:t>
            </a:r>
            <a:r>
              <a:rPr kumimoji="1" lang="en-US" altLang="ja-JP" dirty="0"/>
              <a:t> 1) Simple scenario: MNO provides access to basic NW control. </a:t>
            </a:r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6E1F129-39CA-42F2-804E-B0E7E71389A8}"/>
              </a:ext>
            </a:extLst>
          </p:cNvPr>
          <p:cNvSpPr/>
          <p:nvPr/>
        </p:nvSpPr>
        <p:spPr>
          <a:xfrm>
            <a:off x="1837887" y="3019476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FB6C0FE-0F07-4824-9E72-746BE203DA0A}"/>
              </a:ext>
            </a:extLst>
          </p:cNvPr>
          <p:cNvSpPr/>
          <p:nvPr/>
        </p:nvSpPr>
        <p:spPr>
          <a:xfrm>
            <a:off x="3669483" y="2991569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34556D5-EDB1-43A2-9DFC-21A699A0CF16}"/>
              </a:ext>
            </a:extLst>
          </p:cNvPr>
          <p:cNvSpPr/>
          <p:nvPr/>
        </p:nvSpPr>
        <p:spPr>
          <a:xfrm>
            <a:off x="2753334" y="3020314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AF</a:t>
            </a:r>
            <a:endParaRPr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D40F1A5-B55A-465F-930D-383A3150D974}"/>
              </a:ext>
            </a:extLst>
          </p:cNvPr>
          <p:cNvSpPr/>
          <p:nvPr/>
        </p:nvSpPr>
        <p:spPr>
          <a:xfrm>
            <a:off x="2553656" y="3651582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PCF/NEF</a:t>
            </a:r>
            <a:endParaRPr lang="ja-JP" altLang="en-US" sz="1400" dirty="0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1ED82B90-C9A6-46A1-B446-066B00175A5D}"/>
              </a:ext>
            </a:extLst>
          </p:cNvPr>
          <p:cNvCxnSpPr>
            <a:cxnSpLocks/>
            <a:stCxn id="21" idx="3"/>
            <a:endCxn id="23" idx="1"/>
          </p:cNvCxnSpPr>
          <p:nvPr/>
        </p:nvCxnSpPr>
        <p:spPr>
          <a:xfrm>
            <a:off x="2282504" y="3204142"/>
            <a:ext cx="470830" cy="83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F5B3942-CB99-4648-A210-B1A6EF759124}"/>
              </a:ext>
            </a:extLst>
          </p:cNvPr>
          <p:cNvSpPr/>
          <p:nvPr/>
        </p:nvSpPr>
        <p:spPr>
          <a:xfrm>
            <a:off x="464774" y="5523665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798F61D-54B5-4879-AE1B-9D4D1093DEA9}"/>
              </a:ext>
            </a:extLst>
          </p:cNvPr>
          <p:cNvSpPr/>
          <p:nvPr/>
        </p:nvSpPr>
        <p:spPr>
          <a:xfrm>
            <a:off x="464775" y="487771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66AD352-F3E3-4C5E-A243-D357CFCA55DF}"/>
              </a:ext>
            </a:extLst>
          </p:cNvPr>
          <p:cNvSpPr/>
          <p:nvPr/>
        </p:nvSpPr>
        <p:spPr>
          <a:xfrm>
            <a:off x="1377776" y="5523664"/>
            <a:ext cx="913002" cy="7414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71FA2B9-788A-4588-97D8-52F6F770F461}"/>
              </a:ext>
            </a:extLst>
          </p:cNvPr>
          <p:cNvSpPr/>
          <p:nvPr/>
        </p:nvSpPr>
        <p:spPr>
          <a:xfrm>
            <a:off x="7629496" y="5428085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7E3CBC6-F082-4AAF-BEC4-59F63B9A045D}"/>
              </a:ext>
            </a:extLst>
          </p:cNvPr>
          <p:cNvSpPr/>
          <p:nvPr/>
        </p:nvSpPr>
        <p:spPr>
          <a:xfrm>
            <a:off x="6716494" y="48707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1556AA8-D955-44EC-A8AD-404BD9DF649B}"/>
              </a:ext>
            </a:extLst>
          </p:cNvPr>
          <p:cNvSpPr/>
          <p:nvPr/>
        </p:nvSpPr>
        <p:spPr>
          <a:xfrm>
            <a:off x="6716494" y="5428084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5A2AAFA-E162-4751-B967-E069627F5070}"/>
              </a:ext>
            </a:extLst>
          </p:cNvPr>
          <p:cNvSpPr/>
          <p:nvPr/>
        </p:nvSpPr>
        <p:spPr>
          <a:xfrm>
            <a:off x="4599148" y="542808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C506E1C-BDFB-484E-9C11-D40F3017E85E}"/>
              </a:ext>
            </a:extLst>
          </p:cNvPr>
          <p:cNvSpPr/>
          <p:nvPr/>
        </p:nvSpPr>
        <p:spPr>
          <a:xfrm>
            <a:off x="3686146" y="487072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42C63AD-916A-469F-8BA8-BB44AF7DA588}"/>
              </a:ext>
            </a:extLst>
          </p:cNvPr>
          <p:cNvSpPr/>
          <p:nvPr/>
        </p:nvSpPr>
        <p:spPr>
          <a:xfrm>
            <a:off x="3686146" y="5428083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5BA361B-D072-4B8B-A143-BE128C8784EA}"/>
              </a:ext>
            </a:extLst>
          </p:cNvPr>
          <p:cNvSpPr txBox="1"/>
          <p:nvPr/>
        </p:nvSpPr>
        <p:spPr>
          <a:xfrm>
            <a:off x="1053809" y="443981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9456155-7D16-484E-945E-A61A2B96693F}"/>
              </a:ext>
            </a:extLst>
          </p:cNvPr>
          <p:cNvSpPr txBox="1"/>
          <p:nvPr/>
        </p:nvSpPr>
        <p:spPr>
          <a:xfrm>
            <a:off x="7305529" y="4478801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598E09E-BB7B-4313-88FC-F42F025B29E1}"/>
              </a:ext>
            </a:extLst>
          </p:cNvPr>
          <p:cNvSpPr txBox="1"/>
          <p:nvPr/>
        </p:nvSpPr>
        <p:spPr>
          <a:xfrm>
            <a:off x="4082497" y="4435448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DE001A3-B94C-4986-8910-925E7440337A}"/>
              </a:ext>
            </a:extLst>
          </p:cNvPr>
          <p:cNvSpPr txBox="1"/>
          <p:nvPr/>
        </p:nvSpPr>
        <p:spPr>
          <a:xfrm>
            <a:off x="427839" y="4192124"/>
            <a:ext cx="622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Type 2) Advanced scenario: MNO provides entire session control.</a:t>
            </a:r>
            <a:endParaRPr kumimoji="1" lang="ja-JP" altLang="en-US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F550821-B8E4-4CBE-B617-ECA854427D70}"/>
              </a:ext>
            </a:extLst>
          </p:cNvPr>
          <p:cNvSpPr/>
          <p:nvPr/>
        </p:nvSpPr>
        <p:spPr>
          <a:xfrm>
            <a:off x="3728293" y="6492257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</a:t>
            </a:r>
            <a:endParaRPr lang="ja-JP" altLang="en-US" sz="1400" dirty="0"/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42D7F80E-3F7D-41AF-B0F6-EA33F7F98B3C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2276449" y="5843113"/>
            <a:ext cx="1409697" cy="2606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51B399D2-6F2E-400B-9CA5-CFC72F8B2F1F}"/>
              </a:ext>
            </a:extLst>
          </p:cNvPr>
          <p:cNvCxnSpPr/>
          <p:nvPr/>
        </p:nvCxnSpPr>
        <p:spPr>
          <a:xfrm>
            <a:off x="3188168" y="3229454"/>
            <a:ext cx="470830" cy="83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1030696D-5F70-466A-B14F-9E2571C5639E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 flipH="1">
            <a:off x="2975642" y="3389646"/>
            <a:ext cx="1" cy="26193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C6BDA90-CE14-4706-AB01-46223DEECB39}"/>
              </a:ext>
            </a:extLst>
          </p:cNvPr>
          <p:cNvCxnSpPr>
            <a:cxnSpLocks/>
            <a:stCxn id="34" idx="2"/>
            <a:endCxn id="42" idx="0"/>
          </p:cNvCxnSpPr>
          <p:nvPr/>
        </p:nvCxnSpPr>
        <p:spPr>
          <a:xfrm>
            <a:off x="4142647" y="6258142"/>
            <a:ext cx="7632" cy="23411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5" name="吹き出し: 角を丸めた四角形 54">
            <a:extLst>
              <a:ext uri="{FF2B5EF4-FFF2-40B4-BE49-F238E27FC236}">
                <a16:creationId xmlns:a16="http://schemas.microsoft.com/office/drawing/2014/main" id="{6F7CB5B3-BF24-43B3-BC64-FACD834211D4}"/>
              </a:ext>
            </a:extLst>
          </p:cNvPr>
          <p:cNvSpPr/>
          <p:nvPr/>
        </p:nvSpPr>
        <p:spPr>
          <a:xfrm>
            <a:off x="4804626" y="6212655"/>
            <a:ext cx="4205783" cy="612648"/>
          </a:xfrm>
          <a:prstGeom prst="wedgeRoundRectCallout">
            <a:avLst>
              <a:gd name="adj1" fmla="val -56056"/>
              <a:gd name="adj2" fmla="val -74430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Traditional C-plane, but WebRTC-based</a:t>
            </a:r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3A7FE414-4DCE-448B-9B38-6B4FE8B4A0B3}"/>
              </a:ext>
            </a:extLst>
          </p:cNvPr>
          <p:cNvSpPr/>
          <p:nvPr/>
        </p:nvSpPr>
        <p:spPr>
          <a:xfrm>
            <a:off x="7523462" y="705440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MNO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59523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F472A-4611-4548-89F6-D16536117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614C69-2CAD-44A3-A6D7-5ADE2FEBE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Two scenarios (at least) should be investigated.</a:t>
            </a:r>
          </a:p>
          <a:p>
            <a:r>
              <a:rPr lang="en-US" altLang="ja-JP" dirty="0"/>
              <a:t>Architecture, call flows, and protocol stacks should be described.</a:t>
            </a:r>
          </a:p>
          <a:p>
            <a:r>
              <a:rPr lang="en-US" altLang="ja-JP" dirty="0"/>
              <a:t>iRTCW (normative work) and FS_eiRTCW (study)</a:t>
            </a:r>
          </a:p>
          <a:p>
            <a:pPr lvl="1"/>
            <a:r>
              <a:rPr lang="en-US" altLang="ja-JP" dirty="0"/>
              <a:t>Type 1 can be the main focus of iRTCW.</a:t>
            </a:r>
          </a:p>
          <a:p>
            <a:pPr lvl="1"/>
            <a:r>
              <a:rPr lang="en-US" altLang="ja-JP" dirty="0"/>
              <a:t>Type 2 is the main focus of FS_eiRTCW.</a:t>
            </a:r>
          </a:p>
          <a:p>
            <a:r>
              <a:rPr lang="en-US" altLang="ja-JP" dirty="0"/>
              <a:t>Issues:</a:t>
            </a:r>
          </a:p>
          <a:p>
            <a:pPr lvl="1"/>
            <a:r>
              <a:rPr lang="en-US" altLang="ja-JP" dirty="0"/>
              <a:t>Relationship with 5G_AREA.</a:t>
            </a:r>
          </a:p>
        </p:txBody>
      </p:sp>
    </p:spTree>
    <p:extLst>
      <p:ext uri="{BB962C8B-B14F-4D97-AF65-F5344CB8AC3E}">
        <p14:creationId xmlns:p14="http://schemas.microsoft.com/office/powerpoint/2010/main" val="424000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4D209BA-6CCC-4AC0-8B07-294A29A92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backup</a:t>
            </a:r>
            <a:endParaRPr lang="ja-JP" altLang="en-US" dirty="0"/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E64934A0-51B0-47ED-A55A-4A4D1EFB5B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7619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49BCFF2-6969-4F3F-AEB9-FC170A3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TS 26.114</a:t>
            </a:r>
            <a:endParaRPr lang="ja-JP" altLang="en-US" dirty="0"/>
          </a:p>
        </p:txBody>
      </p:sp>
      <p:pic>
        <p:nvPicPr>
          <p:cNvPr id="6" name="コンテンツ プレースホルダー 5" descr="ダイアグラム&#10;&#10;自動的に生成された説明">
            <a:extLst>
              <a:ext uri="{FF2B5EF4-FFF2-40B4-BE49-F238E27FC236}">
                <a16:creationId xmlns:a16="http://schemas.microsoft.com/office/drawing/2014/main" id="{E82145BB-A0E6-405D-B200-1FE982F1E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74" y="1825625"/>
            <a:ext cx="6814251" cy="4351338"/>
          </a:xfrm>
        </p:spPr>
      </p:pic>
    </p:spTree>
    <p:extLst>
      <p:ext uri="{BB962C8B-B14F-4D97-AF65-F5344CB8AC3E}">
        <p14:creationId xmlns:p14="http://schemas.microsoft.com/office/powerpoint/2010/main" val="3464029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16817-9764-443E-B2AD-9C9D9F15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 26.114</a:t>
            </a:r>
            <a:endParaRPr kumimoji="1" lang="ja-JP" altLang="en-US" dirty="0"/>
          </a:p>
        </p:txBody>
      </p:sp>
      <p:pic>
        <p:nvPicPr>
          <p:cNvPr id="7" name="コンテンツ プレースホルダー 6" descr="テーブル&#10;&#10;自動的に生成された説明">
            <a:extLst>
              <a:ext uri="{FF2B5EF4-FFF2-40B4-BE49-F238E27FC236}">
                <a16:creationId xmlns:a16="http://schemas.microsoft.com/office/drawing/2014/main" id="{4136FFB1-527B-4B28-B283-5AF82C3511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91" y="1825625"/>
            <a:ext cx="7111017" cy="4351338"/>
          </a:xfrm>
        </p:spPr>
      </p:pic>
    </p:spTree>
    <p:extLst>
      <p:ext uri="{BB962C8B-B14F-4D97-AF65-F5344CB8AC3E}">
        <p14:creationId xmlns:p14="http://schemas.microsoft.com/office/powerpoint/2010/main" val="956221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EFFBB-159B-41AC-9065-222F0E0B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Proposal in 377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975932B-84D7-48BA-B9CF-A8E1E1419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76" y="2167582"/>
            <a:ext cx="8768848" cy="285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97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494</Words>
  <Application>Microsoft Office PowerPoint</Application>
  <PresentationFormat>画面に合わせる (4:3)</PresentationFormat>
  <Paragraphs>159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メイリオ</vt:lpstr>
      <vt:lpstr>游ゴシック</vt:lpstr>
      <vt:lpstr>Arial</vt:lpstr>
      <vt:lpstr>Calibri</vt:lpstr>
      <vt:lpstr>Calibri Light</vt:lpstr>
      <vt:lpstr>Office テーマ</vt:lpstr>
      <vt:lpstr>On iRTCW</vt:lpstr>
      <vt:lpstr>Two scenarios for iRTCW  (Immersive Real Time Communication for WebRTC)</vt:lpstr>
      <vt:lpstr>General view of WebRTC</vt:lpstr>
      <vt:lpstr>Two scenarios for WebRTC</vt:lpstr>
      <vt:lpstr>Conclusion</vt:lpstr>
      <vt:lpstr>backup</vt:lpstr>
      <vt:lpstr>TS 26.114</vt:lpstr>
      <vt:lpstr>TS 26.114</vt:lpstr>
      <vt:lpstr>Proposal in 377</vt:lpstr>
      <vt:lpstr>NTT’s idea</vt:lpstr>
      <vt:lpstr>26.501</vt:lpstr>
      <vt:lpstr>PowerPoint プレゼンテーション</vt:lpstr>
      <vt:lpstr>Different Models between RTC Work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Naotaka Morita</dc:creator>
  <cp:lastModifiedBy>Naotaka Morita</cp:lastModifiedBy>
  <cp:revision>33</cp:revision>
  <dcterms:created xsi:type="dcterms:W3CDTF">2022-04-07T22:07:17Z</dcterms:created>
  <dcterms:modified xsi:type="dcterms:W3CDTF">2022-04-08T07:48:22Z</dcterms:modified>
</cp:coreProperties>
</file>