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8"/>
  </p:notesMasterIdLst>
  <p:handoutMasterIdLst>
    <p:handoutMasterId r:id="rId19"/>
  </p:handoutMasterIdLst>
  <p:sldIdLst>
    <p:sldId id="256" r:id="rId5"/>
    <p:sldId id="260" r:id="rId6"/>
    <p:sldId id="259" r:id="rId7"/>
    <p:sldId id="258" r:id="rId8"/>
    <p:sldId id="758" r:id="rId9"/>
    <p:sldId id="760" r:id="rId10"/>
    <p:sldId id="763" r:id="rId11"/>
    <p:sldId id="761" r:id="rId12"/>
    <p:sldId id="765" r:id="rId13"/>
    <p:sldId id="767" r:id="rId14"/>
    <p:sldId id="766" r:id="rId15"/>
    <p:sldId id="768" r:id="rId16"/>
    <p:sldId id="752" r:id="rId17"/>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CC"/>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6063" autoAdjust="0"/>
    <p:restoredTop sz="94210" autoAdjust="0"/>
  </p:normalViewPr>
  <p:slideViewPr>
    <p:cSldViewPr>
      <p:cViewPr varScale="1">
        <p:scale>
          <a:sx n="106" d="100"/>
          <a:sy n="106" d="100"/>
        </p:scale>
        <p:origin x="138" y="1062"/>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1.xml"/><Relationship Id="rId5" Type="http://schemas.openxmlformats.org/officeDocument/2006/relationships/slide" Target="slides/slide10.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89485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54911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#117-e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14-23 February,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err="1">
                <a:solidFill>
                  <a:srgbClr val="000099"/>
                </a:solidFill>
                <a:latin typeface="Arial" panose="020B0604020202020204" pitchFamily="34" charset="0"/>
                <a:cs typeface="Arial" panose="020B0604020202020204" pitchFamily="34" charset="0"/>
              </a:rPr>
              <a:t>Tdoc</a:t>
            </a:r>
            <a:r>
              <a:rPr lang="en-GB" altLang="en-US" sz="3200" b="0" dirty="0">
                <a:solidFill>
                  <a:srgbClr val="000099"/>
                </a:solidFill>
                <a:latin typeface="Arial" panose="020B0604020202020204" pitchFamily="34" charset="0"/>
                <a:cs typeface="Arial" panose="020B0604020202020204" pitchFamily="34" charset="0"/>
              </a:rPr>
              <a:t> S4-220094, 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TextBox 62">
            <a:extLst>
              <a:ext uri="{FF2B5EF4-FFF2-40B4-BE49-F238E27FC236}">
                <a16:creationId xmlns:a16="http://schemas.microsoft.com/office/drawing/2014/main" id="{2002BE7F-3843-40C4-AA1F-47C26F511097}"/>
              </a:ext>
            </a:extLst>
          </p:cNvPr>
          <p:cNvSpPr txBox="1">
            <a:spLocks noChangeArrowheads="1"/>
          </p:cNvSpPr>
          <p:nvPr/>
        </p:nvSpPr>
        <p:spPr bwMode="auto">
          <a:xfrm rot="20391721">
            <a:off x="1521256"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7" name="TextBox 68">
            <a:extLst>
              <a:ext uri="{FF2B5EF4-FFF2-40B4-BE49-F238E27FC236}">
                <a16:creationId xmlns:a16="http://schemas.microsoft.com/office/drawing/2014/main" id="{742E538A-0A67-46BF-BB7F-674AFBF9C189}"/>
              </a:ext>
            </a:extLst>
          </p:cNvPr>
          <p:cNvSpPr txBox="1">
            <a:spLocks noChangeArrowheads="1"/>
          </p:cNvSpPr>
          <p:nvPr/>
        </p:nvSpPr>
        <p:spPr bwMode="auto">
          <a:xfrm rot="20391721">
            <a:off x="2432391"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sp>
        <p:nvSpPr>
          <p:cNvPr id="9" name="TextBox 19">
            <a:extLst>
              <a:ext uri="{FF2B5EF4-FFF2-40B4-BE49-F238E27FC236}">
                <a16:creationId xmlns:a16="http://schemas.microsoft.com/office/drawing/2014/main" id="{791C0524-8065-45BD-9B94-B866899B4F29}"/>
              </a:ext>
            </a:extLst>
          </p:cNvPr>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10" name="TextBox 37">
            <a:extLst>
              <a:ext uri="{FF2B5EF4-FFF2-40B4-BE49-F238E27FC236}">
                <a16:creationId xmlns:a16="http://schemas.microsoft.com/office/drawing/2014/main" id="{4BBB92D9-AC91-4ACC-A34C-CC17736960CA}"/>
              </a:ext>
            </a:extLst>
          </p:cNvPr>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11" name="Straight Connector 41">
            <a:extLst>
              <a:ext uri="{FF2B5EF4-FFF2-40B4-BE49-F238E27FC236}">
                <a16:creationId xmlns:a16="http://schemas.microsoft.com/office/drawing/2014/main" id="{13328112-5056-4D27-A4A6-CC6854A000DA}"/>
              </a:ext>
            </a:extLst>
          </p:cNvPr>
          <p:cNvCxnSpPr/>
          <p:nvPr/>
        </p:nvCxnSpPr>
        <p:spPr>
          <a:xfrm flipH="1">
            <a:off x="1675126" y="253835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2" name="TextBox 27">
            <a:extLst>
              <a:ext uri="{FF2B5EF4-FFF2-40B4-BE49-F238E27FC236}">
                <a16:creationId xmlns:a16="http://schemas.microsoft.com/office/drawing/2014/main" id="{E3E6D61B-70BC-4AF0-8E1F-1B1DFBB3E3E3}"/>
              </a:ext>
            </a:extLst>
          </p:cNvPr>
          <p:cNvSpPr txBox="1">
            <a:spLocks noChangeArrowheads="1"/>
          </p:cNvSpPr>
          <p:nvPr/>
        </p:nvSpPr>
        <p:spPr bwMode="auto">
          <a:xfrm>
            <a:off x="1369138" y="2034913"/>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13" name="Straight Connector 66">
            <a:extLst>
              <a:ext uri="{FF2B5EF4-FFF2-40B4-BE49-F238E27FC236}">
                <a16:creationId xmlns:a16="http://schemas.microsoft.com/office/drawing/2014/main" id="{3E947F24-91DC-47AC-8B4B-030E3A2B7397}"/>
              </a:ext>
            </a:extLst>
          </p:cNvPr>
          <p:cNvCxnSpPr/>
          <p:nvPr/>
        </p:nvCxnSpPr>
        <p:spPr>
          <a:xfrm flipH="1">
            <a:off x="2625830"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4" name="TextBox 27">
            <a:extLst>
              <a:ext uri="{FF2B5EF4-FFF2-40B4-BE49-F238E27FC236}">
                <a16:creationId xmlns:a16="http://schemas.microsoft.com/office/drawing/2014/main" id="{A05AA1A3-FAE7-4411-A219-75F19EC78779}"/>
              </a:ext>
            </a:extLst>
          </p:cNvPr>
          <p:cNvSpPr txBox="1">
            <a:spLocks noChangeArrowheads="1"/>
          </p:cNvSpPr>
          <p:nvPr/>
        </p:nvSpPr>
        <p:spPr bwMode="auto">
          <a:xfrm>
            <a:off x="2319836" y="2044066"/>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15" name="Rounded Rectangle 33">
            <a:extLst>
              <a:ext uri="{FF2B5EF4-FFF2-40B4-BE49-F238E27FC236}">
                <a16:creationId xmlns:a16="http://schemas.microsoft.com/office/drawing/2014/main" id="{D81863FF-A8F2-408A-A352-FDE3270D5B86}"/>
              </a:ext>
            </a:extLst>
          </p:cNvPr>
          <p:cNvSpPr/>
          <p:nvPr/>
        </p:nvSpPr>
        <p:spPr>
          <a:xfrm>
            <a:off x="2268118"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freeze</a:t>
            </a:r>
          </a:p>
        </p:txBody>
      </p:sp>
      <p:sp>
        <p:nvSpPr>
          <p:cNvPr id="16" name="Rounded Rectangle 33">
            <a:extLst>
              <a:ext uri="{FF2B5EF4-FFF2-40B4-BE49-F238E27FC236}">
                <a16:creationId xmlns:a16="http://schemas.microsoft.com/office/drawing/2014/main" id="{1371884D-9B78-4381-B00F-907BBEBD1FDA}"/>
              </a:ext>
            </a:extLst>
          </p:cNvPr>
          <p:cNvSpPr/>
          <p:nvPr/>
        </p:nvSpPr>
        <p:spPr>
          <a:xfrm>
            <a:off x="1272447" y="3837914"/>
            <a:ext cx="780479" cy="773475"/>
          </a:xfrm>
          <a:prstGeom prst="roundRect">
            <a:avLst/>
          </a:prstGeom>
          <a:solidFill>
            <a:schemeClr val="bg1">
              <a:lumMod val="65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 80%</a:t>
            </a:r>
          </a:p>
        </p:txBody>
      </p:sp>
      <p:sp>
        <p:nvSpPr>
          <p:cNvPr id="17" name="TextBox 68">
            <a:extLst>
              <a:ext uri="{FF2B5EF4-FFF2-40B4-BE49-F238E27FC236}">
                <a16:creationId xmlns:a16="http://schemas.microsoft.com/office/drawing/2014/main" id="{B176307A-376B-4FBE-B9A4-4F5209C18D8E}"/>
              </a:ext>
            </a:extLst>
          </p:cNvPr>
          <p:cNvSpPr txBox="1">
            <a:spLocks noChangeArrowheads="1"/>
          </p:cNvSpPr>
          <p:nvPr/>
        </p:nvSpPr>
        <p:spPr bwMode="auto">
          <a:xfrm rot="20391721">
            <a:off x="336792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18" name="Straight Connector 66">
            <a:extLst>
              <a:ext uri="{FF2B5EF4-FFF2-40B4-BE49-F238E27FC236}">
                <a16:creationId xmlns:a16="http://schemas.microsoft.com/office/drawing/2014/main" id="{8304A2F3-B999-4AC0-BE57-00E5A12B1EBE}"/>
              </a:ext>
            </a:extLst>
          </p:cNvPr>
          <p:cNvCxnSpPr/>
          <p:nvPr/>
        </p:nvCxnSpPr>
        <p:spPr>
          <a:xfrm flipH="1">
            <a:off x="3580849"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9" name="TextBox 27">
            <a:extLst>
              <a:ext uri="{FF2B5EF4-FFF2-40B4-BE49-F238E27FC236}">
                <a16:creationId xmlns:a16="http://schemas.microsoft.com/office/drawing/2014/main" id="{68355021-C03D-42F3-A343-3F19E6865704}"/>
              </a:ext>
            </a:extLst>
          </p:cNvPr>
          <p:cNvSpPr txBox="1">
            <a:spLocks noChangeArrowheads="1"/>
          </p:cNvSpPr>
          <p:nvPr/>
        </p:nvSpPr>
        <p:spPr bwMode="auto">
          <a:xfrm>
            <a:off x="3248329"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20" name="Rounded Rectangle 58">
            <a:extLst>
              <a:ext uri="{FF2B5EF4-FFF2-40B4-BE49-F238E27FC236}">
                <a16:creationId xmlns:a16="http://schemas.microsoft.com/office/drawing/2014/main" id="{97806977-C84A-4E28-B47B-33E4F9A5F826}"/>
              </a:ext>
            </a:extLst>
          </p:cNvPr>
          <p:cNvSpPr/>
          <p:nvPr/>
        </p:nvSpPr>
        <p:spPr>
          <a:xfrm>
            <a:off x="3215519" y="2881900"/>
            <a:ext cx="768844" cy="771950"/>
          </a:xfrm>
          <a:prstGeom prst="roundRect">
            <a:avLst/>
          </a:prstGeom>
          <a:solidFill>
            <a:srgbClr val="FFCCCC"/>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Stage 3</a:t>
            </a:r>
          </a:p>
          <a:p>
            <a:pPr algn="ctr">
              <a:defRPr/>
            </a:pPr>
            <a:r>
              <a:rPr lang="en-US" sz="1100" dirty="0"/>
              <a:t>freeze</a:t>
            </a:r>
          </a:p>
        </p:txBody>
      </p:sp>
      <p:sp>
        <p:nvSpPr>
          <p:cNvPr id="21" name="TextBox 68">
            <a:extLst>
              <a:ext uri="{FF2B5EF4-FFF2-40B4-BE49-F238E27FC236}">
                <a16:creationId xmlns:a16="http://schemas.microsoft.com/office/drawing/2014/main" id="{A753F567-2503-421D-92AE-4DA123445F4E}"/>
              </a:ext>
            </a:extLst>
          </p:cNvPr>
          <p:cNvSpPr txBox="1">
            <a:spLocks noChangeArrowheads="1"/>
          </p:cNvSpPr>
          <p:nvPr/>
        </p:nvSpPr>
        <p:spPr bwMode="auto">
          <a:xfrm rot="20391721">
            <a:off x="433495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22" name="Straight Connector 66">
            <a:extLst>
              <a:ext uri="{FF2B5EF4-FFF2-40B4-BE49-F238E27FC236}">
                <a16:creationId xmlns:a16="http://schemas.microsoft.com/office/drawing/2014/main" id="{6CCA8D3D-2A1C-4CCD-8611-13EDCAAC653A}"/>
              </a:ext>
            </a:extLst>
          </p:cNvPr>
          <p:cNvCxnSpPr/>
          <p:nvPr/>
        </p:nvCxnSpPr>
        <p:spPr>
          <a:xfrm flipH="1">
            <a:off x="4547881"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23" name="TextBox 27">
            <a:extLst>
              <a:ext uri="{FF2B5EF4-FFF2-40B4-BE49-F238E27FC236}">
                <a16:creationId xmlns:a16="http://schemas.microsoft.com/office/drawing/2014/main" id="{ECAC4777-DE76-4748-9A67-E2C9060921EA}"/>
              </a:ext>
            </a:extLst>
          </p:cNvPr>
          <p:cNvSpPr txBox="1">
            <a:spLocks noChangeArrowheads="1"/>
          </p:cNvSpPr>
          <p:nvPr/>
        </p:nvSpPr>
        <p:spPr bwMode="auto">
          <a:xfrm>
            <a:off x="421536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24" name="Rounded Rectangle 58">
            <a:extLst>
              <a:ext uri="{FF2B5EF4-FFF2-40B4-BE49-F238E27FC236}">
                <a16:creationId xmlns:a16="http://schemas.microsoft.com/office/drawing/2014/main" id="{DA04DAA2-ECAE-45A1-A7D0-485F951EBA2A}"/>
              </a:ext>
            </a:extLst>
          </p:cNvPr>
          <p:cNvSpPr/>
          <p:nvPr/>
        </p:nvSpPr>
        <p:spPr>
          <a:xfrm>
            <a:off x="4182551" y="2881900"/>
            <a:ext cx="768844" cy="771950"/>
          </a:xfrm>
          <a:prstGeom prst="roundRect">
            <a:avLst/>
          </a:prstGeom>
          <a:solidFill>
            <a:srgbClr val="FFCCCC"/>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Code</a:t>
            </a:r>
          </a:p>
          <a:p>
            <a:pPr algn="ctr">
              <a:defRPr/>
            </a:pPr>
            <a:r>
              <a:rPr lang="en-US" sz="1100" dirty="0"/>
              <a:t>freeze</a:t>
            </a:r>
          </a:p>
        </p:txBody>
      </p:sp>
      <p:sp>
        <p:nvSpPr>
          <p:cNvPr id="25" name="TextBox 68">
            <a:extLst>
              <a:ext uri="{FF2B5EF4-FFF2-40B4-BE49-F238E27FC236}">
                <a16:creationId xmlns:a16="http://schemas.microsoft.com/office/drawing/2014/main" id="{6E89060E-F24B-424C-954E-8983A0526C77}"/>
              </a:ext>
            </a:extLst>
          </p:cNvPr>
          <p:cNvSpPr txBox="1">
            <a:spLocks noChangeArrowheads="1"/>
          </p:cNvSpPr>
          <p:nvPr/>
        </p:nvSpPr>
        <p:spPr bwMode="auto">
          <a:xfrm rot="20391721">
            <a:off x="5301989"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26" name="Straight Connector 66">
            <a:extLst>
              <a:ext uri="{FF2B5EF4-FFF2-40B4-BE49-F238E27FC236}">
                <a16:creationId xmlns:a16="http://schemas.microsoft.com/office/drawing/2014/main" id="{FB657B76-0E2D-448E-BA01-4E179FFCA144}"/>
              </a:ext>
            </a:extLst>
          </p:cNvPr>
          <p:cNvCxnSpPr/>
          <p:nvPr/>
        </p:nvCxnSpPr>
        <p:spPr>
          <a:xfrm flipH="1">
            <a:off x="5514913"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27" name="TextBox 27">
            <a:extLst>
              <a:ext uri="{FF2B5EF4-FFF2-40B4-BE49-F238E27FC236}">
                <a16:creationId xmlns:a16="http://schemas.microsoft.com/office/drawing/2014/main" id="{39FA95D5-2770-44C0-94C0-D910C9E1A592}"/>
              </a:ext>
            </a:extLst>
          </p:cNvPr>
          <p:cNvSpPr txBox="1">
            <a:spLocks noChangeArrowheads="1"/>
          </p:cNvSpPr>
          <p:nvPr/>
        </p:nvSpPr>
        <p:spPr bwMode="auto">
          <a:xfrm>
            <a:off x="5182393"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28" name="TextBox 68">
            <a:extLst>
              <a:ext uri="{FF2B5EF4-FFF2-40B4-BE49-F238E27FC236}">
                <a16:creationId xmlns:a16="http://schemas.microsoft.com/office/drawing/2014/main" id="{23DB7356-ED7A-4F3D-9820-CDA1B0AB9C5C}"/>
              </a:ext>
            </a:extLst>
          </p:cNvPr>
          <p:cNvSpPr txBox="1">
            <a:spLocks noChangeArrowheads="1"/>
          </p:cNvSpPr>
          <p:nvPr/>
        </p:nvSpPr>
        <p:spPr bwMode="auto">
          <a:xfrm rot="20391721">
            <a:off x="626902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29" name="Straight Connector 66">
            <a:extLst>
              <a:ext uri="{FF2B5EF4-FFF2-40B4-BE49-F238E27FC236}">
                <a16:creationId xmlns:a16="http://schemas.microsoft.com/office/drawing/2014/main" id="{234F2FEE-1C3C-4D99-95DD-277EA0D2CBB8}"/>
              </a:ext>
            </a:extLst>
          </p:cNvPr>
          <p:cNvCxnSpPr/>
          <p:nvPr/>
        </p:nvCxnSpPr>
        <p:spPr>
          <a:xfrm flipH="1">
            <a:off x="6481945"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0" name="TextBox 27">
            <a:extLst>
              <a:ext uri="{FF2B5EF4-FFF2-40B4-BE49-F238E27FC236}">
                <a16:creationId xmlns:a16="http://schemas.microsoft.com/office/drawing/2014/main" id="{66E46AD5-7311-42B6-9837-90FDC181063A}"/>
              </a:ext>
            </a:extLst>
          </p:cNvPr>
          <p:cNvSpPr txBox="1">
            <a:spLocks noChangeArrowheads="1"/>
          </p:cNvSpPr>
          <p:nvPr/>
        </p:nvSpPr>
        <p:spPr bwMode="auto">
          <a:xfrm>
            <a:off x="614942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31" name="Rounded Rectangle 24">
            <a:extLst>
              <a:ext uri="{FF2B5EF4-FFF2-40B4-BE49-F238E27FC236}">
                <a16:creationId xmlns:a16="http://schemas.microsoft.com/office/drawing/2014/main" id="{F16A79BE-19F6-4D59-84C6-9DD74DDD0C36}"/>
              </a:ext>
            </a:extLst>
          </p:cNvPr>
          <p:cNvSpPr/>
          <p:nvPr/>
        </p:nvSpPr>
        <p:spPr>
          <a:xfrm>
            <a:off x="1301305" y="2884956"/>
            <a:ext cx="787750" cy="771950"/>
          </a:xfrm>
          <a:prstGeom prst="roundRect">
            <a:avLst/>
          </a:prstGeom>
          <a:solidFill>
            <a:schemeClr val="bg1">
              <a:lumMod val="65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a:t>
            </a:r>
          </a:p>
          <a:p>
            <a:pPr algn="ctr">
              <a:defRPr/>
            </a:pPr>
            <a:r>
              <a:rPr lang="en-US" sz="900" dirty="0"/>
              <a:t>Stage 2</a:t>
            </a:r>
            <a:br>
              <a:rPr lang="en-US" sz="900" dirty="0"/>
            </a:br>
            <a:r>
              <a:rPr lang="en-US" sz="900" dirty="0"/>
              <a:t>Exceptions </a:t>
            </a:r>
          </a:p>
          <a:p>
            <a:pPr algn="ctr">
              <a:defRPr/>
            </a:pPr>
            <a:endParaRPr lang="en-US" sz="900" dirty="0"/>
          </a:p>
        </p:txBody>
      </p:sp>
      <p:sp>
        <p:nvSpPr>
          <p:cNvPr id="32" name="TextBox 68">
            <a:extLst>
              <a:ext uri="{FF2B5EF4-FFF2-40B4-BE49-F238E27FC236}">
                <a16:creationId xmlns:a16="http://schemas.microsoft.com/office/drawing/2014/main" id="{677C0309-754F-4AC6-9D04-FE29F494D1A6}"/>
              </a:ext>
            </a:extLst>
          </p:cNvPr>
          <p:cNvSpPr txBox="1">
            <a:spLocks noChangeArrowheads="1"/>
          </p:cNvSpPr>
          <p:nvPr/>
        </p:nvSpPr>
        <p:spPr bwMode="auto">
          <a:xfrm rot="20391721">
            <a:off x="7200820"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3" name="Straight Connector 66">
            <a:extLst>
              <a:ext uri="{FF2B5EF4-FFF2-40B4-BE49-F238E27FC236}">
                <a16:creationId xmlns:a16="http://schemas.microsoft.com/office/drawing/2014/main" id="{3CB8B0F8-0B7A-427B-BD5B-8B9A3CCE9C63}"/>
              </a:ext>
            </a:extLst>
          </p:cNvPr>
          <p:cNvCxnSpPr/>
          <p:nvPr/>
        </p:nvCxnSpPr>
        <p:spPr>
          <a:xfrm flipH="1">
            <a:off x="7413744"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5DE3CDE1-1C79-4014-931A-0A353172F335}"/>
              </a:ext>
            </a:extLst>
          </p:cNvPr>
          <p:cNvSpPr txBox="1">
            <a:spLocks noChangeArrowheads="1"/>
          </p:cNvSpPr>
          <p:nvPr/>
        </p:nvSpPr>
        <p:spPr bwMode="auto">
          <a:xfrm>
            <a:off x="7081224"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5" name="TextBox 68">
            <a:extLst>
              <a:ext uri="{FF2B5EF4-FFF2-40B4-BE49-F238E27FC236}">
                <a16:creationId xmlns:a16="http://schemas.microsoft.com/office/drawing/2014/main" id="{B155375F-F3FD-4774-8F83-A351C4C93704}"/>
              </a:ext>
            </a:extLst>
          </p:cNvPr>
          <p:cNvSpPr txBox="1">
            <a:spLocks noChangeArrowheads="1"/>
          </p:cNvSpPr>
          <p:nvPr/>
        </p:nvSpPr>
        <p:spPr bwMode="auto">
          <a:xfrm rot="20391721">
            <a:off x="8167852"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6" name="Straight Connector 66">
            <a:extLst>
              <a:ext uri="{FF2B5EF4-FFF2-40B4-BE49-F238E27FC236}">
                <a16:creationId xmlns:a16="http://schemas.microsoft.com/office/drawing/2014/main" id="{D3747C99-FDA4-4D57-B81E-8183200A44A6}"/>
              </a:ext>
            </a:extLst>
          </p:cNvPr>
          <p:cNvCxnSpPr/>
          <p:nvPr/>
        </p:nvCxnSpPr>
        <p:spPr>
          <a:xfrm flipH="1">
            <a:off x="8380776"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37" name="TextBox 27">
            <a:extLst>
              <a:ext uri="{FF2B5EF4-FFF2-40B4-BE49-F238E27FC236}">
                <a16:creationId xmlns:a16="http://schemas.microsoft.com/office/drawing/2014/main" id="{6BA60C59-6498-46D9-B1B3-84350066656F}"/>
              </a:ext>
            </a:extLst>
          </p:cNvPr>
          <p:cNvSpPr txBox="1">
            <a:spLocks noChangeArrowheads="1"/>
          </p:cNvSpPr>
          <p:nvPr/>
        </p:nvSpPr>
        <p:spPr bwMode="auto">
          <a:xfrm>
            <a:off x="8048256"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8" name="TextBox 68">
            <a:extLst>
              <a:ext uri="{FF2B5EF4-FFF2-40B4-BE49-F238E27FC236}">
                <a16:creationId xmlns:a16="http://schemas.microsoft.com/office/drawing/2014/main" id="{51717788-E4A7-47DB-9E7E-AE23EDF13B13}"/>
              </a:ext>
            </a:extLst>
          </p:cNvPr>
          <p:cNvSpPr txBox="1">
            <a:spLocks noChangeArrowheads="1"/>
          </p:cNvSpPr>
          <p:nvPr/>
        </p:nvSpPr>
        <p:spPr bwMode="auto">
          <a:xfrm rot="20391721">
            <a:off x="9120231"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9" name="Straight Connector 66">
            <a:extLst>
              <a:ext uri="{FF2B5EF4-FFF2-40B4-BE49-F238E27FC236}">
                <a16:creationId xmlns:a16="http://schemas.microsoft.com/office/drawing/2014/main" id="{DE1D902F-D6A1-49C1-A39E-359622D978AB}"/>
              </a:ext>
            </a:extLst>
          </p:cNvPr>
          <p:cNvCxnSpPr/>
          <p:nvPr/>
        </p:nvCxnSpPr>
        <p:spPr>
          <a:xfrm flipH="1">
            <a:off x="9333155"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0" name="TextBox 27">
            <a:extLst>
              <a:ext uri="{FF2B5EF4-FFF2-40B4-BE49-F238E27FC236}">
                <a16:creationId xmlns:a16="http://schemas.microsoft.com/office/drawing/2014/main" id="{4F45D245-6292-46E5-9DE7-6CCC1D02DA55}"/>
              </a:ext>
            </a:extLst>
          </p:cNvPr>
          <p:cNvSpPr txBox="1">
            <a:spLocks noChangeArrowheads="1"/>
          </p:cNvSpPr>
          <p:nvPr/>
        </p:nvSpPr>
        <p:spPr bwMode="auto">
          <a:xfrm>
            <a:off x="9000635"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41" name="TextBox 68">
            <a:extLst>
              <a:ext uri="{FF2B5EF4-FFF2-40B4-BE49-F238E27FC236}">
                <a16:creationId xmlns:a16="http://schemas.microsoft.com/office/drawing/2014/main" id="{9E5F38A9-5AF6-420A-8A0A-B006D87E9076}"/>
              </a:ext>
            </a:extLst>
          </p:cNvPr>
          <p:cNvSpPr txBox="1">
            <a:spLocks noChangeArrowheads="1"/>
          </p:cNvSpPr>
          <p:nvPr/>
        </p:nvSpPr>
        <p:spPr bwMode="auto">
          <a:xfrm rot="20391721">
            <a:off x="10087263"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2" name="Straight Connector 66">
            <a:extLst>
              <a:ext uri="{FF2B5EF4-FFF2-40B4-BE49-F238E27FC236}">
                <a16:creationId xmlns:a16="http://schemas.microsoft.com/office/drawing/2014/main" id="{202F7ED8-461E-4C69-815C-EBD52B969E8C}"/>
              </a:ext>
            </a:extLst>
          </p:cNvPr>
          <p:cNvCxnSpPr/>
          <p:nvPr/>
        </p:nvCxnSpPr>
        <p:spPr>
          <a:xfrm flipH="1">
            <a:off x="10300187"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3" name="TextBox 27">
            <a:extLst>
              <a:ext uri="{FF2B5EF4-FFF2-40B4-BE49-F238E27FC236}">
                <a16:creationId xmlns:a16="http://schemas.microsoft.com/office/drawing/2014/main" id="{F4BA9F2E-DE54-4A4B-9E9D-FD7965FE9938}"/>
              </a:ext>
            </a:extLst>
          </p:cNvPr>
          <p:cNvSpPr txBox="1">
            <a:spLocks noChangeArrowheads="1"/>
          </p:cNvSpPr>
          <p:nvPr/>
        </p:nvSpPr>
        <p:spPr bwMode="auto">
          <a:xfrm>
            <a:off x="9967667"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44" name="Rounded Rectangle 33">
            <a:extLst>
              <a:ext uri="{FF2B5EF4-FFF2-40B4-BE49-F238E27FC236}">
                <a16:creationId xmlns:a16="http://schemas.microsoft.com/office/drawing/2014/main" id="{0EA063AD-C69E-4716-9FA1-9E116D31DFBB}"/>
              </a:ext>
            </a:extLst>
          </p:cNvPr>
          <p:cNvSpPr/>
          <p:nvPr/>
        </p:nvSpPr>
        <p:spPr>
          <a:xfrm>
            <a:off x="7057385" y="3837914"/>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2</a:t>
            </a:r>
          </a:p>
          <a:p>
            <a:pPr algn="ctr">
              <a:defRPr/>
            </a:pPr>
            <a:r>
              <a:rPr lang="en-US" sz="1100" dirty="0"/>
              <a:t>freeze</a:t>
            </a:r>
          </a:p>
        </p:txBody>
      </p:sp>
      <p:sp>
        <p:nvSpPr>
          <p:cNvPr id="45" name="Rounded Rectangle 33">
            <a:extLst>
              <a:ext uri="{FF2B5EF4-FFF2-40B4-BE49-F238E27FC236}">
                <a16:creationId xmlns:a16="http://schemas.microsoft.com/office/drawing/2014/main" id="{DC65CED0-AA1F-4F5A-A8D6-E6764E26C88C}"/>
              </a:ext>
            </a:extLst>
          </p:cNvPr>
          <p:cNvSpPr/>
          <p:nvPr/>
        </p:nvSpPr>
        <p:spPr>
          <a:xfrm>
            <a:off x="9942475" y="3837914"/>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3</a:t>
            </a:r>
          </a:p>
          <a:p>
            <a:pPr algn="ctr">
              <a:defRPr/>
            </a:pPr>
            <a:r>
              <a:rPr lang="en-US" sz="1100" dirty="0"/>
              <a:t>freeze</a:t>
            </a:r>
          </a:p>
        </p:txBody>
      </p:sp>
      <p:sp>
        <p:nvSpPr>
          <p:cNvPr id="46" name="TextBox 37">
            <a:extLst>
              <a:ext uri="{FF2B5EF4-FFF2-40B4-BE49-F238E27FC236}">
                <a16:creationId xmlns:a16="http://schemas.microsoft.com/office/drawing/2014/main" id="{A5545C59-083F-42A3-B2AD-9C0666D31D3F}"/>
              </a:ext>
            </a:extLst>
          </p:cNvPr>
          <p:cNvSpPr txBox="1">
            <a:spLocks noChangeArrowheads="1"/>
          </p:cNvSpPr>
          <p:nvPr/>
        </p:nvSpPr>
        <p:spPr bwMode="auto">
          <a:xfrm>
            <a:off x="365338" y="5043631"/>
            <a:ext cx="11897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 (TBD)</a:t>
            </a:r>
          </a:p>
        </p:txBody>
      </p:sp>
      <p:sp>
        <p:nvSpPr>
          <p:cNvPr id="47" name="Rounded Rectangle 33">
            <a:extLst>
              <a:ext uri="{FF2B5EF4-FFF2-40B4-BE49-F238E27FC236}">
                <a16:creationId xmlns:a16="http://schemas.microsoft.com/office/drawing/2014/main" id="{870B2304-14EC-4293-B505-802734ACF3ED}"/>
              </a:ext>
            </a:extLst>
          </p:cNvPr>
          <p:cNvSpPr/>
          <p:nvPr/>
        </p:nvSpPr>
        <p:spPr>
          <a:xfrm>
            <a:off x="2248292" y="4872336"/>
            <a:ext cx="780479" cy="773475"/>
          </a:xfrm>
          <a:prstGeom prst="roundRect">
            <a:avLst/>
          </a:prstGeom>
          <a:solidFill>
            <a:schemeClr val="bg1">
              <a:lumMod val="75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start</a:t>
            </a:r>
          </a:p>
        </p:txBody>
      </p:sp>
      <p:sp>
        <p:nvSpPr>
          <p:cNvPr id="48" name="TextBox 68">
            <a:extLst>
              <a:ext uri="{FF2B5EF4-FFF2-40B4-BE49-F238E27FC236}">
                <a16:creationId xmlns:a16="http://schemas.microsoft.com/office/drawing/2014/main" id="{26FB3D68-A724-4D4D-A008-F8824CA88B42}"/>
              </a:ext>
            </a:extLst>
          </p:cNvPr>
          <p:cNvSpPr txBox="1">
            <a:spLocks noChangeArrowheads="1"/>
          </p:cNvSpPr>
          <p:nvPr/>
        </p:nvSpPr>
        <p:spPr bwMode="auto">
          <a:xfrm rot="20391721">
            <a:off x="11038738"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03/24</a:t>
            </a:r>
          </a:p>
        </p:txBody>
      </p:sp>
      <p:cxnSp>
        <p:nvCxnSpPr>
          <p:cNvPr id="49" name="Straight Connector 66">
            <a:extLst>
              <a:ext uri="{FF2B5EF4-FFF2-40B4-BE49-F238E27FC236}">
                <a16:creationId xmlns:a16="http://schemas.microsoft.com/office/drawing/2014/main" id="{CF81C7C1-8FB5-4130-BFB0-A96EFF3638C3}"/>
              </a:ext>
            </a:extLst>
          </p:cNvPr>
          <p:cNvCxnSpPr/>
          <p:nvPr/>
        </p:nvCxnSpPr>
        <p:spPr>
          <a:xfrm flipH="1">
            <a:off x="11251662"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0" name="TextBox 27">
            <a:extLst>
              <a:ext uri="{FF2B5EF4-FFF2-40B4-BE49-F238E27FC236}">
                <a16:creationId xmlns:a16="http://schemas.microsoft.com/office/drawing/2014/main" id="{775113A5-C2CC-48F0-B6A6-F17445597515}"/>
              </a:ext>
            </a:extLst>
          </p:cNvPr>
          <p:cNvSpPr txBox="1">
            <a:spLocks noChangeArrowheads="1"/>
          </p:cNvSpPr>
          <p:nvPr/>
        </p:nvSpPr>
        <p:spPr bwMode="auto">
          <a:xfrm>
            <a:off x="10919142"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51" name="Rounded Rectangle 33">
            <a:extLst>
              <a:ext uri="{FF2B5EF4-FFF2-40B4-BE49-F238E27FC236}">
                <a16:creationId xmlns:a16="http://schemas.microsoft.com/office/drawing/2014/main" id="{B6205B09-D801-4699-BD30-601BC64005B8}"/>
              </a:ext>
            </a:extLst>
          </p:cNvPr>
          <p:cNvSpPr/>
          <p:nvPr/>
        </p:nvSpPr>
        <p:spPr>
          <a:xfrm>
            <a:off x="10893950" y="3842030"/>
            <a:ext cx="780479" cy="773475"/>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Code</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WIDs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5CD4D866-0F21-4502-8293-96906A010738}"/>
              </a:ext>
            </a:extLst>
          </p:cNvPr>
          <p:cNvGraphicFramePr>
            <a:graphicFrameLocks noGrp="1"/>
          </p:cNvGraphicFramePr>
          <p:nvPr>
            <p:extLst>
              <p:ext uri="{D42A27DB-BD31-4B8C-83A1-F6EECF244321}">
                <p14:modId xmlns:p14="http://schemas.microsoft.com/office/powerpoint/2010/main" val="1105617075"/>
              </p:ext>
            </p:extLst>
          </p:nvPr>
        </p:nvGraphicFramePr>
        <p:xfrm>
          <a:off x="735595" y="1543027"/>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Support of Immersive Teleconferencing and Telepresence for Remote Terminals (ITT4RT)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Handsets Featuring Non-Traditional Earpieces  (</a:t>
                      </a:r>
                      <a:r>
                        <a:rPr lang="en-US" sz="1200" b="1" u="none" strike="noStrike" kern="1200" dirty="0" err="1">
                          <a:solidFill>
                            <a:schemeClr val="dk1"/>
                          </a:solidFill>
                          <a:effectLst/>
                          <a:latin typeface="+mn-lt"/>
                          <a:ea typeface="+mn-ea"/>
                          <a:cs typeface="+mn-cs"/>
                        </a:rPr>
                        <a:t>HaNTE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Extension for headset interface tests of UE (</a:t>
                      </a:r>
                      <a:r>
                        <a:rPr lang="en-US" sz="1200" b="1" u="none" strike="noStrike" kern="1200" dirty="0" err="1">
                          <a:solidFill>
                            <a:schemeClr val="bg1">
                              <a:lumMod val="50000"/>
                            </a:schemeClr>
                          </a:solidFill>
                          <a:effectLst/>
                          <a:latin typeface="+mn-lt"/>
                          <a:ea typeface="+mn-ea"/>
                          <a:cs typeface="+mn-cs"/>
                        </a:rPr>
                        <a:t>HInT</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75%</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12/21 -&gt; 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a:t>
                      </a:r>
                    </a:p>
                  </a:txBody>
                  <a:tcPr marL="6973" marR="6973" marT="6973" marB="0"/>
                </a:tc>
                <a:extLst>
                  <a:ext uri="{0D108BD9-81ED-4DB2-BD59-A6C34878D82A}">
                    <a16:rowId xmlns:a16="http://schemas.microsoft.com/office/drawing/2014/main" val="1879990620"/>
                  </a:ext>
                </a:extLst>
              </a:tr>
              <a:tr h="459826">
                <a:tc>
                  <a:txBody>
                    <a:bodyPr/>
                    <a:lstStyle/>
                    <a:p>
                      <a:pPr algn="ctr" fontAlgn="t"/>
                      <a:r>
                        <a:rPr lang="en-GB" sz="800" b="0" i="0" u="none" strike="noStrike" dirty="0">
                          <a:solidFill>
                            <a:srgbClr val="000000"/>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8K Television over 5G (8K_TV_5G)</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849091366"/>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anticipated</a:t>
                      </a:r>
                    </a:p>
                  </a:txBody>
                  <a:tcPr marL="6973" marR="6973" marT="6973" marB="0"/>
                </a:tc>
                <a:extLst>
                  <a:ext uri="{0D108BD9-81ED-4DB2-BD59-A6C34878D82A}">
                    <a16:rowId xmlns:a16="http://schemas.microsoft.com/office/drawing/2014/main" val="3932884631"/>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Edge Extensions to the 5G Media Streaming Architecture (5GMS_EDGE)</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30%</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a:t>
                      </a:r>
                    </a:p>
                  </a:txBody>
                  <a:tcPr marL="6973" marR="6973" marT="6973" marB="0"/>
                </a:tc>
                <a:extLst>
                  <a:ext uri="{0D108BD9-81ED-4DB2-BD59-A6C34878D82A}">
                    <a16:rowId xmlns:a16="http://schemas.microsoft.com/office/drawing/2014/main" val="564604280"/>
                  </a:ext>
                </a:extLst>
              </a:tr>
              <a:tr h="459826">
                <a:tc>
                  <a:txBody>
                    <a:bodyPr/>
                    <a:lstStyle/>
                    <a:p>
                      <a:pPr algn="ctr" fontAlgn="t"/>
                      <a:r>
                        <a:rPr lang="en-GB" sz="800" b="0" i="0" u="none" strike="noStrike" dirty="0">
                          <a:solidFill>
                            <a:srgbClr val="000000"/>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User Service Architecture and related 5GMS Extensions (5MBUSA)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expected due to dependencies on other WGs</a:t>
                      </a:r>
                    </a:p>
                  </a:txBody>
                  <a:tcPr marL="6973" marR="6973" marT="6973" marB="0"/>
                </a:tc>
                <a:extLst>
                  <a:ext uri="{0D108BD9-81ED-4DB2-BD59-A6C34878D82A}">
                    <a16:rowId xmlns:a16="http://schemas.microsoft.com/office/drawing/2014/main" val="1012424162"/>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890009</a:t>
                      </a:r>
                    </a:p>
                  </a:txBody>
                  <a:tcPr marL="9525" marR="9525" marT="9525" marB="0"/>
                </a:tc>
                <a:tc>
                  <a:txBody>
                    <a:bodyPr/>
                    <a:lstStyle/>
                    <a:p>
                      <a:pPr algn="l" fontAlgn="t"/>
                      <a:r>
                        <a:rPr lang="en-GB" sz="1200" b="1" u="none" strike="noStrike" kern="1200" dirty="0">
                          <a:solidFill>
                            <a:schemeClr val="bg1">
                              <a:lumMod val="50000"/>
                            </a:schemeClr>
                          </a:solidFill>
                          <a:effectLst/>
                          <a:latin typeface="+mn-lt"/>
                          <a:ea typeface="+mn-ea"/>
                          <a:cs typeface="+mn-cs"/>
                        </a:rPr>
                        <a:t>Operation Points for 8K VR 360 Video over 5G (8K_VR_5G)</a:t>
                      </a: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100%</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09/21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SA#93</a:t>
                      </a:r>
                    </a:p>
                  </a:txBody>
                  <a:tcPr marL="6973" marR="6973" marT="6973" marB="0"/>
                </a:tc>
                <a:extLst>
                  <a:ext uri="{0D108BD9-81ED-4DB2-BD59-A6C34878D82A}">
                    <a16:rowId xmlns:a16="http://schemas.microsoft.com/office/drawing/2014/main" val="4216061510"/>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45603497"/>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63313075"/>
                  </a:ext>
                </a:extLst>
              </a:tr>
            </a:tbl>
          </a:graphicData>
        </a:graphic>
      </p:graphicFrame>
    </p:spTree>
    <p:extLst>
      <p:ext uri="{BB962C8B-B14F-4D97-AF65-F5344CB8AC3E}">
        <p14:creationId xmlns:p14="http://schemas.microsoft.com/office/powerpoint/2010/main" val="305934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SIDs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7" name="Table 3">
            <a:extLst>
              <a:ext uri="{FF2B5EF4-FFF2-40B4-BE49-F238E27FC236}">
                <a16:creationId xmlns:a16="http://schemas.microsoft.com/office/drawing/2014/main" id="{214FEC96-B9A2-4896-A2D1-A2345ACB2708}"/>
              </a:ext>
            </a:extLst>
          </p:cNvPr>
          <p:cNvGraphicFramePr>
            <a:graphicFrameLocks noGrp="1"/>
          </p:cNvGraphicFramePr>
          <p:nvPr>
            <p:extLst>
              <p:ext uri="{D42A27DB-BD31-4B8C-83A1-F6EECF244321}">
                <p14:modId xmlns:p14="http://schemas.microsoft.com/office/powerpoint/2010/main" val="2760022892"/>
              </p:ext>
            </p:extLst>
          </p:nvPr>
        </p:nvGraphicFramePr>
        <p:xfrm>
          <a:off x="604006" y="1526796"/>
          <a:ext cx="10863742" cy="312336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850004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VR Streaming Conformance and Guidelines (</a:t>
                      </a:r>
                      <a:r>
                        <a:rPr lang="en-US" sz="1200" b="1" u="none" strike="noStrike" kern="1200" dirty="0" err="1">
                          <a:solidFill>
                            <a:schemeClr val="dk1"/>
                          </a:solidFill>
                          <a:effectLst/>
                          <a:latin typeface="+mn-lt"/>
                          <a:ea typeface="+mn-ea"/>
                          <a:cs typeface="+mn-cs"/>
                        </a:rPr>
                        <a:t>FS_VR_CoGui</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75%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Video Codec Characteristics (FS_5GVideo)</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71277696"/>
                  </a:ext>
                </a:extLst>
              </a:tr>
              <a:tr h="459826">
                <a:tc>
                  <a:txBody>
                    <a:bodyPr/>
                    <a:lstStyle/>
                    <a:p>
                      <a:pPr algn="ctr" fontAlgn="t"/>
                      <a:r>
                        <a:rPr lang="en-GB" sz="800" b="0" i="0" u="none" strike="noStrike" dirty="0">
                          <a:solidFill>
                            <a:srgbClr val="000000"/>
                          </a:solidFill>
                          <a:effectLst/>
                          <a:latin typeface="Arial" panose="020B0604020202020204" pitchFamily="34" charset="0"/>
                        </a:rPr>
                        <a:t>880011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Glass-type AR/MR Devices (FS_5GSTAR)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69037942"/>
                  </a:ext>
                </a:extLst>
              </a:tr>
              <a:tr h="459826">
                <a:tc>
                  <a:txBody>
                    <a:bodyPr/>
                    <a:lstStyle/>
                    <a:p>
                      <a:pPr algn="ctr" fontAlgn="t"/>
                      <a:r>
                        <a:rPr lang="en-GB" sz="800" b="0" i="0" u="none" strike="noStrike" dirty="0">
                          <a:solidFill>
                            <a:srgbClr val="000000"/>
                          </a:solidFill>
                          <a:effectLst/>
                          <a:latin typeface="Arial" panose="020B0604020202020204" pitchFamily="34" charset="0"/>
                        </a:rPr>
                        <a:t>900029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extensions (FS_5GMS_EXT)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771779433"/>
                  </a:ext>
                </a:extLst>
              </a:tr>
              <a:tr h="459826">
                <a:tc>
                  <a:txBody>
                    <a:bodyPr/>
                    <a:lstStyle/>
                    <a:p>
                      <a:pPr algn="ctr" fontAlgn="t"/>
                      <a:r>
                        <a:rPr lang="en-GB" sz="800" b="0" i="0" u="none" strike="noStrike" dirty="0">
                          <a:solidFill>
                            <a:srgbClr val="000000"/>
                          </a:solidFill>
                          <a:effectLst/>
                          <a:latin typeface="Arial" panose="020B0604020202020204" pitchFamily="34" charset="0"/>
                        </a:rPr>
                        <a:t>910001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Media Production over 5G NPN (FS_NPN4AVProd)</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339744572"/>
                  </a:ext>
                </a:extLst>
              </a:tr>
            </a:tbl>
          </a:graphicData>
        </a:graphic>
      </p:graphicFrame>
    </p:spTree>
    <p:extLst>
      <p:ext uri="{BB962C8B-B14F-4D97-AF65-F5344CB8AC3E}">
        <p14:creationId xmlns:p14="http://schemas.microsoft.com/office/powerpoint/2010/main" val="197833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1574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latin typeface="Arial" panose="020B0604020202020204" pitchFamily="34" charset="0"/>
                <a:cs typeface="Arial" panose="020B0604020202020204" pitchFamily="34" charset="0"/>
              </a:rPr>
              <a:t>Dependencies on IETF drafts in SA4</a:t>
            </a:r>
            <a:endParaRPr lang="en-US" altLang="en-US" kern="0" dirty="0">
              <a:solidFill>
                <a:srgbClr val="000099"/>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1646238" y="1222379"/>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IETF dependencies in SA4: No new dependency introduced </a:t>
            </a:r>
          </a:p>
          <a:p>
            <a:pPr>
              <a:lnSpc>
                <a:spcPct val="85000"/>
              </a:lnSpc>
              <a:spcBef>
                <a:spcPts val="1200"/>
              </a:spcBef>
              <a:defRPr/>
            </a:pPr>
            <a:r>
              <a:rPr lang="fi-FI" altLang="en-US" sz="1600" b="0" kern="0" dirty="0">
                <a:cs typeface="Arial" panose="020B0604020202020204" pitchFamily="34" charset="0"/>
              </a:rPr>
              <a:t>No new dependencies removed</a:t>
            </a:r>
          </a:p>
          <a:p>
            <a:pPr>
              <a:lnSpc>
                <a:spcPct val="85000"/>
              </a:lnSpc>
              <a:spcBef>
                <a:spcPts val="1200"/>
              </a:spcBef>
              <a:defRPr/>
            </a:pPr>
            <a:r>
              <a:rPr lang="en-GB" altLang="en-US" sz="1600" b="0" kern="0" dirty="0"/>
              <a:t>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chemeClr val="accent2"/>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1154007179"/>
              </p:ext>
            </p:extLst>
          </p:nvPr>
        </p:nvGraphicFramePr>
        <p:xfrm>
          <a:off x="1733554" y="2928942"/>
          <a:ext cx="8281987" cy="742126"/>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7710">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200876"/>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 and Rel-17 completion</a:t>
            </a:r>
          </a:p>
          <a:p>
            <a:pPr marL="285757" indent="-285757">
              <a:spcBef>
                <a:spcPts val="600"/>
              </a:spcBef>
              <a:buFontTx/>
              <a:buChar char="-"/>
              <a:defRPr/>
            </a:pPr>
            <a:r>
              <a:rPr lang="en-US" sz="1800" dirty="0">
                <a:solidFill>
                  <a:srgbClr val="000099"/>
                </a:solidFill>
                <a:latin typeface="Arial" charset="0"/>
              </a:rPr>
              <a:t>IETF dependencies</a:t>
            </a:r>
          </a:p>
          <a:p>
            <a:pPr marL="285757" indent="-285757">
              <a:spcBef>
                <a:spcPts val="600"/>
              </a:spcBef>
              <a:buFontTx/>
              <a:buChar char="-"/>
              <a:defRPr/>
            </a:pPr>
            <a:r>
              <a:rPr lang="en-US" sz="1800" dirty="0">
                <a:solidFill>
                  <a:srgbClr val="000099"/>
                </a:solidFill>
                <a:latin typeface="Arial" charset="0"/>
              </a:rPr>
              <a:t>SA4 news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3785652"/>
          </a:xfrm>
          <a:prstGeom prst="rect">
            <a:avLst/>
          </a:prstGeom>
          <a:noFill/>
        </p:spPr>
        <p:txBody>
          <a:bodyPr wrap="square">
            <a:spAutoFit/>
          </a:bodyPr>
          <a:lstStyle/>
          <a:p>
            <a:pPr>
              <a:spcBef>
                <a:spcPts val="600"/>
              </a:spcBef>
              <a:defRPr/>
            </a:pPr>
            <a:r>
              <a:rPr lang="en-US" sz="1200" dirty="0">
                <a:solidFill>
                  <a:srgbClr val="000099"/>
                </a:solidFill>
                <a:latin typeface="Arial" charset="0"/>
              </a:rPr>
              <a:t>Dear all, and WI/SI rapporteurs in particular, when preparing post-SA4#117-e WI/SI work plans, please beware of the following guidelines:</a:t>
            </a:r>
          </a:p>
          <a:p>
            <a:pPr>
              <a:spcBef>
                <a:spcPts val="600"/>
              </a:spcBef>
              <a:defRPr/>
            </a:pPr>
            <a:r>
              <a:rPr lang="en-US" sz="1200" dirty="0">
                <a:solidFill>
                  <a:srgbClr val="000099"/>
                </a:solidFill>
                <a:latin typeface="Arial" charset="0"/>
              </a:rPr>
              <a:t>1) Available weeks</a:t>
            </a:r>
          </a:p>
          <a:p>
            <a:pPr>
              <a:spcBef>
                <a:spcPts val="600"/>
              </a:spcBef>
              <a:defRPr/>
            </a:pPr>
            <a:r>
              <a:rPr lang="en-US" sz="1200" dirty="0">
                <a:solidFill>
                  <a:srgbClr val="000099"/>
                </a:solidFill>
                <a:latin typeface="Arial" charset="0"/>
              </a:rPr>
              <a:t>According to a decision by 3GPP SA#90-e, meetings are not allowed during certain weeks. Here is the proposed list of available weeks for SA4 AH meetings:</a:t>
            </a:r>
          </a:p>
          <a:p>
            <a:pPr marL="285757" indent="-285757">
              <a:spcBef>
                <a:spcPts val="600"/>
              </a:spcBef>
              <a:buFontTx/>
              <a:buChar char="-"/>
              <a:defRPr/>
            </a:pPr>
            <a:r>
              <a:rPr lang="en-US" sz="1200" dirty="0">
                <a:solidFill>
                  <a:srgbClr val="000099"/>
                </a:solidFill>
                <a:latin typeface="Arial" charset="0"/>
              </a:rPr>
              <a:t>28 Feb. – 4 Mar. 2022</a:t>
            </a:r>
          </a:p>
          <a:p>
            <a:pPr marL="285757" indent="-285757">
              <a:spcBef>
                <a:spcPts val="600"/>
              </a:spcBef>
              <a:buFontTx/>
              <a:buChar char="-"/>
              <a:defRPr/>
            </a:pPr>
            <a:r>
              <a:rPr lang="en-US" sz="1200" dirty="0">
                <a:solidFill>
                  <a:srgbClr val="000099"/>
                </a:solidFill>
                <a:latin typeface="Arial" charset="0"/>
              </a:rPr>
              <a:t>7-11 Mar. 2022</a:t>
            </a:r>
          </a:p>
          <a:p>
            <a:pPr marL="285757" indent="-285757">
              <a:spcBef>
                <a:spcPts val="600"/>
              </a:spcBef>
              <a:buFontTx/>
              <a:buChar char="-"/>
              <a:defRPr/>
            </a:pPr>
            <a:r>
              <a:rPr lang="en-US" sz="1200" dirty="0">
                <a:solidFill>
                  <a:srgbClr val="000099"/>
                </a:solidFill>
                <a:latin typeface="Arial" charset="0"/>
              </a:rPr>
              <a:t>14-18 Mar. 2022 (Note: 3GPP SA)</a:t>
            </a:r>
          </a:p>
          <a:p>
            <a:pPr marL="285757" indent="-285757">
              <a:spcBef>
                <a:spcPts val="600"/>
              </a:spcBef>
              <a:buFontTx/>
              <a:buChar char="-"/>
              <a:defRPr/>
            </a:pPr>
            <a:r>
              <a:rPr lang="en-US" sz="1200" dirty="0">
                <a:solidFill>
                  <a:srgbClr val="000099"/>
                </a:solidFill>
                <a:latin typeface="Arial" charset="0"/>
              </a:rPr>
              <a:t>21-25 Mar. 2022</a:t>
            </a:r>
            <a:endParaRPr lang="en-US" sz="1200" strike="sngStrike" dirty="0">
              <a:solidFill>
                <a:srgbClr val="FF0000"/>
              </a:solidFill>
              <a:latin typeface="Arial" charset="0"/>
            </a:endParaRPr>
          </a:p>
          <a:p>
            <a:pPr>
              <a:spcBef>
                <a:spcPts val="600"/>
              </a:spcBef>
              <a:defRPr/>
            </a:pPr>
            <a:r>
              <a:rPr lang="en-US" sz="1200" dirty="0">
                <a:solidFill>
                  <a:srgbClr val="000099"/>
                </a:solidFill>
                <a:latin typeface="Arial" charset="0"/>
              </a:rPr>
              <a:t>2) Preferred day of the week per SWG</a:t>
            </a:r>
          </a:p>
          <a:p>
            <a:pPr marL="285757" indent="-285757">
              <a:spcBef>
                <a:spcPts val="600"/>
              </a:spcBef>
              <a:buFontTx/>
              <a:buChar char="-"/>
              <a:defRPr/>
            </a:pPr>
            <a:r>
              <a:rPr lang="en-US" sz="1200" dirty="0">
                <a:solidFill>
                  <a:srgbClr val="000099"/>
                </a:solidFill>
                <a:latin typeface="Arial" charset="0"/>
              </a:rPr>
              <a:t>Monday – SQ or EVS SWG</a:t>
            </a:r>
          </a:p>
          <a:p>
            <a:pPr marL="285757" indent="-285757">
              <a:spcBef>
                <a:spcPts val="600"/>
              </a:spcBef>
              <a:buFontTx/>
              <a:buChar char="-"/>
              <a:defRPr/>
            </a:pPr>
            <a:r>
              <a:rPr lang="en-US" sz="1200" dirty="0">
                <a:solidFill>
                  <a:srgbClr val="000099"/>
                </a:solidFill>
                <a:latin typeface="Arial" charset="0"/>
              </a:rPr>
              <a:t>Tuesday – Video SWG</a:t>
            </a:r>
          </a:p>
          <a:p>
            <a:pPr marL="285757" indent="-285757">
              <a:spcBef>
                <a:spcPts val="600"/>
              </a:spcBef>
              <a:buFontTx/>
              <a:buChar char="-"/>
              <a:defRPr/>
            </a:pPr>
            <a:r>
              <a:rPr lang="en-US" sz="1200" dirty="0">
                <a:solidFill>
                  <a:srgbClr val="000099"/>
                </a:solidFill>
                <a:latin typeface="Arial" charset="0"/>
              </a:rPr>
              <a:t>Wednesday – MTSI SWG</a:t>
            </a:r>
          </a:p>
          <a:p>
            <a:pPr marL="285757" indent="-285757">
              <a:spcBef>
                <a:spcPts val="600"/>
              </a:spcBef>
              <a:buFontTx/>
              <a:buChar char="-"/>
              <a:defRPr/>
            </a:pPr>
            <a:r>
              <a:rPr lang="en-US" sz="1200" dirty="0">
                <a:solidFill>
                  <a:srgbClr val="000099"/>
                </a:solidFill>
                <a:latin typeface="Arial" charset="0"/>
              </a:rPr>
              <a:t>Thursday – MBS SWG</a:t>
            </a:r>
          </a:p>
          <a:p>
            <a:pPr marL="285757" indent="-285757">
              <a:spcBef>
                <a:spcPts val="600"/>
              </a:spcBef>
              <a:buFontTx/>
              <a:buChar char="-"/>
              <a:defRPr/>
            </a:pPr>
            <a:r>
              <a:rPr lang="en-US" sz="1200" dirty="0">
                <a:solidFill>
                  <a:srgbClr val="000099"/>
                </a:solidFill>
                <a:latin typeface="Arial" charset="0"/>
              </a:rPr>
              <a:t>Friday –  SQ or EVS SWG</a:t>
            </a:r>
          </a:p>
        </p:txBody>
      </p:sp>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endParaRPr lang="fr-FR" altLang="fr-FR" dirty="0">
              <a:solidFill>
                <a:srgbClr val="000099"/>
              </a:solidFill>
              <a:latin typeface="Arial" panose="020B0604020202020204" pitchFamily="34" charset="0"/>
              <a:cs typeface="Arial" panose="020B0604020202020204" pitchFamily="34" charset="0"/>
            </a:endParaRPr>
          </a:p>
        </p:txBody>
      </p:sp>
      <p:sp>
        <p:nvSpPr>
          <p:cNvPr id="2" name="Espace réservé du contenu 1">
            <a:extLst>
              <a:ext uri="{FF2B5EF4-FFF2-40B4-BE49-F238E27FC236}">
                <a16:creationId xmlns:a16="http://schemas.microsoft.com/office/drawing/2014/main" id="{4938256F-2BEE-4D73-BE29-793CB2105DC9}"/>
              </a:ext>
            </a:extLst>
          </p:cNvPr>
          <p:cNvSpPr>
            <a:spLocks noGrp="1"/>
          </p:cNvSpPr>
          <p:nvPr>
            <p:ph idx="1"/>
          </p:nvPr>
        </p:nvSpPr>
        <p:spPr/>
        <p:txBody>
          <a:bodyPr/>
          <a:lstStyle/>
          <a:p>
            <a:r>
              <a:rPr lang="fr-FR" dirty="0" err="1"/>
              <a:t>Reminder</a:t>
            </a:r>
            <a:r>
              <a:rPr lang="fr-FR" dirty="0"/>
              <a:t>:</a:t>
            </a:r>
          </a:p>
          <a:p>
            <a:pPr lvl="1"/>
            <a:r>
              <a:rPr lang="fr-FR" dirty="0"/>
              <a:t>PCG &amp;OP </a:t>
            </a:r>
            <a:r>
              <a:rPr lang="fr-FR" dirty="0" err="1"/>
              <a:t>October</a:t>
            </a:r>
            <a:r>
              <a:rPr lang="fr-FR" dirty="0"/>
              <a:t> 2021 meeting </a:t>
            </a:r>
            <a:r>
              <a:rPr lang="fr-FR" dirty="0" err="1"/>
              <a:t>decision</a:t>
            </a:r>
            <a:r>
              <a:rPr lang="fr-FR" dirty="0"/>
              <a:t>:</a:t>
            </a:r>
          </a:p>
          <a:p>
            <a:pPr marL="1300194" lvl="1">
              <a:spcBef>
                <a:spcPts val="0"/>
              </a:spcBef>
              <a:spcAft>
                <a:spcPts val="0"/>
              </a:spcAft>
            </a:pPr>
            <a:r>
              <a:rPr lang="en-AU" sz="1800" i="1" dirty="0">
                <a:latin typeface="Calibri" panose="020F0502020204030204" pitchFamily="34" charset="0"/>
                <a:ea typeface="Calibri" panose="020F0502020204030204" pitchFamily="34" charset="0"/>
              </a:rPr>
              <a:t>All 3GPP TSG and WG chairs are tasked by PCG to come up with a parallel e-meeting calendar to the already existing (f2f-based) 3GPP calendar for the years of 2022 and 2023. The e-calendar calendar planning should be based on the agreed Rel-18 timeline and should start from the TSG dates and then progress to the WGs. </a:t>
            </a:r>
            <a:endParaRPr lang="en-US" sz="1800" dirty="0">
              <a:latin typeface="Calibri" panose="020F0502020204030204" pitchFamily="34" charset="0"/>
              <a:ea typeface="Calibri" panose="020F0502020204030204" pitchFamily="34" charset="0"/>
            </a:endParaRPr>
          </a:p>
          <a:p>
            <a:pPr marL="1300194" lvl="1">
              <a:spcBef>
                <a:spcPts val="0"/>
              </a:spcBef>
              <a:spcAft>
                <a:spcPts val="0"/>
              </a:spcAft>
            </a:pPr>
            <a:r>
              <a:rPr lang="en-AU" sz="1800" i="1" dirty="0">
                <a:latin typeface="Calibri" panose="020F0502020204030204" pitchFamily="34" charset="0"/>
                <a:ea typeface="Calibri" panose="020F0502020204030204" pitchFamily="34" charset="0"/>
              </a:rPr>
              <a:t>All future 3GPP meetings should initially be planned as f2f meetings and introduced like that into the 3GPP calendar. The parallel e-meeting calendar should not be part of the official 3GPP calendar.</a:t>
            </a:r>
            <a:endParaRPr lang="en-US" sz="1800" dirty="0">
              <a:latin typeface="Calibri" panose="020F0502020204030204" pitchFamily="34" charset="0"/>
              <a:ea typeface="Calibri" panose="020F0502020204030204" pitchFamily="34" charset="0"/>
            </a:endParaRPr>
          </a:p>
          <a:p>
            <a:pPr marL="1300194" lvl="1">
              <a:spcBef>
                <a:spcPts val="0"/>
              </a:spcBef>
              <a:spcAft>
                <a:spcPts val="0"/>
              </a:spcAft>
            </a:pPr>
            <a:r>
              <a:rPr lang="en-AU" sz="1800" i="1" dirty="0">
                <a:latin typeface="Calibri" panose="020F0502020204030204" pitchFamily="34" charset="0"/>
                <a:ea typeface="Calibri" panose="020F0502020204030204" pitchFamily="34" charset="0"/>
              </a:rPr>
              <a:t>Once it is decided that a meeting should not be held as f2f meeting, but as e-meeting (“converted to e-meeting”), the related f2f meeting should be removed from the official 3GPP calendar and the e-meeting should be introduced into the 3GPP calendar instead.</a:t>
            </a:r>
            <a:endParaRPr lang="en-US" sz="1800" dirty="0">
              <a:latin typeface="Calibri" panose="020F0502020204030204" pitchFamily="34" charset="0"/>
              <a:ea typeface="Calibri" panose="020F0502020204030204" pitchFamily="34" charset="0"/>
            </a:endParaRPr>
          </a:p>
          <a:p>
            <a:pPr lvl="1"/>
            <a:endParaRPr lang="fr-FR" dirty="0"/>
          </a:p>
        </p:txBody>
      </p:sp>
    </p:spTree>
    <p:extLst>
      <p:ext uri="{BB962C8B-B14F-4D97-AF65-F5344CB8AC3E}">
        <p14:creationId xmlns:p14="http://schemas.microsoft.com/office/powerpoint/2010/main" val="3791717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a:t>
            </a:r>
          </a:p>
        </p:txBody>
      </p:sp>
      <p:graphicFrame>
        <p:nvGraphicFramePr>
          <p:cNvPr id="5" name="Table 5">
            <a:extLst>
              <a:ext uri="{FF2B5EF4-FFF2-40B4-BE49-F238E27FC236}">
                <a16:creationId xmlns:a16="http://schemas.microsoft.com/office/drawing/2014/main" id="{FB707B98-9F49-46CC-88E0-214DB7FFEDFA}"/>
              </a:ext>
            </a:extLst>
          </p:cNvPr>
          <p:cNvGraphicFramePr>
            <a:graphicFrameLocks noGrp="1"/>
          </p:cNvGraphicFramePr>
          <p:nvPr>
            <p:extLst>
              <p:ext uri="{D42A27DB-BD31-4B8C-83A1-F6EECF244321}">
                <p14:modId xmlns:p14="http://schemas.microsoft.com/office/powerpoint/2010/main" val="4090188643"/>
              </p:ext>
            </p:extLst>
          </p:nvPr>
        </p:nvGraphicFramePr>
        <p:xfrm>
          <a:off x="2279580" y="1916835"/>
          <a:ext cx="7937069" cy="3041041"/>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439764">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a:t>
                      </a: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8979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4"/>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a:t>
                      </a:r>
                      <a:r>
                        <a:rPr lang="en-US" sz="1400" b="0" dirty="0">
                          <a:solidFill>
                            <a:srgbClr val="FF0000"/>
                          </a:solidFill>
                          <a:latin typeface="+mn-lt"/>
                        </a:rPr>
                        <a:t>Malaga, ES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r>
                        <a:rPr lang="en-US" sz="1400" b="0" dirty="0">
                          <a:solidFill>
                            <a:srgbClr val="FF0000"/>
                          </a:solidFill>
                          <a:latin typeface="+mn-lt"/>
                        </a:rPr>
                        <a:t>, US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a:t>
            </a:r>
          </a:p>
        </p:txBody>
      </p:sp>
      <p:graphicFrame>
        <p:nvGraphicFramePr>
          <p:cNvPr id="4" name="Table 5">
            <a:extLst>
              <a:ext uri="{FF2B5EF4-FFF2-40B4-BE49-F238E27FC236}">
                <a16:creationId xmlns:a16="http://schemas.microsoft.com/office/drawing/2014/main" id="{DE674A61-02E5-4F2D-B06F-F101B265BB0F}"/>
              </a:ext>
            </a:extLst>
          </p:cNvPr>
          <p:cNvGraphicFramePr>
            <a:graphicFrameLocks noGrp="1"/>
          </p:cNvGraphicFramePr>
          <p:nvPr>
            <p:extLst>
              <p:ext uri="{D42A27DB-BD31-4B8C-83A1-F6EECF244321}">
                <p14:modId xmlns:p14="http://schemas.microsoft.com/office/powerpoint/2010/main" val="1836390713"/>
              </p:ext>
            </p:extLst>
          </p:nvPr>
        </p:nvGraphicFramePr>
        <p:xfrm>
          <a:off x="2423596" y="177282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12-21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a:t>
            </a:r>
            <a:br>
              <a:rPr lang="fr-FR" altLang="fr-FR" dirty="0">
                <a:solidFill>
                  <a:srgbClr val="000099"/>
                </a:solidFill>
                <a:latin typeface="Arial" panose="020B0604020202020204" pitchFamily="34" charset="0"/>
                <a:cs typeface="Arial" panose="020B0604020202020204" pitchFamily="34" charset="0"/>
              </a:rPr>
            </a:br>
            <a:r>
              <a:rPr lang="fr-FR" altLang="fr-FR" dirty="0" err="1">
                <a:solidFill>
                  <a:srgbClr val="000099"/>
                </a:solidFill>
                <a:latin typeface="Arial" panose="020B0604020202020204" pitchFamily="34" charset="0"/>
                <a:cs typeface="Arial" panose="020B0604020202020204" pitchFamily="34" charset="0"/>
              </a:rPr>
              <a:t>Proposal</a:t>
            </a:r>
            <a:r>
              <a:rPr lang="fr-FR" altLang="fr-FR" dirty="0">
                <a:solidFill>
                  <a:srgbClr val="000099"/>
                </a:solidFill>
                <a:latin typeface="Arial" panose="020B0604020202020204" pitchFamily="34" charset="0"/>
                <a:cs typeface="Arial" panose="020B0604020202020204" pitchFamily="34" charset="0"/>
              </a:rPr>
              <a:t> for March SA </a:t>
            </a:r>
            <a:r>
              <a:rPr lang="fr-FR" altLang="fr-FR" dirty="0" err="1">
                <a:solidFill>
                  <a:srgbClr val="000099"/>
                </a:solidFill>
                <a:latin typeface="Arial" panose="020B0604020202020204" pitchFamily="34" charset="0"/>
                <a:cs typeface="Arial" panose="020B0604020202020204" pitchFamily="34" charset="0"/>
              </a:rPr>
              <a:t>plenary</a:t>
            </a:r>
            <a:endParaRPr lang="fr-FR" altLang="fr-FR" dirty="0">
              <a:solidFill>
                <a:srgbClr val="000099"/>
              </a:solidFill>
              <a:latin typeface="Arial" panose="020B0604020202020204" pitchFamily="34" charset="0"/>
              <a:cs typeface="Arial" panose="020B0604020202020204" pitchFamily="34" charset="0"/>
            </a:endParaRPr>
          </a:p>
        </p:txBody>
      </p:sp>
      <p:graphicFrame>
        <p:nvGraphicFramePr>
          <p:cNvPr id="4" name="Table 5">
            <a:extLst>
              <a:ext uri="{FF2B5EF4-FFF2-40B4-BE49-F238E27FC236}">
                <a16:creationId xmlns:a16="http://schemas.microsoft.com/office/drawing/2014/main" id="{DE674A61-02E5-4F2D-B06F-F101B265BB0F}"/>
              </a:ext>
            </a:extLst>
          </p:cNvPr>
          <p:cNvGraphicFramePr>
            <a:graphicFrameLocks noGrp="1"/>
          </p:cNvGraphicFramePr>
          <p:nvPr>
            <p:extLst>
              <p:ext uri="{D42A27DB-BD31-4B8C-83A1-F6EECF244321}">
                <p14:modId xmlns:p14="http://schemas.microsoft.com/office/powerpoint/2010/main" val="3839311318"/>
              </p:ext>
            </p:extLst>
          </p:nvPr>
        </p:nvGraphicFramePr>
        <p:xfrm>
          <a:off x="2423596" y="1772820"/>
          <a:ext cx="7559675" cy="434619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94488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27-31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22-31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19-23 August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14-23 August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D6687F-66FD-4CCD-AF93-C143275A0DB4}">
  <ds:schemaRefs>
    <ds:schemaRef ds:uri="http://schemas.microsoft.com/sharepoint/v3/contenttype/forms"/>
  </ds:schemaRefs>
</ds:datastoreItem>
</file>

<file path=customXml/itemProps2.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12414</TotalTime>
  <Pages>15</Pages>
  <Words>1493</Words>
  <Application>Microsoft Office PowerPoint</Application>
  <PresentationFormat>Grand écran</PresentationFormat>
  <Paragraphs>298</Paragraphs>
  <Slides>13</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Arial</vt:lpstr>
      <vt:lpstr>Calibri</vt:lpstr>
      <vt:lpstr>Rotis Sans Serif for Nokia</vt:lpstr>
      <vt:lpstr>Blank Presentation A4</vt:lpstr>
      <vt:lpstr>Présentation PowerPoint</vt:lpstr>
      <vt:lpstr>Call for IPRs </vt:lpstr>
      <vt:lpstr>Statement regarding competition law</vt:lpstr>
      <vt:lpstr>Issues for immediate attention</vt:lpstr>
      <vt:lpstr>SWG Ad Hoc Telcos</vt:lpstr>
      <vt:lpstr>Meeting Calendar</vt:lpstr>
      <vt:lpstr>Meeting Calendar 2022</vt:lpstr>
      <vt:lpstr>Meeting Calendar 2023</vt:lpstr>
      <vt:lpstr>Meeting Calendar 2024 Proposal for March SA plenary</vt:lpstr>
      <vt:lpstr>3GPP Timeline</vt:lpstr>
      <vt:lpstr>Rel-17 completion: WIDs</vt:lpstr>
      <vt:lpstr>Rel-17 completion: SIDs</vt:lpstr>
      <vt:lpstr>Présentation PowerPoint</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476</cp:revision>
  <cp:lastPrinted>1999-04-27T06:51:51Z</cp:lastPrinted>
  <dcterms:created xsi:type="dcterms:W3CDTF">2002-09-29T21:39:56Z</dcterms:created>
  <dcterms:modified xsi:type="dcterms:W3CDTF">2022-02-14T10:42:55Z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