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15"/>
  </p:notesMasterIdLst>
  <p:handoutMasterIdLst>
    <p:handoutMasterId r:id="rId16"/>
  </p:handoutMasterIdLst>
  <p:sldIdLst>
    <p:sldId id="445" r:id="rId5"/>
    <p:sldId id="446" r:id="rId6"/>
    <p:sldId id="447" r:id="rId7"/>
    <p:sldId id="459" r:id="rId8"/>
    <p:sldId id="462" r:id="rId9"/>
    <p:sldId id="465" r:id="rId10"/>
    <p:sldId id="455" r:id="rId11"/>
    <p:sldId id="468" r:id="rId12"/>
    <p:sldId id="460" r:id="rId13"/>
    <p:sldId id="43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59"/>
            <p14:sldId id="462"/>
            <p14:sldId id="465"/>
            <p14:sldId id="455"/>
            <p14:sldId id="468"/>
            <p14:sldId id="46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1" autoAdjust="0"/>
    <p:restoredTop sz="95889" autoAdjust="0"/>
  </p:normalViewPr>
  <p:slideViewPr>
    <p:cSldViewPr snapToGrid="0" showGuides="1">
      <p:cViewPr varScale="1">
        <p:scale>
          <a:sx n="104" d="100"/>
          <a:sy n="104" d="100"/>
        </p:scale>
        <p:origin x="114" y="13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S4-220096, SA4#117-e, Electronic 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4E_Electronic_2021_12/Docs/SP-211588.zip" TargetMode="External"/><Relationship Id="rId3" Type="http://schemas.openxmlformats.org/officeDocument/2006/relationships/hyperlink" Target="https://www.3gpp.org/ftp/tsg_ran/TSG_RAN/TSGR_93e/Docs" TargetMode="External"/><Relationship Id="rId7" Type="http://schemas.openxmlformats.org/officeDocument/2006/relationships/hyperlink" Target="https://www.3gpp.org/ftp/tsg_sa/TSG_SA/TSGS_94E_Electronic_2021_12/Docs/SP-211589.zip" TargetMode="External"/><Relationship Id="rId2" Type="http://schemas.openxmlformats.org/officeDocument/2006/relationships/hyperlink" Target="https://www.3gpp.org/ftp/tsg_sa/TSG_SA/TSGS_94E_Electronic_2021_12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4E_Electronic_2021_12/Docs/SP-211334.zip" TargetMode="External"/><Relationship Id="rId5" Type="http://schemas.openxmlformats.org/officeDocument/2006/relationships/hyperlink" Target="https://www.3gpp.org/ftp/tsg_sa/TSG_SA/TSGS_94E_Electronic_2021_12/Report" TargetMode="External"/><Relationship Id="rId4" Type="http://schemas.openxmlformats.org/officeDocument/2006/relationships/hyperlink" Target="https://www.3gpp.org/ftp/tsg_ct/TSG_CT/TSGC_93e/Docs" TargetMode="External"/><Relationship Id="rId9" Type="http://schemas.openxmlformats.org/officeDocument/2006/relationships/hyperlink" Target="https://www.3gpp.org/ftp/tsg_sa/TSG_SA/TSGS_94E_Electronic_2021_12/Docs/SP-211658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Brief report from SA#94-e on SA4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Frédéric Gabin, </a:t>
            </a:r>
            <a:r>
              <a:rPr lang="en-US" altLang="en-US" sz="2000" dirty="0">
                <a:latin typeface="Arial" panose="020B0604020202020204" pitchFamily="34" charset="0"/>
              </a:rPr>
              <a:t>SA4 Chair, Dolby Laboratories Inc., ETSI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SA4#117-e, 14 – 23 February 2022, Electronic Meeting.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Arial" panose="020B0604020202020204" pitchFamily="34" charset="0"/>
              </a:rPr>
              <a:t>Tdoc</a:t>
            </a:r>
            <a:r>
              <a:rPr lang="en-US" altLang="en-US" sz="2000" dirty="0">
                <a:latin typeface="Arial" panose="020B0604020202020204" pitchFamily="34" charset="0"/>
              </a:rPr>
              <a:t>: S4-220096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Frédéric Gabin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SA4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frederic.gabin@dolby.com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+33 678448575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SA4 submissions</a:t>
            </a:r>
          </a:p>
          <a:p>
            <a:r>
              <a:rPr lang="sv-SE" dirty="0"/>
              <a:t>Other aspects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SA#94-e documents: </a:t>
            </a:r>
            <a:r>
              <a:rPr lang="en-US" sz="2000" dirty="0">
                <a:hlinkClick r:id="rId2"/>
              </a:rPr>
              <a:t>https://www.3gpp.org/ftp/tsg_sa/TSG_SA/TSGS_94E_Electronic_2021_12/Docs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RAN#94-e documents: </a:t>
            </a:r>
            <a:r>
              <a:rPr lang="en-US" sz="2000" dirty="0">
                <a:hlinkClick r:id="rId3"/>
              </a:rPr>
              <a:t>https://www.3gpp.org/ftp/tsg_ran/TSG_RAN/TSGR_93e/Docs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CT#93-e documents: </a:t>
            </a:r>
            <a:r>
              <a:rPr lang="en-US" sz="2000" dirty="0">
                <a:hlinkClick r:id="rId4"/>
              </a:rPr>
              <a:t>https://www.3gpp.org/ftp/tsg_ct/TSG_CT/TSGC_93e/Docs</a:t>
            </a:r>
            <a:r>
              <a:rPr lang="en-US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SA#94-e report: </a:t>
            </a:r>
            <a:r>
              <a:rPr lang="en-US" sz="2000" dirty="0">
                <a:hlinkClick r:id="rId5"/>
              </a:rPr>
              <a:t>https://www.3gpp.org/ftp/tsg_sa/TSG_SA/TSGS_94E_Electronic_2021_12/Report</a:t>
            </a:r>
            <a:r>
              <a:rPr lang="en-US" sz="2000" dirty="0"/>
              <a:t> </a:t>
            </a:r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SA4 report to SA: </a:t>
            </a:r>
            <a:r>
              <a:rPr lang="en-GB" sz="2000" dirty="0">
                <a:hlinkClick r:id="rId6"/>
              </a:rPr>
              <a:t>SP-211334</a:t>
            </a:r>
            <a:endParaRPr lang="en-US" sz="2000" dirty="0"/>
          </a:p>
          <a:p>
            <a:pPr lvl="1"/>
            <a:r>
              <a:rPr lang="en-US" sz="2000" dirty="0"/>
              <a:t>RAN report to SA: </a:t>
            </a:r>
            <a:r>
              <a:rPr lang="en-GB" sz="2000" dirty="0">
                <a:hlinkClick r:id="rId7"/>
              </a:rPr>
              <a:t>SP-211589</a:t>
            </a:r>
            <a:endParaRPr lang="en-US" sz="2000" dirty="0"/>
          </a:p>
          <a:p>
            <a:pPr lvl="1"/>
            <a:r>
              <a:rPr lang="en-US" sz="2000" dirty="0"/>
              <a:t>CT report to SA: </a:t>
            </a:r>
            <a:r>
              <a:rPr lang="en-GB" sz="2000" dirty="0">
                <a:hlinkClick r:id="rId8"/>
              </a:rPr>
              <a:t>SP-211588</a:t>
            </a:r>
            <a:endParaRPr lang="en-US" sz="2000" dirty="0"/>
          </a:p>
          <a:p>
            <a:pPr lvl="1"/>
            <a:r>
              <a:rPr lang="en-US" sz="2000" dirty="0"/>
              <a:t>Workplan: </a:t>
            </a:r>
            <a:r>
              <a:rPr lang="en-GB" sz="2000" dirty="0">
                <a:hlinkClick r:id="rId9"/>
              </a:rPr>
              <a:t>SP-211658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SA4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All SA4 documents to SA were noted/agreed/approved/endorsed as requested</a:t>
            </a:r>
            <a:endParaRPr lang="en-US" sz="1800" dirty="0"/>
          </a:p>
          <a:p>
            <a:r>
              <a:rPr lang="en-US" sz="2000" dirty="0"/>
              <a:t>SP-211334 SA WG4 report to SA Plenary was presented. </a:t>
            </a:r>
          </a:p>
          <a:p>
            <a:pPr lvl="1"/>
            <a:r>
              <a:rPr lang="en-US" sz="1800" dirty="0"/>
              <a:t>The highlights of the report were presented in CC#2. The SA WG4 Chair was thanked for this report, which was noted.</a:t>
            </a:r>
          </a:p>
        </p:txBody>
      </p:sp>
    </p:spTree>
    <p:extLst>
      <p:ext uri="{BB962C8B-B14F-4D97-AF65-F5344CB8AC3E}">
        <p14:creationId xmlns:p14="http://schemas.microsoft.com/office/powerpoint/2010/main" val="26020294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85EB43F-0957-4A64-BE99-9B42D5E82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21483"/>
              </p:ext>
            </p:extLst>
          </p:nvPr>
        </p:nvGraphicFramePr>
        <p:xfrm>
          <a:off x="1557914" y="2014831"/>
          <a:ext cx="7937069" cy="3480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4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06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2022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64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SA4#117-e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14-23 February 2022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764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SA4#118-e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6-14 April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79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SA4#119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E-meeting: 11-20 May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SA4#120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22-26 August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17-26 August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TBD, Venue: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Malaga, ES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542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SA4#121</a:t>
                      </a: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F2F: 14-18 November 2022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OR, </a:t>
                      </a:r>
                    </a:p>
                    <a:p>
                      <a:pPr marL="36000" algn="l">
                        <a:lnSpc>
                          <a:spcPct val="90000"/>
                        </a:lnSpc>
                        <a:spcBef>
                          <a:spcPts val="0"/>
                        </a:spcBef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E-meeting: 9-18 November 2022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TBD, Venue: TBD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latin typeface="+mn-lt"/>
                        </a:rPr>
                        <a:t>, US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OR,</a:t>
                      </a: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</a:rPr>
                        <a:t>Host: 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MCC, Electronic meeting</a:t>
                      </a:r>
                      <a:endParaRPr lang="en-US" sz="1400" b="0" strike="sng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4534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aspects – SA4 calendar - 2023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endParaRPr lang="en-US" dirty="0"/>
          </a:p>
        </p:txBody>
      </p:sp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AF572A0C-7C0F-404C-9B91-EB6453AEF3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472710"/>
              </p:ext>
            </p:extLst>
          </p:nvPr>
        </p:nvGraphicFramePr>
        <p:xfrm>
          <a:off x="1819367" y="1934878"/>
          <a:ext cx="7559675" cy="4132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231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2023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SA4#122/-e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20-24 Feb.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20 Feb.- 1 Mar.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93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SA4#123/-e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April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12-21 April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SA4#124/-e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22-26 May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17-26 May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SA4#125/-e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21-25 August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16-25 August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033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SA4#126/-e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13-17 Nov. 2023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OR,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8-17 Nov. 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TBD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97485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Rel-17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17 timeline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sv-SE" sz="2000" dirty="0"/>
              <a:t>Rel-17 Stage 2 Functional Freeze, June 2021 (TSGs#92-e) -&gt; frozen at SA#92-e: ”</a:t>
            </a:r>
            <a:r>
              <a:rPr lang="en-US" sz="2000" dirty="0"/>
              <a:t> Stage 2 for SA WG2 and SA WG6 was frozen. Only items with approved Exception sheets may continue to be developed.</a:t>
            </a:r>
            <a:r>
              <a:rPr lang="sv-SE" sz="2000" dirty="0"/>
              <a:t>”</a:t>
            </a:r>
          </a:p>
          <a:p>
            <a:pPr lvl="1"/>
            <a:r>
              <a:rPr lang="sv-SE" sz="2000" dirty="0"/>
              <a:t>Rel-17 Stage 3 Protocol Freeze, March 2022 (TSGs#95)</a:t>
            </a:r>
          </a:p>
          <a:p>
            <a:pPr lvl="1"/>
            <a:r>
              <a:rPr lang="sv-SE" sz="2000" dirty="0"/>
              <a:t>Rel-17 Protocol coding Freeze (ASN.1, OpenAPI), June 2022 (TSGs#96)</a:t>
            </a:r>
          </a:p>
          <a:p>
            <a:pPr lvl="1"/>
            <a:r>
              <a:rPr lang="sv-SE" sz="2000" dirty="0"/>
              <a:t>Note: </a:t>
            </a:r>
            <a:r>
              <a:rPr lang="en-US" sz="2000" dirty="0"/>
              <a:t>content of Release 17 remains as approved during the December 2019 TSG#86 meetings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4750942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F839-AA8A-418B-B492-2BF275D1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– Rel-18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7967-E6EE-4B47-8F96-83A287842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Release 18 planning (no changes)</a:t>
            </a:r>
            <a:endParaRPr lang="sv-SE" sz="24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SA Rel-18 Workshop September 2021</a:t>
            </a:r>
          </a:p>
          <a:p>
            <a:pPr lvl="1"/>
            <a:r>
              <a:rPr lang="en-US" altLang="en-US" sz="2000" dirty="0"/>
              <a:t>Rel-18 </a:t>
            </a:r>
            <a:r>
              <a:rPr lang="en-US" sz="2000" dirty="0"/>
              <a:t>Stage 1 </a:t>
            </a:r>
            <a:r>
              <a:rPr lang="en-US" sz="2000" dirty="0">
                <a:solidFill>
                  <a:srgbClr val="FF0000"/>
                </a:solidFill>
              </a:rPr>
              <a:t>100% </a:t>
            </a:r>
            <a:r>
              <a:rPr lang="en-US" sz="2000" dirty="0"/>
              <a:t>complete by December 2021 (TSG#94) (with 80% completion at TSG#93)</a:t>
            </a:r>
          </a:p>
          <a:p>
            <a:pPr lvl="1"/>
            <a:r>
              <a:rPr lang="en-US" altLang="en-US" sz="2000" dirty="0"/>
              <a:t>Rel-18 Stage 2 freeze March 2023 (TSG#99)</a:t>
            </a:r>
          </a:p>
          <a:p>
            <a:pPr lvl="1"/>
            <a:r>
              <a:rPr lang="en-US" altLang="en-US" sz="2000" dirty="0"/>
              <a:t>Rel-18 Stage 3 freeze December 2023 (TSG#102)</a:t>
            </a:r>
          </a:p>
          <a:p>
            <a:pPr lvl="1"/>
            <a:r>
              <a:rPr lang="sv-SE" sz="2000" dirty="0"/>
              <a:t>Rel-18 Protocol coding Freeze (ASN.1, OpenAPI), March 2024 (TSG#103)</a:t>
            </a:r>
          </a:p>
          <a:p>
            <a:pPr marL="457200" lvl="1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6372907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521256" y="179198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9/21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2432391" y="180037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12/21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3061444"/>
            <a:ext cx="9060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SA 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3960355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675126" y="2538359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1369138" y="2034913"/>
            <a:ext cx="719917" cy="4436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2625830" y="2547512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2319836" y="2044066"/>
            <a:ext cx="719917" cy="4436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54" name="Rounded Rectangle 33">
            <a:extLst>
              <a:ext uri="{FF2B5EF4-FFF2-40B4-BE49-F238E27FC236}">
                <a16:creationId xmlns:a16="http://schemas.microsoft.com/office/drawing/2014/main" id="{056F2B17-AA1E-4693-8C9D-9EBA5AB2C857}"/>
              </a:ext>
            </a:extLst>
          </p:cNvPr>
          <p:cNvSpPr/>
          <p:nvPr/>
        </p:nvSpPr>
        <p:spPr>
          <a:xfrm>
            <a:off x="2268118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5" name="Rounded Rectangle 33">
            <a:extLst>
              <a:ext uri="{FF2B5EF4-FFF2-40B4-BE49-F238E27FC236}">
                <a16:creationId xmlns:a16="http://schemas.microsoft.com/office/drawing/2014/main" id="{ADB89471-F0FC-4FD0-9008-00C6A0B6AEFC}"/>
              </a:ext>
            </a:extLst>
          </p:cNvPr>
          <p:cNvSpPr/>
          <p:nvPr/>
        </p:nvSpPr>
        <p:spPr>
          <a:xfrm>
            <a:off x="1272447" y="3837914"/>
            <a:ext cx="780479" cy="7734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:a16="http://schemas.microsoft.com/office/drawing/2014/main" id="{F973183F-3787-4B2A-8DF2-2CBBFEB5AE2D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3367925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03/22</a:t>
            </a:r>
          </a:p>
        </p:txBody>
      </p:sp>
      <p:cxnSp>
        <p:nvCxnSpPr>
          <p:cNvPr id="58" name="Straight Connector 66">
            <a:extLst>
              <a:ext uri="{FF2B5EF4-FFF2-40B4-BE49-F238E27FC236}">
                <a16:creationId xmlns:a16="http://schemas.microsoft.com/office/drawing/2014/main" id="{704A8F78-5ED0-4F0A-B9A0-29D6CF4D4766}"/>
              </a:ext>
            </a:extLst>
          </p:cNvPr>
          <p:cNvCxnSpPr/>
          <p:nvPr/>
        </p:nvCxnSpPr>
        <p:spPr>
          <a:xfrm flipH="1">
            <a:off x="3580849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27">
            <a:extLst>
              <a:ext uri="{FF2B5EF4-FFF2-40B4-BE49-F238E27FC236}">
                <a16:creationId xmlns:a16="http://schemas.microsoft.com/office/drawing/2014/main" id="{11A0B7A1-9E89-45A4-B671-BF380C539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329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1" name="Rounded Rectangle 58">
            <a:extLst>
              <a:ext uri="{FF2B5EF4-FFF2-40B4-BE49-F238E27FC236}">
                <a16:creationId xmlns:a16="http://schemas.microsoft.com/office/drawing/2014/main" id="{7F6B3FB8-8513-4F7C-93CB-91BAC8C1E4ED}"/>
              </a:ext>
            </a:extLst>
          </p:cNvPr>
          <p:cNvSpPr/>
          <p:nvPr/>
        </p:nvSpPr>
        <p:spPr>
          <a:xfrm>
            <a:off x="3215519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0B8A1E00-51E4-4A02-9405-08B5CF9386EA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4334957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06/22</a:t>
            </a:r>
          </a:p>
        </p:txBody>
      </p:sp>
      <p:cxnSp>
        <p:nvCxnSpPr>
          <p:cNvPr id="63" name="Straight Connector 66">
            <a:extLst>
              <a:ext uri="{FF2B5EF4-FFF2-40B4-BE49-F238E27FC236}">
                <a16:creationId xmlns:a16="http://schemas.microsoft.com/office/drawing/2014/main" id="{AFFF704A-1C79-4546-B5E2-2B1D23A267C1}"/>
              </a:ext>
            </a:extLst>
          </p:cNvPr>
          <p:cNvCxnSpPr/>
          <p:nvPr/>
        </p:nvCxnSpPr>
        <p:spPr>
          <a:xfrm flipH="1">
            <a:off x="4547881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27">
            <a:extLst>
              <a:ext uri="{FF2B5EF4-FFF2-40B4-BE49-F238E27FC236}">
                <a16:creationId xmlns:a16="http://schemas.microsoft.com/office/drawing/2014/main" id="{06C21843-FFFB-4E64-98FB-5D76855E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5361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66" name="Rounded Rectangle 58">
            <a:extLst>
              <a:ext uri="{FF2B5EF4-FFF2-40B4-BE49-F238E27FC236}">
                <a16:creationId xmlns:a16="http://schemas.microsoft.com/office/drawing/2014/main" id="{0D39A635-0035-4A27-BB9E-F63B8D88CC41}"/>
              </a:ext>
            </a:extLst>
          </p:cNvPr>
          <p:cNvSpPr/>
          <p:nvPr/>
        </p:nvSpPr>
        <p:spPr>
          <a:xfrm>
            <a:off x="4182551" y="2881900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68" name="TextBox 68">
            <a:extLst>
              <a:ext uri="{FF2B5EF4-FFF2-40B4-BE49-F238E27FC236}">
                <a16:creationId xmlns:a16="http://schemas.microsoft.com/office/drawing/2014/main" id="{A0DC2944-9AEA-4FC9-A8AD-7E8836135804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5301989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09/22</a:t>
            </a:r>
          </a:p>
        </p:txBody>
      </p:sp>
      <p:cxnSp>
        <p:nvCxnSpPr>
          <p:cNvPr id="69" name="Straight Connector 66">
            <a:extLst>
              <a:ext uri="{FF2B5EF4-FFF2-40B4-BE49-F238E27FC236}">
                <a16:creationId xmlns:a16="http://schemas.microsoft.com/office/drawing/2014/main" id="{819D4052-0699-49AC-BD00-9C5F54CC176D}"/>
              </a:ext>
            </a:extLst>
          </p:cNvPr>
          <p:cNvCxnSpPr/>
          <p:nvPr/>
        </p:nvCxnSpPr>
        <p:spPr>
          <a:xfrm flipH="1">
            <a:off x="5514913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27">
            <a:extLst>
              <a:ext uri="{FF2B5EF4-FFF2-40B4-BE49-F238E27FC236}">
                <a16:creationId xmlns:a16="http://schemas.microsoft.com/office/drawing/2014/main" id="{A87F22D9-3A12-49BD-AA2D-C331ECC6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2393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72" name="TextBox 68">
            <a:extLst>
              <a:ext uri="{FF2B5EF4-FFF2-40B4-BE49-F238E27FC236}">
                <a16:creationId xmlns:a16="http://schemas.microsoft.com/office/drawing/2014/main" id="{C1F7BD17-7CEE-464E-A28A-31B423D44378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6269021" y="1784969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12/22</a:t>
            </a:r>
          </a:p>
        </p:txBody>
      </p:sp>
      <p:cxnSp>
        <p:nvCxnSpPr>
          <p:cNvPr id="73" name="Straight Connector 66">
            <a:extLst>
              <a:ext uri="{FF2B5EF4-FFF2-40B4-BE49-F238E27FC236}">
                <a16:creationId xmlns:a16="http://schemas.microsoft.com/office/drawing/2014/main" id="{2D1674DA-2260-4BF9-89D1-0899AF96151F}"/>
              </a:ext>
            </a:extLst>
          </p:cNvPr>
          <p:cNvCxnSpPr/>
          <p:nvPr/>
        </p:nvCxnSpPr>
        <p:spPr>
          <a:xfrm flipH="1">
            <a:off x="6481945" y="255274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Box 27">
            <a:extLst>
              <a:ext uri="{FF2B5EF4-FFF2-40B4-BE49-F238E27FC236}">
                <a16:creationId xmlns:a16="http://schemas.microsoft.com/office/drawing/2014/main" id="{AE6F8636-B6F9-477F-AFAB-FB6FAF6F3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9425" y="2049301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Q4/2022</a:t>
            </a:r>
          </a:p>
        </p:txBody>
      </p:sp>
      <p:sp>
        <p:nvSpPr>
          <p:cNvPr id="37" name="Rounded Rectangle 24">
            <a:extLst>
              <a:ext uri="{FF2B5EF4-FFF2-40B4-BE49-F238E27FC236}">
                <a16:creationId xmlns:a16="http://schemas.microsoft.com/office/drawing/2014/main" id="{BF184904-7A5B-46D9-AEF7-54536CE2B4EE}"/>
              </a:ext>
            </a:extLst>
          </p:cNvPr>
          <p:cNvSpPr/>
          <p:nvPr/>
        </p:nvSpPr>
        <p:spPr>
          <a:xfrm>
            <a:off x="1301305" y="2884956"/>
            <a:ext cx="787750" cy="7719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900" dirty="0"/>
              <a:t>Stage 2</a:t>
            </a:r>
            <a:br>
              <a:rPr lang="en-US" sz="900" dirty="0"/>
            </a:br>
            <a:r>
              <a:rPr lang="en-US" sz="900" dirty="0"/>
              <a:t>Exceptions </a:t>
            </a:r>
          </a:p>
          <a:p>
            <a:pPr algn="ctr">
              <a:defRPr/>
            </a:pPr>
            <a:endParaRPr lang="en-US" sz="900" dirty="0"/>
          </a:p>
        </p:txBody>
      </p:sp>
      <p:sp>
        <p:nvSpPr>
          <p:cNvPr id="39" name="TextBox 68">
            <a:extLst>
              <a:ext uri="{FF2B5EF4-FFF2-40B4-BE49-F238E27FC236}">
                <a16:creationId xmlns:a16="http://schemas.microsoft.com/office/drawing/2014/main" id="{03C4BF7B-A2F3-4826-AE44-921017817645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7200820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03/23</a:t>
            </a:r>
          </a:p>
        </p:txBody>
      </p:sp>
      <p:cxnSp>
        <p:nvCxnSpPr>
          <p:cNvPr id="40" name="Straight Connector 66">
            <a:extLst>
              <a:ext uri="{FF2B5EF4-FFF2-40B4-BE49-F238E27FC236}">
                <a16:creationId xmlns:a16="http://schemas.microsoft.com/office/drawing/2014/main" id="{F6548CC8-2B12-4DD8-88B6-A48E49D62353}"/>
              </a:ext>
            </a:extLst>
          </p:cNvPr>
          <p:cNvCxnSpPr/>
          <p:nvPr/>
        </p:nvCxnSpPr>
        <p:spPr>
          <a:xfrm flipH="1">
            <a:off x="7413744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7">
            <a:extLst>
              <a:ext uri="{FF2B5EF4-FFF2-40B4-BE49-F238E27FC236}">
                <a16:creationId xmlns:a16="http://schemas.microsoft.com/office/drawing/2014/main" id="{8897454B-DAA4-4C34-A4BF-B32F31D10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224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SA#99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Q1/2023</a:t>
            </a:r>
          </a:p>
        </p:txBody>
      </p:sp>
      <p:sp>
        <p:nvSpPr>
          <p:cNvPr id="43" name="TextBox 68">
            <a:extLst>
              <a:ext uri="{FF2B5EF4-FFF2-40B4-BE49-F238E27FC236}">
                <a16:creationId xmlns:a16="http://schemas.microsoft.com/office/drawing/2014/main" id="{8AC9C059-CD04-4317-85A2-AA2F40ACBD2F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8167852" y="1789085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06/23</a:t>
            </a:r>
          </a:p>
        </p:txBody>
      </p:sp>
      <p:cxnSp>
        <p:nvCxnSpPr>
          <p:cNvPr id="44" name="Straight Connector 66">
            <a:extLst>
              <a:ext uri="{FF2B5EF4-FFF2-40B4-BE49-F238E27FC236}">
                <a16:creationId xmlns:a16="http://schemas.microsoft.com/office/drawing/2014/main" id="{68D117B7-6678-41A9-AA56-0AD3FEA7CAB1}"/>
              </a:ext>
            </a:extLst>
          </p:cNvPr>
          <p:cNvCxnSpPr/>
          <p:nvPr/>
        </p:nvCxnSpPr>
        <p:spPr>
          <a:xfrm flipH="1">
            <a:off x="8380776" y="2556863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27">
            <a:extLst>
              <a:ext uri="{FF2B5EF4-FFF2-40B4-BE49-F238E27FC236}">
                <a16:creationId xmlns:a16="http://schemas.microsoft.com/office/drawing/2014/main" id="{FDB70B1D-D7D1-4B27-9CF2-D5CDAD931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256" y="2053417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Q2/2023</a:t>
            </a:r>
          </a:p>
        </p:txBody>
      </p:sp>
      <p:sp>
        <p:nvSpPr>
          <p:cNvPr id="46" name="TextBox 68">
            <a:extLst>
              <a:ext uri="{FF2B5EF4-FFF2-40B4-BE49-F238E27FC236}">
                <a16:creationId xmlns:a16="http://schemas.microsoft.com/office/drawing/2014/main" id="{F327FCA3-AF87-4EB7-91DB-EE5EE437FE76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9120231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09/23</a:t>
            </a:r>
          </a:p>
        </p:txBody>
      </p:sp>
      <p:cxnSp>
        <p:nvCxnSpPr>
          <p:cNvPr id="47" name="Straight Connector 66">
            <a:extLst>
              <a:ext uri="{FF2B5EF4-FFF2-40B4-BE49-F238E27FC236}">
                <a16:creationId xmlns:a16="http://schemas.microsoft.com/office/drawing/2014/main" id="{17BCC452-4A87-47F9-B3CC-21B892C1FAE5}"/>
              </a:ext>
            </a:extLst>
          </p:cNvPr>
          <p:cNvCxnSpPr/>
          <p:nvPr/>
        </p:nvCxnSpPr>
        <p:spPr>
          <a:xfrm flipH="1">
            <a:off x="9333155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7">
            <a:extLst>
              <a:ext uri="{FF2B5EF4-FFF2-40B4-BE49-F238E27FC236}">
                <a16:creationId xmlns:a16="http://schemas.microsoft.com/office/drawing/2014/main" id="{E4357DE4-A514-489F-8FCD-A6664E7F1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0635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Q3/2023</a:t>
            </a:r>
          </a:p>
        </p:txBody>
      </p:sp>
      <p:sp>
        <p:nvSpPr>
          <p:cNvPr id="49" name="TextBox 68">
            <a:extLst>
              <a:ext uri="{FF2B5EF4-FFF2-40B4-BE49-F238E27FC236}">
                <a16:creationId xmlns:a16="http://schemas.microsoft.com/office/drawing/2014/main" id="{14FDC5CE-E374-4699-9279-A32DE193F300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0087263" y="1789087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12/23</a:t>
            </a:r>
          </a:p>
        </p:txBody>
      </p:sp>
      <p:cxnSp>
        <p:nvCxnSpPr>
          <p:cNvPr id="50" name="Straight Connector 66">
            <a:extLst>
              <a:ext uri="{FF2B5EF4-FFF2-40B4-BE49-F238E27FC236}">
                <a16:creationId xmlns:a16="http://schemas.microsoft.com/office/drawing/2014/main" id="{689D1BD8-A2B8-41E5-A831-83422E59C6BF}"/>
              </a:ext>
            </a:extLst>
          </p:cNvPr>
          <p:cNvCxnSpPr/>
          <p:nvPr/>
        </p:nvCxnSpPr>
        <p:spPr>
          <a:xfrm flipH="1">
            <a:off x="10300187" y="2556865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27">
            <a:extLst>
              <a:ext uri="{FF2B5EF4-FFF2-40B4-BE49-F238E27FC236}">
                <a16:creationId xmlns:a16="http://schemas.microsoft.com/office/drawing/2014/main" id="{C1EBE506-3F5A-4302-8EEA-7F309F6C1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7667" y="2053419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Q4/2023</a:t>
            </a:r>
          </a:p>
        </p:txBody>
      </p:sp>
      <p:sp>
        <p:nvSpPr>
          <p:cNvPr id="64" name="Rounded Rectangle 33">
            <a:extLst>
              <a:ext uri="{FF2B5EF4-FFF2-40B4-BE49-F238E27FC236}">
                <a16:creationId xmlns:a16="http://schemas.microsoft.com/office/drawing/2014/main" id="{8F6A43A5-431D-4E5A-97D5-0F3AD2C070EF}"/>
              </a:ext>
            </a:extLst>
          </p:cNvPr>
          <p:cNvSpPr/>
          <p:nvPr/>
        </p:nvSpPr>
        <p:spPr>
          <a:xfrm>
            <a:off x="7057385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1" name="Rounded Rectangle 33">
            <a:extLst>
              <a:ext uri="{FF2B5EF4-FFF2-40B4-BE49-F238E27FC236}">
                <a16:creationId xmlns:a16="http://schemas.microsoft.com/office/drawing/2014/main" id="{E94AF588-3825-454E-82AF-4C3BB38343EA}"/>
              </a:ext>
            </a:extLst>
          </p:cNvPr>
          <p:cNvSpPr/>
          <p:nvPr/>
        </p:nvSpPr>
        <p:spPr>
          <a:xfrm>
            <a:off x="9942475" y="3837914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75" name="TextBox 37">
            <a:extLst>
              <a:ext uri="{FF2B5EF4-FFF2-40B4-BE49-F238E27FC236}">
                <a16:creationId xmlns:a16="http://schemas.microsoft.com/office/drawing/2014/main" id="{BDA4398D-5B66-4EC5-A5B7-12A3008FA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38" y="5043631"/>
            <a:ext cx="118974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Rel-19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Schedule (TBD)</a:t>
            </a:r>
          </a:p>
        </p:txBody>
      </p:sp>
      <p:sp>
        <p:nvSpPr>
          <p:cNvPr id="76" name="Rounded Rectangle 33">
            <a:extLst>
              <a:ext uri="{FF2B5EF4-FFF2-40B4-BE49-F238E27FC236}">
                <a16:creationId xmlns:a16="http://schemas.microsoft.com/office/drawing/2014/main" id="{6E5AD004-3477-4B4D-A7A8-1A558590F171}"/>
              </a:ext>
            </a:extLst>
          </p:cNvPr>
          <p:cNvSpPr/>
          <p:nvPr/>
        </p:nvSpPr>
        <p:spPr>
          <a:xfrm>
            <a:off x="2248292" y="4872336"/>
            <a:ext cx="780479" cy="7734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Rel-19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start</a:t>
            </a:r>
          </a:p>
        </p:txBody>
      </p:sp>
      <p:sp>
        <p:nvSpPr>
          <p:cNvPr id="77" name="TextBox 68">
            <a:extLst>
              <a:ext uri="{FF2B5EF4-FFF2-40B4-BE49-F238E27FC236}">
                <a16:creationId xmlns:a16="http://schemas.microsoft.com/office/drawing/2014/main" id="{C498BD05-704E-4A12-9634-E5CFF8B596EC}"/>
              </a:ext>
            </a:extLst>
          </p:cNvPr>
          <p:cNvSpPr txBox="1">
            <a:spLocks noChangeArrowheads="1"/>
          </p:cNvSpPr>
          <p:nvPr/>
        </p:nvSpPr>
        <p:spPr bwMode="auto">
          <a:xfrm rot="20391721">
            <a:off x="11038738" y="1793203"/>
            <a:ext cx="5677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03/24</a:t>
            </a:r>
          </a:p>
        </p:txBody>
      </p:sp>
      <p:cxnSp>
        <p:nvCxnSpPr>
          <p:cNvPr id="78" name="Straight Connector 66">
            <a:extLst>
              <a:ext uri="{FF2B5EF4-FFF2-40B4-BE49-F238E27FC236}">
                <a16:creationId xmlns:a16="http://schemas.microsoft.com/office/drawing/2014/main" id="{DCAA5E35-9B41-497A-AF8B-707B85605E9F}"/>
              </a:ext>
            </a:extLst>
          </p:cNvPr>
          <p:cNvCxnSpPr/>
          <p:nvPr/>
        </p:nvCxnSpPr>
        <p:spPr>
          <a:xfrm flipH="1">
            <a:off x="11251662" y="2560981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27">
            <a:extLst>
              <a:ext uri="{FF2B5EF4-FFF2-40B4-BE49-F238E27FC236}">
                <a16:creationId xmlns:a16="http://schemas.microsoft.com/office/drawing/2014/main" id="{2FAA8276-3BFC-44FB-8DF5-6D67BC1BC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9142" y="2057535"/>
            <a:ext cx="772969" cy="46166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SA#103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Q1/2024</a:t>
            </a:r>
          </a:p>
        </p:txBody>
      </p:sp>
      <p:sp>
        <p:nvSpPr>
          <p:cNvPr id="80" name="Rounded Rectangle 33">
            <a:extLst>
              <a:ext uri="{FF2B5EF4-FFF2-40B4-BE49-F238E27FC236}">
                <a16:creationId xmlns:a16="http://schemas.microsoft.com/office/drawing/2014/main" id="{52D769BB-732D-4FFF-821C-CAD34B7EDDF4}"/>
              </a:ext>
            </a:extLst>
          </p:cNvPr>
          <p:cNvSpPr/>
          <p:nvPr/>
        </p:nvSpPr>
        <p:spPr>
          <a:xfrm>
            <a:off x="10893950" y="3842030"/>
            <a:ext cx="780479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Rel-18</a:t>
            </a:r>
          </a:p>
          <a:p>
            <a:pPr algn="ctr">
              <a:defRPr/>
            </a:pPr>
            <a:r>
              <a:rPr lang="en-US" sz="1100" dirty="0"/>
              <a:t>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48782604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563390-AB45-40AE-A659-3CAC22FC53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8A9FE4-C404-41F8-9804-B555F1113F06}">
  <ds:schemaRefs>
    <ds:schemaRef ds:uri="http://purl.org/dc/elements/1.1/"/>
    <ds:schemaRef ds:uri="http://purl.org/dc/terms/"/>
    <ds:schemaRef ds:uri="e491cd96-4138-4db9-bee4-fef1313a6c46"/>
    <ds:schemaRef ds:uri="http://purl.org/dc/dcmitype/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9B797D-523D-4FD7-9545-1790D18AC6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801</Words>
  <Application>Microsoft Office PowerPoint</Application>
  <PresentationFormat>Grand écran</PresentationFormat>
  <Paragraphs>174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Brief report from SA#94-e on SA4 topics</vt:lpstr>
      <vt:lpstr>Outline</vt:lpstr>
      <vt:lpstr>General information</vt:lpstr>
      <vt:lpstr>Outcome of SA4 submissions</vt:lpstr>
      <vt:lpstr>Other aspects – SA4 calendar - 2022</vt:lpstr>
      <vt:lpstr>Other aspects – SA4 calendar - 2023</vt:lpstr>
      <vt:lpstr>Planning – Rel-17</vt:lpstr>
      <vt:lpstr>Planning – Rel-18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2022-02-08T21:18:25Z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0x0101002C7EC6EB72709A4BBD33974080D0AD8A</vt:lpwstr>
  </property>
</Properties>
</file>