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5305" r:id="rId4"/>
  </p:sldMasterIdLst>
  <p:notesMasterIdLst>
    <p:notesMasterId r:id="rId13"/>
  </p:notesMasterIdLst>
  <p:handoutMasterIdLst>
    <p:handoutMasterId r:id="rId14"/>
  </p:handoutMasterIdLst>
  <p:sldIdLst>
    <p:sldId id="445" r:id="rId5"/>
    <p:sldId id="446" r:id="rId6"/>
    <p:sldId id="456" r:id="rId7"/>
    <p:sldId id="940" r:id="rId8"/>
    <p:sldId id="936" r:id="rId9"/>
    <p:sldId id="939" r:id="rId10"/>
    <p:sldId id="941" r:id="rId11"/>
    <p:sldId id="439"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p:defaultTextStyle>
  <p:extLst>
    <p:ext uri="{521415D9-36F7-43E2-AB2F-B90AF26B5E84}">
      <p14:sectionLst xmlns:p14="http://schemas.microsoft.com/office/powerpoint/2010/main">
        <p14:section name="Default Section" id="{BECCE8F7-B084-4B23-8CD3-49B7D87A467D}">
          <p14:sldIdLst>
            <p14:sldId id="445"/>
            <p14:sldId id="446"/>
            <p14:sldId id="456"/>
            <p14:sldId id="940"/>
            <p14:sldId id="936"/>
            <p14:sldId id="939"/>
            <p14:sldId id="941"/>
            <p14:sldId id="43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1D254"/>
    <a:srgbClr val="2A6EA8"/>
    <a:srgbClr val="FFFFFF"/>
    <a:srgbClr val="FF6600"/>
    <a:srgbClr val="1A4669"/>
    <a:srgbClr val="C6D254"/>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5889" autoAdjust="0"/>
  </p:normalViewPr>
  <p:slideViewPr>
    <p:cSldViewPr snapToGrid="0" showGuides="1">
      <p:cViewPr varScale="1">
        <p:scale>
          <a:sx n="94" d="100"/>
          <a:sy n="94" d="100"/>
        </p:scale>
        <p:origin x="102" y="16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50" d="100"/>
          <a:sy n="150" d="100"/>
        </p:scale>
        <p:origin x="1116" y="-2607"/>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EC3A22-2E07-4125-8147-5C979B922B1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B25C5971-3172-4B38-9C86-589AC35F6E58}">
      <dgm:prSet/>
      <dgm:spPr/>
      <dgm:t>
        <a:bodyPr/>
        <a:lstStyle/>
        <a:p>
          <a:r>
            <a:rPr lang="en-US" dirty="0"/>
            <a:t>FS_5GVideo (Feasibility Study on 5G Video Codec Characteristics)</a:t>
          </a:r>
        </a:p>
      </dgm:t>
    </dgm:pt>
    <dgm:pt modelId="{5711075E-1F66-4E4D-A85E-31ED1E49F05F}" type="parTrans" cxnId="{D3DCA8CD-67C9-4B88-A2E8-0049F9A88FC3}">
      <dgm:prSet/>
      <dgm:spPr/>
      <dgm:t>
        <a:bodyPr/>
        <a:lstStyle/>
        <a:p>
          <a:endParaRPr lang="fr-FR"/>
        </a:p>
      </dgm:t>
    </dgm:pt>
    <dgm:pt modelId="{3791999F-4F11-4D42-8CFB-E8E64F46776D}" type="sibTrans" cxnId="{D3DCA8CD-67C9-4B88-A2E8-0049F9A88FC3}">
      <dgm:prSet/>
      <dgm:spPr/>
      <dgm:t>
        <a:bodyPr/>
        <a:lstStyle/>
        <a:p>
          <a:endParaRPr lang="fr-FR"/>
        </a:p>
      </dgm:t>
    </dgm:pt>
    <dgm:pt modelId="{1B9F0E2D-5B23-4FF3-9730-8BBF1F46100D}" type="pres">
      <dgm:prSet presAssocID="{7BEC3A22-2E07-4125-8147-5C979B922B11}" presName="Name0" presStyleCnt="0">
        <dgm:presLayoutVars>
          <dgm:chPref val="3"/>
          <dgm:dir/>
          <dgm:animLvl val="lvl"/>
          <dgm:resizeHandles/>
        </dgm:presLayoutVars>
      </dgm:prSet>
      <dgm:spPr/>
    </dgm:pt>
    <dgm:pt modelId="{73B6AD13-0729-4275-8C92-7452C63B98DE}" type="pres">
      <dgm:prSet presAssocID="{B25C5971-3172-4B38-9C86-589AC35F6E58}" presName="horFlow" presStyleCnt="0"/>
      <dgm:spPr/>
    </dgm:pt>
    <dgm:pt modelId="{2D9C6011-B48E-491A-8BB6-33D99E6F5625}" type="pres">
      <dgm:prSet presAssocID="{B25C5971-3172-4B38-9C86-589AC35F6E58}" presName="bigChev" presStyleLbl="node1" presStyleIdx="0" presStyleCnt="1" custScaleX="538947" custScaleY="192999"/>
      <dgm:spPr/>
    </dgm:pt>
  </dgm:ptLst>
  <dgm:cxnLst>
    <dgm:cxn modelId="{A320878B-8DFA-4AB6-AB49-8A6D9292BDBD}" type="presOf" srcId="{7BEC3A22-2E07-4125-8147-5C979B922B11}" destId="{1B9F0E2D-5B23-4FF3-9730-8BBF1F46100D}" srcOrd="0" destOrd="0" presId="urn:microsoft.com/office/officeart/2005/8/layout/lProcess3"/>
    <dgm:cxn modelId="{E4A13EC0-F456-4805-A84A-F33237781EC9}" type="presOf" srcId="{B25C5971-3172-4B38-9C86-589AC35F6E58}" destId="{2D9C6011-B48E-491A-8BB6-33D99E6F5625}" srcOrd="0" destOrd="0" presId="urn:microsoft.com/office/officeart/2005/8/layout/lProcess3"/>
    <dgm:cxn modelId="{D3DCA8CD-67C9-4B88-A2E8-0049F9A88FC3}" srcId="{7BEC3A22-2E07-4125-8147-5C979B922B11}" destId="{B25C5971-3172-4B38-9C86-589AC35F6E58}" srcOrd="0" destOrd="0" parTransId="{5711075E-1F66-4E4D-A85E-31ED1E49F05F}" sibTransId="{3791999F-4F11-4D42-8CFB-E8E64F46776D}"/>
    <dgm:cxn modelId="{CAD2CC67-17E1-4E6E-89A1-22E339784EA0}" type="presParOf" srcId="{1B9F0E2D-5B23-4FF3-9730-8BBF1F46100D}" destId="{73B6AD13-0729-4275-8C92-7452C63B98DE}" srcOrd="0" destOrd="0" presId="urn:microsoft.com/office/officeart/2005/8/layout/lProcess3"/>
    <dgm:cxn modelId="{164EB7C7-ACD2-47FA-BF53-D13E7CB4D0CD}" type="presParOf" srcId="{73B6AD13-0729-4275-8C92-7452C63B98DE}" destId="{2D9C6011-B48E-491A-8BB6-33D99E6F5625}" srcOrd="0"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EC3A22-2E07-4125-8147-5C979B922B1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B25C5971-3172-4B38-9C86-589AC35F6E58}">
      <dgm:prSet custT="1"/>
      <dgm:spPr/>
      <dgm:t>
        <a:bodyPr/>
        <a:lstStyle/>
        <a:p>
          <a:r>
            <a:rPr lang="en-US" altLang="en-US" sz="1400" dirty="0" err="1">
              <a:latin typeface="+mn-lt"/>
            </a:rPr>
            <a:t>FS_XRTraffic</a:t>
          </a:r>
          <a:endParaRPr lang="en-US" sz="1400" dirty="0">
            <a:latin typeface="+mn-lt"/>
          </a:endParaRPr>
        </a:p>
      </dgm:t>
    </dgm:pt>
    <dgm:pt modelId="{5711075E-1F66-4E4D-A85E-31ED1E49F05F}" type="parTrans" cxnId="{D3DCA8CD-67C9-4B88-A2E8-0049F9A88FC3}">
      <dgm:prSet/>
      <dgm:spPr/>
      <dgm:t>
        <a:bodyPr/>
        <a:lstStyle/>
        <a:p>
          <a:endParaRPr lang="fr-FR"/>
        </a:p>
      </dgm:t>
    </dgm:pt>
    <dgm:pt modelId="{3791999F-4F11-4D42-8CFB-E8E64F46776D}" type="sibTrans" cxnId="{D3DCA8CD-67C9-4B88-A2E8-0049F9A88FC3}">
      <dgm:prSet/>
      <dgm:spPr/>
      <dgm:t>
        <a:bodyPr/>
        <a:lstStyle/>
        <a:p>
          <a:endParaRPr lang="fr-FR"/>
        </a:p>
      </dgm:t>
    </dgm:pt>
    <dgm:pt modelId="{1B9F0E2D-5B23-4FF3-9730-8BBF1F46100D}" type="pres">
      <dgm:prSet presAssocID="{7BEC3A22-2E07-4125-8147-5C979B922B11}" presName="Name0" presStyleCnt="0">
        <dgm:presLayoutVars>
          <dgm:chPref val="3"/>
          <dgm:dir/>
          <dgm:animLvl val="lvl"/>
          <dgm:resizeHandles/>
        </dgm:presLayoutVars>
      </dgm:prSet>
      <dgm:spPr/>
    </dgm:pt>
    <dgm:pt modelId="{73B6AD13-0729-4275-8C92-7452C63B98DE}" type="pres">
      <dgm:prSet presAssocID="{B25C5971-3172-4B38-9C86-589AC35F6E58}" presName="horFlow" presStyleCnt="0"/>
      <dgm:spPr/>
    </dgm:pt>
    <dgm:pt modelId="{2D9C6011-B48E-491A-8BB6-33D99E6F5625}" type="pres">
      <dgm:prSet presAssocID="{B25C5971-3172-4B38-9C86-589AC35F6E58}" presName="bigChev" presStyleLbl="node1" presStyleIdx="0" presStyleCnt="1" custScaleX="702573" custScaleY="369972"/>
      <dgm:spPr/>
    </dgm:pt>
  </dgm:ptLst>
  <dgm:cxnLst>
    <dgm:cxn modelId="{A320878B-8DFA-4AB6-AB49-8A6D9292BDBD}" type="presOf" srcId="{7BEC3A22-2E07-4125-8147-5C979B922B11}" destId="{1B9F0E2D-5B23-4FF3-9730-8BBF1F46100D}" srcOrd="0" destOrd="0" presId="urn:microsoft.com/office/officeart/2005/8/layout/lProcess3"/>
    <dgm:cxn modelId="{E4A13EC0-F456-4805-A84A-F33237781EC9}" type="presOf" srcId="{B25C5971-3172-4B38-9C86-589AC35F6E58}" destId="{2D9C6011-B48E-491A-8BB6-33D99E6F5625}" srcOrd="0" destOrd="0" presId="urn:microsoft.com/office/officeart/2005/8/layout/lProcess3"/>
    <dgm:cxn modelId="{D3DCA8CD-67C9-4B88-A2E8-0049F9A88FC3}" srcId="{7BEC3A22-2E07-4125-8147-5C979B922B11}" destId="{B25C5971-3172-4B38-9C86-589AC35F6E58}" srcOrd="0" destOrd="0" parTransId="{5711075E-1F66-4E4D-A85E-31ED1E49F05F}" sibTransId="{3791999F-4F11-4D42-8CFB-E8E64F46776D}"/>
    <dgm:cxn modelId="{CAD2CC67-17E1-4E6E-89A1-22E339784EA0}" type="presParOf" srcId="{1B9F0E2D-5B23-4FF3-9730-8BBF1F46100D}" destId="{73B6AD13-0729-4275-8C92-7452C63B98DE}" srcOrd="0" destOrd="0" presId="urn:microsoft.com/office/officeart/2005/8/layout/lProcess3"/>
    <dgm:cxn modelId="{164EB7C7-ACD2-47FA-BF53-D13E7CB4D0CD}" type="presParOf" srcId="{73B6AD13-0729-4275-8C92-7452C63B98DE}" destId="{2D9C6011-B48E-491A-8BB6-33D99E6F5625}" srcOrd="0"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EC3A22-2E07-4125-8147-5C979B922B1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FR"/>
        </a:p>
      </dgm:t>
    </dgm:pt>
    <dgm:pt modelId="{B25C5971-3172-4B38-9C86-589AC35F6E58}">
      <dgm:prSet custT="1"/>
      <dgm:spPr/>
      <dgm:t>
        <a:bodyPr/>
        <a:lstStyle/>
        <a:p>
          <a:r>
            <a:rPr lang="en-US" altLang="en-US" sz="1400" dirty="0">
              <a:latin typeface="+mn-lt"/>
            </a:rPr>
            <a:t>5GMS_EDGE (Edge Extensions to the 5G Media Streaming Architecture)</a:t>
          </a:r>
          <a:endParaRPr lang="en-US" sz="1400" dirty="0">
            <a:latin typeface="+mn-lt"/>
          </a:endParaRPr>
        </a:p>
      </dgm:t>
    </dgm:pt>
    <dgm:pt modelId="{5711075E-1F66-4E4D-A85E-31ED1E49F05F}" type="parTrans" cxnId="{D3DCA8CD-67C9-4B88-A2E8-0049F9A88FC3}">
      <dgm:prSet/>
      <dgm:spPr/>
      <dgm:t>
        <a:bodyPr/>
        <a:lstStyle/>
        <a:p>
          <a:endParaRPr lang="fr-FR"/>
        </a:p>
      </dgm:t>
    </dgm:pt>
    <dgm:pt modelId="{3791999F-4F11-4D42-8CFB-E8E64F46776D}" type="sibTrans" cxnId="{D3DCA8CD-67C9-4B88-A2E8-0049F9A88FC3}">
      <dgm:prSet/>
      <dgm:spPr/>
      <dgm:t>
        <a:bodyPr/>
        <a:lstStyle/>
        <a:p>
          <a:endParaRPr lang="fr-FR"/>
        </a:p>
      </dgm:t>
    </dgm:pt>
    <dgm:pt modelId="{1B9F0E2D-5B23-4FF3-9730-8BBF1F46100D}" type="pres">
      <dgm:prSet presAssocID="{7BEC3A22-2E07-4125-8147-5C979B922B11}" presName="Name0" presStyleCnt="0">
        <dgm:presLayoutVars>
          <dgm:chPref val="3"/>
          <dgm:dir/>
          <dgm:animLvl val="lvl"/>
          <dgm:resizeHandles/>
        </dgm:presLayoutVars>
      </dgm:prSet>
      <dgm:spPr/>
    </dgm:pt>
    <dgm:pt modelId="{73B6AD13-0729-4275-8C92-7452C63B98DE}" type="pres">
      <dgm:prSet presAssocID="{B25C5971-3172-4B38-9C86-589AC35F6E58}" presName="horFlow" presStyleCnt="0"/>
      <dgm:spPr/>
    </dgm:pt>
    <dgm:pt modelId="{2D9C6011-B48E-491A-8BB6-33D99E6F5625}" type="pres">
      <dgm:prSet presAssocID="{B25C5971-3172-4B38-9C86-589AC35F6E58}" presName="bigChev" presStyleLbl="node1" presStyleIdx="0" presStyleCnt="1" custScaleX="702573" custScaleY="192999"/>
      <dgm:spPr/>
    </dgm:pt>
  </dgm:ptLst>
  <dgm:cxnLst>
    <dgm:cxn modelId="{4B8FBCCC-43AE-46A9-9F11-1E27FEEC58A2}" type="presOf" srcId="{7BEC3A22-2E07-4125-8147-5C979B922B11}" destId="{1B9F0E2D-5B23-4FF3-9730-8BBF1F46100D}" srcOrd="0" destOrd="0" presId="urn:microsoft.com/office/officeart/2005/8/layout/lProcess3"/>
    <dgm:cxn modelId="{D3DCA8CD-67C9-4B88-A2E8-0049F9A88FC3}" srcId="{7BEC3A22-2E07-4125-8147-5C979B922B11}" destId="{B25C5971-3172-4B38-9C86-589AC35F6E58}" srcOrd="0" destOrd="0" parTransId="{5711075E-1F66-4E4D-A85E-31ED1E49F05F}" sibTransId="{3791999F-4F11-4D42-8CFB-E8E64F46776D}"/>
    <dgm:cxn modelId="{D67F3EF2-C361-45F8-B2B8-99EBC92A5592}" type="presOf" srcId="{B25C5971-3172-4B38-9C86-589AC35F6E58}" destId="{2D9C6011-B48E-491A-8BB6-33D99E6F5625}" srcOrd="0" destOrd="0" presId="urn:microsoft.com/office/officeart/2005/8/layout/lProcess3"/>
    <dgm:cxn modelId="{485C633E-D74B-44DA-BB10-6CDF428A7ECB}" type="presParOf" srcId="{1B9F0E2D-5B23-4FF3-9730-8BBF1F46100D}" destId="{73B6AD13-0729-4275-8C92-7452C63B98DE}" srcOrd="0" destOrd="0" presId="urn:microsoft.com/office/officeart/2005/8/layout/lProcess3"/>
    <dgm:cxn modelId="{2AFAFCFD-3C21-4273-8294-45C8A2BCDA17}" type="presParOf" srcId="{73B6AD13-0729-4275-8C92-7452C63B98DE}" destId="{2D9C6011-B48E-491A-8BB6-33D99E6F5625}" srcOrd="0"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C6011-B48E-491A-8BB6-33D99E6F5625}">
      <dsp:nvSpPr>
        <dsp:cNvPr id="0" name=""/>
        <dsp:cNvSpPr/>
      </dsp:nvSpPr>
      <dsp:spPr>
        <a:xfrm>
          <a:off x="1" y="1"/>
          <a:ext cx="3008099" cy="430884"/>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FS_5GVideo (Feasibility Study on 5G Video Codec Characteristics)</a:t>
          </a:r>
        </a:p>
      </dsp:txBody>
      <dsp:txXfrm>
        <a:off x="215443" y="1"/>
        <a:ext cx="2577215" cy="4308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C6011-B48E-491A-8BB6-33D99E6F5625}">
      <dsp:nvSpPr>
        <dsp:cNvPr id="0" name=""/>
        <dsp:cNvSpPr/>
      </dsp:nvSpPr>
      <dsp:spPr>
        <a:xfrm>
          <a:off x="1757" y="0"/>
          <a:ext cx="2045623" cy="43088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err="1">
              <a:latin typeface="+mn-lt"/>
            </a:rPr>
            <a:t>FS_XRTraffic</a:t>
          </a:r>
          <a:endParaRPr lang="en-US" sz="1400" kern="1200" dirty="0">
            <a:latin typeface="+mn-lt"/>
          </a:endParaRPr>
        </a:p>
      </dsp:txBody>
      <dsp:txXfrm>
        <a:off x="217200" y="0"/>
        <a:ext cx="1614737" cy="4308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C6011-B48E-491A-8BB6-33D99E6F5625}">
      <dsp:nvSpPr>
        <dsp:cNvPr id="0" name=""/>
        <dsp:cNvSpPr/>
      </dsp:nvSpPr>
      <dsp:spPr>
        <a:xfrm>
          <a:off x="3360" y="547"/>
          <a:ext cx="3911424" cy="42979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5GMS_EDGE (Edge Extensions to the 5G Media Streaming Architecture)</a:t>
          </a:r>
          <a:endParaRPr lang="en-US" sz="1400" kern="1200" dirty="0">
            <a:latin typeface="+mn-lt"/>
          </a:endParaRPr>
        </a:p>
      </dsp:txBody>
      <dsp:txXfrm>
        <a:off x="218256" y="547"/>
        <a:ext cx="3481632" cy="42979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9F0E574-D5E5-42E5-8871-9EA236ED0418}"/>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ea typeface="+mn-ea"/>
                <a:cs typeface="+mn-cs"/>
              </a:defRPr>
            </a:lvl1pPr>
          </a:lstStyle>
          <a:p>
            <a:pPr>
              <a:defRPr/>
            </a:pPr>
            <a:endParaRPr lang="en-GB"/>
          </a:p>
        </p:txBody>
      </p:sp>
      <p:sp>
        <p:nvSpPr>
          <p:cNvPr id="9219" name="Rectangle 3">
            <a:extLst>
              <a:ext uri="{FF2B5EF4-FFF2-40B4-BE49-F238E27FC236}">
                <a16:creationId xmlns:a16="http://schemas.microsoft.com/office/drawing/2014/main" id="{5BA0AB36-4B70-4581-BE64-63AA70ACA8A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ea typeface="+mn-ea"/>
                <a:cs typeface="+mn-cs"/>
              </a:defRPr>
            </a:lvl1pPr>
          </a:lstStyle>
          <a:p>
            <a:pPr>
              <a:defRPr/>
            </a:pPr>
            <a:endParaRPr lang="en-GB"/>
          </a:p>
        </p:txBody>
      </p:sp>
      <p:sp>
        <p:nvSpPr>
          <p:cNvPr id="9220" name="Rectangle 4">
            <a:extLst>
              <a:ext uri="{FF2B5EF4-FFF2-40B4-BE49-F238E27FC236}">
                <a16:creationId xmlns:a16="http://schemas.microsoft.com/office/drawing/2014/main" id="{C4BFCF03-F91D-4C08-ACB2-C156330128F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ea typeface="+mn-ea"/>
                <a:cs typeface="+mn-cs"/>
              </a:defRPr>
            </a:lvl1pPr>
          </a:lstStyle>
          <a:p>
            <a:pPr>
              <a:defRPr/>
            </a:pPr>
            <a:endParaRPr lang="en-GB"/>
          </a:p>
        </p:txBody>
      </p:sp>
      <p:sp>
        <p:nvSpPr>
          <p:cNvPr id="9221" name="Rectangle 5">
            <a:extLst>
              <a:ext uri="{FF2B5EF4-FFF2-40B4-BE49-F238E27FC236}">
                <a16:creationId xmlns:a16="http://schemas.microsoft.com/office/drawing/2014/main" id="{48A7CB7F-FA31-4DCA-BE50-73124A97FE75}"/>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ea typeface="+mn-ea"/>
                <a:cs typeface="Arial" panose="020B0604020202020204" pitchFamily="34" charset="0"/>
              </a:defRPr>
            </a:lvl1pPr>
          </a:lstStyle>
          <a:p>
            <a:pPr>
              <a:defRPr/>
            </a:pPr>
            <a:fld id="{B6A01AD0-D987-43EA-88A8-B332DDC59B48}" type="slidenum">
              <a:rPr lang="en-GB" altLang="en-US"/>
              <a:pPr>
                <a:defRPr/>
              </a:pPr>
              <a:t>‹N°›</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CA8F975-62B6-4D29-9497-C4239419F273}"/>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ea typeface="+mn-ea"/>
                <a:cs typeface="+mn-cs"/>
              </a:defRPr>
            </a:lvl1pPr>
          </a:lstStyle>
          <a:p>
            <a:pPr>
              <a:defRPr/>
            </a:pPr>
            <a:endParaRPr lang="en-GB"/>
          </a:p>
        </p:txBody>
      </p:sp>
      <p:sp>
        <p:nvSpPr>
          <p:cNvPr id="4099" name="Rectangle 3">
            <a:extLst>
              <a:ext uri="{FF2B5EF4-FFF2-40B4-BE49-F238E27FC236}">
                <a16:creationId xmlns:a16="http://schemas.microsoft.com/office/drawing/2014/main" id="{1B832733-B917-4D36-86B7-13FA4D8615BC}"/>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ea typeface="+mn-ea"/>
                <a:cs typeface="+mn-cs"/>
              </a:defRPr>
            </a:lvl1pPr>
          </a:lstStyle>
          <a:p>
            <a:pPr>
              <a:defRPr/>
            </a:pPr>
            <a:endParaRPr lang="en-GB"/>
          </a:p>
        </p:txBody>
      </p:sp>
      <p:sp>
        <p:nvSpPr>
          <p:cNvPr id="3076" name="Rectangle 4">
            <a:extLst>
              <a:ext uri="{FF2B5EF4-FFF2-40B4-BE49-F238E27FC236}">
                <a16:creationId xmlns:a16="http://schemas.microsoft.com/office/drawing/2014/main" id="{4D257E03-96B2-4237-BC9C-8088699C005E}"/>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6AEB4D8-0183-4E88-B123-2AB507B78DF0}"/>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9653EBD-7A18-4705-9F8A-47B527E653FD}"/>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ea typeface="+mn-ea"/>
                <a:cs typeface="+mn-cs"/>
              </a:defRPr>
            </a:lvl1pPr>
          </a:lstStyle>
          <a:p>
            <a:pPr>
              <a:defRPr/>
            </a:pPr>
            <a:endParaRPr lang="en-GB"/>
          </a:p>
        </p:txBody>
      </p:sp>
      <p:sp>
        <p:nvSpPr>
          <p:cNvPr id="4103" name="Rectangle 7">
            <a:extLst>
              <a:ext uri="{FF2B5EF4-FFF2-40B4-BE49-F238E27FC236}">
                <a16:creationId xmlns:a16="http://schemas.microsoft.com/office/drawing/2014/main" id="{C14ED718-A1F5-4F84-B0CC-84281BA312C1}"/>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ea typeface="+mn-ea"/>
                <a:cs typeface="Arial" panose="020B0604020202020204" pitchFamily="34" charset="0"/>
              </a:defRPr>
            </a:lvl1pPr>
          </a:lstStyle>
          <a:p>
            <a:pPr>
              <a:defRPr/>
            </a:pPr>
            <a:fld id="{52CB175A-CCF7-4340-A462-55EAE47CFBDD}" type="slidenum">
              <a:rPr lang="en-GB" altLang="en-US"/>
              <a:pPr>
                <a:defRPr/>
              </a:pPr>
              <a:t>‹N°›</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1AFC3BC-4525-4238-AD5C-1FF58328CD60}"/>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5E46B656-8E4E-4EA9-B141-125197B0FB3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3796" name="Slide Number Placeholder 3">
            <a:extLst>
              <a:ext uri="{FF2B5EF4-FFF2-40B4-BE49-F238E27FC236}">
                <a16:creationId xmlns:a16="http://schemas.microsoft.com/office/drawing/2014/main" id="{B29A1F2E-3B7E-40D9-9885-13BCCFD2F79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a:solidFill>
                  <a:schemeClr val="tx1"/>
                </a:solidFill>
                <a:latin typeface="Arial" panose="020B0604020202020204" pitchFamily="34" charset="0"/>
                <a:cs typeface="Arial" panose="020B0604020202020204" pitchFamily="34" charset="0"/>
              </a:defRPr>
            </a:lvl1pPr>
            <a:lvl2pPr marL="730250" indent="-280988" defTabSz="928688">
              <a:defRPr>
                <a:solidFill>
                  <a:schemeClr val="tx1"/>
                </a:solidFill>
                <a:latin typeface="Arial" panose="020B0604020202020204" pitchFamily="34" charset="0"/>
                <a:cs typeface="Arial" panose="020B0604020202020204" pitchFamily="34" charset="0"/>
              </a:defRPr>
            </a:lvl2pPr>
            <a:lvl3pPr marL="1123950" indent="-223838" defTabSz="928688">
              <a:defRPr>
                <a:solidFill>
                  <a:schemeClr val="tx1"/>
                </a:solidFill>
                <a:latin typeface="Arial" panose="020B0604020202020204" pitchFamily="34" charset="0"/>
                <a:cs typeface="Arial" panose="020B0604020202020204" pitchFamily="34" charset="0"/>
              </a:defRPr>
            </a:lvl3pPr>
            <a:lvl4pPr marL="1573213" indent="-223838" defTabSz="928688">
              <a:defRPr>
                <a:solidFill>
                  <a:schemeClr val="tx1"/>
                </a:solidFill>
                <a:latin typeface="Arial" panose="020B0604020202020204" pitchFamily="34" charset="0"/>
                <a:cs typeface="Arial" panose="020B0604020202020204" pitchFamily="34" charset="0"/>
              </a:defRPr>
            </a:lvl4pPr>
            <a:lvl5pPr marL="2022475" indent="-223838" defTabSz="928688">
              <a:defRPr>
                <a:solidFill>
                  <a:schemeClr val="tx1"/>
                </a:solidFill>
                <a:latin typeface="Arial" panose="020B0604020202020204" pitchFamily="34" charset="0"/>
                <a:cs typeface="Arial" panose="020B0604020202020204" pitchFamily="34" charset="0"/>
              </a:defRPr>
            </a:lvl5pPr>
            <a:lvl6pPr marL="2479675" indent="-223838"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36875" indent="-223838"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94075" indent="-223838"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51275" indent="-223838"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172012-2F84-4EB5-8B11-7A1EB75A5760}" type="slidenum">
              <a:rPr lang="en-GB" altLang="en-US" smtClean="0">
                <a:latin typeface="Times New Roman" panose="02020603050405020304" pitchFamily="18" charset="0"/>
              </a:rPr>
              <a:pPr/>
              <a:t>3</a:t>
            </a:fld>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3ABCD10C-D5DB-4DDE-9359-72217E4C07B0}" type="slidenum">
              <a:rPr lang="en-GB" altLang="en-US" smtClean="0"/>
              <a:pPr>
                <a:defRPr/>
              </a:pPr>
              <a:t>5</a:t>
            </a:fld>
            <a:endParaRPr lang="en-GB" altLang="en-US"/>
          </a:p>
        </p:txBody>
      </p:sp>
    </p:spTree>
    <p:extLst>
      <p:ext uri="{BB962C8B-B14F-4D97-AF65-F5344CB8AC3E}">
        <p14:creationId xmlns:p14="http://schemas.microsoft.com/office/powerpoint/2010/main" val="3203821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3ABCD10C-D5DB-4DDE-9359-72217E4C07B0}" type="slidenum">
              <a:rPr lang="en-GB" altLang="en-US" smtClean="0"/>
              <a:pPr>
                <a:defRPr/>
              </a:pPr>
              <a:t>6</a:t>
            </a:fld>
            <a:endParaRPr lang="en-GB" altLang="en-US"/>
          </a:p>
        </p:txBody>
      </p:sp>
    </p:spTree>
    <p:extLst>
      <p:ext uri="{BB962C8B-B14F-4D97-AF65-F5344CB8AC3E}">
        <p14:creationId xmlns:p14="http://schemas.microsoft.com/office/powerpoint/2010/main" val="2073111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3ABCD10C-D5DB-4DDE-9359-72217E4C07B0}" type="slidenum">
              <a:rPr lang="en-GB" altLang="en-US" smtClean="0"/>
              <a:pPr>
                <a:defRPr/>
              </a:pPr>
              <a:t>7</a:t>
            </a:fld>
            <a:endParaRPr lang="en-GB" altLang="en-US"/>
          </a:p>
        </p:txBody>
      </p:sp>
    </p:spTree>
    <p:extLst>
      <p:ext uri="{BB962C8B-B14F-4D97-AF65-F5344CB8AC3E}">
        <p14:creationId xmlns:p14="http://schemas.microsoft.com/office/powerpoint/2010/main" val="3945252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8281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7633396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330138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54B6-A402-48CE-AC60-170C706231FB}"/>
              </a:ext>
            </a:extLst>
          </p:cNvPr>
          <p:cNvSpPr>
            <a:spLocks noGrp="1"/>
          </p:cNvSpPr>
          <p:nvPr>
            <p:ph type="title"/>
          </p:nvPr>
        </p:nvSpPr>
        <p:spPr/>
        <p:txBody>
          <a:bodyPr/>
          <a:lstStyle/>
          <a:p>
            <a:r>
              <a:rPr lang="en-US"/>
              <a:t>Click to edit Master title style</a:t>
            </a:r>
            <a:endParaRPr lang="sv-SE"/>
          </a:p>
        </p:txBody>
      </p:sp>
    </p:spTree>
    <p:extLst>
      <p:ext uri="{BB962C8B-B14F-4D97-AF65-F5344CB8AC3E}">
        <p14:creationId xmlns:p14="http://schemas.microsoft.com/office/powerpoint/2010/main" val="116385771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67462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3013B12-28F4-4BED-AC0E-02168ADCBE8F}"/>
              </a:ext>
            </a:extLst>
          </p:cNvPr>
          <p:cNvSpPr>
            <a:spLocks noGrp="1"/>
          </p:cNvSpPr>
          <p:nvPr>
            <p:ph type="ftr" sz="quarter" idx="10"/>
          </p:nvPr>
        </p:nvSpPr>
        <p:spPr>
          <a:xfrm>
            <a:off x="4038600" y="5843588"/>
            <a:ext cx="4114800" cy="365125"/>
          </a:xfrm>
          <a:prstGeom prst="rect">
            <a:avLst/>
          </a:prstGeom>
        </p:spPr>
        <p:txBody>
          <a:bodyPr/>
          <a:lstStyle>
            <a:lvl1pPr>
              <a:defRPr>
                <a:ea typeface="华文细黑"/>
                <a:cs typeface="华文细黑"/>
              </a:defRPr>
            </a:lvl1pPr>
          </a:lstStyle>
          <a:p>
            <a:pPr>
              <a:defRPr/>
            </a:pPr>
            <a:endParaRPr lang="en-US"/>
          </a:p>
        </p:txBody>
      </p:sp>
      <p:sp>
        <p:nvSpPr>
          <p:cNvPr id="5" name="Slide Number Placeholder 5">
            <a:extLst>
              <a:ext uri="{FF2B5EF4-FFF2-40B4-BE49-F238E27FC236}">
                <a16:creationId xmlns:a16="http://schemas.microsoft.com/office/drawing/2014/main" id="{61D017C7-4781-495A-90E1-A20058A88468}"/>
              </a:ext>
            </a:extLst>
          </p:cNvPr>
          <p:cNvSpPr>
            <a:spLocks noGrp="1"/>
          </p:cNvSpPr>
          <p:nvPr>
            <p:ph type="sldNum" sz="quarter" idx="11"/>
          </p:nvPr>
        </p:nvSpPr>
        <p:spPr>
          <a:xfrm>
            <a:off x="8610600" y="6356350"/>
            <a:ext cx="1876425" cy="365125"/>
          </a:xfrm>
          <a:prstGeom prst="rect">
            <a:avLst/>
          </a:prstGeom>
        </p:spPr>
        <p:txBody>
          <a:bodyPr/>
          <a:lstStyle>
            <a:lvl1pPr>
              <a:defRPr>
                <a:ea typeface="华文细黑"/>
                <a:cs typeface="华文细黑"/>
              </a:defRPr>
            </a:lvl1pPr>
          </a:lstStyle>
          <a:p>
            <a:pPr>
              <a:defRPr/>
            </a:pPr>
            <a:fld id="{9AC4A928-9492-4498-B7EA-FFCB3E5C8321}" type="slidenum">
              <a:rPr lang="en-GB" altLang="en-US"/>
              <a:pPr>
                <a:defRPr/>
              </a:pPr>
              <a:t>‹N°›</a:t>
            </a:fld>
            <a:endParaRPr lang="en-GB" altLang="en-US" dirty="0"/>
          </a:p>
        </p:txBody>
      </p:sp>
    </p:spTree>
    <p:extLst>
      <p:ext uri="{BB962C8B-B14F-4D97-AF65-F5344CB8AC3E}">
        <p14:creationId xmlns:p14="http://schemas.microsoft.com/office/powerpoint/2010/main" val="19094831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639444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1622A28D-91FF-424D-9A85-3D92302E7DB9}"/>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B6DBCF18-D575-4F93-8162-3ADADE4C87EF}"/>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92EE7BBB-86C4-46F9-ABAA-9947F1588190}"/>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0DEAEC1E-84A2-48EF-A1E5-55F2235ABA0A}"/>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7FC3C839-C9C2-4CE6-8345-973B003AC037}"/>
              </a:ext>
            </a:extLst>
          </p:cNvPr>
          <p:cNvSpPr txBox="1">
            <a:spLocks noChangeArrowheads="1"/>
          </p:cNvSpPr>
          <p:nvPr userDrawn="1"/>
        </p:nvSpPr>
        <p:spPr bwMode="auto">
          <a:xfrm>
            <a:off x="10706100" y="6188075"/>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ea typeface="华文细黑"/>
              </a:rPr>
              <a:t>© 3GPP 2021</a:t>
            </a:r>
          </a:p>
        </p:txBody>
      </p:sp>
      <p:pic>
        <p:nvPicPr>
          <p:cNvPr id="1031" name="Picture 1">
            <a:extLst>
              <a:ext uri="{FF2B5EF4-FFF2-40B4-BE49-F238E27FC236}">
                <a16:creationId xmlns:a16="http://schemas.microsoft.com/office/drawing/2014/main" id="{C60B5DA1-387A-4F0C-9B12-B9F05790505D}"/>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320A1963-80C5-45FD-8F33-240A40EFEBA6}"/>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3D531E3E-2C22-4EFA-8A5B-5D71AA69E0A5}" type="slidenum">
              <a:rPr lang="en-GB" altLang="en-US" sz="1400" smtClean="0">
                <a:latin typeface="Calibri" panose="020F0502020204030204" pitchFamily="34" charset="0"/>
                <a:ea typeface="华文细黑"/>
              </a:rPr>
              <a:pPr>
                <a:defRPr/>
              </a:pPr>
              <a:t>‹N°›</a:t>
            </a:fld>
            <a:endParaRPr lang="en-GB" altLang="en-US" sz="1400">
              <a:latin typeface="Calibri" panose="020F0502020204030204" pitchFamily="34" charset="0"/>
              <a:ea typeface="华文细黑"/>
            </a:endParaRPr>
          </a:p>
        </p:txBody>
      </p:sp>
      <p:sp>
        <p:nvSpPr>
          <p:cNvPr id="13" name="Rectangle 12">
            <a:extLst>
              <a:ext uri="{FF2B5EF4-FFF2-40B4-BE49-F238E27FC236}">
                <a16:creationId xmlns:a16="http://schemas.microsoft.com/office/drawing/2014/main" id="{5A31594D-628B-4CF5-89E2-2A31F528B6F2}"/>
              </a:ext>
            </a:extLst>
          </p:cNvPr>
          <p:cNvSpPr>
            <a:spLocks noChangeArrowheads="1"/>
          </p:cNvSpPr>
          <p:nvPr userDrawn="1"/>
        </p:nvSpPr>
        <p:spPr bwMode="auto">
          <a:xfrm>
            <a:off x="117475" y="6372225"/>
            <a:ext cx="4024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200" dirty="0">
                <a:ln w="0"/>
                <a:latin typeface="Calibri" panose="020F0502020204030204" pitchFamily="34" charset="0"/>
                <a:ea typeface="华文细黑"/>
              </a:rPr>
              <a:t>SP-21</a:t>
            </a:r>
            <a:r>
              <a:rPr lang="en-GB" altLang="en-US" sz="1200" dirty="0">
                <a:ln w="0"/>
                <a:highlight>
                  <a:srgbClr val="FFFF00"/>
                </a:highlight>
                <a:latin typeface="Calibri" panose="020F0502020204030204" pitchFamily="34" charset="0"/>
                <a:ea typeface="华文细黑"/>
              </a:rPr>
              <a:t>XXXX</a:t>
            </a:r>
            <a:r>
              <a:rPr lang="en-GB" altLang="en-US" sz="1200" dirty="0">
                <a:ln w="0"/>
                <a:latin typeface="Calibri" panose="020F0502020204030204" pitchFamily="34" charset="0"/>
                <a:ea typeface="华文细黑"/>
              </a:rPr>
              <a:t>, SA Rel-18 Workshop, Electronic meeting</a:t>
            </a:r>
          </a:p>
        </p:txBody>
      </p:sp>
    </p:spTree>
  </p:cSld>
  <p:clrMap bg1="lt1" tx1="dk1" bg2="lt2" tx2="dk2" accent1="accent1" accent2="accent2" accent3="accent3" accent4="accent4" accent5="accent5" accent6="accent6" hlink="hlink" folHlink="folHlink"/>
  <p:sldLayoutIdLst>
    <p:sldLayoutId id="2147485413" r:id="rId1"/>
    <p:sldLayoutId id="2147485414" r:id="rId2"/>
    <p:sldLayoutId id="2147485419" r:id="rId3"/>
    <p:sldLayoutId id="2147485415" r:id="rId4"/>
    <p:sldLayoutId id="2147485416" r:id="rId5"/>
    <p:sldLayoutId id="2147485418" r:id="rId6"/>
    <p:sldLayoutId id="2147485420" r:id="rId7"/>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10"/>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jpe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6F74BBF-6643-4D12-BB2C-2105504062AD}"/>
              </a:ext>
            </a:extLst>
          </p:cNvPr>
          <p:cNvSpPr>
            <a:spLocks noGrp="1"/>
          </p:cNvSpPr>
          <p:nvPr>
            <p:ph type="ctrTitle"/>
          </p:nvPr>
        </p:nvSpPr>
        <p:spPr/>
        <p:txBody>
          <a:bodyPr/>
          <a:lstStyle/>
          <a:p>
            <a:r>
              <a:rPr lang="sv-SE" altLang="sv-SE" dirty="0">
                <a:highlight>
                  <a:srgbClr val="FFFF00"/>
                </a:highlight>
              </a:rPr>
              <a:t>DRAFT </a:t>
            </a:r>
            <a:r>
              <a:rPr lang="sv-SE" altLang="sv-SE" dirty="0"/>
              <a:t>SA4 WG input to SA Rel-18 Workshop</a:t>
            </a:r>
          </a:p>
        </p:txBody>
      </p:sp>
      <p:sp>
        <p:nvSpPr>
          <p:cNvPr id="5123" name="Subtitle 2">
            <a:extLst>
              <a:ext uri="{FF2B5EF4-FFF2-40B4-BE49-F238E27FC236}">
                <a16:creationId xmlns:a16="http://schemas.microsoft.com/office/drawing/2014/main" id="{6076546E-D892-4ECA-A62B-AF382ED7CF28}"/>
              </a:ext>
            </a:extLst>
          </p:cNvPr>
          <p:cNvSpPr>
            <a:spLocks noGrp="1"/>
          </p:cNvSpPr>
          <p:nvPr>
            <p:ph type="subTitle" idx="1"/>
          </p:nvPr>
        </p:nvSpPr>
        <p:spPr>
          <a:xfrm>
            <a:off x="1524000" y="3602037"/>
            <a:ext cx="9144000" cy="1761417"/>
          </a:xfrm>
        </p:spPr>
        <p:txBody>
          <a:bodyPr/>
          <a:lstStyle/>
          <a:p>
            <a:pPr>
              <a:lnSpc>
                <a:spcPct val="80000"/>
              </a:lnSpc>
            </a:pPr>
            <a:r>
              <a:rPr lang="en-US" altLang="en-US" sz="2000" b="1" dirty="0">
                <a:latin typeface="Arial" panose="020B0604020202020204" pitchFamily="34" charset="0"/>
              </a:rPr>
              <a:t>Source: SA4 leadership</a:t>
            </a:r>
          </a:p>
          <a:p>
            <a:pPr>
              <a:lnSpc>
                <a:spcPct val="80000"/>
              </a:lnSpc>
            </a:pPr>
            <a:r>
              <a:rPr lang="en-US" altLang="en-US" sz="2000" b="1" dirty="0">
                <a:latin typeface="Arial" panose="020B0604020202020204" pitchFamily="34" charset="0"/>
              </a:rPr>
              <a:t>Frédéric Gabin, </a:t>
            </a:r>
            <a:r>
              <a:rPr lang="en-US" altLang="en-US" sz="2000" dirty="0">
                <a:latin typeface="Arial" panose="020B0604020202020204" pitchFamily="34" charset="0"/>
              </a:rPr>
              <a:t>SA4 Chair, Dolby Laboratories Inc., ETSI</a:t>
            </a:r>
          </a:p>
          <a:p>
            <a:pPr>
              <a:lnSpc>
                <a:spcPct val="80000"/>
              </a:lnSpc>
            </a:pPr>
            <a:r>
              <a:rPr lang="en-US" altLang="en-US" sz="2000" b="1" dirty="0">
                <a:latin typeface="Arial" panose="020B0604020202020204" pitchFamily="34" charset="0"/>
              </a:rPr>
              <a:t>Gilles Teniou</a:t>
            </a:r>
            <a:r>
              <a:rPr lang="en-US" altLang="en-US" sz="2000" dirty="0">
                <a:latin typeface="Arial" panose="020B0604020202020204" pitchFamily="34" charset="0"/>
              </a:rPr>
              <a:t>, SA4 Vice chair, Tencent, CCSA</a:t>
            </a:r>
          </a:p>
          <a:p>
            <a:pPr>
              <a:lnSpc>
                <a:spcPct val="80000"/>
              </a:lnSpc>
            </a:pPr>
            <a:r>
              <a:rPr lang="en-US" altLang="en-US" sz="2000" b="1" dirty="0">
                <a:latin typeface="Arial" panose="020B0604020202020204" pitchFamily="34" charset="0"/>
              </a:rPr>
              <a:t>Jaeyeon Song</a:t>
            </a:r>
            <a:r>
              <a:rPr lang="en-US" altLang="en-US" sz="2000" dirty="0">
                <a:latin typeface="Arial" panose="020B0604020202020204" pitchFamily="34" charset="0"/>
              </a:rPr>
              <a:t>, SA4 Vice chair, Samsung Electronics Co., Ltd, TTA</a:t>
            </a:r>
          </a:p>
          <a:p>
            <a:pPr>
              <a:lnSpc>
                <a:spcPct val="80000"/>
              </a:lnSpc>
            </a:pPr>
            <a:r>
              <a:rPr lang="en-US" altLang="en-US" sz="2000" dirty="0">
                <a:latin typeface="Arial" panose="020B0604020202020204" pitchFamily="34" charset="0"/>
              </a:rPr>
              <a:t>SA-Rel-18 Workshop, 9-10 September 2021, Electronic Meeting.</a:t>
            </a:r>
          </a:p>
          <a:p>
            <a:pPr>
              <a:lnSpc>
                <a:spcPct val="80000"/>
              </a:lnSpc>
            </a:pPr>
            <a:r>
              <a:rPr lang="en-US" altLang="en-US" sz="2000" dirty="0" err="1">
                <a:latin typeface="Arial" panose="020B0604020202020204" pitchFamily="34" charset="0"/>
              </a:rPr>
              <a:t>Tdoc</a:t>
            </a:r>
            <a:r>
              <a:rPr lang="en-US" altLang="en-US" sz="2000" dirty="0">
                <a:latin typeface="Arial" panose="020B0604020202020204" pitchFamily="34" charset="0"/>
              </a:rPr>
              <a:t>: SP-21</a:t>
            </a:r>
            <a:r>
              <a:rPr lang="en-US" altLang="en-US" sz="2000" dirty="0">
                <a:highlight>
                  <a:srgbClr val="FFFF00"/>
                </a:highlight>
                <a:latin typeface="Arial" panose="020B0604020202020204" pitchFamily="34" charset="0"/>
              </a:rPr>
              <a:t>XXXX</a:t>
            </a:r>
          </a:p>
          <a:p>
            <a:pPr>
              <a:buFontTx/>
              <a:buNone/>
            </a:pPr>
            <a:endParaRPr lang="sv-SE" altLang="sv-SE" sz="20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0BF4D-B165-4C49-88D3-062043E4C14D}"/>
              </a:ext>
            </a:extLst>
          </p:cNvPr>
          <p:cNvSpPr>
            <a:spLocks noGrp="1"/>
          </p:cNvSpPr>
          <p:nvPr>
            <p:ph type="title"/>
          </p:nvPr>
        </p:nvSpPr>
        <p:spPr>
          <a:xfrm>
            <a:off x="196174" y="258121"/>
            <a:ext cx="10515600" cy="1325563"/>
          </a:xfrm>
        </p:spPr>
        <p:txBody>
          <a:bodyPr/>
          <a:lstStyle/>
          <a:p>
            <a:r>
              <a:rPr lang="sv-SE" b="1" dirty="0"/>
              <a:t>Introduction</a:t>
            </a:r>
          </a:p>
        </p:txBody>
      </p:sp>
      <p:sp>
        <p:nvSpPr>
          <p:cNvPr id="3" name="Content Placeholder 2">
            <a:extLst>
              <a:ext uri="{FF2B5EF4-FFF2-40B4-BE49-F238E27FC236}">
                <a16:creationId xmlns:a16="http://schemas.microsoft.com/office/drawing/2014/main" id="{A6F639F3-3BD3-4C77-B720-4DF4ADD21901}"/>
              </a:ext>
            </a:extLst>
          </p:cNvPr>
          <p:cNvSpPr>
            <a:spLocks noGrp="1"/>
          </p:cNvSpPr>
          <p:nvPr>
            <p:ph idx="1"/>
          </p:nvPr>
        </p:nvSpPr>
        <p:spPr>
          <a:xfrm>
            <a:off x="838199" y="1825625"/>
            <a:ext cx="9708397" cy="4351338"/>
          </a:xfrm>
        </p:spPr>
        <p:txBody>
          <a:bodyPr/>
          <a:lstStyle/>
          <a:p>
            <a:pPr marL="447675" indent="-447675"/>
            <a:r>
              <a:rPr lang="sv-SE" sz="2000" dirty="0"/>
              <a:t>This document presents currently discussed Rel-18 SA4 directions of work for the purpose of the SA Rel-18 workshop. It includes:</a:t>
            </a:r>
          </a:p>
          <a:p>
            <a:pPr marL="904875" lvl="1" indent="-447675"/>
            <a:r>
              <a:rPr lang="sv-SE" sz="1600" dirty="0"/>
              <a:t>SA4 Terms of References and the 3GPP process</a:t>
            </a:r>
          </a:p>
          <a:p>
            <a:pPr marL="904875" lvl="1" indent="-447675"/>
            <a:r>
              <a:rPr lang="sv-SE" sz="1600" dirty="0"/>
              <a:t>Summary of the SA4 Rel-18 Workshop held 17th August 2021</a:t>
            </a:r>
          </a:p>
          <a:p>
            <a:pPr marL="904875" lvl="1" indent="-447675"/>
            <a:r>
              <a:rPr lang="en-US" altLang="en-US" sz="1600" dirty="0"/>
              <a:t>SA4 draft Rel-18 directions for further discussions and decisions</a:t>
            </a:r>
          </a:p>
          <a:p>
            <a:pPr marL="904875" lvl="1" indent="-447675"/>
            <a:r>
              <a:rPr lang="en-US" altLang="en-US" sz="1600" dirty="0"/>
              <a:t>Next steps</a:t>
            </a:r>
          </a:p>
        </p:txBody>
      </p:sp>
    </p:spTree>
    <p:extLst>
      <p:ext uri="{BB962C8B-B14F-4D97-AF65-F5344CB8AC3E}">
        <p14:creationId xmlns:p14="http://schemas.microsoft.com/office/powerpoint/2010/main" val="2021875202"/>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Curved Connector 45">
            <a:extLst>
              <a:ext uri="{FF2B5EF4-FFF2-40B4-BE49-F238E27FC236}">
                <a16:creationId xmlns:a16="http://schemas.microsoft.com/office/drawing/2014/main" id="{678A6AE8-F241-4C80-A945-69941D00F839}"/>
              </a:ext>
            </a:extLst>
          </p:cNvPr>
          <p:cNvCxnSpPr>
            <a:cxnSpLocks/>
            <a:endCxn id="19" idx="0"/>
          </p:cNvCxnSpPr>
          <p:nvPr/>
        </p:nvCxnSpPr>
        <p:spPr>
          <a:xfrm>
            <a:off x="3422649" y="2722562"/>
            <a:ext cx="1748801" cy="92729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Rounded Rectangle 46">
            <a:extLst>
              <a:ext uri="{FF2B5EF4-FFF2-40B4-BE49-F238E27FC236}">
                <a16:creationId xmlns:a16="http://schemas.microsoft.com/office/drawing/2014/main" id="{FA040349-3AAD-4FBD-8684-22CB17C8ED34}"/>
              </a:ext>
            </a:extLst>
          </p:cNvPr>
          <p:cNvSpPr/>
          <p:nvPr/>
        </p:nvSpPr>
        <p:spPr>
          <a:xfrm>
            <a:off x="2848768" y="3620294"/>
            <a:ext cx="1416050" cy="738187"/>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latin typeface="Century Gothic" panose="020B0502020202020204" pitchFamily="34" charset="0"/>
              </a:rPr>
              <a:t>SA2</a:t>
            </a:r>
          </a:p>
          <a:p>
            <a:pPr algn="ctr">
              <a:defRPr/>
            </a:pPr>
            <a:r>
              <a:rPr lang="en-US" sz="1400" dirty="0">
                <a:solidFill>
                  <a:schemeClr val="tx1"/>
                </a:solidFill>
                <a:latin typeface="Century Gothic" panose="020B0502020202020204" pitchFamily="34" charset="0"/>
              </a:rPr>
              <a:t>Architecture</a:t>
            </a:r>
          </a:p>
        </p:txBody>
      </p:sp>
      <p:cxnSp>
        <p:nvCxnSpPr>
          <p:cNvPr id="46" name="Curved Connector 45">
            <a:extLst>
              <a:ext uri="{FF2B5EF4-FFF2-40B4-BE49-F238E27FC236}">
                <a16:creationId xmlns:a16="http://schemas.microsoft.com/office/drawing/2014/main" id="{BEFB2FBD-D720-4DC9-AE2F-532C225FD1E0}"/>
              </a:ext>
            </a:extLst>
          </p:cNvPr>
          <p:cNvCxnSpPr>
            <a:cxnSpLocks/>
            <a:endCxn id="47" idx="0"/>
          </p:cNvCxnSpPr>
          <p:nvPr/>
        </p:nvCxnSpPr>
        <p:spPr>
          <a:xfrm rot="16200000" flipH="1">
            <a:off x="2888455" y="2951956"/>
            <a:ext cx="1050132" cy="286543"/>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Curved Connector 52">
            <a:extLst>
              <a:ext uri="{FF2B5EF4-FFF2-40B4-BE49-F238E27FC236}">
                <a16:creationId xmlns:a16="http://schemas.microsoft.com/office/drawing/2014/main" id="{3E45D89E-2361-456F-A19F-12CFBE306893}"/>
              </a:ext>
            </a:extLst>
          </p:cNvPr>
          <p:cNvCxnSpPr>
            <a:cxnSpLocks/>
            <a:stCxn id="47" idx="3"/>
            <a:endCxn id="49" idx="1"/>
          </p:cNvCxnSpPr>
          <p:nvPr/>
        </p:nvCxnSpPr>
        <p:spPr>
          <a:xfrm>
            <a:off x="4264818" y="3989388"/>
            <a:ext cx="1696244" cy="797307"/>
          </a:xfrm>
          <a:prstGeom prst="curvedConnector3">
            <a:avLst>
              <a:gd name="adj1" fmla="val 580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urved Connector 54">
            <a:extLst>
              <a:ext uri="{FF2B5EF4-FFF2-40B4-BE49-F238E27FC236}">
                <a16:creationId xmlns:a16="http://schemas.microsoft.com/office/drawing/2014/main" id="{5FDC98A1-DDD2-4C1D-BBF5-A3081AC02793}"/>
              </a:ext>
            </a:extLst>
          </p:cNvPr>
          <p:cNvCxnSpPr>
            <a:cxnSpLocks/>
            <a:endCxn id="49" idx="0"/>
          </p:cNvCxnSpPr>
          <p:nvPr/>
        </p:nvCxnSpPr>
        <p:spPr>
          <a:xfrm>
            <a:off x="3270250" y="2506151"/>
            <a:ext cx="3493177" cy="1483237"/>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Rounded Rectangle 117">
            <a:extLst>
              <a:ext uri="{FF2B5EF4-FFF2-40B4-BE49-F238E27FC236}">
                <a16:creationId xmlns:a16="http://schemas.microsoft.com/office/drawing/2014/main" id="{C58E917F-93D2-4456-94B5-8C11DB849531}"/>
              </a:ext>
            </a:extLst>
          </p:cNvPr>
          <p:cNvSpPr/>
          <p:nvPr/>
        </p:nvSpPr>
        <p:spPr>
          <a:xfrm>
            <a:off x="7842018" y="5337441"/>
            <a:ext cx="3526689" cy="844015"/>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Century Gothic" panose="020B0502020202020204" pitchFamily="34" charset="0"/>
              </a:rPr>
              <a:t>CT – Protocols &amp; Coding</a:t>
            </a:r>
          </a:p>
        </p:txBody>
      </p:sp>
      <p:cxnSp>
        <p:nvCxnSpPr>
          <p:cNvPr id="64" name="Curved Connector 63">
            <a:extLst>
              <a:ext uri="{FF2B5EF4-FFF2-40B4-BE49-F238E27FC236}">
                <a16:creationId xmlns:a16="http://schemas.microsoft.com/office/drawing/2014/main" id="{0F69F6B6-3CCC-4DCE-8EDB-DDF13D42F51C}"/>
              </a:ext>
            </a:extLst>
          </p:cNvPr>
          <p:cNvCxnSpPr>
            <a:cxnSpLocks/>
            <a:stCxn id="47" idx="2"/>
            <a:endCxn id="118" idx="1"/>
          </p:cNvCxnSpPr>
          <p:nvPr/>
        </p:nvCxnSpPr>
        <p:spPr>
          <a:xfrm rot="16200000" flipH="1">
            <a:off x="4998921" y="2916352"/>
            <a:ext cx="1400968" cy="4285225"/>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2" name="Curved Connector 131">
            <a:extLst>
              <a:ext uri="{FF2B5EF4-FFF2-40B4-BE49-F238E27FC236}">
                <a16:creationId xmlns:a16="http://schemas.microsoft.com/office/drawing/2014/main" id="{C9B17D2E-E7B2-4AEE-81B8-48FDB43E2012}"/>
              </a:ext>
            </a:extLst>
          </p:cNvPr>
          <p:cNvCxnSpPr>
            <a:cxnSpLocks/>
            <a:stCxn id="49" idx="3"/>
            <a:endCxn id="118" idx="0"/>
          </p:cNvCxnSpPr>
          <p:nvPr/>
        </p:nvCxnSpPr>
        <p:spPr>
          <a:xfrm>
            <a:off x="7565792" y="4786695"/>
            <a:ext cx="2039571" cy="550746"/>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Curved Connector 65">
            <a:extLst>
              <a:ext uri="{FF2B5EF4-FFF2-40B4-BE49-F238E27FC236}">
                <a16:creationId xmlns:a16="http://schemas.microsoft.com/office/drawing/2014/main" id="{E1E338D2-0635-47D2-93F2-89FE7C752FA4}"/>
              </a:ext>
            </a:extLst>
          </p:cNvPr>
          <p:cNvCxnSpPr>
            <a:cxnSpLocks/>
            <a:stCxn id="33" idx="1"/>
            <a:endCxn id="118" idx="1"/>
          </p:cNvCxnSpPr>
          <p:nvPr/>
        </p:nvCxnSpPr>
        <p:spPr>
          <a:xfrm rot="10800000" flipH="1" flipV="1">
            <a:off x="1919288" y="2512093"/>
            <a:ext cx="5922730" cy="3247356"/>
          </a:xfrm>
          <a:prstGeom prst="curvedConnector3">
            <a:avLst>
              <a:gd name="adj1" fmla="val 532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28E8B173-9673-40A3-8885-8881436F3995}"/>
              </a:ext>
            </a:extLst>
          </p:cNvPr>
          <p:cNvCxnSpPr/>
          <p:nvPr/>
        </p:nvCxnSpPr>
        <p:spPr>
          <a:xfrm flipH="1">
            <a:off x="285750" y="2200275"/>
            <a:ext cx="11113" cy="379888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2804" name="TextBox 87">
            <a:extLst>
              <a:ext uri="{FF2B5EF4-FFF2-40B4-BE49-F238E27FC236}">
                <a16:creationId xmlns:a16="http://schemas.microsoft.com/office/drawing/2014/main" id="{212975BA-22C5-43E6-BF07-DD73451D72EA}"/>
              </a:ext>
            </a:extLst>
          </p:cNvPr>
          <p:cNvSpPr txBox="1">
            <a:spLocks noChangeArrowheads="1"/>
          </p:cNvSpPr>
          <p:nvPr/>
        </p:nvSpPr>
        <p:spPr bwMode="auto">
          <a:xfrm rot="-5400000">
            <a:off x="-65880" y="2247106"/>
            <a:ext cx="5000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200" b="1">
                <a:latin typeface="Arial" panose="020B0604020202020204" pitchFamily="34" charset="0"/>
              </a:rPr>
              <a:t>time</a:t>
            </a:r>
            <a:endParaRPr lang="en-US" altLang="en-US" sz="1800" b="1">
              <a:latin typeface="Arial" panose="020B0604020202020204" pitchFamily="34" charset="0"/>
            </a:endParaRPr>
          </a:p>
        </p:txBody>
      </p:sp>
      <p:sp>
        <p:nvSpPr>
          <p:cNvPr id="32805" name="Title 1">
            <a:extLst>
              <a:ext uri="{FF2B5EF4-FFF2-40B4-BE49-F238E27FC236}">
                <a16:creationId xmlns:a16="http://schemas.microsoft.com/office/drawing/2014/main" id="{9F1B0658-2D32-4D8C-BB7F-584D11339FDD}"/>
              </a:ext>
            </a:extLst>
          </p:cNvPr>
          <p:cNvSpPr>
            <a:spLocks noGrp="1"/>
          </p:cNvSpPr>
          <p:nvPr>
            <p:ph type="title"/>
          </p:nvPr>
        </p:nvSpPr>
        <p:spPr>
          <a:xfrm>
            <a:off x="150644" y="163544"/>
            <a:ext cx="10515600" cy="1325563"/>
          </a:xfrm>
        </p:spPr>
        <p:txBody>
          <a:bodyPr/>
          <a:lstStyle/>
          <a:p>
            <a:r>
              <a:rPr lang="en-GB" altLang="en-US" b="1" dirty="0"/>
              <a:t>Three stage approach / SA4</a:t>
            </a:r>
          </a:p>
        </p:txBody>
      </p:sp>
      <p:sp>
        <p:nvSpPr>
          <p:cNvPr id="30" name="TextBox 29">
            <a:extLst>
              <a:ext uri="{FF2B5EF4-FFF2-40B4-BE49-F238E27FC236}">
                <a16:creationId xmlns:a16="http://schemas.microsoft.com/office/drawing/2014/main" id="{DB50F48E-1547-4E4F-B859-C3F01578A4DD}"/>
              </a:ext>
            </a:extLst>
          </p:cNvPr>
          <p:cNvSpPr txBox="1"/>
          <p:nvPr/>
        </p:nvSpPr>
        <p:spPr>
          <a:xfrm flipH="1">
            <a:off x="379413" y="2135188"/>
            <a:ext cx="1574800" cy="1015663"/>
          </a:xfrm>
          <a:prstGeom prst="rect">
            <a:avLst/>
          </a:prstGeom>
          <a:noFill/>
        </p:spPr>
        <p:txBody>
          <a:bodyPr>
            <a:spAutoFit/>
          </a:bodyPr>
          <a:lstStyle/>
          <a:p>
            <a:pPr>
              <a:defRPr/>
            </a:pPr>
            <a:r>
              <a:rPr lang="en-GB" dirty="0">
                <a:latin typeface="Century Gothic" panose="020B0502020202020204" pitchFamily="34" charset="0"/>
                <a:cs typeface="Calibri" panose="020F0502020204030204" pitchFamily="34" charset="0"/>
              </a:rPr>
              <a:t>Stage 1</a:t>
            </a:r>
            <a:r>
              <a:rPr lang="en-GB" sz="1050" dirty="0">
                <a:latin typeface="Century Gothic" panose="020B0502020202020204" pitchFamily="34" charset="0"/>
                <a:cs typeface="Calibri" panose="020F0502020204030204" pitchFamily="34" charset="0"/>
              </a:rPr>
              <a:t> Requirements: Overall service description from the user’s standpoint.</a:t>
            </a:r>
          </a:p>
        </p:txBody>
      </p:sp>
      <p:sp>
        <p:nvSpPr>
          <p:cNvPr id="31" name="TextBox 30">
            <a:extLst>
              <a:ext uri="{FF2B5EF4-FFF2-40B4-BE49-F238E27FC236}">
                <a16:creationId xmlns:a16="http://schemas.microsoft.com/office/drawing/2014/main" id="{E5319115-23F7-4C6E-83BD-8B70A8D5DDC7}"/>
              </a:ext>
            </a:extLst>
          </p:cNvPr>
          <p:cNvSpPr txBox="1"/>
          <p:nvPr/>
        </p:nvSpPr>
        <p:spPr>
          <a:xfrm flipH="1">
            <a:off x="401638" y="3432162"/>
            <a:ext cx="1792287" cy="1500411"/>
          </a:xfrm>
          <a:prstGeom prst="rect">
            <a:avLst/>
          </a:prstGeom>
          <a:noFill/>
        </p:spPr>
        <p:txBody>
          <a:bodyPr>
            <a:spAutoFit/>
          </a:bodyPr>
          <a:lstStyle/>
          <a:p>
            <a:pPr>
              <a:defRPr/>
            </a:pPr>
            <a:r>
              <a:rPr lang="en-GB" dirty="0">
                <a:latin typeface="Century Gothic" panose="020B0502020202020204" pitchFamily="34" charset="0"/>
                <a:cs typeface="Calibri" panose="020F0502020204030204" pitchFamily="34" charset="0"/>
              </a:rPr>
              <a:t>Stage 2</a:t>
            </a:r>
            <a:endParaRPr lang="en-GB" sz="1050" dirty="0">
              <a:latin typeface="Century Gothic" panose="020B0502020202020204" pitchFamily="34" charset="0"/>
              <a:cs typeface="Calibri" panose="020F0502020204030204" pitchFamily="34" charset="0"/>
            </a:endParaRPr>
          </a:p>
          <a:p>
            <a:pPr>
              <a:defRPr/>
            </a:pPr>
            <a:r>
              <a:rPr lang="en-GB" sz="1050" dirty="0">
                <a:latin typeface="Century Gothic" panose="020B0502020202020204" pitchFamily="34" charset="0"/>
                <a:cs typeface="Calibri" panose="020F0502020204030204" pitchFamily="34" charset="0"/>
              </a:rPr>
              <a:t>Architecture:  Overall description of the organization of the network functions to map service requirements into network capabilities.</a:t>
            </a:r>
          </a:p>
        </p:txBody>
      </p:sp>
      <p:sp>
        <p:nvSpPr>
          <p:cNvPr id="32" name="TextBox 31">
            <a:extLst>
              <a:ext uri="{FF2B5EF4-FFF2-40B4-BE49-F238E27FC236}">
                <a16:creationId xmlns:a16="http://schemas.microsoft.com/office/drawing/2014/main" id="{EAE1146E-9348-45C5-AF16-4F0C80BA23EA}"/>
              </a:ext>
            </a:extLst>
          </p:cNvPr>
          <p:cNvSpPr txBox="1"/>
          <p:nvPr/>
        </p:nvSpPr>
        <p:spPr>
          <a:xfrm flipH="1">
            <a:off x="407988" y="4932573"/>
            <a:ext cx="1792287" cy="1338828"/>
          </a:xfrm>
          <a:prstGeom prst="rect">
            <a:avLst/>
          </a:prstGeom>
          <a:noFill/>
        </p:spPr>
        <p:txBody>
          <a:bodyPr>
            <a:spAutoFit/>
          </a:bodyPr>
          <a:lstStyle/>
          <a:p>
            <a:pPr>
              <a:defRPr/>
            </a:pPr>
            <a:r>
              <a:rPr lang="en-GB" dirty="0">
                <a:latin typeface="Century Gothic" panose="020B0502020202020204" pitchFamily="34" charset="0"/>
                <a:cs typeface="Calibri" panose="020F0502020204030204" pitchFamily="34" charset="0"/>
              </a:rPr>
              <a:t>Stage 3</a:t>
            </a:r>
            <a:r>
              <a:rPr lang="en-GB" sz="1050" dirty="0">
                <a:latin typeface="Century Gothic" panose="020B0502020202020204" pitchFamily="34" charset="0"/>
                <a:cs typeface="Calibri" panose="020F0502020204030204" pitchFamily="34" charset="0"/>
              </a:rPr>
              <a:t> </a:t>
            </a:r>
          </a:p>
          <a:p>
            <a:pPr>
              <a:defRPr/>
            </a:pPr>
            <a:r>
              <a:rPr lang="en-GB" sz="1050" dirty="0">
                <a:latin typeface="Century Gothic" panose="020B0502020202020204" pitchFamily="34" charset="0"/>
                <a:cs typeface="Calibri" panose="020F0502020204030204" pitchFamily="34" charset="0"/>
              </a:rPr>
              <a:t>Protocols:  The definition of switching and signalling capabilities needed to support services defined in Stage 1.</a:t>
            </a:r>
          </a:p>
        </p:txBody>
      </p:sp>
      <p:sp>
        <p:nvSpPr>
          <p:cNvPr id="33" name="Rounded Rectangle 46">
            <a:extLst>
              <a:ext uri="{FF2B5EF4-FFF2-40B4-BE49-F238E27FC236}">
                <a16:creationId xmlns:a16="http://schemas.microsoft.com/office/drawing/2014/main" id="{999B0232-747C-429E-AAF2-6DEEDA54EFA4}"/>
              </a:ext>
            </a:extLst>
          </p:cNvPr>
          <p:cNvSpPr/>
          <p:nvPr/>
        </p:nvSpPr>
        <p:spPr>
          <a:xfrm>
            <a:off x="1919288" y="2142999"/>
            <a:ext cx="1587500" cy="738187"/>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latin typeface="Century Gothic" panose="020B0502020202020204" pitchFamily="34" charset="0"/>
              </a:rPr>
              <a:t>SA1</a:t>
            </a:r>
          </a:p>
          <a:p>
            <a:pPr algn="ctr">
              <a:defRPr/>
            </a:pPr>
            <a:r>
              <a:rPr lang="en-US" sz="1400" dirty="0">
                <a:solidFill>
                  <a:schemeClr val="tx1"/>
                </a:solidFill>
                <a:latin typeface="Century Gothic" panose="020B0502020202020204" pitchFamily="34" charset="0"/>
              </a:rPr>
              <a:t>Requirements</a:t>
            </a:r>
          </a:p>
        </p:txBody>
      </p:sp>
      <p:sp>
        <p:nvSpPr>
          <p:cNvPr id="54" name="TextBox 30">
            <a:extLst>
              <a:ext uri="{FF2B5EF4-FFF2-40B4-BE49-F238E27FC236}">
                <a16:creationId xmlns:a16="http://schemas.microsoft.com/office/drawing/2014/main" id="{0026E8A7-5DFC-4668-B8F4-5AA226886F51}"/>
              </a:ext>
            </a:extLst>
          </p:cNvPr>
          <p:cNvSpPr txBox="1"/>
          <p:nvPr/>
        </p:nvSpPr>
        <p:spPr>
          <a:xfrm flipH="1">
            <a:off x="7642820" y="1961139"/>
            <a:ext cx="4578031" cy="2893100"/>
          </a:xfrm>
          <a:prstGeom prst="rect">
            <a:avLst/>
          </a:prstGeom>
          <a:noFill/>
        </p:spPr>
        <p:txBody>
          <a:bodyPr wrap="square">
            <a:spAutoFit/>
          </a:bodyPr>
          <a:lstStyle/>
          <a:p>
            <a:pPr>
              <a:defRPr/>
            </a:pPr>
            <a:r>
              <a:rPr lang="en-GB" sz="1400" dirty="0">
                <a:latin typeface="Century Gothic" panose="020B0502020202020204" pitchFamily="34" charset="0"/>
                <a:cs typeface="Calibri" panose="020F0502020204030204" pitchFamily="34" charset="0"/>
              </a:rPr>
              <a:t>3GPP SA WG4 (</a:t>
            </a:r>
            <a:r>
              <a:rPr lang="en-GB" sz="1400" b="1" dirty="0">
                <a:latin typeface="Century Gothic" panose="020B0502020202020204" pitchFamily="34" charset="0"/>
                <a:cs typeface="Calibri" panose="020F0502020204030204" pitchFamily="34" charset="0"/>
              </a:rPr>
              <a:t>SA4</a:t>
            </a:r>
            <a:r>
              <a:rPr lang="en-GB" sz="1400" dirty="0">
                <a:latin typeface="Century Gothic" panose="020B0502020202020204" pitchFamily="34" charset="0"/>
                <a:cs typeface="Calibri" panose="020F0502020204030204" pitchFamily="34" charset="0"/>
              </a:rPr>
              <a:t>) is </a:t>
            </a:r>
            <a:r>
              <a:rPr lang="en-US" sz="1400" dirty="0">
                <a:latin typeface="Century Gothic" panose="020B0502020202020204" pitchFamily="34" charset="0"/>
                <a:cs typeface="Calibri" panose="020F0502020204030204" pitchFamily="34" charset="0"/>
              </a:rPr>
              <a:t>responsible for the specification of codecs for speech, audio, video, graphics and other media types related to traditional and emerging media services such as extended reality (XR) and online gaming, as well as the system and delivery aspects of such content.</a:t>
            </a:r>
          </a:p>
          <a:p>
            <a:pPr>
              <a:defRPr/>
            </a:pPr>
            <a:r>
              <a:rPr lang="en-US" sz="1400" dirty="0">
                <a:latin typeface="Century Gothic" panose="020B0502020202020204" pitchFamily="34" charset="0"/>
                <a:cs typeface="Calibri" panose="020F0502020204030204" pitchFamily="34" charset="0"/>
              </a:rPr>
              <a:t>SA4 specifies the content formats and delivery protocols as well as associated quality assessments, metrics and requirements for a broad range of scenarios, and the use of artificial intelligence and machine learning models for multimedia.</a:t>
            </a:r>
            <a:endParaRPr lang="en-GB" sz="1400" dirty="0">
              <a:latin typeface="Century Gothic" panose="020B0502020202020204" pitchFamily="34" charset="0"/>
              <a:cs typeface="Calibri" panose="020F0502020204030204" pitchFamily="34" charset="0"/>
            </a:endParaRPr>
          </a:p>
        </p:txBody>
      </p:sp>
      <p:sp>
        <p:nvSpPr>
          <p:cNvPr id="19" name="Rounded Rectangle 46">
            <a:extLst>
              <a:ext uri="{FF2B5EF4-FFF2-40B4-BE49-F238E27FC236}">
                <a16:creationId xmlns:a16="http://schemas.microsoft.com/office/drawing/2014/main" id="{FEFECAA7-C3C1-423B-9684-2D4C2F208564}"/>
              </a:ext>
            </a:extLst>
          </p:cNvPr>
          <p:cNvSpPr/>
          <p:nvPr/>
        </p:nvSpPr>
        <p:spPr>
          <a:xfrm>
            <a:off x="4463425" y="3649854"/>
            <a:ext cx="1416050" cy="738187"/>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latin typeface="Century Gothic" panose="020B0502020202020204" pitchFamily="34" charset="0"/>
              </a:rPr>
              <a:t>SA6</a:t>
            </a:r>
          </a:p>
          <a:p>
            <a:pPr algn="ctr">
              <a:defRPr/>
            </a:pPr>
            <a:r>
              <a:rPr lang="en-US" sz="1400" dirty="0">
                <a:solidFill>
                  <a:schemeClr val="tx1"/>
                </a:solidFill>
                <a:latin typeface="Century Gothic" panose="020B0502020202020204" pitchFamily="34" charset="0"/>
              </a:rPr>
              <a:t>Mission critical apps</a:t>
            </a:r>
          </a:p>
        </p:txBody>
      </p:sp>
      <p:cxnSp>
        <p:nvCxnSpPr>
          <p:cNvPr id="22" name="Curved Connector 52">
            <a:extLst>
              <a:ext uri="{FF2B5EF4-FFF2-40B4-BE49-F238E27FC236}">
                <a16:creationId xmlns:a16="http://schemas.microsoft.com/office/drawing/2014/main" id="{A86B9B82-744E-487A-81C8-EDF96B86571E}"/>
              </a:ext>
            </a:extLst>
          </p:cNvPr>
          <p:cNvCxnSpPr>
            <a:cxnSpLocks/>
            <a:stCxn id="19" idx="2"/>
            <a:endCxn id="49" idx="1"/>
          </p:cNvCxnSpPr>
          <p:nvPr/>
        </p:nvCxnSpPr>
        <p:spPr>
          <a:xfrm rot="16200000" flipH="1">
            <a:off x="5366929" y="4192562"/>
            <a:ext cx="398654" cy="78961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Curved Connector 52">
            <a:extLst>
              <a:ext uri="{FF2B5EF4-FFF2-40B4-BE49-F238E27FC236}">
                <a16:creationId xmlns:a16="http://schemas.microsoft.com/office/drawing/2014/main" id="{4E6A9C07-B9B6-436D-87C2-FEBE3652354A}"/>
              </a:ext>
            </a:extLst>
          </p:cNvPr>
          <p:cNvCxnSpPr>
            <a:cxnSpLocks/>
            <a:stCxn id="19" idx="2"/>
            <a:endCxn id="118" idx="1"/>
          </p:cNvCxnSpPr>
          <p:nvPr/>
        </p:nvCxnSpPr>
        <p:spPr>
          <a:xfrm rot="16200000" flipH="1">
            <a:off x="5821030" y="3738461"/>
            <a:ext cx="1371408" cy="2670568"/>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Rounded Rectangle 48">
            <a:extLst>
              <a:ext uri="{FF2B5EF4-FFF2-40B4-BE49-F238E27FC236}">
                <a16:creationId xmlns:a16="http://schemas.microsoft.com/office/drawing/2014/main" id="{F503A768-98AB-41BB-8D8C-DF2371CB16EF}"/>
              </a:ext>
            </a:extLst>
          </p:cNvPr>
          <p:cNvSpPr/>
          <p:nvPr/>
        </p:nvSpPr>
        <p:spPr>
          <a:xfrm>
            <a:off x="5961062" y="3989388"/>
            <a:ext cx="1604730" cy="1594613"/>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latin typeface="Century Gothic" panose="020B0502020202020204" pitchFamily="34" charset="0"/>
              </a:rPr>
              <a:t>SA4</a:t>
            </a:r>
          </a:p>
          <a:p>
            <a:pPr algn="ctr">
              <a:defRPr/>
            </a:pPr>
            <a:r>
              <a:rPr lang="en-US" sz="1400" dirty="0">
                <a:solidFill>
                  <a:schemeClr val="tx1"/>
                </a:solidFill>
                <a:latin typeface="Century Gothic" panose="020B0502020202020204" pitchFamily="34" charset="0"/>
              </a:rPr>
              <a:t>Multimedia Codecs, Systems and Services</a:t>
            </a:r>
          </a:p>
        </p:txBody>
      </p:sp>
      <p:sp>
        <p:nvSpPr>
          <p:cNvPr id="23" name="Rounded Rectangle 46">
            <a:extLst>
              <a:ext uri="{FF2B5EF4-FFF2-40B4-BE49-F238E27FC236}">
                <a16:creationId xmlns:a16="http://schemas.microsoft.com/office/drawing/2014/main" id="{42195736-D3F1-4620-8B8B-E73010957094}"/>
              </a:ext>
            </a:extLst>
          </p:cNvPr>
          <p:cNvSpPr/>
          <p:nvPr/>
        </p:nvSpPr>
        <p:spPr>
          <a:xfrm>
            <a:off x="2603501" y="5006432"/>
            <a:ext cx="2400300" cy="1184149"/>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tx1"/>
                </a:solidFill>
                <a:latin typeface="Century Gothic" panose="020B0502020202020204" pitchFamily="34" charset="0"/>
              </a:rPr>
              <a:t>RAN WGs</a:t>
            </a:r>
          </a:p>
          <a:p>
            <a:pPr algn="ctr">
              <a:defRPr/>
            </a:pPr>
            <a:r>
              <a:rPr lang="en-US" sz="1400" dirty="0">
                <a:solidFill>
                  <a:schemeClr val="tx1"/>
                </a:solidFill>
                <a:latin typeface="Century Gothic" panose="020B0502020202020204" pitchFamily="34" charset="0"/>
              </a:rPr>
              <a:t>QoS/X-layer optimizations/advanced media-types</a:t>
            </a:r>
          </a:p>
        </p:txBody>
      </p:sp>
      <p:cxnSp>
        <p:nvCxnSpPr>
          <p:cNvPr id="24" name="Curved Connector 54">
            <a:extLst>
              <a:ext uri="{FF2B5EF4-FFF2-40B4-BE49-F238E27FC236}">
                <a16:creationId xmlns:a16="http://schemas.microsoft.com/office/drawing/2014/main" id="{379A71EE-E185-4D20-98C9-7EAB76F245CF}"/>
              </a:ext>
            </a:extLst>
          </p:cNvPr>
          <p:cNvCxnSpPr>
            <a:cxnSpLocks/>
            <a:stCxn id="23" idx="3"/>
            <a:endCxn id="49" idx="1"/>
          </p:cNvCxnSpPr>
          <p:nvPr/>
        </p:nvCxnSpPr>
        <p:spPr>
          <a:xfrm flipV="1">
            <a:off x="5003801" y="4786695"/>
            <a:ext cx="957261" cy="811812"/>
          </a:xfrm>
          <a:prstGeom prst="curvedConnector3">
            <a:avLst>
              <a:gd name="adj1" fmla="val 50000"/>
            </a:avLst>
          </a:prstGeom>
          <a:ln w="9525" cap="flat" cmpd="sng" algn="ctr">
            <a:solidFill>
              <a:schemeClr val="accent2"/>
            </a:solidFill>
            <a:prstDash val="dash"/>
            <a:round/>
            <a:headEnd type="triangle" w="med" len="med"/>
            <a:tailEnd type="triangle" w="med" len="med"/>
          </a:ln>
        </p:spPr>
        <p:style>
          <a:lnRef idx="0">
            <a:scrgbClr r="0" g="0" b="0"/>
          </a:lnRef>
          <a:fillRef idx="0">
            <a:scrgbClr r="0" g="0" b="0"/>
          </a:fillRef>
          <a:effectRef idx="0">
            <a:scrgbClr r="0" g="0" b="0"/>
          </a:effectRef>
          <a:fontRef idx="minor">
            <a:schemeClr val="tx1"/>
          </a:fontRef>
        </p:style>
      </p:cxn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A62F-77EA-4269-B2B3-149D052A00C8}"/>
              </a:ext>
            </a:extLst>
          </p:cNvPr>
          <p:cNvSpPr>
            <a:spLocks noGrp="1"/>
          </p:cNvSpPr>
          <p:nvPr>
            <p:ph type="title"/>
          </p:nvPr>
        </p:nvSpPr>
        <p:spPr>
          <a:xfrm>
            <a:off x="176719" y="316486"/>
            <a:ext cx="10515600" cy="1325563"/>
          </a:xfrm>
        </p:spPr>
        <p:txBody>
          <a:bodyPr/>
          <a:lstStyle/>
          <a:p>
            <a:r>
              <a:rPr lang="en-US" altLang="en-US" b="1" dirty="0"/>
              <a:t>SA4 Rel-18 Workshop (17th August)</a:t>
            </a:r>
          </a:p>
        </p:txBody>
      </p:sp>
      <p:sp>
        <p:nvSpPr>
          <p:cNvPr id="3" name="Content Placeholder 2">
            <a:extLst>
              <a:ext uri="{FF2B5EF4-FFF2-40B4-BE49-F238E27FC236}">
                <a16:creationId xmlns:a16="http://schemas.microsoft.com/office/drawing/2014/main" id="{66321AD9-6172-4EE6-8DF0-EEF44C736C79}"/>
              </a:ext>
            </a:extLst>
          </p:cNvPr>
          <p:cNvSpPr>
            <a:spLocks noGrp="1"/>
          </p:cNvSpPr>
          <p:nvPr>
            <p:ph idx="1"/>
          </p:nvPr>
        </p:nvSpPr>
        <p:spPr>
          <a:xfrm>
            <a:off x="165370" y="1825625"/>
            <a:ext cx="5797768" cy="4489934"/>
          </a:xfrm>
        </p:spPr>
        <p:txBody>
          <a:bodyPr/>
          <a:lstStyle/>
          <a:p>
            <a:pPr marL="342900" marR="0" lvl="0" indent="-342900" fontAlgn="auto">
              <a:lnSpc>
                <a:spcPct val="115000"/>
              </a:lnSpc>
              <a:spcBef>
                <a:spcPts val="0"/>
              </a:spcBef>
              <a:spcAft>
                <a:spcPts val="0"/>
              </a:spcAft>
              <a:buFont typeface="Arial" panose="020B0604020202020204" pitchFamily="34" charset="0"/>
              <a:buChar char="●"/>
            </a:pPr>
            <a:r>
              <a:rPr lang="en-US" sz="1400" b="1" u="none" strike="noStrike" dirty="0">
                <a:effectLst/>
                <a:ea typeface="Arial" panose="020B0604020202020204" pitchFamily="34" charset="0"/>
              </a:rPr>
              <a:t>New Immersive media types and formats definition</a:t>
            </a:r>
            <a:endParaRPr lang="en-US" sz="1400" u="none" strike="noStrike" dirty="0">
              <a:effectLst/>
              <a:ea typeface="Arial" panose="020B0604020202020204" pitchFamily="34" charset="0"/>
            </a:endParaRP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5G video codec &amp; IVAS codec (including ATIAS, Multimedia telephony/MTSI/System support)</a:t>
            </a:r>
          </a:p>
          <a:p>
            <a:pPr marL="1143000" marR="0" lvl="2" indent="-228600" fontAlgn="auto">
              <a:lnSpc>
                <a:spcPct val="115000"/>
              </a:lnSpc>
              <a:spcBef>
                <a:spcPts val="0"/>
              </a:spcBef>
              <a:spcAft>
                <a:spcPts val="0"/>
              </a:spcAft>
              <a:buFont typeface="Arial" panose="020B0604020202020204" pitchFamily="34" charset="0"/>
              <a:buChar char="■"/>
            </a:pPr>
            <a:r>
              <a:rPr lang="en-US" sz="1400" u="none" strike="noStrike" dirty="0">
                <a:effectLst/>
                <a:ea typeface="Arial" panose="020B0604020202020204" pitchFamily="34" charset="0"/>
              </a:rPr>
              <a:t>New media including AR/MR media</a:t>
            </a:r>
            <a:r>
              <a:rPr lang="en-US" sz="1400" dirty="0">
                <a:ea typeface="Arial" panose="020B0604020202020204" pitchFamily="34" charset="0"/>
              </a:rPr>
              <a:t> and sensory input (e.g. </a:t>
            </a:r>
            <a:r>
              <a:rPr lang="en-US" sz="1400" u="none" strike="noStrike" dirty="0">
                <a:effectLst/>
                <a:ea typeface="Arial" panose="020B0604020202020204" pitchFamily="34" charset="0"/>
              </a:rPr>
              <a:t>Haptics)</a:t>
            </a:r>
          </a:p>
          <a:p>
            <a:pPr marL="1143000" marR="0" lvl="2" indent="-228600" fontAlgn="auto">
              <a:lnSpc>
                <a:spcPct val="115000"/>
              </a:lnSpc>
              <a:spcBef>
                <a:spcPts val="0"/>
              </a:spcBef>
              <a:spcAft>
                <a:spcPts val="0"/>
              </a:spcAft>
              <a:buFont typeface="Arial" panose="020B0604020202020204" pitchFamily="34" charset="0"/>
              <a:buChar char="■"/>
            </a:pPr>
            <a:r>
              <a:rPr lang="en-US" sz="1400" u="none" strike="noStrike" dirty="0" err="1">
                <a:effectLst/>
                <a:ea typeface="Arial" panose="020B0604020202020204" pitchFamily="34" charset="0"/>
              </a:rPr>
              <a:t>QoE</a:t>
            </a:r>
            <a:r>
              <a:rPr lang="en-US" sz="1400" u="none" strike="noStrike" dirty="0">
                <a:effectLst/>
                <a:ea typeface="Arial" panose="020B0604020202020204" pitchFamily="34" charset="0"/>
              </a:rPr>
              <a:t> metrics for these new media types</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AI-based media enhancements</a:t>
            </a:r>
            <a:endParaRPr lang="en-US" sz="1400" u="none" strike="noStrike" dirty="0">
              <a:effectLst/>
              <a:ea typeface="Arial" panose="020B0604020202020204" pitchFamily="34" charset="0"/>
            </a:endParaRPr>
          </a:p>
          <a:p>
            <a:pPr marL="1143000" marR="0" lvl="2" indent="-228600" fontAlgn="auto">
              <a:lnSpc>
                <a:spcPct val="115000"/>
              </a:lnSpc>
              <a:spcBef>
                <a:spcPts val="0"/>
              </a:spcBef>
              <a:spcAft>
                <a:spcPts val="0"/>
              </a:spcAft>
              <a:buNone/>
            </a:pPr>
            <a:endParaRPr lang="en-US" sz="1400" u="none" strike="noStrike" dirty="0">
              <a:effectLst/>
              <a:ea typeface="Arial" panose="020B0604020202020204" pitchFamily="34" charset="0"/>
            </a:endParaRPr>
          </a:p>
          <a:p>
            <a:pPr marL="342900" marR="0" lvl="0" indent="-342900" fontAlgn="auto">
              <a:lnSpc>
                <a:spcPct val="115000"/>
              </a:lnSpc>
              <a:spcBef>
                <a:spcPts val="0"/>
              </a:spcBef>
              <a:spcAft>
                <a:spcPts val="0"/>
              </a:spcAft>
              <a:buFont typeface="Arial" panose="020B0604020202020204" pitchFamily="34" charset="0"/>
              <a:buChar char="●"/>
            </a:pPr>
            <a:r>
              <a:rPr lang="en-US" sz="1400" b="1" dirty="0">
                <a:ea typeface="Arial" panose="020B0604020202020204" pitchFamily="34" charset="0"/>
              </a:rPr>
              <a:t>XR (AR/VR/MR and Cloud Gaming) Services</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Desire for a unified framework to support all such new services on 5G Core/RAN/UE</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Should enable collaboration between MNOs and third-party service providers, support OTT services in 5G, follow 5G Media streaming example</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Unified framework proposed: 5G-RTC architecture</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For conversational service, consider MTSI extension (DC-MTSI)</a:t>
            </a:r>
            <a:r>
              <a:rPr lang="ko-KR" altLang="en-US" sz="1400" dirty="0">
                <a:ea typeface="Arial" panose="020B0604020202020204" pitchFamily="34" charset="0"/>
              </a:rPr>
              <a:t> </a:t>
            </a:r>
            <a:endParaRPr lang="en-US" sz="1400" dirty="0">
              <a:ea typeface="Arial" panose="020B0604020202020204" pitchFamily="34" charset="0"/>
            </a:endParaRPr>
          </a:p>
          <a:p>
            <a:pPr lvl="2" fontAlgn="auto">
              <a:lnSpc>
                <a:spcPct val="115000"/>
              </a:lnSpc>
              <a:spcBef>
                <a:spcPts val="0"/>
              </a:spcBef>
              <a:spcAft>
                <a:spcPts val="0"/>
              </a:spcAft>
              <a:buNone/>
            </a:pPr>
            <a:endParaRPr lang="en-US" sz="1400" dirty="0">
              <a:ea typeface="Arial" panose="020B0604020202020204" pitchFamily="34" charset="0"/>
            </a:endParaRPr>
          </a:p>
          <a:p>
            <a:pPr marL="1143000" marR="0" lvl="2" indent="-228600" fontAlgn="auto">
              <a:lnSpc>
                <a:spcPct val="115000"/>
              </a:lnSpc>
              <a:spcBef>
                <a:spcPts val="0"/>
              </a:spcBef>
              <a:spcAft>
                <a:spcPts val="0"/>
              </a:spcAft>
              <a:buNone/>
            </a:pPr>
            <a:endParaRPr lang="en-US" sz="1400" u="none" strike="noStrike" dirty="0">
              <a:effectLst/>
              <a:ea typeface="Arial" panose="020B0604020202020204" pitchFamily="34" charset="0"/>
            </a:endParaRPr>
          </a:p>
          <a:p>
            <a:pPr lvl="1"/>
            <a:endParaRPr lang="en-GB" sz="1600" dirty="0">
              <a:highlight>
                <a:srgbClr val="FFFF00"/>
              </a:highlight>
            </a:endParaRPr>
          </a:p>
        </p:txBody>
      </p:sp>
      <p:sp>
        <p:nvSpPr>
          <p:cNvPr id="5" name="Espace réservé du contenu 4">
            <a:extLst>
              <a:ext uri="{FF2B5EF4-FFF2-40B4-BE49-F238E27FC236}">
                <a16:creationId xmlns:a16="http://schemas.microsoft.com/office/drawing/2014/main" id="{B92B470B-DE84-4CE8-AE21-5366979D945C}"/>
              </a:ext>
            </a:extLst>
          </p:cNvPr>
          <p:cNvSpPr>
            <a:spLocks noGrp="1"/>
          </p:cNvSpPr>
          <p:nvPr>
            <p:ph idx="10"/>
          </p:nvPr>
        </p:nvSpPr>
        <p:spPr>
          <a:xfrm>
            <a:off x="6228861" y="1825625"/>
            <a:ext cx="5963139" cy="4351338"/>
          </a:xfrm>
        </p:spPr>
        <p:txBody>
          <a:bodyPr/>
          <a:lstStyle/>
          <a:p>
            <a:pPr marL="342900" marR="0" lvl="0" indent="-342900" fontAlgn="auto">
              <a:lnSpc>
                <a:spcPct val="115000"/>
              </a:lnSpc>
              <a:spcBef>
                <a:spcPts val="0"/>
              </a:spcBef>
              <a:spcAft>
                <a:spcPts val="0"/>
              </a:spcAft>
              <a:buFont typeface="Arial" panose="020B0604020202020204" pitchFamily="34" charset="0"/>
              <a:buChar char="●"/>
            </a:pPr>
            <a:r>
              <a:rPr lang="en-US" sz="1400" b="1" dirty="0">
                <a:ea typeface="Arial" panose="020B0604020202020204" pitchFamily="34" charset="0"/>
              </a:rPr>
              <a:t>Media Distribution enhancements</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Universal Access / Free to Air</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Hybrid/</a:t>
            </a:r>
            <a:r>
              <a:rPr lang="en-US" sz="1400" dirty="0" err="1">
                <a:ea typeface="Arial" panose="020B0604020202020204" pitchFamily="34" charset="0"/>
              </a:rPr>
              <a:t>Unicast</a:t>
            </a:r>
            <a:r>
              <a:rPr lang="en-US" sz="1400" dirty="0">
                <a:ea typeface="Arial" panose="020B0604020202020204" pitchFamily="34" charset="0"/>
              </a:rPr>
              <a:t>/Broadcast/Multicast media delivery improvements as appropriate</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Enhancing quality of traditional media (e.g. 2D video with UHD HDR, 8K)</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Media handling of Personal IoT networks</a:t>
            </a:r>
          </a:p>
          <a:p>
            <a:pPr marL="342900" marR="0" lvl="0" indent="-342900" fontAlgn="auto">
              <a:lnSpc>
                <a:spcPct val="115000"/>
              </a:lnSpc>
              <a:spcBef>
                <a:spcPts val="0"/>
              </a:spcBef>
              <a:spcAft>
                <a:spcPts val="0"/>
              </a:spcAft>
              <a:buFont typeface="Arial" panose="020B0604020202020204" pitchFamily="34" charset="0"/>
              <a:buChar char="●"/>
            </a:pPr>
            <a:r>
              <a:rPr lang="en-US" sz="1400" b="1" dirty="0">
                <a:ea typeface="Arial" panose="020B0604020202020204" pitchFamily="34" charset="0"/>
              </a:rPr>
              <a:t>Support Architecture evolutions</a:t>
            </a:r>
            <a:endParaRPr lang="en-US" sz="1400" dirty="0">
              <a:ea typeface="Arial" panose="020B0604020202020204" pitchFamily="34" charset="0"/>
            </a:endParaRP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Uplink enhancements : A/V Production, Media Contribution</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Edge Compute: split rendering, network-based media processing</a:t>
            </a:r>
            <a:endParaRPr lang="en-US" sz="1400" u="none" strike="noStrike" dirty="0">
              <a:effectLst/>
              <a:ea typeface="Arial" panose="020B0604020202020204" pitchFamily="34" charset="0"/>
            </a:endParaRPr>
          </a:p>
          <a:p>
            <a:pPr marL="342900" marR="0" lvl="0" indent="-342900" fontAlgn="auto">
              <a:lnSpc>
                <a:spcPct val="115000"/>
              </a:lnSpc>
              <a:spcBef>
                <a:spcPts val="0"/>
              </a:spcBef>
              <a:spcAft>
                <a:spcPts val="0"/>
              </a:spcAft>
              <a:buFont typeface="Arial" panose="020B0604020202020204" pitchFamily="34" charset="0"/>
              <a:buChar char="●"/>
            </a:pPr>
            <a:r>
              <a:rPr lang="en-US" sz="1400" b="1" u="none" strike="noStrike" dirty="0">
                <a:effectLst/>
                <a:ea typeface="Arial" panose="020B0604020202020204" pitchFamily="34" charset="0"/>
              </a:rPr>
              <a:t>Approaches for </a:t>
            </a:r>
            <a:r>
              <a:rPr lang="en-US" sz="1400" b="1" dirty="0">
                <a:ea typeface="Arial" panose="020B0604020202020204" pitchFamily="34" charset="0"/>
              </a:rPr>
              <a:t>Rel-18</a:t>
            </a:r>
            <a:endParaRPr lang="en-US" sz="1400" b="1" u="none" strike="noStrike" dirty="0">
              <a:effectLst/>
              <a:ea typeface="Arial" panose="020B0604020202020204" pitchFamily="34" charset="0"/>
            </a:endParaRPr>
          </a:p>
          <a:p>
            <a:pPr marL="1143000" marR="0" lvl="2" indent="-228600" fontAlgn="auto">
              <a:lnSpc>
                <a:spcPct val="115000"/>
              </a:lnSpc>
              <a:spcBef>
                <a:spcPts val="0"/>
              </a:spcBef>
              <a:spcAft>
                <a:spcPts val="0"/>
              </a:spcAft>
              <a:buFont typeface="Arial" panose="020B0604020202020204" pitchFamily="34" charset="0"/>
              <a:buChar char="■"/>
            </a:pPr>
            <a:r>
              <a:rPr lang="en-US" sz="1400" u="none" strike="noStrike" dirty="0">
                <a:effectLst/>
                <a:ea typeface="Arial" panose="020B0604020202020204" pitchFamily="34" charset="0"/>
              </a:rPr>
              <a:t>Focus on 5GMS adoption and stability</a:t>
            </a:r>
          </a:p>
          <a:p>
            <a:pPr marL="1143000" marR="0" lvl="2" indent="-228600" fontAlgn="auto">
              <a:lnSpc>
                <a:spcPct val="115000"/>
              </a:lnSpc>
              <a:spcBef>
                <a:spcPts val="0"/>
              </a:spcBef>
              <a:spcAft>
                <a:spcPts val="0"/>
              </a:spcAft>
              <a:buFont typeface="Arial" panose="020B0604020202020204" pitchFamily="34" charset="0"/>
              <a:buChar char="■"/>
            </a:pPr>
            <a:r>
              <a:rPr lang="en-US" sz="1400" u="none" strike="noStrike" dirty="0">
                <a:effectLst/>
                <a:ea typeface="Arial" panose="020B0604020202020204" pitchFamily="34" charset="0"/>
              </a:rPr>
              <a:t>Establish a consistent Rel-18 plan to address 5G-Advanced service requirements</a:t>
            </a:r>
          </a:p>
          <a:p>
            <a:pPr marL="1143000" marR="0" lvl="2" indent="-228600" fontAlgn="auto">
              <a:lnSpc>
                <a:spcPct val="115000"/>
              </a:lnSpc>
              <a:spcBef>
                <a:spcPts val="0"/>
              </a:spcBef>
              <a:spcAft>
                <a:spcPts val="0"/>
              </a:spcAft>
              <a:buFont typeface="Arial" panose="020B0604020202020204" pitchFamily="34" charset="0"/>
              <a:buChar char="■"/>
            </a:pPr>
            <a:r>
              <a:rPr lang="en-US" sz="1400" u="none" strike="noStrike" dirty="0">
                <a:effectLst/>
                <a:ea typeface="Arial" panose="020B0604020202020204" pitchFamily="34" charset="0"/>
              </a:rPr>
              <a:t>Make sure we focus on commercially relevant features</a:t>
            </a:r>
          </a:p>
          <a:p>
            <a:pPr lvl="2"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Provide implementation support: Tooling/Software/Interop</a:t>
            </a:r>
            <a:endParaRPr lang="en-US" sz="1400" u="none" strike="noStrike" dirty="0">
              <a:effectLst/>
              <a:ea typeface="Arial" panose="020B0604020202020204" pitchFamily="34" charset="0"/>
            </a:endParaRPr>
          </a:p>
          <a:p>
            <a:pPr marL="1143000" marR="0" lvl="2" indent="-228600"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Leverage deployed multimedia technologies</a:t>
            </a:r>
          </a:p>
          <a:p>
            <a:pPr marL="1143000" marR="0" lvl="2" indent="-228600" fontAlgn="auto">
              <a:lnSpc>
                <a:spcPct val="115000"/>
              </a:lnSpc>
              <a:spcBef>
                <a:spcPts val="0"/>
              </a:spcBef>
              <a:spcAft>
                <a:spcPts val="0"/>
              </a:spcAft>
              <a:buFont typeface="Arial" panose="020B0604020202020204" pitchFamily="34" charset="0"/>
              <a:buChar char="■"/>
            </a:pPr>
            <a:r>
              <a:rPr lang="en-US" sz="1400" dirty="0">
                <a:ea typeface="Arial" panose="020B0604020202020204" pitchFamily="34" charset="0"/>
              </a:rPr>
              <a:t>Proposal under discussion to define a Service Media Enabler framework</a:t>
            </a:r>
            <a:endParaRPr lang="en-US" sz="1400" u="none" strike="noStrike" dirty="0">
              <a:effectLst/>
              <a:ea typeface="Arial" panose="020B0604020202020204" pitchFamily="34" charset="0"/>
            </a:endParaRPr>
          </a:p>
          <a:p>
            <a:endParaRPr lang="fr-FR" dirty="0"/>
          </a:p>
        </p:txBody>
      </p:sp>
    </p:spTree>
    <p:extLst>
      <p:ext uri="{BB962C8B-B14F-4D97-AF65-F5344CB8AC3E}">
        <p14:creationId xmlns:p14="http://schemas.microsoft.com/office/powerpoint/2010/main" val="408500679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itle 1"/>
          <p:cNvSpPr>
            <a:spLocks noGrp="1"/>
          </p:cNvSpPr>
          <p:nvPr>
            <p:ph type="title"/>
          </p:nvPr>
        </p:nvSpPr>
        <p:spPr>
          <a:xfrm>
            <a:off x="282102" y="245016"/>
            <a:ext cx="9503925" cy="1325563"/>
          </a:xfrm>
        </p:spPr>
        <p:txBody>
          <a:bodyPr/>
          <a:lstStyle/>
          <a:p>
            <a:r>
              <a:rPr lang="en-US" altLang="en-US" sz="4000" b="1" dirty="0"/>
              <a:t>New Immersive media types and formats definition</a:t>
            </a:r>
          </a:p>
        </p:txBody>
      </p:sp>
      <p:sp>
        <p:nvSpPr>
          <p:cNvPr id="8243" name="TextBox 62"/>
          <p:cNvSpPr txBox="1">
            <a:spLocks noChangeArrowheads="1"/>
          </p:cNvSpPr>
          <p:nvPr/>
        </p:nvSpPr>
        <p:spPr bwMode="auto">
          <a:xfrm rot="20391721">
            <a:off x="2315087" y="1791989"/>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9/21</a:t>
            </a:r>
          </a:p>
        </p:txBody>
      </p:sp>
      <p:sp>
        <p:nvSpPr>
          <p:cNvPr id="8244" name="TextBox 64"/>
          <p:cNvSpPr txBox="1">
            <a:spLocks noChangeArrowheads="1"/>
          </p:cNvSpPr>
          <p:nvPr/>
        </p:nvSpPr>
        <p:spPr bwMode="auto">
          <a:xfrm rot="20391721">
            <a:off x="1397650" y="1799599"/>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t>6/21</a:t>
            </a:r>
          </a:p>
        </p:txBody>
      </p:sp>
      <p:sp>
        <p:nvSpPr>
          <p:cNvPr id="8248" name="TextBox 68"/>
          <p:cNvSpPr txBox="1">
            <a:spLocks noChangeArrowheads="1"/>
          </p:cNvSpPr>
          <p:nvPr/>
        </p:nvSpPr>
        <p:spPr bwMode="auto">
          <a:xfrm rot="20391721">
            <a:off x="3226222"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cxnSp>
        <p:nvCxnSpPr>
          <p:cNvPr id="53" name="Straight Connector 52"/>
          <p:cNvCxnSpPr>
            <a:cxnSpLocks/>
          </p:cNvCxnSpPr>
          <p:nvPr/>
        </p:nvCxnSpPr>
        <p:spPr>
          <a:xfrm flipH="1">
            <a:off x="1563604" y="2547511"/>
            <a:ext cx="27581" cy="3717822"/>
          </a:xfrm>
          <a:prstGeom prst="line">
            <a:avLst/>
          </a:prstGeom>
        </p:spPr>
        <p:style>
          <a:lnRef idx="1">
            <a:schemeClr val="dk1"/>
          </a:lnRef>
          <a:fillRef idx="0">
            <a:schemeClr val="dk1"/>
          </a:fillRef>
          <a:effectRef idx="0">
            <a:schemeClr val="dk1"/>
          </a:effectRef>
          <a:fontRef idx="minor">
            <a:schemeClr val="tx1"/>
          </a:fontRef>
        </p:style>
      </p:cxnSp>
      <p:sp>
        <p:nvSpPr>
          <p:cNvPr id="8219" name="TextBox 27"/>
          <p:cNvSpPr txBox="1">
            <a:spLocks noChangeArrowheads="1"/>
          </p:cNvSpPr>
          <p:nvPr/>
        </p:nvSpPr>
        <p:spPr bwMode="auto">
          <a:xfrm>
            <a:off x="1219657" y="2034913"/>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SA#92</a:t>
            </a:r>
          </a:p>
          <a:p>
            <a:pPr algn="ctr">
              <a:lnSpc>
                <a:spcPct val="100000"/>
              </a:lnSpc>
              <a:spcBef>
                <a:spcPct val="0"/>
              </a:spcBef>
              <a:buFontTx/>
              <a:buNone/>
            </a:pPr>
            <a:r>
              <a:rPr lang="en-US" altLang="en-US" sz="1200">
                <a:latin typeface="Arial" panose="020B0604020202020204" pitchFamily="34" charset="0"/>
              </a:rPr>
              <a:t>Q2/2021</a:t>
            </a:r>
          </a:p>
        </p:txBody>
      </p:sp>
      <p:cxnSp>
        <p:nvCxnSpPr>
          <p:cNvPr id="42" name="Straight Connector 41"/>
          <p:cNvCxnSpPr>
            <a:cxnSpLocks/>
          </p:cNvCxnSpPr>
          <p:nvPr/>
        </p:nvCxnSpPr>
        <p:spPr>
          <a:xfrm flipH="1">
            <a:off x="2489159" y="2538359"/>
            <a:ext cx="12326" cy="3697341"/>
          </a:xfrm>
          <a:prstGeom prst="line">
            <a:avLst/>
          </a:prstGeom>
        </p:spPr>
        <p:style>
          <a:lnRef idx="1">
            <a:schemeClr val="dk1"/>
          </a:lnRef>
          <a:fillRef idx="0">
            <a:schemeClr val="dk1"/>
          </a:fillRef>
          <a:effectRef idx="0">
            <a:schemeClr val="dk1"/>
          </a:effectRef>
          <a:fontRef idx="minor">
            <a:schemeClr val="tx1"/>
          </a:fontRef>
        </p:style>
      </p:cxnSp>
      <p:sp>
        <p:nvSpPr>
          <p:cNvPr id="8234" name="TextBox 27"/>
          <p:cNvSpPr txBox="1">
            <a:spLocks noChangeArrowheads="1"/>
          </p:cNvSpPr>
          <p:nvPr/>
        </p:nvSpPr>
        <p:spPr bwMode="auto">
          <a:xfrm>
            <a:off x="2162969" y="2034913"/>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SA#93</a:t>
            </a:r>
          </a:p>
          <a:p>
            <a:pPr algn="ctr">
              <a:lnSpc>
                <a:spcPct val="100000"/>
              </a:lnSpc>
              <a:spcBef>
                <a:spcPct val="0"/>
              </a:spcBef>
              <a:buFontTx/>
              <a:buNone/>
            </a:pPr>
            <a:r>
              <a:rPr lang="en-US" altLang="en-US" sz="1200">
                <a:latin typeface="Arial" panose="020B0604020202020204" pitchFamily="34" charset="0"/>
              </a:rPr>
              <a:t>Q3/2021</a:t>
            </a:r>
          </a:p>
        </p:txBody>
      </p:sp>
      <p:cxnSp>
        <p:nvCxnSpPr>
          <p:cNvPr id="67" name="Straight Connector 66"/>
          <p:cNvCxnSpPr>
            <a:cxnSpLocks/>
          </p:cNvCxnSpPr>
          <p:nvPr/>
        </p:nvCxnSpPr>
        <p:spPr>
          <a:xfrm flipH="1">
            <a:off x="3435989" y="2547512"/>
            <a:ext cx="16200" cy="3688188"/>
          </a:xfrm>
          <a:prstGeom prst="line">
            <a:avLst/>
          </a:prstGeom>
        </p:spPr>
        <p:style>
          <a:lnRef idx="1">
            <a:schemeClr val="dk1"/>
          </a:lnRef>
          <a:fillRef idx="0">
            <a:schemeClr val="dk1"/>
          </a:fillRef>
          <a:effectRef idx="0">
            <a:schemeClr val="dk1"/>
          </a:effectRef>
          <a:fontRef idx="minor">
            <a:schemeClr val="tx1"/>
          </a:fontRef>
        </p:style>
      </p:cxnSp>
      <p:sp>
        <p:nvSpPr>
          <p:cNvPr id="8247" name="TextBox 27"/>
          <p:cNvSpPr txBox="1">
            <a:spLocks noChangeArrowheads="1"/>
          </p:cNvSpPr>
          <p:nvPr/>
        </p:nvSpPr>
        <p:spPr bwMode="auto">
          <a:xfrm>
            <a:off x="3113667" y="2044066"/>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57"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4161756"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58" name="Straight Connector 66">
            <a:extLst>
              <a:ext uri="{FF2B5EF4-FFF2-40B4-BE49-F238E27FC236}">
                <a16:creationId xmlns:a16="http://schemas.microsoft.com/office/drawing/2014/main" id="{704A8F78-5ED0-4F0A-B9A0-29D6CF4D4766}"/>
              </a:ext>
            </a:extLst>
          </p:cNvPr>
          <p:cNvCxnSpPr>
            <a:cxnSpLocks/>
          </p:cNvCxnSpPr>
          <p:nvPr/>
        </p:nvCxnSpPr>
        <p:spPr>
          <a:xfrm flipH="1">
            <a:off x="4356322" y="2570934"/>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4042160"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5128788"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63" name="Straight Connector 66">
            <a:extLst>
              <a:ext uri="{FF2B5EF4-FFF2-40B4-BE49-F238E27FC236}">
                <a16:creationId xmlns:a16="http://schemas.microsoft.com/office/drawing/2014/main" id="{AFFF704A-1C79-4546-B5E2-2B1D23A267C1}"/>
              </a:ext>
            </a:extLst>
          </p:cNvPr>
          <p:cNvCxnSpPr>
            <a:cxnSpLocks/>
          </p:cNvCxnSpPr>
          <p:nvPr/>
        </p:nvCxnSpPr>
        <p:spPr>
          <a:xfrm flipH="1">
            <a:off x="5358040" y="2547512"/>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65"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5009192"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68"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6095820"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69" name="Straight Connector 66">
            <a:extLst>
              <a:ext uri="{FF2B5EF4-FFF2-40B4-BE49-F238E27FC236}">
                <a16:creationId xmlns:a16="http://schemas.microsoft.com/office/drawing/2014/main" id="{819D4052-0699-49AC-BD00-9C5F54CC176D}"/>
              </a:ext>
            </a:extLst>
          </p:cNvPr>
          <p:cNvCxnSpPr>
            <a:cxnSpLocks/>
          </p:cNvCxnSpPr>
          <p:nvPr/>
        </p:nvCxnSpPr>
        <p:spPr>
          <a:xfrm>
            <a:off x="6341272" y="2552747"/>
            <a:ext cx="0" cy="3712586"/>
          </a:xfrm>
          <a:prstGeom prst="line">
            <a:avLst/>
          </a:prstGeom>
        </p:spPr>
        <p:style>
          <a:lnRef idx="1">
            <a:schemeClr val="dk1"/>
          </a:lnRef>
          <a:fillRef idx="0">
            <a:schemeClr val="dk1"/>
          </a:fillRef>
          <a:effectRef idx="0">
            <a:schemeClr val="dk1"/>
          </a:effectRef>
          <a:fontRef idx="minor">
            <a:schemeClr val="tx1"/>
          </a:fontRef>
        </p:style>
      </p:cxnSp>
      <p:sp>
        <p:nvSpPr>
          <p:cNvPr id="70"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5976224"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72"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7047354"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73" name="Straight Connector 66">
            <a:extLst>
              <a:ext uri="{FF2B5EF4-FFF2-40B4-BE49-F238E27FC236}">
                <a16:creationId xmlns:a16="http://schemas.microsoft.com/office/drawing/2014/main" id="{2D1674DA-2260-4BF9-89D1-0899AF96151F}"/>
              </a:ext>
            </a:extLst>
          </p:cNvPr>
          <p:cNvCxnSpPr>
            <a:cxnSpLocks/>
          </p:cNvCxnSpPr>
          <p:nvPr/>
        </p:nvCxnSpPr>
        <p:spPr>
          <a:xfrm flipH="1">
            <a:off x="7236074" y="2566700"/>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6927758"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29" name="TextBox 68">
            <a:extLst>
              <a:ext uri="{FF2B5EF4-FFF2-40B4-BE49-F238E27FC236}">
                <a16:creationId xmlns:a16="http://schemas.microsoft.com/office/drawing/2014/main" id="{55967E70-1CEB-4554-B458-234B89EB2FE8}"/>
              </a:ext>
            </a:extLst>
          </p:cNvPr>
          <p:cNvSpPr txBox="1">
            <a:spLocks noChangeArrowheads="1"/>
          </p:cNvSpPr>
          <p:nvPr/>
        </p:nvSpPr>
        <p:spPr bwMode="auto">
          <a:xfrm rot="20391721">
            <a:off x="8001543"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30" name="Straight Connector 66">
            <a:extLst>
              <a:ext uri="{FF2B5EF4-FFF2-40B4-BE49-F238E27FC236}">
                <a16:creationId xmlns:a16="http://schemas.microsoft.com/office/drawing/2014/main" id="{3436775C-042F-4D2A-A466-05F0D55012F1}"/>
              </a:ext>
            </a:extLst>
          </p:cNvPr>
          <p:cNvCxnSpPr>
            <a:cxnSpLocks/>
          </p:cNvCxnSpPr>
          <p:nvPr/>
        </p:nvCxnSpPr>
        <p:spPr>
          <a:xfrm flipH="1">
            <a:off x="8196109" y="2570934"/>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31" name="TextBox 27">
            <a:extLst>
              <a:ext uri="{FF2B5EF4-FFF2-40B4-BE49-F238E27FC236}">
                <a16:creationId xmlns:a16="http://schemas.microsoft.com/office/drawing/2014/main" id="{5E2C714F-4CF7-4DC7-841B-F1D0C1EF4B96}"/>
              </a:ext>
            </a:extLst>
          </p:cNvPr>
          <p:cNvSpPr txBox="1">
            <a:spLocks noChangeArrowheads="1"/>
          </p:cNvSpPr>
          <p:nvPr/>
        </p:nvSpPr>
        <p:spPr bwMode="auto">
          <a:xfrm>
            <a:off x="7881947"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32" name="TextBox 68">
            <a:extLst>
              <a:ext uri="{FF2B5EF4-FFF2-40B4-BE49-F238E27FC236}">
                <a16:creationId xmlns:a16="http://schemas.microsoft.com/office/drawing/2014/main" id="{C0EA9658-8D64-4218-BB44-7624D8E3B382}"/>
              </a:ext>
            </a:extLst>
          </p:cNvPr>
          <p:cNvSpPr txBox="1">
            <a:spLocks noChangeArrowheads="1"/>
          </p:cNvSpPr>
          <p:nvPr/>
        </p:nvSpPr>
        <p:spPr bwMode="auto">
          <a:xfrm rot="20391721">
            <a:off x="8968575"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33" name="Straight Connector 66">
            <a:extLst>
              <a:ext uri="{FF2B5EF4-FFF2-40B4-BE49-F238E27FC236}">
                <a16:creationId xmlns:a16="http://schemas.microsoft.com/office/drawing/2014/main" id="{228E598B-FAC0-46DF-9C62-BC5948F812BE}"/>
              </a:ext>
            </a:extLst>
          </p:cNvPr>
          <p:cNvCxnSpPr>
            <a:cxnSpLocks/>
          </p:cNvCxnSpPr>
          <p:nvPr/>
        </p:nvCxnSpPr>
        <p:spPr>
          <a:xfrm flipH="1">
            <a:off x="9197827" y="2547512"/>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34" name="TextBox 27">
            <a:extLst>
              <a:ext uri="{FF2B5EF4-FFF2-40B4-BE49-F238E27FC236}">
                <a16:creationId xmlns:a16="http://schemas.microsoft.com/office/drawing/2014/main" id="{8D9A5540-6F5D-43D8-B198-21DCCDA87898}"/>
              </a:ext>
            </a:extLst>
          </p:cNvPr>
          <p:cNvSpPr txBox="1">
            <a:spLocks noChangeArrowheads="1"/>
          </p:cNvSpPr>
          <p:nvPr/>
        </p:nvSpPr>
        <p:spPr bwMode="auto">
          <a:xfrm>
            <a:off x="8848979" y="2049301"/>
            <a:ext cx="772968"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35" name="TextBox 68">
            <a:extLst>
              <a:ext uri="{FF2B5EF4-FFF2-40B4-BE49-F238E27FC236}">
                <a16:creationId xmlns:a16="http://schemas.microsoft.com/office/drawing/2014/main" id="{DC0895BD-9B79-4E4D-9C43-BA403A4D3A96}"/>
              </a:ext>
            </a:extLst>
          </p:cNvPr>
          <p:cNvSpPr txBox="1">
            <a:spLocks noChangeArrowheads="1"/>
          </p:cNvSpPr>
          <p:nvPr/>
        </p:nvSpPr>
        <p:spPr bwMode="auto">
          <a:xfrm rot="20391721">
            <a:off x="9935607"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36" name="Straight Connector 66">
            <a:extLst>
              <a:ext uri="{FF2B5EF4-FFF2-40B4-BE49-F238E27FC236}">
                <a16:creationId xmlns:a16="http://schemas.microsoft.com/office/drawing/2014/main" id="{DF74DB7E-6A64-492B-81B3-6C354EEC9E79}"/>
              </a:ext>
            </a:extLst>
          </p:cNvPr>
          <p:cNvCxnSpPr>
            <a:cxnSpLocks/>
          </p:cNvCxnSpPr>
          <p:nvPr/>
        </p:nvCxnSpPr>
        <p:spPr>
          <a:xfrm>
            <a:off x="10181059" y="2552747"/>
            <a:ext cx="0" cy="3712586"/>
          </a:xfrm>
          <a:prstGeom prst="line">
            <a:avLst/>
          </a:prstGeom>
        </p:spPr>
        <p:style>
          <a:lnRef idx="1">
            <a:schemeClr val="dk1"/>
          </a:lnRef>
          <a:fillRef idx="0">
            <a:schemeClr val="dk1"/>
          </a:fillRef>
          <a:effectRef idx="0">
            <a:schemeClr val="dk1"/>
          </a:effectRef>
          <a:fontRef idx="minor">
            <a:schemeClr val="tx1"/>
          </a:fontRef>
        </p:style>
      </p:cxnSp>
      <p:sp>
        <p:nvSpPr>
          <p:cNvPr id="38" name="TextBox 27">
            <a:extLst>
              <a:ext uri="{FF2B5EF4-FFF2-40B4-BE49-F238E27FC236}">
                <a16:creationId xmlns:a16="http://schemas.microsoft.com/office/drawing/2014/main" id="{05463F43-F588-47DB-B61B-8776E6C735F5}"/>
              </a:ext>
            </a:extLst>
          </p:cNvPr>
          <p:cNvSpPr txBox="1">
            <a:spLocks noChangeArrowheads="1"/>
          </p:cNvSpPr>
          <p:nvPr/>
        </p:nvSpPr>
        <p:spPr bwMode="auto">
          <a:xfrm>
            <a:off x="9816011"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39" name="TextBox 68">
            <a:extLst>
              <a:ext uri="{FF2B5EF4-FFF2-40B4-BE49-F238E27FC236}">
                <a16:creationId xmlns:a16="http://schemas.microsoft.com/office/drawing/2014/main" id="{3B00BCB3-1848-4DC9-B392-23B25430D02D}"/>
              </a:ext>
            </a:extLst>
          </p:cNvPr>
          <p:cNvSpPr txBox="1">
            <a:spLocks noChangeArrowheads="1"/>
          </p:cNvSpPr>
          <p:nvPr/>
        </p:nvSpPr>
        <p:spPr bwMode="auto">
          <a:xfrm rot="20391721">
            <a:off x="10887141"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40" name="Straight Connector 66">
            <a:extLst>
              <a:ext uri="{FF2B5EF4-FFF2-40B4-BE49-F238E27FC236}">
                <a16:creationId xmlns:a16="http://schemas.microsoft.com/office/drawing/2014/main" id="{E51DC554-8A0D-4F88-B518-E07F0E7914AC}"/>
              </a:ext>
            </a:extLst>
          </p:cNvPr>
          <p:cNvCxnSpPr>
            <a:cxnSpLocks/>
          </p:cNvCxnSpPr>
          <p:nvPr/>
        </p:nvCxnSpPr>
        <p:spPr>
          <a:xfrm flipH="1">
            <a:off x="11075861" y="2566700"/>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41" name="TextBox 27">
            <a:extLst>
              <a:ext uri="{FF2B5EF4-FFF2-40B4-BE49-F238E27FC236}">
                <a16:creationId xmlns:a16="http://schemas.microsoft.com/office/drawing/2014/main" id="{CB8007AB-A181-4FBC-85C6-6D886F8EDC41}"/>
              </a:ext>
            </a:extLst>
          </p:cNvPr>
          <p:cNvSpPr txBox="1">
            <a:spLocks noChangeArrowheads="1"/>
          </p:cNvSpPr>
          <p:nvPr/>
        </p:nvSpPr>
        <p:spPr bwMode="auto">
          <a:xfrm>
            <a:off x="10767545"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Q4/2024</a:t>
            </a:r>
          </a:p>
        </p:txBody>
      </p:sp>
      <p:graphicFrame>
        <p:nvGraphicFramePr>
          <p:cNvPr id="44" name="Diagramme 43">
            <a:extLst>
              <a:ext uri="{FF2B5EF4-FFF2-40B4-BE49-F238E27FC236}">
                <a16:creationId xmlns:a16="http://schemas.microsoft.com/office/drawing/2014/main" id="{C46B9EBE-78C0-41DE-9A98-EFDF277603EF}"/>
              </a:ext>
            </a:extLst>
          </p:cNvPr>
          <p:cNvGraphicFramePr/>
          <p:nvPr>
            <p:extLst>
              <p:ext uri="{D42A27DB-BD31-4B8C-83A1-F6EECF244321}">
                <p14:modId xmlns:p14="http://schemas.microsoft.com/office/powerpoint/2010/main" val="2243906758"/>
              </p:ext>
            </p:extLst>
          </p:nvPr>
        </p:nvGraphicFramePr>
        <p:xfrm>
          <a:off x="506889" y="3229243"/>
          <a:ext cx="3008102" cy="4308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45" name="Groupe 44">
            <a:extLst>
              <a:ext uri="{FF2B5EF4-FFF2-40B4-BE49-F238E27FC236}">
                <a16:creationId xmlns:a16="http://schemas.microsoft.com/office/drawing/2014/main" id="{3A32860C-6870-4257-8121-4651C1BEFDD6}"/>
              </a:ext>
            </a:extLst>
          </p:cNvPr>
          <p:cNvGrpSpPr/>
          <p:nvPr/>
        </p:nvGrpSpPr>
        <p:grpSpPr>
          <a:xfrm>
            <a:off x="3394740" y="3229243"/>
            <a:ext cx="5890867" cy="894828"/>
            <a:chOff x="1" y="252"/>
            <a:chExt cx="5798817" cy="430381"/>
          </a:xfrm>
          <a:solidFill>
            <a:schemeClr val="accent2">
              <a:lumMod val="75000"/>
            </a:schemeClr>
          </a:solidFill>
        </p:grpSpPr>
        <p:sp>
          <p:nvSpPr>
            <p:cNvPr id="46" name="Flèche : chevron 45">
              <a:extLst>
                <a:ext uri="{FF2B5EF4-FFF2-40B4-BE49-F238E27FC236}">
                  <a16:creationId xmlns:a16="http://schemas.microsoft.com/office/drawing/2014/main" id="{EF2910D1-4C75-45DF-BDAB-AC9049FEE811}"/>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7" name="Flèche : chevron 4">
              <a:extLst>
                <a:ext uri="{FF2B5EF4-FFF2-40B4-BE49-F238E27FC236}">
                  <a16:creationId xmlns:a16="http://schemas.microsoft.com/office/drawing/2014/main" id="{42A2C2F7-BAE9-4A46-9633-F8D44A473825}"/>
                </a:ext>
              </a:extLst>
            </p:cNvPr>
            <p:cNvSpPr txBox="1"/>
            <p:nvPr/>
          </p:nvSpPr>
          <p:spPr>
            <a:xfrm>
              <a:off x="637304" y="87585"/>
              <a:ext cx="4228541"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5G-Advanced video coding (TBD)</a:t>
              </a:r>
              <a:endParaRPr lang="en-US" sz="1500" kern="1200" dirty="0"/>
            </a:p>
          </p:txBody>
        </p:sp>
      </p:grpSp>
      <p:grpSp>
        <p:nvGrpSpPr>
          <p:cNvPr id="49" name="Groupe 48">
            <a:extLst>
              <a:ext uri="{FF2B5EF4-FFF2-40B4-BE49-F238E27FC236}">
                <a16:creationId xmlns:a16="http://schemas.microsoft.com/office/drawing/2014/main" id="{AD7DD832-E06E-4C61-8988-C29EC87867C3}"/>
              </a:ext>
            </a:extLst>
          </p:cNvPr>
          <p:cNvGrpSpPr/>
          <p:nvPr/>
        </p:nvGrpSpPr>
        <p:grpSpPr>
          <a:xfrm>
            <a:off x="518165" y="4165683"/>
            <a:ext cx="6108333" cy="430381"/>
            <a:chOff x="1" y="252"/>
            <a:chExt cx="5798817" cy="430381"/>
          </a:xfrm>
          <a:solidFill>
            <a:schemeClr val="accent2">
              <a:lumMod val="75000"/>
            </a:schemeClr>
          </a:solidFill>
        </p:grpSpPr>
        <p:sp>
          <p:nvSpPr>
            <p:cNvPr id="50" name="Flèche : chevron 49">
              <a:extLst>
                <a:ext uri="{FF2B5EF4-FFF2-40B4-BE49-F238E27FC236}">
                  <a16:creationId xmlns:a16="http://schemas.microsoft.com/office/drawing/2014/main" id="{73C9134C-55DF-426B-B9F9-2C240D1EAAC1}"/>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Flèche : chevron 4">
              <a:extLst>
                <a:ext uri="{FF2B5EF4-FFF2-40B4-BE49-F238E27FC236}">
                  <a16:creationId xmlns:a16="http://schemas.microsoft.com/office/drawing/2014/main" id="{B8152D2C-47BB-4AF8-A2E9-77B34C757538}"/>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IVAS codec / ATIAS / MTSI &amp; System updates</a:t>
              </a:r>
              <a:endParaRPr lang="en-US" sz="1500" kern="1200" dirty="0"/>
            </a:p>
          </p:txBody>
        </p:sp>
      </p:grpSp>
      <p:sp>
        <p:nvSpPr>
          <p:cNvPr id="86" name="Rounded Rectangle 33">
            <a:extLst>
              <a:ext uri="{FF2B5EF4-FFF2-40B4-BE49-F238E27FC236}">
                <a16:creationId xmlns:a16="http://schemas.microsoft.com/office/drawing/2014/main" id="{E667DEA0-BADA-46DB-8BF4-5B8FD5505DAD}"/>
              </a:ext>
            </a:extLst>
          </p:cNvPr>
          <p:cNvSpPr/>
          <p:nvPr/>
        </p:nvSpPr>
        <p:spPr>
          <a:xfrm>
            <a:off x="3068820" y="2603190"/>
            <a:ext cx="780479" cy="50684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R18</a:t>
            </a:r>
          </a:p>
          <a:p>
            <a:pPr algn="ctr">
              <a:defRPr/>
            </a:pPr>
            <a:r>
              <a:rPr lang="en-US" sz="1100" dirty="0"/>
              <a:t>stage 1</a:t>
            </a:r>
          </a:p>
          <a:p>
            <a:pPr algn="ctr">
              <a:defRPr/>
            </a:pPr>
            <a:r>
              <a:rPr lang="en-US" sz="1100" dirty="0"/>
              <a:t>Freeze</a:t>
            </a:r>
          </a:p>
        </p:txBody>
      </p:sp>
      <p:sp>
        <p:nvSpPr>
          <p:cNvPr id="87" name="Rounded Rectangle 33">
            <a:extLst>
              <a:ext uri="{FF2B5EF4-FFF2-40B4-BE49-F238E27FC236}">
                <a16:creationId xmlns:a16="http://schemas.microsoft.com/office/drawing/2014/main" id="{BCC712B3-AB5A-469C-8A0F-DB296BD4C3C4}"/>
              </a:ext>
            </a:extLst>
          </p:cNvPr>
          <p:cNvSpPr/>
          <p:nvPr/>
        </p:nvSpPr>
        <p:spPr>
          <a:xfrm>
            <a:off x="2073149" y="2603190"/>
            <a:ext cx="780479" cy="50684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R18</a:t>
            </a:r>
          </a:p>
          <a:p>
            <a:pPr algn="ctr">
              <a:defRPr/>
            </a:pPr>
            <a:r>
              <a:rPr lang="en-US" sz="1100" dirty="0"/>
              <a:t>stage 1</a:t>
            </a:r>
          </a:p>
          <a:p>
            <a:pPr algn="ctr">
              <a:defRPr/>
            </a:pPr>
            <a:r>
              <a:rPr lang="en-US" sz="1100" dirty="0"/>
              <a:t>~ 80%</a:t>
            </a:r>
          </a:p>
        </p:txBody>
      </p:sp>
      <p:grpSp>
        <p:nvGrpSpPr>
          <p:cNvPr id="88" name="Groupe 87">
            <a:extLst>
              <a:ext uri="{FF2B5EF4-FFF2-40B4-BE49-F238E27FC236}">
                <a16:creationId xmlns:a16="http://schemas.microsoft.com/office/drawing/2014/main" id="{61BECF64-9699-413E-925D-9E87C640A97F}"/>
              </a:ext>
            </a:extLst>
          </p:cNvPr>
          <p:cNvGrpSpPr/>
          <p:nvPr/>
        </p:nvGrpSpPr>
        <p:grpSpPr>
          <a:xfrm>
            <a:off x="2429069" y="5506185"/>
            <a:ext cx="5890867" cy="430381"/>
            <a:chOff x="1" y="252"/>
            <a:chExt cx="5798817" cy="430381"/>
          </a:xfrm>
          <a:solidFill>
            <a:schemeClr val="accent2">
              <a:lumMod val="75000"/>
            </a:schemeClr>
          </a:solidFill>
        </p:grpSpPr>
        <p:sp>
          <p:nvSpPr>
            <p:cNvPr id="89" name="Flèche : chevron 88">
              <a:extLst>
                <a:ext uri="{FF2B5EF4-FFF2-40B4-BE49-F238E27FC236}">
                  <a16:creationId xmlns:a16="http://schemas.microsoft.com/office/drawing/2014/main" id="{2323073C-A5FD-4B8D-8E7B-547DA79A4740}"/>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0" name="Flèche : chevron 4">
              <a:extLst>
                <a:ext uri="{FF2B5EF4-FFF2-40B4-BE49-F238E27FC236}">
                  <a16:creationId xmlns:a16="http://schemas.microsoft.com/office/drawing/2014/main" id="{26E32143-4A3E-4F0A-B03D-4AB183056784}"/>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Feasibility Study on AI/ML Media (TBD)</a:t>
              </a:r>
              <a:endParaRPr lang="en-US" sz="1500" kern="1200" dirty="0"/>
            </a:p>
          </p:txBody>
        </p:sp>
      </p:grpSp>
      <p:grpSp>
        <p:nvGrpSpPr>
          <p:cNvPr id="56" name="Groupe 55">
            <a:extLst>
              <a:ext uri="{FF2B5EF4-FFF2-40B4-BE49-F238E27FC236}">
                <a16:creationId xmlns:a16="http://schemas.microsoft.com/office/drawing/2014/main" id="{3B2EA9F4-9DD4-4AF3-BCE2-CC63D33FEF0C}"/>
              </a:ext>
            </a:extLst>
          </p:cNvPr>
          <p:cNvGrpSpPr/>
          <p:nvPr/>
        </p:nvGrpSpPr>
        <p:grpSpPr>
          <a:xfrm>
            <a:off x="2407603" y="5061192"/>
            <a:ext cx="5890867" cy="430381"/>
            <a:chOff x="1" y="252"/>
            <a:chExt cx="5798817" cy="430381"/>
          </a:xfrm>
          <a:solidFill>
            <a:schemeClr val="accent2">
              <a:lumMod val="75000"/>
            </a:schemeClr>
          </a:solidFill>
        </p:grpSpPr>
        <p:sp>
          <p:nvSpPr>
            <p:cNvPr id="59" name="Flèche : chevron 58">
              <a:extLst>
                <a:ext uri="{FF2B5EF4-FFF2-40B4-BE49-F238E27FC236}">
                  <a16:creationId xmlns:a16="http://schemas.microsoft.com/office/drawing/2014/main" id="{F058B029-8DB6-499D-8A78-79A90EF24DCE}"/>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1" name="Flèche : chevron 4">
              <a:extLst>
                <a:ext uri="{FF2B5EF4-FFF2-40B4-BE49-F238E27FC236}">
                  <a16:creationId xmlns:a16="http://schemas.microsoft.com/office/drawing/2014/main" id="{D813ED89-450C-4104-83AC-D65F37DE59E6}"/>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AI/ML model transfer Stage 3 (TBD)</a:t>
              </a:r>
              <a:endParaRPr lang="en-US" sz="1500" kern="1200" dirty="0"/>
            </a:p>
          </p:txBody>
        </p:sp>
      </p:grpSp>
      <p:grpSp>
        <p:nvGrpSpPr>
          <p:cNvPr id="64" name="Groupe 63">
            <a:extLst>
              <a:ext uri="{FF2B5EF4-FFF2-40B4-BE49-F238E27FC236}">
                <a16:creationId xmlns:a16="http://schemas.microsoft.com/office/drawing/2014/main" id="{4DDE1CD4-6848-49B6-9779-04EFB45206C8}"/>
              </a:ext>
            </a:extLst>
          </p:cNvPr>
          <p:cNvGrpSpPr/>
          <p:nvPr/>
        </p:nvGrpSpPr>
        <p:grpSpPr>
          <a:xfrm>
            <a:off x="541104" y="3693187"/>
            <a:ext cx="3008099" cy="430884"/>
            <a:chOff x="1" y="1"/>
            <a:chExt cx="3008099" cy="430884"/>
          </a:xfrm>
        </p:grpSpPr>
        <p:sp>
          <p:nvSpPr>
            <p:cNvPr id="66" name="Flèche : chevron 65">
              <a:extLst>
                <a:ext uri="{FF2B5EF4-FFF2-40B4-BE49-F238E27FC236}">
                  <a16:creationId xmlns:a16="http://schemas.microsoft.com/office/drawing/2014/main" id="{2B30F26A-67C9-4F89-A332-62D15DE02711}"/>
                </a:ext>
              </a:extLst>
            </p:cNvPr>
            <p:cNvSpPr/>
            <p:nvPr/>
          </p:nvSpPr>
          <p:spPr>
            <a:xfrm>
              <a:off x="1" y="1"/>
              <a:ext cx="3008099" cy="430884"/>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1" name="Flèche : chevron 4">
              <a:extLst>
                <a:ext uri="{FF2B5EF4-FFF2-40B4-BE49-F238E27FC236}">
                  <a16:creationId xmlns:a16="http://schemas.microsoft.com/office/drawing/2014/main" id="{397C3F77-8678-4FA1-BC71-D78732DCECB3}"/>
                </a:ext>
              </a:extLst>
            </p:cNvPr>
            <p:cNvSpPr txBox="1"/>
            <p:nvPr/>
          </p:nvSpPr>
          <p:spPr>
            <a:xfrm>
              <a:off x="215443" y="1"/>
              <a:ext cx="2577215" cy="4308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sz="1400" kern="1200" dirty="0"/>
                <a:t>8K_VR_5G/8K_TV_5G</a:t>
              </a:r>
            </a:p>
          </p:txBody>
        </p:sp>
      </p:grpSp>
      <p:grpSp>
        <p:nvGrpSpPr>
          <p:cNvPr id="77" name="Groupe 65">
            <a:extLst>
              <a:ext uri="{FF2B5EF4-FFF2-40B4-BE49-F238E27FC236}">
                <a16:creationId xmlns:a16="http://schemas.microsoft.com/office/drawing/2014/main" id="{E837CE48-9A50-4A51-AD04-33141C0442A8}"/>
              </a:ext>
            </a:extLst>
          </p:cNvPr>
          <p:cNvGrpSpPr/>
          <p:nvPr/>
        </p:nvGrpSpPr>
        <p:grpSpPr>
          <a:xfrm>
            <a:off x="504687" y="4625641"/>
            <a:ext cx="2045623" cy="430886"/>
            <a:chOff x="1757" y="0"/>
            <a:chExt cx="2045623" cy="430886"/>
          </a:xfrm>
        </p:grpSpPr>
        <p:sp>
          <p:nvSpPr>
            <p:cNvPr id="78" name="Flèche : chevron 70">
              <a:extLst>
                <a:ext uri="{FF2B5EF4-FFF2-40B4-BE49-F238E27FC236}">
                  <a16:creationId xmlns:a16="http://schemas.microsoft.com/office/drawing/2014/main" id="{482E3F7F-B59E-4440-A89D-6E6E75FA74D6}"/>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9" name="Flèche : chevron 4">
              <a:extLst>
                <a:ext uri="{FF2B5EF4-FFF2-40B4-BE49-F238E27FC236}">
                  <a16:creationId xmlns:a16="http://schemas.microsoft.com/office/drawing/2014/main" id="{86798B91-BC4A-410F-A583-FC4028EC2158}"/>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FS_5GSTAR </a:t>
              </a:r>
              <a:endParaRPr lang="en-US" sz="1400" kern="1200" dirty="0">
                <a:latin typeface="+mn-lt"/>
              </a:endParaRPr>
            </a:p>
          </p:txBody>
        </p:sp>
      </p:grpSp>
      <p:grpSp>
        <p:nvGrpSpPr>
          <p:cNvPr id="80" name="Groupe 90">
            <a:extLst>
              <a:ext uri="{FF2B5EF4-FFF2-40B4-BE49-F238E27FC236}">
                <a16:creationId xmlns:a16="http://schemas.microsoft.com/office/drawing/2014/main" id="{6F5FD9C5-620B-4B01-A18F-425014520A22}"/>
              </a:ext>
            </a:extLst>
          </p:cNvPr>
          <p:cNvGrpSpPr/>
          <p:nvPr/>
        </p:nvGrpSpPr>
        <p:grpSpPr>
          <a:xfrm>
            <a:off x="2394568" y="4611405"/>
            <a:ext cx="5890867" cy="430381"/>
            <a:chOff x="1" y="252"/>
            <a:chExt cx="5798817" cy="430381"/>
          </a:xfrm>
          <a:solidFill>
            <a:schemeClr val="accent2">
              <a:lumMod val="75000"/>
            </a:schemeClr>
          </a:solidFill>
        </p:grpSpPr>
        <p:sp>
          <p:nvSpPr>
            <p:cNvPr id="81" name="Flèche : chevron 91">
              <a:extLst>
                <a:ext uri="{FF2B5EF4-FFF2-40B4-BE49-F238E27FC236}">
                  <a16:creationId xmlns:a16="http://schemas.microsoft.com/office/drawing/2014/main" id="{5F410727-3DC4-4C14-A297-49EB4BA20BD6}"/>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2" name="Flèche : chevron 4">
              <a:extLst>
                <a:ext uri="{FF2B5EF4-FFF2-40B4-BE49-F238E27FC236}">
                  <a16:creationId xmlns:a16="http://schemas.microsoft.com/office/drawing/2014/main" id="{5A2BA969-546F-4EA2-A3EC-63B1A08BB4F3}"/>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New media format for AR/MR (TBD)</a:t>
              </a:r>
              <a:endParaRPr lang="en-US" sz="1500" kern="1200" dirty="0"/>
            </a:p>
          </p:txBody>
        </p:sp>
      </p:grpSp>
      <p:grpSp>
        <p:nvGrpSpPr>
          <p:cNvPr id="76" name="Groupe 75">
            <a:extLst>
              <a:ext uri="{FF2B5EF4-FFF2-40B4-BE49-F238E27FC236}">
                <a16:creationId xmlns:a16="http://schemas.microsoft.com/office/drawing/2014/main" id="{E490C43B-B0D4-4660-9490-88B0367116AC}"/>
              </a:ext>
            </a:extLst>
          </p:cNvPr>
          <p:cNvGrpSpPr/>
          <p:nvPr/>
        </p:nvGrpSpPr>
        <p:grpSpPr>
          <a:xfrm>
            <a:off x="550975" y="5953506"/>
            <a:ext cx="2045623" cy="430886"/>
            <a:chOff x="1757" y="0"/>
            <a:chExt cx="2045623" cy="430886"/>
          </a:xfrm>
        </p:grpSpPr>
        <p:sp>
          <p:nvSpPr>
            <p:cNvPr id="83" name="Flèche : chevron 82">
              <a:extLst>
                <a:ext uri="{FF2B5EF4-FFF2-40B4-BE49-F238E27FC236}">
                  <a16:creationId xmlns:a16="http://schemas.microsoft.com/office/drawing/2014/main" id="{FB7A1631-B8DE-4CA0-A283-3E833330C662}"/>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1" name="Flèche : chevron 4">
              <a:extLst>
                <a:ext uri="{FF2B5EF4-FFF2-40B4-BE49-F238E27FC236}">
                  <a16:creationId xmlns:a16="http://schemas.microsoft.com/office/drawing/2014/main" id="{CAD3AA0B-CF97-4E0D-B95C-3FBB14AE7607}"/>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SA1 FS_TACMM  </a:t>
              </a:r>
              <a:endParaRPr lang="en-US" sz="1400" kern="1200" dirty="0">
                <a:latin typeface="+mn-lt"/>
              </a:endParaRPr>
            </a:p>
          </p:txBody>
        </p:sp>
      </p:grpSp>
      <p:grpSp>
        <p:nvGrpSpPr>
          <p:cNvPr id="92" name="Groupe 91">
            <a:extLst>
              <a:ext uri="{FF2B5EF4-FFF2-40B4-BE49-F238E27FC236}">
                <a16:creationId xmlns:a16="http://schemas.microsoft.com/office/drawing/2014/main" id="{477C65EC-5C4D-4965-9148-D9A23A87EF2B}"/>
              </a:ext>
            </a:extLst>
          </p:cNvPr>
          <p:cNvGrpSpPr/>
          <p:nvPr/>
        </p:nvGrpSpPr>
        <p:grpSpPr>
          <a:xfrm>
            <a:off x="2429007" y="5953506"/>
            <a:ext cx="5890867" cy="430381"/>
            <a:chOff x="1" y="252"/>
            <a:chExt cx="5798817" cy="430381"/>
          </a:xfrm>
          <a:solidFill>
            <a:schemeClr val="accent2">
              <a:lumMod val="75000"/>
            </a:schemeClr>
          </a:solidFill>
        </p:grpSpPr>
        <p:sp>
          <p:nvSpPr>
            <p:cNvPr id="93" name="Flèche : chevron 92">
              <a:extLst>
                <a:ext uri="{FF2B5EF4-FFF2-40B4-BE49-F238E27FC236}">
                  <a16:creationId xmlns:a16="http://schemas.microsoft.com/office/drawing/2014/main" id="{2FCFB5B4-EFA0-44AE-B825-D74EA716E852}"/>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4" name="Flèche : chevron 4">
              <a:extLst>
                <a:ext uri="{FF2B5EF4-FFF2-40B4-BE49-F238E27FC236}">
                  <a16:creationId xmlns:a16="http://schemas.microsoft.com/office/drawing/2014/main" id="{DAE28959-35D4-4E9E-ADF0-1BE56B528BF5}"/>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Tactile communications Stage 3 (TBD)</a:t>
              </a:r>
              <a:endParaRPr lang="en-US" sz="1500" kern="1200" dirty="0"/>
            </a:p>
          </p:txBody>
        </p:sp>
      </p:grpSp>
      <p:grpSp>
        <p:nvGrpSpPr>
          <p:cNvPr id="52" name="Groupe 51">
            <a:extLst>
              <a:ext uri="{FF2B5EF4-FFF2-40B4-BE49-F238E27FC236}">
                <a16:creationId xmlns:a16="http://schemas.microsoft.com/office/drawing/2014/main" id="{783A20B2-3410-4E35-AF57-F6EFA5B0EB32}"/>
              </a:ext>
            </a:extLst>
          </p:cNvPr>
          <p:cNvGrpSpPr/>
          <p:nvPr/>
        </p:nvGrpSpPr>
        <p:grpSpPr>
          <a:xfrm>
            <a:off x="529571" y="5061192"/>
            <a:ext cx="2045623" cy="875374"/>
            <a:chOff x="1757" y="0"/>
            <a:chExt cx="2045623" cy="430886"/>
          </a:xfrm>
        </p:grpSpPr>
        <p:sp>
          <p:nvSpPr>
            <p:cNvPr id="54" name="Flèche : chevron 53">
              <a:extLst>
                <a:ext uri="{FF2B5EF4-FFF2-40B4-BE49-F238E27FC236}">
                  <a16:creationId xmlns:a16="http://schemas.microsoft.com/office/drawing/2014/main" id="{3DBA72D3-4148-4433-BD73-ED2FBF288C36}"/>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5" name="Flèche : chevron 4">
              <a:extLst>
                <a:ext uri="{FF2B5EF4-FFF2-40B4-BE49-F238E27FC236}">
                  <a16:creationId xmlns:a16="http://schemas.microsoft.com/office/drawing/2014/main" id="{8E9B4BF1-3D59-479A-B5B3-5E0FD14D6408}"/>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SA1 FS_AMMT</a:t>
              </a:r>
              <a:endParaRPr lang="en-US" sz="1400" kern="1200" dirty="0">
                <a:latin typeface="+mn-lt"/>
              </a:endParaRPr>
            </a:p>
          </p:txBody>
        </p:sp>
      </p:grpSp>
    </p:spTree>
    <p:extLst>
      <p:ext uri="{BB962C8B-B14F-4D97-AF65-F5344CB8AC3E}">
        <p14:creationId xmlns:p14="http://schemas.microsoft.com/office/powerpoint/2010/main" val="37662790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itle 1"/>
          <p:cNvSpPr>
            <a:spLocks noGrp="1"/>
          </p:cNvSpPr>
          <p:nvPr>
            <p:ph type="title"/>
          </p:nvPr>
        </p:nvSpPr>
        <p:spPr>
          <a:xfrm>
            <a:off x="222830" y="313109"/>
            <a:ext cx="9618183" cy="1325563"/>
          </a:xfrm>
        </p:spPr>
        <p:txBody>
          <a:bodyPr/>
          <a:lstStyle/>
          <a:p>
            <a:r>
              <a:rPr lang="en-US" altLang="en-US" sz="4000" b="1" dirty="0"/>
              <a:t>XR (AR/VR/MR and Cloud Gaming) Services</a:t>
            </a:r>
          </a:p>
        </p:txBody>
      </p:sp>
      <p:sp>
        <p:nvSpPr>
          <p:cNvPr id="8243" name="TextBox 62"/>
          <p:cNvSpPr txBox="1">
            <a:spLocks noChangeArrowheads="1"/>
          </p:cNvSpPr>
          <p:nvPr/>
        </p:nvSpPr>
        <p:spPr bwMode="auto">
          <a:xfrm rot="20391721">
            <a:off x="2315087" y="1791989"/>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9/21</a:t>
            </a:r>
          </a:p>
        </p:txBody>
      </p:sp>
      <p:sp>
        <p:nvSpPr>
          <p:cNvPr id="8244" name="TextBox 64"/>
          <p:cNvSpPr txBox="1">
            <a:spLocks noChangeArrowheads="1"/>
          </p:cNvSpPr>
          <p:nvPr/>
        </p:nvSpPr>
        <p:spPr bwMode="auto">
          <a:xfrm rot="20391721">
            <a:off x="1397650" y="1799599"/>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t>6/21</a:t>
            </a:r>
          </a:p>
        </p:txBody>
      </p:sp>
      <p:sp>
        <p:nvSpPr>
          <p:cNvPr id="8248" name="TextBox 68"/>
          <p:cNvSpPr txBox="1">
            <a:spLocks noChangeArrowheads="1"/>
          </p:cNvSpPr>
          <p:nvPr/>
        </p:nvSpPr>
        <p:spPr bwMode="auto">
          <a:xfrm rot="20391721">
            <a:off x="3226222"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cxnSp>
        <p:nvCxnSpPr>
          <p:cNvPr id="53" name="Straight Connector 52"/>
          <p:cNvCxnSpPr>
            <a:cxnSpLocks/>
          </p:cNvCxnSpPr>
          <p:nvPr/>
        </p:nvCxnSpPr>
        <p:spPr>
          <a:xfrm flipH="1">
            <a:off x="1563604" y="2547511"/>
            <a:ext cx="27581" cy="3717822"/>
          </a:xfrm>
          <a:prstGeom prst="line">
            <a:avLst/>
          </a:prstGeom>
        </p:spPr>
        <p:style>
          <a:lnRef idx="1">
            <a:schemeClr val="dk1"/>
          </a:lnRef>
          <a:fillRef idx="0">
            <a:schemeClr val="dk1"/>
          </a:fillRef>
          <a:effectRef idx="0">
            <a:schemeClr val="dk1"/>
          </a:effectRef>
          <a:fontRef idx="minor">
            <a:schemeClr val="tx1"/>
          </a:fontRef>
        </p:style>
      </p:cxnSp>
      <p:sp>
        <p:nvSpPr>
          <p:cNvPr id="8219" name="TextBox 27"/>
          <p:cNvSpPr txBox="1">
            <a:spLocks noChangeArrowheads="1"/>
          </p:cNvSpPr>
          <p:nvPr/>
        </p:nvSpPr>
        <p:spPr bwMode="auto">
          <a:xfrm>
            <a:off x="1219657" y="2034913"/>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SA#92</a:t>
            </a:r>
          </a:p>
          <a:p>
            <a:pPr algn="ctr">
              <a:lnSpc>
                <a:spcPct val="100000"/>
              </a:lnSpc>
              <a:spcBef>
                <a:spcPct val="0"/>
              </a:spcBef>
              <a:buFontTx/>
              <a:buNone/>
            </a:pPr>
            <a:r>
              <a:rPr lang="en-US" altLang="en-US" sz="1200">
                <a:latin typeface="Arial" panose="020B0604020202020204" pitchFamily="34" charset="0"/>
              </a:rPr>
              <a:t>Q2/2021</a:t>
            </a:r>
          </a:p>
        </p:txBody>
      </p:sp>
      <p:cxnSp>
        <p:nvCxnSpPr>
          <p:cNvPr id="42" name="Straight Connector 41"/>
          <p:cNvCxnSpPr>
            <a:cxnSpLocks/>
          </p:cNvCxnSpPr>
          <p:nvPr/>
        </p:nvCxnSpPr>
        <p:spPr>
          <a:xfrm flipH="1">
            <a:off x="2489159" y="2538359"/>
            <a:ext cx="12326" cy="3697341"/>
          </a:xfrm>
          <a:prstGeom prst="line">
            <a:avLst/>
          </a:prstGeom>
        </p:spPr>
        <p:style>
          <a:lnRef idx="1">
            <a:schemeClr val="dk1"/>
          </a:lnRef>
          <a:fillRef idx="0">
            <a:schemeClr val="dk1"/>
          </a:fillRef>
          <a:effectRef idx="0">
            <a:schemeClr val="dk1"/>
          </a:effectRef>
          <a:fontRef idx="minor">
            <a:schemeClr val="tx1"/>
          </a:fontRef>
        </p:style>
      </p:cxnSp>
      <p:sp>
        <p:nvSpPr>
          <p:cNvPr id="8234" name="TextBox 27"/>
          <p:cNvSpPr txBox="1">
            <a:spLocks noChangeArrowheads="1"/>
          </p:cNvSpPr>
          <p:nvPr/>
        </p:nvSpPr>
        <p:spPr bwMode="auto">
          <a:xfrm>
            <a:off x="2162969" y="2034913"/>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SA#93</a:t>
            </a:r>
          </a:p>
          <a:p>
            <a:pPr algn="ctr">
              <a:lnSpc>
                <a:spcPct val="100000"/>
              </a:lnSpc>
              <a:spcBef>
                <a:spcPct val="0"/>
              </a:spcBef>
              <a:buFontTx/>
              <a:buNone/>
            </a:pPr>
            <a:r>
              <a:rPr lang="en-US" altLang="en-US" sz="1200">
                <a:latin typeface="Arial" panose="020B0604020202020204" pitchFamily="34" charset="0"/>
              </a:rPr>
              <a:t>Q3/2021</a:t>
            </a:r>
          </a:p>
        </p:txBody>
      </p:sp>
      <p:cxnSp>
        <p:nvCxnSpPr>
          <p:cNvPr id="67" name="Straight Connector 66"/>
          <p:cNvCxnSpPr>
            <a:cxnSpLocks/>
          </p:cNvCxnSpPr>
          <p:nvPr/>
        </p:nvCxnSpPr>
        <p:spPr>
          <a:xfrm flipH="1">
            <a:off x="3435989" y="2547512"/>
            <a:ext cx="16200" cy="3688188"/>
          </a:xfrm>
          <a:prstGeom prst="line">
            <a:avLst/>
          </a:prstGeom>
        </p:spPr>
        <p:style>
          <a:lnRef idx="1">
            <a:schemeClr val="dk1"/>
          </a:lnRef>
          <a:fillRef idx="0">
            <a:schemeClr val="dk1"/>
          </a:fillRef>
          <a:effectRef idx="0">
            <a:schemeClr val="dk1"/>
          </a:effectRef>
          <a:fontRef idx="minor">
            <a:schemeClr val="tx1"/>
          </a:fontRef>
        </p:style>
      </p:cxnSp>
      <p:sp>
        <p:nvSpPr>
          <p:cNvPr id="8247" name="TextBox 27"/>
          <p:cNvSpPr txBox="1">
            <a:spLocks noChangeArrowheads="1"/>
          </p:cNvSpPr>
          <p:nvPr/>
        </p:nvSpPr>
        <p:spPr bwMode="auto">
          <a:xfrm>
            <a:off x="3113667" y="2044066"/>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57"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4161756"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58" name="Straight Connector 66">
            <a:extLst>
              <a:ext uri="{FF2B5EF4-FFF2-40B4-BE49-F238E27FC236}">
                <a16:creationId xmlns:a16="http://schemas.microsoft.com/office/drawing/2014/main" id="{704A8F78-5ED0-4F0A-B9A0-29D6CF4D4766}"/>
              </a:ext>
            </a:extLst>
          </p:cNvPr>
          <p:cNvCxnSpPr>
            <a:cxnSpLocks/>
          </p:cNvCxnSpPr>
          <p:nvPr/>
        </p:nvCxnSpPr>
        <p:spPr>
          <a:xfrm flipH="1">
            <a:off x="4356322" y="2570934"/>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4042160"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5128788"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63" name="Straight Connector 66">
            <a:extLst>
              <a:ext uri="{FF2B5EF4-FFF2-40B4-BE49-F238E27FC236}">
                <a16:creationId xmlns:a16="http://schemas.microsoft.com/office/drawing/2014/main" id="{AFFF704A-1C79-4546-B5E2-2B1D23A267C1}"/>
              </a:ext>
            </a:extLst>
          </p:cNvPr>
          <p:cNvCxnSpPr>
            <a:cxnSpLocks/>
          </p:cNvCxnSpPr>
          <p:nvPr/>
        </p:nvCxnSpPr>
        <p:spPr>
          <a:xfrm flipH="1">
            <a:off x="5358040" y="2547512"/>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65"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5009192"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68"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6095820"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69" name="Straight Connector 66">
            <a:extLst>
              <a:ext uri="{FF2B5EF4-FFF2-40B4-BE49-F238E27FC236}">
                <a16:creationId xmlns:a16="http://schemas.microsoft.com/office/drawing/2014/main" id="{819D4052-0699-49AC-BD00-9C5F54CC176D}"/>
              </a:ext>
            </a:extLst>
          </p:cNvPr>
          <p:cNvCxnSpPr>
            <a:cxnSpLocks/>
          </p:cNvCxnSpPr>
          <p:nvPr/>
        </p:nvCxnSpPr>
        <p:spPr>
          <a:xfrm>
            <a:off x="6341272" y="2552747"/>
            <a:ext cx="0" cy="3712586"/>
          </a:xfrm>
          <a:prstGeom prst="line">
            <a:avLst/>
          </a:prstGeom>
        </p:spPr>
        <p:style>
          <a:lnRef idx="1">
            <a:schemeClr val="dk1"/>
          </a:lnRef>
          <a:fillRef idx="0">
            <a:schemeClr val="dk1"/>
          </a:fillRef>
          <a:effectRef idx="0">
            <a:schemeClr val="dk1"/>
          </a:effectRef>
          <a:fontRef idx="minor">
            <a:schemeClr val="tx1"/>
          </a:fontRef>
        </p:style>
      </p:cxnSp>
      <p:sp>
        <p:nvSpPr>
          <p:cNvPr id="70"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5976224"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72"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7047354"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73" name="Straight Connector 66">
            <a:extLst>
              <a:ext uri="{FF2B5EF4-FFF2-40B4-BE49-F238E27FC236}">
                <a16:creationId xmlns:a16="http://schemas.microsoft.com/office/drawing/2014/main" id="{2D1674DA-2260-4BF9-89D1-0899AF96151F}"/>
              </a:ext>
            </a:extLst>
          </p:cNvPr>
          <p:cNvCxnSpPr>
            <a:cxnSpLocks/>
          </p:cNvCxnSpPr>
          <p:nvPr/>
        </p:nvCxnSpPr>
        <p:spPr>
          <a:xfrm flipH="1">
            <a:off x="7236074" y="2566700"/>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6927758"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29" name="TextBox 68">
            <a:extLst>
              <a:ext uri="{FF2B5EF4-FFF2-40B4-BE49-F238E27FC236}">
                <a16:creationId xmlns:a16="http://schemas.microsoft.com/office/drawing/2014/main" id="{55967E70-1CEB-4554-B458-234B89EB2FE8}"/>
              </a:ext>
            </a:extLst>
          </p:cNvPr>
          <p:cNvSpPr txBox="1">
            <a:spLocks noChangeArrowheads="1"/>
          </p:cNvSpPr>
          <p:nvPr/>
        </p:nvSpPr>
        <p:spPr bwMode="auto">
          <a:xfrm rot="20391721">
            <a:off x="8001543"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30" name="Straight Connector 66">
            <a:extLst>
              <a:ext uri="{FF2B5EF4-FFF2-40B4-BE49-F238E27FC236}">
                <a16:creationId xmlns:a16="http://schemas.microsoft.com/office/drawing/2014/main" id="{3436775C-042F-4D2A-A466-05F0D55012F1}"/>
              </a:ext>
            </a:extLst>
          </p:cNvPr>
          <p:cNvCxnSpPr>
            <a:cxnSpLocks/>
          </p:cNvCxnSpPr>
          <p:nvPr/>
        </p:nvCxnSpPr>
        <p:spPr>
          <a:xfrm flipH="1">
            <a:off x="8196109" y="2570934"/>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31" name="TextBox 27">
            <a:extLst>
              <a:ext uri="{FF2B5EF4-FFF2-40B4-BE49-F238E27FC236}">
                <a16:creationId xmlns:a16="http://schemas.microsoft.com/office/drawing/2014/main" id="{5E2C714F-4CF7-4DC7-841B-F1D0C1EF4B96}"/>
              </a:ext>
            </a:extLst>
          </p:cNvPr>
          <p:cNvSpPr txBox="1">
            <a:spLocks noChangeArrowheads="1"/>
          </p:cNvSpPr>
          <p:nvPr/>
        </p:nvSpPr>
        <p:spPr bwMode="auto">
          <a:xfrm>
            <a:off x="7881947"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32" name="TextBox 68">
            <a:extLst>
              <a:ext uri="{FF2B5EF4-FFF2-40B4-BE49-F238E27FC236}">
                <a16:creationId xmlns:a16="http://schemas.microsoft.com/office/drawing/2014/main" id="{C0EA9658-8D64-4218-BB44-7624D8E3B382}"/>
              </a:ext>
            </a:extLst>
          </p:cNvPr>
          <p:cNvSpPr txBox="1">
            <a:spLocks noChangeArrowheads="1"/>
          </p:cNvSpPr>
          <p:nvPr/>
        </p:nvSpPr>
        <p:spPr bwMode="auto">
          <a:xfrm rot="20391721">
            <a:off x="8968575"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33" name="Straight Connector 66">
            <a:extLst>
              <a:ext uri="{FF2B5EF4-FFF2-40B4-BE49-F238E27FC236}">
                <a16:creationId xmlns:a16="http://schemas.microsoft.com/office/drawing/2014/main" id="{228E598B-FAC0-46DF-9C62-BC5948F812BE}"/>
              </a:ext>
            </a:extLst>
          </p:cNvPr>
          <p:cNvCxnSpPr>
            <a:cxnSpLocks/>
          </p:cNvCxnSpPr>
          <p:nvPr/>
        </p:nvCxnSpPr>
        <p:spPr>
          <a:xfrm flipH="1">
            <a:off x="9197827" y="2547512"/>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34" name="TextBox 27">
            <a:extLst>
              <a:ext uri="{FF2B5EF4-FFF2-40B4-BE49-F238E27FC236}">
                <a16:creationId xmlns:a16="http://schemas.microsoft.com/office/drawing/2014/main" id="{8D9A5540-6F5D-43D8-B198-21DCCDA87898}"/>
              </a:ext>
            </a:extLst>
          </p:cNvPr>
          <p:cNvSpPr txBox="1">
            <a:spLocks noChangeArrowheads="1"/>
          </p:cNvSpPr>
          <p:nvPr/>
        </p:nvSpPr>
        <p:spPr bwMode="auto">
          <a:xfrm>
            <a:off x="8848979" y="2049301"/>
            <a:ext cx="772968"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35" name="TextBox 68">
            <a:extLst>
              <a:ext uri="{FF2B5EF4-FFF2-40B4-BE49-F238E27FC236}">
                <a16:creationId xmlns:a16="http://schemas.microsoft.com/office/drawing/2014/main" id="{DC0895BD-9B79-4E4D-9C43-BA403A4D3A96}"/>
              </a:ext>
            </a:extLst>
          </p:cNvPr>
          <p:cNvSpPr txBox="1">
            <a:spLocks noChangeArrowheads="1"/>
          </p:cNvSpPr>
          <p:nvPr/>
        </p:nvSpPr>
        <p:spPr bwMode="auto">
          <a:xfrm rot="20391721">
            <a:off x="9935607"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36" name="Straight Connector 66">
            <a:extLst>
              <a:ext uri="{FF2B5EF4-FFF2-40B4-BE49-F238E27FC236}">
                <a16:creationId xmlns:a16="http://schemas.microsoft.com/office/drawing/2014/main" id="{DF74DB7E-6A64-492B-81B3-6C354EEC9E79}"/>
              </a:ext>
            </a:extLst>
          </p:cNvPr>
          <p:cNvCxnSpPr>
            <a:cxnSpLocks/>
          </p:cNvCxnSpPr>
          <p:nvPr/>
        </p:nvCxnSpPr>
        <p:spPr>
          <a:xfrm>
            <a:off x="10181059" y="2552747"/>
            <a:ext cx="0" cy="3712586"/>
          </a:xfrm>
          <a:prstGeom prst="line">
            <a:avLst/>
          </a:prstGeom>
        </p:spPr>
        <p:style>
          <a:lnRef idx="1">
            <a:schemeClr val="dk1"/>
          </a:lnRef>
          <a:fillRef idx="0">
            <a:schemeClr val="dk1"/>
          </a:fillRef>
          <a:effectRef idx="0">
            <a:schemeClr val="dk1"/>
          </a:effectRef>
          <a:fontRef idx="minor">
            <a:schemeClr val="tx1"/>
          </a:fontRef>
        </p:style>
      </p:cxnSp>
      <p:sp>
        <p:nvSpPr>
          <p:cNvPr id="38" name="TextBox 27">
            <a:extLst>
              <a:ext uri="{FF2B5EF4-FFF2-40B4-BE49-F238E27FC236}">
                <a16:creationId xmlns:a16="http://schemas.microsoft.com/office/drawing/2014/main" id="{05463F43-F588-47DB-B61B-8776E6C735F5}"/>
              </a:ext>
            </a:extLst>
          </p:cNvPr>
          <p:cNvSpPr txBox="1">
            <a:spLocks noChangeArrowheads="1"/>
          </p:cNvSpPr>
          <p:nvPr/>
        </p:nvSpPr>
        <p:spPr bwMode="auto">
          <a:xfrm>
            <a:off x="9816011"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39" name="TextBox 68">
            <a:extLst>
              <a:ext uri="{FF2B5EF4-FFF2-40B4-BE49-F238E27FC236}">
                <a16:creationId xmlns:a16="http://schemas.microsoft.com/office/drawing/2014/main" id="{3B00BCB3-1848-4DC9-B392-23B25430D02D}"/>
              </a:ext>
            </a:extLst>
          </p:cNvPr>
          <p:cNvSpPr txBox="1">
            <a:spLocks noChangeArrowheads="1"/>
          </p:cNvSpPr>
          <p:nvPr/>
        </p:nvSpPr>
        <p:spPr bwMode="auto">
          <a:xfrm rot="20391721">
            <a:off x="10887141"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40" name="Straight Connector 66">
            <a:extLst>
              <a:ext uri="{FF2B5EF4-FFF2-40B4-BE49-F238E27FC236}">
                <a16:creationId xmlns:a16="http://schemas.microsoft.com/office/drawing/2014/main" id="{E51DC554-8A0D-4F88-B518-E07F0E7914AC}"/>
              </a:ext>
            </a:extLst>
          </p:cNvPr>
          <p:cNvCxnSpPr>
            <a:cxnSpLocks/>
          </p:cNvCxnSpPr>
          <p:nvPr/>
        </p:nvCxnSpPr>
        <p:spPr>
          <a:xfrm flipH="1">
            <a:off x="11075861" y="2566700"/>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41" name="TextBox 27">
            <a:extLst>
              <a:ext uri="{FF2B5EF4-FFF2-40B4-BE49-F238E27FC236}">
                <a16:creationId xmlns:a16="http://schemas.microsoft.com/office/drawing/2014/main" id="{CB8007AB-A181-4FBC-85C6-6D886F8EDC41}"/>
              </a:ext>
            </a:extLst>
          </p:cNvPr>
          <p:cNvSpPr txBox="1">
            <a:spLocks noChangeArrowheads="1"/>
          </p:cNvSpPr>
          <p:nvPr/>
        </p:nvSpPr>
        <p:spPr bwMode="auto">
          <a:xfrm>
            <a:off x="10767545"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Q4/2024</a:t>
            </a:r>
          </a:p>
        </p:txBody>
      </p:sp>
      <p:graphicFrame>
        <p:nvGraphicFramePr>
          <p:cNvPr id="61" name="Diagramme 60">
            <a:extLst>
              <a:ext uri="{FF2B5EF4-FFF2-40B4-BE49-F238E27FC236}">
                <a16:creationId xmlns:a16="http://schemas.microsoft.com/office/drawing/2014/main" id="{1C0CC219-6A1D-4AA2-9467-5EFD36EB4ED2}"/>
              </a:ext>
            </a:extLst>
          </p:cNvPr>
          <p:cNvGraphicFramePr/>
          <p:nvPr>
            <p:extLst>
              <p:ext uri="{D42A27DB-BD31-4B8C-83A1-F6EECF244321}">
                <p14:modId xmlns:p14="http://schemas.microsoft.com/office/powerpoint/2010/main" val="1583025138"/>
              </p:ext>
            </p:extLst>
          </p:nvPr>
        </p:nvGraphicFramePr>
        <p:xfrm>
          <a:off x="489590" y="2758416"/>
          <a:ext cx="2049138" cy="4308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56" name="Groupe 55">
            <a:extLst>
              <a:ext uri="{FF2B5EF4-FFF2-40B4-BE49-F238E27FC236}">
                <a16:creationId xmlns:a16="http://schemas.microsoft.com/office/drawing/2014/main" id="{2D8A4782-41B5-41FB-802F-4C1AC5D83AC3}"/>
              </a:ext>
            </a:extLst>
          </p:cNvPr>
          <p:cNvGrpSpPr/>
          <p:nvPr/>
        </p:nvGrpSpPr>
        <p:grpSpPr>
          <a:xfrm>
            <a:off x="540792" y="4908430"/>
            <a:ext cx="2045623" cy="430886"/>
            <a:chOff x="1757" y="0"/>
            <a:chExt cx="2045623" cy="430886"/>
          </a:xfrm>
        </p:grpSpPr>
        <p:sp>
          <p:nvSpPr>
            <p:cNvPr id="59" name="Flèche : chevron 58">
              <a:extLst>
                <a:ext uri="{FF2B5EF4-FFF2-40B4-BE49-F238E27FC236}">
                  <a16:creationId xmlns:a16="http://schemas.microsoft.com/office/drawing/2014/main" id="{2D195B64-8A8F-4D20-88E8-FD979BEA8D44}"/>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4" name="Flèche : chevron 4">
              <a:extLst>
                <a:ext uri="{FF2B5EF4-FFF2-40B4-BE49-F238E27FC236}">
                  <a16:creationId xmlns:a16="http://schemas.microsoft.com/office/drawing/2014/main" id="{0543FBDD-A96C-4702-BA11-88803145758F}"/>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ITT4RT</a:t>
              </a:r>
              <a:endParaRPr lang="en-US" sz="1400" kern="1200" dirty="0">
                <a:latin typeface="+mn-lt"/>
              </a:endParaRPr>
            </a:p>
          </p:txBody>
        </p:sp>
      </p:grpSp>
      <p:grpSp>
        <p:nvGrpSpPr>
          <p:cNvPr id="52" name="Groupe 51">
            <a:extLst>
              <a:ext uri="{FF2B5EF4-FFF2-40B4-BE49-F238E27FC236}">
                <a16:creationId xmlns:a16="http://schemas.microsoft.com/office/drawing/2014/main" id="{D6B0A0EC-C369-476A-A844-E1017ECCB67D}"/>
              </a:ext>
            </a:extLst>
          </p:cNvPr>
          <p:cNvGrpSpPr/>
          <p:nvPr/>
        </p:nvGrpSpPr>
        <p:grpSpPr>
          <a:xfrm>
            <a:off x="2440627" y="4143983"/>
            <a:ext cx="5862400" cy="1162623"/>
            <a:chOff x="1" y="252"/>
            <a:chExt cx="5798817" cy="430381"/>
          </a:xfrm>
          <a:solidFill>
            <a:schemeClr val="accent2">
              <a:lumMod val="75000"/>
            </a:schemeClr>
          </a:solidFill>
        </p:grpSpPr>
        <p:sp>
          <p:nvSpPr>
            <p:cNvPr id="54" name="Flèche : chevron 53">
              <a:extLst>
                <a:ext uri="{FF2B5EF4-FFF2-40B4-BE49-F238E27FC236}">
                  <a16:creationId xmlns:a16="http://schemas.microsoft.com/office/drawing/2014/main" id="{D21A23E2-BF4F-453F-B095-0051D2E037A6}"/>
                </a:ext>
              </a:extLst>
            </p:cNvPr>
            <p:cNvSpPr/>
            <p:nvPr/>
          </p:nvSpPr>
          <p:spPr>
            <a:xfrm>
              <a:off x="1" y="252"/>
              <a:ext cx="5798817" cy="430381"/>
            </a:xfrm>
            <a:prstGeom prst="chevron">
              <a:avLst>
                <a:gd name="adj" fmla="val 26572"/>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5" name="Flèche : chevron 4">
              <a:extLst>
                <a:ext uri="{FF2B5EF4-FFF2-40B4-BE49-F238E27FC236}">
                  <a16:creationId xmlns:a16="http://schemas.microsoft.com/office/drawing/2014/main" id="{9B77C4A7-12A0-42DF-B883-A06D85D39C27}"/>
                </a:ext>
              </a:extLst>
            </p:cNvPr>
            <p:cNvSpPr txBox="1"/>
            <p:nvPr/>
          </p:nvSpPr>
          <p:spPr>
            <a:xfrm>
              <a:off x="665740" y="87585"/>
              <a:ext cx="4606834"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MTSI extension for XR conversational, ITT4XR (TBD)</a:t>
              </a:r>
              <a:endParaRPr lang="en-US" sz="1500" kern="1200" dirty="0"/>
            </a:p>
          </p:txBody>
        </p:sp>
      </p:grpSp>
      <p:grpSp>
        <p:nvGrpSpPr>
          <p:cNvPr id="75" name="Groupe 89">
            <a:extLst>
              <a:ext uri="{FF2B5EF4-FFF2-40B4-BE49-F238E27FC236}">
                <a16:creationId xmlns:a16="http://schemas.microsoft.com/office/drawing/2014/main" id="{924B24A6-6296-4C99-9D44-60BDB377BB09}"/>
              </a:ext>
            </a:extLst>
          </p:cNvPr>
          <p:cNvGrpSpPr/>
          <p:nvPr/>
        </p:nvGrpSpPr>
        <p:grpSpPr>
          <a:xfrm>
            <a:off x="541373" y="4459253"/>
            <a:ext cx="2045623" cy="430886"/>
            <a:chOff x="1757" y="0"/>
            <a:chExt cx="2045623" cy="430886"/>
          </a:xfrm>
        </p:grpSpPr>
        <p:sp>
          <p:nvSpPr>
            <p:cNvPr id="76" name="Flèche : chevron 90">
              <a:extLst>
                <a:ext uri="{FF2B5EF4-FFF2-40B4-BE49-F238E27FC236}">
                  <a16:creationId xmlns:a16="http://schemas.microsoft.com/office/drawing/2014/main" id="{20E5DDE0-7145-4399-B6BD-37E7AD6959B5}"/>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7" name="Flèche : chevron 4">
              <a:extLst>
                <a:ext uri="{FF2B5EF4-FFF2-40B4-BE49-F238E27FC236}">
                  <a16:creationId xmlns:a16="http://schemas.microsoft.com/office/drawing/2014/main" id="{C190BD91-D63A-46B6-B5AC-078388143666}"/>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SA1 FS_MMTELin5G</a:t>
              </a:r>
              <a:endParaRPr lang="en-US" sz="1400" kern="1200" dirty="0">
                <a:latin typeface="+mn-lt"/>
              </a:endParaRPr>
            </a:p>
          </p:txBody>
        </p:sp>
      </p:grpSp>
      <p:grpSp>
        <p:nvGrpSpPr>
          <p:cNvPr id="80" name="Groupe 79">
            <a:extLst>
              <a:ext uri="{FF2B5EF4-FFF2-40B4-BE49-F238E27FC236}">
                <a16:creationId xmlns:a16="http://schemas.microsoft.com/office/drawing/2014/main" id="{BA66A74D-FEF2-4256-A81D-7C65C64C4D9B}"/>
              </a:ext>
            </a:extLst>
          </p:cNvPr>
          <p:cNvGrpSpPr/>
          <p:nvPr/>
        </p:nvGrpSpPr>
        <p:grpSpPr>
          <a:xfrm>
            <a:off x="2397972" y="3227036"/>
            <a:ext cx="5835857" cy="430381"/>
            <a:chOff x="1" y="252"/>
            <a:chExt cx="5798817" cy="430381"/>
          </a:xfrm>
          <a:solidFill>
            <a:schemeClr val="accent2">
              <a:lumMod val="75000"/>
            </a:schemeClr>
          </a:solidFill>
        </p:grpSpPr>
        <p:sp>
          <p:nvSpPr>
            <p:cNvPr id="81" name="Flèche : chevron 80">
              <a:extLst>
                <a:ext uri="{FF2B5EF4-FFF2-40B4-BE49-F238E27FC236}">
                  <a16:creationId xmlns:a16="http://schemas.microsoft.com/office/drawing/2014/main" id="{0764BC9E-C7C3-4AD7-80F1-F8ABB77237A3}"/>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2" name="Flèche : chevron 4">
              <a:extLst>
                <a:ext uri="{FF2B5EF4-FFF2-40B4-BE49-F238E27FC236}">
                  <a16:creationId xmlns:a16="http://schemas.microsoft.com/office/drawing/2014/main" id="{B7598E56-B32C-4EC9-ACCD-B83249A5B809}"/>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algn="ctr" defTabSz="666750">
                <a:lnSpc>
                  <a:spcPct val="90000"/>
                </a:lnSpc>
                <a:spcAft>
                  <a:spcPct val="35000"/>
                </a:spcAft>
              </a:pPr>
              <a:r>
                <a:rPr lang="en-US" sz="1500" dirty="0"/>
                <a:t>XR real-time communications: 5G-RTC (TBD)</a:t>
              </a:r>
              <a:endParaRPr lang="en-US" sz="1500" kern="1200" dirty="0"/>
            </a:p>
          </p:txBody>
        </p:sp>
      </p:grpSp>
      <p:grpSp>
        <p:nvGrpSpPr>
          <p:cNvPr id="83" name="Groupe 82">
            <a:extLst>
              <a:ext uri="{FF2B5EF4-FFF2-40B4-BE49-F238E27FC236}">
                <a16:creationId xmlns:a16="http://schemas.microsoft.com/office/drawing/2014/main" id="{9005F3D7-F9BE-4F8A-8C77-C4611233C1BA}"/>
              </a:ext>
            </a:extLst>
          </p:cNvPr>
          <p:cNvGrpSpPr/>
          <p:nvPr/>
        </p:nvGrpSpPr>
        <p:grpSpPr>
          <a:xfrm>
            <a:off x="2342474" y="2765914"/>
            <a:ext cx="5862400" cy="430381"/>
            <a:chOff x="1" y="252"/>
            <a:chExt cx="5798817" cy="430381"/>
          </a:xfrm>
          <a:solidFill>
            <a:schemeClr val="accent2">
              <a:lumMod val="75000"/>
            </a:schemeClr>
          </a:solidFill>
        </p:grpSpPr>
        <p:sp>
          <p:nvSpPr>
            <p:cNvPr id="94" name="Flèche : chevron 93">
              <a:extLst>
                <a:ext uri="{FF2B5EF4-FFF2-40B4-BE49-F238E27FC236}">
                  <a16:creationId xmlns:a16="http://schemas.microsoft.com/office/drawing/2014/main" id="{DC06E897-1030-4D31-AFB0-19480070CA71}"/>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5" name="Flèche : chevron 4">
              <a:extLst>
                <a:ext uri="{FF2B5EF4-FFF2-40B4-BE49-F238E27FC236}">
                  <a16:creationId xmlns:a16="http://schemas.microsoft.com/office/drawing/2014/main" id="{3AF8CD46-F3B3-4ECD-A674-3F41E1F1D746}"/>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algn="ctr" defTabSz="666750">
                <a:lnSpc>
                  <a:spcPct val="90000"/>
                </a:lnSpc>
                <a:spcAft>
                  <a:spcPct val="35000"/>
                </a:spcAft>
              </a:pPr>
              <a:r>
                <a:rPr lang="en-US" sz="1500" dirty="0"/>
                <a:t>XR QoS, </a:t>
              </a:r>
              <a:r>
                <a:rPr lang="en-US" sz="1500" dirty="0" err="1"/>
                <a:t>QoE</a:t>
              </a:r>
              <a:r>
                <a:rPr lang="en-US" sz="1500" dirty="0"/>
                <a:t> Quality metrics, Split-rendering (TBD)</a:t>
              </a:r>
              <a:endParaRPr lang="en-US" sz="1500" kern="1200" dirty="0"/>
            </a:p>
          </p:txBody>
        </p:sp>
      </p:grpSp>
      <p:grpSp>
        <p:nvGrpSpPr>
          <p:cNvPr id="100" name="Groupe 99">
            <a:extLst>
              <a:ext uri="{FF2B5EF4-FFF2-40B4-BE49-F238E27FC236}">
                <a16:creationId xmlns:a16="http://schemas.microsoft.com/office/drawing/2014/main" id="{973F1941-7EDD-4CEC-8071-84D2EE6334D5}"/>
              </a:ext>
            </a:extLst>
          </p:cNvPr>
          <p:cNvGrpSpPr/>
          <p:nvPr/>
        </p:nvGrpSpPr>
        <p:grpSpPr>
          <a:xfrm>
            <a:off x="2413341" y="3678238"/>
            <a:ext cx="5862400" cy="430381"/>
            <a:chOff x="1" y="252"/>
            <a:chExt cx="5798817" cy="430381"/>
          </a:xfrm>
          <a:solidFill>
            <a:schemeClr val="accent2">
              <a:lumMod val="75000"/>
            </a:schemeClr>
          </a:solidFill>
        </p:grpSpPr>
        <p:sp>
          <p:nvSpPr>
            <p:cNvPr id="101" name="Flèche : chevron 100">
              <a:extLst>
                <a:ext uri="{FF2B5EF4-FFF2-40B4-BE49-F238E27FC236}">
                  <a16:creationId xmlns:a16="http://schemas.microsoft.com/office/drawing/2014/main" id="{FCED963A-4BC2-498A-804D-304FDDE3908D}"/>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2" name="Flèche : chevron 4">
              <a:extLst>
                <a:ext uri="{FF2B5EF4-FFF2-40B4-BE49-F238E27FC236}">
                  <a16:creationId xmlns:a16="http://schemas.microsoft.com/office/drawing/2014/main" id="{223F7304-B140-467F-8CEB-8AB3D672AFF2}"/>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algn="ctr" defTabSz="666750">
                <a:lnSpc>
                  <a:spcPct val="90000"/>
                </a:lnSpc>
                <a:spcAft>
                  <a:spcPct val="35000"/>
                </a:spcAft>
              </a:pPr>
              <a:r>
                <a:rPr lang="en-US" sz="1500" dirty="0"/>
                <a:t>2D/VR/AR/MR streaming (TBD)</a:t>
              </a:r>
              <a:endParaRPr lang="en-US" sz="1500" kern="1200" dirty="0"/>
            </a:p>
          </p:txBody>
        </p:sp>
      </p:grpSp>
      <p:grpSp>
        <p:nvGrpSpPr>
          <p:cNvPr id="66" name="Groupe 65">
            <a:extLst>
              <a:ext uri="{FF2B5EF4-FFF2-40B4-BE49-F238E27FC236}">
                <a16:creationId xmlns:a16="http://schemas.microsoft.com/office/drawing/2014/main" id="{E837CE48-9A50-4A51-AD04-33141C0442A8}"/>
              </a:ext>
            </a:extLst>
          </p:cNvPr>
          <p:cNvGrpSpPr/>
          <p:nvPr/>
        </p:nvGrpSpPr>
        <p:grpSpPr>
          <a:xfrm>
            <a:off x="507326" y="3246931"/>
            <a:ext cx="2021865" cy="1149971"/>
            <a:chOff x="1757" y="0"/>
            <a:chExt cx="2045623" cy="430886"/>
          </a:xfrm>
        </p:grpSpPr>
        <p:sp>
          <p:nvSpPr>
            <p:cNvPr id="71" name="Flèche : chevron 70">
              <a:extLst>
                <a:ext uri="{FF2B5EF4-FFF2-40B4-BE49-F238E27FC236}">
                  <a16:creationId xmlns:a16="http://schemas.microsoft.com/office/drawing/2014/main" id="{482E3F7F-B59E-4440-A89D-6E6E75FA74D6}"/>
                </a:ext>
              </a:extLst>
            </p:cNvPr>
            <p:cNvSpPr/>
            <p:nvPr/>
          </p:nvSpPr>
          <p:spPr>
            <a:xfrm>
              <a:off x="1757" y="0"/>
              <a:ext cx="2045623" cy="430886"/>
            </a:xfrm>
            <a:prstGeom prst="chevron">
              <a:avLst>
                <a:gd name="adj" fmla="val 22085"/>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4" name="Flèche : chevron 4">
              <a:extLst>
                <a:ext uri="{FF2B5EF4-FFF2-40B4-BE49-F238E27FC236}">
                  <a16:creationId xmlns:a16="http://schemas.microsoft.com/office/drawing/2014/main" id="{86798B91-BC4A-410F-A583-FC4028EC2158}"/>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FS_5GSTAR </a:t>
              </a:r>
              <a:endParaRPr lang="en-US" sz="1400" kern="1200" dirty="0">
                <a:latin typeface="+mn-lt"/>
              </a:endParaRPr>
            </a:p>
          </p:txBody>
        </p:sp>
      </p:grpSp>
    </p:spTree>
    <p:extLst>
      <p:ext uri="{BB962C8B-B14F-4D97-AF65-F5344CB8AC3E}">
        <p14:creationId xmlns:p14="http://schemas.microsoft.com/office/powerpoint/2010/main" val="295134116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 name="TextBox 62"/>
          <p:cNvSpPr txBox="1">
            <a:spLocks noChangeArrowheads="1"/>
          </p:cNvSpPr>
          <p:nvPr/>
        </p:nvSpPr>
        <p:spPr bwMode="auto">
          <a:xfrm rot="20391721">
            <a:off x="2315087" y="1791989"/>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9/21</a:t>
            </a:r>
          </a:p>
        </p:txBody>
      </p:sp>
      <p:sp>
        <p:nvSpPr>
          <p:cNvPr id="8244" name="TextBox 64"/>
          <p:cNvSpPr txBox="1">
            <a:spLocks noChangeArrowheads="1"/>
          </p:cNvSpPr>
          <p:nvPr/>
        </p:nvSpPr>
        <p:spPr bwMode="auto">
          <a:xfrm rot="20391721">
            <a:off x="1397650" y="1799599"/>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t>6/21</a:t>
            </a:r>
          </a:p>
        </p:txBody>
      </p:sp>
      <p:sp>
        <p:nvSpPr>
          <p:cNvPr id="8248" name="TextBox 68"/>
          <p:cNvSpPr txBox="1">
            <a:spLocks noChangeArrowheads="1"/>
          </p:cNvSpPr>
          <p:nvPr/>
        </p:nvSpPr>
        <p:spPr bwMode="auto">
          <a:xfrm rot="20391721">
            <a:off x="3226222"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cxnSp>
        <p:nvCxnSpPr>
          <p:cNvPr id="53" name="Straight Connector 52"/>
          <p:cNvCxnSpPr>
            <a:cxnSpLocks/>
          </p:cNvCxnSpPr>
          <p:nvPr/>
        </p:nvCxnSpPr>
        <p:spPr>
          <a:xfrm flipH="1">
            <a:off x="1563604" y="2547511"/>
            <a:ext cx="27581" cy="3717822"/>
          </a:xfrm>
          <a:prstGeom prst="line">
            <a:avLst/>
          </a:prstGeom>
        </p:spPr>
        <p:style>
          <a:lnRef idx="1">
            <a:schemeClr val="dk1"/>
          </a:lnRef>
          <a:fillRef idx="0">
            <a:schemeClr val="dk1"/>
          </a:fillRef>
          <a:effectRef idx="0">
            <a:schemeClr val="dk1"/>
          </a:effectRef>
          <a:fontRef idx="minor">
            <a:schemeClr val="tx1"/>
          </a:fontRef>
        </p:style>
      </p:cxnSp>
      <p:sp>
        <p:nvSpPr>
          <p:cNvPr id="8219" name="TextBox 27"/>
          <p:cNvSpPr txBox="1">
            <a:spLocks noChangeArrowheads="1"/>
          </p:cNvSpPr>
          <p:nvPr/>
        </p:nvSpPr>
        <p:spPr bwMode="auto">
          <a:xfrm>
            <a:off x="1219657" y="2034913"/>
            <a:ext cx="719917" cy="443662"/>
          </a:xfrm>
          <a:prstGeom prst="rect">
            <a:avLst/>
          </a:prstGeom>
          <a:solidFill>
            <a:schemeClr val="bg1">
              <a:lumMod val="50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SA#92</a:t>
            </a:r>
          </a:p>
          <a:p>
            <a:pPr algn="ctr">
              <a:lnSpc>
                <a:spcPct val="100000"/>
              </a:lnSpc>
              <a:spcBef>
                <a:spcPct val="0"/>
              </a:spcBef>
              <a:buFontTx/>
              <a:buNone/>
            </a:pPr>
            <a:r>
              <a:rPr lang="en-US" altLang="en-US" sz="1200">
                <a:latin typeface="Arial" panose="020B0604020202020204" pitchFamily="34" charset="0"/>
              </a:rPr>
              <a:t>Q2/2021</a:t>
            </a:r>
          </a:p>
        </p:txBody>
      </p:sp>
      <p:cxnSp>
        <p:nvCxnSpPr>
          <p:cNvPr id="42" name="Straight Connector 41"/>
          <p:cNvCxnSpPr>
            <a:cxnSpLocks/>
          </p:cNvCxnSpPr>
          <p:nvPr/>
        </p:nvCxnSpPr>
        <p:spPr>
          <a:xfrm flipH="1">
            <a:off x="2489159" y="2538359"/>
            <a:ext cx="12326" cy="3697341"/>
          </a:xfrm>
          <a:prstGeom prst="line">
            <a:avLst/>
          </a:prstGeom>
        </p:spPr>
        <p:style>
          <a:lnRef idx="1">
            <a:schemeClr val="dk1"/>
          </a:lnRef>
          <a:fillRef idx="0">
            <a:schemeClr val="dk1"/>
          </a:fillRef>
          <a:effectRef idx="0">
            <a:schemeClr val="dk1"/>
          </a:effectRef>
          <a:fontRef idx="minor">
            <a:schemeClr val="tx1"/>
          </a:fontRef>
        </p:style>
      </p:cxnSp>
      <p:sp>
        <p:nvSpPr>
          <p:cNvPr id="8234" name="TextBox 27"/>
          <p:cNvSpPr txBox="1">
            <a:spLocks noChangeArrowheads="1"/>
          </p:cNvSpPr>
          <p:nvPr/>
        </p:nvSpPr>
        <p:spPr bwMode="auto">
          <a:xfrm>
            <a:off x="2162969" y="2034913"/>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SA#93</a:t>
            </a:r>
          </a:p>
          <a:p>
            <a:pPr algn="ctr">
              <a:lnSpc>
                <a:spcPct val="100000"/>
              </a:lnSpc>
              <a:spcBef>
                <a:spcPct val="0"/>
              </a:spcBef>
              <a:buFontTx/>
              <a:buNone/>
            </a:pPr>
            <a:r>
              <a:rPr lang="en-US" altLang="en-US" sz="1200">
                <a:latin typeface="Arial" panose="020B0604020202020204" pitchFamily="34" charset="0"/>
              </a:rPr>
              <a:t>Q3/2021</a:t>
            </a:r>
          </a:p>
        </p:txBody>
      </p:sp>
      <p:cxnSp>
        <p:nvCxnSpPr>
          <p:cNvPr id="67" name="Straight Connector 66"/>
          <p:cNvCxnSpPr>
            <a:cxnSpLocks/>
          </p:cNvCxnSpPr>
          <p:nvPr/>
        </p:nvCxnSpPr>
        <p:spPr>
          <a:xfrm flipH="1">
            <a:off x="3435989" y="2547512"/>
            <a:ext cx="16200" cy="3688188"/>
          </a:xfrm>
          <a:prstGeom prst="line">
            <a:avLst/>
          </a:prstGeom>
        </p:spPr>
        <p:style>
          <a:lnRef idx="1">
            <a:schemeClr val="dk1"/>
          </a:lnRef>
          <a:fillRef idx="0">
            <a:schemeClr val="dk1"/>
          </a:fillRef>
          <a:effectRef idx="0">
            <a:schemeClr val="dk1"/>
          </a:effectRef>
          <a:fontRef idx="minor">
            <a:schemeClr val="tx1"/>
          </a:fontRef>
        </p:style>
      </p:cxnSp>
      <p:sp>
        <p:nvSpPr>
          <p:cNvPr id="8247" name="TextBox 27"/>
          <p:cNvSpPr txBox="1">
            <a:spLocks noChangeArrowheads="1"/>
          </p:cNvSpPr>
          <p:nvPr/>
        </p:nvSpPr>
        <p:spPr bwMode="auto">
          <a:xfrm>
            <a:off x="3113667" y="2044066"/>
            <a:ext cx="719917" cy="4436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57" name="TextBox 68">
            <a:extLst>
              <a:ext uri="{FF2B5EF4-FFF2-40B4-BE49-F238E27FC236}">
                <a16:creationId xmlns:a16="http://schemas.microsoft.com/office/drawing/2014/main" id="{F973183F-3787-4B2A-8DF2-2CBBFEB5AE2D}"/>
              </a:ext>
            </a:extLst>
          </p:cNvPr>
          <p:cNvSpPr txBox="1">
            <a:spLocks noChangeArrowheads="1"/>
          </p:cNvSpPr>
          <p:nvPr/>
        </p:nvSpPr>
        <p:spPr bwMode="auto">
          <a:xfrm rot="20391721">
            <a:off x="4161756"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58" name="Straight Connector 66">
            <a:extLst>
              <a:ext uri="{FF2B5EF4-FFF2-40B4-BE49-F238E27FC236}">
                <a16:creationId xmlns:a16="http://schemas.microsoft.com/office/drawing/2014/main" id="{704A8F78-5ED0-4F0A-B9A0-29D6CF4D4766}"/>
              </a:ext>
            </a:extLst>
          </p:cNvPr>
          <p:cNvCxnSpPr>
            <a:cxnSpLocks/>
          </p:cNvCxnSpPr>
          <p:nvPr/>
        </p:nvCxnSpPr>
        <p:spPr>
          <a:xfrm flipH="1">
            <a:off x="4356322" y="2570934"/>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60" name="TextBox 27">
            <a:extLst>
              <a:ext uri="{FF2B5EF4-FFF2-40B4-BE49-F238E27FC236}">
                <a16:creationId xmlns:a16="http://schemas.microsoft.com/office/drawing/2014/main" id="{11A0B7A1-9E89-45A4-B671-BF380C539101}"/>
              </a:ext>
            </a:extLst>
          </p:cNvPr>
          <p:cNvSpPr txBox="1">
            <a:spLocks noChangeArrowheads="1"/>
          </p:cNvSpPr>
          <p:nvPr/>
        </p:nvSpPr>
        <p:spPr bwMode="auto">
          <a:xfrm>
            <a:off x="4042160"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62" name="TextBox 68">
            <a:extLst>
              <a:ext uri="{FF2B5EF4-FFF2-40B4-BE49-F238E27FC236}">
                <a16:creationId xmlns:a16="http://schemas.microsoft.com/office/drawing/2014/main" id="{0B8A1E00-51E4-4A02-9405-08B5CF9386EA}"/>
              </a:ext>
            </a:extLst>
          </p:cNvPr>
          <p:cNvSpPr txBox="1">
            <a:spLocks noChangeArrowheads="1"/>
          </p:cNvSpPr>
          <p:nvPr/>
        </p:nvSpPr>
        <p:spPr bwMode="auto">
          <a:xfrm rot="20391721">
            <a:off x="5128788"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63" name="Straight Connector 66">
            <a:extLst>
              <a:ext uri="{FF2B5EF4-FFF2-40B4-BE49-F238E27FC236}">
                <a16:creationId xmlns:a16="http://schemas.microsoft.com/office/drawing/2014/main" id="{AFFF704A-1C79-4546-B5E2-2B1D23A267C1}"/>
              </a:ext>
            </a:extLst>
          </p:cNvPr>
          <p:cNvCxnSpPr>
            <a:cxnSpLocks/>
          </p:cNvCxnSpPr>
          <p:nvPr/>
        </p:nvCxnSpPr>
        <p:spPr>
          <a:xfrm flipH="1">
            <a:off x="5358040" y="2547512"/>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65" name="TextBox 27">
            <a:extLst>
              <a:ext uri="{FF2B5EF4-FFF2-40B4-BE49-F238E27FC236}">
                <a16:creationId xmlns:a16="http://schemas.microsoft.com/office/drawing/2014/main" id="{06C21843-FFFB-4E64-98FB-5D76855EA9B7}"/>
              </a:ext>
            </a:extLst>
          </p:cNvPr>
          <p:cNvSpPr txBox="1">
            <a:spLocks noChangeArrowheads="1"/>
          </p:cNvSpPr>
          <p:nvPr/>
        </p:nvSpPr>
        <p:spPr bwMode="auto">
          <a:xfrm>
            <a:off x="5009192"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68" name="TextBox 68">
            <a:extLst>
              <a:ext uri="{FF2B5EF4-FFF2-40B4-BE49-F238E27FC236}">
                <a16:creationId xmlns:a16="http://schemas.microsoft.com/office/drawing/2014/main" id="{A0DC2944-9AEA-4FC9-A8AD-7E8836135804}"/>
              </a:ext>
            </a:extLst>
          </p:cNvPr>
          <p:cNvSpPr txBox="1">
            <a:spLocks noChangeArrowheads="1"/>
          </p:cNvSpPr>
          <p:nvPr/>
        </p:nvSpPr>
        <p:spPr bwMode="auto">
          <a:xfrm rot="20391721">
            <a:off x="6095820"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69" name="Straight Connector 66">
            <a:extLst>
              <a:ext uri="{FF2B5EF4-FFF2-40B4-BE49-F238E27FC236}">
                <a16:creationId xmlns:a16="http://schemas.microsoft.com/office/drawing/2014/main" id="{819D4052-0699-49AC-BD00-9C5F54CC176D}"/>
              </a:ext>
            </a:extLst>
          </p:cNvPr>
          <p:cNvCxnSpPr>
            <a:cxnSpLocks/>
          </p:cNvCxnSpPr>
          <p:nvPr/>
        </p:nvCxnSpPr>
        <p:spPr>
          <a:xfrm>
            <a:off x="6341272" y="2552747"/>
            <a:ext cx="0" cy="3712586"/>
          </a:xfrm>
          <a:prstGeom prst="line">
            <a:avLst/>
          </a:prstGeom>
        </p:spPr>
        <p:style>
          <a:lnRef idx="1">
            <a:schemeClr val="dk1"/>
          </a:lnRef>
          <a:fillRef idx="0">
            <a:schemeClr val="dk1"/>
          </a:fillRef>
          <a:effectRef idx="0">
            <a:schemeClr val="dk1"/>
          </a:effectRef>
          <a:fontRef idx="minor">
            <a:schemeClr val="tx1"/>
          </a:fontRef>
        </p:style>
      </p:cxnSp>
      <p:sp>
        <p:nvSpPr>
          <p:cNvPr id="70" name="TextBox 27">
            <a:extLst>
              <a:ext uri="{FF2B5EF4-FFF2-40B4-BE49-F238E27FC236}">
                <a16:creationId xmlns:a16="http://schemas.microsoft.com/office/drawing/2014/main" id="{A87F22D9-3A12-49BD-AA2D-C331ECC68BD5}"/>
              </a:ext>
            </a:extLst>
          </p:cNvPr>
          <p:cNvSpPr txBox="1">
            <a:spLocks noChangeArrowheads="1"/>
          </p:cNvSpPr>
          <p:nvPr/>
        </p:nvSpPr>
        <p:spPr bwMode="auto">
          <a:xfrm>
            <a:off x="5976224"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72" name="TextBox 68">
            <a:extLst>
              <a:ext uri="{FF2B5EF4-FFF2-40B4-BE49-F238E27FC236}">
                <a16:creationId xmlns:a16="http://schemas.microsoft.com/office/drawing/2014/main" id="{C1F7BD17-7CEE-464E-A28A-31B423D44378}"/>
              </a:ext>
            </a:extLst>
          </p:cNvPr>
          <p:cNvSpPr txBox="1">
            <a:spLocks noChangeArrowheads="1"/>
          </p:cNvSpPr>
          <p:nvPr/>
        </p:nvSpPr>
        <p:spPr bwMode="auto">
          <a:xfrm rot="20391721">
            <a:off x="7047354"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73" name="Straight Connector 66">
            <a:extLst>
              <a:ext uri="{FF2B5EF4-FFF2-40B4-BE49-F238E27FC236}">
                <a16:creationId xmlns:a16="http://schemas.microsoft.com/office/drawing/2014/main" id="{2D1674DA-2260-4BF9-89D1-0899AF96151F}"/>
              </a:ext>
            </a:extLst>
          </p:cNvPr>
          <p:cNvCxnSpPr>
            <a:cxnSpLocks/>
          </p:cNvCxnSpPr>
          <p:nvPr/>
        </p:nvCxnSpPr>
        <p:spPr>
          <a:xfrm flipH="1">
            <a:off x="7236074" y="2566700"/>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74" name="TextBox 27">
            <a:extLst>
              <a:ext uri="{FF2B5EF4-FFF2-40B4-BE49-F238E27FC236}">
                <a16:creationId xmlns:a16="http://schemas.microsoft.com/office/drawing/2014/main" id="{AE6F8636-B6F9-477F-AFAB-FB6FAF6F3E3E}"/>
              </a:ext>
            </a:extLst>
          </p:cNvPr>
          <p:cNvSpPr txBox="1">
            <a:spLocks noChangeArrowheads="1"/>
          </p:cNvSpPr>
          <p:nvPr/>
        </p:nvSpPr>
        <p:spPr bwMode="auto">
          <a:xfrm>
            <a:off x="6927758"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29" name="TextBox 68">
            <a:extLst>
              <a:ext uri="{FF2B5EF4-FFF2-40B4-BE49-F238E27FC236}">
                <a16:creationId xmlns:a16="http://schemas.microsoft.com/office/drawing/2014/main" id="{55967E70-1CEB-4554-B458-234B89EB2FE8}"/>
              </a:ext>
            </a:extLst>
          </p:cNvPr>
          <p:cNvSpPr txBox="1">
            <a:spLocks noChangeArrowheads="1"/>
          </p:cNvSpPr>
          <p:nvPr/>
        </p:nvSpPr>
        <p:spPr bwMode="auto">
          <a:xfrm rot="20391721">
            <a:off x="8001543"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30" name="Straight Connector 66">
            <a:extLst>
              <a:ext uri="{FF2B5EF4-FFF2-40B4-BE49-F238E27FC236}">
                <a16:creationId xmlns:a16="http://schemas.microsoft.com/office/drawing/2014/main" id="{3436775C-042F-4D2A-A466-05F0D55012F1}"/>
              </a:ext>
            </a:extLst>
          </p:cNvPr>
          <p:cNvCxnSpPr>
            <a:cxnSpLocks/>
          </p:cNvCxnSpPr>
          <p:nvPr/>
        </p:nvCxnSpPr>
        <p:spPr>
          <a:xfrm flipH="1">
            <a:off x="8196109" y="2570934"/>
            <a:ext cx="56956" cy="3618199"/>
          </a:xfrm>
          <a:prstGeom prst="line">
            <a:avLst/>
          </a:prstGeom>
        </p:spPr>
        <p:style>
          <a:lnRef idx="1">
            <a:schemeClr val="dk1"/>
          </a:lnRef>
          <a:fillRef idx="0">
            <a:schemeClr val="dk1"/>
          </a:fillRef>
          <a:effectRef idx="0">
            <a:schemeClr val="dk1"/>
          </a:effectRef>
          <a:fontRef idx="minor">
            <a:schemeClr val="tx1"/>
          </a:fontRef>
        </p:style>
      </p:cxnSp>
      <p:sp>
        <p:nvSpPr>
          <p:cNvPr id="31" name="TextBox 27">
            <a:extLst>
              <a:ext uri="{FF2B5EF4-FFF2-40B4-BE49-F238E27FC236}">
                <a16:creationId xmlns:a16="http://schemas.microsoft.com/office/drawing/2014/main" id="{5E2C714F-4CF7-4DC7-841B-F1D0C1EF4B96}"/>
              </a:ext>
            </a:extLst>
          </p:cNvPr>
          <p:cNvSpPr txBox="1">
            <a:spLocks noChangeArrowheads="1"/>
          </p:cNvSpPr>
          <p:nvPr/>
        </p:nvSpPr>
        <p:spPr bwMode="auto">
          <a:xfrm>
            <a:off x="7881947"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32" name="TextBox 68">
            <a:extLst>
              <a:ext uri="{FF2B5EF4-FFF2-40B4-BE49-F238E27FC236}">
                <a16:creationId xmlns:a16="http://schemas.microsoft.com/office/drawing/2014/main" id="{C0EA9658-8D64-4218-BB44-7624D8E3B382}"/>
              </a:ext>
            </a:extLst>
          </p:cNvPr>
          <p:cNvSpPr txBox="1">
            <a:spLocks noChangeArrowheads="1"/>
          </p:cNvSpPr>
          <p:nvPr/>
        </p:nvSpPr>
        <p:spPr bwMode="auto">
          <a:xfrm rot="20391721">
            <a:off x="8968575"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33" name="Straight Connector 66">
            <a:extLst>
              <a:ext uri="{FF2B5EF4-FFF2-40B4-BE49-F238E27FC236}">
                <a16:creationId xmlns:a16="http://schemas.microsoft.com/office/drawing/2014/main" id="{228E598B-FAC0-46DF-9C62-BC5948F812BE}"/>
              </a:ext>
            </a:extLst>
          </p:cNvPr>
          <p:cNvCxnSpPr>
            <a:cxnSpLocks/>
          </p:cNvCxnSpPr>
          <p:nvPr/>
        </p:nvCxnSpPr>
        <p:spPr>
          <a:xfrm flipH="1">
            <a:off x="9197827" y="2547512"/>
            <a:ext cx="32927" cy="3641621"/>
          </a:xfrm>
          <a:prstGeom prst="line">
            <a:avLst/>
          </a:prstGeom>
        </p:spPr>
        <p:style>
          <a:lnRef idx="1">
            <a:schemeClr val="dk1"/>
          </a:lnRef>
          <a:fillRef idx="0">
            <a:schemeClr val="dk1"/>
          </a:fillRef>
          <a:effectRef idx="0">
            <a:schemeClr val="dk1"/>
          </a:effectRef>
          <a:fontRef idx="minor">
            <a:schemeClr val="tx1"/>
          </a:fontRef>
        </p:style>
      </p:cxnSp>
      <p:sp>
        <p:nvSpPr>
          <p:cNvPr id="34" name="TextBox 27">
            <a:extLst>
              <a:ext uri="{FF2B5EF4-FFF2-40B4-BE49-F238E27FC236}">
                <a16:creationId xmlns:a16="http://schemas.microsoft.com/office/drawing/2014/main" id="{8D9A5540-6F5D-43D8-B198-21DCCDA87898}"/>
              </a:ext>
            </a:extLst>
          </p:cNvPr>
          <p:cNvSpPr txBox="1">
            <a:spLocks noChangeArrowheads="1"/>
          </p:cNvSpPr>
          <p:nvPr/>
        </p:nvSpPr>
        <p:spPr bwMode="auto">
          <a:xfrm>
            <a:off x="8848979" y="2049301"/>
            <a:ext cx="772968"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35" name="TextBox 68">
            <a:extLst>
              <a:ext uri="{FF2B5EF4-FFF2-40B4-BE49-F238E27FC236}">
                <a16:creationId xmlns:a16="http://schemas.microsoft.com/office/drawing/2014/main" id="{DC0895BD-9B79-4E4D-9C43-BA403A4D3A96}"/>
              </a:ext>
            </a:extLst>
          </p:cNvPr>
          <p:cNvSpPr txBox="1">
            <a:spLocks noChangeArrowheads="1"/>
          </p:cNvSpPr>
          <p:nvPr/>
        </p:nvSpPr>
        <p:spPr bwMode="auto">
          <a:xfrm rot="20391721">
            <a:off x="9935607"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36" name="Straight Connector 66">
            <a:extLst>
              <a:ext uri="{FF2B5EF4-FFF2-40B4-BE49-F238E27FC236}">
                <a16:creationId xmlns:a16="http://schemas.microsoft.com/office/drawing/2014/main" id="{DF74DB7E-6A64-492B-81B3-6C354EEC9E79}"/>
              </a:ext>
            </a:extLst>
          </p:cNvPr>
          <p:cNvCxnSpPr>
            <a:cxnSpLocks/>
          </p:cNvCxnSpPr>
          <p:nvPr/>
        </p:nvCxnSpPr>
        <p:spPr>
          <a:xfrm>
            <a:off x="10181059" y="2552747"/>
            <a:ext cx="0" cy="3712586"/>
          </a:xfrm>
          <a:prstGeom prst="line">
            <a:avLst/>
          </a:prstGeom>
        </p:spPr>
        <p:style>
          <a:lnRef idx="1">
            <a:schemeClr val="dk1"/>
          </a:lnRef>
          <a:fillRef idx="0">
            <a:schemeClr val="dk1"/>
          </a:fillRef>
          <a:effectRef idx="0">
            <a:schemeClr val="dk1"/>
          </a:effectRef>
          <a:fontRef idx="minor">
            <a:schemeClr val="tx1"/>
          </a:fontRef>
        </p:style>
      </p:cxnSp>
      <p:sp>
        <p:nvSpPr>
          <p:cNvPr id="38" name="TextBox 27">
            <a:extLst>
              <a:ext uri="{FF2B5EF4-FFF2-40B4-BE49-F238E27FC236}">
                <a16:creationId xmlns:a16="http://schemas.microsoft.com/office/drawing/2014/main" id="{05463F43-F588-47DB-B61B-8776E6C735F5}"/>
              </a:ext>
            </a:extLst>
          </p:cNvPr>
          <p:cNvSpPr txBox="1">
            <a:spLocks noChangeArrowheads="1"/>
          </p:cNvSpPr>
          <p:nvPr/>
        </p:nvSpPr>
        <p:spPr bwMode="auto">
          <a:xfrm>
            <a:off x="9816011"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39" name="TextBox 68">
            <a:extLst>
              <a:ext uri="{FF2B5EF4-FFF2-40B4-BE49-F238E27FC236}">
                <a16:creationId xmlns:a16="http://schemas.microsoft.com/office/drawing/2014/main" id="{3B00BCB3-1848-4DC9-B392-23B25430D02D}"/>
              </a:ext>
            </a:extLst>
          </p:cNvPr>
          <p:cNvSpPr txBox="1">
            <a:spLocks noChangeArrowheads="1"/>
          </p:cNvSpPr>
          <p:nvPr/>
        </p:nvSpPr>
        <p:spPr bwMode="auto">
          <a:xfrm rot="20391721">
            <a:off x="10887141"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40" name="Straight Connector 66">
            <a:extLst>
              <a:ext uri="{FF2B5EF4-FFF2-40B4-BE49-F238E27FC236}">
                <a16:creationId xmlns:a16="http://schemas.microsoft.com/office/drawing/2014/main" id="{E51DC554-8A0D-4F88-B518-E07F0E7914AC}"/>
              </a:ext>
            </a:extLst>
          </p:cNvPr>
          <p:cNvCxnSpPr>
            <a:cxnSpLocks/>
          </p:cNvCxnSpPr>
          <p:nvPr/>
        </p:nvCxnSpPr>
        <p:spPr>
          <a:xfrm flipH="1">
            <a:off x="11075861" y="2566700"/>
            <a:ext cx="60983" cy="3622433"/>
          </a:xfrm>
          <a:prstGeom prst="line">
            <a:avLst/>
          </a:prstGeom>
        </p:spPr>
        <p:style>
          <a:lnRef idx="1">
            <a:schemeClr val="dk1"/>
          </a:lnRef>
          <a:fillRef idx="0">
            <a:schemeClr val="dk1"/>
          </a:fillRef>
          <a:effectRef idx="0">
            <a:schemeClr val="dk1"/>
          </a:effectRef>
          <a:fontRef idx="minor">
            <a:schemeClr val="tx1"/>
          </a:fontRef>
        </p:style>
      </p:cxnSp>
      <p:sp>
        <p:nvSpPr>
          <p:cNvPr id="41" name="TextBox 27">
            <a:extLst>
              <a:ext uri="{FF2B5EF4-FFF2-40B4-BE49-F238E27FC236}">
                <a16:creationId xmlns:a16="http://schemas.microsoft.com/office/drawing/2014/main" id="{CB8007AB-A181-4FBC-85C6-6D886F8EDC41}"/>
              </a:ext>
            </a:extLst>
          </p:cNvPr>
          <p:cNvSpPr txBox="1">
            <a:spLocks noChangeArrowheads="1"/>
          </p:cNvSpPr>
          <p:nvPr/>
        </p:nvSpPr>
        <p:spPr bwMode="auto">
          <a:xfrm>
            <a:off x="10767545"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Q4/2024</a:t>
            </a:r>
          </a:p>
        </p:txBody>
      </p:sp>
      <p:graphicFrame>
        <p:nvGraphicFramePr>
          <p:cNvPr id="61" name="Diagramme 60">
            <a:extLst>
              <a:ext uri="{FF2B5EF4-FFF2-40B4-BE49-F238E27FC236}">
                <a16:creationId xmlns:a16="http://schemas.microsoft.com/office/drawing/2014/main" id="{1C0CC219-6A1D-4AA2-9467-5EFD36EB4ED2}"/>
              </a:ext>
            </a:extLst>
          </p:cNvPr>
          <p:cNvGraphicFramePr/>
          <p:nvPr>
            <p:extLst>
              <p:ext uri="{D42A27DB-BD31-4B8C-83A1-F6EECF244321}">
                <p14:modId xmlns:p14="http://schemas.microsoft.com/office/powerpoint/2010/main" val="2978642387"/>
              </p:ext>
            </p:extLst>
          </p:nvPr>
        </p:nvGraphicFramePr>
        <p:xfrm>
          <a:off x="489589" y="2758416"/>
          <a:ext cx="3918145" cy="4308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2" name="Groupe 74">
            <a:extLst>
              <a:ext uri="{FF2B5EF4-FFF2-40B4-BE49-F238E27FC236}">
                <a16:creationId xmlns:a16="http://schemas.microsoft.com/office/drawing/2014/main" id="{33C03673-6F46-4FB4-BA95-BB73585D93D0}"/>
              </a:ext>
            </a:extLst>
          </p:cNvPr>
          <p:cNvGrpSpPr/>
          <p:nvPr/>
        </p:nvGrpSpPr>
        <p:grpSpPr>
          <a:xfrm>
            <a:off x="489588" y="3188231"/>
            <a:ext cx="4862907" cy="429792"/>
            <a:chOff x="3360" y="547"/>
            <a:chExt cx="3911424" cy="429792"/>
          </a:xfrm>
        </p:grpSpPr>
        <p:sp>
          <p:nvSpPr>
            <p:cNvPr id="76" name="Flèche : chevron 75">
              <a:extLst>
                <a:ext uri="{FF2B5EF4-FFF2-40B4-BE49-F238E27FC236}">
                  <a16:creationId xmlns:a16="http://schemas.microsoft.com/office/drawing/2014/main" id="{ACBA9698-0ED4-44C3-9EF2-2D54D17B04E4}"/>
                </a:ext>
              </a:extLst>
            </p:cNvPr>
            <p:cNvSpPr/>
            <p:nvPr/>
          </p:nvSpPr>
          <p:spPr>
            <a:xfrm>
              <a:off x="3360" y="547"/>
              <a:ext cx="3911424" cy="42979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7" name="Flèche : chevron 4">
              <a:extLst>
                <a:ext uri="{FF2B5EF4-FFF2-40B4-BE49-F238E27FC236}">
                  <a16:creationId xmlns:a16="http://schemas.microsoft.com/office/drawing/2014/main" id="{E1331F0B-097A-48E2-9D16-82ED4F2DFFE6}"/>
                </a:ext>
              </a:extLst>
            </p:cNvPr>
            <p:cNvSpPr txBox="1"/>
            <p:nvPr/>
          </p:nvSpPr>
          <p:spPr>
            <a:xfrm>
              <a:off x="218256" y="547"/>
              <a:ext cx="3481632" cy="429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5MBUSA (5G Multicast-Broadcast User Service Architecture and related 5GMS Extensions)</a:t>
              </a:r>
            </a:p>
          </p:txBody>
        </p:sp>
      </p:grpSp>
      <p:grpSp>
        <p:nvGrpSpPr>
          <p:cNvPr id="3" name="Groupe 77">
            <a:extLst>
              <a:ext uri="{FF2B5EF4-FFF2-40B4-BE49-F238E27FC236}">
                <a16:creationId xmlns:a16="http://schemas.microsoft.com/office/drawing/2014/main" id="{D225A6E1-6C96-4C17-83E9-C0440392FEBA}"/>
              </a:ext>
            </a:extLst>
          </p:cNvPr>
          <p:cNvGrpSpPr/>
          <p:nvPr/>
        </p:nvGrpSpPr>
        <p:grpSpPr>
          <a:xfrm>
            <a:off x="496231" y="3623564"/>
            <a:ext cx="3911424" cy="429792"/>
            <a:chOff x="3360" y="547"/>
            <a:chExt cx="3911424" cy="429792"/>
          </a:xfrm>
        </p:grpSpPr>
        <p:sp>
          <p:nvSpPr>
            <p:cNvPr id="79" name="Flèche : chevron 78">
              <a:extLst>
                <a:ext uri="{FF2B5EF4-FFF2-40B4-BE49-F238E27FC236}">
                  <a16:creationId xmlns:a16="http://schemas.microsoft.com/office/drawing/2014/main" id="{83054EDD-2178-42FB-A301-C3B60B807B43}"/>
                </a:ext>
              </a:extLst>
            </p:cNvPr>
            <p:cNvSpPr/>
            <p:nvPr/>
          </p:nvSpPr>
          <p:spPr>
            <a:xfrm>
              <a:off x="3360" y="547"/>
              <a:ext cx="3911424" cy="42979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0" name="Flèche : chevron 4">
              <a:extLst>
                <a:ext uri="{FF2B5EF4-FFF2-40B4-BE49-F238E27FC236}">
                  <a16:creationId xmlns:a16="http://schemas.microsoft.com/office/drawing/2014/main" id="{3EE8A238-6475-4DDB-9310-BC902DEC5A79}"/>
                </a:ext>
              </a:extLst>
            </p:cNvPr>
            <p:cNvSpPr txBox="1"/>
            <p:nvPr/>
          </p:nvSpPr>
          <p:spPr>
            <a:xfrm>
              <a:off x="218256" y="547"/>
              <a:ext cx="3481632" cy="429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FS_5GMS_EXT (Study on 5G media streaming extensions)</a:t>
              </a:r>
            </a:p>
          </p:txBody>
        </p:sp>
      </p:grpSp>
      <p:grpSp>
        <p:nvGrpSpPr>
          <p:cNvPr id="4" name="Groupe 80">
            <a:extLst>
              <a:ext uri="{FF2B5EF4-FFF2-40B4-BE49-F238E27FC236}">
                <a16:creationId xmlns:a16="http://schemas.microsoft.com/office/drawing/2014/main" id="{256910A7-B9D6-4FD7-B310-F01AC0B37DC2}"/>
              </a:ext>
            </a:extLst>
          </p:cNvPr>
          <p:cNvGrpSpPr/>
          <p:nvPr/>
        </p:nvGrpSpPr>
        <p:grpSpPr>
          <a:xfrm>
            <a:off x="4237149" y="3628516"/>
            <a:ext cx="5890867" cy="430381"/>
            <a:chOff x="1" y="252"/>
            <a:chExt cx="5798817" cy="430381"/>
          </a:xfrm>
          <a:solidFill>
            <a:schemeClr val="accent2">
              <a:lumMod val="75000"/>
            </a:schemeClr>
          </a:solidFill>
        </p:grpSpPr>
        <p:sp>
          <p:nvSpPr>
            <p:cNvPr id="82" name="Flèche : chevron 81">
              <a:extLst>
                <a:ext uri="{FF2B5EF4-FFF2-40B4-BE49-F238E27FC236}">
                  <a16:creationId xmlns:a16="http://schemas.microsoft.com/office/drawing/2014/main" id="{55AF2363-67A7-4B57-9E08-B72F80CFAF60}"/>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3" name="Flèche : chevron 4">
              <a:extLst>
                <a:ext uri="{FF2B5EF4-FFF2-40B4-BE49-F238E27FC236}">
                  <a16:creationId xmlns:a16="http://schemas.microsoft.com/office/drawing/2014/main" id="{C6874810-6A64-4ECE-BCAC-FA74521B8BEF}"/>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5GMS extensions (TBD): Low latency, Back channel, Slicing…</a:t>
              </a:r>
              <a:endParaRPr lang="en-US" sz="1500" kern="1200" dirty="0"/>
            </a:p>
          </p:txBody>
        </p:sp>
      </p:grpSp>
      <p:grpSp>
        <p:nvGrpSpPr>
          <p:cNvPr id="5" name="Groupe 45">
            <a:extLst>
              <a:ext uri="{FF2B5EF4-FFF2-40B4-BE49-F238E27FC236}">
                <a16:creationId xmlns:a16="http://schemas.microsoft.com/office/drawing/2014/main" id="{4A1AEDD4-33D5-4A21-9BFE-8046A8E3A88F}"/>
              </a:ext>
            </a:extLst>
          </p:cNvPr>
          <p:cNvGrpSpPr/>
          <p:nvPr/>
        </p:nvGrpSpPr>
        <p:grpSpPr>
          <a:xfrm>
            <a:off x="509955" y="4543629"/>
            <a:ext cx="3911424" cy="429792"/>
            <a:chOff x="3360" y="547"/>
            <a:chExt cx="3911424" cy="429792"/>
          </a:xfrm>
        </p:grpSpPr>
        <p:sp>
          <p:nvSpPr>
            <p:cNvPr id="47" name="Flèche : chevron 46">
              <a:extLst>
                <a:ext uri="{FF2B5EF4-FFF2-40B4-BE49-F238E27FC236}">
                  <a16:creationId xmlns:a16="http://schemas.microsoft.com/office/drawing/2014/main" id="{A87CC5AA-0A49-4693-83A7-AF4C6ED5AD28}"/>
                </a:ext>
              </a:extLst>
            </p:cNvPr>
            <p:cNvSpPr/>
            <p:nvPr/>
          </p:nvSpPr>
          <p:spPr>
            <a:xfrm>
              <a:off x="3360" y="547"/>
              <a:ext cx="3911424" cy="42979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Flèche : chevron 4">
              <a:extLst>
                <a:ext uri="{FF2B5EF4-FFF2-40B4-BE49-F238E27FC236}">
                  <a16:creationId xmlns:a16="http://schemas.microsoft.com/office/drawing/2014/main" id="{A60E8014-26FE-4CEB-8B43-54A691EF686C}"/>
                </a:ext>
              </a:extLst>
            </p:cNvPr>
            <p:cNvSpPr txBox="1"/>
            <p:nvPr/>
          </p:nvSpPr>
          <p:spPr>
            <a:xfrm>
              <a:off x="218256" y="547"/>
              <a:ext cx="3481632" cy="429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FS_NPN4AVProd (Feasibility Study on Media Production over 5G NPN)</a:t>
              </a:r>
            </a:p>
          </p:txBody>
        </p:sp>
      </p:grpSp>
      <p:grpSp>
        <p:nvGrpSpPr>
          <p:cNvPr id="6" name="Groupe 48">
            <a:extLst>
              <a:ext uri="{FF2B5EF4-FFF2-40B4-BE49-F238E27FC236}">
                <a16:creationId xmlns:a16="http://schemas.microsoft.com/office/drawing/2014/main" id="{F2C715B4-7A11-42A1-A870-12FC380A4FB4}"/>
              </a:ext>
            </a:extLst>
          </p:cNvPr>
          <p:cNvGrpSpPr/>
          <p:nvPr/>
        </p:nvGrpSpPr>
        <p:grpSpPr>
          <a:xfrm>
            <a:off x="4250415" y="4533034"/>
            <a:ext cx="5890867" cy="430381"/>
            <a:chOff x="1" y="252"/>
            <a:chExt cx="5798817" cy="430381"/>
          </a:xfrm>
          <a:solidFill>
            <a:schemeClr val="accent2">
              <a:lumMod val="75000"/>
            </a:schemeClr>
          </a:solidFill>
        </p:grpSpPr>
        <p:sp>
          <p:nvSpPr>
            <p:cNvPr id="50" name="Flèche : chevron 49">
              <a:extLst>
                <a:ext uri="{FF2B5EF4-FFF2-40B4-BE49-F238E27FC236}">
                  <a16:creationId xmlns:a16="http://schemas.microsoft.com/office/drawing/2014/main" id="{E61CE82F-DD3A-4C66-A4E1-B23700124010}"/>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Flèche : chevron 4">
              <a:extLst>
                <a:ext uri="{FF2B5EF4-FFF2-40B4-BE49-F238E27FC236}">
                  <a16:creationId xmlns:a16="http://schemas.microsoft.com/office/drawing/2014/main" id="{524691A9-5144-4542-A730-5CF30B9494D4}"/>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NPN4AVPROD Stage 3 / 5GMS Uplink Enhancements / APEX (TBD)</a:t>
              </a:r>
              <a:endParaRPr lang="en-US" sz="1500" kern="1200" dirty="0"/>
            </a:p>
          </p:txBody>
        </p:sp>
      </p:grpSp>
      <p:grpSp>
        <p:nvGrpSpPr>
          <p:cNvPr id="8" name="Groupe 58">
            <a:extLst>
              <a:ext uri="{FF2B5EF4-FFF2-40B4-BE49-F238E27FC236}">
                <a16:creationId xmlns:a16="http://schemas.microsoft.com/office/drawing/2014/main" id="{63940092-CAA4-40FE-9A8D-A9338A28E16C}"/>
              </a:ext>
            </a:extLst>
          </p:cNvPr>
          <p:cNvGrpSpPr/>
          <p:nvPr/>
        </p:nvGrpSpPr>
        <p:grpSpPr>
          <a:xfrm>
            <a:off x="5192616" y="3193388"/>
            <a:ext cx="4902474" cy="430381"/>
            <a:chOff x="1" y="252"/>
            <a:chExt cx="5798817" cy="430381"/>
          </a:xfrm>
          <a:solidFill>
            <a:schemeClr val="accent2">
              <a:lumMod val="75000"/>
            </a:schemeClr>
          </a:solidFill>
        </p:grpSpPr>
        <p:sp>
          <p:nvSpPr>
            <p:cNvPr id="64" name="Flèche : chevron 63">
              <a:extLst>
                <a:ext uri="{FF2B5EF4-FFF2-40B4-BE49-F238E27FC236}">
                  <a16:creationId xmlns:a16="http://schemas.microsoft.com/office/drawing/2014/main" id="{37F770E5-5311-4981-AD5B-D9EB1870C391}"/>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6" name="Flèche : chevron 4">
              <a:extLst>
                <a:ext uri="{FF2B5EF4-FFF2-40B4-BE49-F238E27FC236}">
                  <a16:creationId xmlns:a16="http://schemas.microsoft.com/office/drawing/2014/main" id="{DAA6063A-862F-4FC6-B934-204BF660F0F2}"/>
                </a:ext>
              </a:extLst>
            </p:cNvPr>
            <p:cNvSpPr txBox="1"/>
            <p:nvPr/>
          </p:nvSpPr>
          <p:spPr>
            <a:xfrm>
              <a:off x="497272" y="87585"/>
              <a:ext cx="4837580"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Further MBS enhancements: FTA (TBD)</a:t>
              </a:r>
              <a:endParaRPr lang="en-US" sz="1500" kern="1200" dirty="0"/>
            </a:p>
          </p:txBody>
        </p:sp>
      </p:grpSp>
      <p:grpSp>
        <p:nvGrpSpPr>
          <p:cNvPr id="9" name="Groupe 83">
            <a:extLst>
              <a:ext uri="{FF2B5EF4-FFF2-40B4-BE49-F238E27FC236}">
                <a16:creationId xmlns:a16="http://schemas.microsoft.com/office/drawing/2014/main" id="{4BBB073C-6931-4DCD-B4B5-D037CA6087EC}"/>
              </a:ext>
            </a:extLst>
          </p:cNvPr>
          <p:cNvGrpSpPr/>
          <p:nvPr/>
        </p:nvGrpSpPr>
        <p:grpSpPr>
          <a:xfrm>
            <a:off x="4216252" y="2756043"/>
            <a:ext cx="5890867" cy="430381"/>
            <a:chOff x="1" y="252"/>
            <a:chExt cx="5798817" cy="430381"/>
          </a:xfrm>
          <a:solidFill>
            <a:schemeClr val="accent2">
              <a:lumMod val="75000"/>
            </a:schemeClr>
          </a:solidFill>
        </p:grpSpPr>
        <p:sp>
          <p:nvSpPr>
            <p:cNvPr id="85" name="Flèche : chevron 84">
              <a:extLst>
                <a:ext uri="{FF2B5EF4-FFF2-40B4-BE49-F238E27FC236}">
                  <a16:creationId xmlns:a16="http://schemas.microsoft.com/office/drawing/2014/main" id="{6C46916A-C9A7-4441-9C10-D314E83F1472}"/>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6" name="Flèche : chevron 4">
              <a:extLst>
                <a:ext uri="{FF2B5EF4-FFF2-40B4-BE49-F238E27FC236}">
                  <a16:creationId xmlns:a16="http://schemas.microsoft.com/office/drawing/2014/main" id="{9CA5C96D-5216-4392-BAFE-7FEB49C49198}"/>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5GMS EDGE, COPE stage 3, Split-rendering (TBD)</a:t>
              </a:r>
              <a:endParaRPr lang="en-US" sz="1500" kern="1200" dirty="0"/>
            </a:p>
          </p:txBody>
        </p:sp>
      </p:grpSp>
      <p:grpSp>
        <p:nvGrpSpPr>
          <p:cNvPr id="10" name="Groupe 86">
            <a:extLst>
              <a:ext uri="{FF2B5EF4-FFF2-40B4-BE49-F238E27FC236}">
                <a16:creationId xmlns:a16="http://schemas.microsoft.com/office/drawing/2014/main" id="{72402713-929B-4116-B446-58C24EB64C22}"/>
              </a:ext>
            </a:extLst>
          </p:cNvPr>
          <p:cNvGrpSpPr/>
          <p:nvPr/>
        </p:nvGrpSpPr>
        <p:grpSpPr>
          <a:xfrm>
            <a:off x="509955" y="4058103"/>
            <a:ext cx="3911424" cy="429792"/>
            <a:chOff x="3360" y="547"/>
            <a:chExt cx="3911424" cy="429792"/>
          </a:xfrm>
        </p:grpSpPr>
        <p:sp>
          <p:nvSpPr>
            <p:cNvPr id="88" name="Flèche : chevron 87">
              <a:extLst>
                <a:ext uri="{FF2B5EF4-FFF2-40B4-BE49-F238E27FC236}">
                  <a16:creationId xmlns:a16="http://schemas.microsoft.com/office/drawing/2014/main" id="{FE9E2D72-1F80-4008-88F1-57BF8820F385}"/>
                </a:ext>
              </a:extLst>
            </p:cNvPr>
            <p:cNvSpPr/>
            <p:nvPr/>
          </p:nvSpPr>
          <p:spPr>
            <a:xfrm>
              <a:off x="3360" y="547"/>
              <a:ext cx="3911424" cy="42979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9" name="Flèche : chevron 4">
              <a:extLst>
                <a:ext uri="{FF2B5EF4-FFF2-40B4-BE49-F238E27FC236}">
                  <a16:creationId xmlns:a16="http://schemas.microsoft.com/office/drawing/2014/main" id="{26884469-5570-4C05-BF7E-E5908A2A9C66}"/>
                </a:ext>
              </a:extLst>
            </p:cNvPr>
            <p:cNvSpPr txBox="1"/>
            <p:nvPr/>
          </p:nvSpPr>
          <p:spPr>
            <a:xfrm>
              <a:off x="218256" y="547"/>
              <a:ext cx="3481632" cy="4297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5GMS AF Event Exposure (EVEX)</a:t>
              </a:r>
            </a:p>
          </p:txBody>
        </p:sp>
      </p:grpSp>
      <p:grpSp>
        <p:nvGrpSpPr>
          <p:cNvPr id="12" name="Groupe 98">
            <a:extLst>
              <a:ext uri="{FF2B5EF4-FFF2-40B4-BE49-F238E27FC236}">
                <a16:creationId xmlns:a16="http://schemas.microsoft.com/office/drawing/2014/main" id="{90449D24-5E3A-4D10-A57E-F1F304407C2B}"/>
              </a:ext>
            </a:extLst>
          </p:cNvPr>
          <p:cNvGrpSpPr/>
          <p:nvPr/>
        </p:nvGrpSpPr>
        <p:grpSpPr>
          <a:xfrm>
            <a:off x="540792" y="5022755"/>
            <a:ext cx="2045623" cy="430886"/>
            <a:chOff x="1757" y="0"/>
            <a:chExt cx="2045623" cy="430886"/>
          </a:xfrm>
        </p:grpSpPr>
        <p:sp>
          <p:nvSpPr>
            <p:cNvPr id="100" name="Flèche : chevron 99">
              <a:extLst>
                <a:ext uri="{FF2B5EF4-FFF2-40B4-BE49-F238E27FC236}">
                  <a16:creationId xmlns:a16="http://schemas.microsoft.com/office/drawing/2014/main" id="{D82BBA3B-0AF2-4543-B0BC-5784D043A227}"/>
                </a:ext>
              </a:extLst>
            </p:cNvPr>
            <p:cNvSpPr/>
            <p:nvPr/>
          </p:nvSpPr>
          <p:spPr>
            <a:xfrm>
              <a:off x="1757" y="0"/>
              <a:ext cx="2045623" cy="430886"/>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1" name="Flèche : chevron 4">
              <a:extLst>
                <a:ext uri="{FF2B5EF4-FFF2-40B4-BE49-F238E27FC236}">
                  <a16:creationId xmlns:a16="http://schemas.microsoft.com/office/drawing/2014/main" id="{D441DC0F-B9DB-458B-9F17-A7478D986EAD}"/>
                </a:ext>
              </a:extLst>
            </p:cNvPr>
            <p:cNvSpPr txBox="1"/>
            <p:nvPr/>
          </p:nvSpPr>
          <p:spPr>
            <a:xfrm>
              <a:off x="217200" y="0"/>
              <a:ext cx="1614737" cy="43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en-US" altLang="en-US" sz="1400" kern="1200" dirty="0">
                  <a:latin typeface="+mn-lt"/>
                </a:rPr>
                <a:t>SA1 FS_PIN</a:t>
              </a:r>
              <a:endParaRPr lang="en-US" sz="1400" kern="1200" dirty="0">
                <a:latin typeface="+mn-lt"/>
              </a:endParaRPr>
            </a:p>
          </p:txBody>
        </p:sp>
      </p:grpSp>
      <p:grpSp>
        <p:nvGrpSpPr>
          <p:cNvPr id="13" name="Groupe 101">
            <a:extLst>
              <a:ext uri="{FF2B5EF4-FFF2-40B4-BE49-F238E27FC236}">
                <a16:creationId xmlns:a16="http://schemas.microsoft.com/office/drawing/2014/main" id="{5202C983-33DD-4E46-BF65-9A99FED8F36F}"/>
              </a:ext>
            </a:extLst>
          </p:cNvPr>
          <p:cNvGrpSpPr/>
          <p:nvPr/>
        </p:nvGrpSpPr>
        <p:grpSpPr>
          <a:xfrm>
            <a:off x="2418824" y="5022755"/>
            <a:ext cx="5890867" cy="430381"/>
            <a:chOff x="1" y="252"/>
            <a:chExt cx="5798817" cy="430381"/>
          </a:xfrm>
          <a:solidFill>
            <a:schemeClr val="accent2">
              <a:lumMod val="75000"/>
            </a:schemeClr>
          </a:solidFill>
        </p:grpSpPr>
        <p:sp>
          <p:nvSpPr>
            <p:cNvPr id="103" name="Flèche : chevron 102">
              <a:extLst>
                <a:ext uri="{FF2B5EF4-FFF2-40B4-BE49-F238E27FC236}">
                  <a16:creationId xmlns:a16="http://schemas.microsoft.com/office/drawing/2014/main" id="{B1441952-A9AE-4967-8DD3-35E27E2BFEEB}"/>
                </a:ext>
              </a:extLst>
            </p:cNvPr>
            <p:cNvSpPr/>
            <p:nvPr/>
          </p:nvSpPr>
          <p:spPr>
            <a:xfrm>
              <a:off x="1" y="252"/>
              <a:ext cx="5798817" cy="43038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4" name="Flèche : chevron 4">
              <a:extLst>
                <a:ext uri="{FF2B5EF4-FFF2-40B4-BE49-F238E27FC236}">
                  <a16:creationId xmlns:a16="http://schemas.microsoft.com/office/drawing/2014/main" id="{E053E533-E73A-4022-BA52-E30F2BBC833A}"/>
                </a:ext>
              </a:extLst>
            </p:cNvPr>
            <p:cNvSpPr txBox="1"/>
            <p:nvPr/>
          </p:nvSpPr>
          <p:spPr>
            <a:xfrm>
              <a:off x="215192" y="87585"/>
              <a:ext cx="5368436" cy="26346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US" sz="1500" dirty="0"/>
                <a:t>Media handling of Personal IoT Networks Stage 2/3 (TBD)</a:t>
              </a:r>
              <a:endParaRPr lang="en-US" sz="1500" kern="1200" dirty="0"/>
            </a:p>
          </p:txBody>
        </p:sp>
      </p:grpSp>
      <p:sp>
        <p:nvSpPr>
          <p:cNvPr id="75" name="Title 1"/>
          <p:cNvSpPr txBox="1">
            <a:spLocks/>
          </p:cNvSpPr>
          <p:nvPr/>
        </p:nvSpPr>
        <p:spPr bwMode="auto">
          <a:xfrm>
            <a:off x="214016" y="206062"/>
            <a:ext cx="9618183"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US" altLang="en-US" sz="4000" b="1" i="0" u="none" strike="noStrike" kern="1200" cap="none" spc="0" normalizeH="0" baseline="0" noProof="0" dirty="0">
                <a:ln>
                  <a:noFill/>
                </a:ln>
                <a:solidFill>
                  <a:schemeClr val="tx1"/>
                </a:solidFill>
                <a:effectLst/>
                <a:uLnTx/>
                <a:uFillTx/>
                <a:latin typeface="+mj-lt"/>
                <a:ea typeface="+mj-ea"/>
                <a:cs typeface="+mj-cs"/>
              </a:rPr>
              <a:t>Media distribution enhancement &amp; Architecture evolution</a:t>
            </a:r>
          </a:p>
        </p:txBody>
      </p:sp>
    </p:spTree>
    <p:extLst>
      <p:ext uri="{BB962C8B-B14F-4D97-AF65-F5344CB8AC3E}">
        <p14:creationId xmlns:p14="http://schemas.microsoft.com/office/powerpoint/2010/main" val="543818610"/>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62AC140-58E4-429E-B6A7-A16F6CE62F2E}"/>
              </a:ext>
            </a:extLst>
          </p:cNvPr>
          <p:cNvSpPr>
            <a:spLocks noGrp="1"/>
          </p:cNvSpPr>
          <p:nvPr>
            <p:ph type="title"/>
          </p:nvPr>
        </p:nvSpPr>
        <p:spPr/>
        <p:txBody>
          <a:bodyPr/>
          <a:lstStyle/>
          <a:p>
            <a:r>
              <a:rPr lang="sv-SE" altLang="en-US" dirty="0"/>
              <a:t>Thank You!</a:t>
            </a:r>
            <a:endParaRPr lang="en-US" altLang="en-US" dirty="0"/>
          </a:p>
        </p:txBody>
      </p:sp>
      <p:sp>
        <p:nvSpPr>
          <p:cNvPr id="17411" name="Content Placeholder 2">
            <a:extLst>
              <a:ext uri="{FF2B5EF4-FFF2-40B4-BE49-F238E27FC236}">
                <a16:creationId xmlns:a16="http://schemas.microsoft.com/office/drawing/2014/main" id="{3B74E3E3-8821-43AA-9960-9A2F7C0F15F6}"/>
              </a:ext>
            </a:extLst>
          </p:cNvPr>
          <p:cNvSpPr>
            <a:spLocks noGrp="1"/>
          </p:cNvSpPr>
          <p:nvPr>
            <p:ph idx="1"/>
          </p:nvPr>
        </p:nvSpPr>
        <p:spPr>
          <a:xfrm>
            <a:off x="838200" y="1825625"/>
            <a:ext cx="9401432" cy="4351338"/>
          </a:xfrm>
        </p:spPr>
        <p:txBody>
          <a:bodyPr>
            <a:noAutofit/>
          </a:bodyPr>
          <a:lstStyle/>
          <a:p>
            <a:pPr marL="0" indent="0">
              <a:buFontTx/>
              <a:buNone/>
              <a:defRPr/>
            </a:pPr>
            <a:r>
              <a:rPr lang="sv-SE" altLang="en-US" sz="2400" dirty="0"/>
              <a:t>Next steps</a:t>
            </a:r>
          </a:p>
          <a:p>
            <a:pPr marL="0" indent="0">
              <a:buFontTx/>
              <a:buNone/>
              <a:defRPr/>
            </a:pPr>
            <a:r>
              <a:rPr lang="sv-SE" altLang="en-US" sz="2400" dirty="0"/>
              <a:t>	- 2nd SA4 Rel-18 workshop (tentative: 3rd Nov. 2021)</a:t>
            </a:r>
          </a:p>
          <a:p>
            <a:pPr marL="1371600" lvl="3" indent="0">
              <a:defRPr/>
            </a:pPr>
            <a:r>
              <a:rPr lang="sv-SE" altLang="en-US" dirty="0"/>
              <a:t>  For collecting more inputs</a:t>
            </a:r>
          </a:p>
          <a:p>
            <a:pPr marL="1371600" lvl="3" indent="0">
              <a:defRPr/>
            </a:pPr>
            <a:r>
              <a:rPr lang="sv-SE" altLang="en-US" dirty="0"/>
              <a:t>  For adding details of identified items</a:t>
            </a:r>
          </a:p>
          <a:p>
            <a:pPr marL="1371600" lvl="3" indent="0">
              <a:defRPr/>
            </a:pPr>
            <a:r>
              <a:rPr lang="sv-SE" altLang="en-US" dirty="0"/>
              <a:t>  Identify the priorities as a result</a:t>
            </a:r>
          </a:p>
          <a:p>
            <a:pPr marL="0" indent="0">
              <a:buFontTx/>
              <a:buNone/>
              <a:defRPr/>
            </a:pPr>
            <a:r>
              <a:rPr lang="sv-SE" altLang="en-US" sz="2400" dirty="0"/>
              <a:t>	- 60% agreed Rel-18 plan at SA4#116-e (Nov. 2021)</a:t>
            </a:r>
          </a:p>
          <a:p>
            <a:pPr marL="0" indent="0">
              <a:buFontTx/>
              <a:buNone/>
              <a:defRPr/>
            </a:pPr>
            <a:r>
              <a:rPr lang="sv-SE" altLang="en-US" sz="2400" dirty="0"/>
              <a:t>	- 100% agreed Rel-18 plan at SA4#117-e (Feb. 2022)</a:t>
            </a:r>
          </a:p>
          <a:p>
            <a:pPr marL="0" indent="0">
              <a:lnSpc>
                <a:spcPct val="100000"/>
              </a:lnSpc>
              <a:spcBef>
                <a:spcPct val="0"/>
              </a:spcBef>
              <a:buFontTx/>
              <a:buNone/>
              <a:defRPr/>
            </a:pPr>
            <a:endParaRPr lang="sv-SE" altLang="en-US" sz="1200" dirty="0"/>
          </a:p>
          <a:p>
            <a:pPr marL="0" indent="0">
              <a:lnSpc>
                <a:spcPct val="100000"/>
              </a:lnSpc>
              <a:spcBef>
                <a:spcPct val="0"/>
              </a:spcBef>
              <a:buFontTx/>
              <a:buNone/>
              <a:defRPr/>
            </a:pPr>
            <a:endParaRPr lang="sv-SE" altLang="en-US" sz="1200" dirty="0"/>
          </a:p>
          <a:p>
            <a:pPr marL="0" indent="0">
              <a:lnSpc>
                <a:spcPct val="100000"/>
              </a:lnSpc>
              <a:spcBef>
                <a:spcPct val="0"/>
              </a:spcBef>
              <a:buFontTx/>
              <a:buNone/>
              <a:defRPr/>
            </a:pPr>
            <a:endParaRPr lang="sv-SE" altLang="en-US" sz="1200" dirty="0"/>
          </a:p>
          <a:p>
            <a:pPr marL="0" indent="0">
              <a:lnSpc>
                <a:spcPct val="100000"/>
              </a:lnSpc>
              <a:spcBef>
                <a:spcPct val="0"/>
              </a:spcBef>
              <a:buFontTx/>
              <a:buNone/>
              <a:defRPr/>
            </a:pPr>
            <a:endParaRPr lang="sv-SE" altLang="en-US" sz="1200" dirty="0"/>
          </a:p>
          <a:p>
            <a:pPr marL="0" indent="0">
              <a:lnSpc>
                <a:spcPct val="100000"/>
              </a:lnSpc>
              <a:spcBef>
                <a:spcPct val="0"/>
              </a:spcBef>
              <a:buFontTx/>
              <a:buNone/>
              <a:defRPr/>
            </a:pPr>
            <a:r>
              <a:rPr lang="sv-SE" altLang="en-US" sz="1200" dirty="0"/>
              <a:t>Frédéric Gabin</a:t>
            </a:r>
          </a:p>
          <a:p>
            <a:pPr marL="0" indent="0">
              <a:lnSpc>
                <a:spcPct val="100000"/>
              </a:lnSpc>
              <a:spcBef>
                <a:spcPct val="0"/>
              </a:spcBef>
              <a:buFontTx/>
              <a:buNone/>
              <a:defRPr/>
            </a:pPr>
            <a:r>
              <a:rPr lang="sv-SE" altLang="en-US" sz="1200" dirty="0"/>
              <a:t>3GPP SA4 Chairman</a:t>
            </a:r>
          </a:p>
          <a:p>
            <a:pPr marL="0" indent="0">
              <a:lnSpc>
                <a:spcPct val="100000"/>
              </a:lnSpc>
              <a:spcBef>
                <a:spcPct val="0"/>
              </a:spcBef>
              <a:buFontTx/>
              <a:buNone/>
              <a:defRPr/>
            </a:pPr>
            <a:r>
              <a:rPr lang="sv-SE" altLang="en-US" sz="1200" dirty="0"/>
              <a:t>mail: frederic.gabin@dolby.com</a:t>
            </a:r>
          </a:p>
          <a:p>
            <a:pPr marL="0" indent="0">
              <a:lnSpc>
                <a:spcPct val="100000"/>
              </a:lnSpc>
              <a:spcBef>
                <a:spcPct val="0"/>
              </a:spcBef>
              <a:buFontTx/>
              <a:buNone/>
              <a:defRPr/>
            </a:pPr>
            <a:r>
              <a:rPr lang="sv-SE" altLang="en-US" sz="1200" dirty="0"/>
              <a:t>phone: +33 678448575</a:t>
            </a:r>
          </a:p>
          <a:p>
            <a:pPr marL="0" indent="0">
              <a:buFontTx/>
              <a:buNone/>
              <a:defRPr/>
            </a:pPr>
            <a:endParaRPr lang="sv-SE" altLang="en-US" sz="2400" dirty="0"/>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7EC6EB72709A4BBD33974080D0AD8A" ma:contentTypeVersion="11" ma:contentTypeDescription="Create a new document." ma:contentTypeScope="" ma:versionID="6d7296509cd556138004764a18fb1ed1">
  <xsd:schema xmlns:xsd="http://www.w3.org/2001/XMLSchema" xmlns:xs="http://www.w3.org/2001/XMLSchema" xmlns:p="http://schemas.microsoft.com/office/2006/metadata/properties" xmlns:ns2="e491cd96-4138-4db9-bee4-fef1313a6c46" xmlns:ns3="5ec47afc-8ad7-4c75-bd3d-b4e32f22a2ab" targetNamespace="http://schemas.microsoft.com/office/2006/metadata/properties" ma:root="true" ma:fieldsID="c31d96acfd4df2e0223c77d4cf25bbd2" ns2:_="" ns3:_="">
    <xsd:import namespace="e491cd96-4138-4db9-bee4-fef1313a6c46"/>
    <xsd:import namespace="5ec47afc-8ad7-4c75-bd3d-b4e32f22a2a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91cd96-4138-4db9-bee4-fef1313a6c4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c47afc-8ad7-4c75-bd3d-b4e32f22a2a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563390-AB45-40AE-A659-3CAC22FC53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91cd96-4138-4db9-bee4-fef1313a6c46"/>
    <ds:schemaRef ds:uri="5ec47afc-8ad7-4c75-bd3d-b4e32f22a2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9B797D-523D-4FD7-9545-1790D18AC6CA}">
  <ds:schemaRefs>
    <ds:schemaRef ds:uri="http://schemas.microsoft.com/sharepoint/v3/contenttype/forms"/>
  </ds:schemaRefs>
</ds:datastoreItem>
</file>

<file path=customXml/itemProps3.xml><?xml version="1.0" encoding="utf-8"?>
<ds:datastoreItem xmlns:ds="http://schemas.openxmlformats.org/officeDocument/2006/customXml" ds:itemID="{B18A9FE4-C404-41F8-9804-B555F1113F06}">
  <ds:schemaRefs>
    <ds:schemaRef ds:uri="http://purl.org/dc/elements/1.1/"/>
    <ds:schemaRef ds:uri="http://purl.org/dc/terms/"/>
    <ds:schemaRef ds:uri="e491cd96-4138-4db9-bee4-fef1313a6c46"/>
    <ds:schemaRef ds:uri="http://purl.org/dc/dcmitype/"/>
    <ds:schemaRef ds:uri="5ec47afc-8ad7-4c75-bd3d-b4e32f22a2ab"/>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1079</Words>
  <Application>Microsoft Office PowerPoint</Application>
  <PresentationFormat>Grand écran</PresentationFormat>
  <Paragraphs>219</Paragraphs>
  <Slides>8</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Calibri Light</vt:lpstr>
      <vt:lpstr>Century Gothic</vt:lpstr>
      <vt:lpstr>Times New Roman</vt:lpstr>
      <vt:lpstr>Office Theme</vt:lpstr>
      <vt:lpstr>DRAFT SA4 WG input to SA Rel-18 Workshop</vt:lpstr>
      <vt:lpstr>Introduction</vt:lpstr>
      <vt:lpstr>Three stage approach / SA4</vt:lpstr>
      <vt:lpstr>SA4 Rel-18 Workshop (17th August)</vt:lpstr>
      <vt:lpstr>New Immersive media types and formats definition</vt:lpstr>
      <vt:lpstr>XR (AR/VR/MR and Cloud Gaming) Services</vt:lpstr>
      <vt:lpstr>Présentation PowerPoint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2019-05-22T07:33:39Z</dcterms:created>
  <dcterms:modified xsi:type="dcterms:W3CDTF">2021-09-03T17:46:43Z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0x0101002C7EC6EB72709A4BBD33974080D0AD8A</vt:lpwstr>
  </property>
  <property fmtid="{D5CDD505-2E9C-101B-9397-08002B2CF9AE}" pid="3" name="NSCPROP_SA">
    <vt:lpwstr>C:\Users\han\Desktop\Song\SP-21xxxx Draft SA4 WG Chair input to SA Rel-18 Workshop rev2.pptx</vt:lpwstr>
  </property>
</Properties>
</file>