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305" r:id="rId4"/>
  </p:sldMasterIdLst>
  <p:notesMasterIdLst>
    <p:notesMasterId r:id="rId17"/>
  </p:notesMasterIdLst>
  <p:handoutMasterIdLst>
    <p:handoutMasterId r:id="rId18"/>
  </p:handoutMasterIdLst>
  <p:sldIdLst>
    <p:sldId id="445" r:id="rId5"/>
    <p:sldId id="446" r:id="rId6"/>
    <p:sldId id="447" r:id="rId7"/>
    <p:sldId id="459" r:id="rId8"/>
    <p:sldId id="461" r:id="rId9"/>
    <p:sldId id="462" r:id="rId10"/>
    <p:sldId id="465" r:id="rId11"/>
    <p:sldId id="463" r:id="rId12"/>
    <p:sldId id="466" r:id="rId13"/>
    <p:sldId id="455" r:id="rId14"/>
    <p:sldId id="460" r:id="rId15"/>
    <p:sldId id="439" r:id="rId16"/>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9pPr>
  </p:defaultTextStyle>
  <p:extLst>
    <p:ext uri="{521415D9-36F7-43E2-AB2F-B90AF26B5E84}">
      <p14:sectionLst xmlns:p14="http://schemas.microsoft.com/office/powerpoint/2010/main">
        <p14:section name="Default Section" id="{BECCE8F7-B084-4B23-8CD3-49B7D87A467D}">
          <p14:sldIdLst>
            <p14:sldId id="445"/>
            <p14:sldId id="446"/>
            <p14:sldId id="447"/>
            <p14:sldId id="459"/>
            <p14:sldId id="461"/>
            <p14:sldId id="462"/>
            <p14:sldId id="465"/>
            <p14:sldId id="463"/>
            <p14:sldId id="466"/>
            <p14:sldId id="455"/>
            <p14:sldId id="460"/>
            <p14:sldId id="4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D254"/>
    <a:srgbClr val="2A6EA8"/>
    <a:srgbClr val="FFFFFF"/>
    <a:srgbClr val="FF6600"/>
    <a:srgbClr val="1A4669"/>
    <a:srgbClr val="C6D254"/>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4" autoAdjust="0"/>
    <p:restoredTop sz="95889" autoAdjust="0"/>
  </p:normalViewPr>
  <p:slideViewPr>
    <p:cSldViewPr snapToGrid="0" showGuides="1">
      <p:cViewPr varScale="1">
        <p:scale>
          <a:sx n="86" d="100"/>
          <a:sy n="86" d="100"/>
        </p:scale>
        <p:origin x="10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50" d="100"/>
          <a:sy n="150" d="100"/>
        </p:scale>
        <p:origin x="1116" y="-2607"/>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F0E574-D5E5-42E5-8871-9EA236ED0418}"/>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19" name="Rectangle 3">
            <a:extLst>
              <a:ext uri="{FF2B5EF4-FFF2-40B4-BE49-F238E27FC236}">
                <a16:creationId xmlns:a16="http://schemas.microsoft.com/office/drawing/2014/main" id="{5BA0AB36-4B70-4581-BE64-63AA70ACA8A7}"/>
              </a:ext>
            </a:extLst>
          </p:cNvPr>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9220" name="Rectangle 4">
            <a:extLst>
              <a:ext uri="{FF2B5EF4-FFF2-40B4-BE49-F238E27FC236}">
                <a16:creationId xmlns:a16="http://schemas.microsoft.com/office/drawing/2014/main" id="{C4BFCF03-F91D-4C08-ACB2-C156330128F2}"/>
              </a:ext>
            </a:extLst>
          </p:cNvPr>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21" name="Rectangle 5">
            <a:extLst>
              <a:ext uri="{FF2B5EF4-FFF2-40B4-BE49-F238E27FC236}">
                <a16:creationId xmlns:a16="http://schemas.microsoft.com/office/drawing/2014/main" id="{48A7CB7F-FA31-4DCA-BE50-73124A97FE75}"/>
              </a:ext>
            </a:extLst>
          </p:cNvPr>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B6A01AD0-D987-43EA-88A8-B332DDC59B48}" type="slidenum">
              <a:rPr lang="en-GB" altLang="en-US"/>
              <a:pPr>
                <a:defRPr/>
              </a:pPr>
              <a:t>‹N°›</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A8F975-62B6-4D29-9497-C4239419F273}"/>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099" name="Rectangle 3">
            <a:extLst>
              <a:ext uri="{FF2B5EF4-FFF2-40B4-BE49-F238E27FC236}">
                <a16:creationId xmlns:a16="http://schemas.microsoft.com/office/drawing/2014/main" id="{1B832733-B917-4D36-86B7-13FA4D8615BC}"/>
              </a:ext>
            </a:extLst>
          </p:cNvPr>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4D257E03-96B2-4237-BC9C-8088699C005E}"/>
              </a:ext>
            </a:extLst>
          </p:cNvPr>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6AEB4D8-0183-4E88-B123-2AB507B78DF0}"/>
              </a:ext>
            </a:extLst>
          </p:cNvPr>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F9653EBD-7A18-4705-9F8A-47B527E653FD}"/>
              </a:ext>
            </a:extLst>
          </p:cNvPr>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103" name="Rectangle 7">
            <a:extLst>
              <a:ext uri="{FF2B5EF4-FFF2-40B4-BE49-F238E27FC236}">
                <a16:creationId xmlns:a16="http://schemas.microsoft.com/office/drawing/2014/main" id="{C14ED718-A1F5-4F84-B0CC-84281BA312C1}"/>
              </a:ext>
            </a:extLst>
          </p:cNvPr>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52CB175A-CCF7-4340-A462-55EAE47CFBDD}" type="slidenum">
              <a:rPr lang="en-GB" altLang="en-US"/>
              <a:pPr>
                <a:defRPr/>
              </a:pPr>
              <a:t>‹N°›</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8281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02BE95C3-7B72-4413-839B-5A1FCCD4B7D4}"/>
              </a:ext>
            </a:extLst>
          </p:cNvPr>
          <p:cNvSpPr>
            <a:spLocks noGrp="1"/>
          </p:cNvSpPr>
          <p:nvPr>
            <p:ph idx="10"/>
          </p:nvPr>
        </p:nvSpPr>
        <p:spPr>
          <a:xfrm>
            <a:off x="6228862"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63339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754-77B0-4F47-A8DB-815F037AB95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DB7C28-51FC-4B42-8455-E61B60DB5B8A}"/>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33013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54B6-A402-48CE-AC60-170C706231FB}"/>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1638577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67462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D3013B12-28F4-4BED-AC0E-02168ADCBE8F}"/>
              </a:ext>
            </a:extLst>
          </p:cNvPr>
          <p:cNvSpPr>
            <a:spLocks noGrp="1"/>
          </p:cNvSpPr>
          <p:nvPr>
            <p:ph type="ftr" sz="quarter" idx="10"/>
          </p:nvPr>
        </p:nvSpPr>
        <p:spPr>
          <a:xfrm>
            <a:off x="4038600" y="5843588"/>
            <a:ext cx="4114800" cy="365125"/>
          </a:xfrm>
          <a:prstGeom prst="rect">
            <a:avLst/>
          </a:prstGeom>
        </p:spPr>
        <p:txBody>
          <a:bodyPr/>
          <a:lstStyle>
            <a:lvl1pPr>
              <a:defRPr>
                <a:ea typeface="华文细黑"/>
                <a:cs typeface="华文细黑"/>
              </a:defRPr>
            </a:lvl1pPr>
          </a:lstStyle>
          <a:p>
            <a:pPr>
              <a:defRPr/>
            </a:pPr>
            <a:endParaRPr lang="en-US"/>
          </a:p>
        </p:txBody>
      </p:sp>
      <p:sp>
        <p:nvSpPr>
          <p:cNvPr id="5" name="Slide Number Placeholder 5">
            <a:extLst>
              <a:ext uri="{FF2B5EF4-FFF2-40B4-BE49-F238E27FC236}">
                <a16:creationId xmlns:a16="http://schemas.microsoft.com/office/drawing/2014/main" id="{61D017C7-4781-495A-90E1-A20058A88468}"/>
              </a:ext>
            </a:extLst>
          </p:cNvPr>
          <p:cNvSpPr>
            <a:spLocks noGrp="1"/>
          </p:cNvSpPr>
          <p:nvPr>
            <p:ph type="sldNum" sz="quarter" idx="11"/>
          </p:nvPr>
        </p:nvSpPr>
        <p:spPr>
          <a:xfrm>
            <a:off x="8610600" y="6356350"/>
            <a:ext cx="1876425" cy="365125"/>
          </a:xfrm>
          <a:prstGeom prst="rect">
            <a:avLst/>
          </a:prstGeom>
        </p:spPr>
        <p:txBody>
          <a:bodyPr/>
          <a:lstStyle>
            <a:lvl1pPr>
              <a:defRPr>
                <a:ea typeface="华文细黑"/>
                <a:cs typeface="华文细黑"/>
              </a:defRPr>
            </a:lvl1pPr>
          </a:lstStyle>
          <a:p>
            <a:pPr>
              <a:defRPr/>
            </a:pPr>
            <a:fld id="{9AC4A928-9492-4498-B7EA-FFCB3E5C8321}" type="slidenum">
              <a:rPr lang="en-GB" altLang="en-US"/>
              <a:pPr>
                <a:defRPr/>
              </a:pPr>
              <a:t>‹N°›</a:t>
            </a:fld>
            <a:endParaRPr lang="en-GB" altLang="en-US" dirty="0"/>
          </a:p>
        </p:txBody>
      </p:sp>
    </p:spTree>
    <p:extLst>
      <p:ext uri="{BB962C8B-B14F-4D97-AF65-F5344CB8AC3E}">
        <p14:creationId xmlns:p14="http://schemas.microsoft.com/office/powerpoint/2010/main" val="19094831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39444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1622A28D-91FF-424D-9A85-3D92302E7DB9}"/>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B6DBCF18-D575-4F93-8162-3ADADE4C87E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2EE7BBB-86C4-46F9-ABAA-9947F158819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nip Single Corner Rectangle 6">
            <a:extLst>
              <a:ext uri="{FF2B5EF4-FFF2-40B4-BE49-F238E27FC236}">
                <a16:creationId xmlns:a16="http://schemas.microsoft.com/office/drawing/2014/main" id="{0DEAEC1E-84A2-48EF-A1E5-55F2235ABA0A}"/>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7FC3C839-C9C2-4CE6-8345-973B003AC037}"/>
              </a:ext>
            </a:extLst>
          </p:cNvPr>
          <p:cNvSpPr txBox="1">
            <a:spLocks noChangeArrowheads="1"/>
          </p:cNvSpPr>
          <p:nvPr userDrawn="1"/>
        </p:nvSpPr>
        <p:spPr bwMode="auto">
          <a:xfrm>
            <a:off x="10706100" y="6188075"/>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ea typeface="华文细黑"/>
              </a:rPr>
              <a:t>© 3GPP 2021</a:t>
            </a:r>
          </a:p>
        </p:txBody>
      </p:sp>
      <p:pic>
        <p:nvPicPr>
          <p:cNvPr id="1031" name="Picture 1">
            <a:extLst>
              <a:ext uri="{FF2B5EF4-FFF2-40B4-BE49-F238E27FC236}">
                <a16:creationId xmlns:a16="http://schemas.microsoft.com/office/drawing/2014/main" id="{C60B5DA1-387A-4F0C-9B12-B9F05790505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320A1963-80C5-45FD-8F33-240A40EFEBA6}"/>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3D531E3E-2C22-4EFA-8A5B-5D71AA69E0A5}" type="slidenum">
              <a:rPr lang="en-GB" altLang="en-US" sz="1400" smtClean="0">
                <a:latin typeface="Calibri" panose="020F0502020204030204" pitchFamily="34" charset="0"/>
                <a:ea typeface="华文细黑"/>
              </a:rPr>
              <a:pPr>
                <a:defRPr/>
              </a:pPr>
              <a:t>‹N°›</a:t>
            </a:fld>
            <a:endParaRPr lang="en-GB" altLang="en-US" sz="1400">
              <a:latin typeface="Calibri" panose="020F0502020204030204" pitchFamily="34" charset="0"/>
              <a:ea typeface="华文细黑"/>
            </a:endParaRPr>
          </a:p>
        </p:txBody>
      </p:sp>
      <p:sp>
        <p:nvSpPr>
          <p:cNvPr id="13" name="Rectangle 12">
            <a:extLst>
              <a:ext uri="{FF2B5EF4-FFF2-40B4-BE49-F238E27FC236}">
                <a16:creationId xmlns:a16="http://schemas.microsoft.com/office/drawing/2014/main" id="{5A31594D-628B-4CF5-89E2-2A31F528B6F2}"/>
              </a:ext>
            </a:extLst>
          </p:cNvPr>
          <p:cNvSpPr>
            <a:spLocks noChangeArrowheads="1"/>
          </p:cNvSpPr>
          <p:nvPr userDrawn="1"/>
        </p:nvSpPr>
        <p:spPr bwMode="auto">
          <a:xfrm>
            <a:off x="117475" y="6372225"/>
            <a:ext cx="402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latin typeface="Calibri" panose="020F0502020204030204" pitchFamily="34" charset="0"/>
                <a:ea typeface="华文细黑"/>
              </a:rPr>
              <a:t>S4-21</a:t>
            </a:r>
            <a:r>
              <a:rPr lang="en-GB" altLang="en-US" sz="1200" dirty="0">
                <a:ln w="0"/>
                <a:highlight>
                  <a:srgbClr val="FFFF00"/>
                </a:highlight>
                <a:latin typeface="Calibri" panose="020F0502020204030204" pitchFamily="34" charset="0"/>
                <a:ea typeface="华文细黑"/>
              </a:rPr>
              <a:t>xxxx</a:t>
            </a:r>
            <a:r>
              <a:rPr lang="en-GB" altLang="en-US" sz="1200" dirty="0">
                <a:ln w="0"/>
                <a:latin typeface="Calibri" panose="020F0502020204030204" pitchFamily="34" charset="0"/>
                <a:ea typeface="华文细黑"/>
              </a:rPr>
              <a:t>, SA4#115-e, Electronic meeting</a:t>
            </a:r>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9" r:id="rId3"/>
    <p:sldLayoutId id="2147485415" r:id="rId4"/>
    <p:sldLayoutId id="2147485416" r:id="rId5"/>
    <p:sldLayoutId id="2147485418" r:id="rId6"/>
    <p:sldLayoutId id="2147485420" r:id="rId7"/>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10"/>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3gpp.org/ftp/tsg_sa/TSG_SA/TSGs_92E_Electronic_2021_06/Docs/SP-210596.zip" TargetMode="External"/><Relationship Id="rId3" Type="http://schemas.openxmlformats.org/officeDocument/2006/relationships/hyperlink" Target="https://www.3gpp.org/ftp/tsg_ran/TSG_RAN/TSGR_92e/Docs" TargetMode="External"/><Relationship Id="rId7" Type="http://schemas.openxmlformats.org/officeDocument/2006/relationships/hyperlink" Target="https://www.3gpp.org/ftp/tsg_sa/TSG_SA/TSGs_92E_Electronic_2021_06/Docs/SP-210595.zip" TargetMode="External"/><Relationship Id="rId2" Type="http://schemas.openxmlformats.org/officeDocument/2006/relationships/hyperlink" Target="https://www.3gpp.org/ftp/tsg_sa/TSG_SA/TSGs_92E_Electronic_2021_06/Docs" TargetMode="External"/><Relationship Id="rId1" Type="http://schemas.openxmlformats.org/officeDocument/2006/relationships/slideLayout" Target="../slideLayouts/slideLayout2.xml"/><Relationship Id="rId6" Type="http://schemas.openxmlformats.org/officeDocument/2006/relationships/hyperlink" Target="https://www.3gpp.org/ftp/tsg_sa/TSG_SA/TSGs_92E_Electronic_2021_06/Docs/SP-210373.zip" TargetMode="External"/><Relationship Id="rId5" Type="http://schemas.openxmlformats.org/officeDocument/2006/relationships/hyperlink" Target="https://www.3gpp.org/ftp/tsg_sa/TSG_SA/TSGs_92E_Electronic_2021_06/Report" TargetMode="External"/><Relationship Id="rId4" Type="http://schemas.openxmlformats.org/officeDocument/2006/relationships/hyperlink" Target="https://www.3gpp.org/ftp/tsg_ct/TSG_CT/TSGC_92e/Docs" TargetMode="External"/><Relationship Id="rId9" Type="http://schemas.openxmlformats.org/officeDocument/2006/relationships/hyperlink" Target="https://www.3gpp.org/ftp/tsg_sa/TSG_SA/TSGs_92E_Electronic_2021_06/Docs/SP-210492.z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ftp://ftp.3gpp.org/Information/WORK_PLA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6F74BBF-6643-4D12-BB2C-2105504062AD}"/>
              </a:ext>
            </a:extLst>
          </p:cNvPr>
          <p:cNvSpPr>
            <a:spLocks noGrp="1"/>
          </p:cNvSpPr>
          <p:nvPr>
            <p:ph type="ctrTitle"/>
          </p:nvPr>
        </p:nvSpPr>
        <p:spPr/>
        <p:txBody>
          <a:bodyPr/>
          <a:lstStyle/>
          <a:p>
            <a:r>
              <a:rPr lang="sv-SE" altLang="sv-SE" dirty="0"/>
              <a:t>Brief report from SA#92-e on SA4 topics</a:t>
            </a:r>
          </a:p>
        </p:txBody>
      </p:sp>
      <p:sp>
        <p:nvSpPr>
          <p:cNvPr id="5123" name="Subtitle 2">
            <a:extLst>
              <a:ext uri="{FF2B5EF4-FFF2-40B4-BE49-F238E27FC236}">
                <a16:creationId xmlns:a16="http://schemas.microsoft.com/office/drawing/2014/main" id="{6076546E-D892-4ECA-A62B-AF382ED7CF28}"/>
              </a:ext>
            </a:extLst>
          </p:cNvPr>
          <p:cNvSpPr>
            <a:spLocks noGrp="1"/>
          </p:cNvSpPr>
          <p:nvPr>
            <p:ph type="subTitle" idx="1"/>
          </p:nvPr>
        </p:nvSpPr>
        <p:spPr/>
        <p:txBody>
          <a:bodyPr/>
          <a:lstStyle/>
          <a:p>
            <a:pPr>
              <a:lnSpc>
                <a:spcPct val="80000"/>
              </a:lnSpc>
            </a:pPr>
            <a:r>
              <a:rPr lang="en-US" altLang="en-US" sz="2000" b="1" dirty="0">
                <a:latin typeface="Arial" panose="020B0604020202020204" pitchFamily="34" charset="0"/>
              </a:rPr>
              <a:t>Frédéric Gabin, </a:t>
            </a:r>
            <a:r>
              <a:rPr lang="en-US" altLang="en-US" sz="2000" dirty="0">
                <a:latin typeface="Arial" panose="020B0604020202020204" pitchFamily="34" charset="0"/>
              </a:rPr>
              <a:t>SA4 Chair, Dolby Laboratories Inc., ETSI</a:t>
            </a:r>
          </a:p>
          <a:p>
            <a:pPr>
              <a:lnSpc>
                <a:spcPct val="80000"/>
              </a:lnSpc>
            </a:pPr>
            <a:r>
              <a:rPr lang="en-US" altLang="en-US" sz="2000" dirty="0">
                <a:latin typeface="Arial" panose="020B0604020202020204" pitchFamily="34" charset="0"/>
              </a:rPr>
              <a:t>SA4#115-e, 18 – 27 August 2021, Electronic Meeting.</a:t>
            </a:r>
          </a:p>
          <a:p>
            <a:pPr>
              <a:lnSpc>
                <a:spcPct val="80000"/>
              </a:lnSpc>
            </a:pPr>
            <a:r>
              <a:rPr lang="en-US" altLang="en-US" sz="2000" dirty="0" err="1">
                <a:latin typeface="Arial" panose="020B0604020202020204" pitchFamily="34" charset="0"/>
              </a:rPr>
              <a:t>Tdoc</a:t>
            </a:r>
            <a:r>
              <a:rPr lang="en-US" altLang="en-US" sz="2000" dirty="0">
                <a:latin typeface="Arial" panose="020B0604020202020204" pitchFamily="34" charset="0"/>
              </a:rPr>
              <a:t>: </a:t>
            </a:r>
            <a:r>
              <a:rPr lang="en-US" altLang="en-US" sz="2000" dirty="0">
                <a:highlight>
                  <a:srgbClr val="FFFF00"/>
                </a:highlight>
                <a:latin typeface="Arial" panose="020B0604020202020204" pitchFamily="34" charset="0"/>
              </a:rPr>
              <a:t>S4-21xxxx</a:t>
            </a:r>
          </a:p>
          <a:p>
            <a:pPr>
              <a:buFontTx/>
              <a:buNone/>
            </a:pPr>
            <a:endParaRPr lang="sv-SE" altLang="sv-SE" sz="200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F839-AA8A-418B-B492-2BF275D1DA0F}"/>
              </a:ext>
            </a:extLst>
          </p:cNvPr>
          <p:cNvSpPr>
            <a:spLocks noGrp="1"/>
          </p:cNvSpPr>
          <p:nvPr>
            <p:ph type="title"/>
          </p:nvPr>
        </p:nvSpPr>
        <p:spPr/>
        <p:txBody>
          <a:bodyPr/>
          <a:lstStyle/>
          <a:p>
            <a:r>
              <a:rPr lang="sv-SE" dirty="0"/>
              <a:t>Planning</a:t>
            </a:r>
            <a:endParaRPr lang="sv-SE" dirty="0">
              <a:solidFill>
                <a:srgbClr val="FF0000"/>
              </a:solidFill>
            </a:endParaRPr>
          </a:p>
        </p:txBody>
      </p:sp>
      <p:sp>
        <p:nvSpPr>
          <p:cNvPr id="3" name="Content Placeholder 2">
            <a:extLst>
              <a:ext uri="{FF2B5EF4-FFF2-40B4-BE49-F238E27FC236}">
                <a16:creationId xmlns:a16="http://schemas.microsoft.com/office/drawing/2014/main" id="{506D7967-E6EE-4B47-8F96-83A287842AF8}"/>
              </a:ext>
            </a:extLst>
          </p:cNvPr>
          <p:cNvSpPr>
            <a:spLocks noGrp="1"/>
          </p:cNvSpPr>
          <p:nvPr>
            <p:ph idx="1"/>
          </p:nvPr>
        </p:nvSpPr>
        <p:spPr/>
        <p:txBody>
          <a:bodyPr/>
          <a:lstStyle/>
          <a:p>
            <a:r>
              <a:rPr lang="sv-SE" sz="2400" dirty="0"/>
              <a:t>Release 17 timeline</a:t>
            </a:r>
            <a:endParaRPr lang="sv-SE" sz="2400" dirty="0">
              <a:solidFill>
                <a:srgbClr val="FF0000"/>
              </a:solidFill>
            </a:endParaRPr>
          </a:p>
          <a:p>
            <a:pPr lvl="1"/>
            <a:r>
              <a:rPr lang="sv-SE" sz="2000" dirty="0"/>
              <a:t>Rel-17 Stage 2 Functional Freeze, June 2021 (TSGs#92-e) -&gt; frozen at SA#92-e: ”</a:t>
            </a:r>
            <a:r>
              <a:rPr lang="en-US" sz="2000" dirty="0"/>
              <a:t> Stage 2 for SA WG2 and SA WG6 was frozen. Only items with approved Exception sheets may continue to be developed.</a:t>
            </a:r>
            <a:r>
              <a:rPr lang="sv-SE" sz="2000" dirty="0"/>
              <a:t>”</a:t>
            </a:r>
          </a:p>
          <a:p>
            <a:pPr lvl="1"/>
            <a:r>
              <a:rPr lang="sv-SE" sz="2000" dirty="0"/>
              <a:t>Rel-17 Stage 3 Protocol Freeze, March 2022 (TSGs#95)</a:t>
            </a:r>
          </a:p>
          <a:p>
            <a:pPr lvl="1"/>
            <a:r>
              <a:rPr lang="sv-SE" sz="2000" dirty="0"/>
              <a:t>Rel-17 Protocol coding Freeze (ASN.1, OpenAPI), June 2022 (TSGs#96)</a:t>
            </a:r>
          </a:p>
          <a:p>
            <a:pPr lvl="1"/>
            <a:r>
              <a:rPr lang="sv-SE" sz="2000" dirty="0"/>
              <a:t>Note: </a:t>
            </a:r>
            <a:r>
              <a:rPr lang="en-US" sz="2000" dirty="0"/>
              <a:t>content of Release 17 remains as approved during the December 2019 TSG#86 meetings</a:t>
            </a:r>
            <a:endParaRPr lang="sv-SE" sz="2000" dirty="0"/>
          </a:p>
          <a:p>
            <a:r>
              <a:rPr lang="sv-SE" sz="2400" dirty="0"/>
              <a:t>Release 18 planning</a:t>
            </a:r>
            <a:endParaRPr lang="sv-SE" sz="2400" dirty="0">
              <a:solidFill>
                <a:srgbClr val="FF0000"/>
              </a:solidFill>
            </a:endParaRPr>
          </a:p>
          <a:p>
            <a:pPr lvl="1"/>
            <a:r>
              <a:rPr lang="en-US" sz="2000" dirty="0"/>
              <a:t>Stage 1 complete by December 2021 (TSG#94) (with 80% completion at TSG#93)</a:t>
            </a:r>
          </a:p>
          <a:p>
            <a:pPr lvl="1"/>
            <a:r>
              <a:rPr lang="en-US" altLang="en-US" sz="2000" dirty="0"/>
              <a:t>Stage 2 and 3 planned completion dates are TBD</a:t>
            </a:r>
          </a:p>
          <a:p>
            <a:pPr lvl="1"/>
            <a:r>
              <a:rPr lang="en-US" sz="2000" dirty="0"/>
              <a:t>Note: SA Rel-18 Workshop planned 9-10 September 2021</a:t>
            </a:r>
            <a:endParaRPr lang="en-US" sz="2400" dirty="0"/>
          </a:p>
        </p:txBody>
      </p:sp>
    </p:spTree>
    <p:extLst>
      <p:ext uri="{BB962C8B-B14F-4D97-AF65-F5344CB8AC3E}">
        <p14:creationId xmlns:p14="http://schemas.microsoft.com/office/powerpoint/2010/main" val="264750942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itle 1"/>
          <p:cNvSpPr>
            <a:spLocks noGrp="1"/>
          </p:cNvSpPr>
          <p:nvPr>
            <p:ph type="title"/>
          </p:nvPr>
        </p:nvSpPr>
        <p:spPr>
          <a:xfrm>
            <a:off x="1360966" y="371475"/>
            <a:ext cx="9618183" cy="1325563"/>
          </a:xfrm>
        </p:spPr>
        <p:txBody>
          <a:bodyPr/>
          <a:lstStyle/>
          <a:p>
            <a:r>
              <a:rPr lang="en-US" altLang="en-US" dirty="0"/>
              <a:t>Timeline</a:t>
            </a:r>
          </a:p>
        </p:txBody>
      </p:sp>
      <p:sp>
        <p:nvSpPr>
          <p:cNvPr id="8241" name="TextBox 60"/>
          <p:cNvSpPr txBox="1">
            <a:spLocks noChangeArrowheads="1"/>
          </p:cNvSpPr>
          <p:nvPr/>
        </p:nvSpPr>
        <p:spPr bwMode="auto">
          <a:xfrm rot="20391721">
            <a:off x="1716874" y="1798115"/>
            <a:ext cx="528815" cy="2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12/20</a:t>
            </a:r>
          </a:p>
        </p:txBody>
      </p:sp>
      <p:sp>
        <p:nvSpPr>
          <p:cNvPr id="8242" name="TextBox 61"/>
          <p:cNvSpPr txBox="1">
            <a:spLocks noChangeArrowheads="1"/>
          </p:cNvSpPr>
          <p:nvPr/>
        </p:nvSpPr>
        <p:spPr bwMode="auto">
          <a:xfrm rot="20391721">
            <a:off x="2764067" y="1785871"/>
            <a:ext cx="449686" cy="2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3/21</a:t>
            </a:r>
          </a:p>
        </p:txBody>
      </p:sp>
      <p:sp>
        <p:nvSpPr>
          <p:cNvPr id="8243" name="TextBox 62"/>
          <p:cNvSpPr txBox="1">
            <a:spLocks noChangeArrowheads="1"/>
          </p:cNvSpPr>
          <p:nvPr/>
        </p:nvSpPr>
        <p:spPr bwMode="auto">
          <a:xfrm rot="20391721">
            <a:off x="4577503" y="1791989"/>
            <a:ext cx="449686" cy="2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9/21</a:t>
            </a:r>
          </a:p>
        </p:txBody>
      </p:sp>
      <p:sp>
        <p:nvSpPr>
          <p:cNvPr id="8244" name="TextBox 64"/>
          <p:cNvSpPr txBox="1">
            <a:spLocks noChangeArrowheads="1"/>
          </p:cNvSpPr>
          <p:nvPr/>
        </p:nvSpPr>
        <p:spPr bwMode="auto">
          <a:xfrm rot="20391721">
            <a:off x="3660066" y="1799599"/>
            <a:ext cx="449686" cy="2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6/21</a:t>
            </a:r>
          </a:p>
        </p:txBody>
      </p:sp>
      <p:sp>
        <p:nvSpPr>
          <p:cNvPr id="8248" name="TextBox 68"/>
          <p:cNvSpPr txBox="1">
            <a:spLocks noChangeArrowheads="1"/>
          </p:cNvSpPr>
          <p:nvPr/>
        </p:nvSpPr>
        <p:spPr bwMode="auto">
          <a:xfrm rot="20391721">
            <a:off x="5488638" y="1800375"/>
            <a:ext cx="528815" cy="2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12/21</a:t>
            </a:r>
          </a:p>
        </p:txBody>
      </p:sp>
      <p:cxnSp>
        <p:nvCxnSpPr>
          <p:cNvPr id="51" name="Straight Connector 50"/>
          <p:cNvCxnSpPr/>
          <p:nvPr/>
        </p:nvCxnSpPr>
        <p:spPr>
          <a:xfrm flipH="1">
            <a:off x="1945793" y="2538359"/>
            <a:ext cx="32528" cy="3568363"/>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2899456" y="2538359"/>
            <a:ext cx="32528" cy="35683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788061" y="2538359"/>
            <a:ext cx="32528" cy="3568363"/>
          </a:xfrm>
          <a:prstGeom prst="line">
            <a:avLst/>
          </a:prstGeom>
        </p:spPr>
        <p:style>
          <a:lnRef idx="1">
            <a:schemeClr val="dk1"/>
          </a:lnRef>
          <a:fillRef idx="0">
            <a:schemeClr val="dk1"/>
          </a:fillRef>
          <a:effectRef idx="0">
            <a:schemeClr val="dk1"/>
          </a:effectRef>
          <a:fontRef idx="minor">
            <a:schemeClr val="tx1"/>
          </a:fontRef>
        </p:style>
      </p:cxnSp>
      <p:sp>
        <p:nvSpPr>
          <p:cNvPr id="8210" name="TextBox 13"/>
          <p:cNvSpPr txBox="1">
            <a:spLocks noChangeArrowheads="1"/>
          </p:cNvSpPr>
          <p:nvPr/>
        </p:nvSpPr>
        <p:spPr bwMode="auto">
          <a:xfrm>
            <a:off x="1633891" y="2034913"/>
            <a:ext cx="719917" cy="443662"/>
          </a:xfrm>
          <a:prstGeom prst="rect">
            <a:avLst/>
          </a:prstGeom>
          <a:solidFill>
            <a:schemeClr val="bg1">
              <a:lumMod val="65000"/>
            </a:schemeClr>
          </a:solidFill>
          <a:ln>
            <a:noFill/>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SA#90</a:t>
            </a:r>
          </a:p>
          <a:p>
            <a:pPr algn="ctr">
              <a:lnSpc>
                <a:spcPct val="100000"/>
              </a:lnSpc>
              <a:spcBef>
                <a:spcPct val="0"/>
              </a:spcBef>
              <a:buFontTx/>
              <a:buNone/>
            </a:pPr>
            <a:r>
              <a:rPr lang="en-US" altLang="en-US" sz="1200" dirty="0">
                <a:latin typeface="Arial" panose="020B0604020202020204" pitchFamily="34" charset="0"/>
              </a:rPr>
              <a:t>Q4/2020</a:t>
            </a:r>
          </a:p>
        </p:txBody>
      </p:sp>
      <p:sp>
        <p:nvSpPr>
          <p:cNvPr id="8211" name="TextBox 14"/>
          <p:cNvSpPr txBox="1">
            <a:spLocks noChangeArrowheads="1"/>
          </p:cNvSpPr>
          <p:nvPr/>
        </p:nvSpPr>
        <p:spPr bwMode="auto">
          <a:xfrm>
            <a:off x="2557982" y="2034913"/>
            <a:ext cx="719917" cy="443662"/>
          </a:xfrm>
          <a:prstGeom prst="rect">
            <a:avLst/>
          </a:prstGeom>
          <a:solidFill>
            <a:schemeClr val="bg1">
              <a:lumMod val="65000"/>
            </a:schemeClr>
          </a:solidFill>
          <a:ln>
            <a:noFill/>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SA#91</a:t>
            </a:r>
          </a:p>
          <a:p>
            <a:pPr algn="ctr">
              <a:lnSpc>
                <a:spcPct val="100000"/>
              </a:lnSpc>
              <a:spcBef>
                <a:spcPct val="0"/>
              </a:spcBef>
              <a:buFontTx/>
              <a:buNone/>
            </a:pPr>
            <a:r>
              <a:rPr lang="en-US" altLang="en-US" sz="1200" dirty="0">
                <a:latin typeface="Arial" panose="020B0604020202020204" pitchFamily="34" charset="0"/>
              </a:rPr>
              <a:t>Q1/2021</a:t>
            </a:r>
          </a:p>
        </p:txBody>
      </p:sp>
      <p:sp>
        <p:nvSpPr>
          <p:cNvPr id="8219" name="TextBox 27"/>
          <p:cNvSpPr txBox="1">
            <a:spLocks noChangeArrowheads="1"/>
          </p:cNvSpPr>
          <p:nvPr/>
        </p:nvSpPr>
        <p:spPr bwMode="auto">
          <a:xfrm>
            <a:off x="3482073" y="2034913"/>
            <a:ext cx="719917" cy="443662"/>
          </a:xfrm>
          <a:prstGeom prst="rect">
            <a:avLst/>
          </a:prstGeom>
          <a:solidFill>
            <a:schemeClr val="bg1">
              <a:lumMod val="65000"/>
            </a:schemeClr>
          </a:solidFill>
          <a:ln>
            <a:noFill/>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a:latin typeface="Arial" panose="020B0604020202020204" pitchFamily="34" charset="0"/>
              </a:rPr>
              <a:t>SA#92</a:t>
            </a:r>
          </a:p>
          <a:p>
            <a:pPr algn="ctr">
              <a:lnSpc>
                <a:spcPct val="100000"/>
              </a:lnSpc>
              <a:spcBef>
                <a:spcPct val="0"/>
              </a:spcBef>
              <a:buFontTx/>
              <a:buNone/>
            </a:pPr>
            <a:r>
              <a:rPr lang="en-US" altLang="en-US" sz="1200">
                <a:latin typeface="Arial" panose="020B0604020202020204" pitchFamily="34" charset="0"/>
              </a:rPr>
              <a:t>Q2/2021</a:t>
            </a:r>
          </a:p>
        </p:txBody>
      </p:sp>
      <p:sp>
        <p:nvSpPr>
          <p:cNvPr id="8222" name="TextBox 19"/>
          <p:cNvSpPr txBox="1">
            <a:spLocks noChangeArrowheads="1"/>
          </p:cNvSpPr>
          <p:nvPr/>
        </p:nvSpPr>
        <p:spPr bwMode="auto">
          <a:xfrm>
            <a:off x="346842" y="3761662"/>
            <a:ext cx="9060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latin typeface="Arial" panose="020B0604020202020204" pitchFamily="34" charset="0"/>
              </a:rPr>
              <a:t>SA Rel-17  </a:t>
            </a:r>
            <a:br>
              <a:rPr lang="en-US" altLang="en-US" sz="1100" dirty="0">
                <a:latin typeface="Arial" panose="020B0604020202020204" pitchFamily="34" charset="0"/>
              </a:rPr>
            </a:br>
            <a:r>
              <a:rPr lang="en-US" altLang="en-US" sz="1100" dirty="0">
                <a:latin typeface="Arial" panose="020B0604020202020204" pitchFamily="34" charset="0"/>
              </a:rPr>
              <a:t>Schedule</a:t>
            </a:r>
          </a:p>
        </p:txBody>
      </p:sp>
      <p:sp>
        <p:nvSpPr>
          <p:cNvPr id="8226" name="TextBox 37"/>
          <p:cNvSpPr txBox="1">
            <a:spLocks noChangeArrowheads="1"/>
          </p:cNvSpPr>
          <p:nvPr/>
        </p:nvSpPr>
        <p:spPr bwMode="auto">
          <a:xfrm>
            <a:off x="346842" y="4660573"/>
            <a:ext cx="7745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latin typeface="Arial" panose="020B0604020202020204" pitchFamily="34" charset="0"/>
              </a:rPr>
              <a:t>Rel-18 </a:t>
            </a:r>
          </a:p>
          <a:p>
            <a:pPr>
              <a:lnSpc>
                <a:spcPct val="100000"/>
              </a:lnSpc>
              <a:spcBef>
                <a:spcPct val="0"/>
              </a:spcBef>
              <a:buFontTx/>
              <a:buNone/>
            </a:pPr>
            <a:r>
              <a:rPr lang="en-US" altLang="en-US" sz="1100" dirty="0">
                <a:latin typeface="Arial" panose="020B0604020202020204" pitchFamily="34" charset="0"/>
              </a:rPr>
              <a:t>Schedule</a:t>
            </a:r>
          </a:p>
        </p:txBody>
      </p:sp>
      <p:cxnSp>
        <p:nvCxnSpPr>
          <p:cNvPr id="42" name="Straight Connector 41"/>
          <p:cNvCxnSpPr/>
          <p:nvPr/>
        </p:nvCxnSpPr>
        <p:spPr>
          <a:xfrm flipH="1">
            <a:off x="4731373" y="2538359"/>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8234" name="TextBox 27"/>
          <p:cNvSpPr txBox="1">
            <a:spLocks noChangeArrowheads="1"/>
          </p:cNvSpPr>
          <p:nvPr/>
        </p:nvSpPr>
        <p:spPr bwMode="auto">
          <a:xfrm>
            <a:off x="4425385" y="2034913"/>
            <a:ext cx="719917" cy="44366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a:latin typeface="Arial" panose="020B0604020202020204" pitchFamily="34" charset="0"/>
              </a:rPr>
              <a:t>SA#93</a:t>
            </a:r>
          </a:p>
          <a:p>
            <a:pPr algn="ctr">
              <a:lnSpc>
                <a:spcPct val="100000"/>
              </a:lnSpc>
              <a:spcBef>
                <a:spcPct val="0"/>
              </a:spcBef>
              <a:buFontTx/>
              <a:buNone/>
            </a:pPr>
            <a:r>
              <a:rPr lang="en-US" altLang="en-US" sz="1200">
                <a:latin typeface="Arial" panose="020B0604020202020204" pitchFamily="34" charset="0"/>
              </a:rPr>
              <a:t>Q3/2021</a:t>
            </a:r>
          </a:p>
        </p:txBody>
      </p:sp>
      <p:cxnSp>
        <p:nvCxnSpPr>
          <p:cNvPr id="67" name="Straight Connector 66"/>
          <p:cNvCxnSpPr/>
          <p:nvPr/>
        </p:nvCxnSpPr>
        <p:spPr>
          <a:xfrm flipH="1">
            <a:off x="5682077" y="2547512"/>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8247" name="TextBox 27"/>
          <p:cNvSpPr txBox="1">
            <a:spLocks noChangeArrowheads="1"/>
          </p:cNvSpPr>
          <p:nvPr/>
        </p:nvSpPr>
        <p:spPr bwMode="auto">
          <a:xfrm>
            <a:off x="5376083" y="2044066"/>
            <a:ext cx="719917" cy="44366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a:latin typeface="Arial" panose="020B0604020202020204" pitchFamily="34" charset="0"/>
              </a:rPr>
              <a:t>SA#94</a:t>
            </a:r>
          </a:p>
          <a:p>
            <a:pPr algn="ctr">
              <a:lnSpc>
                <a:spcPct val="100000"/>
              </a:lnSpc>
              <a:spcBef>
                <a:spcPct val="0"/>
              </a:spcBef>
              <a:buFontTx/>
              <a:buNone/>
            </a:pPr>
            <a:r>
              <a:rPr lang="en-US" altLang="en-US" sz="1200">
                <a:latin typeface="Arial" panose="020B0604020202020204" pitchFamily="34" charset="0"/>
              </a:rPr>
              <a:t>Q4/2021</a:t>
            </a:r>
          </a:p>
        </p:txBody>
      </p:sp>
      <p:sp>
        <p:nvSpPr>
          <p:cNvPr id="54" name="Rounded Rectangle 33">
            <a:extLst>
              <a:ext uri="{FF2B5EF4-FFF2-40B4-BE49-F238E27FC236}">
                <a16:creationId xmlns:a16="http://schemas.microsoft.com/office/drawing/2014/main" id="{056F2B17-AA1E-4693-8C9D-9EBA5AB2C857}"/>
              </a:ext>
            </a:extLst>
          </p:cNvPr>
          <p:cNvSpPr/>
          <p:nvPr/>
        </p:nvSpPr>
        <p:spPr>
          <a:xfrm>
            <a:off x="5324365" y="4538132"/>
            <a:ext cx="780479" cy="7734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100" dirty="0"/>
              <a:t>R18</a:t>
            </a:r>
          </a:p>
          <a:p>
            <a:pPr algn="ctr">
              <a:defRPr/>
            </a:pPr>
            <a:r>
              <a:rPr lang="en-US" sz="1100" dirty="0"/>
              <a:t>stage 1</a:t>
            </a:r>
          </a:p>
          <a:p>
            <a:pPr algn="ctr">
              <a:defRPr/>
            </a:pPr>
            <a:r>
              <a:rPr lang="en-US" sz="1100" dirty="0"/>
              <a:t>Freeze</a:t>
            </a:r>
          </a:p>
        </p:txBody>
      </p:sp>
      <p:sp>
        <p:nvSpPr>
          <p:cNvPr id="55" name="Rounded Rectangle 33">
            <a:extLst>
              <a:ext uri="{FF2B5EF4-FFF2-40B4-BE49-F238E27FC236}">
                <a16:creationId xmlns:a16="http://schemas.microsoft.com/office/drawing/2014/main" id="{ADB89471-F0FC-4FD0-9008-00C6A0B6AEFC}"/>
              </a:ext>
            </a:extLst>
          </p:cNvPr>
          <p:cNvSpPr/>
          <p:nvPr/>
        </p:nvSpPr>
        <p:spPr>
          <a:xfrm>
            <a:off x="4328694" y="4538132"/>
            <a:ext cx="780479" cy="7734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100" dirty="0"/>
              <a:t>R18</a:t>
            </a:r>
          </a:p>
          <a:p>
            <a:pPr algn="ctr">
              <a:defRPr/>
            </a:pPr>
            <a:r>
              <a:rPr lang="en-US" sz="1100" dirty="0"/>
              <a:t>stage 1</a:t>
            </a:r>
          </a:p>
          <a:p>
            <a:pPr algn="ctr">
              <a:defRPr/>
            </a:pPr>
            <a:r>
              <a:rPr lang="en-US" sz="1100" dirty="0"/>
              <a:t>~ 80%</a:t>
            </a:r>
          </a:p>
        </p:txBody>
      </p:sp>
      <p:sp>
        <p:nvSpPr>
          <p:cNvPr id="56" name="Rounded Rectangle 24">
            <a:extLst>
              <a:ext uri="{FF2B5EF4-FFF2-40B4-BE49-F238E27FC236}">
                <a16:creationId xmlns:a16="http://schemas.microsoft.com/office/drawing/2014/main" id="{B141E4A1-94B9-45CF-9B1B-7C4E008C53FA}"/>
              </a:ext>
            </a:extLst>
          </p:cNvPr>
          <p:cNvSpPr/>
          <p:nvPr/>
        </p:nvSpPr>
        <p:spPr>
          <a:xfrm>
            <a:off x="3413689" y="3576883"/>
            <a:ext cx="767364" cy="771950"/>
          </a:xfrm>
          <a:prstGeom prst="roundRect">
            <a:avLst/>
          </a:prstGeom>
          <a:solidFill>
            <a:schemeClr val="bg1">
              <a:lumMod val="6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100" dirty="0"/>
              <a:t>R17 stage 2</a:t>
            </a:r>
          </a:p>
          <a:p>
            <a:pPr algn="ctr">
              <a:defRPr/>
            </a:pPr>
            <a:r>
              <a:rPr lang="en-US" sz="1100" dirty="0"/>
              <a:t>freeze</a:t>
            </a:r>
          </a:p>
        </p:txBody>
      </p:sp>
      <p:sp>
        <p:nvSpPr>
          <p:cNvPr id="57" name="TextBox 68">
            <a:extLst>
              <a:ext uri="{FF2B5EF4-FFF2-40B4-BE49-F238E27FC236}">
                <a16:creationId xmlns:a16="http://schemas.microsoft.com/office/drawing/2014/main" id="{F973183F-3787-4B2A-8DF2-2CBBFEB5AE2D}"/>
              </a:ext>
            </a:extLst>
          </p:cNvPr>
          <p:cNvSpPr txBox="1">
            <a:spLocks noChangeArrowheads="1"/>
          </p:cNvSpPr>
          <p:nvPr/>
        </p:nvSpPr>
        <p:spPr bwMode="auto">
          <a:xfrm rot="20391721">
            <a:off x="6424172" y="1784969"/>
            <a:ext cx="567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03/22</a:t>
            </a:r>
          </a:p>
        </p:txBody>
      </p:sp>
      <p:cxnSp>
        <p:nvCxnSpPr>
          <p:cNvPr id="58" name="Straight Connector 66">
            <a:extLst>
              <a:ext uri="{FF2B5EF4-FFF2-40B4-BE49-F238E27FC236}">
                <a16:creationId xmlns:a16="http://schemas.microsoft.com/office/drawing/2014/main" id="{704A8F78-5ED0-4F0A-B9A0-29D6CF4D4766}"/>
              </a:ext>
            </a:extLst>
          </p:cNvPr>
          <p:cNvCxnSpPr/>
          <p:nvPr/>
        </p:nvCxnSpPr>
        <p:spPr>
          <a:xfrm flipH="1">
            <a:off x="6637096" y="2552747"/>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60" name="TextBox 27">
            <a:extLst>
              <a:ext uri="{FF2B5EF4-FFF2-40B4-BE49-F238E27FC236}">
                <a16:creationId xmlns:a16="http://schemas.microsoft.com/office/drawing/2014/main" id="{11A0B7A1-9E89-45A4-B671-BF380C539101}"/>
              </a:ext>
            </a:extLst>
          </p:cNvPr>
          <p:cNvSpPr txBox="1">
            <a:spLocks noChangeArrowheads="1"/>
          </p:cNvSpPr>
          <p:nvPr/>
        </p:nvSpPr>
        <p:spPr bwMode="auto">
          <a:xfrm>
            <a:off x="6304576" y="2049301"/>
            <a:ext cx="77296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SA#95</a:t>
            </a:r>
          </a:p>
          <a:p>
            <a:pPr algn="ctr">
              <a:lnSpc>
                <a:spcPct val="100000"/>
              </a:lnSpc>
              <a:spcBef>
                <a:spcPct val="0"/>
              </a:spcBef>
              <a:buFontTx/>
              <a:buNone/>
            </a:pPr>
            <a:r>
              <a:rPr lang="en-US" altLang="en-US" sz="1200" dirty="0">
                <a:latin typeface="Arial" panose="020B0604020202020204" pitchFamily="34" charset="0"/>
              </a:rPr>
              <a:t>Q1/2022</a:t>
            </a:r>
          </a:p>
        </p:txBody>
      </p:sp>
      <p:sp>
        <p:nvSpPr>
          <p:cNvPr id="61" name="Rounded Rectangle 58">
            <a:extLst>
              <a:ext uri="{FF2B5EF4-FFF2-40B4-BE49-F238E27FC236}">
                <a16:creationId xmlns:a16="http://schemas.microsoft.com/office/drawing/2014/main" id="{7F6B3FB8-8513-4F7C-93CB-91BAC8C1E4ED}"/>
              </a:ext>
            </a:extLst>
          </p:cNvPr>
          <p:cNvSpPr/>
          <p:nvPr/>
        </p:nvSpPr>
        <p:spPr>
          <a:xfrm>
            <a:off x="6271766" y="3582118"/>
            <a:ext cx="768844" cy="77195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100" dirty="0"/>
              <a:t>R17 stage 3</a:t>
            </a:r>
          </a:p>
          <a:p>
            <a:pPr algn="ctr">
              <a:defRPr/>
            </a:pPr>
            <a:r>
              <a:rPr lang="en-US" sz="1100" dirty="0"/>
              <a:t>freeze</a:t>
            </a:r>
          </a:p>
        </p:txBody>
      </p:sp>
      <p:sp>
        <p:nvSpPr>
          <p:cNvPr id="62" name="TextBox 68">
            <a:extLst>
              <a:ext uri="{FF2B5EF4-FFF2-40B4-BE49-F238E27FC236}">
                <a16:creationId xmlns:a16="http://schemas.microsoft.com/office/drawing/2014/main" id="{0B8A1E00-51E4-4A02-9405-08B5CF9386EA}"/>
              </a:ext>
            </a:extLst>
          </p:cNvPr>
          <p:cNvSpPr txBox="1">
            <a:spLocks noChangeArrowheads="1"/>
          </p:cNvSpPr>
          <p:nvPr/>
        </p:nvSpPr>
        <p:spPr bwMode="auto">
          <a:xfrm rot="20391721">
            <a:off x="7391204" y="1784969"/>
            <a:ext cx="567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06/22</a:t>
            </a:r>
          </a:p>
        </p:txBody>
      </p:sp>
      <p:cxnSp>
        <p:nvCxnSpPr>
          <p:cNvPr id="63" name="Straight Connector 66">
            <a:extLst>
              <a:ext uri="{FF2B5EF4-FFF2-40B4-BE49-F238E27FC236}">
                <a16:creationId xmlns:a16="http://schemas.microsoft.com/office/drawing/2014/main" id="{AFFF704A-1C79-4546-B5E2-2B1D23A267C1}"/>
              </a:ext>
            </a:extLst>
          </p:cNvPr>
          <p:cNvCxnSpPr/>
          <p:nvPr/>
        </p:nvCxnSpPr>
        <p:spPr>
          <a:xfrm flipH="1">
            <a:off x="7604128" y="2552747"/>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65" name="TextBox 27">
            <a:extLst>
              <a:ext uri="{FF2B5EF4-FFF2-40B4-BE49-F238E27FC236}">
                <a16:creationId xmlns:a16="http://schemas.microsoft.com/office/drawing/2014/main" id="{06C21843-FFFB-4E64-98FB-5D76855EA9B7}"/>
              </a:ext>
            </a:extLst>
          </p:cNvPr>
          <p:cNvSpPr txBox="1">
            <a:spLocks noChangeArrowheads="1"/>
          </p:cNvSpPr>
          <p:nvPr/>
        </p:nvSpPr>
        <p:spPr bwMode="auto">
          <a:xfrm>
            <a:off x="7271608" y="2049301"/>
            <a:ext cx="77296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SA#96</a:t>
            </a:r>
          </a:p>
          <a:p>
            <a:pPr algn="ctr">
              <a:lnSpc>
                <a:spcPct val="100000"/>
              </a:lnSpc>
              <a:spcBef>
                <a:spcPct val="0"/>
              </a:spcBef>
              <a:buFontTx/>
              <a:buNone/>
            </a:pPr>
            <a:r>
              <a:rPr lang="en-US" altLang="en-US" sz="1200" dirty="0">
                <a:latin typeface="Arial" panose="020B0604020202020204" pitchFamily="34" charset="0"/>
              </a:rPr>
              <a:t>Q2/2022</a:t>
            </a:r>
          </a:p>
        </p:txBody>
      </p:sp>
      <p:sp>
        <p:nvSpPr>
          <p:cNvPr id="66" name="Rounded Rectangle 58">
            <a:extLst>
              <a:ext uri="{FF2B5EF4-FFF2-40B4-BE49-F238E27FC236}">
                <a16:creationId xmlns:a16="http://schemas.microsoft.com/office/drawing/2014/main" id="{0D39A635-0035-4A27-BB9E-F63B8D88CC41}"/>
              </a:ext>
            </a:extLst>
          </p:cNvPr>
          <p:cNvSpPr/>
          <p:nvPr/>
        </p:nvSpPr>
        <p:spPr>
          <a:xfrm>
            <a:off x="7238798" y="3582118"/>
            <a:ext cx="768844" cy="77195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100" dirty="0"/>
              <a:t>R17 code</a:t>
            </a:r>
          </a:p>
          <a:p>
            <a:pPr algn="ctr">
              <a:defRPr/>
            </a:pPr>
            <a:r>
              <a:rPr lang="en-US" sz="1100" dirty="0"/>
              <a:t>freeze</a:t>
            </a:r>
          </a:p>
        </p:txBody>
      </p:sp>
      <p:sp>
        <p:nvSpPr>
          <p:cNvPr id="68" name="TextBox 68">
            <a:extLst>
              <a:ext uri="{FF2B5EF4-FFF2-40B4-BE49-F238E27FC236}">
                <a16:creationId xmlns:a16="http://schemas.microsoft.com/office/drawing/2014/main" id="{A0DC2944-9AEA-4FC9-A8AD-7E8836135804}"/>
              </a:ext>
            </a:extLst>
          </p:cNvPr>
          <p:cNvSpPr txBox="1">
            <a:spLocks noChangeArrowheads="1"/>
          </p:cNvSpPr>
          <p:nvPr/>
        </p:nvSpPr>
        <p:spPr bwMode="auto">
          <a:xfrm rot="20391721">
            <a:off x="8358236" y="1784969"/>
            <a:ext cx="567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09/22</a:t>
            </a:r>
          </a:p>
        </p:txBody>
      </p:sp>
      <p:cxnSp>
        <p:nvCxnSpPr>
          <p:cNvPr id="69" name="Straight Connector 66">
            <a:extLst>
              <a:ext uri="{FF2B5EF4-FFF2-40B4-BE49-F238E27FC236}">
                <a16:creationId xmlns:a16="http://schemas.microsoft.com/office/drawing/2014/main" id="{819D4052-0699-49AC-BD00-9C5F54CC176D}"/>
              </a:ext>
            </a:extLst>
          </p:cNvPr>
          <p:cNvCxnSpPr/>
          <p:nvPr/>
        </p:nvCxnSpPr>
        <p:spPr>
          <a:xfrm flipH="1">
            <a:off x="8571160" y="2552747"/>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70" name="TextBox 27">
            <a:extLst>
              <a:ext uri="{FF2B5EF4-FFF2-40B4-BE49-F238E27FC236}">
                <a16:creationId xmlns:a16="http://schemas.microsoft.com/office/drawing/2014/main" id="{A87F22D9-3A12-49BD-AA2D-C331ECC68BD5}"/>
              </a:ext>
            </a:extLst>
          </p:cNvPr>
          <p:cNvSpPr txBox="1">
            <a:spLocks noChangeArrowheads="1"/>
          </p:cNvSpPr>
          <p:nvPr/>
        </p:nvSpPr>
        <p:spPr bwMode="auto">
          <a:xfrm>
            <a:off x="8238640" y="2049301"/>
            <a:ext cx="77296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SA#97</a:t>
            </a:r>
          </a:p>
          <a:p>
            <a:pPr algn="ctr">
              <a:lnSpc>
                <a:spcPct val="100000"/>
              </a:lnSpc>
              <a:spcBef>
                <a:spcPct val="0"/>
              </a:spcBef>
              <a:buFontTx/>
              <a:buNone/>
            </a:pPr>
            <a:r>
              <a:rPr lang="en-US" altLang="en-US" sz="1200" dirty="0">
                <a:latin typeface="Arial" panose="020B0604020202020204" pitchFamily="34" charset="0"/>
              </a:rPr>
              <a:t>Q3/2022</a:t>
            </a:r>
          </a:p>
        </p:txBody>
      </p:sp>
      <p:sp>
        <p:nvSpPr>
          <p:cNvPr id="72" name="TextBox 68">
            <a:extLst>
              <a:ext uri="{FF2B5EF4-FFF2-40B4-BE49-F238E27FC236}">
                <a16:creationId xmlns:a16="http://schemas.microsoft.com/office/drawing/2014/main" id="{C1F7BD17-7CEE-464E-A28A-31B423D44378}"/>
              </a:ext>
            </a:extLst>
          </p:cNvPr>
          <p:cNvSpPr txBox="1">
            <a:spLocks noChangeArrowheads="1"/>
          </p:cNvSpPr>
          <p:nvPr/>
        </p:nvSpPr>
        <p:spPr bwMode="auto">
          <a:xfrm rot="20391721">
            <a:off x="9325268" y="1784969"/>
            <a:ext cx="567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12/22</a:t>
            </a:r>
          </a:p>
        </p:txBody>
      </p:sp>
      <p:cxnSp>
        <p:nvCxnSpPr>
          <p:cNvPr id="73" name="Straight Connector 66">
            <a:extLst>
              <a:ext uri="{FF2B5EF4-FFF2-40B4-BE49-F238E27FC236}">
                <a16:creationId xmlns:a16="http://schemas.microsoft.com/office/drawing/2014/main" id="{2D1674DA-2260-4BF9-89D1-0899AF96151F}"/>
              </a:ext>
            </a:extLst>
          </p:cNvPr>
          <p:cNvCxnSpPr/>
          <p:nvPr/>
        </p:nvCxnSpPr>
        <p:spPr>
          <a:xfrm flipH="1">
            <a:off x="9538192" y="2552747"/>
            <a:ext cx="32528" cy="3568362"/>
          </a:xfrm>
          <a:prstGeom prst="line">
            <a:avLst/>
          </a:prstGeom>
        </p:spPr>
        <p:style>
          <a:lnRef idx="1">
            <a:schemeClr val="dk1"/>
          </a:lnRef>
          <a:fillRef idx="0">
            <a:schemeClr val="dk1"/>
          </a:fillRef>
          <a:effectRef idx="0">
            <a:schemeClr val="dk1"/>
          </a:effectRef>
          <a:fontRef idx="minor">
            <a:schemeClr val="tx1"/>
          </a:fontRef>
        </p:style>
      </p:cxnSp>
      <p:sp>
        <p:nvSpPr>
          <p:cNvPr id="74" name="TextBox 27">
            <a:extLst>
              <a:ext uri="{FF2B5EF4-FFF2-40B4-BE49-F238E27FC236}">
                <a16:creationId xmlns:a16="http://schemas.microsoft.com/office/drawing/2014/main" id="{AE6F8636-B6F9-477F-AFAB-FB6FAF6F3E3E}"/>
              </a:ext>
            </a:extLst>
          </p:cNvPr>
          <p:cNvSpPr txBox="1">
            <a:spLocks noChangeArrowheads="1"/>
          </p:cNvSpPr>
          <p:nvPr/>
        </p:nvSpPr>
        <p:spPr bwMode="auto">
          <a:xfrm>
            <a:off x="9205672" y="2049301"/>
            <a:ext cx="772969" cy="4616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SA#98</a:t>
            </a:r>
          </a:p>
          <a:p>
            <a:pPr algn="ctr">
              <a:lnSpc>
                <a:spcPct val="100000"/>
              </a:lnSpc>
              <a:spcBef>
                <a:spcPct val="0"/>
              </a:spcBef>
              <a:buFontTx/>
              <a:buNone/>
            </a:pPr>
            <a:r>
              <a:rPr lang="en-US" altLang="en-US" sz="1200" dirty="0">
                <a:latin typeface="Arial" panose="020B0604020202020204" pitchFamily="34" charset="0"/>
              </a:rPr>
              <a:t>Q4/2022</a:t>
            </a:r>
          </a:p>
        </p:txBody>
      </p:sp>
      <p:sp>
        <p:nvSpPr>
          <p:cNvPr id="37" name="Rounded Rectangle 24">
            <a:extLst>
              <a:ext uri="{FF2B5EF4-FFF2-40B4-BE49-F238E27FC236}">
                <a16:creationId xmlns:a16="http://schemas.microsoft.com/office/drawing/2014/main" id="{BF184904-7A5B-46D9-AEF7-54536CE2B4EE}"/>
              </a:ext>
            </a:extLst>
          </p:cNvPr>
          <p:cNvSpPr/>
          <p:nvPr/>
        </p:nvSpPr>
        <p:spPr>
          <a:xfrm>
            <a:off x="4357552" y="3585174"/>
            <a:ext cx="787750" cy="771950"/>
          </a:xfrm>
          <a:prstGeom prst="roundRect">
            <a:avLst/>
          </a:prstGeom>
          <a:solidFill>
            <a:schemeClr val="accent2">
              <a:lumMod val="20000"/>
              <a:lumOff val="80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100" dirty="0"/>
              <a:t>R17</a:t>
            </a:r>
          </a:p>
          <a:p>
            <a:pPr algn="ctr">
              <a:defRPr/>
            </a:pPr>
            <a:r>
              <a:rPr lang="en-US" sz="900" dirty="0"/>
              <a:t>Stage 2</a:t>
            </a:r>
            <a:br>
              <a:rPr lang="en-US" sz="900" dirty="0"/>
            </a:br>
            <a:r>
              <a:rPr lang="en-US" sz="900" dirty="0"/>
              <a:t>Exceptions </a:t>
            </a:r>
          </a:p>
          <a:p>
            <a:pPr algn="ctr">
              <a:defRPr/>
            </a:pPr>
            <a:endParaRPr lang="en-US" sz="900" dirty="0"/>
          </a:p>
        </p:txBody>
      </p:sp>
      <p:sp>
        <p:nvSpPr>
          <p:cNvPr id="4" name="Flèche : droite 3">
            <a:extLst>
              <a:ext uri="{FF2B5EF4-FFF2-40B4-BE49-F238E27FC236}">
                <a16:creationId xmlns:a16="http://schemas.microsoft.com/office/drawing/2014/main" id="{394CA5DD-C152-43D8-93CB-091CD039C12D}"/>
              </a:ext>
            </a:extLst>
          </p:cNvPr>
          <p:cNvSpPr/>
          <p:nvPr/>
        </p:nvSpPr>
        <p:spPr>
          <a:xfrm>
            <a:off x="4098252" y="3743018"/>
            <a:ext cx="361381" cy="443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782604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62AC140-58E4-429E-B6A7-A16F6CE62F2E}"/>
              </a:ext>
            </a:extLst>
          </p:cNvPr>
          <p:cNvSpPr>
            <a:spLocks noGrp="1"/>
          </p:cNvSpPr>
          <p:nvPr>
            <p:ph type="title"/>
          </p:nvPr>
        </p:nvSpPr>
        <p:spPr/>
        <p:txBody>
          <a:bodyPr/>
          <a:lstStyle/>
          <a:p>
            <a:r>
              <a:rPr lang="sv-SE" altLang="en-US"/>
              <a:t>Thank You!</a:t>
            </a:r>
            <a:endParaRPr lang="en-US" altLang="en-US"/>
          </a:p>
        </p:txBody>
      </p:sp>
      <p:sp>
        <p:nvSpPr>
          <p:cNvPr id="17411" name="Content Placeholder 2">
            <a:extLst>
              <a:ext uri="{FF2B5EF4-FFF2-40B4-BE49-F238E27FC236}">
                <a16:creationId xmlns:a16="http://schemas.microsoft.com/office/drawing/2014/main" id="{3B74E3E3-8821-43AA-9960-9A2F7C0F15F6}"/>
              </a:ext>
            </a:extLst>
          </p:cNvPr>
          <p:cNvSpPr>
            <a:spLocks noGrp="1"/>
          </p:cNvSpPr>
          <p:nvPr>
            <p:ph idx="1"/>
          </p:nvPr>
        </p:nvSpPr>
        <p:spPr>
          <a:xfrm>
            <a:off x="838200" y="1825625"/>
            <a:ext cx="5124450" cy="4351338"/>
          </a:xfrm>
        </p:spPr>
        <p:txBody>
          <a:bodyPr>
            <a:normAutofit lnSpcReduction="10000"/>
          </a:bodyPr>
          <a:lstStyle/>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r>
              <a:rPr lang="sv-SE" altLang="en-US" sz="1600" dirty="0"/>
              <a:t>Frédéric Gabin</a:t>
            </a:r>
          </a:p>
          <a:p>
            <a:pPr marL="0" indent="0">
              <a:lnSpc>
                <a:spcPct val="100000"/>
              </a:lnSpc>
              <a:spcBef>
                <a:spcPct val="0"/>
              </a:spcBef>
              <a:buFontTx/>
              <a:buNone/>
              <a:defRPr/>
            </a:pPr>
            <a:r>
              <a:rPr lang="sv-SE" altLang="en-US" sz="1600" dirty="0"/>
              <a:t>3GPP SA4 Chairman</a:t>
            </a:r>
          </a:p>
          <a:p>
            <a:pPr marL="0" indent="0">
              <a:lnSpc>
                <a:spcPct val="100000"/>
              </a:lnSpc>
              <a:spcBef>
                <a:spcPct val="0"/>
              </a:spcBef>
              <a:buFontTx/>
              <a:buNone/>
              <a:defRPr/>
            </a:pPr>
            <a:r>
              <a:rPr lang="sv-SE" altLang="en-US" sz="1600" dirty="0"/>
              <a:t>mail: frederic.gabin@dolby.com</a:t>
            </a:r>
          </a:p>
          <a:p>
            <a:pPr marL="0" indent="0">
              <a:lnSpc>
                <a:spcPct val="100000"/>
              </a:lnSpc>
              <a:spcBef>
                <a:spcPct val="0"/>
              </a:spcBef>
              <a:buFontTx/>
              <a:buNone/>
              <a:defRPr/>
            </a:pPr>
            <a:r>
              <a:rPr lang="sv-SE" altLang="en-US" sz="1600" dirty="0"/>
              <a:t>phone: +33 678448575</a:t>
            </a:r>
          </a:p>
          <a:p>
            <a:pPr marL="0" indent="0">
              <a:buFontTx/>
              <a:buNone/>
              <a:defRPr/>
            </a:pPr>
            <a:endParaRPr lang="sv-SE" altLang="en-US" dirty="0"/>
          </a:p>
        </p:txBody>
      </p:sp>
      <p:pic>
        <p:nvPicPr>
          <p:cNvPr id="8196" name="Picture 3">
            <a:extLst>
              <a:ext uri="{FF2B5EF4-FFF2-40B4-BE49-F238E27FC236}">
                <a16:creationId xmlns:a16="http://schemas.microsoft.com/office/drawing/2014/main" id="{94301D49-B92C-4755-AF23-C63A418E47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943100"/>
            <a:ext cx="886301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BF4D-B165-4C49-88D3-062043E4C14D}"/>
              </a:ext>
            </a:extLst>
          </p:cNvPr>
          <p:cNvSpPr>
            <a:spLocks noGrp="1"/>
          </p:cNvSpPr>
          <p:nvPr>
            <p:ph type="title"/>
          </p:nvPr>
        </p:nvSpPr>
        <p:spPr/>
        <p:txBody>
          <a:bodyPr/>
          <a:lstStyle/>
          <a:p>
            <a:r>
              <a:rPr lang="sv-SE" dirty="0"/>
              <a:t>Outline</a:t>
            </a:r>
          </a:p>
        </p:txBody>
      </p:sp>
      <p:sp>
        <p:nvSpPr>
          <p:cNvPr id="3" name="Content Placeholder 2">
            <a:extLst>
              <a:ext uri="{FF2B5EF4-FFF2-40B4-BE49-F238E27FC236}">
                <a16:creationId xmlns:a16="http://schemas.microsoft.com/office/drawing/2014/main" id="{A6F639F3-3BD3-4C77-B720-4DF4ADD21901}"/>
              </a:ext>
            </a:extLst>
          </p:cNvPr>
          <p:cNvSpPr>
            <a:spLocks noGrp="1"/>
          </p:cNvSpPr>
          <p:nvPr>
            <p:ph idx="1"/>
          </p:nvPr>
        </p:nvSpPr>
        <p:spPr/>
        <p:txBody>
          <a:bodyPr/>
          <a:lstStyle/>
          <a:p>
            <a:r>
              <a:rPr lang="sv-SE" dirty="0"/>
              <a:t>General information</a:t>
            </a:r>
          </a:p>
          <a:p>
            <a:r>
              <a:rPr lang="sv-SE" dirty="0"/>
              <a:t>Outcome of SA4 submissions</a:t>
            </a:r>
          </a:p>
          <a:p>
            <a:r>
              <a:rPr lang="sv-SE" dirty="0"/>
              <a:t>Other aspects</a:t>
            </a:r>
          </a:p>
          <a:p>
            <a:r>
              <a:rPr lang="sv-SE" dirty="0"/>
              <a:t>Planning</a:t>
            </a:r>
          </a:p>
          <a:p>
            <a:r>
              <a:rPr lang="sv-SE" dirty="0"/>
              <a:t>Timeline</a:t>
            </a:r>
          </a:p>
          <a:p>
            <a:endParaRPr lang="sv-SE" dirty="0"/>
          </a:p>
        </p:txBody>
      </p:sp>
    </p:spTree>
    <p:extLst>
      <p:ext uri="{BB962C8B-B14F-4D97-AF65-F5344CB8AC3E}">
        <p14:creationId xmlns:p14="http://schemas.microsoft.com/office/powerpoint/2010/main" val="202187520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62F-77EA-4269-B2B3-149D052A00C8}"/>
              </a:ext>
            </a:extLst>
          </p:cNvPr>
          <p:cNvSpPr>
            <a:spLocks noGrp="1"/>
          </p:cNvSpPr>
          <p:nvPr>
            <p:ph type="title"/>
          </p:nvPr>
        </p:nvSpPr>
        <p:spPr/>
        <p:txBody>
          <a:bodyPr/>
          <a:lstStyle/>
          <a:p>
            <a:r>
              <a:rPr lang="sv-SE" dirty="0"/>
              <a:t>General information</a:t>
            </a:r>
          </a:p>
        </p:txBody>
      </p:sp>
      <p:sp>
        <p:nvSpPr>
          <p:cNvPr id="3" name="Content Placeholder 2">
            <a:extLst>
              <a:ext uri="{FF2B5EF4-FFF2-40B4-BE49-F238E27FC236}">
                <a16:creationId xmlns:a16="http://schemas.microsoft.com/office/drawing/2014/main" id="{66321AD9-6172-4EE6-8DF0-EEF44C736C79}"/>
              </a:ext>
            </a:extLst>
          </p:cNvPr>
          <p:cNvSpPr>
            <a:spLocks noGrp="1"/>
          </p:cNvSpPr>
          <p:nvPr>
            <p:ph idx="1"/>
          </p:nvPr>
        </p:nvSpPr>
        <p:spPr/>
        <p:txBody>
          <a:bodyPr/>
          <a:lstStyle/>
          <a:p>
            <a:r>
              <a:rPr lang="en-GB" sz="2400" u="sng" dirty="0"/>
              <a:t>Input</a:t>
            </a:r>
          </a:p>
          <a:p>
            <a:pPr lvl="1"/>
            <a:r>
              <a:rPr lang="en-GB" sz="2000" dirty="0"/>
              <a:t>The SA#92-e documents: </a:t>
            </a:r>
            <a:r>
              <a:rPr lang="en-US" sz="2000" dirty="0">
                <a:hlinkClick r:id="rId2"/>
              </a:rPr>
              <a:t>https://www.3gpp.org/ftp/tsg_sa/TSG_SA/TSGs_92E_Electronic_2021_06/Docs</a:t>
            </a:r>
            <a:r>
              <a:rPr lang="en-US" sz="2000" dirty="0"/>
              <a:t> </a:t>
            </a:r>
          </a:p>
          <a:p>
            <a:pPr lvl="1"/>
            <a:endParaRPr lang="en-GB" sz="2000" dirty="0">
              <a:highlight>
                <a:srgbClr val="FFFF00"/>
              </a:highlight>
            </a:endParaRPr>
          </a:p>
          <a:p>
            <a:pPr lvl="1"/>
            <a:r>
              <a:rPr lang="en-GB" sz="2000" dirty="0"/>
              <a:t>The RAN#92-e documents: </a:t>
            </a:r>
            <a:r>
              <a:rPr lang="en-US" sz="2000" dirty="0">
                <a:hlinkClick r:id="rId3"/>
              </a:rPr>
              <a:t>https://www.3gpp.org/ftp/tsg_ran/TSG_RAN/TSGR_92e/Docs</a:t>
            </a:r>
            <a:r>
              <a:rPr lang="en-US" sz="2000" dirty="0"/>
              <a:t> </a:t>
            </a:r>
          </a:p>
          <a:p>
            <a:pPr lvl="1"/>
            <a:endParaRPr lang="en-GB" sz="2000" dirty="0">
              <a:highlight>
                <a:srgbClr val="FFFF00"/>
              </a:highlight>
            </a:endParaRPr>
          </a:p>
          <a:p>
            <a:pPr lvl="1"/>
            <a:r>
              <a:rPr lang="en-GB" sz="2000" dirty="0"/>
              <a:t>The CT#92-e documents: </a:t>
            </a:r>
            <a:r>
              <a:rPr lang="en-US" sz="2000" dirty="0">
                <a:hlinkClick r:id="rId4"/>
              </a:rPr>
              <a:t>https://www.3gpp.org/ftp/tsg_ct/TSG_CT/TSGC_92e/Docs</a:t>
            </a:r>
            <a:r>
              <a:rPr lang="en-US" sz="2000" dirty="0"/>
              <a:t> </a:t>
            </a:r>
            <a:endParaRPr lang="en-GB" sz="2000" dirty="0">
              <a:highlight>
                <a:srgbClr val="FFFF00"/>
              </a:highlight>
            </a:endParaRPr>
          </a:p>
        </p:txBody>
      </p:sp>
      <p:sp>
        <p:nvSpPr>
          <p:cNvPr id="4" name="Content Placeholder 3">
            <a:extLst>
              <a:ext uri="{FF2B5EF4-FFF2-40B4-BE49-F238E27FC236}">
                <a16:creationId xmlns:a16="http://schemas.microsoft.com/office/drawing/2014/main" id="{411235D6-695C-4AE1-8BD0-6DA98BE0EE81}"/>
              </a:ext>
            </a:extLst>
          </p:cNvPr>
          <p:cNvSpPr>
            <a:spLocks noGrp="1"/>
          </p:cNvSpPr>
          <p:nvPr>
            <p:ph idx="10"/>
          </p:nvPr>
        </p:nvSpPr>
        <p:spPr/>
        <p:txBody>
          <a:bodyPr/>
          <a:lstStyle/>
          <a:p>
            <a:r>
              <a:rPr lang="sv-SE" sz="2400" u="sng" dirty="0"/>
              <a:t>Reports</a:t>
            </a:r>
          </a:p>
          <a:p>
            <a:pPr lvl="1"/>
            <a:r>
              <a:rPr lang="en-GB" sz="2000" dirty="0"/>
              <a:t>SA#92-e report: </a:t>
            </a:r>
            <a:r>
              <a:rPr lang="en-US" sz="2000" dirty="0">
                <a:hlinkClick r:id="rId5"/>
              </a:rPr>
              <a:t>https://www.3gpp.org/ftp/tsg_sa/TSG_SA/TSGs_92E_Electronic_2021_06/Report</a:t>
            </a:r>
            <a:r>
              <a:rPr lang="en-US" sz="2000" dirty="0"/>
              <a:t> </a:t>
            </a:r>
          </a:p>
          <a:p>
            <a:pPr lvl="1"/>
            <a:endParaRPr lang="en-GB" sz="2000" dirty="0">
              <a:highlight>
                <a:srgbClr val="FFFF00"/>
              </a:highlight>
            </a:endParaRPr>
          </a:p>
          <a:p>
            <a:pPr lvl="1"/>
            <a:r>
              <a:rPr lang="en-GB" sz="2000" dirty="0"/>
              <a:t>SA4 report to SA: </a:t>
            </a:r>
            <a:r>
              <a:rPr lang="en-GB" sz="2000" dirty="0">
                <a:hlinkClick r:id="rId6"/>
              </a:rPr>
              <a:t>SP-210373</a:t>
            </a:r>
            <a:endParaRPr lang="en-US" sz="2000" dirty="0"/>
          </a:p>
          <a:p>
            <a:pPr lvl="1"/>
            <a:r>
              <a:rPr lang="en-US" sz="2000" dirty="0"/>
              <a:t>RAN report to SA: </a:t>
            </a:r>
            <a:r>
              <a:rPr lang="en-GB" sz="2000" dirty="0">
                <a:hlinkClick r:id="rId7"/>
              </a:rPr>
              <a:t>SP-210595</a:t>
            </a:r>
            <a:endParaRPr lang="en-US" sz="2000" dirty="0"/>
          </a:p>
          <a:p>
            <a:pPr lvl="1"/>
            <a:r>
              <a:rPr lang="en-US" sz="2000" dirty="0"/>
              <a:t>CT report to SA: </a:t>
            </a:r>
            <a:r>
              <a:rPr lang="en-GB" sz="2000" dirty="0">
                <a:hlinkClick r:id="rId8"/>
              </a:rPr>
              <a:t>SP-210596</a:t>
            </a:r>
            <a:endParaRPr lang="en-US" sz="2000" dirty="0"/>
          </a:p>
          <a:p>
            <a:pPr lvl="1"/>
            <a:r>
              <a:rPr lang="en-US" sz="2000" dirty="0"/>
              <a:t>Workplan: </a:t>
            </a:r>
            <a:r>
              <a:rPr lang="en-GB" sz="2000" dirty="0">
                <a:hlinkClick r:id="rId9"/>
              </a:rPr>
              <a:t>SP-210492</a:t>
            </a:r>
            <a:endParaRPr lang="en-US" sz="2000" dirty="0"/>
          </a:p>
          <a:p>
            <a:pPr lvl="1"/>
            <a:endParaRPr lang="en-US" sz="2000" dirty="0"/>
          </a:p>
        </p:txBody>
      </p:sp>
    </p:spTree>
    <p:extLst>
      <p:ext uri="{BB962C8B-B14F-4D97-AF65-F5344CB8AC3E}">
        <p14:creationId xmlns:p14="http://schemas.microsoft.com/office/powerpoint/2010/main" val="408500679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ABC1-E959-40A4-87E2-B56926DFE305}"/>
              </a:ext>
            </a:extLst>
          </p:cNvPr>
          <p:cNvSpPr>
            <a:spLocks noGrp="1"/>
          </p:cNvSpPr>
          <p:nvPr>
            <p:ph type="title"/>
          </p:nvPr>
        </p:nvSpPr>
        <p:spPr/>
        <p:txBody>
          <a:bodyPr/>
          <a:lstStyle/>
          <a:p>
            <a:r>
              <a:rPr lang="sv-SE"/>
              <a:t>Outcome of SA4 submissions</a:t>
            </a:r>
            <a:endParaRPr lang="sv-SE" dirty="0"/>
          </a:p>
        </p:txBody>
      </p:sp>
      <p:sp>
        <p:nvSpPr>
          <p:cNvPr id="5" name="Content Placeholder 4">
            <a:extLst>
              <a:ext uri="{FF2B5EF4-FFF2-40B4-BE49-F238E27FC236}">
                <a16:creationId xmlns:a16="http://schemas.microsoft.com/office/drawing/2014/main" id="{E1E2C71D-159C-4427-AF4A-F930C16488CC}"/>
              </a:ext>
            </a:extLst>
          </p:cNvPr>
          <p:cNvSpPr>
            <a:spLocks noGrp="1"/>
          </p:cNvSpPr>
          <p:nvPr>
            <p:ph idx="1"/>
          </p:nvPr>
        </p:nvSpPr>
        <p:spPr/>
        <p:txBody>
          <a:bodyPr/>
          <a:lstStyle/>
          <a:p>
            <a:r>
              <a:rPr lang="en-US" sz="2000" dirty="0"/>
              <a:t>All SA4 documents to SA were noted/agreed/approved/endorsed as requested, except:</a:t>
            </a:r>
          </a:p>
          <a:p>
            <a:pPr lvl="1"/>
            <a:r>
              <a:rPr lang="en-US" sz="1800" dirty="0"/>
              <a:t>SP-210535 CRs on Consumption &amp; metrics reporting, correction of dynamic policies and 5GMS3 stage3 specifications and for 5GMS3 [26.501 &amp; 26.512] (WI: 5GMS3) was revised to SP-210566. CRs Reissued to add CR Changes document for 26.512 CR0011R1. SP-210566 was Block approved.</a:t>
            </a:r>
          </a:p>
          <a:p>
            <a:r>
              <a:rPr lang="en-US" sz="2000" dirty="0"/>
              <a:t>SP-210373 SA WG4 report to SA Plenary was presented. One question was asked:</a:t>
            </a:r>
          </a:p>
          <a:p>
            <a:pPr lvl="1"/>
            <a:r>
              <a:rPr lang="en-US" sz="1800" dirty="0"/>
              <a:t>CC#2: General: Orange asked what the way forward is on AV1 Codec issues with other organizations. The SA WG4 Chair replied that there was a proposal at SA WG4#113-e to include AV1 in the set of evaluations, which raised issues on the ability to reference the standards according to the IPR policies. The legal advice was to go ahead with the study part but to review this again if any normative referencing is to be done. This has been considered at SA WG4#114-e and the FS_5GVideo Study Item has been revised accordingly and is up for approval at this meeting. </a:t>
            </a:r>
          </a:p>
          <a:p>
            <a:pPr lvl="1"/>
            <a:r>
              <a:rPr lang="en-US" sz="1800" dirty="0"/>
              <a:t>The SA WG4 Chair was thanked for this report, which was noted.</a:t>
            </a:r>
          </a:p>
        </p:txBody>
      </p:sp>
    </p:spTree>
    <p:extLst>
      <p:ext uri="{BB962C8B-B14F-4D97-AF65-F5344CB8AC3E}">
        <p14:creationId xmlns:p14="http://schemas.microsoft.com/office/powerpoint/2010/main" val="26020294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Other aspects – SA4 calendar - 2021</a:t>
            </a:r>
          </a:p>
        </p:txBody>
      </p:sp>
      <p:sp>
        <p:nvSpPr>
          <p:cNvPr id="7" name="Content Placeholder 6">
            <a:extLst>
              <a:ext uri="{FF2B5EF4-FFF2-40B4-BE49-F238E27FC236}">
                <a16:creationId xmlns:a16="http://schemas.microsoft.com/office/drawing/2014/main" id="{25565F96-112B-4BE6-9572-C65D6BF76F7C}"/>
              </a:ext>
            </a:extLst>
          </p:cNvPr>
          <p:cNvSpPr>
            <a:spLocks noGrp="1"/>
          </p:cNvSpPr>
          <p:nvPr>
            <p:ph idx="1"/>
          </p:nvPr>
        </p:nvSpPr>
        <p:spPr/>
        <p:txBody>
          <a:bodyPr/>
          <a:lstStyle/>
          <a:p>
            <a:pPr marL="0" indent="0">
              <a:buNone/>
            </a:pPr>
            <a:endParaRPr lang="fr-FR" dirty="0"/>
          </a:p>
          <a:p>
            <a:endParaRPr lang="en-US" dirty="0"/>
          </a:p>
        </p:txBody>
      </p:sp>
      <p:graphicFrame>
        <p:nvGraphicFramePr>
          <p:cNvPr id="5" name="Table 5">
            <a:extLst>
              <a:ext uri="{FF2B5EF4-FFF2-40B4-BE49-F238E27FC236}">
                <a16:creationId xmlns:a16="http://schemas.microsoft.com/office/drawing/2014/main" id="{B4414EAF-E3B8-4F25-86FC-23532D0E67D4}"/>
              </a:ext>
            </a:extLst>
          </p:cNvPr>
          <p:cNvGraphicFramePr>
            <a:graphicFrameLocks noGrp="1"/>
          </p:cNvGraphicFramePr>
          <p:nvPr>
            <p:extLst>
              <p:ext uri="{D42A27DB-BD31-4B8C-83A1-F6EECF244321}">
                <p14:modId xmlns:p14="http://schemas.microsoft.com/office/powerpoint/2010/main" val="2891408917"/>
              </p:ext>
            </p:extLst>
          </p:nvPr>
        </p:nvGraphicFramePr>
        <p:xfrm>
          <a:off x="1845235" y="3000579"/>
          <a:ext cx="7559675" cy="1113297"/>
        </p:xfrm>
        <a:graphic>
          <a:graphicData uri="http://schemas.openxmlformats.org/drawingml/2006/table">
            <a:tbl>
              <a:tblPr firstRow="1" bandRow="1">
                <a:tableStyleId>{5C22544A-7EE6-4342-B048-85BDC9FD1C3A}</a:tableStyleId>
              </a:tblPr>
              <a:tblGrid>
                <a:gridCol w="1583531">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023816">
                  <a:extLst>
                    <a:ext uri="{9D8B030D-6E8A-4147-A177-3AD203B41FA5}">
                      <a16:colId xmlns:a16="http://schemas.microsoft.com/office/drawing/2014/main" val="20002"/>
                    </a:ext>
                  </a:extLst>
                </a:gridCol>
              </a:tblGrid>
              <a:tr h="475231">
                <a:tc>
                  <a:txBody>
                    <a:bodyPr/>
                    <a:lstStyle/>
                    <a:p>
                      <a:pPr marL="36000">
                        <a:lnSpc>
                          <a:spcPct val="90000"/>
                        </a:lnSpc>
                      </a:pPr>
                      <a:r>
                        <a:rPr lang="fi-FI" sz="1400" dirty="0"/>
                        <a:t>Meetings in 2021</a:t>
                      </a:r>
                      <a:endParaRPr lang="en-US" sz="1400" dirty="0"/>
                    </a:p>
                  </a:txBody>
                  <a:tcPr marL="91429" marR="91429" marT="45667" marB="45667" anchor="ctr"/>
                </a:tc>
                <a:tc>
                  <a:txBody>
                    <a:bodyPr/>
                    <a:lstStyle/>
                    <a:p>
                      <a:pPr marL="36000">
                        <a:lnSpc>
                          <a:spcPct val="90000"/>
                        </a:lnSpc>
                      </a:pPr>
                      <a:r>
                        <a:rPr lang="fi-FI" sz="1400" dirty="0"/>
                        <a:t>Dates </a:t>
                      </a:r>
                      <a:endParaRPr lang="en-US" sz="1400" dirty="0"/>
                    </a:p>
                  </a:txBody>
                  <a:tcPr marL="91429" marR="91429" marT="45667" marB="45667" anchor="ctr"/>
                </a:tc>
                <a:tc>
                  <a:txBody>
                    <a:bodyPr/>
                    <a:lstStyle/>
                    <a:p>
                      <a:pPr marL="36000">
                        <a:lnSpc>
                          <a:spcPct val="90000"/>
                        </a:lnSpc>
                      </a:pPr>
                      <a:r>
                        <a:rPr lang="fi-FI" sz="1400" dirty="0"/>
                        <a:t>Venue and Host</a:t>
                      </a:r>
                      <a:endParaRPr lang="en-US" sz="1400" dirty="0"/>
                    </a:p>
                  </a:txBody>
                  <a:tcPr marL="91429" marR="91429" marT="45667" marB="45667" anchor="ctr"/>
                </a:tc>
                <a:extLst>
                  <a:ext uri="{0D108BD9-81ED-4DB2-BD59-A6C34878D82A}">
                    <a16:rowId xmlns:a16="http://schemas.microsoft.com/office/drawing/2014/main" val="10000"/>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rPr>
                        <a:t>SA4#115-e</a:t>
                      </a:r>
                      <a:endParaRPr lang="en-US" sz="1400" b="0" dirty="0">
                        <a:solidFill>
                          <a:schemeClr val="tx1"/>
                        </a:solidFill>
                        <a:latin typeface="+mn-lt"/>
                      </a:endParaRPr>
                    </a:p>
                  </a:txBody>
                  <a:tcPr marL="91429" marR="91429" marT="45667" marB="45667" anchor="ctr"/>
                </a:tc>
                <a:tc>
                  <a:txBody>
                    <a:bodyPr/>
                    <a:lstStyle/>
                    <a:p>
                      <a:pPr marL="36000" algn="l">
                        <a:lnSpc>
                          <a:spcPct val="90000"/>
                        </a:lnSpc>
                        <a:spcBef>
                          <a:spcPts val="0"/>
                        </a:spcBef>
                      </a:pPr>
                      <a:r>
                        <a:rPr lang="en-GB" sz="1400" b="0" kern="1200" dirty="0">
                          <a:solidFill>
                            <a:schemeClr val="tx1"/>
                          </a:solidFill>
                          <a:effectLst/>
                          <a:latin typeface="+mn-lt"/>
                          <a:ea typeface="+mn-ea"/>
                          <a:cs typeface="+mn-cs"/>
                        </a:rPr>
                        <a:t>18 – 27 August </a:t>
                      </a:r>
                      <a:r>
                        <a:rPr lang="en-US" sz="1400" b="0" kern="1200" dirty="0">
                          <a:solidFill>
                            <a:schemeClr val="tx1"/>
                          </a:solidFill>
                          <a:effectLst/>
                          <a:latin typeface="+mn-lt"/>
                          <a:ea typeface="+mn-ea"/>
                          <a:cs typeface="+mn-cs"/>
                        </a:rPr>
                        <a:t>2021</a:t>
                      </a:r>
                      <a:endParaRPr lang="en-US" sz="1400" b="0" dirty="0">
                        <a:solidFill>
                          <a:schemeClr val="tx1"/>
                        </a:solidFill>
                        <a:latin typeface="+mn-lt"/>
                      </a:endParaRP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MCC, Electronic meeting</a:t>
                      </a:r>
                      <a:endParaRPr lang="en-US" sz="1400" b="1" dirty="0">
                        <a:solidFill>
                          <a:schemeClr val="tx1"/>
                        </a:solidFill>
                        <a:latin typeface="+mn-lt"/>
                      </a:endParaRPr>
                    </a:p>
                  </a:txBody>
                  <a:tcPr marL="91429" marR="91429" marT="45667" marB="45667" anchor="ctr"/>
                </a:tc>
                <a:extLst>
                  <a:ext uri="{0D108BD9-81ED-4DB2-BD59-A6C34878D82A}">
                    <a16:rowId xmlns:a16="http://schemas.microsoft.com/office/drawing/2014/main" val="10004"/>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rPr>
                        <a:t>SA4#116-e</a:t>
                      </a:r>
                      <a:endParaRPr lang="en-US" sz="1400" b="0" dirty="0">
                        <a:solidFill>
                          <a:schemeClr val="tx1"/>
                        </a:solidFill>
                        <a:latin typeface="+mn-lt"/>
                      </a:endParaRPr>
                    </a:p>
                  </a:txBody>
                  <a:tcPr marL="91429" marR="91429" marT="45667" marB="45667" anchor="ctr"/>
                </a:tc>
                <a:tc>
                  <a:txBody>
                    <a:bodyPr/>
                    <a:lstStyle/>
                    <a:p>
                      <a:pPr marL="36000" algn="l">
                        <a:lnSpc>
                          <a:spcPct val="90000"/>
                        </a:lnSpc>
                        <a:spcBef>
                          <a:spcPts val="0"/>
                        </a:spcBef>
                      </a:pPr>
                      <a:r>
                        <a:rPr lang="en-GB" sz="1400" b="0" kern="1200" dirty="0">
                          <a:solidFill>
                            <a:schemeClr val="tx1"/>
                          </a:solidFill>
                          <a:effectLst/>
                          <a:latin typeface="+mn-lt"/>
                          <a:ea typeface="+mn-ea"/>
                          <a:cs typeface="+mn-cs"/>
                        </a:rPr>
                        <a:t>10</a:t>
                      </a:r>
                      <a:r>
                        <a:rPr lang="fr-FR" sz="1400" b="0" kern="1200" dirty="0">
                          <a:solidFill>
                            <a:schemeClr val="tx1"/>
                          </a:solidFill>
                          <a:effectLst/>
                          <a:latin typeface="+mn-lt"/>
                          <a:ea typeface="+mn-ea"/>
                          <a:cs typeface="+mn-cs"/>
                        </a:rPr>
                        <a:t> – </a:t>
                      </a:r>
                      <a:r>
                        <a:rPr lang="en-GB" sz="1400" b="0" kern="1200" dirty="0">
                          <a:solidFill>
                            <a:schemeClr val="tx1"/>
                          </a:solidFill>
                          <a:effectLst/>
                          <a:latin typeface="+mn-lt"/>
                          <a:ea typeface="+mn-ea"/>
                          <a:cs typeface="+mn-cs"/>
                        </a:rPr>
                        <a:t>19 November </a:t>
                      </a:r>
                      <a:r>
                        <a:rPr lang="en-US" sz="1400" b="0" kern="1200" dirty="0">
                          <a:solidFill>
                            <a:schemeClr val="tx1"/>
                          </a:solidFill>
                          <a:effectLst/>
                          <a:latin typeface="+mn-lt"/>
                          <a:ea typeface="+mn-ea"/>
                          <a:cs typeface="+mn-cs"/>
                        </a:rPr>
                        <a:t>2021</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MCC, Electronic meeting</a:t>
                      </a:r>
                      <a:endParaRPr lang="en-US" sz="1400" b="0" strike="sngStrike" dirty="0">
                        <a:solidFill>
                          <a:srgbClr val="FF0000"/>
                        </a:solidFill>
                        <a:latin typeface="+mn-lt"/>
                      </a:endParaRPr>
                    </a:p>
                  </a:txBody>
                  <a:tcPr marL="91429" marR="91429" marT="45667" marB="4566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4233494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Other aspects – SA4 calendar - 2022</a:t>
            </a:r>
          </a:p>
        </p:txBody>
      </p:sp>
      <p:sp>
        <p:nvSpPr>
          <p:cNvPr id="7" name="Content Placeholder 6">
            <a:extLst>
              <a:ext uri="{FF2B5EF4-FFF2-40B4-BE49-F238E27FC236}">
                <a16:creationId xmlns:a16="http://schemas.microsoft.com/office/drawing/2014/main" id="{25565F96-112B-4BE6-9572-C65D6BF76F7C}"/>
              </a:ext>
            </a:extLst>
          </p:cNvPr>
          <p:cNvSpPr>
            <a:spLocks noGrp="1"/>
          </p:cNvSpPr>
          <p:nvPr>
            <p:ph idx="1"/>
          </p:nvPr>
        </p:nvSpPr>
        <p:spPr/>
        <p:txBody>
          <a:bodyPr/>
          <a:lstStyle/>
          <a:p>
            <a:pPr marL="0" indent="0">
              <a:buNone/>
            </a:pPr>
            <a:endParaRPr lang="fr-FR" dirty="0"/>
          </a:p>
          <a:p>
            <a:endParaRPr lang="en-US" dirty="0"/>
          </a:p>
        </p:txBody>
      </p:sp>
      <p:graphicFrame>
        <p:nvGraphicFramePr>
          <p:cNvPr id="8" name="Table 5">
            <a:extLst>
              <a:ext uri="{FF2B5EF4-FFF2-40B4-BE49-F238E27FC236}">
                <a16:creationId xmlns:a16="http://schemas.microsoft.com/office/drawing/2014/main" id="{B90DCA7E-EC13-42AC-BB2E-C97BB6805955}"/>
              </a:ext>
            </a:extLst>
          </p:cNvPr>
          <p:cNvGraphicFramePr>
            <a:graphicFrameLocks noGrp="1"/>
          </p:cNvGraphicFramePr>
          <p:nvPr>
            <p:extLst>
              <p:ext uri="{D42A27DB-BD31-4B8C-83A1-F6EECF244321}">
                <p14:modId xmlns:p14="http://schemas.microsoft.com/office/powerpoint/2010/main" val="2842588705"/>
              </p:ext>
            </p:extLst>
          </p:nvPr>
        </p:nvGraphicFramePr>
        <p:xfrm>
          <a:off x="2015297" y="1878990"/>
          <a:ext cx="7559675" cy="3696814"/>
        </p:xfrm>
        <a:graphic>
          <a:graphicData uri="http://schemas.openxmlformats.org/drawingml/2006/table">
            <a:tbl>
              <a:tblPr firstRow="1" bandRow="1">
                <a:tableStyleId>{5C22544A-7EE6-4342-B048-85BDC9FD1C3A}</a:tableStyleId>
              </a:tblPr>
              <a:tblGrid>
                <a:gridCol w="1583531">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023816">
                  <a:extLst>
                    <a:ext uri="{9D8B030D-6E8A-4147-A177-3AD203B41FA5}">
                      <a16:colId xmlns:a16="http://schemas.microsoft.com/office/drawing/2014/main" val="20002"/>
                    </a:ext>
                  </a:extLst>
                </a:gridCol>
              </a:tblGrid>
              <a:tr h="475231">
                <a:tc>
                  <a:txBody>
                    <a:bodyPr/>
                    <a:lstStyle/>
                    <a:p>
                      <a:pPr marL="36000">
                        <a:lnSpc>
                          <a:spcPct val="90000"/>
                        </a:lnSpc>
                      </a:pPr>
                      <a:r>
                        <a:rPr lang="fi-FI" sz="1400" dirty="0"/>
                        <a:t>Meetings in 2022</a:t>
                      </a:r>
                      <a:endParaRPr lang="en-US" sz="1400" dirty="0"/>
                    </a:p>
                  </a:txBody>
                  <a:tcPr marL="91429" marR="91429" marT="45667" marB="45667" anchor="ctr"/>
                </a:tc>
                <a:tc>
                  <a:txBody>
                    <a:bodyPr/>
                    <a:lstStyle/>
                    <a:p>
                      <a:pPr marL="36000">
                        <a:lnSpc>
                          <a:spcPct val="90000"/>
                        </a:lnSpc>
                      </a:pPr>
                      <a:r>
                        <a:rPr lang="fi-FI" sz="1400" dirty="0"/>
                        <a:t>Dates </a:t>
                      </a:r>
                      <a:endParaRPr lang="en-US" sz="1400" dirty="0"/>
                    </a:p>
                  </a:txBody>
                  <a:tcPr marL="91429" marR="91429" marT="45667" marB="45667" anchor="ctr"/>
                </a:tc>
                <a:tc>
                  <a:txBody>
                    <a:bodyPr/>
                    <a:lstStyle/>
                    <a:p>
                      <a:pPr marL="36000">
                        <a:lnSpc>
                          <a:spcPct val="90000"/>
                        </a:lnSpc>
                      </a:pPr>
                      <a:r>
                        <a:rPr lang="fi-FI" sz="1400" dirty="0"/>
                        <a:t>Venue and Host</a:t>
                      </a:r>
                      <a:endParaRPr lang="en-US" sz="1400" dirty="0"/>
                    </a:p>
                  </a:txBody>
                  <a:tcPr marL="91429" marR="91429" marT="45667" marB="45667" anchor="ctr"/>
                </a:tc>
                <a:extLst>
                  <a:ext uri="{0D108BD9-81ED-4DB2-BD59-A6C34878D82A}">
                    <a16:rowId xmlns:a16="http://schemas.microsoft.com/office/drawing/2014/main" val="10000"/>
                  </a:ext>
                </a:extLst>
              </a:tr>
              <a:tr h="359935">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rPr>
                        <a:t>SA4#117/-e</a:t>
                      </a:r>
                      <a:endParaRPr lang="en-US" sz="1400" b="0" dirty="0">
                        <a:solidFill>
                          <a:schemeClr val="tx1"/>
                        </a:solidFill>
                        <a:latin typeface="+mn-lt"/>
                      </a:endParaRPr>
                    </a:p>
                  </a:txBody>
                  <a:tcPr marL="91429" marR="91429" marT="45667" marB="45667" anchor="ct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F2F: 14-18 February 2022</a:t>
                      </a:r>
                    </a:p>
                    <a:p>
                      <a:pPr marL="3600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OR, </a:t>
                      </a:r>
                    </a:p>
                    <a:p>
                      <a:pPr marL="3600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E-meeting: 14-23 February 2022 </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strike="noStrike" dirty="0">
                          <a:solidFill>
                            <a:schemeClr val="tx1"/>
                          </a:solidFill>
                          <a:latin typeface="+mn-lt"/>
                          <a:cs typeface="Arial" panose="020B0604020202020204" pitchFamily="34" charset="0"/>
                        </a:rPr>
                        <a:t>Host: ETSI, Venue: Sophia-Antipolis, France</a:t>
                      </a:r>
                    </a:p>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strike="noStrike" dirty="0">
                          <a:solidFill>
                            <a:schemeClr val="tx1"/>
                          </a:solidFill>
                          <a:latin typeface="+mn-lt"/>
                          <a:cs typeface="Arial" panose="020B0604020202020204" pitchFamily="34" charset="0"/>
                        </a:rPr>
                        <a:t>OR </a:t>
                      </a:r>
                    </a:p>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MCC, Electronic meeting</a:t>
                      </a:r>
                    </a:p>
                  </a:txBody>
                  <a:tcPr marL="91429" marR="91429" marT="45667" marB="45667" anchor="ctr"/>
                </a:tc>
                <a:extLst>
                  <a:ext uri="{0D108BD9-81ED-4DB2-BD59-A6C34878D82A}">
                    <a16:rowId xmlns:a16="http://schemas.microsoft.com/office/drawing/2014/main" val="10002"/>
                  </a:ext>
                </a:extLst>
              </a:tr>
              <a:tr h="359935">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SA4#118-e</a:t>
                      </a:r>
                    </a:p>
                  </a:txBody>
                  <a:tcPr marL="91429" marR="91429" marT="45667" marB="45667" anchor="ctr"/>
                </a:tc>
                <a:tc>
                  <a:txBody>
                    <a:bodyPr/>
                    <a:lstStyle/>
                    <a:p>
                      <a:pPr marL="36000" algn="l">
                        <a:lnSpc>
                          <a:spcPct val="90000"/>
                        </a:lnSpc>
                        <a:spcBef>
                          <a:spcPts val="0"/>
                        </a:spcBef>
                      </a:pPr>
                      <a:r>
                        <a:rPr lang="en-US" sz="1400" b="0" dirty="0">
                          <a:solidFill>
                            <a:schemeClr val="tx1"/>
                          </a:solidFill>
                          <a:latin typeface="+mn-lt"/>
                        </a:rPr>
                        <a:t>6-14 April 2022</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MCC, Electronic meeting</a:t>
                      </a:r>
                    </a:p>
                  </a:txBody>
                  <a:tcPr marL="91429" marR="91429" marT="45667" marB="45667" anchor="ctr"/>
                </a:tc>
                <a:extLst>
                  <a:ext uri="{0D108BD9-81ED-4DB2-BD59-A6C34878D82A}">
                    <a16:rowId xmlns:a16="http://schemas.microsoft.com/office/drawing/2014/main" val="10003"/>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SA4#119</a:t>
                      </a:r>
                      <a:r>
                        <a:rPr lang="fi-FI" sz="1400" b="0" dirty="0">
                          <a:solidFill>
                            <a:schemeClr val="tx1"/>
                          </a:solidFill>
                          <a:latin typeface="+mn-lt"/>
                        </a:rPr>
                        <a:t>/-e</a:t>
                      </a:r>
                      <a:endParaRPr lang="en-US" sz="1400" b="0" dirty="0">
                        <a:solidFill>
                          <a:schemeClr val="tx1"/>
                        </a:solidFill>
                        <a:latin typeface="+mn-lt"/>
                      </a:endParaRPr>
                    </a:p>
                  </a:txBody>
                  <a:tcPr marL="91429" marR="91429" marT="45667" marB="45667" anchor="ctr"/>
                </a:tc>
                <a:tc>
                  <a:txBody>
                    <a:bodyPr/>
                    <a:lstStyle/>
                    <a:p>
                      <a:pPr marL="36000" algn="l">
                        <a:lnSpc>
                          <a:spcPct val="90000"/>
                        </a:lnSpc>
                        <a:spcBef>
                          <a:spcPts val="0"/>
                        </a:spcBef>
                      </a:pPr>
                      <a:r>
                        <a:rPr lang="en-US" sz="1400" b="0" dirty="0">
                          <a:solidFill>
                            <a:schemeClr val="tx1"/>
                          </a:solidFill>
                          <a:latin typeface="+mn-lt"/>
                        </a:rPr>
                        <a:t>F2F: 16-20 May 2022</a:t>
                      </a:r>
                    </a:p>
                    <a:p>
                      <a:pPr marL="36000" algn="l">
                        <a:lnSpc>
                          <a:spcPct val="90000"/>
                        </a:lnSpc>
                        <a:spcBef>
                          <a:spcPts val="0"/>
                        </a:spcBef>
                      </a:pPr>
                      <a:r>
                        <a:rPr lang="en-US" sz="1400" b="0" dirty="0">
                          <a:solidFill>
                            <a:schemeClr val="tx1"/>
                          </a:solidFill>
                          <a:latin typeface="+mn-lt"/>
                        </a:rPr>
                        <a:t>OR, </a:t>
                      </a:r>
                    </a:p>
                    <a:p>
                      <a:pPr marL="36000" algn="l">
                        <a:lnSpc>
                          <a:spcPct val="90000"/>
                        </a:lnSpc>
                        <a:spcBef>
                          <a:spcPts val="0"/>
                        </a:spcBef>
                      </a:pPr>
                      <a:r>
                        <a:rPr lang="en-US" sz="1400" b="0" dirty="0">
                          <a:solidFill>
                            <a:schemeClr val="tx1"/>
                          </a:solidFill>
                          <a:latin typeface="+mn-lt"/>
                        </a:rPr>
                        <a:t>E-meeting: 11-20 May 2022</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TBD, Venue: TBD</a:t>
                      </a:r>
                    </a:p>
                  </a:txBody>
                  <a:tcPr marL="91429" marR="91429" marT="45667" marB="45667" anchor="ctr"/>
                </a:tc>
                <a:extLst>
                  <a:ext uri="{0D108BD9-81ED-4DB2-BD59-A6C34878D82A}">
                    <a16:rowId xmlns:a16="http://schemas.microsoft.com/office/drawing/2014/main" val="10004"/>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SA4#120</a:t>
                      </a:r>
                      <a:r>
                        <a:rPr lang="fi-FI" sz="1400" b="0" dirty="0">
                          <a:solidFill>
                            <a:schemeClr val="tx1"/>
                          </a:solidFill>
                          <a:latin typeface="+mn-lt"/>
                        </a:rPr>
                        <a:t>/-e</a:t>
                      </a:r>
                      <a:endParaRPr lang="en-US" sz="1400" b="0" dirty="0">
                        <a:solidFill>
                          <a:schemeClr val="tx1"/>
                        </a:solidFill>
                        <a:latin typeface="+mn-lt"/>
                      </a:endParaRPr>
                    </a:p>
                  </a:txBody>
                  <a:tcPr marL="91429" marR="91429" marT="45667" marB="45667" anchor="ctr"/>
                </a:tc>
                <a:tc>
                  <a:txBody>
                    <a:bodyPr/>
                    <a:lstStyle/>
                    <a:p>
                      <a:pPr marL="36000" algn="l">
                        <a:lnSpc>
                          <a:spcPct val="90000"/>
                        </a:lnSpc>
                        <a:spcBef>
                          <a:spcPts val="0"/>
                        </a:spcBef>
                      </a:pPr>
                      <a:r>
                        <a:rPr lang="en-US" sz="1400" b="0" kern="1200" dirty="0">
                          <a:solidFill>
                            <a:schemeClr val="tx1"/>
                          </a:solidFill>
                          <a:effectLst/>
                          <a:latin typeface="+mn-lt"/>
                          <a:ea typeface="+mn-ea"/>
                          <a:cs typeface="+mn-cs"/>
                        </a:rPr>
                        <a:t>F2F: 22-26 August 2022</a:t>
                      </a:r>
                    </a:p>
                    <a:p>
                      <a:pPr marL="36000" algn="l">
                        <a:lnSpc>
                          <a:spcPct val="90000"/>
                        </a:lnSpc>
                        <a:spcBef>
                          <a:spcPts val="0"/>
                        </a:spcBef>
                      </a:pPr>
                      <a:r>
                        <a:rPr lang="en-US" sz="1400" b="0" kern="1200" dirty="0">
                          <a:solidFill>
                            <a:schemeClr val="tx1"/>
                          </a:solidFill>
                          <a:effectLst/>
                          <a:latin typeface="+mn-lt"/>
                          <a:ea typeface="+mn-ea"/>
                          <a:cs typeface="+mn-cs"/>
                        </a:rPr>
                        <a:t>OR, </a:t>
                      </a:r>
                    </a:p>
                    <a:p>
                      <a:pPr marL="36000" algn="l">
                        <a:lnSpc>
                          <a:spcPct val="90000"/>
                        </a:lnSpc>
                        <a:spcBef>
                          <a:spcPts val="0"/>
                        </a:spcBef>
                      </a:pPr>
                      <a:r>
                        <a:rPr lang="en-US" sz="1400" b="0" kern="1200" dirty="0">
                          <a:solidFill>
                            <a:schemeClr val="tx1"/>
                          </a:solidFill>
                          <a:effectLst/>
                          <a:latin typeface="+mn-lt"/>
                          <a:ea typeface="+mn-ea"/>
                          <a:cs typeface="+mn-cs"/>
                        </a:rPr>
                        <a:t>E-meeting: 17-26 August 2022</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TBD, Venue: TBD</a:t>
                      </a:r>
                    </a:p>
                  </a:txBody>
                  <a:tcPr marL="91429" marR="91429" marT="45667" marB="45667" anchor="ctr"/>
                </a:tc>
                <a:extLst>
                  <a:ext uri="{0D108BD9-81ED-4DB2-BD59-A6C34878D82A}">
                    <a16:rowId xmlns:a16="http://schemas.microsoft.com/office/drawing/2014/main" val="10005"/>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SA4#121</a:t>
                      </a:r>
                      <a:r>
                        <a:rPr lang="fi-FI" sz="1400" b="0" dirty="0">
                          <a:solidFill>
                            <a:schemeClr val="tx1"/>
                          </a:solidFill>
                          <a:latin typeface="+mn-lt"/>
                        </a:rPr>
                        <a:t>/-e</a:t>
                      </a:r>
                      <a:endParaRPr lang="en-US" sz="1400" b="0" dirty="0">
                        <a:solidFill>
                          <a:schemeClr val="tx1"/>
                        </a:solidFill>
                        <a:latin typeface="+mn-lt"/>
                      </a:endParaRPr>
                    </a:p>
                  </a:txBody>
                  <a:tcPr marL="91429" marR="91429" marT="45667" marB="45667" anchor="ctr"/>
                </a:tc>
                <a:tc>
                  <a:txBody>
                    <a:bodyPr/>
                    <a:lstStyle/>
                    <a:p>
                      <a:pPr marL="36000" algn="l">
                        <a:lnSpc>
                          <a:spcPct val="90000"/>
                        </a:lnSpc>
                        <a:spcBef>
                          <a:spcPts val="0"/>
                        </a:spcBef>
                      </a:pPr>
                      <a:r>
                        <a:rPr lang="en-US" sz="1400" b="0" kern="1200" dirty="0">
                          <a:solidFill>
                            <a:schemeClr val="tx1"/>
                          </a:solidFill>
                          <a:effectLst/>
                          <a:latin typeface="+mn-lt"/>
                          <a:ea typeface="+mn-ea"/>
                          <a:cs typeface="+mn-cs"/>
                        </a:rPr>
                        <a:t>F2F: 14-18 November 2022</a:t>
                      </a:r>
                    </a:p>
                    <a:p>
                      <a:pPr marL="36000" algn="l">
                        <a:lnSpc>
                          <a:spcPct val="90000"/>
                        </a:lnSpc>
                        <a:spcBef>
                          <a:spcPts val="0"/>
                        </a:spcBef>
                      </a:pPr>
                      <a:r>
                        <a:rPr lang="en-US" sz="1400" b="0" kern="1200" dirty="0">
                          <a:solidFill>
                            <a:schemeClr val="tx1"/>
                          </a:solidFill>
                          <a:effectLst/>
                          <a:latin typeface="+mn-lt"/>
                          <a:ea typeface="+mn-ea"/>
                          <a:cs typeface="+mn-cs"/>
                        </a:rPr>
                        <a:t>OR, </a:t>
                      </a:r>
                    </a:p>
                    <a:p>
                      <a:pPr marL="36000" algn="l">
                        <a:lnSpc>
                          <a:spcPct val="90000"/>
                        </a:lnSpc>
                        <a:spcBef>
                          <a:spcPts val="0"/>
                        </a:spcBef>
                      </a:pPr>
                      <a:r>
                        <a:rPr lang="en-US" sz="1400" b="0" kern="1200" dirty="0">
                          <a:solidFill>
                            <a:schemeClr val="tx1"/>
                          </a:solidFill>
                          <a:effectLst/>
                          <a:latin typeface="+mn-lt"/>
                          <a:ea typeface="+mn-ea"/>
                          <a:cs typeface="+mn-cs"/>
                        </a:rPr>
                        <a:t>E-meeting: 9-18 November 2022</a:t>
                      </a:r>
                    </a:p>
                  </a:txBody>
                  <a:tcPr marL="91429" marR="91429" marT="45667" marB="45667"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rPr>
                        <a:t>Host: TBD, Venue: TBD</a:t>
                      </a:r>
                    </a:p>
                  </a:txBody>
                  <a:tcPr marL="91429" marR="91429" marT="45667" marB="45667" anchor="ctr"/>
                </a:tc>
                <a:extLst>
                  <a:ext uri="{0D108BD9-81ED-4DB2-BD59-A6C34878D82A}">
                    <a16:rowId xmlns:a16="http://schemas.microsoft.com/office/drawing/2014/main" val="1793297862"/>
                  </a:ext>
                </a:extLst>
              </a:tr>
            </a:tbl>
          </a:graphicData>
        </a:graphic>
      </p:graphicFrame>
    </p:spTree>
    <p:extLst>
      <p:ext uri="{BB962C8B-B14F-4D97-AF65-F5344CB8AC3E}">
        <p14:creationId xmlns:p14="http://schemas.microsoft.com/office/powerpoint/2010/main" val="163145344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Other aspects – SA4 calendar - 2023</a:t>
            </a:r>
          </a:p>
        </p:txBody>
      </p:sp>
      <p:sp>
        <p:nvSpPr>
          <p:cNvPr id="7" name="Content Placeholder 6">
            <a:extLst>
              <a:ext uri="{FF2B5EF4-FFF2-40B4-BE49-F238E27FC236}">
                <a16:creationId xmlns:a16="http://schemas.microsoft.com/office/drawing/2014/main" id="{25565F96-112B-4BE6-9572-C65D6BF76F7C}"/>
              </a:ext>
            </a:extLst>
          </p:cNvPr>
          <p:cNvSpPr>
            <a:spLocks noGrp="1"/>
          </p:cNvSpPr>
          <p:nvPr>
            <p:ph idx="1"/>
          </p:nvPr>
        </p:nvSpPr>
        <p:spPr/>
        <p:txBody>
          <a:bodyPr/>
          <a:lstStyle/>
          <a:p>
            <a:pPr marL="0" indent="0">
              <a:buNone/>
            </a:pPr>
            <a:endParaRPr lang="fr-FR" dirty="0"/>
          </a:p>
          <a:p>
            <a:endParaRPr lang="en-US" dirty="0"/>
          </a:p>
        </p:txBody>
      </p:sp>
      <p:graphicFrame>
        <p:nvGraphicFramePr>
          <p:cNvPr id="5" name="Table 5">
            <a:extLst>
              <a:ext uri="{FF2B5EF4-FFF2-40B4-BE49-F238E27FC236}">
                <a16:creationId xmlns:a16="http://schemas.microsoft.com/office/drawing/2014/main" id="{A422807B-7DB1-4E3D-B1E7-2676E85EC191}"/>
              </a:ext>
            </a:extLst>
          </p:cNvPr>
          <p:cNvGraphicFramePr>
            <a:graphicFrameLocks noGrp="1"/>
          </p:cNvGraphicFramePr>
          <p:nvPr>
            <p:extLst>
              <p:ext uri="{D42A27DB-BD31-4B8C-83A1-F6EECF244321}">
                <p14:modId xmlns:p14="http://schemas.microsoft.com/office/powerpoint/2010/main" val="3426055282"/>
              </p:ext>
            </p:extLst>
          </p:nvPr>
        </p:nvGraphicFramePr>
        <p:xfrm>
          <a:off x="1881483" y="2232942"/>
          <a:ext cx="7559675" cy="3348759"/>
        </p:xfrm>
        <a:graphic>
          <a:graphicData uri="http://schemas.openxmlformats.org/drawingml/2006/table">
            <a:tbl>
              <a:tblPr firstRow="1" bandRow="1">
                <a:tableStyleId>{5C22544A-7EE6-4342-B048-85BDC9FD1C3A}</a:tableStyleId>
              </a:tblPr>
              <a:tblGrid>
                <a:gridCol w="1583531">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023816">
                  <a:extLst>
                    <a:ext uri="{9D8B030D-6E8A-4147-A177-3AD203B41FA5}">
                      <a16:colId xmlns:a16="http://schemas.microsoft.com/office/drawing/2014/main" val="20002"/>
                    </a:ext>
                  </a:extLst>
                </a:gridCol>
              </a:tblGrid>
              <a:tr h="475231">
                <a:tc>
                  <a:txBody>
                    <a:bodyPr/>
                    <a:lstStyle/>
                    <a:p>
                      <a:pPr marL="36000">
                        <a:lnSpc>
                          <a:spcPct val="90000"/>
                        </a:lnSpc>
                      </a:pPr>
                      <a:r>
                        <a:rPr lang="fi-FI" sz="1400" dirty="0"/>
                        <a:t>Meetings in 2023</a:t>
                      </a:r>
                      <a:endParaRPr lang="en-US" sz="1400" dirty="0"/>
                    </a:p>
                  </a:txBody>
                  <a:tcPr marL="91429" marR="91429" marT="45667" marB="45667" anchor="ctr"/>
                </a:tc>
                <a:tc>
                  <a:txBody>
                    <a:bodyPr/>
                    <a:lstStyle/>
                    <a:p>
                      <a:pPr marL="36000">
                        <a:lnSpc>
                          <a:spcPct val="90000"/>
                        </a:lnSpc>
                      </a:pPr>
                      <a:r>
                        <a:rPr lang="fi-FI" sz="1400" dirty="0"/>
                        <a:t>Dates </a:t>
                      </a:r>
                      <a:endParaRPr lang="en-US" sz="1400" dirty="0"/>
                    </a:p>
                  </a:txBody>
                  <a:tcPr marL="91429" marR="91429" marT="45667" marB="45667" anchor="ctr"/>
                </a:tc>
                <a:tc>
                  <a:txBody>
                    <a:bodyPr/>
                    <a:lstStyle/>
                    <a:p>
                      <a:pPr marL="36000">
                        <a:lnSpc>
                          <a:spcPct val="90000"/>
                        </a:lnSpc>
                      </a:pPr>
                      <a:r>
                        <a:rPr lang="fi-FI" sz="1400" dirty="0"/>
                        <a:t>Venue and Host</a:t>
                      </a:r>
                      <a:endParaRPr lang="en-US" sz="1400" dirty="0"/>
                    </a:p>
                  </a:txBody>
                  <a:tcPr marL="91429" marR="91429" marT="45667" marB="45667" anchor="ctr"/>
                </a:tc>
                <a:extLst>
                  <a:ext uri="{0D108BD9-81ED-4DB2-BD59-A6C34878D82A}">
                    <a16:rowId xmlns:a16="http://schemas.microsoft.com/office/drawing/2014/main" val="10000"/>
                  </a:ext>
                </a:extLst>
              </a:tr>
              <a:tr h="359935">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cs typeface="Arial" panose="020B0604020202020204" pitchFamily="34" charset="0"/>
                        </a:rPr>
                        <a:t>SA4#122/-e</a:t>
                      </a:r>
                      <a:endParaRPr lang="en-US" sz="1400" b="0" dirty="0">
                        <a:solidFill>
                          <a:schemeClr val="tx1"/>
                        </a:solidFill>
                        <a:latin typeface="+mn-lt"/>
                        <a:cs typeface="Arial" panose="020B0604020202020204" pitchFamily="34" charset="0"/>
                      </a:endParaRPr>
                    </a:p>
                  </a:txBody>
                  <a:tcPr marL="91429" marR="91429" marT="45667" marB="45667" anchor="ctr"/>
                </a:tc>
                <a:tc>
                  <a:txBody>
                    <a:bodyPr/>
                    <a:lstStyle/>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F2F: 20-24 Feb. </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OR, </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E-meeting: 20 Feb.- 1 Mar. 2023</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TBD, Venue: TBD</a:t>
                      </a:r>
                    </a:p>
                  </a:txBody>
                  <a:tcPr marL="91429" marR="91429" marT="45667" marB="45667" anchor="ctr"/>
                </a:tc>
                <a:extLst>
                  <a:ext uri="{0D108BD9-81ED-4DB2-BD59-A6C34878D82A}">
                    <a16:rowId xmlns:a16="http://schemas.microsoft.com/office/drawing/2014/main" val="10002"/>
                  </a:ext>
                </a:extLst>
              </a:tr>
              <a:tr h="359935">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SA4#123</a:t>
                      </a:r>
                    </a:p>
                  </a:txBody>
                  <a:tcPr marL="91429" marR="91429" marT="45667" marB="45667" anchor="ctr"/>
                </a:tc>
                <a:tc>
                  <a:txBody>
                    <a:bodyPr/>
                    <a:lstStyle/>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F2F: 17-21 April 2023</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TBD, Venue: TBD</a:t>
                      </a:r>
                    </a:p>
                  </a:txBody>
                  <a:tcPr marL="91429" marR="91429" marT="45667" marB="45667" anchor="ctr"/>
                </a:tc>
                <a:extLst>
                  <a:ext uri="{0D108BD9-81ED-4DB2-BD59-A6C34878D82A}">
                    <a16:rowId xmlns:a16="http://schemas.microsoft.com/office/drawing/2014/main" val="10003"/>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SA4#124</a:t>
                      </a:r>
                    </a:p>
                  </a:txBody>
                  <a:tcPr marL="91429" marR="91429" marT="45667" marB="45667" anchor="ctr"/>
                </a:tc>
                <a:tc>
                  <a:txBody>
                    <a:bodyPr/>
                    <a:lstStyle/>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F2F: 22-26 May 2023</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TBD, Venue: TBD</a:t>
                      </a:r>
                    </a:p>
                  </a:txBody>
                  <a:tcPr marL="91429" marR="91429" marT="45667" marB="45667" anchor="ctr"/>
                </a:tc>
                <a:extLst>
                  <a:ext uri="{0D108BD9-81ED-4DB2-BD59-A6C34878D82A}">
                    <a16:rowId xmlns:a16="http://schemas.microsoft.com/office/drawing/2014/main" val="10004"/>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SA4#125/-e</a:t>
                      </a:r>
                    </a:p>
                  </a:txBody>
                  <a:tcPr marL="91429" marR="91429" marT="45667" marB="45667" anchor="ctr"/>
                </a:tc>
                <a:tc>
                  <a:txBody>
                    <a:bodyPr/>
                    <a:lstStyle/>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F2F: 21-25 August 2023</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OR, </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E-meeting: 16-25 August 2023</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TBD, Venue: TBD</a:t>
                      </a:r>
                    </a:p>
                  </a:txBody>
                  <a:tcPr marL="91429" marR="91429" marT="45667" marB="45667" anchor="ctr"/>
                </a:tc>
                <a:extLst>
                  <a:ext uri="{0D108BD9-81ED-4DB2-BD59-A6C34878D82A}">
                    <a16:rowId xmlns:a16="http://schemas.microsoft.com/office/drawing/2014/main" val="10005"/>
                  </a:ext>
                </a:extLst>
              </a:tr>
              <a:tr h="319033">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SA4#126/-e</a:t>
                      </a:r>
                    </a:p>
                  </a:txBody>
                  <a:tcPr marL="91429" marR="91429" marT="45667" marB="45667" anchor="ctr"/>
                </a:tc>
                <a:tc>
                  <a:txBody>
                    <a:bodyPr/>
                    <a:lstStyle/>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F2F:  13-17 Nov. 2023</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OR, </a:t>
                      </a:r>
                    </a:p>
                    <a:p>
                      <a:pPr marL="0" marR="0">
                        <a:spcBef>
                          <a:spcPts val="0"/>
                        </a:spcBef>
                        <a:spcAft>
                          <a:spcPts val="0"/>
                        </a:spcAft>
                      </a:pPr>
                      <a:r>
                        <a:rPr lang="en-US" sz="1400" dirty="0">
                          <a:solidFill>
                            <a:schemeClr val="tx1"/>
                          </a:solidFill>
                          <a:effectLst/>
                          <a:latin typeface="+mn-lt"/>
                          <a:ea typeface="Calibri" panose="020F0502020204030204" pitchFamily="34" charset="0"/>
                          <a:cs typeface="Arial" panose="020B0604020202020204" pitchFamily="34" charset="0"/>
                        </a:rPr>
                        <a:t>E-meeting: 8-17 Nov. 2023</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Host: TBD, Venue: TBD</a:t>
                      </a:r>
                    </a:p>
                  </a:txBody>
                  <a:tcPr marL="91429" marR="91429" marT="45667" marB="45667" anchor="ctr"/>
                </a:tc>
                <a:extLst>
                  <a:ext uri="{0D108BD9-81ED-4DB2-BD59-A6C34878D82A}">
                    <a16:rowId xmlns:a16="http://schemas.microsoft.com/office/drawing/2014/main" val="1793297862"/>
                  </a:ext>
                </a:extLst>
              </a:tr>
            </a:tbl>
          </a:graphicData>
        </a:graphic>
      </p:graphicFrame>
    </p:spTree>
    <p:extLst>
      <p:ext uri="{BB962C8B-B14F-4D97-AF65-F5344CB8AC3E}">
        <p14:creationId xmlns:p14="http://schemas.microsoft.com/office/powerpoint/2010/main" val="119997485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Other aspects – Open API – CT#92e</a:t>
            </a:r>
          </a:p>
        </p:txBody>
      </p:sp>
      <p:sp>
        <p:nvSpPr>
          <p:cNvPr id="2" name="Espace réservé du contenu 1">
            <a:extLst>
              <a:ext uri="{FF2B5EF4-FFF2-40B4-BE49-F238E27FC236}">
                <a16:creationId xmlns:a16="http://schemas.microsoft.com/office/drawing/2014/main" id="{04D568CC-99E8-4A76-B277-08D2235C270B}"/>
              </a:ext>
            </a:extLst>
          </p:cNvPr>
          <p:cNvSpPr>
            <a:spLocks noGrp="1"/>
          </p:cNvSpPr>
          <p:nvPr>
            <p:ph idx="1"/>
          </p:nvPr>
        </p:nvSpPr>
        <p:spPr/>
        <p:txBody>
          <a:bodyPr/>
          <a:lstStyle/>
          <a:p>
            <a:r>
              <a:rPr lang="en-US" sz="2400" dirty="0"/>
              <a:t>From the CT#92e report.</a:t>
            </a:r>
          </a:p>
          <a:p>
            <a:r>
              <a:rPr lang="en-US" sz="2400" dirty="0"/>
              <a:t>As agreed at TSG#91, a Task Force is created </a:t>
            </a:r>
          </a:p>
          <a:p>
            <a:r>
              <a:rPr lang="en-US" sz="2400" dirty="0"/>
              <a:t>Target: Final output should be available in TSG#92</a:t>
            </a:r>
          </a:p>
          <a:p>
            <a:r>
              <a:rPr lang="en-US" sz="2400" dirty="0"/>
              <a:t>Priority list of key issues has been defined</a:t>
            </a:r>
          </a:p>
          <a:p>
            <a:r>
              <a:rPr lang="en-US" sz="2400" dirty="0"/>
              <a:t>“Huge success in the membership… for a VERY LOW activity on the mailing list”</a:t>
            </a:r>
          </a:p>
          <a:p>
            <a:r>
              <a:rPr lang="en-US" sz="2400" dirty="0"/>
              <a:t>New target: Hard deadline set to TSG#93</a:t>
            </a:r>
          </a:p>
          <a:p>
            <a:r>
              <a:rPr lang="en-US" sz="2400" dirty="0"/>
              <a:t>If no further discussion, strong guidance will be provided by the CT chair</a:t>
            </a:r>
          </a:p>
          <a:p>
            <a:endParaRPr lang="en-US" sz="2400" dirty="0"/>
          </a:p>
          <a:p>
            <a:endParaRPr lang="fr-FR" sz="2400" dirty="0"/>
          </a:p>
        </p:txBody>
      </p:sp>
    </p:spTree>
    <p:extLst>
      <p:ext uri="{BB962C8B-B14F-4D97-AF65-F5344CB8AC3E}">
        <p14:creationId xmlns:p14="http://schemas.microsoft.com/office/powerpoint/2010/main" val="29487161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Other aspects – SA1 LS Response</a:t>
            </a:r>
          </a:p>
        </p:txBody>
      </p:sp>
      <p:sp>
        <p:nvSpPr>
          <p:cNvPr id="2" name="Espace réservé du contenu 1">
            <a:extLst>
              <a:ext uri="{FF2B5EF4-FFF2-40B4-BE49-F238E27FC236}">
                <a16:creationId xmlns:a16="http://schemas.microsoft.com/office/drawing/2014/main" id="{04D568CC-99E8-4A76-B277-08D2235C270B}"/>
              </a:ext>
            </a:extLst>
          </p:cNvPr>
          <p:cNvSpPr>
            <a:spLocks noGrp="1"/>
          </p:cNvSpPr>
          <p:nvPr>
            <p:ph idx="1"/>
          </p:nvPr>
        </p:nvSpPr>
        <p:spPr/>
        <p:txBody>
          <a:bodyPr/>
          <a:lstStyle/>
          <a:p>
            <a:r>
              <a:rPr lang="en-US" sz="1800" dirty="0"/>
              <a:t>SP-210304 LS Response on Media-Related Services and Requirements</a:t>
            </a:r>
            <a:endParaRPr lang="en-GB" sz="1800" dirty="0"/>
          </a:p>
          <a:p>
            <a:r>
              <a:rPr lang="en-GB" sz="1800" dirty="0"/>
              <a:t>SA1 thanks SA4 for LS on Media-Related Services and Requirements. </a:t>
            </a:r>
            <a:endParaRPr lang="en-US" sz="1800" dirty="0"/>
          </a:p>
          <a:p>
            <a:r>
              <a:rPr lang="en-GB" sz="1800" dirty="0"/>
              <a:t> About SA1 Rel-18 ongoing media-related studies, use cases and potential requirements can be found in the following TRs:</a:t>
            </a:r>
            <a:endParaRPr lang="en-US" sz="1800" dirty="0"/>
          </a:p>
          <a:p>
            <a:pPr lvl="1"/>
            <a:r>
              <a:rPr lang="en-GB" sz="1400" dirty="0"/>
              <a:t>TR 22.847 “Study on supporting tactile and multi-modality communication services” </a:t>
            </a:r>
            <a:endParaRPr lang="en-US" sz="1400" dirty="0"/>
          </a:p>
          <a:p>
            <a:pPr lvl="1"/>
            <a:r>
              <a:rPr lang="en-GB" sz="1400" dirty="0"/>
              <a:t>TR 22.873 “Study on evolution of the IP Multimedia Subsystem (IMS) multimedia telephony service”</a:t>
            </a:r>
            <a:endParaRPr lang="en-US" sz="1400" dirty="0"/>
          </a:p>
          <a:p>
            <a:pPr lvl="1"/>
            <a:r>
              <a:rPr lang="en-GB" sz="1400" dirty="0"/>
              <a:t>TR 22.874 “Study on traffic characteristics and performance requirements for AI/ML model transfer”</a:t>
            </a:r>
            <a:endParaRPr lang="en-US" sz="1400" dirty="0"/>
          </a:p>
          <a:p>
            <a:r>
              <a:rPr lang="en-GB" sz="1800" dirty="0"/>
              <a:t> For any further updates on these studies and subsequent normative work, please refer to the latest 3GPP Work Plan (available at </a:t>
            </a:r>
            <a:r>
              <a:rPr lang="en-GB" sz="1800" u="sng" dirty="0">
                <a:hlinkClick r:id="rId2"/>
              </a:rPr>
              <a:t>ftp://ftp.3gpp.org/Information/WORK_PLAN</a:t>
            </a:r>
            <a:r>
              <a:rPr lang="en-GB" sz="1800" dirty="0"/>
              <a:t>.) , and the SA1 chair reports to SA plenary.</a:t>
            </a:r>
          </a:p>
          <a:p>
            <a:r>
              <a:rPr lang="en-US" sz="1800" dirty="0"/>
              <a:t>SA1 would like to kindly remind SA4 that Rel-18 Stage-1work is planned to be completed by December 2021 (80% ready by September). </a:t>
            </a:r>
          </a:p>
        </p:txBody>
      </p:sp>
    </p:spTree>
    <p:extLst>
      <p:ext uri="{BB962C8B-B14F-4D97-AF65-F5344CB8AC3E}">
        <p14:creationId xmlns:p14="http://schemas.microsoft.com/office/powerpoint/2010/main" val="3035181128"/>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EC6EB72709A4BBD33974080D0AD8A" ma:contentTypeVersion="11" ma:contentTypeDescription="Create a new document." ma:contentTypeScope="" ma:versionID="6d7296509cd556138004764a18fb1ed1">
  <xsd:schema xmlns:xsd="http://www.w3.org/2001/XMLSchema" xmlns:xs="http://www.w3.org/2001/XMLSchema" xmlns:p="http://schemas.microsoft.com/office/2006/metadata/properties" xmlns:ns2="e491cd96-4138-4db9-bee4-fef1313a6c46" xmlns:ns3="5ec47afc-8ad7-4c75-bd3d-b4e32f22a2ab" targetNamespace="http://schemas.microsoft.com/office/2006/metadata/properties" ma:root="true" ma:fieldsID="c31d96acfd4df2e0223c77d4cf25bbd2" ns2:_="" ns3:_="">
    <xsd:import namespace="e491cd96-4138-4db9-bee4-fef1313a6c46"/>
    <xsd:import namespace="5ec47afc-8ad7-4c75-bd3d-b4e32f22a2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1cd96-4138-4db9-bee4-fef1313a6c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c47afc-8ad7-4c75-bd3d-b4e32f22a2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563390-AB45-40AE-A659-3CAC22FC5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1cd96-4138-4db9-bee4-fef1313a6c46"/>
    <ds:schemaRef ds:uri="5ec47afc-8ad7-4c75-bd3d-b4e32f22a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8A9FE4-C404-41F8-9804-B555F1113F06}">
  <ds:schemaRefs>
    <ds:schemaRef ds:uri="http://purl.org/dc/elements/1.1/"/>
    <ds:schemaRef ds:uri="http://purl.org/dc/terms/"/>
    <ds:schemaRef ds:uri="e491cd96-4138-4db9-bee4-fef1313a6c46"/>
    <ds:schemaRef ds:uri="http://purl.org/dc/dcmitype/"/>
    <ds:schemaRef ds:uri="5ec47afc-8ad7-4c75-bd3d-b4e32f22a2ab"/>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99B797D-523D-4FD7-9545-1790D18AC6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1169</Words>
  <Application>Microsoft Office PowerPoint</Application>
  <PresentationFormat>Grand écran</PresentationFormat>
  <Paragraphs>180</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Times New Roman</vt:lpstr>
      <vt:lpstr>Office Theme</vt:lpstr>
      <vt:lpstr>Brief report from SA#92-e on SA4 topics</vt:lpstr>
      <vt:lpstr>Outline</vt:lpstr>
      <vt:lpstr>General information</vt:lpstr>
      <vt:lpstr>Outcome of SA4 submissions</vt:lpstr>
      <vt:lpstr>Other aspects – SA4 calendar - 2021</vt:lpstr>
      <vt:lpstr>Other aspects – SA4 calendar - 2022</vt:lpstr>
      <vt:lpstr>Other aspects – SA4 calendar - 2023</vt:lpstr>
      <vt:lpstr>Other aspects – Open API – CT#92e</vt:lpstr>
      <vt:lpstr>Other aspects – SA1 LS Response</vt:lpstr>
      <vt:lpstr>Planning</vt:lpstr>
      <vt:lpstr>Timeline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2019-05-22T07:33:39Z</dcterms:created>
  <dcterms:modified xsi:type="dcterms:W3CDTF">2021-06-29T13:38:59Z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0x0101002C7EC6EB72709A4BBD33974080D0AD8A</vt:lpwstr>
  </property>
</Properties>
</file>