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60" r:id="rId6"/>
    <p:sldId id="259" r:id="rId7"/>
    <p:sldId id="258" r:id="rId8"/>
    <p:sldId id="758" r:id="rId9"/>
    <p:sldId id="755" r:id="rId10"/>
    <p:sldId id="760" r:id="rId11"/>
    <p:sldId id="761" r:id="rId12"/>
    <p:sldId id="752" r:id="rId13"/>
    <p:sldId id="762" r:id="rId14"/>
  </p:sldIdLst>
  <p:sldSz cx="9906000" cy="6858000" type="A4"/>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1pPr>
    <a:lvl2pPr marL="4572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2pPr>
    <a:lvl3pPr marL="9144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3pPr>
    <a:lvl4pPr marL="13716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4pPr>
    <a:lvl5pPr marL="18288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5pPr>
    <a:lvl6pPr marL="2286000" algn="l" defTabSz="914400" rtl="0" eaLnBrk="1" latinLnBrk="0" hangingPunct="1">
      <a:defRPr sz="4400" b="1" kern="1200">
        <a:solidFill>
          <a:srgbClr val="063EF2"/>
        </a:solidFill>
        <a:latin typeface="Arial" panose="020B0604020202020204" pitchFamily="34" charset="0"/>
        <a:ea typeface="+mn-ea"/>
        <a:cs typeface="+mn-cs"/>
      </a:defRPr>
    </a:lvl6pPr>
    <a:lvl7pPr marL="2743200" algn="l" defTabSz="914400" rtl="0" eaLnBrk="1" latinLnBrk="0" hangingPunct="1">
      <a:defRPr sz="4400" b="1" kern="1200">
        <a:solidFill>
          <a:srgbClr val="063EF2"/>
        </a:solidFill>
        <a:latin typeface="Arial" panose="020B0604020202020204" pitchFamily="34" charset="0"/>
        <a:ea typeface="+mn-ea"/>
        <a:cs typeface="+mn-cs"/>
      </a:defRPr>
    </a:lvl7pPr>
    <a:lvl8pPr marL="3200400" algn="l" defTabSz="914400" rtl="0" eaLnBrk="1" latinLnBrk="0" hangingPunct="1">
      <a:defRPr sz="4400" b="1" kern="1200">
        <a:solidFill>
          <a:srgbClr val="063EF2"/>
        </a:solidFill>
        <a:latin typeface="Arial" panose="020B0604020202020204" pitchFamily="34" charset="0"/>
        <a:ea typeface="+mn-ea"/>
        <a:cs typeface="+mn-cs"/>
      </a:defRPr>
    </a:lvl8pPr>
    <a:lvl9pPr marL="3657600" algn="l" defTabSz="914400" rtl="0" eaLnBrk="1" latinLnBrk="0" hangingPunct="1">
      <a:defRPr sz="4400" b="1" kern="1200">
        <a:solidFill>
          <a:srgbClr val="063EF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533C5"/>
    <a:srgbClr val="3333CC"/>
    <a:srgbClr val="C0FEF9"/>
    <a:srgbClr val="FAFD00"/>
    <a:srgbClr val="A2C1FE"/>
    <a:srgbClr val="063DE8"/>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6063" autoAdjust="0"/>
    <p:restoredTop sz="94210" autoAdjust="0"/>
  </p:normalViewPr>
  <p:slideViewPr>
    <p:cSldViewPr>
      <p:cViewPr varScale="1">
        <p:scale>
          <a:sx n="99" d="100"/>
          <a:sy n="99" d="100"/>
        </p:scale>
        <p:origin x="624" y="72"/>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9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c">
            <a:extLst>
              <a:ext uri="{FF2B5EF4-FFF2-40B4-BE49-F238E27FC236}">
                <a16:creationId xmlns:a16="http://schemas.microsoft.com/office/drawing/2014/main" id="{2B9D32D6-1838-4A18-B619-3DEB13929CC7}"/>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5EE3AC-13BB-49E4-9F5D-55CF23468EE7}"/>
              </a:ext>
            </a:extLst>
          </p:cNvPr>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8351AD7B-F6FA-456C-A3DB-F3A78E220EC1}"/>
              </a:ext>
            </a:extLst>
          </p:cNvPr>
          <p:cNvSpPr>
            <a:spLocks noGrp="1" noRot="1" noChangeAspect="1" noChangeArrowheads="1" noTextEdit="1"/>
          </p:cNvSpPr>
          <p:nvPr>
            <p:ph type="sldImg" idx="2"/>
          </p:nvPr>
        </p:nvSpPr>
        <p:spPr bwMode="auto">
          <a:xfrm>
            <a:off x="908050" y="844550"/>
            <a:ext cx="4913313" cy="3403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4" name="fc">
            <a:extLst>
              <a:ext uri="{FF2B5EF4-FFF2-40B4-BE49-F238E27FC236}">
                <a16:creationId xmlns:a16="http://schemas.microsoft.com/office/drawing/2014/main" id="{4DA824D9-5DF6-4AD6-B84C-5939EF1F1540}"/>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7C4C5CE-9F4E-4215-B46F-D9EDDC1BD8B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4BCA0CA0-F193-4286-95EC-D2F0AA4CB3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21F4EC-62DC-491E-8D90-54FB271839D5}"/>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535F47BA-3BF0-4167-B5D8-D02AA4D5E1D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0137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c">
            <a:extLst>
              <a:ext uri="{FF2B5EF4-FFF2-40B4-BE49-F238E27FC236}">
                <a16:creationId xmlns:a16="http://schemas.microsoft.com/office/drawing/2014/main" id="{E200D240-3433-42A9-9765-14FAF1E2B346}"/>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
        <p:nvSpPr>
          <p:cNvPr id="2" name="Title 1"/>
          <p:cNvSpPr>
            <a:spLocks noGrp="1"/>
          </p:cNvSpPr>
          <p:nvPr>
            <p:ph type="ctrTitle"/>
          </p:nvPr>
        </p:nvSpPr>
        <p:spPr>
          <a:xfrm>
            <a:off x="742950" y="2130425"/>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2664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76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228600"/>
            <a:ext cx="22479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5913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9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907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3597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391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6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0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976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732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61FDEB-0250-48B8-8642-ED80B93B61D4}"/>
              </a:ext>
            </a:extLst>
          </p:cNvPr>
          <p:cNvSpPr>
            <a:spLocks noGrp="1" noChangeArrowheads="1"/>
          </p:cNvSpPr>
          <p:nvPr>
            <p:ph type="title"/>
          </p:nvPr>
        </p:nvSpPr>
        <p:spPr bwMode="auto">
          <a:xfrm>
            <a:off x="457200" y="228600"/>
            <a:ext cx="89598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Title: 36 pt Rotis Sans Serif for Nokia Bold</a:t>
            </a:r>
          </a:p>
        </p:txBody>
      </p:sp>
      <p:sp>
        <p:nvSpPr>
          <p:cNvPr id="1027" name="Rectangle 14">
            <a:extLst>
              <a:ext uri="{FF2B5EF4-FFF2-40B4-BE49-F238E27FC236}">
                <a16:creationId xmlns:a16="http://schemas.microsoft.com/office/drawing/2014/main" id="{58EE6EA0-95ED-4CFB-9413-C0D40C61D963}"/>
              </a:ext>
            </a:extLst>
          </p:cNvPr>
          <p:cNvSpPr>
            <a:spLocks noChangeArrowheads="1"/>
          </p:cNvSpPr>
          <p:nvPr/>
        </p:nvSpPr>
        <p:spPr bwMode="auto">
          <a:xfrm>
            <a:off x="7772400" y="6124575"/>
            <a:ext cx="17240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6pPr>
            <a:lvl7pPr marL="29718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7pPr>
            <a:lvl8pPr marL="34290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8pPr>
            <a:lvl9pPr marL="38862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9pPr>
          </a:lstStyle>
          <a:p>
            <a:pPr>
              <a:lnSpc>
                <a:spcPct val="90000"/>
              </a:lnSpc>
              <a:defRPr/>
            </a:pPr>
            <a:endParaRPr lang="en-US" altLang="en-US"/>
          </a:p>
        </p:txBody>
      </p:sp>
      <p:sp>
        <p:nvSpPr>
          <p:cNvPr id="1028" name="Rectangle 33">
            <a:extLst>
              <a:ext uri="{FF2B5EF4-FFF2-40B4-BE49-F238E27FC236}">
                <a16:creationId xmlns:a16="http://schemas.microsoft.com/office/drawing/2014/main" id="{30B0EF2F-4DB8-4A13-B199-87FED097CB5A}"/>
              </a:ext>
            </a:extLst>
          </p:cNvPr>
          <p:cNvSpPr>
            <a:spLocks noGrp="1" noChangeArrowheads="1"/>
          </p:cNvSpPr>
          <p:nvPr>
            <p:ph type="body" idx="1"/>
          </p:nvPr>
        </p:nvSpPr>
        <p:spPr bwMode="auto">
          <a:xfrm>
            <a:off x="457200" y="1143000"/>
            <a:ext cx="8991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Nokia PowerPoint 99Template - July 1999</a:t>
            </a:r>
            <a:br>
              <a:rPr lang="en-US" altLang="en-US"/>
            </a:br>
            <a:r>
              <a:rPr lang="en-US" altLang="en-US"/>
              <a:t>(Rotis Sans Serif for Nokia 24 pt)</a:t>
            </a:r>
          </a:p>
          <a:p>
            <a:pPr lvl="0"/>
            <a:r>
              <a:rPr lang="en-US" altLang="en-US"/>
              <a:t>1st Level Bullet</a:t>
            </a:r>
          </a:p>
          <a:p>
            <a:pPr lvl="1"/>
            <a:r>
              <a:rPr lang="en-US" altLang="en-US"/>
              <a:t>2nd Level Bullet</a:t>
            </a:r>
          </a:p>
          <a:p>
            <a:pPr lvl="2"/>
            <a:r>
              <a:rPr lang="en-US" altLang="en-US"/>
              <a:t>3rd Level Bullet</a:t>
            </a:r>
          </a:p>
          <a:p>
            <a:pPr lvl="2"/>
            <a:endParaRPr lang="en-US" altLang="en-US"/>
          </a:p>
          <a:p>
            <a:pPr lvl="1"/>
            <a:endParaRPr lang="en-US" altLang="en-US"/>
          </a:p>
          <a:p>
            <a:pPr lvl="0"/>
            <a:endParaRPr lang="en-US" altLang="en-US"/>
          </a:p>
          <a:p>
            <a:pPr lvl="0"/>
            <a:endParaRPr lang="en-US" altLang="en-US"/>
          </a:p>
          <a:p>
            <a:pPr lvl="0"/>
            <a:r>
              <a:rPr lang="en-US" altLang="en-US"/>
              <a:t>CHANGE THE CODE = File name</a:t>
            </a:r>
            <a:br>
              <a:rPr lang="en-US" altLang="en-US"/>
            </a:br>
            <a:r>
              <a:rPr lang="en-US" altLang="en-US"/>
              <a:t>(Rotis Sans Serif for Nokia 9 pt) </a:t>
            </a:r>
            <a:br>
              <a:rPr lang="en-US" altLang="en-US"/>
            </a:br>
            <a:r>
              <a:rPr lang="en-US" altLang="en-US"/>
              <a:t>7 characters + a (animated) s (still).PPT</a:t>
            </a:r>
            <a:br>
              <a:rPr lang="en-US" altLang="en-US"/>
            </a:br>
            <a:r>
              <a:rPr lang="en-US" altLang="en-US"/>
              <a:t>DATE: dd.mm.yyyy</a:t>
            </a:r>
            <a:br>
              <a:rPr lang="en-US" altLang="en-US"/>
            </a:br>
            <a:endParaRPr lang="en-US" altLang="en-US"/>
          </a:p>
        </p:txBody>
      </p:sp>
      <p:sp>
        <p:nvSpPr>
          <p:cNvPr id="1029" name="fc">
            <a:extLst>
              <a:ext uri="{FF2B5EF4-FFF2-40B4-BE49-F238E27FC236}">
                <a16:creationId xmlns:a16="http://schemas.microsoft.com/office/drawing/2014/main" id="{3C90C85E-550A-4E49-B85C-E37887F03822}"/>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4571"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3gpp.org/DynaReport/TSG-WG--S4.htm?Itemid=46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6">
            <a:extLst>
              <a:ext uri="{FF2B5EF4-FFF2-40B4-BE49-F238E27FC236}">
                <a16:creationId xmlns:a16="http://schemas.microsoft.com/office/drawing/2014/main" id="{3B6BF1C7-0FBD-489E-88EF-E2EEFD781742}"/>
              </a:ext>
            </a:extLst>
          </p:cNvPr>
          <p:cNvSpPr txBox="1">
            <a:spLocks noChangeArrowheads="1"/>
          </p:cNvSpPr>
          <p:nvPr/>
        </p:nvSpPr>
        <p:spPr bwMode="auto">
          <a:xfrm>
            <a:off x="273050" y="1052513"/>
            <a:ext cx="93599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lnSpc>
                <a:spcPct val="90000"/>
              </a:lnSpc>
              <a:spcBef>
                <a:spcPct val="40000"/>
              </a:spcBef>
              <a:buClr>
                <a:schemeClr val="accent1"/>
              </a:buClr>
              <a:buChar char="•"/>
              <a:tabLst>
                <a:tab pos="2860675" algn="l"/>
              </a:tabLst>
              <a:defRPr sz="2400">
                <a:solidFill>
                  <a:schemeClr val="tx1"/>
                </a:solidFill>
                <a:latin typeface="Rotis Sans Serif for Nokia" pitchFamily="34" charset="0"/>
              </a:defRPr>
            </a:lvl1pPr>
            <a:lvl2pPr marL="742950" indent="-285750" defTabSz="762000">
              <a:lnSpc>
                <a:spcPct val="90000"/>
              </a:lnSpc>
              <a:buClr>
                <a:schemeClr val="accent1"/>
              </a:buClr>
              <a:buSzPct val="75000"/>
              <a:buChar char="•"/>
              <a:tabLst>
                <a:tab pos="2860675" algn="l"/>
              </a:tabLst>
              <a:defRPr sz="2400">
                <a:solidFill>
                  <a:schemeClr val="tx1"/>
                </a:solidFill>
                <a:latin typeface="Rotis Sans Serif for Nokia" pitchFamily="34" charset="0"/>
              </a:defRPr>
            </a:lvl2pPr>
            <a:lvl3pPr marL="1143000" indent="-228600" defTabSz="762000">
              <a:lnSpc>
                <a:spcPct val="90000"/>
              </a:lnSpc>
              <a:buClr>
                <a:schemeClr val="accent1"/>
              </a:buClr>
              <a:buSzPct val="75000"/>
              <a:buChar char="•"/>
              <a:tabLst>
                <a:tab pos="2860675" algn="l"/>
              </a:tabLst>
              <a:defRPr>
                <a:solidFill>
                  <a:schemeClr val="tx1"/>
                </a:solidFill>
                <a:latin typeface="Rotis Sans Serif for Nokia" pitchFamily="34" charset="0"/>
              </a:defRPr>
            </a:lvl3pPr>
            <a:lvl4pPr marL="1600200" indent="-228600" defTabSz="762000">
              <a:spcBef>
                <a:spcPct val="20000"/>
              </a:spcBef>
              <a:buChar char="–"/>
              <a:tabLst>
                <a:tab pos="2860675" algn="l"/>
              </a:tabLst>
              <a:defRPr sz="2000">
                <a:solidFill>
                  <a:schemeClr val="tx1"/>
                </a:solidFill>
                <a:latin typeface="Rotis Sans Serif for Nokia" pitchFamily="34" charset="0"/>
              </a:defRPr>
            </a:lvl4pPr>
            <a:lvl5pPr marL="2057400" indent="-228600" defTabSz="762000">
              <a:spcBef>
                <a:spcPct val="20000"/>
              </a:spcBef>
              <a:buChar char="»"/>
              <a:tabLst>
                <a:tab pos="2860675" algn="l"/>
              </a:tabLst>
              <a:defRPr sz="2000">
                <a:solidFill>
                  <a:schemeClr val="tx1"/>
                </a:solidFill>
                <a:latin typeface="Rotis Sans Serif for Nokia" pitchFamily="34" charset="0"/>
              </a:defRPr>
            </a:lvl5pPr>
            <a:lvl6pPr marL="25146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6pPr>
            <a:lvl7pPr marL="29718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7pPr>
            <a:lvl8pPr marL="34290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8pPr>
            <a:lvl9pPr marL="38862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9pPr>
          </a:lstStyle>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3GPP TSG SA WG4 (SA4) </a:t>
            </a:r>
          </a:p>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meeting #115-e</a:t>
            </a:r>
          </a:p>
          <a:p>
            <a:pPr algn="ctr">
              <a:lnSpc>
                <a:spcPct val="100000"/>
              </a:lnSpc>
              <a:spcBef>
                <a:spcPts val="600"/>
              </a:spcBef>
              <a:buFontTx/>
              <a:buNone/>
            </a:pPr>
            <a:br>
              <a:rPr lang="en-US" altLang="en-US" sz="2800" b="0" dirty="0">
                <a:solidFill>
                  <a:srgbClr val="000099"/>
                </a:solidFill>
                <a:latin typeface="Arial" panose="020B0604020202020204" pitchFamily="34" charset="0"/>
                <a:cs typeface="Arial" panose="020B0604020202020204" pitchFamily="34" charset="0"/>
              </a:rPr>
            </a:br>
            <a:r>
              <a:rPr lang="en-US" altLang="en-US" sz="2800" b="0" dirty="0">
                <a:solidFill>
                  <a:srgbClr val="000099"/>
                </a:solidFill>
                <a:latin typeface="Arial" panose="020B0604020202020204" pitchFamily="34" charset="0"/>
                <a:cs typeface="Arial" panose="020B0604020202020204" pitchFamily="34" charset="0"/>
              </a:rPr>
              <a:t>18-27 August, 2021</a:t>
            </a:r>
          </a:p>
          <a:p>
            <a:pPr algn="ctr">
              <a:lnSpc>
                <a:spcPct val="100000"/>
              </a:lnSpc>
              <a:spcBef>
                <a:spcPts val="600"/>
              </a:spcBef>
              <a:buFontTx/>
              <a:buNone/>
            </a:pPr>
            <a:r>
              <a:rPr lang="en-US" altLang="en-US" sz="2800" b="0" dirty="0">
                <a:solidFill>
                  <a:srgbClr val="000099"/>
                </a:solidFill>
                <a:latin typeface="Arial" panose="020B0604020202020204" pitchFamily="34" charset="0"/>
                <a:cs typeface="Arial" panose="020B0604020202020204" pitchFamily="34" charset="0"/>
              </a:rPr>
              <a:t>Electronic Meeting</a:t>
            </a:r>
          </a:p>
          <a:p>
            <a:pPr algn="ctr">
              <a:lnSpc>
                <a:spcPct val="100000"/>
              </a:lnSpc>
              <a:spcBef>
                <a:spcPts val="5400"/>
              </a:spcBef>
              <a:buFontTx/>
              <a:buNone/>
            </a:pPr>
            <a:r>
              <a:rPr lang="en-GB" altLang="en-US" sz="3200" b="0" dirty="0">
                <a:solidFill>
                  <a:srgbClr val="000099"/>
                </a:solidFill>
                <a:latin typeface="Arial" panose="020B0604020202020204" pitchFamily="34" charset="0"/>
                <a:cs typeface="Arial" panose="020B0604020202020204" pitchFamily="34" charset="0"/>
              </a:rPr>
              <a:t>Hosted by MCC (email/</a:t>
            </a:r>
            <a:r>
              <a:rPr lang="en-GB" altLang="en-US" sz="3200" b="0" dirty="0" err="1">
                <a:solidFill>
                  <a:srgbClr val="000099"/>
                </a:solidFill>
                <a:latin typeface="Arial" panose="020B0604020202020204" pitchFamily="34" charset="0"/>
                <a:cs typeface="Arial" panose="020B0604020202020204" pitchFamily="34" charset="0"/>
              </a:rPr>
              <a:t>telcos</a:t>
            </a:r>
            <a:r>
              <a:rPr lang="en-GB" altLang="en-US" sz="3200" b="0" dirty="0">
                <a:solidFill>
                  <a:srgbClr val="000099"/>
                </a:solidFill>
                <a:latin typeface="Arial" panose="020B0604020202020204" pitchFamily="34" charset="0"/>
                <a:cs typeface="Arial" panose="020B0604020202020204" pitchFamily="34" charset="0"/>
              </a:rPr>
              <a:t>)</a:t>
            </a:r>
            <a:br>
              <a:rPr lang="en-GB" altLang="en-US" sz="3200" b="0" dirty="0">
                <a:solidFill>
                  <a:srgbClr val="000099"/>
                </a:solidFill>
                <a:latin typeface="Arial" panose="020B0604020202020204" pitchFamily="34" charset="0"/>
                <a:cs typeface="Arial" panose="020B0604020202020204" pitchFamily="34" charset="0"/>
              </a:rPr>
            </a:br>
            <a:r>
              <a:rPr lang="en-US" altLang="en-US" sz="3200" b="0" dirty="0">
                <a:solidFill>
                  <a:srgbClr val="000099"/>
                </a:solidFill>
                <a:latin typeface="Arial" panose="020B0604020202020204" pitchFamily="34" charset="0"/>
                <a:cs typeface="Arial" panose="020B0604020202020204" pitchFamily="34" charset="0"/>
              </a:rPr>
              <a:t>Presentation to SA4 opening plenary</a:t>
            </a:r>
            <a:br>
              <a:rPr lang="en-US" altLang="en-US" sz="3200" b="0" dirty="0">
                <a:solidFill>
                  <a:srgbClr val="000099"/>
                </a:solidFill>
                <a:latin typeface="Arial" panose="020B0604020202020204" pitchFamily="34" charset="0"/>
                <a:cs typeface="Arial" panose="020B0604020202020204" pitchFamily="34" charset="0"/>
              </a:rPr>
            </a:br>
            <a:r>
              <a:rPr lang="en-GB" altLang="en-US" sz="3200" b="0" dirty="0" err="1">
                <a:solidFill>
                  <a:srgbClr val="000099"/>
                </a:solidFill>
                <a:latin typeface="Arial" panose="020B0604020202020204" pitchFamily="34" charset="0"/>
                <a:cs typeface="Arial" panose="020B0604020202020204" pitchFamily="34" charset="0"/>
              </a:rPr>
              <a:t>Tdoc</a:t>
            </a:r>
            <a:r>
              <a:rPr lang="en-GB" altLang="en-US" sz="3200" b="0" dirty="0">
                <a:solidFill>
                  <a:srgbClr val="000099"/>
                </a:solidFill>
                <a:latin typeface="Arial" panose="020B0604020202020204" pitchFamily="34" charset="0"/>
                <a:cs typeface="Arial" panose="020B0604020202020204" pitchFamily="34" charset="0"/>
              </a:rPr>
              <a:t> S4-211044, SA4 Chair.</a:t>
            </a: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p:txBody>
      </p:sp>
      <p:pic>
        <p:nvPicPr>
          <p:cNvPr id="5123" name="Picture 3" descr="3gpp">
            <a:extLst>
              <a:ext uri="{FF2B5EF4-FFF2-40B4-BE49-F238E27FC236}">
                <a16:creationId xmlns:a16="http://schemas.microsoft.com/office/drawing/2014/main" id="{162CC45A-65FD-483F-A112-71A2ED135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8" y="404813"/>
            <a:ext cx="11525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F8D346-D16A-48D3-B80A-3EC79B3161B1}"/>
              </a:ext>
            </a:extLst>
          </p:cNvPr>
          <p:cNvSpPr txBox="1">
            <a:spLocks/>
          </p:cNvSpPr>
          <p:nvPr/>
        </p:nvSpPr>
        <p:spPr bwMode="auto">
          <a:xfrm>
            <a:off x="431800" y="398463"/>
            <a:ext cx="844073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a:lstStyle>
          <a:p>
            <a:pPr>
              <a:defRPr/>
            </a:pPr>
            <a:r>
              <a:rPr lang="fi-FI" altLang="en-US" kern="0" dirty="0">
                <a:solidFill>
                  <a:srgbClr val="000099"/>
                </a:solidFill>
              </a:rPr>
              <a:t>SA4 participation to MPEG-I Workshop</a:t>
            </a:r>
            <a:endParaRPr lang="en-US" altLang="en-US" kern="0" dirty="0">
              <a:solidFill>
                <a:srgbClr val="000099"/>
              </a:solidFill>
            </a:endParaRPr>
          </a:p>
        </p:txBody>
      </p:sp>
      <p:sp>
        <p:nvSpPr>
          <p:cNvPr id="5" name="Content Placeholder 2">
            <a:extLst>
              <a:ext uri="{FF2B5EF4-FFF2-40B4-BE49-F238E27FC236}">
                <a16:creationId xmlns:a16="http://schemas.microsoft.com/office/drawing/2014/main" id="{F8C07C48-0821-441D-B9CA-5F1E9E16F1AF}"/>
              </a:ext>
            </a:extLst>
          </p:cNvPr>
          <p:cNvSpPr txBox="1">
            <a:spLocks/>
          </p:cNvSpPr>
          <p:nvPr/>
        </p:nvSpPr>
        <p:spPr bwMode="auto">
          <a:xfrm>
            <a:off x="503238" y="1222375"/>
            <a:ext cx="8585200" cy="4294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a:lstStyle>
          <a:p>
            <a:pPr marL="0" indent="0">
              <a:spcBef>
                <a:spcPts val="600"/>
              </a:spcBef>
              <a:buFontTx/>
              <a:buNone/>
              <a:defRPr/>
            </a:pPr>
            <a:r>
              <a:rPr lang="en-GB" altLang="en-US" sz="1800" b="0" kern="0" dirty="0"/>
              <a:t>Reference: </a:t>
            </a:r>
            <a:r>
              <a:rPr lang="pt-BR" altLang="en-US" sz="1800" b="0" kern="0" dirty="0"/>
              <a:t>ISO/IEC JTC 1/SC 29/WG 3 N00346 / </a:t>
            </a:r>
            <a:r>
              <a:rPr lang="en-US" altLang="en-US" sz="1800" b="0" kern="0" dirty="0"/>
              <a:t>Draft Program for Workshop on Streamed Media in Immersive Scene Description from ISO/IEC JTC 1/SC 29/WG 3 “MPEG Systems“</a:t>
            </a:r>
          </a:p>
          <a:p>
            <a:pPr marL="0" indent="0">
              <a:spcBef>
                <a:spcPts val="600"/>
              </a:spcBef>
              <a:buFontTx/>
              <a:buNone/>
              <a:defRPr/>
            </a:pPr>
            <a:endParaRPr lang="en-US" altLang="en-US" sz="1800" b="0" kern="0" dirty="0"/>
          </a:p>
          <a:p>
            <a:pPr marL="0" indent="0">
              <a:spcBef>
                <a:spcPts val="600"/>
              </a:spcBef>
              <a:buFontTx/>
              <a:buNone/>
              <a:defRPr/>
            </a:pPr>
            <a:r>
              <a:rPr lang="en-US" altLang="en-US" sz="1800" b="0" kern="0" dirty="0"/>
              <a:t>3GPP is invited to participate to a workshop to be hosted by the MPEG-I Scene Description AHG for exchanging thoughts on streamed media in Immersive Scene Descriptions. The intended audience includes experts from MPEG, </a:t>
            </a:r>
            <a:r>
              <a:rPr lang="en-US" altLang="en-US" sz="1800" b="0" kern="0" dirty="0" err="1"/>
              <a:t>Khronos</a:t>
            </a:r>
            <a:r>
              <a:rPr lang="en-US" altLang="en-US" sz="1800" b="0" kern="0" dirty="0"/>
              <a:t>, 3GPP, but it is generally open to public.</a:t>
            </a:r>
          </a:p>
          <a:p>
            <a:pPr marL="0" indent="0">
              <a:spcBef>
                <a:spcPts val="600"/>
              </a:spcBef>
              <a:buFontTx/>
              <a:buNone/>
              <a:defRPr/>
            </a:pPr>
            <a:endParaRPr lang="en-US" altLang="en-US" sz="1800" b="0" kern="0" dirty="0"/>
          </a:p>
          <a:p>
            <a:pPr marL="0" indent="0">
              <a:spcBef>
                <a:spcPts val="600"/>
              </a:spcBef>
              <a:buFontTx/>
              <a:buNone/>
              <a:defRPr/>
            </a:pPr>
            <a:r>
              <a:rPr lang="en-US" altLang="en-US" sz="1800" b="0" kern="0" dirty="0"/>
              <a:t>The main purpose of the workshop is the exchange of information on the developments in MPEG that relate to </a:t>
            </a:r>
            <a:r>
              <a:rPr lang="en-US" altLang="en-US" sz="1800" b="0" kern="0" dirty="0" err="1"/>
              <a:t>Khronos</a:t>
            </a:r>
            <a:r>
              <a:rPr lang="en-US" altLang="en-US" sz="1800" b="0" kern="0" dirty="0"/>
              <a:t> specifications and to get feedback on the approaches taken. The developed decomposition of rendering and XR run time (</a:t>
            </a:r>
            <a:r>
              <a:rPr lang="en-US" altLang="en-US" sz="1800" b="0" kern="0" dirty="0" err="1"/>
              <a:t>Khronos</a:t>
            </a:r>
            <a:r>
              <a:rPr lang="en-US" altLang="en-US" sz="1800" b="0" kern="0" dirty="0"/>
              <a:t>), digital representation of digital media (MPEG) and advanced delivery of media (3GPP) may be established and additional synergies and complementary work can be exploited.</a:t>
            </a:r>
          </a:p>
          <a:p>
            <a:pPr marL="0" indent="0">
              <a:spcBef>
                <a:spcPts val="600"/>
              </a:spcBef>
              <a:buFontTx/>
              <a:buNone/>
              <a:defRPr/>
            </a:pPr>
            <a:endParaRPr lang="en-US" altLang="en-US" sz="1800" b="0" kern="0" dirty="0"/>
          </a:p>
          <a:p>
            <a:pPr marL="0" indent="0">
              <a:spcBef>
                <a:spcPts val="600"/>
              </a:spcBef>
              <a:buFontTx/>
              <a:buNone/>
              <a:defRPr/>
            </a:pPr>
            <a:r>
              <a:rPr lang="en-US" altLang="en-US" sz="1800" b="0" kern="0" dirty="0"/>
              <a:t>Dates: 29&amp;30</a:t>
            </a:r>
            <a:r>
              <a:rPr lang="en-US" altLang="en-US" sz="1800" b="0" kern="0" baseline="30000" dirty="0"/>
              <a:t>th</a:t>
            </a:r>
            <a:r>
              <a:rPr lang="en-US" altLang="en-US" sz="1800" b="0" kern="0" dirty="0"/>
              <a:t> September 2021 - 1500-1800 CEST</a:t>
            </a:r>
          </a:p>
          <a:p>
            <a:pPr marL="0" indent="0">
              <a:spcBef>
                <a:spcPts val="600"/>
              </a:spcBef>
              <a:buFontTx/>
              <a:buNone/>
              <a:defRPr/>
            </a:pPr>
            <a:endParaRPr lang="en-US" altLang="en-US" sz="1800" b="0" kern="0" dirty="0"/>
          </a:p>
          <a:p>
            <a:pPr marL="0" indent="0">
              <a:spcBef>
                <a:spcPts val="600"/>
              </a:spcBef>
              <a:buFontTx/>
              <a:buNone/>
              <a:defRPr/>
            </a:pPr>
            <a:r>
              <a:rPr lang="en-US" altLang="en-US" sz="1800" b="0" kern="0" dirty="0"/>
              <a:t>SA4 is asked to endorse participation to this Workshop.</a:t>
            </a:r>
          </a:p>
          <a:p>
            <a:pPr marL="0" indent="0">
              <a:spcBef>
                <a:spcPts val="600"/>
              </a:spcBef>
              <a:buFontTx/>
              <a:buNone/>
              <a:defRPr/>
            </a:pPr>
            <a:endParaRPr lang="en-US" altLang="en-US" sz="1800" b="0" kern="0" dirty="0"/>
          </a:p>
          <a:p>
            <a:pPr marL="0" indent="0">
              <a:spcBef>
                <a:spcPts val="600"/>
              </a:spcBef>
              <a:buFontTx/>
              <a:buNone/>
              <a:defRPr/>
            </a:pPr>
            <a:endParaRPr lang="en-US" altLang="en-US" sz="1800" b="0" kern="0" dirty="0"/>
          </a:p>
          <a:p>
            <a:pPr marL="0" indent="0">
              <a:spcBef>
                <a:spcPts val="600"/>
              </a:spcBef>
              <a:buFontTx/>
              <a:buNone/>
              <a:defRPr/>
            </a:pPr>
            <a:endParaRPr lang="en-GB" altLang="en-US" sz="1800" b="0" kern="0" dirty="0"/>
          </a:p>
        </p:txBody>
      </p:sp>
    </p:spTree>
    <p:extLst>
      <p:ext uri="{BB962C8B-B14F-4D97-AF65-F5344CB8AC3E}">
        <p14:creationId xmlns:p14="http://schemas.microsoft.com/office/powerpoint/2010/main" val="89132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E99891-2FEB-49E2-94C2-BFBFBA8D5CB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Call for IPRs</a:t>
            </a:r>
            <a:r>
              <a:rPr lang="en-US" altLang="en-US">
                <a:solidFill>
                  <a:srgbClr val="000099"/>
                </a:solidFill>
              </a:rPr>
              <a:t> </a:t>
            </a:r>
          </a:p>
        </p:txBody>
      </p:sp>
      <p:sp>
        <p:nvSpPr>
          <p:cNvPr id="7171" name="Rectangle 73">
            <a:extLst>
              <a:ext uri="{FF2B5EF4-FFF2-40B4-BE49-F238E27FC236}">
                <a16:creationId xmlns:a16="http://schemas.microsoft.com/office/drawing/2014/main" id="{141C4D23-6522-41C7-ABF4-85371B3A33D0}"/>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2294BB87-AE80-499B-8D01-9B955E78B4D3}"/>
              </a:ext>
            </a:extLst>
          </p:cNvPr>
          <p:cNvSpPr txBox="1"/>
          <p:nvPr/>
        </p:nvSpPr>
        <p:spPr>
          <a:xfrm>
            <a:off x="849313" y="1241425"/>
            <a:ext cx="8351837" cy="4200525"/>
          </a:xfrm>
          <a:prstGeom prst="rect">
            <a:avLst/>
          </a:prstGeom>
          <a:noFill/>
        </p:spPr>
        <p:txBody>
          <a:bodyPr>
            <a:spAutoFit/>
          </a:bodyPr>
          <a:lstStyle/>
          <a:p>
            <a:pPr>
              <a:defRPr/>
            </a:pPr>
            <a:r>
              <a:rPr lang="en-US" sz="1800" i="1" dirty="0">
                <a:solidFill>
                  <a:srgbClr val="000099"/>
                </a:solidFill>
              </a:rPr>
              <a:t>“I draw your attention to your obligations under the 3GPP Partner Organizations’ IPR policies. Every Individual Member organization is obliged to declare to the Partner Organization or Organizations of which it is a member any IPR owned by the Individual Member or any other organization which is or is likely to become essential to the work of 3GPP.</a:t>
            </a:r>
          </a:p>
          <a:p>
            <a:pPr>
              <a:defRPr/>
            </a:pPr>
            <a:endParaRPr lang="en-US" sz="1800" b="0" dirty="0">
              <a:solidFill>
                <a:srgbClr val="000099"/>
              </a:solidFill>
            </a:endParaRPr>
          </a:p>
          <a:p>
            <a:pPr>
              <a:defRPr/>
            </a:pPr>
            <a:r>
              <a:rPr lang="en-US" sz="1800" i="1" dirty="0">
                <a:solidFill>
                  <a:srgbClr val="000099"/>
                </a:solidFill>
              </a:rPr>
              <a:t>Delegates are asked to take note that they are thereby invited:</a:t>
            </a:r>
            <a:endParaRPr lang="en-US" sz="1800" b="0" dirty="0">
              <a:solidFill>
                <a:srgbClr val="000099"/>
              </a:solidFill>
            </a:endParaRPr>
          </a:p>
          <a:p>
            <a:pPr marL="285750" indent="-285750">
              <a:spcBef>
                <a:spcPts val="600"/>
              </a:spcBef>
              <a:buFont typeface="Arial" panose="020B0604020202020204" pitchFamily="34" charset="0"/>
              <a:buChar char="•"/>
              <a:defRPr/>
            </a:pPr>
            <a:r>
              <a:rPr lang="en-US" sz="1800" i="1" dirty="0">
                <a:solidFill>
                  <a:srgbClr val="000099"/>
                </a:solidFill>
              </a:rPr>
              <a:t>to investigate whether their organization or any other organization owns IPRs which were, or were likely to become Essential in respect of the work of 3GPP.</a:t>
            </a:r>
            <a:endParaRPr lang="en-US" sz="1800" b="0" dirty="0">
              <a:solidFill>
                <a:srgbClr val="000099"/>
              </a:solidFill>
            </a:endParaRPr>
          </a:p>
          <a:p>
            <a:pPr marL="285750" indent="-285750">
              <a:spcBef>
                <a:spcPts val="600"/>
              </a:spcBef>
              <a:buFont typeface="Arial" panose="020B0604020202020204" pitchFamily="34" charset="0"/>
              <a:buChar char="•"/>
              <a:defRPr/>
            </a:pPr>
            <a:r>
              <a:rPr lang="en-US" sz="1800" i="1" dirty="0">
                <a:solidFill>
                  <a:srgbClr val="000099"/>
                </a:solidFill>
              </a:rPr>
              <a:t>to notify their respective Organizational Partners of all potential IPRs, e.g., for ETSI, by means of the IPR Information Statement and the Licensing declaration forms"</a:t>
            </a:r>
            <a:endParaRPr lang="en-US" sz="1800" b="0" dirty="0">
              <a:solidFill>
                <a:srgbClr val="000099"/>
              </a:solidFill>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5343EA3-3C3F-44BF-BC2C-0648EEE43227}"/>
              </a:ext>
            </a:extLst>
          </p:cNvPr>
          <p:cNvSpPr>
            <a:spLocks noGrp="1" noChangeArrowheads="1"/>
          </p:cNvSpPr>
          <p:nvPr>
            <p:ph type="title"/>
          </p:nvPr>
        </p:nvSpPr>
        <p:spPr>
          <a:xfrm>
            <a:off x="457200" y="295275"/>
            <a:ext cx="8959850" cy="685800"/>
          </a:xfrm>
        </p:spPr>
        <p:txBody>
          <a:bodyPr/>
          <a:lstStyle/>
          <a:p>
            <a:r>
              <a:rPr lang="en-GB" altLang="en-US">
                <a:solidFill>
                  <a:srgbClr val="000099"/>
                </a:solidFill>
                <a:latin typeface="Arial" panose="020B0604020202020204" pitchFamily="34" charset="0"/>
                <a:cs typeface="Arial" panose="020B0604020202020204" pitchFamily="34" charset="0"/>
              </a:rPr>
              <a:t>Statement regarding competition law</a:t>
            </a:r>
            <a:endParaRPr lang="en-US" altLang="en-US">
              <a:solidFill>
                <a:srgbClr val="000099"/>
              </a:solidFill>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58EDBE05-B8A8-48A9-AF89-B65C486C5FAB}"/>
              </a:ext>
            </a:extLst>
          </p:cNvPr>
          <p:cNvSpPr>
            <a:spLocks noGrp="1" noChangeArrowheads="1"/>
          </p:cNvSpPr>
          <p:nvPr>
            <p:ph idx="1"/>
          </p:nvPr>
        </p:nvSpPr>
        <p:spPr>
          <a:xfrm>
            <a:off x="868363" y="1268413"/>
            <a:ext cx="7900987" cy="3097212"/>
          </a:xfrm>
        </p:spPr>
        <p:txBody>
          <a:bodyPr/>
          <a:lstStyle/>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“I also draw your attention to the fact that 3GPP activities are subject to all applicable antitrust and competition laws and that compliance with said laws is therefore required of any participant of this WG meeting including the Chairman and Vice Chairmen. In case of question I recommend that you contact your legal counsel.</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The leadership shall conduct the present meeting with impartiality and in the interests of 3GPP.</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Furthermore, I would like to remind you that timely submission of work items in advance of WG meetings is important to allow for full and fair consideration of such matters.”</a:t>
            </a:r>
          </a:p>
          <a:p>
            <a:pPr marL="0" indent="0">
              <a:spcBef>
                <a:spcPts val="1200"/>
              </a:spcBef>
              <a:buFontTx/>
              <a:buNone/>
            </a:pPr>
            <a:br>
              <a:rPr lang="en-US" altLang="en-US" sz="1600" dirty="0"/>
            </a:br>
            <a:br>
              <a:rPr lang="en-US" altLang="en-US" sz="1600" dirty="0"/>
            </a:br>
            <a:endParaRPr lang="en-US" altLang="en-US" sz="1600" dirty="0"/>
          </a:p>
          <a:p>
            <a:pPr marL="0" indent="0">
              <a:buFontTx/>
              <a:buNone/>
            </a:pPr>
            <a:endParaRPr lang="en-GB" altLang="en-US" sz="1600" b="1" dirty="0">
              <a:solidFill>
                <a:srgbClr val="000099"/>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Issues for immediate attention</a:t>
            </a:r>
            <a:endParaRPr lang="en-US" altLang="en-US">
              <a:solidFill>
                <a:srgbClr val="000099"/>
              </a:solidFill>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9313" y="1241425"/>
            <a:ext cx="8351837" cy="2846933"/>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SWG Ad Hoc </a:t>
            </a:r>
            <a:r>
              <a:rPr lang="en-US" sz="1800" dirty="0" err="1">
                <a:solidFill>
                  <a:srgbClr val="000099"/>
                </a:solidFill>
                <a:latin typeface="Arial" charset="0"/>
              </a:rPr>
              <a:t>Telcos</a:t>
            </a:r>
            <a:r>
              <a:rPr lang="en-US" sz="1800" dirty="0">
                <a:solidFill>
                  <a:srgbClr val="000099"/>
                </a:solidFill>
                <a:latin typeface="Arial" charset="0"/>
              </a:rPr>
              <a:t> </a:t>
            </a:r>
          </a:p>
          <a:p>
            <a:pPr marL="285750" indent="-285750">
              <a:spcBef>
                <a:spcPts val="600"/>
              </a:spcBef>
              <a:buFontTx/>
              <a:buChar char="-"/>
              <a:defRPr/>
            </a:pPr>
            <a:r>
              <a:rPr lang="en-US" sz="1800" dirty="0">
                <a:solidFill>
                  <a:srgbClr val="000099"/>
                </a:solidFill>
                <a:latin typeface="Arial" charset="0"/>
              </a:rPr>
              <a:t>Meeting calendar </a:t>
            </a:r>
          </a:p>
          <a:p>
            <a:pPr marL="285750" indent="-285750">
              <a:spcBef>
                <a:spcPts val="600"/>
              </a:spcBef>
              <a:buFontTx/>
              <a:buChar char="-"/>
              <a:defRPr/>
            </a:pPr>
            <a:r>
              <a:rPr lang="en-US" sz="1800" dirty="0">
                <a:solidFill>
                  <a:srgbClr val="000099"/>
                </a:solidFill>
                <a:latin typeface="Arial" charset="0"/>
              </a:rPr>
              <a:t>IETF dependencies</a:t>
            </a:r>
          </a:p>
          <a:p>
            <a:pPr marL="285750" indent="-285750">
              <a:spcBef>
                <a:spcPts val="600"/>
              </a:spcBef>
              <a:buFontTx/>
              <a:buChar char="-"/>
              <a:defRPr/>
            </a:pPr>
            <a:r>
              <a:rPr lang="en-US" sz="1800" dirty="0">
                <a:solidFill>
                  <a:srgbClr val="000099"/>
                </a:solidFill>
                <a:latin typeface="Arial" charset="0"/>
              </a:rPr>
              <a:t>SA4 participation to MPEG-I Workshop</a:t>
            </a:r>
          </a:p>
          <a:p>
            <a:pPr marL="285750" indent="-285750">
              <a:spcBef>
                <a:spcPts val="600"/>
              </a:spcBef>
              <a:buFontTx/>
              <a:buChar char="-"/>
              <a:defRPr/>
            </a:pPr>
            <a:r>
              <a:rPr lang="en-US" sz="1800" dirty="0">
                <a:solidFill>
                  <a:srgbClr val="000099"/>
                </a:solidFill>
                <a:latin typeface="Arial" charset="0"/>
              </a:rPr>
              <a:t>TS/TR Rapporteurs</a:t>
            </a:r>
          </a:p>
          <a:p>
            <a:pPr marL="742950" lvl="1" indent="-285750">
              <a:spcBef>
                <a:spcPts val="600"/>
              </a:spcBef>
              <a:buFontTx/>
              <a:buChar char="-"/>
              <a:defRPr/>
            </a:pPr>
            <a:r>
              <a:rPr lang="en-US" sz="1800" dirty="0">
                <a:solidFill>
                  <a:srgbClr val="000099"/>
                </a:solidFill>
                <a:latin typeface="Arial" charset="0"/>
                <a:hlinkClick r:id="rId3"/>
              </a:rPr>
              <a:t>http://www.3gpp.org/DynaReport/TSG-WG--S4.htm?Itemid=461</a:t>
            </a:r>
            <a:endParaRPr lang="en-US" sz="1800" dirty="0">
              <a:solidFill>
                <a:srgbClr val="000099"/>
              </a:solidFill>
              <a:latin typeface="Arial" charset="0"/>
            </a:endParaRPr>
          </a:p>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4"/>
            <a:ext cx="8959850" cy="1078068"/>
          </a:xfrm>
        </p:spPr>
        <p:txBody>
          <a:bodyPr/>
          <a:lstStyle/>
          <a:p>
            <a:pPr>
              <a:spcBef>
                <a:spcPts val="600"/>
              </a:spcBef>
              <a:defRPr/>
            </a:pPr>
            <a:r>
              <a:rPr lang="en-US" sz="4000" dirty="0">
                <a:solidFill>
                  <a:srgbClr val="000099"/>
                </a:solidFill>
                <a:latin typeface="Arial" charset="0"/>
              </a:rPr>
              <a:t>SWG Ad Hoc </a:t>
            </a:r>
            <a:r>
              <a:rPr lang="en-US" sz="4000" dirty="0" err="1">
                <a:solidFill>
                  <a:srgbClr val="000099"/>
                </a:solidFill>
                <a:latin typeface="Arial" charset="0"/>
              </a:rPr>
              <a:t>Telcos</a:t>
            </a:r>
            <a:endParaRPr lang="en-US" sz="4000" dirty="0">
              <a:solidFill>
                <a:srgbClr val="000099"/>
              </a:solidFill>
              <a:latin typeface="Arial" charset="0"/>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8544" y="1484784"/>
            <a:ext cx="8351837" cy="723275"/>
          </a:xfrm>
          <a:prstGeom prst="rect">
            <a:avLst/>
          </a:prstGeom>
          <a:noFill/>
        </p:spPr>
        <p:txBody>
          <a:bodyPr>
            <a:spAutoFit/>
          </a:bodyPr>
          <a:lstStyle/>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5" name="TextBox 7">
            <a:extLst>
              <a:ext uri="{FF2B5EF4-FFF2-40B4-BE49-F238E27FC236}">
                <a16:creationId xmlns:a16="http://schemas.microsoft.com/office/drawing/2014/main" id="{C3DF2314-33F5-46E0-B2D1-A19596249F9B}"/>
              </a:ext>
            </a:extLst>
          </p:cNvPr>
          <p:cNvSpPr txBox="1"/>
          <p:nvPr/>
        </p:nvSpPr>
        <p:spPr>
          <a:xfrm>
            <a:off x="848543" y="1556792"/>
            <a:ext cx="8351837" cy="4939814"/>
          </a:xfrm>
          <a:prstGeom prst="rect">
            <a:avLst/>
          </a:prstGeom>
          <a:noFill/>
        </p:spPr>
        <p:txBody>
          <a:bodyPr>
            <a:spAutoFit/>
          </a:bodyPr>
          <a:lstStyle/>
          <a:p>
            <a:pPr>
              <a:spcBef>
                <a:spcPts val="600"/>
              </a:spcBef>
              <a:defRPr/>
            </a:pPr>
            <a:r>
              <a:rPr lang="en-US" sz="1200" dirty="0">
                <a:solidFill>
                  <a:srgbClr val="000099"/>
                </a:solidFill>
                <a:latin typeface="Arial" charset="0"/>
              </a:rPr>
              <a:t>Dear all, and WI/SI rapporteurs in particular, when preparing post-SA4#115-e WI/SI work plans, please beware of the following guidelines:</a:t>
            </a:r>
          </a:p>
          <a:p>
            <a:pPr>
              <a:spcBef>
                <a:spcPts val="600"/>
              </a:spcBef>
              <a:defRPr/>
            </a:pPr>
            <a:r>
              <a:rPr lang="en-US" sz="1200" dirty="0">
                <a:solidFill>
                  <a:srgbClr val="000099"/>
                </a:solidFill>
                <a:latin typeface="Arial" charset="0"/>
              </a:rPr>
              <a:t>1) Available weeks. </a:t>
            </a:r>
          </a:p>
          <a:p>
            <a:pPr>
              <a:spcBef>
                <a:spcPts val="600"/>
              </a:spcBef>
              <a:defRPr/>
            </a:pPr>
            <a:r>
              <a:rPr lang="en-US" sz="1200" dirty="0">
                <a:solidFill>
                  <a:srgbClr val="000099"/>
                </a:solidFill>
                <a:latin typeface="Arial" charset="0"/>
              </a:rPr>
              <a:t>According to a decision by 3GPP SA#90-e, meetings are not allowed during certain weeks. SA4 </a:t>
            </a:r>
            <a:r>
              <a:rPr lang="en-US" sz="1200" dirty="0" err="1">
                <a:solidFill>
                  <a:srgbClr val="000099"/>
                </a:solidFill>
                <a:latin typeface="Arial" charset="0"/>
              </a:rPr>
              <a:t>telcos</a:t>
            </a:r>
            <a:r>
              <a:rPr lang="en-US" sz="1200" dirty="0">
                <a:solidFill>
                  <a:srgbClr val="000099"/>
                </a:solidFill>
                <a:latin typeface="Arial" charset="0"/>
              </a:rPr>
              <a:t> post SA4#115-e  should avoid 3GPP SA plenary, 3GPP SA Rel-18 Workshop, and Korean Chuseok holidays (20-22 Sep.). Other constraints like major regional holidays or other meetings are TBD at SA4#115-e. Here is the proposed list of available weeks for SA4 AH meetings:</a:t>
            </a:r>
          </a:p>
          <a:p>
            <a:pPr marL="285750" indent="-285750">
              <a:spcBef>
                <a:spcPts val="600"/>
              </a:spcBef>
              <a:buFontTx/>
              <a:buChar char="-"/>
              <a:defRPr/>
            </a:pPr>
            <a:r>
              <a:rPr lang="en-US" sz="1200" u="sng" strike="sngStrike" dirty="0">
                <a:solidFill>
                  <a:srgbClr val="FF0000"/>
                </a:solidFill>
                <a:latin typeface="Arial" charset="0"/>
              </a:rPr>
              <a:t>30 Aug. – 3 Sep. </a:t>
            </a:r>
          </a:p>
          <a:p>
            <a:pPr marL="285750" indent="-285750">
              <a:spcBef>
                <a:spcPts val="600"/>
              </a:spcBef>
              <a:buFontTx/>
              <a:buChar char="-"/>
              <a:defRPr/>
            </a:pPr>
            <a:r>
              <a:rPr lang="en-US" sz="1200" dirty="0">
                <a:solidFill>
                  <a:srgbClr val="000099"/>
                </a:solidFill>
                <a:latin typeface="Arial" charset="0"/>
              </a:rPr>
              <a:t>6-8 Sep.  (3GPP SA Rel-18 workshop 9-10 Sep.)</a:t>
            </a:r>
          </a:p>
          <a:p>
            <a:pPr marL="285750" indent="-285750">
              <a:spcBef>
                <a:spcPts val="600"/>
              </a:spcBef>
              <a:buFontTx/>
              <a:buChar char="-"/>
              <a:defRPr/>
            </a:pPr>
            <a:r>
              <a:rPr lang="en-US" sz="1200" dirty="0">
                <a:solidFill>
                  <a:srgbClr val="000099"/>
                </a:solidFill>
                <a:latin typeface="Arial" charset="0"/>
              </a:rPr>
              <a:t>27 Sep. – 1 Oct.</a:t>
            </a:r>
          </a:p>
          <a:p>
            <a:pPr marL="285750" indent="-285750">
              <a:spcBef>
                <a:spcPts val="600"/>
              </a:spcBef>
              <a:buFontTx/>
              <a:buChar char="-"/>
              <a:defRPr/>
            </a:pPr>
            <a:r>
              <a:rPr lang="en-US" sz="1200" dirty="0">
                <a:solidFill>
                  <a:srgbClr val="000099"/>
                </a:solidFill>
                <a:latin typeface="Arial" charset="0"/>
              </a:rPr>
              <a:t>4-8 Oct.</a:t>
            </a:r>
          </a:p>
          <a:p>
            <a:pPr marL="285750" indent="-285750">
              <a:spcBef>
                <a:spcPts val="600"/>
              </a:spcBef>
              <a:buFontTx/>
              <a:buChar char="-"/>
              <a:defRPr/>
            </a:pPr>
            <a:r>
              <a:rPr lang="en-US" sz="1200" dirty="0">
                <a:solidFill>
                  <a:srgbClr val="000099"/>
                </a:solidFill>
                <a:latin typeface="Arial" charset="0"/>
              </a:rPr>
              <a:t>11-15 Oct. (Note: MPEG 136 (11-15 Oct.))</a:t>
            </a:r>
          </a:p>
          <a:p>
            <a:pPr marL="285750" indent="-285750">
              <a:spcBef>
                <a:spcPts val="600"/>
              </a:spcBef>
              <a:buFontTx/>
              <a:buChar char="-"/>
              <a:defRPr/>
            </a:pPr>
            <a:r>
              <a:rPr lang="en-US" sz="1200" dirty="0">
                <a:solidFill>
                  <a:srgbClr val="000099"/>
                </a:solidFill>
                <a:latin typeface="Arial" charset="0"/>
              </a:rPr>
              <a:t>18-22 Oct.</a:t>
            </a:r>
          </a:p>
          <a:p>
            <a:pPr marL="285750" indent="-285750">
              <a:spcBef>
                <a:spcPts val="600"/>
              </a:spcBef>
              <a:buFontTx/>
              <a:buChar char="-"/>
              <a:defRPr/>
            </a:pPr>
            <a:r>
              <a:rPr lang="en-US" sz="1200" dirty="0">
                <a:solidFill>
                  <a:srgbClr val="000099"/>
                </a:solidFill>
                <a:latin typeface="Arial" charset="0"/>
              </a:rPr>
              <a:t>25-29 Oct.</a:t>
            </a:r>
          </a:p>
          <a:p>
            <a:pPr>
              <a:spcBef>
                <a:spcPts val="600"/>
              </a:spcBef>
              <a:defRPr/>
            </a:pPr>
            <a:r>
              <a:rPr lang="en-US" sz="1200" dirty="0">
                <a:solidFill>
                  <a:srgbClr val="000099"/>
                </a:solidFill>
                <a:latin typeface="Arial" charset="0"/>
              </a:rPr>
              <a:t>2) Preferred day of the week per SWG</a:t>
            </a:r>
          </a:p>
          <a:p>
            <a:pPr marL="285750" indent="-285750">
              <a:spcBef>
                <a:spcPts val="600"/>
              </a:spcBef>
              <a:buFontTx/>
              <a:buChar char="-"/>
              <a:defRPr/>
            </a:pPr>
            <a:r>
              <a:rPr lang="en-US" sz="1200" dirty="0">
                <a:solidFill>
                  <a:srgbClr val="000099"/>
                </a:solidFill>
                <a:latin typeface="Arial" charset="0"/>
              </a:rPr>
              <a:t>Monday – SQ or EVS SWG</a:t>
            </a:r>
          </a:p>
          <a:p>
            <a:pPr marL="285750" indent="-285750">
              <a:spcBef>
                <a:spcPts val="600"/>
              </a:spcBef>
              <a:buFontTx/>
              <a:buChar char="-"/>
              <a:defRPr/>
            </a:pPr>
            <a:r>
              <a:rPr lang="en-US" sz="1200" dirty="0">
                <a:solidFill>
                  <a:srgbClr val="000099"/>
                </a:solidFill>
                <a:latin typeface="Arial" charset="0"/>
              </a:rPr>
              <a:t>Tuesday – Video SWG</a:t>
            </a:r>
          </a:p>
          <a:p>
            <a:pPr marL="285750" indent="-285750">
              <a:spcBef>
                <a:spcPts val="600"/>
              </a:spcBef>
              <a:buFontTx/>
              <a:buChar char="-"/>
              <a:defRPr/>
            </a:pPr>
            <a:r>
              <a:rPr lang="en-US" sz="1200" dirty="0">
                <a:solidFill>
                  <a:srgbClr val="000099"/>
                </a:solidFill>
                <a:latin typeface="Arial" charset="0"/>
              </a:rPr>
              <a:t>Wednesday – MTSI SWG</a:t>
            </a:r>
          </a:p>
          <a:p>
            <a:pPr marL="285750" indent="-285750">
              <a:spcBef>
                <a:spcPts val="600"/>
              </a:spcBef>
              <a:buFontTx/>
              <a:buChar char="-"/>
              <a:defRPr/>
            </a:pPr>
            <a:r>
              <a:rPr lang="en-US" sz="1200" dirty="0">
                <a:solidFill>
                  <a:srgbClr val="000099"/>
                </a:solidFill>
                <a:latin typeface="Arial" charset="0"/>
              </a:rPr>
              <a:t>Thursday – MBS SWG</a:t>
            </a:r>
          </a:p>
          <a:p>
            <a:pPr marL="285750" indent="-285750">
              <a:spcBef>
                <a:spcPts val="600"/>
              </a:spcBef>
              <a:buFontTx/>
              <a:buChar char="-"/>
              <a:defRPr/>
            </a:pPr>
            <a:r>
              <a:rPr lang="en-US" sz="1200" dirty="0">
                <a:solidFill>
                  <a:srgbClr val="000099"/>
                </a:solidFill>
                <a:latin typeface="Arial" charset="0"/>
              </a:rPr>
              <a:t>Friday –  SQ or EVS SWG</a:t>
            </a:r>
          </a:p>
        </p:txBody>
      </p:sp>
    </p:spTree>
    <p:extLst>
      <p:ext uri="{BB962C8B-B14F-4D97-AF65-F5344CB8AC3E}">
        <p14:creationId xmlns:p14="http://schemas.microsoft.com/office/powerpoint/2010/main" val="155702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err="1">
                <a:solidFill>
                  <a:srgbClr val="000099"/>
                </a:solidFill>
              </a:rPr>
              <a:t>Calendar</a:t>
            </a:r>
            <a:r>
              <a:rPr lang="fr-FR" altLang="fr-FR" dirty="0">
                <a:solidFill>
                  <a:srgbClr val="000099"/>
                </a:solidFill>
              </a:rPr>
              <a:t> 2021 </a:t>
            </a:r>
          </a:p>
        </p:txBody>
      </p:sp>
      <p:graphicFrame>
        <p:nvGraphicFramePr>
          <p:cNvPr id="6" name="Table 5">
            <a:extLst>
              <a:ext uri="{FF2B5EF4-FFF2-40B4-BE49-F238E27FC236}">
                <a16:creationId xmlns:a16="http://schemas.microsoft.com/office/drawing/2014/main" id="{BC6F088A-E89C-43DA-B519-4575AD6646F0}"/>
              </a:ext>
            </a:extLst>
          </p:cNvPr>
          <p:cNvGraphicFramePr>
            <a:graphicFrameLocks noGrp="1"/>
          </p:cNvGraphicFramePr>
          <p:nvPr>
            <p:extLst>
              <p:ext uri="{D42A27DB-BD31-4B8C-83A1-F6EECF244321}">
                <p14:modId xmlns:p14="http://schemas.microsoft.com/office/powerpoint/2010/main" val="2837324684"/>
              </p:ext>
            </p:extLst>
          </p:nvPr>
        </p:nvGraphicFramePr>
        <p:xfrm>
          <a:off x="992560" y="3068960"/>
          <a:ext cx="7559675" cy="794264"/>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2021</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SA4#116-e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GB" sz="1400" b="0" kern="1200" dirty="0">
                          <a:solidFill>
                            <a:schemeClr val="tx1"/>
                          </a:solidFill>
                          <a:effectLst/>
                          <a:latin typeface="+mn-lt"/>
                          <a:ea typeface="+mn-ea"/>
                          <a:cs typeface="+mn-cs"/>
                        </a:rPr>
                        <a:t>10</a:t>
                      </a:r>
                      <a:r>
                        <a:rPr lang="fr-FR" sz="1400" b="0" kern="1200" dirty="0">
                          <a:solidFill>
                            <a:schemeClr val="tx1"/>
                          </a:solidFill>
                          <a:effectLst/>
                          <a:latin typeface="+mn-lt"/>
                          <a:ea typeface="+mn-ea"/>
                          <a:cs typeface="+mn-cs"/>
                        </a:rPr>
                        <a:t> – </a:t>
                      </a:r>
                      <a:r>
                        <a:rPr lang="en-GB" sz="1400" b="0" kern="1200" dirty="0">
                          <a:solidFill>
                            <a:schemeClr val="tx1"/>
                          </a:solidFill>
                          <a:effectLst/>
                          <a:latin typeface="+mn-lt"/>
                          <a:ea typeface="+mn-ea"/>
                          <a:cs typeface="+mn-cs"/>
                        </a:rPr>
                        <a:t>19 November </a:t>
                      </a:r>
                      <a:r>
                        <a:rPr lang="en-US" sz="1400" b="0" kern="1200" dirty="0">
                          <a:solidFill>
                            <a:schemeClr val="tx1"/>
                          </a:solidFill>
                          <a:effectLst/>
                          <a:latin typeface="+mn-lt"/>
                          <a:ea typeface="+mn-ea"/>
                          <a:cs typeface="+mn-cs"/>
                        </a:rPr>
                        <a:t>2021</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endParaRPr lang="en-US" sz="1400" b="0" strike="sngStrike" dirty="0">
                        <a:solidFill>
                          <a:srgbClr val="FF0000"/>
                        </a:solidFill>
                        <a:latin typeface="+mn-lt"/>
                      </a:endParaRPr>
                    </a:p>
                  </a:txBody>
                  <a:tcPr marL="91429" marR="91429" marT="45667" marB="45667"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err="1">
                <a:solidFill>
                  <a:srgbClr val="000099"/>
                </a:solidFill>
              </a:rPr>
              <a:t>Calendar</a:t>
            </a:r>
            <a:r>
              <a:rPr lang="fr-FR" altLang="fr-FR" dirty="0">
                <a:solidFill>
                  <a:srgbClr val="000099"/>
                </a:solidFill>
              </a:rPr>
              <a:t> 2022</a:t>
            </a:r>
          </a:p>
        </p:txBody>
      </p:sp>
      <p:graphicFrame>
        <p:nvGraphicFramePr>
          <p:cNvPr id="6" name="Table 5">
            <a:extLst>
              <a:ext uri="{FF2B5EF4-FFF2-40B4-BE49-F238E27FC236}">
                <a16:creationId xmlns:a16="http://schemas.microsoft.com/office/drawing/2014/main" id="{45565AA4-27DD-44FC-93CF-968BB735D6BA}"/>
              </a:ext>
            </a:extLst>
          </p:cNvPr>
          <p:cNvGraphicFramePr>
            <a:graphicFrameLocks noGrp="1"/>
          </p:cNvGraphicFramePr>
          <p:nvPr>
            <p:extLst>
              <p:ext uri="{D42A27DB-BD31-4B8C-83A1-F6EECF244321}">
                <p14:modId xmlns:p14="http://schemas.microsoft.com/office/powerpoint/2010/main" val="2741342281"/>
              </p:ext>
            </p:extLst>
          </p:nvPr>
        </p:nvGraphicFramePr>
        <p:xfrm>
          <a:off x="1136576" y="1844824"/>
          <a:ext cx="7559675" cy="3696814"/>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2022</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SA4#117/-e</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F2F: 14-18 February 2022</a:t>
                      </a:r>
                    </a:p>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OR, </a:t>
                      </a:r>
                    </a:p>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E-meeting: 14-23 February 2022 </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strike="noStrike" dirty="0">
                          <a:solidFill>
                            <a:schemeClr val="tx1"/>
                          </a:solidFill>
                          <a:latin typeface="+mn-lt"/>
                          <a:cs typeface="Arial" panose="020B0604020202020204" pitchFamily="34" charset="0"/>
                        </a:rPr>
                        <a:t>Host: ETSI, Venue: Sophia-Antipolis, France</a:t>
                      </a:r>
                    </a:p>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strike="noStrike" dirty="0">
                          <a:solidFill>
                            <a:schemeClr val="tx1"/>
                          </a:solidFill>
                          <a:latin typeface="+mn-lt"/>
                          <a:cs typeface="Arial" panose="020B0604020202020204" pitchFamily="34" charset="0"/>
                        </a:rPr>
                        <a:t>OR </a:t>
                      </a:r>
                    </a:p>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MCC, Electronic meeting</a:t>
                      </a:r>
                    </a:p>
                  </a:txBody>
                  <a:tcPr marL="91429" marR="91429" marT="45667" marB="45667" anchor="ctr"/>
                </a:tc>
                <a:extLst>
                  <a:ext uri="{0D108BD9-81ED-4DB2-BD59-A6C34878D82A}">
                    <a16:rowId xmlns:a16="http://schemas.microsoft.com/office/drawing/2014/main" val="10002"/>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SA4#118-e</a:t>
                      </a:r>
                    </a:p>
                  </a:txBody>
                  <a:tcPr marL="91429" marR="91429" marT="45667" marB="45667" anchor="ctr"/>
                </a:tc>
                <a:tc>
                  <a:txBody>
                    <a:bodyPr/>
                    <a:lstStyle/>
                    <a:p>
                      <a:pPr marL="36000" algn="l">
                        <a:lnSpc>
                          <a:spcPct val="90000"/>
                        </a:lnSpc>
                        <a:spcBef>
                          <a:spcPts val="0"/>
                        </a:spcBef>
                      </a:pPr>
                      <a:r>
                        <a:rPr lang="en-US" sz="1400" b="0" dirty="0">
                          <a:solidFill>
                            <a:schemeClr val="tx1"/>
                          </a:solidFill>
                          <a:latin typeface="+mn-lt"/>
                        </a:rPr>
                        <a:t>6-14 April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3"/>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SA4#119</a:t>
                      </a:r>
                      <a:r>
                        <a:rPr lang="fi-FI" sz="1400" b="0" dirty="0">
                          <a:solidFill>
                            <a:schemeClr val="tx1"/>
                          </a:solidFill>
                          <a:latin typeface="+mn-lt"/>
                        </a:rPr>
                        <a:t>/-e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dirty="0">
                          <a:solidFill>
                            <a:schemeClr val="tx1"/>
                          </a:solidFill>
                          <a:latin typeface="+mn-lt"/>
                        </a:rPr>
                        <a:t>F2F: 16-20 May 2022</a:t>
                      </a:r>
                    </a:p>
                    <a:p>
                      <a:pPr marL="36000" algn="l">
                        <a:lnSpc>
                          <a:spcPct val="90000"/>
                        </a:lnSpc>
                        <a:spcBef>
                          <a:spcPts val="0"/>
                        </a:spcBef>
                      </a:pPr>
                      <a:r>
                        <a:rPr lang="en-US" sz="1400" b="0" dirty="0">
                          <a:solidFill>
                            <a:schemeClr val="tx1"/>
                          </a:solidFill>
                          <a:latin typeface="+mn-lt"/>
                        </a:rPr>
                        <a:t>OR, </a:t>
                      </a:r>
                    </a:p>
                    <a:p>
                      <a:pPr marL="36000" algn="l">
                        <a:lnSpc>
                          <a:spcPct val="90000"/>
                        </a:lnSpc>
                        <a:spcBef>
                          <a:spcPts val="0"/>
                        </a:spcBef>
                      </a:pPr>
                      <a:r>
                        <a:rPr lang="en-US" sz="1400" b="0" dirty="0">
                          <a:solidFill>
                            <a:schemeClr val="tx1"/>
                          </a:solidFill>
                          <a:latin typeface="+mn-lt"/>
                        </a:rPr>
                        <a:t>E-meeting: 11-20 May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p>
                  </a:txBody>
                  <a:tcPr marL="91429" marR="91429" marT="45667" marB="45667" anchor="ctr"/>
                </a:tc>
                <a:extLst>
                  <a:ext uri="{0D108BD9-81ED-4DB2-BD59-A6C34878D82A}">
                    <a16:rowId xmlns:a16="http://schemas.microsoft.com/office/drawing/2014/main" val="10004"/>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SA4#120</a:t>
                      </a:r>
                      <a:r>
                        <a:rPr lang="fi-FI" sz="1400" b="0" dirty="0">
                          <a:solidFill>
                            <a:schemeClr val="tx1"/>
                          </a:solidFill>
                          <a:latin typeface="+mn-lt"/>
                        </a:rPr>
                        <a:t>/-e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chemeClr val="tx1"/>
                          </a:solidFill>
                          <a:effectLst/>
                          <a:latin typeface="+mn-lt"/>
                          <a:ea typeface="+mn-ea"/>
                          <a:cs typeface="+mn-cs"/>
                        </a:rPr>
                        <a:t>F2F: 22-26 August 2022</a:t>
                      </a:r>
                    </a:p>
                    <a:p>
                      <a:pPr marL="36000" algn="l">
                        <a:lnSpc>
                          <a:spcPct val="90000"/>
                        </a:lnSpc>
                        <a:spcBef>
                          <a:spcPts val="0"/>
                        </a:spcBef>
                      </a:pPr>
                      <a:r>
                        <a:rPr lang="en-US" sz="1400" b="0" kern="1200" dirty="0">
                          <a:solidFill>
                            <a:schemeClr val="tx1"/>
                          </a:solidFill>
                          <a:effectLst/>
                          <a:latin typeface="+mn-lt"/>
                          <a:ea typeface="+mn-ea"/>
                          <a:cs typeface="+mn-cs"/>
                        </a:rPr>
                        <a:t>OR, </a:t>
                      </a:r>
                    </a:p>
                    <a:p>
                      <a:pPr marL="36000" algn="l">
                        <a:lnSpc>
                          <a:spcPct val="90000"/>
                        </a:lnSpc>
                        <a:spcBef>
                          <a:spcPts val="0"/>
                        </a:spcBef>
                      </a:pPr>
                      <a:r>
                        <a:rPr lang="en-US" sz="1400" b="0" kern="1200" dirty="0">
                          <a:solidFill>
                            <a:schemeClr val="tx1"/>
                          </a:solidFill>
                          <a:effectLst/>
                          <a:latin typeface="+mn-lt"/>
                          <a:ea typeface="+mn-ea"/>
                          <a:cs typeface="+mn-cs"/>
                        </a:rPr>
                        <a:t>E-meeting: 17-26 August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p>
                  </a:txBody>
                  <a:tcPr marL="91429" marR="91429" marT="45667" marB="45667" anchor="ctr"/>
                </a:tc>
                <a:extLst>
                  <a:ext uri="{0D108BD9-81ED-4DB2-BD59-A6C34878D82A}">
                    <a16:rowId xmlns:a16="http://schemas.microsoft.com/office/drawing/2014/main" val="10005"/>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SA4#121</a:t>
                      </a:r>
                      <a:r>
                        <a:rPr lang="fi-FI" sz="1400" b="0" dirty="0">
                          <a:solidFill>
                            <a:schemeClr val="tx1"/>
                          </a:solidFill>
                          <a:latin typeface="+mn-lt"/>
                        </a:rPr>
                        <a:t>/-e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chemeClr val="tx1"/>
                          </a:solidFill>
                          <a:effectLst/>
                          <a:latin typeface="+mn-lt"/>
                          <a:ea typeface="+mn-ea"/>
                          <a:cs typeface="+mn-cs"/>
                        </a:rPr>
                        <a:t>F2F: 14-18 November 2022</a:t>
                      </a:r>
                    </a:p>
                    <a:p>
                      <a:pPr marL="36000" algn="l">
                        <a:lnSpc>
                          <a:spcPct val="90000"/>
                        </a:lnSpc>
                        <a:spcBef>
                          <a:spcPts val="0"/>
                        </a:spcBef>
                      </a:pPr>
                      <a:r>
                        <a:rPr lang="en-US" sz="1400" b="0" kern="1200" dirty="0">
                          <a:solidFill>
                            <a:schemeClr val="tx1"/>
                          </a:solidFill>
                          <a:effectLst/>
                          <a:latin typeface="+mn-lt"/>
                          <a:ea typeface="+mn-ea"/>
                          <a:cs typeface="+mn-cs"/>
                        </a:rPr>
                        <a:t>OR, </a:t>
                      </a:r>
                    </a:p>
                    <a:p>
                      <a:pPr marL="36000" algn="l">
                        <a:lnSpc>
                          <a:spcPct val="90000"/>
                        </a:lnSpc>
                        <a:spcBef>
                          <a:spcPts val="0"/>
                        </a:spcBef>
                      </a:pPr>
                      <a:r>
                        <a:rPr lang="en-US" sz="1400" b="0" kern="1200" dirty="0">
                          <a:solidFill>
                            <a:schemeClr val="tx1"/>
                          </a:solidFill>
                          <a:effectLst/>
                          <a:latin typeface="+mn-lt"/>
                          <a:ea typeface="+mn-ea"/>
                          <a:cs typeface="+mn-cs"/>
                        </a:rPr>
                        <a:t>E-meeting: 9-18 November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p>
                  </a:txBody>
                  <a:tcPr marL="91429" marR="91429" marT="45667" marB="45667" anchor="ctr"/>
                </a:tc>
                <a:extLst>
                  <a:ext uri="{0D108BD9-81ED-4DB2-BD59-A6C34878D82A}">
                    <a16:rowId xmlns:a16="http://schemas.microsoft.com/office/drawing/2014/main" val="1793297862"/>
                  </a:ext>
                </a:extLst>
              </a:tr>
            </a:tbl>
          </a:graphicData>
        </a:graphic>
      </p:graphicFrame>
    </p:spTree>
    <p:extLst>
      <p:ext uri="{BB962C8B-B14F-4D97-AF65-F5344CB8AC3E}">
        <p14:creationId xmlns:p14="http://schemas.microsoft.com/office/powerpoint/2010/main" val="379171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err="1">
                <a:solidFill>
                  <a:srgbClr val="000099"/>
                </a:solidFill>
              </a:rPr>
              <a:t>Calendar</a:t>
            </a:r>
            <a:r>
              <a:rPr lang="fr-FR" altLang="fr-FR" dirty="0">
                <a:solidFill>
                  <a:srgbClr val="000099"/>
                </a:solidFill>
              </a:rPr>
              <a:t> 2023</a:t>
            </a:r>
          </a:p>
        </p:txBody>
      </p:sp>
      <p:graphicFrame>
        <p:nvGraphicFramePr>
          <p:cNvPr id="6" name="Table 5">
            <a:extLst>
              <a:ext uri="{FF2B5EF4-FFF2-40B4-BE49-F238E27FC236}">
                <a16:creationId xmlns:a16="http://schemas.microsoft.com/office/drawing/2014/main" id="{36DC4B5E-000E-4FD8-B5E0-108A588F7710}"/>
              </a:ext>
            </a:extLst>
          </p:cNvPr>
          <p:cNvGraphicFramePr>
            <a:graphicFrameLocks noGrp="1"/>
          </p:cNvGraphicFramePr>
          <p:nvPr>
            <p:extLst>
              <p:ext uri="{D42A27DB-BD31-4B8C-83A1-F6EECF244321}">
                <p14:modId xmlns:p14="http://schemas.microsoft.com/office/powerpoint/2010/main" val="4219115881"/>
              </p:ext>
            </p:extLst>
          </p:nvPr>
        </p:nvGraphicFramePr>
        <p:xfrm>
          <a:off x="1280592" y="1754620"/>
          <a:ext cx="7559675" cy="3348759"/>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2023</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cs typeface="Arial" panose="020B0604020202020204" pitchFamily="34" charset="0"/>
                        </a:rPr>
                        <a:t>SA4#122/-e</a:t>
                      </a:r>
                      <a:endParaRPr lang="en-US" sz="1400" b="0" dirty="0">
                        <a:solidFill>
                          <a:schemeClr val="tx1"/>
                        </a:solidFill>
                        <a:latin typeface="+mn-lt"/>
                        <a:cs typeface="Arial" panose="020B0604020202020204" pitchFamily="34" charset="0"/>
                      </a:endParaRP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20-24 Feb.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20 Feb.- 1 Mar.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2"/>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SA4#123</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17-21 April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3"/>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SA4#124</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22-26 May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4"/>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SA4#125/-e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21-25 August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16-25 August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5"/>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SA4#126/-e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13-17 Nov.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8-17 Nov.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793297862"/>
                  </a:ext>
                </a:extLst>
              </a:tr>
            </a:tbl>
          </a:graphicData>
        </a:graphic>
      </p:graphicFrame>
    </p:spTree>
    <p:extLst>
      <p:ext uri="{BB962C8B-B14F-4D97-AF65-F5344CB8AC3E}">
        <p14:creationId xmlns:p14="http://schemas.microsoft.com/office/powerpoint/2010/main" val="240865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F8D346-D16A-48D3-B80A-3EC79B3161B1}"/>
              </a:ext>
            </a:extLst>
          </p:cNvPr>
          <p:cNvSpPr txBox="1">
            <a:spLocks/>
          </p:cNvSpPr>
          <p:nvPr/>
        </p:nvSpPr>
        <p:spPr bwMode="auto">
          <a:xfrm>
            <a:off x="431800" y="398463"/>
            <a:ext cx="844073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a:lstStyle>
          <a:p>
            <a:pPr>
              <a:defRPr/>
            </a:pPr>
            <a:r>
              <a:rPr lang="fi-FI" altLang="en-US" kern="0" dirty="0">
                <a:solidFill>
                  <a:srgbClr val="000099"/>
                </a:solidFill>
              </a:rPr>
              <a:t>Dependencies on IETF drafts in SA4</a:t>
            </a:r>
            <a:endParaRPr lang="en-US" altLang="en-US" kern="0" dirty="0">
              <a:solidFill>
                <a:srgbClr val="000099"/>
              </a:solidFill>
            </a:endParaRPr>
          </a:p>
        </p:txBody>
      </p:sp>
      <p:sp>
        <p:nvSpPr>
          <p:cNvPr id="5" name="Content Placeholder 2">
            <a:extLst>
              <a:ext uri="{FF2B5EF4-FFF2-40B4-BE49-F238E27FC236}">
                <a16:creationId xmlns:a16="http://schemas.microsoft.com/office/drawing/2014/main" id="{F8C07C48-0821-441D-B9CA-5F1E9E16F1AF}"/>
              </a:ext>
            </a:extLst>
          </p:cNvPr>
          <p:cNvSpPr txBox="1">
            <a:spLocks/>
          </p:cNvSpPr>
          <p:nvPr/>
        </p:nvSpPr>
        <p:spPr bwMode="auto">
          <a:xfrm>
            <a:off x="503238" y="1222375"/>
            <a:ext cx="8585200" cy="413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a:lstStyle>
          <a:p>
            <a:pPr>
              <a:lnSpc>
                <a:spcPct val="85000"/>
              </a:lnSpc>
              <a:spcBef>
                <a:spcPts val="1200"/>
              </a:spcBef>
              <a:defRPr/>
            </a:pPr>
            <a:r>
              <a:rPr lang="en-GB" altLang="en-US" sz="1600" b="0" kern="0" dirty="0"/>
              <a:t>IETF dependencies in SA4: No new dependency introduced </a:t>
            </a:r>
          </a:p>
          <a:p>
            <a:pPr>
              <a:lnSpc>
                <a:spcPct val="85000"/>
              </a:lnSpc>
              <a:spcBef>
                <a:spcPts val="1200"/>
              </a:spcBef>
              <a:defRPr/>
            </a:pPr>
            <a:r>
              <a:rPr lang="fi-FI" altLang="en-US" sz="1600" b="0" kern="0" dirty="0">
                <a:cs typeface="Arial" panose="020B0604020202020204" pitchFamily="34" charset="0"/>
              </a:rPr>
              <a:t>No new dependencies removed</a:t>
            </a:r>
          </a:p>
          <a:p>
            <a:pPr>
              <a:lnSpc>
                <a:spcPct val="85000"/>
              </a:lnSpc>
              <a:spcBef>
                <a:spcPts val="1200"/>
              </a:spcBef>
              <a:defRPr/>
            </a:pPr>
            <a:r>
              <a:rPr lang="en-GB" altLang="en-US" sz="1600" b="0" kern="0" dirty="0"/>
              <a:t>new ones with </a:t>
            </a:r>
            <a:r>
              <a:rPr lang="en-GB" altLang="en-US" sz="1600" b="0" kern="0" dirty="0">
                <a:solidFill>
                  <a:srgbClr val="FF0000"/>
                </a:solidFill>
              </a:rPr>
              <a:t>red colour</a:t>
            </a:r>
            <a:r>
              <a:rPr lang="en-GB" altLang="en-US" sz="1600" b="0" kern="0" dirty="0"/>
              <a:t>, those removed with </a:t>
            </a:r>
            <a:r>
              <a:rPr lang="en-GB" altLang="en-US" sz="1600" b="0" kern="0" dirty="0">
                <a:solidFill>
                  <a:schemeClr val="accent2"/>
                </a:solidFill>
              </a:rPr>
              <a:t>green colour</a:t>
            </a:r>
            <a:r>
              <a:rPr lang="en-GB" altLang="en-US" sz="1600" b="0" kern="0" dirty="0"/>
              <a:t>, and other updates by </a:t>
            </a:r>
            <a:r>
              <a:rPr lang="en-GB" altLang="en-US" sz="1600" b="0" kern="0" dirty="0">
                <a:solidFill>
                  <a:srgbClr val="0000FF"/>
                </a:solidFill>
              </a:rPr>
              <a:t>blue colour</a:t>
            </a:r>
            <a:r>
              <a:rPr lang="en-GB" altLang="en-US" sz="1600" b="0" kern="0" dirty="0"/>
              <a:t>:</a:t>
            </a:r>
          </a:p>
          <a:p>
            <a:pPr marL="0" indent="0">
              <a:spcBef>
                <a:spcPts val="600"/>
              </a:spcBef>
              <a:buFontTx/>
              <a:buNone/>
              <a:defRPr/>
            </a:pPr>
            <a:endParaRPr lang="en-GB" altLang="en-US" sz="1800" b="0" kern="0" dirty="0"/>
          </a:p>
        </p:txBody>
      </p:sp>
      <p:graphicFrame>
        <p:nvGraphicFramePr>
          <p:cNvPr id="6" name="Table 5">
            <a:extLst>
              <a:ext uri="{FF2B5EF4-FFF2-40B4-BE49-F238E27FC236}">
                <a16:creationId xmlns:a16="http://schemas.microsoft.com/office/drawing/2014/main" id="{34B21DB4-A4F4-46AF-B790-F92C631E43EE}"/>
              </a:ext>
            </a:extLst>
          </p:cNvPr>
          <p:cNvGraphicFramePr>
            <a:graphicFrameLocks noGrp="1"/>
          </p:cNvGraphicFramePr>
          <p:nvPr>
            <p:extLst>
              <p:ext uri="{D42A27DB-BD31-4B8C-83A1-F6EECF244321}">
                <p14:modId xmlns:p14="http://schemas.microsoft.com/office/powerpoint/2010/main" val="1154007179"/>
              </p:ext>
            </p:extLst>
          </p:nvPr>
        </p:nvGraphicFramePr>
        <p:xfrm>
          <a:off x="590550" y="2928938"/>
          <a:ext cx="8281987" cy="734095"/>
        </p:xfrm>
        <a:graphic>
          <a:graphicData uri="http://schemas.openxmlformats.org/drawingml/2006/table">
            <a:tbl>
              <a:tblPr/>
              <a:tblGrid>
                <a:gridCol w="1878934">
                  <a:extLst>
                    <a:ext uri="{9D8B030D-6E8A-4147-A177-3AD203B41FA5}">
                      <a16:colId xmlns:a16="http://schemas.microsoft.com/office/drawing/2014/main" val="20000"/>
                    </a:ext>
                  </a:extLst>
                </a:gridCol>
                <a:gridCol w="536027">
                  <a:extLst>
                    <a:ext uri="{9D8B030D-6E8A-4147-A177-3AD203B41FA5}">
                      <a16:colId xmlns:a16="http://schemas.microsoft.com/office/drawing/2014/main" val="20001"/>
                    </a:ext>
                  </a:extLst>
                </a:gridCol>
                <a:gridCol w="818001">
                  <a:extLst>
                    <a:ext uri="{9D8B030D-6E8A-4147-A177-3AD203B41FA5}">
                      <a16:colId xmlns:a16="http://schemas.microsoft.com/office/drawing/2014/main" val="20002"/>
                    </a:ext>
                  </a:extLst>
                </a:gridCol>
                <a:gridCol w="2452168">
                  <a:extLst>
                    <a:ext uri="{9D8B030D-6E8A-4147-A177-3AD203B41FA5}">
                      <a16:colId xmlns:a16="http://schemas.microsoft.com/office/drawing/2014/main" val="20003"/>
                    </a:ext>
                  </a:extLst>
                </a:gridCol>
                <a:gridCol w="1277486">
                  <a:extLst>
                    <a:ext uri="{9D8B030D-6E8A-4147-A177-3AD203B41FA5}">
                      <a16:colId xmlns:a16="http://schemas.microsoft.com/office/drawing/2014/main" val="20004"/>
                    </a:ext>
                  </a:extLst>
                </a:gridCol>
                <a:gridCol w="1319371">
                  <a:extLst>
                    <a:ext uri="{9D8B030D-6E8A-4147-A177-3AD203B41FA5}">
                      <a16:colId xmlns:a16="http://schemas.microsoft.com/office/drawing/2014/main" val="20005"/>
                    </a:ext>
                  </a:extLst>
                </a:gridCol>
              </a:tblGrid>
              <a:tr h="382891">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IETF draft name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3GPP spec. number</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CR# which introduced the dependency</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Responsible person (in SA4)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Feature (Release)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Comments</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Blank Presentation A4">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4">
      <a:majorFont>
        <a:latin typeface="Rotis Sans Serif for Nokia"/>
        <a:ea typeface=""/>
        <a:cs typeface=""/>
      </a:majorFont>
      <a:minorFont>
        <a:latin typeface="Rotis Sans Serif for No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lnDef>
  </a:objectDefaults>
  <a:extraClrSchemeLst>
    <a:extraClrScheme>
      <a:clrScheme name="Blank Presentation 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14B433DB9B594885F4112FE4976328" ma:contentTypeVersion="13" ma:contentTypeDescription="Create a new document." ma:contentTypeScope="" ma:versionID="bfc5638d4f01580694a8c7f93567c8e7">
  <xsd:schema xmlns:xsd="http://www.w3.org/2001/XMLSchema" xmlns:xs="http://www.w3.org/2001/XMLSchema" xmlns:p="http://schemas.microsoft.com/office/2006/metadata/properties" xmlns:ns3="d36af664-2dfc-46e0-99b9-b4775a37cfc8" xmlns:ns4="7c28629c-29d3-4904-ae90-4b38e6ab8730" targetNamespace="http://schemas.microsoft.com/office/2006/metadata/properties" ma:root="true" ma:fieldsID="a12d0ce96aff54703c1e76432497b68e" ns3:_="" ns4:_="">
    <xsd:import namespace="d36af664-2dfc-46e0-99b9-b4775a37cfc8"/>
    <xsd:import namespace="7c28629c-29d3-4904-ae90-4b38e6ab87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6af664-2dfc-46e0-99b9-b4775a37cfc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28629c-29d3-4904-ae90-4b38e6ab873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A459C4-D0C9-4E88-9E61-2AD86A1A46A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DFAA503-E9D4-4967-9C7E-DF2959FC2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6af664-2dfc-46e0-99b9-b4775a37cfc8"/>
    <ds:schemaRef ds:uri="7c28629c-29d3-4904-ae90-4b38e6ab87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D6687F-66FD-4CCD-AF93-C143275A0D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C:\USERS\USERINF\MSOFFICE\TEMPLATE\Blank Presentation A4.pot</Template>
  <TotalTime>11973</TotalTime>
  <Pages>15</Pages>
  <Words>998</Words>
  <Application>Microsoft Office PowerPoint</Application>
  <PresentationFormat>Format A4 (210 x 297 mm)</PresentationFormat>
  <Paragraphs>122</Paragraphs>
  <Slides>10</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Arial</vt:lpstr>
      <vt:lpstr>Rotis Sans Serif for Nokia</vt:lpstr>
      <vt:lpstr>Blank Presentation A4</vt:lpstr>
      <vt:lpstr>Présentation PowerPoint</vt:lpstr>
      <vt:lpstr>Call for IPRs </vt:lpstr>
      <vt:lpstr>Statement regarding competition law</vt:lpstr>
      <vt:lpstr>Issues for immediate attention</vt:lpstr>
      <vt:lpstr>SWG Ad Hoc Telcos</vt:lpstr>
      <vt:lpstr>Calendar 2021 </vt:lpstr>
      <vt:lpstr>Calendar 2022</vt:lpstr>
      <vt:lpstr>Calendar 2023</vt:lpstr>
      <vt:lpstr>Présentation PowerPoint</vt:lpstr>
      <vt:lpstr>Présentation PowerPoint</vt:lpstr>
    </vt:vector>
  </TitlesOfParts>
  <Company>Nokia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jarvinek</dc:creator>
  <dc:description>Nokia Standard Presentation Template - A4_x000d_
v. 4 2000/01/05 Eric Beasley_x000d_
Fixed RGB values for Nokia logo_x000d_
NO Security Label</dc:description>
  <cp:lastModifiedBy>Gabin, Frederic</cp:lastModifiedBy>
  <cp:revision>453</cp:revision>
  <cp:lastPrinted>1999-04-27T06:51:51Z</cp:lastPrinted>
  <dcterms:created xsi:type="dcterms:W3CDTF">2002-09-29T21:39:56Z</dcterms:created>
  <dcterms:modified xsi:type="dcterms:W3CDTF">2021-08-18T15:21:05Z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979a0715-4389-4544-92f0-6962135516a4</vt:lpwstr>
  </property>
  <property fmtid="{D5CDD505-2E9C-101B-9397-08002B2CF9AE}" pid="3" name="NokiaConfidentiality">
    <vt:lpwstr>Public</vt:lpwstr>
  </property>
  <property fmtid="{D5CDD505-2E9C-101B-9397-08002B2CF9AE}" pid="4" name="ContentTypeId">
    <vt:lpwstr>0x0101004814B433DB9B594885F4112FE4976328</vt:lpwstr>
  </property>
</Properties>
</file>