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60" r:id="rId6"/>
    <p:sldId id="259" r:id="rId7"/>
    <p:sldId id="258" r:id="rId8"/>
    <p:sldId id="758" r:id="rId9"/>
    <p:sldId id="755" r:id="rId10"/>
    <p:sldId id="760" r:id="rId11"/>
    <p:sldId id="761" r:id="rId12"/>
    <p:sldId id="752" r:id="rId13"/>
    <p:sldId id="762" r:id="rId14"/>
  </p:sldIdLst>
  <p:sldSz cx="9906000" cy="6858000" type="A4"/>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6063" autoAdjust="0"/>
    <p:restoredTop sz="94210" autoAdjust="0"/>
  </p:normalViewPr>
  <p:slideViewPr>
    <p:cSldViewPr>
      <p:cViewPr varScale="1">
        <p:scale>
          <a:sx n="99" d="100"/>
          <a:sy n="99" d="100"/>
        </p:scale>
        <p:origin x="624" y="72"/>
      </p:cViewPr>
      <p:guideLst>
        <p:guide orient="horz" pos="2160"/>
        <p:guide pos="312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908050" y="844550"/>
            <a:ext cx="491331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5"/>
            <a:ext cx="99060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742950" y="2130425"/>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00900" y="228600"/>
            <a:ext cx="224790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59130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43000"/>
            <a:ext cx="4419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143000"/>
            <a:ext cx="4419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457200" y="228600"/>
            <a:ext cx="89598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7772400" y="6124575"/>
            <a:ext cx="1724025"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457200" y="1143000"/>
            <a:ext cx="8991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5"/>
            <a:ext cx="99060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273050" y="1052513"/>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#115-e</a:t>
            </a:r>
          </a:p>
          <a:p>
            <a:pPr algn="ctr">
              <a:lnSpc>
                <a:spcPct val="100000"/>
              </a:lnSpc>
              <a:spcBef>
                <a:spcPts val="600"/>
              </a:spcBef>
              <a:buFontTx/>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18-27 August, 2021</a:t>
            </a:r>
          </a:p>
          <a:p>
            <a:pPr algn="ctr">
              <a:lnSpc>
                <a:spcPct val="100000"/>
              </a:lnSpc>
              <a:spcBef>
                <a:spcPts val="600"/>
              </a:spcBef>
              <a:buFontTx/>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FontTx/>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br>
              <a:rPr lang="en-GB" altLang="en-US" sz="3200" b="0" dirty="0">
                <a:solidFill>
                  <a:srgbClr val="000099"/>
                </a:solidFill>
                <a:latin typeface="Arial" panose="020B0604020202020204" pitchFamily="34" charset="0"/>
                <a:cs typeface="Arial" panose="020B0604020202020204" pitchFamily="34" charset="0"/>
              </a:rPr>
            </a:b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err="1">
                <a:solidFill>
                  <a:srgbClr val="000099"/>
                </a:solidFill>
                <a:latin typeface="Arial" panose="020B0604020202020204" pitchFamily="34" charset="0"/>
                <a:cs typeface="Arial" panose="020B0604020202020204" pitchFamily="34" charset="0"/>
              </a:rPr>
              <a:t>Tdoc</a:t>
            </a:r>
            <a:r>
              <a:rPr lang="en-GB" altLang="en-US" sz="3200" b="0" dirty="0">
                <a:solidFill>
                  <a:srgbClr val="000099"/>
                </a:solidFill>
                <a:latin typeface="Arial" panose="020B0604020202020204" pitchFamily="34" charset="0"/>
                <a:cs typeface="Arial" panose="020B0604020202020204" pitchFamily="34" charset="0"/>
              </a:rPr>
              <a:t> S4-211044, SA4 Chair.</a:t>
            </a:r>
          </a:p>
          <a:p>
            <a:pPr algn="ctr">
              <a:lnSpc>
                <a:spcPct val="100000"/>
              </a:lnSpc>
              <a:spcBef>
                <a:spcPts val="5400"/>
              </a:spcBef>
              <a:buFontTx/>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FontTx/>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388"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F8D346-D16A-48D3-B80A-3EC79B3161B1}"/>
              </a:ext>
            </a:extLst>
          </p:cNvPr>
          <p:cNvSpPr txBox="1">
            <a:spLocks/>
          </p:cNvSpPr>
          <p:nvPr/>
        </p:nvSpPr>
        <p:spPr bwMode="auto">
          <a:xfrm>
            <a:off x="431800" y="398463"/>
            <a:ext cx="84407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a:lstStyle>
          <a:p>
            <a:pPr>
              <a:defRPr/>
            </a:pPr>
            <a:r>
              <a:rPr lang="fi-FI" altLang="en-US" kern="0" dirty="0">
                <a:solidFill>
                  <a:srgbClr val="000099"/>
                </a:solidFill>
              </a:rPr>
              <a:t>SA4 participation to MPEG-I Workshop</a:t>
            </a:r>
            <a:endParaRPr lang="en-US" altLang="en-US" kern="0" dirty="0">
              <a:solidFill>
                <a:srgbClr val="000099"/>
              </a:solidFill>
            </a:endParaRPr>
          </a:p>
        </p:txBody>
      </p:sp>
      <p:sp>
        <p:nvSpPr>
          <p:cNvPr id="5" name="Content Placeholder 2">
            <a:extLst>
              <a:ext uri="{FF2B5EF4-FFF2-40B4-BE49-F238E27FC236}">
                <a16:creationId xmlns:a16="http://schemas.microsoft.com/office/drawing/2014/main" id="{F8C07C48-0821-441D-B9CA-5F1E9E16F1AF}"/>
              </a:ext>
            </a:extLst>
          </p:cNvPr>
          <p:cNvSpPr txBox="1">
            <a:spLocks/>
          </p:cNvSpPr>
          <p:nvPr/>
        </p:nvSpPr>
        <p:spPr bwMode="auto">
          <a:xfrm>
            <a:off x="503238" y="1222375"/>
            <a:ext cx="8585200" cy="4294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a:lstStyle>
          <a:p>
            <a:pPr marL="0" indent="0">
              <a:spcBef>
                <a:spcPts val="600"/>
              </a:spcBef>
              <a:buFontTx/>
              <a:buNone/>
              <a:defRPr/>
            </a:pPr>
            <a:r>
              <a:rPr lang="en-GB" altLang="en-US" sz="1800" b="0" kern="0" dirty="0"/>
              <a:t>Reference: </a:t>
            </a:r>
            <a:r>
              <a:rPr lang="pt-BR" altLang="en-US" sz="1800" b="0" kern="0" dirty="0"/>
              <a:t>ISO/IEC JTC 1/SC 29/WG 3 N00346 / </a:t>
            </a:r>
            <a:r>
              <a:rPr lang="en-US" altLang="en-US" sz="1800" b="0" kern="0" dirty="0"/>
              <a:t>Draft Program for Workshop on Streamed Media in Immersive Scene Description from ISO/IEC JTC 1/SC 29/WG 3 “MPEG Systems“</a:t>
            </a:r>
          </a:p>
          <a:p>
            <a:pPr marL="0" indent="0">
              <a:spcBef>
                <a:spcPts val="600"/>
              </a:spcBef>
              <a:buFontTx/>
              <a:buNone/>
              <a:defRPr/>
            </a:pPr>
            <a:endParaRPr lang="en-US" altLang="en-US" sz="1800" b="0" kern="0" dirty="0"/>
          </a:p>
          <a:p>
            <a:pPr marL="0" indent="0">
              <a:spcBef>
                <a:spcPts val="600"/>
              </a:spcBef>
              <a:buFontTx/>
              <a:buNone/>
              <a:defRPr/>
            </a:pPr>
            <a:r>
              <a:rPr lang="en-US" altLang="en-US" sz="1800" b="0" kern="0" dirty="0"/>
              <a:t>3GPP is invited to participate to a workshop to be hosted by the MPEG-I Scene Description AHG for exchanging thoughts on streamed media in Immersive Scene Descriptions. The intended audience includes experts from MPEG, </a:t>
            </a:r>
            <a:r>
              <a:rPr lang="en-US" altLang="en-US" sz="1800" b="0" kern="0" dirty="0" err="1"/>
              <a:t>Khronos</a:t>
            </a:r>
            <a:r>
              <a:rPr lang="en-US" altLang="en-US" sz="1800" b="0" kern="0" dirty="0"/>
              <a:t>, 3GPP, but it is generally open to public.</a:t>
            </a:r>
          </a:p>
          <a:p>
            <a:pPr marL="0" indent="0">
              <a:spcBef>
                <a:spcPts val="600"/>
              </a:spcBef>
              <a:buFontTx/>
              <a:buNone/>
              <a:defRPr/>
            </a:pPr>
            <a:endParaRPr lang="en-US" altLang="en-US" sz="1800" b="0" kern="0" dirty="0"/>
          </a:p>
          <a:p>
            <a:pPr marL="0" indent="0">
              <a:spcBef>
                <a:spcPts val="600"/>
              </a:spcBef>
              <a:buFontTx/>
              <a:buNone/>
              <a:defRPr/>
            </a:pPr>
            <a:r>
              <a:rPr lang="en-US" altLang="en-US" sz="1800" b="0" kern="0" dirty="0"/>
              <a:t>The main purpose of the workshop is the exchange of information on the developments in MPEG that relate to </a:t>
            </a:r>
            <a:r>
              <a:rPr lang="en-US" altLang="en-US" sz="1800" b="0" kern="0" dirty="0" err="1"/>
              <a:t>Khronos</a:t>
            </a:r>
            <a:r>
              <a:rPr lang="en-US" altLang="en-US" sz="1800" b="0" kern="0" dirty="0"/>
              <a:t> specifications and to get feedback on the approaches taken. The developed decomposition of rendering and XR run time (</a:t>
            </a:r>
            <a:r>
              <a:rPr lang="en-US" altLang="en-US" sz="1800" b="0" kern="0" dirty="0" err="1"/>
              <a:t>Khronos</a:t>
            </a:r>
            <a:r>
              <a:rPr lang="en-US" altLang="en-US" sz="1800" b="0" kern="0" dirty="0"/>
              <a:t>), digital representation of digital media (MPEG) and advanced delivery of media (3GPP) may be established and additional synergies and complementary work can be exploited.</a:t>
            </a:r>
          </a:p>
          <a:p>
            <a:pPr marL="0" indent="0">
              <a:spcBef>
                <a:spcPts val="600"/>
              </a:spcBef>
              <a:buFontTx/>
              <a:buNone/>
              <a:defRPr/>
            </a:pPr>
            <a:endParaRPr lang="en-US" altLang="en-US" sz="1800" b="0" kern="0" dirty="0"/>
          </a:p>
          <a:p>
            <a:pPr marL="0" indent="0">
              <a:spcBef>
                <a:spcPts val="600"/>
              </a:spcBef>
              <a:buFontTx/>
              <a:buNone/>
              <a:defRPr/>
            </a:pPr>
            <a:r>
              <a:rPr lang="en-US" altLang="en-US" sz="1800" b="0" kern="0" dirty="0"/>
              <a:t>Dates: 29&amp;30</a:t>
            </a:r>
            <a:r>
              <a:rPr lang="en-US" altLang="en-US" sz="1800" b="0" kern="0" baseline="30000" dirty="0"/>
              <a:t>th</a:t>
            </a:r>
            <a:r>
              <a:rPr lang="en-US" altLang="en-US" sz="1800" b="0" kern="0" dirty="0"/>
              <a:t> September 2021 - 1500-1800 CEST</a:t>
            </a:r>
          </a:p>
          <a:p>
            <a:pPr marL="0" indent="0">
              <a:spcBef>
                <a:spcPts val="600"/>
              </a:spcBef>
              <a:buFontTx/>
              <a:buNone/>
              <a:defRPr/>
            </a:pPr>
            <a:endParaRPr lang="en-US" altLang="en-US" sz="1800" b="0" kern="0" dirty="0"/>
          </a:p>
          <a:p>
            <a:pPr marL="0" indent="0">
              <a:spcBef>
                <a:spcPts val="600"/>
              </a:spcBef>
              <a:buFontTx/>
              <a:buNone/>
              <a:defRPr/>
            </a:pPr>
            <a:r>
              <a:rPr lang="en-US" altLang="en-US" sz="1800" b="0" kern="0" dirty="0"/>
              <a:t>SA4 is asked to endorse participation to this Workshop.</a:t>
            </a:r>
          </a:p>
          <a:p>
            <a:pPr marL="0" indent="0">
              <a:spcBef>
                <a:spcPts val="600"/>
              </a:spcBef>
              <a:buFontTx/>
              <a:buNone/>
              <a:defRPr/>
            </a:pPr>
            <a:endParaRPr lang="en-US" altLang="en-US" sz="1800" b="0" kern="0" dirty="0"/>
          </a:p>
          <a:p>
            <a:pPr marL="0" indent="0">
              <a:spcBef>
                <a:spcPts val="600"/>
              </a:spcBef>
              <a:buFontTx/>
              <a:buNone/>
              <a:defRPr/>
            </a:pPr>
            <a:endParaRPr lang="en-US" altLang="en-US" sz="1800" b="0" kern="0" dirty="0"/>
          </a:p>
          <a:p>
            <a:pPr marL="0" indent="0">
              <a:spcBef>
                <a:spcPts val="600"/>
              </a:spcBef>
              <a:buFontTx/>
              <a:buNone/>
              <a:defRPr/>
            </a:pPr>
            <a:endParaRPr lang="en-GB" altLang="en-US" sz="1800" b="0" kern="0" dirty="0"/>
          </a:p>
        </p:txBody>
      </p:sp>
    </p:spTree>
    <p:extLst>
      <p:ext uri="{BB962C8B-B14F-4D97-AF65-F5344CB8AC3E}">
        <p14:creationId xmlns:p14="http://schemas.microsoft.com/office/powerpoint/2010/main" val="891329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415925" y="333375"/>
            <a:ext cx="8959850" cy="685800"/>
          </a:xfrm>
        </p:spPr>
        <p:txBody>
          <a:bodyPr/>
          <a:lstStyle/>
          <a:p>
            <a:r>
              <a:rPr lang="en-US" altLang="en-US" sz="4000">
                <a:solidFill>
                  <a:srgbClr val="000099"/>
                </a:solidFill>
              </a:rPr>
              <a:t>Call for IPRs</a:t>
            </a:r>
            <a:r>
              <a:rPr lang="en-US" altLang="en-US">
                <a:solidFill>
                  <a:srgbClr val="000099"/>
                </a:solidFill>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0" y="1809750"/>
            <a:ext cx="9906000" cy="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a:p>
        </p:txBody>
      </p:sp>
      <p:sp>
        <p:nvSpPr>
          <p:cNvPr id="8" name="TextBox 7">
            <a:extLst>
              <a:ext uri="{FF2B5EF4-FFF2-40B4-BE49-F238E27FC236}">
                <a16:creationId xmlns:a16="http://schemas.microsoft.com/office/drawing/2014/main" id="{2294BB87-AE80-499B-8D01-9B955E78B4D3}"/>
              </a:ext>
            </a:extLst>
          </p:cNvPr>
          <p:cNvSpPr txBox="1"/>
          <p:nvPr/>
        </p:nvSpPr>
        <p:spPr>
          <a:xfrm>
            <a:off x="849313" y="1241425"/>
            <a:ext cx="8351837" cy="4200525"/>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0" indent="-285750">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0" indent="-285750">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457200" y="295275"/>
            <a:ext cx="8959850" cy="685800"/>
          </a:xfrm>
        </p:spPr>
        <p:txBody>
          <a:bodyPr/>
          <a:lstStyle/>
          <a:p>
            <a:r>
              <a:rPr lang="en-GB" altLang="en-US">
                <a:solidFill>
                  <a:srgbClr val="000099"/>
                </a:solidFill>
                <a:latin typeface="Arial" panose="020B0604020202020204" pitchFamily="34" charset="0"/>
                <a:cs typeface="Arial" panose="020B0604020202020204" pitchFamily="34" charset="0"/>
              </a:rPr>
              <a:t>Statement regarding competition law</a:t>
            </a:r>
            <a:endParaRPr lang="en-US" altLang="en-US">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868363" y="1268413"/>
            <a:ext cx="7900987" cy="3097212"/>
          </a:xfrm>
        </p:spPr>
        <p:txBody>
          <a:bodyPr/>
          <a:lstStyle/>
          <a:p>
            <a:pPr marL="0" indent="0">
              <a:lnSpc>
                <a:spcPct val="100000"/>
              </a:lnSpc>
              <a:spcBef>
                <a:spcPts val="1200"/>
              </a:spcBef>
              <a:buFontTx/>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FontTx/>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FontTx/>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FontTx/>
              <a:buNone/>
            </a:pPr>
            <a:br>
              <a:rPr lang="en-US" altLang="en-US" sz="1600" dirty="0"/>
            </a:br>
            <a:br>
              <a:rPr lang="en-US" altLang="en-US" sz="1600" dirty="0"/>
            </a:br>
            <a:endParaRPr lang="en-US" altLang="en-US" sz="1600" dirty="0"/>
          </a:p>
          <a:p>
            <a:pPr marL="0" indent="0">
              <a:buFontTx/>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415925" y="333375"/>
            <a:ext cx="8959850" cy="685800"/>
          </a:xfrm>
        </p:spPr>
        <p:txBody>
          <a:bodyPr/>
          <a:lstStyle/>
          <a:p>
            <a:r>
              <a:rPr lang="en-US" altLang="en-US" sz="4000">
                <a:solidFill>
                  <a:srgbClr val="000099"/>
                </a:solidFill>
              </a:rPr>
              <a:t>Issues for immediate attention</a:t>
            </a:r>
            <a:endParaRPr lang="en-US" altLang="en-US">
              <a:solidFill>
                <a:srgbClr val="000099"/>
              </a:solidFill>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0" y="1809750"/>
            <a:ext cx="9906000" cy="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a:p>
        </p:txBody>
      </p:sp>
      <p:sp>
        <p:nvSpPr>
          <p:cNvPr id="8" name="TextBox 7">
            <a:extLst>
              <a:ext uri="{FF2B5EF4-FFF2-40B4-BE49-F238E27FC236}">
                <a16:creationId xmlns:a16="http://schemas.microsoft.com/office/drawing/2014/main" id="{6D851B02-9BAD-4EF7-924C-A38AED351AE0}"/>
              </a:ext>
            </a:extLst>
          </p:cNvPr>
          <p:cNvSpPr txBox="1"/>
          <p:nvPr/>
        </p:nvSpPr>
        <p:spPr>
          <a:xfrm>
            <a:off x="849313" y="1241425"/>
            <a:ext cx="8351837" cy="2846933"/>
          </a:xfrm>
          <a:prstGeom prst="rect">
            <a:avLst/>
          </a:prstGeom>
          <a:noFill/>
        </p:spPr>
        <p:txBody>
          <a:bodyPr>
            <a:spAutoFit/>
          </a:bodyPr>
          <a:lstStyle/>
          <a:p>
            <a:pPr marL="285750" indent="-285750">
              <a:spcBef>
                <a:spcPts val="600"/>
              </a:spcBef>
              <a:buFontTx/>
              <a:buChar char="-"/>
              <a:defRPr/>
            </a:pPr>
            <a:r>
              <a:rPr lang="en-US" sz="1800" dirty="0">
                <a:solidFill>
                  <a:srgbClr val="000099"/>
                </a:solidFill>
                <a:latin typeface="Arial" charset="0"/>
              </a:rPr>
              <a:t>SWG Ad Hoc </a:t>
            </a:r>
            <a:r>
              <a:rPr lang="en-US" sz="1800" dirty="0" err="1">
                <a:solidFill>
                  <a:srgbClr val="000099"/>
                </a:solidFill>
                <a:latin typeface="Arial" charset="0"/>
              </a:rPr>
              <a:t>Telcos</a:t>
            </a:r>
            <a:r>
              <a:rPr lang="en-US" sz="1800" dirty="0">
                <a:solidFill>
                  <a:srgbClr val="000099"/>
                </a:solidFill>
                <a:latin typeface="Arial" charset="0"/>
              </a:rPr>
              <a:t> </a:t>
            </a:r>
          </a:p>
          <a:p>
            <a:pPr marL="285750" indent="-285750">
              <a:spcBef>
                <a:spcPts val="600"/>
              </a:spcBef>
              <a:buFontTx/>
              <a:buChar char="-"/>
              <a:defRPr/>
            </a:pPr>
            <a:r>
              <a:rPr lang="en-US" sz="1800" dirty="0">
                <a:solidFill>
                  <a:srgbClr val="000099"/>
                </a:solidFill>
                <a:latin typeface="Arial" charset="0"/>
              </a:rPr>
              <a:t>Meeting calendar </a:t>
            </a:r>
          </a:p>
          <a:p>
            <a:pPr marL="285750" indent="-285750">
              <a:spcBef>
                <a:spcPts val="600"/>
              </a:spcBef>
              <a:buFontTx/>
              <a:buChar char="-"/>
              <a:defRPr/>
            </a:pPr>
            <a:r>
              <a:rPr lang="en-US" sz="1800" dirty="0">
                <a:solidFill>
                  <a:srgbClr val="000099"/>
                </a:solidFill>
                <a:latin typeface="Arial" charset="0"/>
              </a:rPr>
              <a:t>IETF dependencies</a:t>
            </a:r>
          </a:p>
          <a:p>
            <a:pPr marL="285750" indent="-285750">
              <a:spcBef>
                <a:spcPts val="600"/>
              </a:spcBef>
              <a:buFontTx/>
              <a:buChar char="-"/>
              <a:defRPr/>
            </a:pPr>
            <a:r>
              <a:rPr lang="en-US" sz="1800" dirty="0">
                <a:solidFill>
                  <a:srgbClr val="000099"/>
                </a:solidFill>
                <a:latin typeface="Arial" charset="0"/>
              </a:rPr>
              <a:t>SA4 participation to MPEG-I Workshop</a:t>
            </a:r>
          </a:p>
          <a:p>
            <a:pPr marL="285750" indent="-285750">
              <a:spcBef>
                <a:spcPts val="600"/>
              </a:spcBef>
              <a:buFontTx/>
              <a:buChar char="-"/>
              <a:defRPr/>
            </a:pPr>
            <a:r>
              <a:rPr lang="en-US" sz="1800" dirty="0">
                <a:solidFill>
                  <a:srgbClr val="000099"/>
                </a:solidFill>
                <a:latin typeface="Arial" charset="0"/>
              </a:rPr>
              <a:t>TS/TR Rapporteurs</a:t>
            </a:r>
          </a:p>
          <a:p>
            <a:pPr marL="742950" lvl="1" indent="-285750">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0" indent="-285750">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415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0" y="1809750"/>
            <a:ext cx="9906000" cy="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a:p>
        </p:txBody>
      </p:sp>
      <p:sp>
        <p:nvSpPr>
          <p:cNvPr id="8" name="TextBox 7">
            <a:extLst>
              <a:ext uri="{FF2B5EF4-FFF2-40B4-BE49-F238E27FC236}">
                <a16:creationId xmlns:a16="http://schemas.microsoft.com/office/drawing/2014/main" id="{6D851B02-9BAD-4EF7-924C-A38AED351AE0}"/>
              </a:ext>
            </a:extLst>
          </p:cNvPr>
          <p:cNvSpPr txBox="1"/>
          <p:nvPr/>
        </p:nvSpPr>
        <p:spPr>
          <a:xfrm>
            <a:off x="848544" y="1484784"/>
            <a:ext cx="8351837" cy="723275"/>
          </a:xfrm>
          <a:prstGeom prst="rect">
            <a:avLst/>
          </a:prstGeom>
          <a:noFill/>
        </p:spPr>
        <p:txBody>
          <a:bodyPr>
            <a:spAutoFit/>
          </a:bodyPr>
          <a:lstStyle/>
          <a:p>
            <a:pPr marL="285750" indent="-285750">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848543" y="1556792"/>
            <a:ext cx="8351837" cy="4939814"/>
          </a:xfrm>
          <a:prstGeom prst="rect">
            <a:avLst/>
          </a:prstGeom>
          <a:noFill/>
        </p:spPr>
        <p:txBody>
          <a:bodyPr>
            <a:spAutoFit/>
          </a:bodyPr>
          <a:lstStyle/>
          <a:p>
            <a:pPr>
              <a:spcBef>
                <a:spcPts val="600"/>
              </a:spcBef>
              <a:defRPr/>
            </a:pPr>
            <a:r>
              <a:rPr lang="en-US" sz="1200" dirty="0">
                <a:solidFill>
                  <a:srgbClr val="000099"/>
                </a:solidFill>
                <a:latin typeface="Arial" charset="0"/>
              </a:rPr>
              <a:t>Dear all, and WI/SI rapporteurs in particular, when preparing post-SA4#115-e WI/SI work plans, please beware of the following guidelines:</a:t>
            </a:r>
          </a:p>
          <a:p>
            <a:pPr>
              <a:spcBef>
                <a:spcPts val="600"/>
              </a:spcBef>
              <a:defRPr/>
            </a:pPr>
            <a:r>
              <a:rPr lang="en-US" sz="1200" dirty="0">
                <a:solidFill>
                  <a:srgbClr val="000099"/>
                </a:solidFill>
                <a:latin typeface="Arial" charset="0"/>
              </a:rPr>
              <a:t>1) Available weeks. </a:t>
            </a:r>
          </a:p>
          <a:p>
            <a:pPr>
              <a:spcBef>
                <a:spcPts val="600"/>
              </a:spcBef>
              <a:defRPr/>
            </a:pPr>
            <a:r>
              <a:rPr lang="en-US" sz="1200" dirty="0">
                <a:solidFill>
                  <a:srgbClr val="000099"/>
                </a:solidFill>
                <a:latin typeface="Arial" charset="0"/>
              </a:rPr>
              <a:t>According to a decision by 3GPP SA#90-e, meetings are not allowed during certain weeks. SA4 </a:t>
            </a:r>
            <a:r>
              <a:rPr lang="en-US" sz="1200" dirty="0" err="1">
                <a:solidFill>
                  <a:srgbClr val="000099"/>
                </a:solidFill>
                <a:latin typeface="Arial" charset="0"/>
              </a:rPr>
              <a:t>telcos</a:t>
            </a:r>
            <a:r>
              <a:rPr lang="en-US" sz="1200" dirty="0">
                <a:solidFill>
                  <a:srgbClr val="000099"/>
                </a:solidFill>
                <a:latin typeface="Arial" charset="0"/>
              </a:rPr>
              <a:t> post SA4#115-e  should avoid 3GPP SA plenary, 3GPP SA Rel-18 Workshop, and Korean Chuseok holidays (20-22 Sep.). Other constraints like major regional holidays or other meetings are TBD at SA4#115-e. Here is the proposed list of available weeks for SA4 AH meetings:</a:t>
            </a:r>
          </a:p>
          <a:p>
            <a:pPr marL="285750" indent="-285750">
              <a:spcBef>
                <a:spcPts val="600"/>
              </a:spcBef>
              <a:buFontTx/>
              <a:buChar char="-"/>
              <a:defRPr/>
            </a:pPr>
            <a:r>
              <a:rPr lang="en-US" sz="1200" u="sng" strike="sngStrike" dirty="0">
                <a:solidFill>
                  <a:srgbClr val="FF0000"/>
                </a:solidFill>
                <a:latin typeface="Arial" charset="0"/>
              </a:rPr>
              <a:t>30 Aug. – 3 Sep. </a:t>
            </a:r>
          </a:p>
          <a:p>
            <a:pPr marL="285750" indent="-285750">
              <a:spcBef>
                <a:spcPts val="600"/>
              </a:spcBef>
              <a:buFontTx/>
              <a:buChar char="-"/>
              <a:defRPr/>
            </a:pPr>
            <a:r>
              <a:rPr lang="en-US" sz="1200" dirty="0">
                <a:solidFill>
                  <a:srgbClr val="000099"/>
                </a:solidFill>
                <a:latin typeface="Arial" charset="0"/>
              </a:rPr>
              <a:t>6-8 Sep.  (3GPP SA Rel-18 workshop 9-10 Sep.)</a:t>
            </a:r>
          </a:p>
          <a:p>
            <a:pPr marL="285750" indent="-285750">
              <a:spcBef>
                <a:spcPts val="600"/>
              </a:spcBef>
              <a:buFontTx/>
              <a:buChar char="-"/>
              <a:defRPr/>
            </a:pPr>
            <a:r>
              <a:rPr lang="en-US" sz="1200" dirty="0">
                <a:solidFill>
                  <a:srgbClr val="000099"/>
                </a:solidFill>
                <a:latin typeface="Arial" charset="0"/>
              </a:rPr>
              <a:t>27 Sep. – 1 Oct.</a:t>
            </a:r>
          </a:p>
          <a:p>
            <a:pPr marL="285750" indent="-285750">
              <a:spcBef>
                <a:spcPts val="600"/>
              </a:spcBef>
              <a:buFontTx/>
              <a:buChar char="-"/>
              <a:defRPr/>
            </a:pPr>
            <a:r>
              <a:rPr lang="en-US" sz="1200" dirty="0">
                <a:solidFill>
                  <a:srgbClr val="000099"/>
                </a:solidFill>
                <a:latin typeface="Arial" charset="0"/>
              </a:rPr>
              <a:t>4-8 Oct.</a:t>
            </a:r>
          </a:p>
          <a:p>
            <a:pPr marL="285750" indent="-285750">
              <a:spcBef>
                <a:spcPts val="600"/>
              </a:spcBef>
              <a:buFontTx/>
              <a:buChar char="-"/>
              <a:defRPr/>
            </a:pPr>
            <a:r>
              <a:rPr lang="en-US" sz="1200" dirty="0">
                <a:solidFill>
                  <a:srgbClr val="000099"/>
                </a:solidFill>
                <a:latin typeface="Arial" charset="0"/>
              </a:rPr>
              <a:t>11-15 Oct. (Note: MPEG 136 (11-15 Oct.))</a:t>
            </a:r>
          </a:p>
          <a:p>
            <a:pPr marL="285750" indent="-285750">
              <a:spcBef>
                <a:spcPts val="600"/>
              </a:spcBef>
              <a:buFontTx/>
              <a:buChar char="-"/>
              <a:defRPr/>
            </a:pPr>
            <a:r>
              <a:rPr lang="en-US" sz="1200" dirty="0">
                <a:solidFill>
                  <a:srgbClr val="000099"/>
                </a:solidFill>
                <a:latin typeface="Arial" charset="0"/>
              </a:rPr>
              <a:t>18-22 Oct.</a:t>
            </a:r>
          </a:p>
          <a:p>
            <a:pPr marL="285750" indent="-285750">
              <a:spcBef>
                <a:spcPts val="600"/>
              </a:spcBef>
              <a:buFontTx/>
              <a:buChar char="-"/>
              <a:defRPr/>
            </a:pPr>
            <a:r>
              <a:rPr lang="en-US" sz="1200" dirty="0">
                <a:solidFill>
                  <a:srgbClr val="000099"/>
                </a:solidFill>
                <a:latin typeface="Arial" charset="0"/>
              </a:rPr>
              <a:t>25-29 Oct.</a:t>
            </a:r>
          </a:p>
          <a:p>
            <a:pPr>
              <a:spcBef>
                <a:spcPts val="600"/>
              </a:spcBef>
              <a:defRPr/>
            </a:pPr>
            <a:r>
              <a:rPr lang="en-US" sz="1200" dirty="0">
                <a:solidFill>
                  <a:srgbClr val="000099"/>
                </a:solidFill>
                <a:latin typeface="Arial" charset="0"/>
              </a:rPr>
              <a:t>2) Preferred day of the week per SWG</a:t>
            </a:r>
          </a:p>
          <a:p>
            <a:pPr marL="285750" indent="-285750">
              <a:spcBef>
                <a:spcPts val="600"/>
              </a:spcBef>
              <a:buFontTx/>
              <a:buChar char="-"/>
              <a:defRPr/>
            </a:pPr>
            <a:r>
              <a:rPr lang="en-US" sz="1200" dirty="0">
                <a:solidFill>
                  <a:srgbClr val="000099"/>
                </a:solidFill>
                <a:latin typeface="Arial" charset="0"/>
              </a:rPr>
              <a:t>Monday – SQ or EVS SWG</a:t>
            </a:r>
          </a:p>
          <a:p>
            <a:pPr marL="285750" indent="-285750">
              <a:spcBef>
                <a:spcPts val="600"/>
              </a:spcBef>
              <a:buFontTx/>
              <a:buChar char="-"/>
              <a:defRPr/>
            </a:pPr>
            <a:r>
              <a:rPr lang="en-US" sz="1200" dirty="0">
                <a:solidFill>
                  <a:srgbClr val="000099"/>
                </a:solidFill>
                <a:latin typeface="Arial" charset="0"/>
              </a:rPr>
              <a:t>Tuesday – Video SWG</a:t>
            </a:r>
          </a:p>
          <a:p>
            <a:pPr marL="285750" indent="-285750">
              <a:spcBef>
                <a:spcPts val="600"/>
              </a:spcBef>
              <a:buFontTx/>
              <a:buChar char="-"/>
              <a:defRPr/>
            </a:pPr>
            <a:r>
              <a:rPr lang="en-US" sz="1200" dirty="0">
                <a:solidFill>
                  <a:srgbClr val="000099"/>
                </a:solidFill>
                <a:latin typeface="Arial" charset="0"/>
              </a:rPr>
              <a:t>Wednesday – MTSI SWG</a:t>
            </a:r>
          </a:p>
          <a:p>
            <a:pPr marL="285750" indent="-285750">
              <a:spcBef>
                <a:spcPts val="600"/>
              </a:spcBef>
              <a:buFontTx/>
              <a:buChar char="-"/>
              <a:defRPr/>
            </a:pPr>
            <a:r>
              <a:rPr lang="en-US" sz="1200" dirty="0">
                <a:solidFill>
                  <a:srgbClr val="000099"/>
                </a:solidFill>
                <a:latin typeface="Arial" charset="0"/>
              </a:rPr>
              <a:t>Thursday – MBS SWG</a:t>
            </a:r>
          </a:p>
          <a:p>
            <a:pPr marL="285750" indent="-285750">
              <a:spcBef>
                <a:spcPts val="600"/>
              </a:spcBef>
              <a:buFontTx/>
              <a:buChar char="-"/>
              <a:defRPr/>
            </a:pPr>
            <a:r>
              <a:rPr lang="en-US" sz="1200" dirty="0">
                <a:solidFill>
                  <a:srgbClr val="000099"/>
                </a:solidFill>
                <a:latin typeface="Arial" charset="0"/>
              </a:rPr>
              <a:t>Friday –  SQ or EVS SWG</a:t>
            </a:r>
          </a:p>
        </p:txBody>
      </p:sp>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err="1">
                <a:solidFill>
                  <a:srgbClr val="000099"/>
                </a:solidFill>
              </a:rPr>
              <a:t>Calendar</a:t>
            </a:r>
            <a:r>
              <a:rPr lang="fr-FR" altLang="fr-FR" dirty="0">
                <a:solidFill>
                  <a:srgbClr val="000099"/>
                </a:solidFill>
              </a:rPr>
              <a:t> 2021 </a:t>
            </a:r>
          </a:p>
        </p:txBody>
      </p:sp>
      <p:graphicFrame>
        <p:nvGraphicFramePr>
          <p:cNvPr id="6" name="Table 5">
            <a:extLst>
              <a:ext uri="{FF2B5EF4-FFF2-40B4-BE49-F238E27FC236}">
                <a16:creationId xmlns:a16="http://schemas.microsoft.com/office/drawing/2014/main" id="{BC6F088A-E89C-43DA-B519-4575AD6646F0}"/>
              </a:ext>
            </a:extLst>
          </p:cNvPr>
          <p:cNvGraphicFramePr>
            <a:graphicFrameLocks noGrp="1"/>
          </p:cNvGraphicFramePr>
          <p:nvPr>
            <p:extLst>
              <p:ext uri="{D42A27DB-BD31-4B8C-83A1-F6EECF244321}">
                <p14:modId xmlns:p14="http://schemas.microsoft.com/office/powerpoint/2010/main" val="2837324684"/>
              </p:ext>
            </p:extLst>
          </p:nvPr>
        </p:nvGraphicFramePr>
        <p:xfrm>
          <a:off x="992560" y="3068960"/>
          <a:ext cx="7559675" cy="794264"/>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2021</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SA4#116-e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GB" sz="1400" b="0" kern="1200" dirty="0">
                          <a:solidFill>
                            <a:schemeClr val="tx1"/>
                          </a:solidFill>
                          <a:effectLst/>
                          <a:latin typeface="+mn-lt"/>
                          <a:ea typeface="+mn-ea"/>
                          <a:cs typeface="+mn-cs"/>
                        </a:rPr>
                        <a:t>10</a:t>
                      </a:r>
                      <a:r>
                        <a:rPr lang="fr-FR" sz="1400" b="0" kern="1200" dirty="0">
                          <a:solidFill>
                            <a:schemeClr val="tx1"/>
                          </a:solidFill>
                          <a:effectLst/>
                          <a:latin typeface="+mn-lt"/>
                          <a:ea typeface="+mn-ea"/>
                          <a:cs typeface="+mn-cs"/>
                        </a:rPr>
                        <a:t> – </a:t>
                      </a:r>
                      <a:r>
                        <a:rPr lang="en-GB" sz="1400" b="0" kern="1200" dirty="0">
                          <a:solidFill>
                            <a:schemeClr val="tx1"/>
                          </a:solidFill>
                          <a:effectLst/>
                          <a:latin typeface="+mn-lt"/>
                          <a:ea typeface="+mn-ea"/>
                          <a:cs typeface="+mn-cs"/>
                        </a:rPr>
                        <a:t>19 November </a:t>
                      </a:r>
                      <a:r>
                        <a:rPr lang="en-US" sz="1400" b="0" kern="1200" dirty="0">
                          <a:solidFill>
                            <a:schemeClr val="tx1"/>
                          </a:solidFill>
                          <a:effectLst/>
                          <a:latin typeface="+mn-lt"/>
                          <a:ea typeface="+mn-ea"/>
                          <a:cs typeface="+mn-cs"/>
                        </a:rPr>
                        <a:t>2021</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endParaRPr lang="en-US" sz="1400" b="0" strike="sngStrike" dirty="0">
                        <a:solidFill>
                          <a:srgbClr val="FF0000"/>
                        </a:solidFill>
                        <a:latin typeface="+mn-lt"/>
                      </a:endParaRPr>
                    </a:p>
                  </a:txBody>
                  <a:tcPr marL="91429" marR="91429" marT="45667" marB="45667"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err="1">
                <a:solidFill>
                  <a:srgbClr val="000099"/>
                </a:solidFill>
              </a:rPr>
              <a:t>Calendar</a:t>
            </a:r>
            <a:r>
              <a:rPr lang="fr-FR" altLang="fr-FR" dirty="0">
                <a:solidFill>
                  <a:srgbClr val="000099"/>
                </a:solidFill>
              </a:rPr>
              <a:t> 2022</a:t>
            </a:r>
          </a:p>
        </p:txBody>
      </p:sp>
      <p:graphicFrame>
        <p:nvGraphicFramePr>
          <p:cNvPr id="6" name="Table 5">
            <a:extLst>
              <a:ext uri="{FF2B5EF4-FFF2-40B4-BE49-F238E27FC236}">
                <a16:creationId xmlns:a16="http://schemas.microsoft.com/office/drawing/2014/main" id="{45565AA4-27DD-44FC-93CF-968BB735D6BA}"/>
              </a:ext>
            </a:extLst>
          </p:cNvPr>
          <p:cNvGraphicFramePr>
            <a:graphicFrameLocks noGrp="1"/>
          </p:cNvGraphicFramePr>
          <p:nvPr>
            <p:extLst>
              <p:ext uri="{D42A27DB-BD31-4B8C-83A1-F6EECF244321}">
                <p14:modId xmlns:p14="http://schemas.microsoft.com/office/powerpoint/2010/main" val="2741342281"/>
              </p:ext>
            </p:extLst>
          </p:nvPr>
        </p:nvGraphicFramePr>
        <p:xfrm>
          <a:off x="1136576" y="1844824"/>
          <a:ext cx="7559675" cy="3696814"/>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SA4#117/-e</a:t>
                      </a:r>
                      <a:endParaRPr lang="en-US" sz="1400" b="0" dirty="0">
                        <a:solidFill>
                          <a:schemeClr val="tx1"/>
                        </a:solidFill>
                        <a:latin typeface="+mn-lt"/>
                      </a:endParaRPr>
                    </a:p>
                  </a:txBody>
                  <a:tcPr marL="91429" marR="91429" marT="45667" marB="45667" anchor="ctr"/>
                </a:tc>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F2F: 14-18 February 2022</a:t>
                      </a:r>
                    </a:p>
                    <a:p>
                      <a:pPr marL="3600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OR, </a:t>
                      </a:r>
                    </a:p>
                    <a:p>
                      <a:pPr marL="3600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E-meeting: 14-23 February 2022 </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strike="noStrike" dirty="0">
                          <a:solidFill>
                            <a:schemeClr val="tx1"/>
                          </a:solidFill>
                          <a:latin typeface="+mn-lt"/>
                          <a:cs typeface="Arial" panose="020B0604020202020204" pitchFamily="34" charset="0"/>
                        </a:rPr>
                        <a:t>Host: ETSI, Venue: Sophia-Antipolis, France</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strike="noStrike" dirty="0">
                          <a:solidFill>
                            <a:schemeClr val="tx1"/>
                          </a:solidFill>
                          <a:latin typeface="+mn-lt"/>
                          <a:cs typeface="Arial" panose="020B0604020202020204" pitchFamily="34" charset="0"/>
                        </a:rPr>
                        <a:t>OR </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2"/>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SA4#118-e</a:t>
                      </a:r>
                    </a:p>
                  </a:txBody>
                  <a:tcPr marL="91429" marR="91429" marT="45667" marB="45667" anchor="ctr"/>
                </a:tc>
                <a:tc>
                  <a:txBody>
                    <a:bodyPr/>
                    <a:lstStyle/>
                    <a:p>
                      <a:pPr marL="36000" algn="l">
                        <a:lnSpc>
                          <a:spcPct val="90000"/>
                        </a:lnSpc>
                        <a:spcBef>
                          <a:spcPts val="0"/>
                        </a:spcBef>
                      </a:pPr>
                      <a:r>
                        <a:rPr lang="en-US" sz="1400" b="0" dirty="0">
                          <a:solidFill>
                            <a:schemeClr val="tx1"/>
                          </a:solidFill>
                          <a:latin typeface="+mn-lt"/>
                        </a:rPr>
                        <a:t>6-14 April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3"/>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SA4#119</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dirty="0">
                          <a:solidFill>
                            <a:schemeClr val="tx1"/>
                          </a:solidFill>
                          <a:latin typeface="+mn-lt"/>
                        </a:rPr>
                        <a:t>F2F: 16-20 May 2022</a:t>
                      </a:r>
                    </a:p>
                    <a:p>
                      <a:pPr marL="36000" algn="l">
                        <a:lnSpc>
                          <a:spcPct val="90000"/>
                        </a:lnSpc>
                        <a:spcBef>
                          <a:spcPts val="0"/>
                        </a:spcBef>
                      </a:pPr>
                      <a:r>
                        <a:rPr lang="en-US" sz="1400" b="0" dirty="0">
                          <a:solidFill>
                            <a:schemeClr val="tx1"/>
                          </a:solidFill>
                          <a:latin typeface="+mn-lt"/>
                        </a:rPr>
                        <a:t>OR, </a:t>
                      </a:r>
                    </a:p>
                    <a:p>
                      <a:pPr marL="36000" algn="l">
                        <a:lnSpc>
                          <a:spcPct val="90000"/>
                        </a:lnSpc>
                        <a:spcBef>
                          <a:spcPts val="0"/>
                        </a:spcBef>
                      </a:pPr>
                      <a:r>
                        <a:rPr lang="en-US" sz="1400" b="0" dirty="0">
                          <a:solidFill>
                            <a:schemeClr val="tx1"/>
                          </a:solidFill>
                          <a:latin typeface="+mn-lt"/>
                        </a:rPr>
                        <a:t>E-meeting: 11-20 May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p>
                  </a:txBody>
                  <a:tcPr marL="91429" marR="91429" marT="45667" marB="45667" anchor="ctr"/>
                </a:tc>
                <a:extLst>
                  <a:ext uri="{0D108BD9-81ED-4DB2-BD59-A6C34878D82A}">
                    <a16:rowId xmlns:a16="http://schemas.microsoft.com/office/drawing/2014/main" val="10004"/>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22-26 August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p>
                  </a:txBody>
                  <a:tcPr marL="91429" marR="91429" marT="45667" marB="45667" anchor="ctr"/>
                </a:tc>
                <a:extLst>
                  <a:ext uri="{0D108BD9-81ED-4DB2-BD59-A6C34878D82A}">
                    <a16:rowId xmlns:a16="http://schemas.microsoft.com/office/drawing/2014/main" val="10005"/>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791717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err="1">
                <a:solidFill>
                  <a:srgbClr val="000099"/>
                </a:solidFill>
              </a:rPr>
              <a:t>Calendar</a:t>
            </a:r>
            <a:r>
              <a:rPr lang="fr-FR" altLang="fr-FR" dirty="0">
                <a:solidFill>
                  <a:srgbClr val="000099"/>
                </a:solidFill>
              </a:rPr>
              <a:t> 2023</a:t>
            </a:r>
          </a:p>
        </p:txBody>
      </p:sp>
      <p:graphicFrame>
        <p:nvGraphicFramePr>
          <p:cNvPr id="6" name="Table 5">
            <a:extLst>
              <a:ext uri="{FF2B5EF4-FFF2-40B4-BE49-F238E27FC236}">
                <a16:creationId xmlns:a16="http://schemas.microsoft.com/office/drawing/2014/main" id="{36DC4B5E-000E-4FD8-B5E0-108A588F7710}"/>
              </a:ext>
            </a:extLst>
          </p:cNvPr>
          <p:cNvGraphicFramePr>
            <a:graphicFrameLocks noGrp="1"/>
          </p:cNvGraphicFramePr>
          <p:nvPr>
            <p:extLst>
              <p:ext uri="{D42A27DB-BD31-4B8C-83A1-F6EECF244321}">
                <p14:modId xmlns:p14="http://schemas.microsoft.com/office/powerpoint/2010/main" val="4219115881"/>
              </p:ext>
            </p:extLst>
          </p:nvPr>
        </p:nvGraphicFramePr>
        <p:xfrm>
          <a:off x="1280592" y="1754620"/>
          <a:ext cx="7559675" cy="3348759"/>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 Feb.- 1 Mar.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Nov.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F8D346-D16A-48D3-B80A-3EC79B3161B1}"/>
              </a:ext>
            </a:extLst>
          </p:cNvPr>
          <p:cNvSpPr txBox="1">
            <a:spLocks/>
          </p:cNvSpPr>
          <p:nvPr/>
        </p:nvSpPr>
        <p:spPr bwMode="auto">
          <a:xfrm>
            <a:off x="431800" y="398463"/>
            <a:ext cx="84407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a:lstStyle>
          <a:p>
            <a:pPr>
              <a:defRPr/>
            </a:pPr>
            <a:r>
              <a:rPr lang="fi-FI" altLang="en-US" kern="0" dirty="0">
                <a:solidFill>
                  <a:srgbClr val="000099"/>
                </a:solidFill>
              </a:rPr>
              <a:t>Dependencies on IETF drafts in SA4</a:t>
            </a:r>
            <a:endParaRPr lang="en-US" altLang="en-US" kern="0" dirty="0">
              <a:solidFill>
                <a:srgbClr val="000099"/>
              </a:solidFill>
            </a:endParaRPr>
          </a:p>
        </p:txBody>
      </p:sp>
      <p:sp>
        <p:nvSpPr>
          <p:cNvPr id="5" name="Content Placeholder 2">
            <a:extLst>
              <a:ext uri="{FF2B5EF4-FFF2-40B4-BE49-F238E27FC236}">
                <a16:creationId xmlns:a16="http://schemas.microsoft.com/office/drawing/2014/main" id="{F8C07C48-0821-441D-B9CA-5F1E9E16F1AF}"/>
              </a:ext>
            </a:extLst>
          </p:cNvPr>
          <p:cNvSpPr txBox="1">
            <a:spLocks/>
          </p:cNvSpPr>
          <p:nvPr/>
        </p:nvSpPr>
        <p:spPr bwMode="auto">
          <a:xfrm>
            <a:off x="503238" y="1222375"/>
            <a:ext cx="8585200" cy="413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a:lstStyle>
          <a:p>
            <a:pPr>
              <a:lnSpc>
                <a:spcPct val="85000"/>
              </a:lnSpc>
              <a:spcBef>
                <a:spcPts val="1200"/>
              </a:spcBef>
              <a:defRPr/>
            </a:pPr>
            <a:r>
              <a:rPr lang="en-GB" altLang="en-US" sz="1600" b="0" kern="0" dirty="0"/>
              <a:t>IETF dependencies in SA4: No new dependency introduced </a:t>
            </a:r>
          </a:p>
          <a:p>
            <a:pPr>
              <a:lnSpc>
                <a:spcPct val="85000"/>
              </a:lnSpc>
              <a:spcBef>
                <a:spcPts val="1200"/>
              </a:spcBef>
              <a:defRPr/>
            </a:pPr>
            <a:r>
              <a:rPr lang="fi-FI" altLang="en-US" sz="1600" b="0" kern="0" dirty="0">
                <a:cs typeface="Arial" panose="020B0604020202020204" pitchFamily="34" charset="0"/>
              </a:rPr>
              <a:t>No new dependencies removed</a:t>
            </a:r>
          </a:p>
          <a:p>
            <a:pPr>
              <a:lnSpc>
                <a:spcPct val="85000"/>
              </a:lnSpc>
              <a:spcBef>
                <a:spcPts val="1200"/>
              </a:spcBef>
              <a:defRPr/>
            </a:pPr>
            <a:r>
              <a:rPr lang="en-GB" altLang="en-US" sz="1600" b="0" kern="0" dirty="0"/>
              <a:t>new ones with </a:t>
            </a:r>
            <a:r>
              <a:rPr lang="en-GB" altLang="en-US" sz="1600" b="0" kern="0" dirty="0">
                <a:solidFill>
                  <a:srgbClr val="FF0000"/>
                </a:solidFill>
              </a:rPr>
              <a:t>red colour</a:t>
            </a:r>
            <a:r>
              <a:rPr lang="en-GB" altLang="en-US" sz="1600" b="0" kern="0" dirty="0"/>
              <a:t>, those removed with </a:t>
            </a:r>
            <a:r>
              <a:rPr lang="en-GB" altLang="en-US" sz="1600" b="0" kern="0" dirty="0">
                <a:solidFill>
                  <a:schemeClr val="accent2"/>
                </a:solidFill>
              </a:rPr>
              <a:t>green colour</a:t>
            </a:r>
            <a:r>
              <a:rPr lang="en-GB" altLang="en-US" sz="1600" b="0" kern="0" dirty="0"/>
              <a:t>, and other updates by </a:t>
            </a:r>
            <a:r>
              <a:rPr lang="en-GB" altLang="en-US" sz="1600" b="0" kern="0" dirty="0">
                <a:solidFill>
                  <a:srgbClr val="0000FF"/>
                </a:solidFill>
              </a:rPr>
              <a:t>blue colour</a:t>
            </a:r>
            <a:r>
              <a:rPr lang="en-GB" altLang="en-US" sz="1600" b="0" kern="0" dirty="0"/>
              <a:t>:</a:t>
            </a:r>
          </a:p>
          <a:p>
            <a:pPr marL="0" indent="0">
              <a:spcBef>
                <a:spcPts val="600"/>
              </a:spcBef>
              <a:buFontTx/>
              <a:buNone/>
              <a:defRPr/>
            </a:pPr>
            <a:endParaRPr lang="en-GB" altLang="en-US" sz="1800" b="0" kern="0" dirty="0"/>
          </a:p>
        </p:txBody>
      </p:sp>
      <p:graphicFrame>
        <p:nvGraphicFramePr>
          <p:cNvPr id="6" name="Table 5">
            <a:extLst>
              <a:ext uri="{FF2B5EF4-FFF2-40B4-BE49-F238E27FC236}">
                <a16:creationId xmlns:a16="http://schemas.microsoft.com/office/drawing/2014/main" id="{34B21DB4-A4F4-46AF-B790-F92C631E43EE}"/>
              </a:ext>
            </a:extLst>
          </p:cNvPr>
          <p:cNvGraphicFramePr>
            <a:graphicFrameLocks noGrp="1"/>
          </p:cNvGraphicFramePr>
          <p:nvPr>
            <p:extLst>
              <p:ext uri="{D42A27DB-BD31-4B8C-83A1-F6EECF244321}">
                <p14:modId xmlns:p14="http://schemas.microsoft.com/office/powerpoint/2010/main" val="1154007179"/>
              </p:ext>
            </p:extLst>
          </p:nvPr>
        </p:nvGraphicFramePr>
        <p:xfrm>
          <a:off x="590550" y="2928938"/>
          <a:ext cx="8281987" cy="734095"/>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2891">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11973</TotalTime>
  <Pages>15</Pages>
  <Words>998</Words>
  <Application>Microsoft Office PowerPoint</Application>
  <PresentationFormat>Format A4 (210 x 297 mm)</PresentationFormat>
  <Paragraphs>122</Paragraphs>
  <Slides>10</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Arial</vt:lpstr>
      <vt:lpstr>Rotis Sans Serif for Nokia</vt:lpstr>
      <vt:lpstr>Blank Presentation A4</vt:lpstr>
      <vt:lpstr>Présentation PowerPoint</vt:lpstr>
      <vt:lpstr>Call for IPRs </vt:lpstr>
      <vt:lpstr>Statement regarding competition law</vt:lpstr>
      <vt:lpstr>Issues for immediate attention</vt:lpstr>
      <vt:lpstr>SWG Ad Hoc Telcos</vt:lpstr>
      <vt:lpstr>Calendar 2021 </vt:lpstr>
      <vt:lpstr>Calendar 2022</vt:lpstr>
      <vt:lpstr>Calendar 2023</vt:lpstr>
      <vt:lpstr>Présentation PowerPoint</vt:lpstr>
      <vt:lpstr>Présentation PowerPoint</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453</cp:revision>
  <cp:lastPrinted>1999-04-27T06:51:51Z</cp:lastPrinted>
  <dcterms:created xsi:type="dcterms:W3CDTF">2002-09-29T21:39:56Z</dcterms:created>
  <dcterms:modified xsi:type="dcterms:W3CDTF">2021-08-18T15:21:05Z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