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7"/>
  </p:notesMasterIdLst>
  <p:handoutMasterIdLst>
    <p:handoutMasterId r:id="rId18"/>
  </p:handoutMasterIdLst>
  <p:sldIdLst>
    <p:sldId id="445" r:id="rId5"/>
    <p:sldId id="446" r:id="rId6"/>
    <p:sldId id="447" r:id="rId7"/>
    <p:sldId id="459" r:id="rId8"/>
    <p:sldId id="461" r:id="rId9"/>
    <p:sldId id="462" r:id="rId10"/>
    <p:sldId id="465" r:id="rId11"/>
    <p:sldId id="463" r:id="rId12"/>
    <p:sldId id="466" r:id="rId13"/>
    <p:sldId id="455" r:id="rId14"/>
    <p:sldId id="460" r:id="rId15"/>
    <p:sldId id="439"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61"/>
            <p14:sldId id="462"/>
            <p14:sldId id="465"/>
            <p14:sldId id="463"/>
            <p14:sldId id="466"/>
            <p14:sldId id="455"/>
            <p14:sldId id="460"/>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63" d="100"/>
          <a:sy n="63" d="100"/>
        </p:scale>
        <p:origin x="974"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S4-211046, SA4#115-e, Electronic meeting</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92E_Electronic_2021_06/Docs/SP-210596.zip" TargetMode="External"/><Relationship Id="rId3" Type="http://schemas.openxmlformats.org/officeDocument/2006/relationships/hyperlink" Target="https://www.3gpp.org/ftp/tsg_ran/TSG_RAN/TSGR_92e/Docs" TargetMode="External"/><Relationship Id="rId7" Type="http://schemas.openxmlformats.org/officeDocument/2006/relationships/hyperlink" Target="https://www.3gpp.org/ftp/tsg_sa/TSG_SA/TSGs_92E_Electronic_2021_06/Docs/SP-210595.zip" TargetMode="External"/><Relationship Id="rId2" Type="http://schemas.openxmlformats.org/officeDocument/2006/relationships/hyperlink" Target="https://www.3gpp.org/ftp/tsg_sa/TSG_SA/TSGs_92E_Electronic_2021_06/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2E_Electronic_2021_06/Docs/SP-210373.zip" TargetMode="External"/><Relationship Id="rId5" Type="http://schemas.openxmlformats.org/officeDocument/2006/relationships/hyperlink" Target="https://www.3gpp.org/ftp/tsg_sa/TSG_SA/TSGs_92E_Electronic_2021_06/Report" TargetMode="External"/><Relationship Id="rId4" Type="http://schemas.openxmlformats.org/officeDocument/2006/relationships/hyperlink" Target="https://www.3gpp.org/ftp/tsg_ct/TSG_CT/TSGC_92e/Docs" TargetMode="External"/><Relationship Id="rId9" Type="http://schemas.openxmlformats.org/officeDocument/2006/relationships/hyperlink" Target="https://www.3gpp.org/ftp/tsg_sa/TSG_SA/TSGs_92E_Electronic_2021_06/Docs/SP-210492.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ftp://ftp.3gpp.org/Information/WORK_PLAN"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SA#92-e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dirty="0">
                <a:latin typeface="Arial" panose="020B0604020202020204" pitchFamily="34" charset="0"/>
              </a:rPr>
              <a:t>SA4#115-e, 18 – 27 August 2021,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S4-211046</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2400" dirty="0"/>
              <a:t>Release 17 timeline</a:t>
            </a:r>
            <a:endParaRPr lang="sv-SE" sz="2400" dirty="0">
              <a:solidFill>
                <a:srgbClr val="FF0000"/>
              </a:solidFill>
            </a:endParaRPr>
          </a:p>
          <a:p>
            <a:pPr lvl="1"/>
            <a:r>
              <a:rPr lang="sv-SE" sz="2000" dirty="0"/>
              <a:t>Rel-17 Stage 2 Functional Freeze, June 2021 (TSGs#92-e) -&gt; frozen at SA#92-e: ”</a:t>
            </a:r>
            <a:r>
              <a:rPr lang="en-US" sz="2000" dirty="0"/>
              <a:t> Stage 2 for SA WG2 and SA WG6 was frozen. Only items with approved Exception sheets may continue to be developed.</a:t>
            </a:r>
            <a:r>
              <a:rPr lang="sv-SE" sz="2000" dirty="0"/>
              <a:t>”</a:t>
            </a:r>
          </a:p>
          <a:p>
            <a:pPr lvl="1"/>
            <a:r>
              <a:rPr lang="sv-SE" sz="2000" dirty="0"/>
              <a:t>Rel-17 Stage 3 Protocol Freeze, March 2022 (TSGs#95)</a:t>
            </a:r>
          </a:p>
          <a:p>
            <a:pPr lvl="1"/>
            <a:r>
              <a:rPr lang="sv-SE" sz="2000" dirty="0"/>
              <a:t>Rel-17 Protocol coding Freeze (ASN.1, OpenAPI), June 2022 (TSGs#96)</a:t>
            </a:r>
          </a:p>
          <a:p>
            <a:pPr lvl="1"/>
            <a:r>
              <a:rPr lang="sv-SE" sz="2000" dirty="0"/>
              <a:t>Note: </a:t>
            </a:r>
            <a:r>
              <a:rPr lang="en-US" sz="2000" dirty="0"/>
              <a:t>content of Release 17 remains as approved during the December 2019 TSG#86 meetings</a:t>
            </a:r>
            <a:endParaRPr lang="sv-SE" sz="2000" dirty="0"/>
          </a:p>
          <a:p>
            <a:r>
              <a:rPr lang="sv-SE" sz="2400" dirty="0"/>
              <a:t>Release 18 planning</a:t>
            </a:r>
            <a:endParaRPr lang="sv-SE" sz="2400" dirty="0">
              <a:solidFill>
                <a:srgbClr val="FF0000"/>
              </a:solidFill>
            </a:endParaRPr>
          </a:p>
          <a:p>
            <a:pPr lvl="1"/>
            <a:r>
              <a:rPr lang="en-US" sz="2000" dirty="0"/>
              <a:t>Stage 1 complete by December 2021 (TSG#94) (with 80% completion at TSG#93)</a:t>
            </a:r>
          </a:p>
          <a:p>
            <a:pPr lvl="1"/>
            <a:r>
              <a:rPr lang="en-US" altLang="en-US" sz="2000" dirty="0"/>
              <a:t>Stage 2 and 3 planned completion dates are TBD</a:t>
            </a:r>
          </a:p>
          <a:p>
            <a:pPr lvl="1"/>
            <a:r>
              <a:rPr lang="en-US" sz="2000" dirty="0"/>
              <a:t>Note: SA Rel-18 Workshop planned 9-10 September 2021</a:t>
            </a:r>
            <a:endParaRPr lang="en-US" sz="2400" dirty="0"/>
          </a:p>
        </p:txBody>
      </p:sp>
    </p:spTree>
    <p:extLst>
      <p:ext uri="{BB962C8B-B14F-4D97-AF65-F5344CB8AC3E}">
        <p14:creationId xmlns:p14="http://schemas.microsoft.com/office/powerpoint/2010/main" val="264750942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a:t>
            </a:r>
          </a:p>
        </p:txBody>
      </p:sp>
      <p:sp>
        <p:nvSpPr>
          <p:cNvPr id="8241" name="TextBox 60"/>
          <p:cNvSpPr txBox="1">
            <a:spLocks noChangeArrowheads="1"/>
          </p:cNvSpPr>
          <p:nvPr/>
        </p:nvSpPr>
        <p:spPr bwMode="auto">
          <a:xfrm rot="20391721">
            <a:off x="1716874" y="179811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12/20</a:t>
            </a:r>
          </a:p>
        </p:txBody>
      </p:sp>
      <p:sp>
        <p:nvSpPr>
          <p:cNvPr id="8242" name="TextBox 61"/>
          <p:cNvSpPr txBox="1">
            <a:spLocks noChangeArrowheads="1"/>
          </p:cNvSpPr>
          <p:nvPr/>
        </p:nvSpPr>
        <p:spPr bwMode="auto">
          <a:xfrm rot="20391721">
            <a:off x="2764067" y="178587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3/21</a:t>
            </a:r>
          </a:p>
        </p:txBody>
      </p:sp>
      <p:sp>
        <p:nvSpPr>
          <p:cNvPr id="8243" name="TextBox 62"/>
          <p:cNvSpPr txBox="1">
            <a:spLocks noChangeArrowheads="1"/>
          </p:cNvSpPr>
          <p:nvPr/>
        </p:nvSpPr>
        <p:spPr bwMode="auto">
          <a:xfrm rot="20391721">
            <a:off x="4577503"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3660066"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5488638"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1" name="Straight Connector 50"/>
          <p:cNvCxnSpPr/>
          <p:nvPr/>
        </p:nvCxnSpPr>
        <p:spPr>
          <a:xfrm flipH="1">
            <a:off x="1945793" y="2538359"/>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2899456" y="2538359"/>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a:off x="3788061" y="2538359"/>
            <a:ext cx="32528" cy="3568363"/>
          </a:xfrm>
          <a:prstGeom prst="line">
            <a:avLst/>
          </a:prstGeom>
        </p:spPr>
        <p:style>
          <a:lnRef idx="1">
            <a:schemeClr val="dk1"/>
          </a:lnRef>
          <a:fillRef idx="0">
            <a:schemeClr val="dk1"/>
          </a:fillRef>
          <a:effectRef idx="0">
            <a:schemeClr val="dk1"/>
          </a:effectRef>
          <a:fontRef idx="minor">
            <a:schemeClr val="tx1"/>
          </a:fontRef>
        </p:style>
      </p:cxnSp>
      <p:sp>
        <p:nvSpPr>
          <p:cNvPr id="8210" name="TextBox 13"/>
          <p:cNvSpPr txBox="1">
            <a:spLocks noChangeArrowheads="1"/>
          </p:cNvSpPr>
          <p:nvPr/>
        </p:nvSpPr>
        <p:spPr bwMode="auto">
          <a:xfrm>
            <a:off x="1633891"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SA#90</a:t>
            </a:r>
          </a:p>
          <a:p>
            <a:pPr algn="ctr">
              <a:lnSpc>
                <a:spcPct val="100000"/>
              </a:lnSpc>
              <a:spcBef>
                <a:spcPct val="0"/>
              </a:spcBef>
              <a:buFontTx/>
              <a:buNone/>
            </a:pPr>
            <a:r>
              <a:rPr lang="en-US" altLang="en-US" sz="1200" dirty="0">
                <a:latin typeface="Arial" panose="020B0604020202020204" pitchFamily="34" charset="0"/>
              </a:rPr>
              <a:t>Q4/2020</a:t>
            </a:r>
          </a:p>
        </p:txBody>
      </p:sp>
      <p:sp>
        <p:nvSpPr>
          <p:cNvPr id="8211" name="TextBox 14"/>
          <p:cNvSpPr txBox="1">
            <a:spLocks noChangeArrowheads="1"/>
          </p:cNvSpPr>
          <p:nvPr/>
        </p:nvSpPr>
        <p:spPr bwMode="auto">
          <a:xfrm>
            <a:off x="2557982"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SA#91</a:t>
            </a:r>
          </a:p>
          <a:p>
            <a:pPr algn="ctr">
              <a:lnSpc>
                <a:spcPct val="100000"/>
              </a:lnSpc>
              <a:spcBef>
                <a:spcPct val="0"/>
              </a:spcBef>
              <a:buFontTx/>
              <a:buNone/>
            </a:pPr>
            <a:r>
              <a:rPr lang="en-US" altLang="en-US" sz="1200" dirty="0">
                <a:latin typeface="Arial" panose="020B0604020202020204" pitchFamily="34" charset="0"/>
              </a:rPr>
              <a:t>Q1/2021</a:t>
            </a:r>
          </a:p>
        </p:txBody>
      </p:sp>
      <p:sp>
        <p:nvSpPr>
          <p:cNvPr id="8219" name="TextBox 27"/>
          <p:cNvSpPr txBox="1">
            <a:spLocks noChangeArrowheads="1"/>
          </p:cNvSpPr>
          <p:nvPr/>
        </p:nvSpPr>
        <p:spPr bwMode="auto">
          <a:xfrm>
            <a:off x="3482073"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sp>
        <p:nvSpPr>
          <p:cNvPr id="8222" name="TextBox 19"/>
          <p:cNvSpPr txBox="1">
            <a:spLocks noChangeArrowheads="1"/>
          </p:cNvSpPr>
          <p:nvPr/>
        </p:nvSpPr>
        <p:spPr bwMode="auto">
          <a:xfrm>
            <a:off x="346842" y="3761662"/>
            <a:ext cx="90601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SA Rel-17  </a:t>
            </a:r>
            <a:br>
              <a:rPr lang="en-US" altLang="en-US" sz="1100" dirty="0">
                <a:latin typeface="Arial" panose="020B0604020202020204" pitchFamily="34" charset="0"/>
              </a:rPr>
            </a:br>
            <a:r>
              <a:rPr lang="en-US" altLang="en-US" sz="1100" dirty="0">
                <a:latin typeface="Arial" panose="020B0604020202020204" pitchFamily="34" charset="0"/>
              </a:rPr>
              <a:t>Schedule</a:t>
            </a:r>
          </a:p>
        </p:txBody>
      </p:sp>
      <p:sp>
        <p:nvSpPr>
          <p:cNvPr id="8226" name="TextBox 37"/>
          <p:cNvSpPr txBox="1">
            <a:spLocks noChangeArrowheads="1"/>
          </p:cNvSpPr>
          <p:nvPr/>
        </p:nvSpPr>
        <p:spPr bwMode="auto">
          <a:xfrm>
            <a:off x="346842" y="4660573"/>
            <a:ext cx="7745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Rel-18 </a:t>
            </a:r>
          </a:p>
          <a:p>
            <a:pPr>
              <a:lnSpc>
                <a:spcPct val="100000"/>
              </a:lnSpc>
              <a:spcBef>
                <a:spcPct val="0"/>
              </a:spcBef>
              <a:buFontTx/>
              <a:buNone/>
            </a:pPr>
            <a:r>
              <a:rPr lang="en-US" altLang="en-US" sz="1100" dirty="0">
                <a:latin typeface="Arial" panose="020B0604020202020204" pitchFamily="34" charset="0"/>
              </a:rPr>
              <a:t>Schedule</a:t>
            </a:r>
          </a:p>
        </p:txBody>
      </p:sp>
      <p:cxnSp>
        <p:nvCxnSpPr>
          <p:cNvPr id="42" name="Straight Connector 41"/>
          <p:cNvCxnSpPr/>
          <p:nvPr/>
        </p:nvCxnSpPr>
        <p:spPr>
          <a:xfrm flipH="1">
            <a:off x="4731373" y="2538359"/>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4425385"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p:nvPr/>
        </p:nvCxnSpPr>
        <p:spPr>
          <a:xfrm flipH="1">
            <a:off x="5682077" y="2547512"/>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5376083"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4" name="Rounded Rectangle 33">
            <a:extLst>
              <a:ext uri="{FF2B5EF4-FFF2-40B4-BE49-F238E27FC236}">
                <a16:creationId xmlns:a16="http://schemas.microsoft.com/office/drawing/2014/main" id="{056F2B17-AA1E-4693-8C9D-9EBA5AB2C857}"/>
              </a:ext>
            </a:extLst>
          </p:cNvPr>
          <p:cNvSpPr/>
          <p:nvPr/>
        </p:nvSpPr>
        <p:spPr>
          <a:xfrm>
            <a:off x="5324365" y="4538132"/>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55" name="Rounded Rectangle 33">
            <a:extLst>
              <a:ext uri="{FF2B5EF4-FFF2-40B4-BE49-F238E27FC236}">
                <a16:creationId xmlns:a16="http://schemas.microsoft.com/office/drawing/2014/main" id="{ADB89471-F0FC-4FD0-9008-00C6A0B6AEFC}"/>
              </a:ext>
            </a:extLst>
          </p:cNvPr>
          <p:cNvSpPr/>
          <p:nvPr/>
        </p:nvSpPr>
        <p:spPr>
          <a:xfrm>
            <a:off x="4328694" y="4538132"/>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sp>
        <p:nvSpPr>
          <p:cNvPr id="56" name="Rounded Rectangle 24">
            <a:extLst>
              <a:ext uri="{FF2B5EF4-FFF2-40B4-BE49-F238E27FC236}">
                <a16:creationId xmlns:a16="http://schemas.microsoft.com/office/drawing/2014/main" id="{B141E4A1-94B9-45CF-9B1B-7C4E008C53FA}"/>
              </a:ext>
            </a:extLst>
          </p:cNvPr>
          <p:cNvSpPr/>
          <p:nvPr/>
        </p:nvSpPr>
        <p:spPr>
          <a:xfrm>
            <a:off x="3413689" y="3576883"/>
            <a:ext cx="767364" cy="771950"/>
          </a:xfrm>
          <a:prstGeom prst="roundRect">
            <a:avLst/>
          </a:prstGeom>
          <a:solidFill>
            <a:schemeClr val="bg1">
              <a:lumMod val="65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2</a:t>
            </a:r>
          </a:p>
          <a:p>
            <a:pPr algn="ctr">
              <a:defRPr/>
            </a:pPr>
            <a:r>
              <a:rPr lang="en-US" sz="1100" dirty="0"/>
              <a:t>freeze</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6424172"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p:nvPr/>
        </p:nvCxnSpPr>
        <p:spPr>
          <a:xfrm flipH="1">
            <a:off x="6637096"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6304576"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1" name="Rounded Rectangle 58">
            <a:extLst>
              <a:ext uri="{FF2B5EF4-FFF2-40B4-BE49-F238E27FC236}">
                <a16:creationId xmlns:a16="http://schemas.microsoft.com/office/drawing/2014/main" id="{7F6B3FB8-8513-4F7C-93CB-91BAC8C1E4ED}"/>
              </a:ext>
            </a:extLst>
          </p:cNvPr>
          <p:cNvSpPr/>
          <p:nvPr/>
        </p:nvSpPr>
        <p:spPr>
          <a:xfrm>
            <a:off x="6271766" y="3582118"/>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3</a:t>
            </a:r>
          </a:p>
          <a:p>
            <a:pPr algn="ctr">
              <a:defRPr/>
            </a:pPr>
            <a:r>
              <a:rPr lang="en-US" sz="1100" dirty="0"/>
              <a:t>freeze</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739120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p:nvPr/>
        </p:nvCxnSpPr>
        <p:spPr>
          <a:xfrm flipH="1">
            <a:off x="7604128"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727160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6" name="Rounded Rectangle 58">
            <a:extLst>
              <a:ext uri="{FF2B5EF4-FFF2-40B4-BE49-F238E27FC236}">
                <a16:creationId xmlns:a16="http://schemas.microsoft.com/office/drawing/2014/main" id="{0D39A635-0035-4A27-BB9E-F63B8D88CC41}"/>
              </a:ext>
            </a:extLst>
          </p:cNvPr>
          <p:cNvSpPr/>
          <p:nvPr/>
        </p:nvSpPr>
        <p:spPr>
          <a:xfrm>
            <a:off x="7238798" y="3582118"/>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code</a:t>
            </a:r>
          </a:p>
          <a:p>
            <a:pPr algn="ctr">
              <a:defRPr/>
            </a:pPr>
            <a:r>
              <a:rPr lang="en-US" sz="1100" dirty="0"/>
              <a:t>freeze</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835823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p:nvPr/>
        </p:nvCxnSpPr>
        <p:spPr>
          <a:xfrm flipH="1">
            <a:off x="8571160"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823864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932526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p:nvPr/>
        </p:nvCxnSpPr>
        <p:spPr>
          <a:xfrm flipH="1">
            <a:off x="9538192"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920567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37" name="Rounded Rectangle 24">
            <a:extLst>
              <a:ext uri="{FF2B5EF4-FFF2-40B4-BE49-F238E27FC236}">
                <a16:creationId xmlns:a16="http://schemas.microsoft.com/office/drawing/2014/main" id="{BF184904-7A5B-46D9-AEF7-54536CE2B4EE}"/>
              </a:ext>
            </a:extLst>
          </p:cNvPr>
          <p:cNvSpPr/>
          <p:nvPr/>
        </p:nvSpPr>
        <p:spPr>
          <a:xfrm>
            <a:off x="4357552" y="3585174"/>
            <a:ext cx="787750" cy="771950"/>
          </a:xfrm>
          <a:prstGeom prst="roundRect">
            <a:avLst/>
          </a:prstGeom>
          <a:solidFill>
            <a:schemeClr val="accent2">
              <a:lumMod val="20000"/>
              <a:lumOff val="80000"/>
            </a:schemeClr>
          </a:solidFill>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a:t>
            </a:r>
          </a:p>
          <a:p>
            <a:pPr algn="ctr">
              <a:defRPr/>
            </a:pPr>
            <a:r>
              <a:rPr lang="en-US" sz="900" dirty="0"/>
              <a:t>Stage 2</a:t>
            </a:r>
            <a:br>
              <a:rPr lang="en-US" sz="900" dirty="0"/>
            </a:br>
            <a:r>
              <a:rPr lang="en-US" sz="900" dirty="0"/>
              <a:t>Exceptions </a:t>
            </a:r>
          </a:p>
          <a:p>
            <a:pPr algn="ctr">
              <a:defRPr/>
            </a:pPr>
            <a:endParaRPr lang="en-US" sz="900" dirty="0"/>
          </a:p>
        </p:txBody>
      </p:sp>
      <p:sp>
        <p:nvSpPr>
          <p:cNvPr id="4" name="Flèche : droite 3">
            <a:extLst>
              <a:ext uri="{FF2B5EF4-FFF2-40B4-BE49-F238E27FC236}">
                <a16:creationId xmlns:a16="http://schemas.microsoft.com/office/drawing/2014/main" id="{394CA5DD-C152-43D8-93CB-091CD039C12D}"/>
              </a:ext>
            </a:extLst>
          </p:cNvPr>
          <p:cNvSpPr/>
          <p:nvPr/>
        </p:nvSpPr>
        <p:spPr>
          <a:xfrm>
            <a:off x="4098252" y="3743018"/>
            <a:ext cx="361381" cy="4436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878260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Chairman</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p:txBody>
          <a:bodyPr/>
          <a:lstStyle/>
          <a:p>
            <a:r>
              <a:rPr lang="sv-SE" dirty="0"/>
              <a:t>General information</a:t>
            </a:r>
          </a:p>
          <a:p>
            <a:r>
              <a:rPr lang="sv-SE" dirty="0"/>
              <a:t>Outcome of SA4 submissions</a:t>
            </a:r>
          </a:p>
          <a:p>
            <a:r>
              <a:rPr lang="sv-SE" dirty="0"/>
              <a:t>Other aspects</a:t>
            </a:r>
          </a:p>
          <a:p>
            <a:r>
              <a:rPr lang="sv-SE" dirty="0"/>
              <a:t>Planning</a:t>
            </a:r>
          </a:p>
          <a:p>
            <a:r>
              <a:rPr lang="sv-SE" dirty="0"/>
              <a:t>Timeline</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u="sng" dirty="0"/>
              <a:t>Input</a:t>
            </a:r>
          </a:p>
          <a:p>
            <a:pPr lvl="1"/>
            <a:r>
              <a:rPr lang="en-GB" sz="2000" dirty="0"/>
              <a:t>The SA#92-e documents: </a:t>
            </a:r>
            <a:r>
              <a:rPr lang="en-US" sz="2000" dirty="0">
                <a:hlinkClick r:id="rId2"/>
              </a:rPr>
              <a:t>https://www.3gpp.org/ftp/tsg_sa/TSG_SA/TSGs_92E_Electronic_2021_06/Docs</a:t>
            </a:r>
            <a:r>
              <a:rPr lang="en-US" sz="2000" dirty="0"/>
              <a:t> </a:t>
            </a:r>
          </a:p>
          <a:p>
            <a:pPr lvl="1"/>
            <a:endParaRPr lang="en-GB" sz="2000" dirty="0">
              <a:highlight>
                <a:srgbClr val="FFFF00"/>
              </a:highlight>
            </a:endParaRPr>
          </a:p>
          <a:p>
            <a:pPr lvl="1"/>
            <a:r>
              <a:rPr lang="en-GB" sz="2000" dirty="0"/>
              <a:t>The RAN#92-e documents: </a:t>
            </a:r>
            <a:r>
              <a:rPr lang="en-US" sz="2000" dirty="0">
                <a:hlinkClick r:id="rId3"/>
              </a:rPr>
              <a:t>https://www.3gpp.org/ftp/tsg_ran/TSG_RAN/TSGR_92e/Docs</a:t>
            </a:r>
            <a:r>
              <a:rPr lang="en-US" sz="2000" dirty="0"/>
              <a:t> </a:t>
            </a:r>
          </a:p>
          <a:p>
            <a:pPr lvl="1"/>
            <a:endParaRPr lang="en-GB" sz="2000" dirty="0">
              <a:highlight>
                <a:srgbClr val="FFFF00"/>
              </a:highlight>
            </a:endParaRPr>
          </a:p>
          <a:p>
            <a:pPr lvl="1"/>
            <a:r>
              <a:rPr lang="en-GB" sz="2000" dirty="0"/>
              <a:t>The CT#92-e documents: </a:t>
            </a:r>
            <a:r>
              <a:rPr lang="en-US" sz="2000" dirty="0">
                <a:hlinkClick r:id="rId4"/>
              </a:rPr>
              <a:t>https://www.3gpp.org/ftp/tsg_ct/TSG_CT/TSGC_92e/Docs</a:t>
            </a:r>
            <a:r>
              <a:rPr lang="en-US" sz="2000" dirty="0"/>
              <a:t> </a:t>
            </a:r>
            <a:endParaRPr lang="en-GB" sz="2000" dirty="0">
              <a:highlight>
                <a:srgbClr val="FFFF00"/>
              </a:highlight>
            </a:endParaRP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SA#92-e report: </a:t>
            </a:r>
            <a:r>
              <a:rPr lang="en-US" sz="2000" dirty="0">
                <a:hlinkClick r:id="rId5"/>
              </a:rPr>
              <a:t>https://www.3gpp.org/ftp/tsg_sa/TSG_SA/TSGs_92E_Electronic_2021_06/Report</a:t>
            </a:r>
            <a:r>
              <a:rPr lang="en-US" sz="2000" dirty="0"/>
              <a:t> </a:t>
            </a:r>
          </a:p>
          <a:p>
            <a:pPr lvl="1"/>
            <a:endParaRPr lang="en-GB" sz="2000" dirty="0">
              <a:highlight>
                <a:srgbClr val="FFFF00"/>
              </a:highlight>
            </a:endParaRPr>
          </a:p>
          <a:p>
            <a:pPr lvl="1"/>
            <a:r>
              <a:rPr lang="en-GB" sz="2000" dirty="0"/>
              <a:t>SA4 report to SA: </a:t>
            </a:r>
            <a:r>
              <a:rPr lang="en-GB" sz="2000" dirty="0">
                <a:hlinkClick r:id="rId6"/>
              </a:rPr>
              <a:t>SP-210373</a:t>
            </a:r>
            <a:endParaRPr lang="en-US" sz="2000" dirty="0"/>
          </a:p>
          <a:p>
            <a:pPr lvl="1"/>
            <a:r>
              <a:rPr lang="en-US" sz="2000" dirty="0"/>
              <a:t>RAN report to SA: </a:t>
            </a:r>
            <a:r>
              <a:rPr lang="en-GB" sz="2000" dirty="0">
                <a:hlinkClick r:id="rId7"/>
              </a:rPr>
              <a:t>SP-210595</a:t>
            </a:r>
            <a:endParaRPr lang="en-US" sz="2000" dirty="0"/>
          </a:p>
          <a:p>
            <a:pPr lvl="1"/>
            <a:r>
              <a:rPr lang="en-US" sz="2000" dirty="0"/>
              <a:t>CT report to SA: </a:t>
            </a:r>
            <a:r>
              <a:rPr lang="en-GB" sz="2000" dirty="0">
                <a:hlinkClick r:id="rId8"/>
              </a:rPr>
              <a:t>SP-210596</a:t>
            </a:r>
            <a:endParaRPr lang="en-US" sz="2000" dirty="0"/>
          </a:p>
          <a:p>
            <a:pPr lvl="1"/>
            <a:r>
              <a:rPr lang="en-US" sz="2000" dirty="0"/>
              <a:t>Workplan: </a:t>
            </a:r>
            <a:r>
              <a:rPr lang="en-GB" sz="2000" dirty="0">
                <a:hlinkClick r:id="rId9"/>
              </a:rPr>
              <a:t>SP-210492</a:t>
            </a:r>
            <a:endParaRPr lang="en-US" sz="2000" dirty="0"/>
          </a:p>
          <a:p>
            <a:pPr lvl="1"/>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a:t>Outcome of SA4 submissions</a:t>
            </a:r>
            <a:endParaRPr lang="sv-SE" dirty="0"/>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000" dirty="0"/>
              <a:t>All SA4 documents to SA were noted/agreed/approved/endorsed as requested, except:</a:t>
            </a:r>
          </a:p>
          <a:p>
            <a:pPr lvl="1"/>
            <a:r>
              <a:rPr lang="en-US" sz="1800" dirty="0"/>
              <a:t>SP-210535 CRs on Consumption &amp; metrics reporting, correction of dynamic policies and 5GMS3 stage3 specifications and for 5GMS3 [26.501 &amp; 26.512] (WI: 5GMS3) was revised to SP-210566. CRs Reissued to add CR Changes document for 26.512 CR0011R1. SP-210566 was Block approved.</a:t>
            </a:r>
          </a:p>
          <a:p>
            <a:r>
              <a:rPr lang="en-US" sz="2000" dirty="0"/>
              <a:t>SP-210373 SA WG4 report to SA Plenary was presented. One question was asked:</a:t>
            </a:r>
          </a:p>
          <a:p>
            <a:pPr lvl="1"/>
            <a:r>
              <a:rPr lang="en-US" sz="1800" dirty="0"/>
              <a:t>CC#2: General: Orange asked what the way forward is on AV1 Codec issues with other organizations. The SA WG4 Chair replied that there was a proposal at SA WG4#113-e to include AV1 in the set of evaluations, which raised issues on the ability to reference the standards according to the IPR policies. The legal advice was to go ahead with the study part but to review this again if any normative referencing is to be done. This has been considered at SA WG4#114-e and the FS_5GVideo Study Item has been revised accordingly and is up for approval at this meeting. </a:t>
            </a:r>
          </a:p>
          <a:p>
            <a:pPr lvl="1"/>
            <a:r>
              <a:rPr lang="en-US" sz="1800" dirty="0"/>
              <a:t>The SA WG4 Chair was thanked for this report, which was noted.</a:t>
            </a: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- 2021</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5">
            <a:extLst>
              <a:ext uri="{FF2B5EF4-FFF2-40B4-BE49-F238E27FC236}">
                <a16:creationId xmlns:a16="http://schemas.microsoft.com/office/drawing/2014/main" id="{B4414EAF-E3B8-4F25-86FC-23532D0E67D4}"/>
              </a:ext>
            </a:extLst>
          </p:cNvPr>
          <p:cNvGraphicFramePr>
            <a:graphicFrameLocks noGrp="1"/>
          </p:cNvGraphicFramePr>
          <p:nvPr>
            <p:extLst>
              <p:ext uri="{D42A27DB-BD31-4B8C-83A1-F6EECF244321}">
                <p14:modId xmlns:p14="http://schemas.microsoft.com/office/powerpoint/2010/main" val="2891408917"/>
              </p:ext>
            </p:extLst>
          </p:nvPr>
        </p:nvGraphicFramePr>
        <p:xfrm>
          <a:off x="1845235" y="3000579"/>
          <a:ext cx="7559675" cy="111329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18 – 27 August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10</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4233494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- 2022</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8" name="Table 5">
            <a:extLst>
              <a:ext uri="{FF2B5EF4-FFF2-40B4-BE49-F238E27FC236}">
                <a16:creationId xmlns:a16="http://schemas.microsoft.com/office/drawing/2014/main" id="{B90DCA7E-EC13-42AC-BB2E-C97BB6805955}"/>
              </a:ext>
            </a:extLst>
          </p:cNvPr>
          <p:cNvGraphicFramePr>
            <a:graphicFrameLocks noGrp="1"/>
          </p:cNvGraphicFramePr>
          <p:nvPr>
            <p:extLst>
              <p:ext uri="{D42A27DB-BD31-4B8C-83A1-F6EECF244321}">
                <p14:modId xmlns:p14="http://schemas.microsoft.com/office/powerpoint/2010/main" val="2842588705"/>
              </p:ext>
            </p:extLst>
          </p:nvPr>
        </p:nvGraphicFramePr>
        <p:xfrm>
          <a:off x="2015297" y="1878990"/>
          <a:ext cx="7559675" cy="369681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6314534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- 2023</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5">
            <a:extLst>
              <a:ext uri="{FF2B5EF4-FFF2-40B4-BE49-F238E27FC236}">
                <a16:creationId xmlns:a16="http://schemas.microsoft.com/office/drawing/2014/main" id="{A422807B-7DB1-4E3D-B1E7-2676E85EC191}"/>
              </a:ext>
            </a:extLst>
          </p:cNvPr>
          <p:cNvGraphicFramePr>
            <a:graphicFrameLocks noGrp="1"/>
          </p:cNvGraphicFramePr>
          <p:nvPr>
            <p:extLst>
              <p:ext uri="{D42A27DB-BD31-4B8C-83A1-F6EECF244321}">
                <p14:modId xmlns:p14="http://schemas.microsoft.com/office/powerpoint/2010/main" val="3426055282"/>
              </p:ext>
            </p:extLst>
          </p:nvPr>
        </p:nvGraphicFramePr>
        <p:xfrm>
          <a:off x="1881483" y="2232942"/>
          <a:ext cx="7559675" cy="334875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1999748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Open API – CT#92e</a:t>
            </a:r>
          </a:p>
        </p:txBody>
      </p:sp>
      <p:sp>
        <p:nvSpPr>
          <p:cNvPr id="2" name="Espace réservé du contenu 1">
            <a:extLst>
              <a:ext uri="{FF2B5EF4-FFF2-40B4-BE49-F238E27FC236}">
                <a16:creationId xmlns:a16="http://schemas.microsoft.com/office/drawing/2014/main" id="{04D568CC-99E8-4A76-B277-08D2235C270B}"/>
              </a:ext>
            </a:extLst>
          </p:cNvPr>
          <p:cNvSpPr>
            <a:spLocks noGrp="1"/>
          </p:cNvSpPr>
          <p:nvPr>
            <p:ph idx="1"/>
          </p:nvPr>
        </p:nvSpPr>
        <p:spPr/>
        <p:txBody>
          <a:bodyPr/>
          <a:lstStyle/>
          <a:p>
            <a:r>
              <a:rPr lang="en-US" sz="2400" dirty="0"/>
              <a:t>From the CT#92e report.</a:t>
            </a:r>
          </a:p>
          <a:p>
            <a:r>
              <a:rPr lang="en-US" sz="2400" dirty="0"/>
              <a:t>As agreed at TSG#91, a Task Force is created </a:t>
            </a:r>
          </a:p>
          <a:p>
            <a:r>
              <a:rPr lang="en-US" sz="2400" dirty="0"/>
              <a:t>Target: Final output should be available in TSG#92</a:t>
            </a:r>
          </a:p>
          <a:p>
            <a:r>
              <a:rPr lang="en-US" sz="2400" dirty="0"/>
              <a:t>Priority list of key issues has been defined</a:t>
            </a:r>
          </a:p>
          <a:p>
            <a:r>
              <a:rPr lang="en-US" sz="2400" dirty="0"/>
              <a:t>“Huge success in the membership… for a VERY LOW activity on the mailing list”</a:t>
            </a:r>
          </a:p>
          <a:p>
            <a:r>
              <a:rPr lang="en-US" sz="2400" dirty="0"/>
              <a:t>New target: Hard deadline set to TSG#93</a:t>
            </a:r>
          </a:p>
          <a:p>
            <a:r>
              <a:rPr lang="en-US" sz="2400" dirty="0"/>
              <a:t>If no further discussion, strong guidance will be provided by the CT chair</a:t>
            </a:r>
          </a:p>
          <a:p>
            <a:endParaRPr lang="en-US" sz="2400" dirty="0"/>
          </a:p>
          <a:p>
            <a:endParaRPr lang="fr-FR" sz="2400" dirty="0"/>
          </a:p>
        </p:txBody>
      </p:sp>
    </p:spTree>
    <p:extLst>
      <p:ext uri="{BB962C8B-B14F-4D97-AF65-F5344CB8AC3E}">
        <p14:creationId xmlns:p14="http://schemas.microsoft.com/office/powerpoint/2010/main" val="29487161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SA1 LS Response</a:t>
            </a:r>
          </a:p>
        </p:txBody>
      </p:sp>
      <p:sp>
        <p:nvSpPr>
          <p:cNvPr id="2" name="Espace réservé du contenu 1">
            <a:extLst>
              <a:ext uri="{FF2B5EF4-FFF2-40B4-BE49-F238E27FC236}">
                <a16:creationId xmlns:a16="http://schemas.microsoft.com/office/drawing/2014/main" id="{04D568CC-99E8-4A76-B277-08D2235C270B}"/>
              </a:ext>
            </a:extLst>
          </p:cNvPr>
          <p:cNvSpPr>
            <a:spLocks noGrp="1"/>
          </p:cNvSpPr>
          <p:nvPr>
            <p:ph idx="1"/>
          </p:nvPr>
        </p:nvSpPr>
        <p:spPr/>
        <p:txBody>
          <a:bodyPr/>
          <a:lstStyle/>
          <a:p>
            <a:r>
              <a:rPr lang="en-US" sz="1800" dirty="0"/>
              <a:t>SP-210304 LS Response on Media-Related Services and Requirements</a:t>
            </a:r>
            <a:endParaRPr lang="en-GB" sz="1800" dirty="0"/>
          </a:p>
          <a:p>
            <a:r>
              <a:rPr lang="en-GB" sz="1800" dirty="0"/>
              <a:t>SA1 thanks SA4 for LS on Media-Related Services and Requirements. </a:t>
            </a:r>
            <a:endParaRPr lang="en-US" sz="1800" dirty="0"/>
          </a:p>
          <a:p>
            <a:r>
              <a:rPr lang="en-GB" sz="1800" dirty="0"/>
              <a:t> About SA1 Rel-18 ongoing media-related studies, use cases and potential requirements can be found in the following TRs:</a:t>
            </a:r>
            <a:endParaRPr lang="en-US" sz="1800" dirty="0"/>
          </a:p>
          <a:p>
            <a:pPr lvl="1"/>
            <a:r>
              <a:rPr lang="en-GB" sz="1400" dirty="0"/>
              <a:t>TR 22.847 “Study on supporting tactile and multi-modality communication services” </a:t>
            </a:r>
            <a:endParaRPr lang="en-US" sz="1400" dirty="0"/>
          </a:p>
          <a:p>
            <a:pPr lvl="1"/>
            <a:r>
              <a:rPr lang="en-GB" sz="1400" dirty="0"/>
              <a:t>TR 22.873 “Study on evolution of the IP Multimedia Subsystem (IMS) multimedia telephony service”</a:t>
            </a:r>
            <a:endParaRPr lang="en-US" sz="1400" dirty="0"/>
          </a:p>
          <a:p>
            <a:pPr lvl="1"/>
            <a:r>
              <a:rPr lang="en-GB" sz="1400" dirty="0"/>
              <a:t>TR 22.874 “Study on traffic characteristics and performance requirements for AI/ML model transfer”</a:t>
            </a:r>
            <a:endParaRPr lang="en-US" sz="1400" dirty="0"/>
          </a:p>
          <a:p>
            <a:r>
              <a:rPr lang="en-GB" sz="1800" dirty="0"/>
              <a:t> For any further updates on these studies and subsequent normative work, please refer to the latest 3GPP Work Plan (available at </a:t>
            </a:r>
            <a:r>
              <a:rPr lang="en-GB" sz="1800" u="sng" dirty="0">
                <a:hlinkClick r:id="rId2"/>
              </a:rPr>
              <a:t>ftp://ftp.3gpp.org/Information/WORK_PLAN</a:t>
            </a:r>
            <a:r>
              <a:rPr lang="en-GB" sz="1800" dirty="0"/>
              <a:t>.) , and the SA1 chair reports to SA plenary.</a:t>
            </a:r>
          </a:p>
          <a:p>
            <a:r>
              <a:rPr lang="en-US" sz="1800" dirty="0"/>
              <a:t>SA1 would like to kindly remind SA4 that Rel-18 Stage-1work is planned to be completed by December 2021 (80% ready by September). </a:t>
            </a:r>
          </a:p>
        </p:txBody>
      </p:sp>
    </p:spTree>
    <p:extLst>
      <p:ext uri="{BB962C8B-B14F-4D97-AF65-F5344CB8AC3E}">
        <p14:creationId xmlns:p14="http://schemas.microsoft.com/office/powerpoint/2010/main" val="30351811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1169</Words>
  <Application>Microsoft Office PowerPoint</Application>
  <PresentationFormat>Grand écran</PresentationFormat>
  <Paragraphs>180</Paragraphs>
  <Slides>12</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12</vt:i4>
      </vt:variant>
    </vt:vector>
  </HeadingPairs>
  <TitlesOfParts>
    <vt:vector size="17" baseType="lpstr">
      <vt:lpstr>Arial</vt:lpstr>
      <vt:lpstr>Calibri</vt:lpstr>
      <vt:lpstr>Calibri Light</vt:lpstr>
      <vt:lpstr>Times New Roman</vt:lpstr>
      <vt:lpstr>Office Theme</vt:lpstr>
      <vt:lpstr>Brief report from SA#92-e on SA4 topics</vt:lpstr>
      <vt:lpstr>Outline</vt:lpstr>
      <vt:lpstr>General information</vt:lpstr>
      <vt:lpstr>Outcome of SA4 submissions</vt:lpstr>
      <vt:lpstr>Other aspects – SA4 calendar - 2021</vt:lpstr>
      <vt:lpstr>Other aspects – SA4 calendar - 2022</vt:lpstr>
      <vt:lpstr>Other aspects – SA4 calendar - 2023</vt:lpstr>
      <vt:lpstr>Other aspects – Open API – CT#92e</vt:lpstr>
      <vt:lpstr>Other aspects – SA1 LS Response</vt:lpstr>
      <vt:lpstr>Planning</vt:lpstr>
      <vt:lpstr>Timeline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2021-08-10T09:52:10Z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