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18300" r:id="rId3"/>
    <p:sldId id="18301" r:id="rId4"/>
    <p:sldId id="18302" r:id="rId5"/>
    <p:sldId id="1124" r:id="rId6"/>
    <p:sldId id="18306" r:id="rId7"/>
    <p:sldId id="18299" r:id="rId8"/>
    <p:sldId id="18308" r:id="rId9"/>
    <p:sldId id="18310" r:id="rId10"/>
    <p:sldId id="18309" r:id="rId11"/>
    <p:sldId id="18311" r:id="rId12"/>
    <p:sldId id="18303" r:id="rId13"/>
    <p:sldId id="18307" r:id="rId14"/>
    <p:sldId id="18304" r:id="rId15"/>
    <p:sldId id="1830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1CFAA7-74D5-4348-BF4B-246B9150A370}" v="23" dt="2021-06-17T15:05:19.1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74" autoAdjust="0"/>
    <p:restoredTop sz="94660"/>
  </p:normalViewPr>
  <p:slideViewPr>
    <p:cSldViewPr snapToGrid="0">
      <p:cViewPr varScale="1">
        <p:scale>
          <a:sx n="110" d="100"/>
          <a:sy n="110" d="100"/>
        </p:scale>
        <p:origin x="224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Stockhammer" userId="2aa20ba2-ba43-46c1-9e8b-e40494025eed" providerId="ADAL" clId="{B31CFAA7-74D5-4348-BF4B-246B9150A370}"/>
    <pc:docChg chg="undo custSel addSld modSld">
      <pc:chgData name="Thomas Stockhammer" userId="2aa20ba2-ba43-46c1-9e8b-e40494025eed" providerId="ADAL" clId="{B31CFAA7-74D5-4348-BF4B-246B9150A370}" dt="2021-06-17T15:08:11.018" v="1311" actId="20577"/>
      <pc:docMkLst>
        <pc:docMk/>
      </pc:docMkLst>
      <pc:sldChg chg="modSp mod">
        <pc:chgData name="Thomas Stockhammer" userId="2aa20ba2-ba43-46c1-9e8b-e40494025eed" providerId="ADAL" clId="{B31CFAA7-74D5-4348-BF4B-246B9150A370}" dt="2021-06-17T15:08:11.018" v="1311" actId="20577"/>
        <pc:sldMkLst>
          <pc:docMk/>
          <pc:sldMk cId="4116395411" sldId="18309"/>
        </pc:sldMkLst>
        <pc:spChg chg="mod">
          <ac:chgData name="Thomas Stockhammer" userId="2aa20ba2-ba43-46c1-9e8b-e40494025eed" providerId="ADAL" clId="{B31CFAA7-74D5-4348-BF4B-246B9150A370}" dt="2021-06-17T14:44:38.081" v="606" actId="20577"/>
          <ac:spMkLst>
            <pc:docMk/>
            <pc:sldMk cId="4116395411" sldId="18309"/>
            <ac:spMk id="2" creationId="{2891AD45-31B9-40DE-84AE-1896434C3F8B}"/>
          </ac:spMkLst>
        </pc:spChg>
        <pc:spChg chg="mod">
          <ac:chgData name="Thomas Stockhammer" userId="2aa20ba2-ba43-46c1-9e8b-e40494025eed" providerId="ADAL" clId="{B31CFAA7-74D5-4348-BF4B-246B9150A370}" dt="2021-06-17T15:08:11.018" v="1311" actId="20577"/>
          <ac:spMkLst>
            <pc:docMk/>
            <pc:sldMk cId="4116395411" sldId="18309"/>
            <ac:spMk id="3" creationId="{912308EE-5B0C-45B3-81CE-BF413F606351}"/>
          </ac:spMkLst>
        </pc:spChg>
        <pc:spChg chg="mod">
          <ac:chgData name="Thomas Stockhammer" userId="2aa20ba2-ba43-46c1-9e8b-e40494025eed" providerId="ADAL" clId="{B31CFAA7-74D5-4348-BF4B-246B9150A370}" dt="2021-06-17T14:47:49.239" v="706" actId="13926"/>
          <ac:spMkLst>
            <pc:docMk/>
            <pc:sldMk cId="4116395411" sldId="18309"/>
            <ac:spMk id="7" creationId="{14DE5940-3D01-491D-9F4D-EAA46C75A8DF}"/>
          </ac:spMkLst>
        </pc:spChg>
      </pc:sldChg>
      <pc:sldChg chg="modSp mod">
        <pc:chgData name="Thomas Stockhammer" userId="2aa20ba2-ba43-46c1-9e8b-e40494025eed" providerId="ADAL" clId="{B31CFAA7-74D5-4348-BF4B-246B9150A370}" dt="2021-06-17T14:10:56.525" v="129" actId="20577"/>
        <pc:sldMkLst>
          <pc:docMk/>
          <pc:sldMk cId="540252242" sldId="18310"/>
        </pc:sldMkLst>
        <pc:spChg chg="mod">
          <ac:chgData name="Thomas Stockhammer" userId="2aa20ba2-ba43-46c1-9e8b-e40494025eed" providerId="ADAL" clId="{B31CFAA7-74D5-4348-BF4B-246B9150A370}" dt="2021-06-17T14:10:56.525" v="129" actId="20577"/>
          <ac:spMkLst>
            <pc:docMk/>
            <pc:sldMk cId="540252242" sldId="18310"/>
            <ac:spMk id="3" creationId="{7816CB1C-6403-464F-A671-AA987EA38CFF}"/>
          </ac:spMkLst>
        </pc:spChg>
      </pc:sldChg>
      <pc:sldChg chg="modSp new mod">
        <pc:chgData name="Thomas Stockhammer" userId="2aa20ba2-ba43-46c1-9e8b-e40494025eed" providerId="ADAL" clId="{B31CFAA7-74D5-4348-BF4B-246B9150A370}" dt="2021-06-17T15:07:33.228" v="1258" actId="13926"/>
        <pc:sldMkLst>
          <pc:docMk/>
          <pc:sldMk cId="1030378336" sldId="18311"/>
        </pc:sldMkLst>
        <pc:spChg chg="mod">
          <ac:chgData name="Thomas Stockhammer" userId="2aa20ba2-ba43-46c1-9e8b-e40494025eed" providerId="ADAL" clId="{B31CFAA7-74D5-4348-BF4B-246B9150A370}" dt="2021-06-17T14:49:29.507" v="764" actId="20577"/>
          <ac:spMkLst>
            <pc:docMk/>
            <pc:sldMk cId="1030378336" sldId="18311"/>
            <ac:spMk id="2" creationId="{4FBF884D-4697-4903-B57C-518A2AA2C2C3}"/>
          </ac:spMkLst>
        </pc:spChg>
        <pc:spChg chg="mod">
          <ac:chgData name="Thomas Stockhammer" userId="2aa20ba2-ba43-46c1-9e8b-e40494025eed" providerId="ADAL" clId="{B31CFAA7-74D5-4348-BF4B-246B9150A370}" dt="2021-06-17T15:07:33.228" v="1258" actId="13926"/>
          <ac:spMkLst>
            <pc:docMk/>
            <pc:sldMk cId="1030378336" sldId="18311"/>
            <ac:spMk id="3" creationId="{CEDBAB9E-B6B0-46B1-9721-E4BC25E4B332}"/>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hyperlink" Target="http://www.3gpp.org/ftp/tsg_sa/WG4_CODEC/TSGS4_114-e/Docs/S4-210741.zip" TargetMode="External"/><Relationship Id="rId2" Type="http://schemas.openxmlformats.org/officeDocument/2006/relationships/hyperlink" Target="http://www.3gpp.org/ftp/tsg_sa/WG4_CODEC/TSGS4_114-e/Docs/S4-210956.zip" TargetMode="External"/><Relationship Id="rId1" Type="http://schemas.openxmlformats.org/officeDocument/2006/relationships/hyperlink" Target="http://www.3gpp.org/ftp/tsg_sa/WG4_CODEC/TSGS4_114-e/Docs/S4-210871.zip" TargetMode="External"/><Relationship Id="rId4" Type="http://schemas.openxmlformats.org/officeDocument/2006/relationships/hyperlink" Target="http://www.3gpp.org/ftp/tsg_sa/WG4_CODEC/TSGS4_114-e/Docs/S4-210872.zip"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http://www.3gpp.org/ftp/tsg_sa/WG4_CODEC/TSGS4_114-e/Docs/S4-210741.zip" TargetMode="External"/><Relationship Id="rId2" Type="http://schemas.openxmlformats.org/officeDocument/2006/relationships/hyperlink" Target="http://www.3gpp.org/ftp/tsg_sa/WG4_CODEC/TSGS4_114-e/Docs/S4-210956.zip" TargetMode="External"/><Relationship Id="rId1" Type="http://schemas.openxmlformats.org/officeDocument/2006/relationships/hyperlink" Target="http://www.3gpp.org/ftp/tsg_sa/WG4_CODEC/TSGS4_114-e/Docs/S4-210871.zip" TargetMode="External"/><Relationship Id="rId4" Type="http://schemas.openxmlformats.org/officeDocument/2006/relationships/hyperlink" Target="http://www.3gpp.org/ftp/tsg_sa/WG4_CODEC/TSGS4_114-e/Docs/S4-210872.zip" TargetMode="Externa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D8B507-20C5-42E3-AD0E-B2855DD2F6D6}"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9C45A0A7-E8C9-4528-8F82-AD50754D280C}">
      <dgm:prSet/>
      <dgm:spPr/>
      <dgm:t>
        <a:bodyPr/>
        <a:lstStyle/>
        <a:p>
          <a:r>
            <a:rPr lang="en-GB"/>
            <a:t>The latest version of TR26.955 is available in </a:t>
          </a:r>
          <a:r>
            <a:rPr lang="en-GB" u="sng">
              <a:hlinkClick xmlns:r="http://schemas.openxmlformats.org/officeDocument/2006/relationships" r:id="rId1"/>
            </a:rPr>
            <a:t>S4-210871</a:t>
          </a:r>
          <a:r>
            <a:rPr lang="en-GB"/>
            <a:t> in version 1.2.0. This document collects the status of the work and identifies the open points.</a:t>
          </a:r>
          <a:endParaRPr lang="en-US"/>
        </a:p>
      </dgm:t>
    </dgm:pt>
    <dgm:pt modelId="{6C296942-B50A-4BBB-BA54-A196255C232D}" type="parTrans" cxnId="{7F6F562E-2942-4F27-B0A6-AC1810C94261}">
      <dgm:prSet/>
      <dgm:spPr/>
      <dgm:t>
        <a:bodyPr/>
        <a:lstStyle/>
        <a:p>
          <a:endParaRPr lang="en-US"/>
        </a:p>
      </dgm:t>
    </dgm:pt>
    <dgm:pt modelId="{6A015F80-F486-442A-A8B6-A4F638639717}" type="sibTrans" cxnId="{7F6F562E-2942-4F27-B0A6-AC1810C94261}">
      <dgm:prSet/>
      <dgm:spPr/>
      <dgm:t>
        <a:bodyPr/>
        <a:lstStyle/>
        <a:p>
          <a:endParaRPr lang="en-US"/>
        </a:p>
      </dgm:t>
    </dgm:pt>
    <dgm:pt modelId="{8BDDAD07-E8FA-4F1E-A770-CFA55233A064}">
      <dgm:prSet/>
      <dgm:spPr/>
      <dgm:t>
        <a:bodyPr/>
        <a:lstStyle/>
        <a:p>
          <a:r>
            <a:rPr lang="en-GB"/>
            <a:t>Also note that the work item has been updated in </a:t>
          </a:r>
          <a:r>
            <a:rPr lang="en-GB" u="sng">
              <a:hlinkClick xmlns:r="http://schemas.openxmlformats.org/officeDocument/2006/relationships" r:id="rId2"/>
            </a:rPr>
            <a:t>S4-210956</a:t>
          </a:r>
          <a:r>
            <a:rPr lang="en-GB"/>
            <a:t> which will be sent to SA for approval (adds AV1) </a:t>
          </a:r>
          <a:endParaRPr lang="en-US"/>
        </a:p>
      </dgm:t>
    </dgm:pt>
    <dgm:pt modelId="{21EF4212-D7E6-449D-865B-4825C7166088}" type="parTrans" cxnId="{8D4DBC5C-A42B-40ED-8AAC-BEFD1C5B85C6}">
      <dgm:prSet/>
      <dgm:spPr/>
      <dgm:t>
        <a:bodyPr/>
        <a:lstStyle/>
        <a:p>
          <a:endParaRPr lang="en-US"/>
        </a:p>
      </dgm:t>
    </dgm:pt>
    <dgm:pt modelId="{89CDE678-5353-4364-A710-EF15C9DBB443}" type="sibTrans" cxnId="{8D4DBC5C-A42B-40ED-8AAC-BEFD1C5B85C6}">
      <dgm:prSet/>
      <dgm:spPr/>
      <dgm:t>
        <a:bodyPr/>
        <a:lstStyle/>
        <a:p>
          <a:endParaRPr lang="en-US"/>
        </a:p>
      </dgm:t>
    </dgm:pt>
    <dgm:pt modelId="{D9847847-9B3D-44CF-82E8-CCEAFA11FCDE}">
      <dgm:prSet/>
      <dgm:spPr/>
      <dgm:t>
        <a:bodyPr/>
        <a:lstStyle/>
        <a:p>
          <a:r>
            <a:rPr lang="en-GB"/>
            <a:t>The time plan is available in </a:t>
          </a:r>
          <a:r>
            <a:rPr lang="en-GB" u="sng">
              <a:hlinkClick xmlns:r="http://schemas.openxmlformats.org/officeDocument/2006/relationships" r:id="rId3"/>
            </a:rPr>
            <a:t>S4-210741</a:t>
          </a:r>
          <a:r>
            <a:rPr lang="en-GB" u="sng"/>
            <a:t> (Completion Dec 2021)</a:t>
          </a:r>
          <a:endParaRPr lang="en-US"/>
        </a:p>
      </dgm:t>
    </dgm:pt>
    <dgm:pt modelId="{AA36F9ED-7F6F-4E39-8798-3AECB8E5060E}" type="parTrans" cxnId="{83572948-37A5-4A8B-BD86-0965EDC135C1}">
      <dgm:prSet/>
      <dgm:spPr/>
      <dgm:t>
        <a:bodyPr/>
        <a:lstStyle/>
        <a:p>
          <a:endParaRPr lang="en-US"/>
        </a:p>
      </dgm:t>
    </dgm:pt>
    <dgm:pt modelId="{E98741AA-19A5-4B14-BA0F-44E3A7C6A72D}" type="sibTrans" cxnId="{83572948-37A5-4A8B-BD86-0965EDC135C1}">
      <dgm:prSet/>
      <dgm:spPr/>
      <dgm:t>
        <a:bodyPr/>
        <a:lstStyle/>
        <a:p>
          <a:endParaRPr lang="en-US"/>
        </a:p>
      </dgm:t>
    </dgm:pt>
    <dgm:pt modelId="{BD8E74F6-3DF7-40AB-B127-E75754D0927F}">
      <dgm:prSet/>
      <dgm:spPr/>
      <dgm:t>
        <a:bodyPr/>
        <a:lstStyle/>
        <a:p>
          <a:r>
            <a:rPr lang="en-GB"/>
            <a:t>A status update as well as tracking open issues is provided in </a:t>
          </a:r>
          <a:r>
            <a:rPr lang="en-GB">
              <a:hlinkClick xmlns:r="http://schemas.openxmlformats.org/officeDocument/2006/relationships" r:id="rId4"/>
            </a:rPr>
            <a:t>S4-210872</a:t>
          </a:r>
          <a:endParaRPr lang="en-US"/>
        </a:p>
      </dgm:t>
    </dgm:pt>
    <dgm:pt modelId="{619DEFCD-E27E-4176-820C-379B52D62BC6}" type="parTrans" cxnId="{0D20B2DD-775E-4415-AD88-52FEE1FD717F}">
      <dgm:prSet/>
      <dgm:spPr/>
      <dgm:t>
        <a:bodyPr/>
        <a:lstStyle/>
        <a:p>
          <a:endParaRPr lang="en-US"/>
        </a:p>
      </dgm:t>
    </dgm:pt>
    <dgm:pt modelId="{496D9771-D6CF-4AD6-A290-7DAFC622CFD6}" type="sibTrans" cxnId="{0D20B2DD-775E-4415-AD88-52FEE1FD717F}">
      <dgm:prSet/>
      <dgm:spPr/>
      <dgm:t>
        <a:bodyPr/>
        <a:lstStyle/>
        <a:p>
          <a:endParaRPr lang="en-US"/>
        </a:p>
      </dgm:t>
    </dgm:pt>
    <dgm:pt modelId="{8545BAC1-8C47-4729-8B41-F44AFDE1468E}" type="pres">
      <dgm:prSet presAssocID="{BDD8B507-20C5-42E3-AD0E-B2855DD2F6D6}" presName="linear" presStyleCnt="0">
        <dgm:presLayoutVars>
          <dgm:animLvl val="lvl"/>
          <dgm:resizeHandles val="exact"/>
        </dgm:presLayoutVars>
      </dgm:prSet>
      <dgm:spPr/>
    </dgm:pt>
    <dgm:pt modelId="{F6A21A10-4F6F-448B-8006-7A708E7B7599}" type="pres">
      <dgm:prSet presAssocID="{9C45A0A7-E8C9-4528-8F82-AD50754D280C}" presName="parentText" presStyleLbl="node1" presStyleIdx="0" presStyleCnt="4">
        <dgm:presLayoutVars>
          <dgm:chMax val="0"/>
          <dgm:bulletEnabled val="1"/>
        </dgm:presLayoutVars>
      </dgm:prSet>
      <dgm:spPr/>
    </dgm:pt>
    <dgm:pt modelId="{238FE7CA-5491-45A5-B97D-7303F00C2D1C}" type="pres">
      <dgm:prSet presAssocID="{6A015F80-F486-442A-A8B6-A4F638639717}" presName="spacer" presStyleCnt="0"/>
      <dgm:spPr/>
    </dgm:pt>
    <dgm:pt modelId="{87F58826-28DA-45D3-B3F1-B69111DB5F3C}" type="pres">
      <dgm:prSet presAssocID="{8BDDAD07-E8FA-4F1E-A770-CFA55233A064}" presName="parentText" presStyleLbl="node1" presStyleIdx="1" presStyleCnt="4">
        <dgm:presLayoutVars>
          <dgm:chMax val="0"/>
          <dgm:bulletEnabled val="1"/>
        </dgm:presLayoutVars>
      </dgm:prSet>
      <dgm:spPr/>
    </dgm:pt>
    <dgm:pt modelId="{83E0BF83-9979-4CD4-BAC8-F7646A9EAF81}" type="pres">
      <dgm:prSet presAssocID="{89CDE678-5353-4364-A710-EF15C9DBB443}" presName="spacer" presStyleCnt="0"/>
      <dgm:spPr/>
    </dgm:pt>
    <dgm:pt modelId="{08F6A963-508C-44FD-A3E2-FBA8E187CCD7}" type="pres">
      <dgm:prSet presAssocID="{D9847847-9B3D-44CF-82E8-CCEAFA11FCDE}" presName="parentText" presStyleLbl="node1" presStyleIdx="2" presStyleCnt="4">
        <dgm:presLayoutVars>
          <dgm:chMax val="0"/>
          <dgm:bulletEnabled val="1"/>
        </dgm:presLayoutVars>
      </dgm:prSet>
      <dgm:spPr/>
    </dgm:pt>
    <dgm:pt modelId="{4FF31187-EFE7-4510-A737-C03E2E19D2E1}" type="pres">
      <dgm:prSet presAssocID="{E98741AA-19A5-4B14-BA0F-44E3A7C6A72D}" presName="spacer" presStyleCnt="0"/>
      <dgm:spPr/>
    </dgm:pt>
    <dgm:pt modelId="{D0BF5C94-491E-4858-99F7-3BBD4113B70A}" type="pres">
      <dgm:prSet presAssocID="{BD8E74F6-3DF7-40AB-B127-E75754D0927F}" presName="parentText" presStyleLbl="node1" presStyleIdx="3" presStyleCnt="4">
        <dgm:presLayoutVars>
          <dgm:chMax val="0"/>
          <dgm:bulletEnabled val="1"/>
        </dgm:presLayoutVars>
      </dgm:prSet>
      <dgm:spPr/>
    </dgm:pt>
  </dgm:ptLst>
  <dgm:cxnLst>
    <dgm:cxn modelId="{8615A212-B73D-4D70-9DBF-E9E8887CDB96}" type="presOf" srcId="{D9847847-9B3D-44CF-82E8-CCEAFA11FCDE}" destId="{08F6A963-508C-44FD-A3E2-FBA8E187CCD7}" srcOrd="0" destOrd="0" presId="urn:microsoft.com/office/officeart/2005/8/layout/vList2"/>
    <dgm:cxn modelId="{7F6F562E-2942-4F27-B0A6-AC1810C94261}" srcId="{BDD8B507-20C5-42E3-AD0E-B2855DD2F6D6}" destId="{9C45A0A7-E8C9-4528-8F82-AD50754D280C}" srcOrd="0" destOrd="0" parTransId="{6C296942-B50A-4BBB-BA54-A196255C232D}" sibTransId="{6A015F80-F486-442A-A8B6-A4F638639717}"/>
    <dgm:cxn modelId="{9A7AF332-48DC-4D6E-A933-A81AD9D66B15}" type="presOf" srcId="{8BDDAD07-E8FA-4F1E-A770-CFA55233A064}" destId="{87F58826-28DA-45D3-B3F1-B69111DB5F3C}" srcOrd="0" destOrd="0" presId="urn:microsoft.com/office/officeart/2005/8/layout/vList2"/>
    <dgm:cxn modelId="{8D4DBC5C-A42B-40ED-8AAC-BEFD1C5B85C6}" srcId="{BDD8B507-20C5-42E3-AD0E-B2855DD2F6D6}" destId="{8BDDAD07-E8FA-4F1E-A770-CFA55233A064}" srcOrd="1" destOrd="0" parTransId="{21EF4212-D7E6-449D-865B-4825C7166088}" sibTransId="{89CDE678-5353-4364-A710-EF15C9DBB443}"/>
    <dgm:cxn modelId="{193DA460-0C7E-45DA-BC8B-9B11AA30F63E}" type="presOf" srcId="{BDD8B507-20C5-42E3-AD0E-B2855DD2F6D6}" destId="{8545BAC1-8C47-4729-8B41-F44AFDE1468E}" srcOrd="0" destOrd="0" presId="urn:microsoft.com/office/officeart/2005/8/layout/vList2"/>
    <dgm:cxn modelId="{F76A4862-43F6-4C6F-A5F4-3E56C861EBF2}" type="presOf" srcId="{BD8E74F6-3DF7-40AB-B127-E75754D0927F}" destId="{D0BF5C94-491E-4858-99F7-3BBD4113B70A}" srcOrd="0" destOrd="0" presId="urn:microsoft.com/office/officeart/2005/8/layout/vList2"/>
    <dgm:cxn modelId="{83572948-37A5-4A8B-BD86-0965EDC135C1}" srcId="{BDD8B507-20C5-42E3-AD0E-B2855DD2F6D6}" destId="{D9847847-9B3D-44CF-82E8-CCEAFA11FCDE}" srcOrd="2" destOrd="0" parTransId="{AA36F9ED-7F6F-4E39-8798-3AECB8E5060E}" sibTransId="{E98741AA-19A5-4B14-BA0F-44E3A7C6A72D}"/>
    <dgm:cxn modelId="{0D20B2DD-775E-4415-AD88-52FEE1FD717F}" srcId="{BDD8B507-20C5-42E3-AD0E-B2855DD2F6D6}" destId="{BD8E74F6-3DF7-40AB-B127-E75754D0927F}" srcOrd="3" destOrd="0" parTransId="{619DEFCD-E27E-4176-820C-379B52D62BC6}" sibTransId="{496D9771-D6CF-4AD6-A290-7DAFC622CFD6}"/>
    <dgm:cxn modelId="{4787A2F8-57DA-4E5B-9476-A6B69E27D52C}" type="presOf" srcId="{9C45A0A7-E8C9-4528-8F82-AD50754D280C}" destId="{F6A21A10-4F6F-448B-8006-7A708E7B7599}" srcOrd="0" destOrd="0" presId="urn:microsoft.com/office/officeart/2005/8/layout/vList2"/>
    <dgm:cxn modelId="{E55117A8-2BE8-4168-BD0E-4032C6858A41}" type="presParOf" srcId="{8545BAC1-8C47-4729-8B41-F44AFDE1468E}" destId="{F6A21A10-4F6F-448B-8006-7A708E7B7599}" srcOrd="0" destOrd="0" presId="urn:microsoft.com/office/officeart/2005/8/layout/vList2"/>
    <dgm:cxn modelId="{3E502A25-8965-4992-AEF1-3454FAEF812F}" type="presParOf" srcId="{8545BAC1-8C47-4729-8B41-F44AFDE1468E}" destId="{238FE7CA-5491-45A5-B97D-7303F00C2D1C}" srcOrd="1" destOrd="0" presId="urn:microsoft.com/office/officeart/2005/8/layout/vList2"/>
    <dgm:cxn modelId="{A588E8CC-59FC-4A5D-96B6-B34D2C0CD5B3}" type="presParOf" srcId="{8545BAC1-8C47-4729-8B41-F44AFDE1468E}" destId="{87F58826-28DA-45D3-B3F1-B69111DB5F3C}" srcOrd="2" destOrd="0" presId="urn:microsoft.com/office/officeart/2005/8/layout/vList2"/>
    <dgm:cxn modelId="{8D27D049-4BD0-4501-84A4-AC1A8B281160}" type="presParOf" srcId="{8545BAC1-8C47-4729-8B41-F44AFDE1468E}" destId="{83E0BF83-9979-4CD4-BAC8-F7646A9EAF81}" srcOrd="3" destOrd="0" presId="urn:microsoft.com/office/officeart/2005/8/layout/vList2"/>
    <dgm:cxn modelId="{C5C70D41-3410-45B1-AD2D-06A5A2EB0D0E}" type="presParOf" srcId="{8545BAC1-8C47-4729-8B41-F44AFDE1468E}" destId="{08F6A963-508C-44FD-A3E2-FBA8E187CCD7}" srcOrd="4" destOrd="0" presId="urn:microsoft.com/office/officeart/2005/8/layout/vList2"/>
    <dgm:cxn modelId="{67C87160-EA77-4DC8-BD56-7576F4B0A141}" type="presParOf" srcId="{8545BAC1-8C47-4729-8B41-F44AFDE1468E}" destId="{4FF31187-EFE7-4510-A737-C03E2E19D2E1}" srcOrd="5" destOrd="0" presId="urn:microsoft.com/office/officeart/2005/8/layout/vList2"/>
    <dgm:cxn modelId="{D5D61FE2-54AB-4B28-B66C-2C93DB982173}" type="presParOf" srcId="{8545BAC1-8C47-4729-8B41-F44AFDE1468E}" destId="{D0BF5C94-491E-4858-99F7-3BBD4113B70A}"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A21A10-4F6F-448B-8006-7A708E7B7599}">
      <dsp:nvSpPr>
        <dsp:cNvPr id="0" name=""/>
        <dsp:cNvSpPr/>
      </dsp:nvSpPr>
      <dsp:spPr>
        <a:xfrm>
          <a:off x="0" y="416509"/>
          <a:ext cx="5029199" cy="98982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The latest version of TR26.955 is available in </a:t>
          </a:r>
          <a:r>
            <a:rPr lang="en-GB" sz="1800" u="sng" kern="1200">
              <a:hlinkClick xmlns:r="http://schemas.openxmlformats.org/officeDocument/2006/relationships" r:id="rId1"/>
            </a:rPr>
            <a:t>S4-210871</a:t>
          </a:r>
          <a:r>
            <a:rPr lang="en-GB" sz="1800" kern="1200"/>
            <a:t> in version 1.2.0. This document collects the status of the work and identifies the open points.</a:t>
          </a:r>
          <a:endParaRPr lang="en-US" sz="1800" kern="1200"/>
        </a:p>
      </dsp:txBody>
      <dsp:txXfrm>
        <a:off x="48319" y="464828"/>
        <a:ext cx="4932561" cy="893182"/>
      </dsp:txXfrm>
    </dsp:sp>
    <dsp:sp modelId="{87F58826-28DA-45D3-B3F1-B69111DB5F3C}">
      <dsp:nvSpPr>
        <dsp:cNvPr id="0" name=""/>
        <dsp:cNvSpPr/>
      </dsp:nvSpPr>
      <dsp:spPr>
        <a:xfrm>
          <a:off x="0" y="1458169"/>
          <a:ext cx="5029199" cy="989820"/>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Also note that the work item has been updated in </a:t>
          </a:r>
          <a:r>
            <a:rPr lang="en-GB" sz="1800" u="sng" kern="1200">
              <a:hlinkClick xmlns:r="http://schemas.openxmlformats.org/officeDocument/2006/relationships" r:id="rId2"/>
            </a:rPr>
            <a:t>S4-210956</a:t>
          </a:r>
          <a:r>
            <a:rPr lang="en-GB" sz="1800" kern="1200"/>
            <a:t> which will be sent to SA for approval (adds AV1) </a:t>
          </a:r>
          <a:endParaRPr lang="en-US" sz="1800" kern="1200"/>
        </a:p>
      </dsp:txBody>
      <dsp:txXfrm>
        <a:off x="48319" y="1506488"/>
        <a:ext cx="4932561" cy="893182"/>
      </dsp:txXfrm>
    </dsp:sp>
    <dsp:sp modelId="{08F6A963-508C-44FD-A3E2-FBA8E187CCD7}">
      <dsp:nvSpPr>
        <dsp:cNvPr id="0" name=""/>
        <dsp:cNvSpPr/>
      </dsp:nvSpPr>
      <dsp:spPr>
        <a:xfrm>
          <a:off x="0" y="2499829"/>
          <a:ext cx="5029199" cy="989820"/>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The time plan is available in </a:t>
          </a:r>
          <a:r>
            <a:rPr lang="en-GB" sz="1800" u="sng" kern="1200">
              <a:hlinkClick xmlns:r="http://schemas.openxmlformats.org/officeDocument/2006/relationships" r:id="rId3"/>
            </a:rPr>
            <a:t>S4-210741</a:t>
          </a:r>
          <a:r>
            <a:rPr lang="en-GB" sz="1800" u="sng" kern="1200"/>
            <a:t> (Completion Dec 2021)</a:t>
          </a:r>
          <a:endParaRPr lang="en-US" sz="1800" kern="1200"/>
        </a:p>
      </dsp:txBody>
      <dsp:txXfrm>
        <a:off x="48319" y="2548148"/>
        <a:ext cx="4932561" cy="893182"/>
      </dsp:txXfrm>
    </dsp:sp>
    <dsp:sp modelId="{D0BF5C94-491E-4858-99F7-3BBD4113B70A}">
      <dsp:nvSpPr>
        <dsp:cNvPr id="0" name=""/>
        <dsp:cNvSpPr/>
      </dsp:nvSpPr>
      <dsp:spPr>
        <a:xfrm>
          <a:off x="0" y="3541488"/>
          <a:ext cx="5029199" cy="98982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A status update as well as tracking open issues is provided in </a:t>
          </a:r>
          <a:r>
            <a:rPr lang="en-GB" sz="1800" kern="1200">
              <a:hlinkClick xmlns:r="http://schemas.openxmlformats.org/officeDocument/2006/relationships" r:id="rId4"/>
            </a:rPr>
            <a:t>S4-210872</a:t>
          </a:r>
          <a:endParaRPr lang="en-US" sz="1800" kern="1200"/>
        </a:p>
      </dsp:txBody>
      <dsp:txXfrm>
        <a:off x="48319" y="3589807"/>
        <a:ext cx="4932561" cy="89318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7C7D8-6976-45EE-B11F-9A6B0499A4D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B01760A-9AF9-4359-AC1A-9CE99F2A0F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985EA58-0253-41CF-8F20-2CC9A4E0AB39}"/>
              </a:ext>
            </a:extLst>
          </p:cNvPr>
          <p:cNvSpPr>
            <a:spLocks noGrp="1"/>
          </p:cNvSpPr>
          <p:nvPr>
            <p:ph type="dt" sz="half" idx="10"/>
          </p:nvPr>
        </p:nvSpPr>
        <p:spPr/>
        <p:txBody>
          <a:bodyPr/>
          <a:lstStyle/>
          <a:p>
            <a:fld id="{A3044F88-DDE0-4025-95EE-F7042EF83FA1}" type="datetimeFigureOut">
              <a:rPr lang="en-US" smtClean="0"/>
              <a:t>6/17/2021</a:t>
            </a:fld>
            <a:endParaRPr lang="en-US"/>
          </a:p>
        </p:txBody>
      </p:sp>
      <p:sp>
        <p:nvSpPr>
          <p:cNvPr id="5" name="Footer Placeholder 4">
            <a:extLst>
              <a:ext uri="{FF2B5EF4-FFF2-40B4-BE49-F238E27FC236}">
                <a16:creationId xmlns:a16="http://schemas.microsoft.com/office/drawing/2014/main" id="{70AE1CF9-4983-4869-AA72-989A51E9BB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01FFDC-CB49-4EF2-AF52-CC98B9BC362C}"/>
              </a:ext>
            </a:extLst>
          </p:cNvPr>
          <p:cNvSpPr>
            <a:spLocks noGrp="1"/>
          </p:cNvSpPr>
          <p:nvPr>
            <p:ph type="sldNum" sz="quarter" idx="12"/>
          </p:nvPr>
        </p:nvSpPr>
        <p:spPr/>
        <p:txBody>
          <a:bodyPr/>
          <a:lstStyle/>
          <a:p>
            <a:fld id="{8C6D51AD-7A57-4322-A930-24B6B08AC409}" type="slidenum">
              <a:rPr lang="en-US" smtClean="0"/>
              <a:t>‹#›</a:t>
            </a:fld>
            <a:endParaRPr lang="en-US"/>
          </a:p>
        </p:txBody>
      </p:sp>
    </p:spTree>
    <p:extLst>
      <p:ext uri="{BB962C8B-B14F-4D97-AF65-F5344CB8AC3E}">
        <p14:creationId xmlns:p14="http://schemas.microsoft.com/office/powerpoint/2010/main" val="1823080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3C092-6033-4FFE-87E9-5A54038FC7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0B64C83-3E27-4B11-9B89-75E64AE893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2FED22-F513-4454-9F4E-2555D665EF4D}"/>
              </a:ext>
            </a:extLst>
          </p:cNvPr>
          <p:cNvSpPr>
            <a:spLocks noGrp="1"/>
          </p:cNvSpPr>
          <p:nvPr>
            <p:ph type="dt" sz="half" idx="10"/>
          </p:nvPr>
        </p:nvSpPr>
        <p:spPr/>
        <p:txBody>
          <a:bodyPr/>
          <a:lstStyle/>
          <a:p>
            <a:fld id="{A3044F88-DDE0-4025-95EE-F7042EF83FA1}" type="datetimeFigureOut">
              <a:rPr lang="en-US" smtClean="0"/>
              <a:t>6/17/2021</a:t>
            </a:fld>
            <a:endParaRPr lang="en-US"/>
          </a:p>
        </p:txBody>
      </p:sp>
      <p:sp>
        <p:nvSpPr>
          <p:cNvPr id="5" name="Footer Placeholder 4">
            <a:extLst>
              <a:ext uri="{FF2B5EF4-FFF2-40B4-BE49-F238E27FC236}">
                <a16:creationId xmlns:a16="http://schemas.microsoft.com/office/drawing/2014/main" id="{09DB54F0-B3BD-46D8-B1A9-583EC04A4E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C322F4-53CE-4FBB-8883-95F5FD222AAF}"/>
              </a:ext>
            </a:extLst>
          </p:cNvPr>
          <p:cNvSpPr>
            <a:spLocks noGrp="1"/>
          </p:cNvSpPr>
          <p:nvPr>
            <p:ph type="sldNum" sz="quarter" idx="12"/>
          </p:nvPr>
        </p:nvSpPr>
        <p:spPr/>
        <p:txBody>
          <a:bodyPr/>
          <a:lstStyle/>
          <a:p>
            <a:fld id="{8C6D51AD-7A57-4322-A930-24B6B08AC409}" type="slidenum">
              <a:rPr lang="en-US" smtClean="0"/>
              <a:t>‹#›</a:t>
            </a:fld>
            <a:endParaRPr lang="en-US"/>
          </a:p>
        </p:txBody>
      </p:sp>
    </p:spTree>
    <p:extLst>
      <p:ext uri="{BB962C8B-B14F-4D97-AF65-F5344CB8AC3E}">
        <p14:creationId xmlns:p14="http://schemas.microsoft.com/office/powerpoint/2010/main" val="1439722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098CA6-7028-4D84-8BE1-8E1DCEC69F1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4F1AF44-C38F-4AB2-B478-070B9BB321D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267515-6002-4459-9601-CF3522FBE6A8}"/>
              </a:ext>
            </a:extLst>
          </p:cNvPr>
          <p:cNvSpPr>
            <a:spLocks noGrp="1"/>
          </p:cNvSpPr>
          <p:nvPr>
            <p:ph type="dt" sz="half" idx="10"/>
          </p:nvPr>
        </p:nvSpPr>
        <p:spPr/>
        <p:txBody>
          <a:bodyPr/>
          <a:lstStyle/>
          <a:p>
            <a:fld id="{A3044F88-DDE0-4025-95EE-F7042EF83FA1}" type="datetimeFigureOut">
              <a:rPr lang="en-US" smtClean="0"/>
              <a:t>6/17/2021</a:t>
            </a:fld>
            <a:endParaRPr lang="en-US"/>
          </a:p>
        </p:txBody>
      </p:sp>
      <p:sp>
        <p:nvSpPr>
          <p:cNvPr id="5" name="Footer Placeholder 4">
            <a:extLst>
              <a:ext uri="{FF2B5EF4-FFF2-40B4-BE49-F238E27FC236}">
                <a16:creationId xmlns:a16="http://schemas.microsoft.com/office/drawing/2014/main" id="{6F8AF6E0-A1FA-49C3-87E4-C7105D95C9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45A33C-311F-4335-BC33-C662349F8F0A}"/>
              </a:ext>
            </a:extLst>
          </p:cNvPr>
          <p:cNvSpPr>
            <a:spLocks noGrp="1"/>
          </p:cNvSpPr>
          <p:nvPr>
            <p:ph type="sldNum" sz="quarter" idx="12"/>
          </p:nvPr>
        </p:nvSpPr>
        <p:spPr/>
        <p:txBody>
          <a:bodyPr/>
          <a:lstStyle/>
          <a:p>
            <a:fld id="{8C6D51AD-7A57-4322-A930-24B6B08AC409}" type="slidenum">
              <a:rPr lang="en-US" smtClean="0"/>
              <a:t>‹#›</a:t>
            </a:fld>
            <a:endParaRPr lang="en-US"/>
          </a:p>
        </p:txBody>
      </p:sp>
    </p:spTree>
    <p:extLst>
      <p:ext uri="{BB962C8B-B14F-4D97-AF65-F5344CB8AC3E}">
        <p14:creationId xmlns:p14="http://schemas.microsoft.com/office/powerpoint/2010/main" val="21270044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9" name="Footer Placeholder 2">
            <a:extLst>
              <a:ext uri="{FF2B5EF4-FFF2-40B4-BE49-F238E27FC236}">
                <a16:creationId xmlns:a16="http://schemas.microsoft.com/office/drawing/2014/main" id="{F159A567-2827-4283-996F-D7A0CA0EF091}"/>
              </a:ext>
            </a:extLst>
          </p:cNvPr>
          <p:cNvSpPr>
            <a:spLocks noGrp="1"/>
          </p:cNvSpPr>
          <p:nvPr>
            <p:ph type="ftr" sz="quarter" idx="10"/>
          </p:nvPr>
        </p:nvSpPr>
        <p:spPr>
          <a:xfrm>
            <a:off x="495299" y="6534114"/>
            <a:ext cx="10489691" cy="116955"/>
          </a:xfrm>
        </p:spPr>
        <p:txBody>
          <a:bodyPr/>
          <a:lstStyle>
            <a:lvl1pPr>
              <a:defRPr>
                <a:solidFill>
                  <a:schemeClr val="accent5">
                    <a:lumMod val="60000"/>
                    <a:lumOff val="40000"/>
                  </a:schemeClr>
                </a:solidFill>
              </a:defRPr>
            </a:lvl1pPr>
          </a:lstStyle>
          <a:p>
            <a:r>
              <a:rPr lang="en-US" dirty="0"/>
              <a:t>Source sample text</a:t>
            </a:r>
          </a:p>
        </p:txBody>
      </p:sp>
      <p:sp>
        <p:nvSpPr>
          <p:cNvPr id="2" name="Title 1">
            <a:extLst>
              <a:ext uri="{FF2B5EF4-FFF2-40B4-BE49-F238E27FC236}">
                <a16:creationId xmlns:a16="http://schemas.microsoft.com/office/drawing/2014/main" id="{F2F0B1F7-90FE-4E45-AE1D-CC54EF3218EA}"/>
              </a:ext>
            </a:extLst>
          </p:cNvPr>
          <p:cNvSpPr>
            <a:spLocks noGrp="1"/>
          </p:cNvSpPr>
          <p:nvPr>
            <p:ph type="title"/>
          </p:nvPr>
        </p:nvSpPr>
        <p:spPr>
          <a:xfrm>
            <a:off x="495300" y="575576"/>
            <a:ext cx="11187112" cy="429028"/>
          </a:xfrm>
        </p:spPr>
        <p:txBody>
          <a:bodyPr/>
          <a:lstStyle/>
          <a:p>
            <a:r>
              <a:rPr lang="en-US"/>
              <a:t>Click to edit Master title style</a:t>
            </a:r>
            <a:endParaRPr lang="en-US" dirty="0"/>
          </a:p>
        </p:txBody>
      </p:sp>
      <p:sp>
        <p:nvSpPr>
          <p:cNvPr id="10" name="Content Placeholder 4">
            <a:extLst>
              <a:ext uri="{FF2B5EF4-FFF2-40B4-BE49-F238E27FC236}">
                <a16:creationId xmlns:a16="http://schemas.microsoft.com/office/drawing/2014/main" id="{FAB2FACB-F5E1-4405-9E84-CD76D7A47BD6}"/>
              </a:ext>
            </a:extLst>
          </p:cNvPr>
          <p:cNvSpPr>
            <a:spLocks noGrp="1"/>
          </p:cNvSpPr>
          <p:nvPr>
            <p:ph sz="quarter" idx="14"/>
          </p:nvPr>
        </p:nvSpPr>
        <p:spPr>
          <a:xfrm>
            <a:off x="495300" y="1719072"/>
            <a:ext cx="11187112"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Subtitle">
            <a:extLst>
              <a:ext uri="{FF2B5EF4-FFF2-40B4-BE49-F238E27FC236}">
                <a16:creationId xmlns:a16="http://schemas.microsoft.com/office/drawing/2014/main" id="{987CC11A-8DA4-4916-8DFB-F437A992D5D0}"/>
              </a:ext>
            </a:extLst>
          </p:cNvPr>
          <p:cNvSpPr>
            <a:spLocks noGrp="1"/>
          </p:cNvSpPr>
          <p:nvPr>
            <p:ph type="subTitle" idx="1"/>
          </p:nvPr>
        </p:nvSpPr>
        <p:spPr>
          <a:xfrm>
            <a:off x="494189" y="1088135"/>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118122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83AAA-49A7-41F9-BA1F-6C2BD3A9FE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D4123B-4104-4FE3-8963-BEF4B4A718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F51EB6-18E0-466B-8DAC-F3B9CE2CDC0A}"/>
              </a:ext>
            </a:extLst>
          </p:cNvPr>
          <p:cNvSpPr>
            <a:spLocks noGrp="1"/>
          </p:cNvSpPr>
          <p:nvPr>
            <p:ph type="dt" sz="half" idx="10"/>
          </p:nvPr>
        </p:nvSpPr>
        <p:spPr/>
        <p:txBody>
          <a:bodyPr/>
          <a:lstStyle/>
          <a:p>
            <a:fld id="{A3044F88-DDE0-4025-95EE-F7042EF83FA1}" type="datetimeFigureOut">
              <a:rPr lang="en-US" smtClean="0"/>
              <a:t>6/17/2021</a:t>
            </a:fld>
            <a:endParaRPr lang="en-US"/>
          </a:p>
        </p:txBody>
      </p:sp>
      <p:sp>
        <p:nvSpPr>
          <p:cNvPr id="5" name="Footer Placeholder 4">
            <a:extLst>
              <a:ext uri="{FF2B5EF4-FFF2-40B4-BE49-F238E27FC236}">
                <a16:creationId xmlns:a16="http://schemas.microsoft.com/office/drawing/2014/main" id="{A311155F-A69D-492F-ACC8-85E3FB456F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07C7B2-AAD5-497C-8339-C39D1CC0B1DC}"/>
              </a:ext>
            </a:extLst>
          </p:cNvPr>
          <p:cNvSpPr>
            <a:spLocks noGrp="1"/>
          </p:cNvSpPr>
          <p:nvPr>
            <p:ph type="sldNum" sz="quarter" idx="12"/>
          </p:nvPr>
        </p:nvSpPr>
        <p:spPr/>
        <p:txBody>
          <a:bodyPr/>
          <a:lstStyle/>
          <a:p>
            <a:fld id="{8C6D51AD-7A57-4322-A930-24B6B08AC409}" type="slidenum">
              <a:rPr lang="en-US" smtClean="0"/>
              <a:t>‹#›</a:t>
            </a:fld>
            <a:endParaRPr lang="en-US"/>
          </a:p>
        </p:txBody>
      </p:sp>
    </p:spTree>
    <p:extLst>
      <p:ext uri="{BB962C8B-B14F-4D97-AF65-F5344CB8AC3E}">
        <p14:creationId xmlns:p14="http://schemas.microsoft.com/office/powerpoint/2010/main" val="265512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CFEDA-960E-43EA-8431-DEA9879D92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B997FEA-9375-4B0A-8C61-D5458614EA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83BCD5-9A5C-4AF1-B1B7-7D9E154D6A52}"/>
              </a:ext>
            </a:extLst>
          </p:cNvPr>
          <p:cNvSpPr>
            <a:spLocks noGrp="1"/>
          </p:cNvSpPr>
          <p:nvPr>
            <p:ph type="dt" sz="half" idx="10"/>
          </p:nvPr>
        </p:nvSpPr>
        <p:spPr/>
        <p:txBody>
          <a:bodyPr/>
          <a:lstStyle/>
          <a:p>
            <a:fld id="{A3044F88-DDE0-4025-95EE-F7042EF83FA1}" type="datetimeFigureOut">
              <a:rPr lang="en-US" smtClean="0"/>
              <a:t>6/17/2021</a:t>
            </a:fld>
            <a:endParaRPr lang="en-US"/>
          </a:p>
        </p:txBody>
      </p:sp>
      <p:sp>
        <p:nvSpPr>
          <p:cNvPr id="5" name="Footer Placeholder 4">
            <a:extLst>
              <a:ext uri="{FF2B5EF4-FFF2-40B4-BE49-F238E27FC236}">
                <a16:creationId xmlns:a16="http://schemas.microsoft.com/office/drawing/2014/main" id="{BD5B904C-DAFE-4C84-9389-67E0D21AA5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0E8A21-F2D5-4441-8E4B-4AA0BC6F8D5A}"/>
              </a:ext>
            </a:extLst>
          </p:cNvPr>
          <p:cNvSpPr>
            <a:spLocks noGrp="1"/>
          </p:cNvSpPr>
          <p:nvPr>
            <p:ph type="sldNum" sz="quarter" idx="12"/>
          </p:nvPr>
        </p:nvSpPr>
        <p:spPr/>
        <p:txBody>
          <a:bodyPr/>
          <a:lstStyle/>
          <a:p>
            <a:fld id="{8C6D51AD-7A57-4322-A930-24B6B08AC409}" type="slidenum">
              <a:rPr lang="en-US" smtClean="0"/>
              <a:t>‹#›</a:t>
            </a:fld>
            <a:endParaRPr lang="en-US"/>
          </a:p>
        </p:txBody>
      </p:sp>
    </p:spTree>
    <p:extLst>
      <p:ext uri="{BB962C8B-B14F-4D97-AF65-F5344CB8AC3E}">
        <p14:creationId xmlns:p14="http://schemas.microsoft.com/office/powerpoint/2010/main" val="1618566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04AAF-C081-4BE3-BECF-EC13269F1E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330130-A954-4C62-9A9B-E5A3F5FBBF0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4E5A12-B225-46E5-9450-2A160A1205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EC7866-AFFD-4A26-9E3C-22CCDDCE1A6E}"/>
              </a:ext>
            </a:extLst>
          </p:cNvPr>
          <p:cNvSpPr>
            <a:spLocks noGrp="1"/>
          </p:cNvSpPr>
          <p:nvPr>
            <p:ph type="dt" sz="half" idx="10"/>
          </p:nvPr>
        </p:nvSpPr>
        <p:spPr/>
        <p:txBody>
          <a:bodyPr/>
          <a:lstStyle/>
          <a:p>
            <a:fld id="{A3044F88-DDE0-4025-95EE-F7042EF83FA1}" type="datetimeFigureOut">
              <a:rPr lang="en-US" smtClean="0"/>
              <a:t>6/17/2021</a:t>
            </a:fld>
            <a:endParaRPr lang="en-US"/>
          </a:p>
        </p:txBody>
      </p:sp>
      <p:sp>
        <p:nvSpPr>
          <p:cNvPr id="6" name="Footer Placeholder 5">
            <a:extLst>
              <a:ext uri="{FF2B5EF4-FFF2-40B4-BE49-F238E27FC236}">
                <a16:creationId xmlns:a16="http://schemas.microsoft.com/office/drawing/2014/main" id="{4ECA4602-C0AB-450A-85A0-ED4999F6DB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B8157B-B0AA-4F49-AB52-ABE6A61CE74D}"/>
              </a:ext>
            </a:extLst>
          </p:cNvPr>
          <p:cNvSpPr>
            <a:spLocks noGrp="1"/>
          </p:cNvSpPr>
          <p:nvPr>
            <p:ph type="sldNum" sz="quarter" idx="12"/>
          </p:nvPr>
        </p:nvSpPr>
        <p:spPr/>
        <p:txBody>
          <a:bodyPr/>
          <a:lstStyle/>
          <a:p>
            <a:fld id="{8C6D51AD-7A57-4322-A930-24B6B08AC409}" type="slidenum">
              <a:rPr lang="en-US" smtClean="0"/>
              <a:t>‹#›</a:t>
            </a:fld>
            <a:endParaRPr lang="en-US"/>
          </a:p>
        </p:txBody>
      </p:sp>
    </p:spTree>
    <p:extLst>
      <p:ext uri="{BB962C8B-B14F-4D97-AF65-F5344CB8AC3E}">
        <p14:creationId xmlns:p14="http://schemas.microsoft.com/office/powerpoint/2010/main" val="677364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39626-6F27-429E-9D5E-84DD4CDFCC9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382BDCC-6AA4-4450-96E6-654F51B9BB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A3CA5FE-281C-470C-ABB7-2A21ED75F2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C6B5E7F-104A-455D-9F70-2A127CBAFD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304A83-F67A-431E-9F74-77EED86CF5C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C71AC1-0205-4230-B774-BC1BFDE1DDB5}"/>
              </a:ext>
            </a:extLst>
          </p:cNvPr>
          <p:cNvSpPr>
            <a:spLocks noGrp="1"/>
          </p:cNvSpPr>
          <p:nvPr>
            <p:ph type="dt" sz="half" idx="10"/>
          </p:nvPr>
        </p:nvSpPr>
        <p:spPr/>
        <p:txBody>
          <a:bodyPr/>
          <a:lstStyle/>
          <a:p>
            <a:fld id="{A3044F88-DDE0-4025-95EE-F7042EF83FA1}" type="datetimeFigureOut">
              <a:rPr lang="en-US" smtClean="0"/>
              <a:t>6/17/2021</a:t>
            </a:fld>
            <a:endParaRPr lang="en-US"/>
          </a:p>
        </p:txBody>
      </p:sp>
      <p:sp>
        <p:nvSpPr>
          <p:cNvPr id="8" name="Footer Placeholder 7">
            <a:extLst>
              <a:ext uri="{FF2B5EF4-FFF2-40B4-BE49-F238E27FC236}">
                <a16:creationId xmlns:a16="http://schemas.microsoft.com/office/drawing/2014/main" id="{0A184474-10DE-4CEF-AAA7-4A42610C1FB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69219E3-BE07-4398-9799-162E37A3BDDB}"/>
              </a:ext>
            </a:extLst>
          </p:cNvPr>
          <p:cNvSpPr>
            <a:spLocks noGrp="1"/>
          </p:cNvSpPr>
          <p:nvPr>
            <p:ph type="sldNum" sz="quarter" idx="12"/>
          </p:nvPr>
        </p:nvSpPr>
        <p:spPr/>
        <p:txBody>
          <a:bodyPr/>
          <a:lstStyle/>
          <a:p>
            <a:fld id="{8C6D51AD-7A57-4322-A930-24B6B08AC409}" type="slidenum">
              <a:rPr lang="en-US" smtClean="0"/>
              <a:t>‹#›</a:t>
            </a:fld>
            <a:endParaRPr lang="en-US"/>
          </a:p>
        </p:txBody>
      </p:sp>
    </p:spTree>
    <p:extLst>
      <p:ext uri="{BB962C8B-B14F-4D97-AF65-F5344CB8AC3E}">
        <p14:creationId xmlns:p14="http://schemas.microsoft.com/office/powerpoint/2010/main" val="3396077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734AD-D3AA-40D5-8905-ADE10AF64DC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42C0D3E-3592-410F-8436-D62D4C690ADA}"/>
              </a:ext>
            </a:extLst>
          </p:cNvPr>
          <p:cNvSpPr>
            <a:spLocks noGrp="1"/>
          </p:cNvSpPr>
          <p:nvPr>
            <p:ph type="dt" sz="half" idx="10"/>
          </p:nvPr>
        </p:nvSpPr>
        <p:spPr/>
        <p:txBody>
          <a:bodyPr/>
          <a:lstStyle/>
          <a:p>
            <a:fld id="{A3044F88-DDE0-4025-95EE-F7042EF83FA1}" type="datetimeFigureOut">
              <a:rPr lang="en-US" smtClean="0"/>
              <a:t>6/17/2021</a:t>
            </a:fld>
            <a:endParaRPr lang="en-US"/>
          </a:p>
        </p:txBody>
      </p:sp>
      <p:sp>
        <p:nvSpPr>
          <p:cNvPr id="4" name="Footer Placeholder 3">
            <a:extLst>
              <a:ext uri="{FF2B5EF4-FFF2-40B4-BE49-F238E27FC236}">
                <a16:creationId xmlns:a16="http://schemas.microsoft.com/office/drawing/2014/main" id="{7B33FB08-BE52-4519-A504-49C1A371E1E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DDC9E1-3984-490A-BF53-17263FA15DFF}"/>
              </a:ext>
            </a:extLst>
          </p:cNvPr>
          <p:cNvSpPr>
            <a:spLocks noGrp="1"/>
          </p:cNvSpPr>
          <p:nvPr>
            <p:ph type="sldNum" sz="quarter" idx="12"/>
          </p:nvPr>
        </p:nvSpPr>
        <p:spPr/>
        <p:txBody>
          <a:bodyPr/>
          <a:lstStyle/>
          <a:p>
            <a:fld id="{8C6D51AD-7A57-4322-A930-24B6B08AC409}" type="slidenum">
              <a:rPr lang="en-US" smtClean="0"/>
              <a:t>‹#›</a:t>
            </a:fld>
            <a:endParaRPr lang="en-US"/>
          </a:p>
        </p:txBody>
      </p:sp>
    </p:spTree>
    <p:extLst>
      <p:ext uri="{BB962C8B-B14F-4D97-AF65-F5344CB8AC3E}">
        <p14:creationId xmlns:p14="http://schemas.microsoft.com/office/powerpoint/2010/main" val="3853544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D395F5-AFD2-4811-AB78-5C1781291499}"/>
              </a:ext>
            </a:extLst>
          </p:cNvPr>
          <p:cNvSpPr>
            <a:spLocks noGrp="1"/>
          </p:cNvSpPr>
          <p:nvPr>
            <p:ph type="dt" sz="half" idx="10"/>
          </p:nvPr>
        </p:nvSpPr>
        <p:spPr/>
        <p:txBody>
          <a:bodyPr/>
          <a:lstStyle/>
          <a:p>
            <a:fld id="{A3044F88-DDE0-4025-95EE-F7042EF83FA1}" type="datetimeFigureOut">
              <a:rPr lang="en-US" smtClean="0"/>
              <a:t>6/17/2021</a:t>
            </a:fld>
            <a:endParaRPr lang="en-US"/>
          </a:p>
        </p:txBody>
      </p:sp>
      <p:sp>
        <p:nvSpPr>
          <p:cNvPr id="3" name="Footer Placeholder 2">
            <a:extLst>
              <a:ext uri="{FF2B5EF4-FFF2-40B4-BE49-F238E27FC236}">
                <a16:creationId xmlns:a16="http://schemas.microsoft.com/office/drawing/2014/main" id="{FD2B99F0-05C0-47A9-8248-225860BAFB1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1B293E7-272C-4995-8129-44D28FAB0FDA}"/>
              </a:ext>
            </a:extLst>
          </p:cNvPr>
          <p:cNvSpPr>
            <a:spLocks noGrp="1"/>
          </p:cNvSpPr>
          <p:nvPr>
            <p:ph type="sldNum" sz="quarter" idx="12"/>
          </p:nvPr>
        </p:nvSpPr>
        <p:spPr/>
        <p:txBody>
          <a:bodyPr/>
          <a:lstStyle/>
          <a:p>
            <a:fld id="{8C6D51AD-7A57-4322-A930-24B6B08AC409}" type="slidenum">
              <a:rPr lang="en-US" smtClean="0"/>
              <a:t>‹#›</a:t>
            </a:fld>
            <a:endParaRPr lang="en-US"/>
          </a:p>
        </p:txBody>
      </p:sp>
    </p:spTree>
    <p:extLst>
      <p:ext uri="{BB962C8B-B14F-4D97-AF65-F5344CB8AC3E}">
        <p14:creationId xmlns:p14="http://schemas.microsoft.com/office/powerpoint/2010/main" val="3679841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F2070-9B0C-47B3-9ABB-616F6D0819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5230C64-BE6B-4380-B11B-3B6FD7931A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17893F2-E0E3-4944-8852-D2ED9F62B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FBDDAC-AFCE-4415-AE45-3E5B1DCD56E8}"/>
              </a:ext>
            </a:extLst>
          </p:cNvPr>
          <p:cNvSpPr>
            <a:spLocks noGrp="1"/>
          </p:cNvSpPr>
          <p:nvPr>
            <p:ph type="dt" sz="half" idx="10"/>
          </p:nvPr>
        </p:nvSpPr>
        <p:spPr/>
        <p:txBody>
          <a:bodyPr/>
          <a:lstStyle/>
          <a:p>
            <a:fld id="{A3044F88-DDE0-4025-95EE-F7042EF83FA1}" type="datetimeFigureOut">
              <a:rPr lang="en-US" smtClean="0"/>
              <a:t>6/17/2021</a:t>
            </a:fld>
            <a:endParaRPr lang="en-US"/>
          </a:p>
        </p:txBody>
      </p:sp>
      <p:sp>
        <p:nvSpPr>
          <p:cNvPr id="6" name="Footer Placeholder 5">
            <a:extLst>
              <a:ext uri="{FF2B5EF4-FFF2-40B4-BE49-F238E27FC236}">
                <a16:creationId xmlns:a16="http://schemas.microsoft.com/office/drawing/2014/main" id="{3DFA10EA-9B93-496C-BA7B-F7006A3572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A09B50-9D86-4F41-87F6-69C56B4AA027}"/>
              </a:ext>
            </a:extLst>
          </p:cNvPr>
          <p:cNvSpPr>
            <a:spLocks noGrp="1"/>
          </p:cNvSpPr>
          <p:nvPr>
            <p:ph type="sldNum" sz="quarter" idx="12"/>
          </p:nvPr>
        </p:nvSpPr>
        <p:spPr/>
        <p:txBody>
          <a:bodyPr/>
          <a:lstStyle/>
          <a:p>
            <a:fld id="{8C6D51AD-7A57-4322-A930-24B6B08AC409}" type="slidenum">
              <a:rPr lang="en-US" smtClean="0"/>
              <a:t>‹#›</a:t>
            </a:fld>
            <a:endParaRPr lang="en-US"/>
          </a:p>
        </p:txBody>
      </p:sp>
    </p:spTree>
    <p:extLst>
      <p:ext uri="{BB962C8B-B14F-4D97-AF65-F5344CB8AC3E}">
        <p14:creationId xmlns:p14="http://schemas.microsoft.com/office/powerpoint/2010/main" val="4240487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9EF05-EA11-440D-9490-D76FA27B87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53B948-2D1B-4327-B0B6-E3CB067E47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CADEE98-6D3A-458D-9753-13C5BC9BAA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427D08-18C7-4185-BE12-2ED3ED8DFB2F}"/>
              </a:ext>
            </a:extLst>
          </p:cNvPr>
          <p:cNvSpPr>
            <a:spLocks noGrp="1"/>
          </p:cNvSpPr>
          <p:nvPr>
            <p:ph type="dt" sz="half" idx="10"/>
          </p:nvPr>
        </p:nvSpPr>
        <p:spPr/>
        <p:txBody>
          <a:bodyPr/>
          <a:lstStyle/>
          <a:p>
            <a:fld id="{A3044F88-DDE0-4025-95EE-F7042EF83FA1}" type="datetimeFigureOut">
              <a:rPr lang="en-US" smtClean="0"/>
              <a:t>6/17/2021</a:t>
            </a:fld>
            <a:endParaRPr lang="en-US"/>
          </a:p>
        </p:txBody>
      </p:sp>
      <p:sp>
        <p:nvSpPr>
          <p:cNvPr id="6" name="Footer Placeholder 5">
            <a:extLst>
              <a:ext uri="{FF2B5EF4-FFF2-40B4-BE49-F238E27FC236}">
                <a16:creationId xmlns:a16="http://schemas.microsoft.com/office/drawing/2014/main" id="{393BE850-8D10-49F9-8249-ADE328821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125F02-0EDD-4F6F-9676-29C97DFDB35C}"/>
              </a:ext>
            </a:extLst>
          </p:cNvPr>
          <p:cNvSpPr>
            <a:spLocks noGrp="1"/>
          </p:cNvSpPr>
          <p:nvPr>
            <p:ph type="sldNum" sz="quarter" idx="12"/>
          </p:nvPr>
        </p:nvSpPr>
        <p:spPr/>
        <p:txBody>
          <a:bodyPr/>
          <a:lstStyle/>
          <a:p>
            <a:fld id="{8C6D51AD-7A57-4322-A930-24B6B08AC409}" type="slidenum">
              <a:rPr lang="en-US" smtClean="0"/>
              <a:t>‹#›</a:t>
            </a:fld>
            <a:endParaRPr lang="en-US"/>
          </a:p>
        </p:txBody>
      </p:sp>
    </p:spTree>
    <p:extLst>
      <p:ext uri="{BB962C8B-B14F-4D97-AF65-F5344CB8AC3E}">
        <p14:creationId xmlns:p14="http://schemas.microsoft.com/office/powerpoint/2010/main" val="675307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26F801-A166-4E4F-9D08-4352E38BB7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B81B7CF-BD04-49A9-A1F3-487CBE9D7D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C8E83C-2343-46D2-8D29-D3CE439512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044F88-DDE0-4025-95EE-F7042EF83FA1}" type="datetimeFigureOut">
              <a:rPr lang="en-US" smtClean="0"/>
              <a:t>6/17/2021</a:t>
            </a:fld>
            <a:endParaRPr lang="en-US"/>
          </a:p>
        </p:txBody>
      </p:sp>
      <p:sp>
        <p:nvSpPr>
          <p:cNvPr id="5" name="Footer Placeholder 4">
            <a:extLst>
              <a:ext uri="{FF2B5EF4-FFF2-40B4-BE49-F238E27FC236}">
                <a16:creationId xmlns:a16="http://schemas.microsoft.com/office/drawing/2014/main" id="{75F271A1-5A60-4AF2-A83C-F051E8A9B1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2DBE6DA-DA10-47CD-BBE0-885B450179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6D51AD-7A57-4322-A930-24B6B08AC409}" type="slidenum">
              <a:rPr lang="en-US" smtClean="0"/>
              <a:t>‹#›</a:t>
            </a:fld>
            <a:endParaRPr lang="en-US"/>
          </a:p>
        </p:txBody>
      </p:sp>
    </p:spTree>
    <p:extLst>
      <p:ext uri="{BB962C8B-B14F-4D97-AF65-F5344CB8AC3E}">
        <p14:creationId xmlns:p14="http://schemas.microsoft.com/office/powerpoint/2010/main" val="19819577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hyperlink" Target="https://dash-large-files.akamaized.net/WAVE/3GPP/5GVideo/Bitstreams/" TargetMode="External"/><Relationship Id="rId2" Type="http://schemas.openxmlformats.org/officeDocument/2006/relationships/hyperlink" Target="https://dash-large-files.akamaized.net/WAVE/3GPP/5GVideo/ReferenceSequences/" TargetMode="Externa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hyperlink" Target="https://github.com/haudiobe/5GVideo/"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3gpp.org/ftp/tsg_sa/TSG_SA/TSGS_87E_Electronic/Docs/SP-200052.zi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dash-large-files.akamaized.net/WAVE/3GPP/5GVideo/ReferenceSequenc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0E3596DD-156A-473E-9BB3-C6A29F7574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2C46C4D6-C474-4E92-B52E-944C1118F7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6A5E854-5B62-4FEE-8F7F-D61C560A99AC}"/>
              </a:ext>
            </a:extLst>
          </p:cNvPr>
          <p:cNvSpPr>
            <a:spLocks noGrp="1"/>
          </p:cNvSpPr>
          <p:nvPr>
            <p:ph type="ctrTitle"/>
          </p:nvPr>
        </p:nvSpPr>
        <p:spPr>
          <a:xfrm>
            <a:off x="838201" y="643467"/>
            <a:ext cx="3888526" cy="1800526"/>
          </a:xfrm>
        </p:spPr>
        <p:txBody>
          <a:bodyPr vert="horz" lIns="91440" tIns="45720" rIns="91440" bIns="45720" rtlCol="0" anchor="ctr">
            <a:normAutofit/>
          </a:bodyPr>
          <a:lstStyle/>
          <a:p>
            <a:pPr algn="l"/>
            <a:r>
              <a:rPr lang="en-US" sz="4400" kern="1200" dirty="0">
                <a:solidFill>
                  <a:schemeClr val="tx1"/>
                </a:solidFill>
                <a:latin typeface="+mj-lt"/>
                <a:ea typeface="+mj-ea"/>
                <a:cs typeface="+mj-cs"/>
              </a:rPr>
              <a:t>3GPP 5G Video Characterization</a:t>
            </a:r>
          </a:p>
        </p:txBody>
      </p:sp>
      <p:sp>
        <p:nvSpPr>
          <p:cNvPr id="3" name="Subtitle 2">
            <a:extLst>
              <a:ext uri="{FF2B5EF4-FFF2-40B4-BE49-F238E27FC236}">
                <a16:creationId xmlns:a16="http://schemas.microsoft.com/office/drawing/2014/main" id="{3D4C93BA-5545-401E-B611-E99F647CB108}"/>
              </a:ext>
            </a:extLst>
          </p:cNvPr>
          <p:cNvSpPr>
            <a:spLocks noGrp="1"/>
          </p:cNvSpPr>
          <p:nvPr>
            <p:ph type="subTitle" idx="1"/>
          </p:nvPr>
        </p:nvSpPr>
        <p:spPr>
          <a:xfrm>
            <a:off x="838201" y="2623381"/>
            <a:ext cx="3888528" cy="3553581"/>
          </a:xfrm>
        </p:spPr>
        <p:txBody>
          <a:bodyPr vert="horz" lIns="91440" tIns="45720" rIns="91440" bIns="45720" rtlCol="0">
            <a:normAutofit/>
          </a:bodyPr>
          <a:lstStyle/>
          <a:p>
            <a:pPr indent="-228600" algn="l">
              <a:buFont typeface="Arial" panose="020B0604020202020204" pitchFamily="34" charset="0"/>
              <a:buChar char="•"/>
            </a:pPr>
            <a:r>
              <a:rPr lang="en-US" sz="2000" dirty="0"/>
              <a:t>Feasibility Study in Rel-17</a:t>
            </a:r>
          </a:p>
          <a:p>
            <a:pPr indent="-228600" algn="l">
              <a:buFont typeface="Arial" panose="020B0604020202020204" pitchFamily="34" charset="0"/>
              <a:buChar char="•"/>
            </a:pPr>
            <a:r>
              <a:rPr lang="en-US" sz="2000" dirty="0"/>
              <a:t>Thomas Stockhammer</a:t>
            </a:r>
          </a:p>
          <a:p>
            <a:pPr indent="-228600" algn="l">
              <a:buFont typeface="Arial" panose="020B0604020202020204" pitchFamily="34" charset="0"/>
              <a:buChar char="•"/>
            </a:pPr>
            <a:r>
              <a:rPr lang="en-US" sz="2000" dirty="0"/>
              <a:t>Qualcomm Incorporated</a:t>
            </a:r>
          </a:p>
          <a:p>
            <a:pPr indent="-228600" algn="l">
              <a:buFont typeface="Arial" panose="020B0604020202020204" pitchFamily="34" charset="0"/>
              <a:buChar char="•"/>
            </a:pPr>
            <a:r>
              <a:rPr lang="en-US" sz="2000" dirty="0"/>
              <a:t>TM-AVC1230</a:t>
            </a:r>
          </a:p>
          <a:p>
            <a:pPr indent="-228600" algn="l">
              <a:buFont typeface="Arial" panose="020B0604020202020204" pitchFamily="34" charset="0"/>
              <a:buChar char="•"/>
            </a:pPr>
            <a:endParaRPr lang="en-US" sz="2000" dirty="0"/>
          </a:p>
        </p:txBody>
      </p:sp>
      <p:grpSp>
        <p:nvGrpSpPr>
          <p:cNvPr id="10" name="Group 9">
            <a:extLst>
              <a:ext uri="{FF2B5EF4-FFF2-40B4-BE49-F238E27FC236}">
                <a16:creationId xmlns:a16="http://schemas.microsoft.com/office/drawing/2014/main" id="{AA146093-2CDF-4B61-A543-0BD7A732399B}"/>
              </a:ext>
            </a:extLst>
          </p:cNvPr>
          <p:cNvGrpSpPr/>
          <p:nvPr/>
        </p:nvGrpSpPr>
        <p:grpSpPr>
          <a:xfrm>
            <a:off x="6800986" y="1886696"/>
            <a:ext cx="4747547" cy="3112951"/>
            <a:chOff x="7808913" y="3890185"/>
            <a:chExt cx="4381500" cy="2872935"/>
          </a:xfrm>
        </p:grpSpPr>
        <p:pic>
          <p:nvPicPr>
            <p:cNvPr id="4" name="Picture 2">
              <a:extLst>
                <a:ext uri="{FF2B5EF4-FFF2-40B4-BE49-F238E27FC236}">
                  <a16:creationId xmlns:a16="http://schemas.microsoft.com/office/drawing/2014/main" id="{740C361E-5E33-4EBC-A1D4-E3096ED5FB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08913" y="4115170"/>
              <a:ext cx="43815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Bildergebnis für HEVC">
              <a:extLst>
                <a:ext uri="{FF2B5EF4-FFF2-40B4-BE49-F238E27FC236}">
                  <a16:creationId xmlns:a16="http://schemas.microsoft.com/office/drawing/2014/main" id="{C28B79FF-A8B5-42FC-928C-564044A0F8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42704" y="4732431"/>
              <a:ext cx="914399" cy="35110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Bildergebnis für AVC logo H.264">
              <a:extLst>
                <a:ext uri="{FF2B5EF4-FFF2-40B4-BE49-F238E27FC236}">
                  <a16:creationId xmlns:a16="http://schemas.microsoft.com/office/drawing/2014/main" id="{20D58867-DF01-453F-8EDF-D6E42F99641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17625" y="3890185"/>
              <a:ext cx="764556" cy="76455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Bildergebnis für VVC">
              <a:extLst>
                <a:ext uri="{FF2B5EF4-FFF2-40B4-BE49-F238E27FC236}">
                  <a16:creationId xmlns:a16="http://schemas.microsoft.com/office/drawing/2014/main" id="{69C8AA7E-1615-4ABE-9712-ED92285FDE0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42704" y="5700800"/>
              <a:ext cx="914399" cy="51436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0" descr="Bildergebnis für EVC logo video">
              <a:extLst>
                <a:ext uri="{FF2B5EF4-FFF2-40B4-BE49-F238E27FC236}">
                  <a16:creationId xmlns:a16="http://schemas.microsoft.com/office/drawing/2014/main" id="{0CCC2CB0-6C9C-4E4A-BAD7-E0B897F2FEC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42704" y="6370546"/>
              <a:ext cx="914399" cy="37564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4">
              <a:extLst>
                <a:ext uri="{FF2B5EF4-FFF2-40B4-BE49-F238E27FC236}">
                  <a16:creationId xmlns:a16="http://schemas.microsoft.com/office/drawing/2014/main" id="{09182D4F-D6CF-4ED7-8AB2-29448FA70BA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59190" y="6035900"/>
              <a:ext cx="681426" cy="37819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817194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1AD45-31B9-40DE-84AE-1896434C3F8B}"/>
              </a:ext>
            </a:extLst>
          </p:cNvPr>
          <p:cNvSpPr>
            <a:spLocks noGrp="1"/>
          </p:cNvSpPr>
          <p:nvPr>
            <p:ph type="title"/>
          </p:nvPr>
        </p:nvSpPr>
        <p:spPr/>
        <p:txBody>
          <a:bodyPr>
            <a:normAutofit fontScale="90000"/>
          </a:bodyPr>
          <a:lstStyle/>
          <a:p>
            <a:r>
              <a:rPr lang="de-DE" dirty="0"/>
              <a:t>Open Questions and Proposal for SDR Metrics</a:t>
            </a:r>
            <a:endParaRPr lang="en-US" dirty="0"/>
          </a:p>
        </p:txBody>
      </p:sp>
      <p:sp>
        <p:nvSpPr>
          <p:cNvPr id="3" name="Content Placeholder 2">
            <a:extLst>
              <a:ext uri="{FF2B5EF4-FFF2-40B4-BE49-F238E27FC236}">
                <a16:creationId xmlns:a16="http://schemas.microsoft.com/office/drawing/2014/main" id="{912308EE-5B0C-45B3-81CE-BF413F606351}"/>
              </a:ext>
            </a:extLst>
          </p:cNvPr>
          <p:cNvSpPr>
            <a:spLocks noGrp="1"/>
          </p:cNvSpPr>
          <p:nvPr>
            <p:ph sz="quarter" idx="14"/>
          </p:nvPr>
        </p:nvSpPr>
        <p:spPr>
          <a:xfrm>
            <a:off x="495300" y="1719072"/>
            <a:ext cx="4581797" cy="4681727"/>
          </a:xfrm>
        </p:spPr>
        <p:txBody>
          <a:bodyPr>
            <a:normAutofit fontScale="70000" lnSpcReduction="20000"/>
          </a:bodyPr>
          <a:lstStyle/>
          <a:p>
            <a:r>
              <a:rPr lang="de-DE" dirty="0">
                <a:highlight>
                  <a:srgbClr val="00FF00"/>
                </a:highlight>
              </a:rPr>
              <a:t>Bitrate Options</a:t>
            </a:r>
            <a:r>
              <a:rPr lang="de-DE" dirty="0"/>
              <a:t> </a:t>
            </a:r>
          </a:p>
          <a:p>
            <a:pPr lvl="1"/>
            <a:r>
              <a:rPr lang="de-DE" dirty="0"/>
              <a:t>Bitstream</a:t>
            </a:r>
          </a:p>
          <a:p>
            <a:pPr lvl="2"/>
            <a:r>
              <a:rPr lang="de-DE" dirty="0">
                <a:highlight>
                  <a:srgbClr val="FFFF00"/>
                </a:highlight>
              </a:rPr>
              <a:t>File size (AVC, AV1)</a:t>
            </a:r>
          </a:p>
          <a:p>
            <a:pPr lvl="2"/>
            <a:r>
              <a:rPr lang="de-DE" strike="sngStrike" dirty="0"/>
              <a:t>File size – frames*sizeSEI*flag</a:t>
            </a:r>
          </a:p>
          <a:p>
            <a:pPr lvl="2"/>
            <a:r>
              <a:rPr lang="de-DE" strike="sngStrike" dirty="0"/>
              <a:t>General processing model</a:t>
            </a:r>
          </a:p>
          <a:p>
            <a:pPr lvl="2"/>
            <a:r>
              <a:rPr lang="de-DE" dirty="0">
                <a:highlight>
                  <a:srgbClr val="FFFF00"/>
                </a:highlight>
              </a:rPr>
              <a:t>Per codec processing model (file size w/o hash SEI for HEVC, VVC, EVC?)</a:t>
            </a:r>
          </a:p>
          <a:p>
            <a:pPr lvl="2"/>
            <a:r>
              <a:rPr lang="de-DE" strike="sngStrike" dirty="0"/>
              <a:t>Per codec/cfg processing model</a:t>
            </a:r>
          </a:p>
          <a:p>
            <a:pPr lvl="1"/>
            <a:r>
              <a:rPr lang="de-DE" dirty="0">
                <a:highlight>
                  <a:srgbClr val="FFFF00"/>
                </a:highlight>
              </a:rPr>
              <a:t>Encoder log (expect identical with above)</a:t>
            </a:r>
          </a:p>
          <a:p>
            <a:pPr lvl="1"/>
            <a:r>
              <a:rPr lang="de-DE" dirty="0"/>
              <a:t>File size is only tracked for debugging</a:t>
            </a:r>
          </a:p>
          <a:p>
            <a:r>
              <a:rPr lang="de-DE" dirty="0">
                <a:highlight>
                  <a:srgbClr val="00FF00"/>
                </a:highlight>
              </a:rPr>
              <a:t>PSNR</a:t>
            </a:r>
          </a:p>
          <a:p>
            <a:pPr lvl="1"/>
            <a:r>
              <a:rPr lang="de-DE" dirty="0"/>
              <a:t>10 bit basis for all sequences (max 1020)</a:t>
            </a:r>
          </a:p>
          <a:p>
            <a:pPr lvl="1"/>
            <a:r>
              <a:rPr lang="de-DE" dirty="0"/>
              <a:t>We need algorithm for</a:t>
            </a:r>
          </a:p>
          <a:p>
            <a:pPr lvl="2"/>
            <a:r>
              <a:rPr lang="de-DE" dirty="0"/>
              <a:t>I: 8 bit -&gt; O: 8 bit (AVC)</a:t>
            </a:r>
          </a:p>
          <a:p>
            <a:pPr lvl="2"/>
            <a:r>
              <a:rPr lang="de-DE" dirty="0"/>
              <a:t>I: 8 bit -&gt; O: 10 bit (HEVC)</a:t>
            </a:r>
          </a:p>
          <a:p>
            <a:pPr lvl="2"/>
            <a:r>
              <a:rPr lang="de-DE" dirty="0"/>
              <a:t>I: 10 bit -&gt; O: 10 bit (HEVC)</a:t>
            </a:r>
          </a:p>
          <a:p>
            <a:pPr lvl="1"/>
            <a:r>
              <a:rPr lang="de-DE" dirty="0"/>
              <a:t>8 bit to 10 bit convert by adding 2 '0‘s</a:t>
            </a:r>
          </a:p>
          <a:p>
            <a:pPr lvl="2"/>
            <a:r>
              <a:rPr lang="de-DE" dirty="0"/>
              <a:t>One step preferred</a:t>
            </a:r>
          </a:p>
          <a:p>
            <a:pPr lvl="2"/>
            <a:r>
              <a:rPr lang="de-DE"/>
              <a:t>Two step is currently done</a:t>
            </a:r>
            <a:endParaRPr lang="de-DE" dirty="0"/>
          </a:p>
          <a:p>
            <a:pPr lvl="1"/>
            <a:endParaRPr lang="en-US" dirty="0"/>
          </a:p>
        </p:txBody>
      </p:sp>
      <p:sp>
        <p:nvSpPr>
          <p:cNvPr id="4" name="Subtitle 3">
            <a:extLst>
              <a:ext uri="{FF2B5EF4-FFF2-40B4-BE49-F238E27FC236}">
                <a16:creationId xmlns:a16="http://schemas.microsoft.com/office/drawing/2014/main" id="{4A8E0888-B3AA-4A9A-9654-D49C28E390E1}"/>
              </a:ext>
            </a:extLst>
          </p:cNvPr>
          <p:cNvSpPr>
            <a:spLocks noGrp="1"/>
          </p:cNvSpPr>
          <p:nvPr>
            <p:ph type="subTitle" idx="1"/>
          </p:nvPr>
        </p:nvSpPr>
        <p:spPr>
          <a:xfrm>
            <a:off x="494189" y="1088135"/>
            <a:ext cx="11188223" cy="358240"/>
          </a:xfrm>
        </p:spPr>
        <p:txBody>
          <a:bodyPr/>
          <a:lstStyle/>
          <a:p>
            <a:r>
              <a:rPr lang="de-DE" dirty="0"/>
              <a:t>We need definitions for each of the metrics that can be implemented</a:t>
            </a:r>
            <a:endParaRPr lang="en-US" dirty="0"/>
          </a:p>
        </p:txBody>
      </p:sp>
      <p:sp>
        <p:nvSpPr>
          <p:cNvPr id="7" name="Content Placeholder 2">
            <a:extLst>
              <a:ext uri="{FF2B5EF4-FFF2-40B4-BE49-F238E27FC236}">
                <a16:creationId xmlns:a16="http://schemas.microsoft.com/office/drawing/2014/main" id="{14DE5940-3D01-491D-9F4D-EAA46C75A8DF}"/>
              </a:ext>
            </a:extLst>
          </p:cNvPr>
          <p:cNvSpPr txBox="1">
            <a:spLocks/>
          </p:cNvSpPr>
          <p:nvPr/>
        </p:nvSpPr>
        <p:spPr>
          <a:xfrm>
            <a:off x="5942511" y="1643369"/>
            <a:ext cx="4581797" cy="468172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dirty="0">
                <a:highlight>
                  <a:srgbClr val="00FF00"/>
                </a:highlight>
              </a:rPr>
              <a:t>MS-SSIM </a:t>
            </a:r>
          </a:p>
          <a:p>
            <a:pPr lvl="1"/>
            <a:r>
              <a:rPr lang="de-DE" dirty="0"/>
              <a:t>10 bit basis</a:t>
            </a:r>
          </a:p>
          <a:p>
            <a:pPr lvl="1"/>
            <a:r>
              <a:rPr lang="de-DE" dirty="0"/>
              <a:t>Needs conversion of 8 bit to 10 bit in two steps</a:t>
            </a:r>
          </a:p>
          <a:p>
            <a:pPr lvl="1"/>
            <a:r>
              <a:rPr lang="de-DE" dirty="0"/>
              <a:t>Use MPEG definition (</a:t>
            </a:r>
            <a:r>
              <a:rPr lang="de-DE" dirty="0">
                <a:highlight>
                  <a:srgbClr val="FFFF00"/>
                </a:highlight>
              </a:rPr>
              <a:t>unless someone complains</a:t>
            </a:r>
            <a:r>
              <a:rPr lang="de-DE" dirty="0"/>
              <a:t>)</a:t>
            </a:r>
          </a:p>
          <a:p>
            <a:pPr lvl="1"/>
            <a:r>
              <a:rPr lang="de-DE" dirty="0">
                <a:highlight>
                  <a:srgbClr val="00FF00"/>
                </a:highlight>
              </a:rPr>
              <a:t>in dB</a:t>
            </a:r>
          </a:p>
          <a:p>
            <a:r>
              <a:rPr lang="de-DE" dirty="0">
                <a:highlight>
                  <a:srgbClr val="00FF00"/>
                </a:highlight>
              </a:rPr>
              <a:t>VMAF</a:t>
            </a:r>
          </a:p>
          <a:p>
            <a:pPr lvl="1"/>
            <a:r>
              <a:rPr lang="de-DE" dirty="0"/>
              <a:t>10 bit only (unclear internally)</a:t>
            </a:r>
          </a:p>
          <a:p>
            <a:pPr lvl="1"/>
            <a:r>
              <a:rPr lang="de-DE" dirty="0"/>
              <a:t>Needs conversion of 8 bit to 10 bit in two steps</a:t>
            </a:r>
          </a:p>
          <a:p>
            <a:endParaRPr lang="de-DE" dirty="0"/>
          </a:p>
          <a:p>
            <a:pPr lvl="1"/>
            <a:endParaRPr lang="de-DE" dirty="0"/>
          </a:p>
          <a:p>
            <a:pPr lvl="1"/>
            <a:endParaRPr lang="en-US" dirty="0"/>
          </a:p>
        </p:txBody>
      </p:sp>
    </p:spTree>
    <p:extLst>
      <p:ext uri="{BB962C8B-B14F-4D97-AF65-F5344CB8AC3E}">
        <p14:creationId xmlns:p14="http://schemas.microsoft.com/office/powerpoint/2010/main" val="4116395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F884D-4697-4903-B57C-518A2AA2C2C3}"/>
              </a:ext>
            </a:extLst>
          </p:cNvPr>
          <p:cNvSpPr>
            <a:spLocks noGrp="1"/>
          </p:cNvSpPr>
          <p:nvPr>
            <p:ph type="title"/>
          </p:nvPr>
        </p:nvSpPr>
        <p:spPr/>
        <p:txBody>
          <a:bodyPr>
            <a:normAutofit fontScale="90000"/>
          </a:bodyPr>
          <a:lstStyle/>
          <a:p>
            <a:r>
              <a:rPr lang="de-DE" dirty="0"/>
              <a:t>Open Questions and Proposal for HDR Metrics</a:t>
            </a:r>
            <a:endParaRPr lang="en-US" dirty="0"/>
          </a:p>
        </p:txBody>
      </p:sp>
      <p:sp>
        <p:nvSpPr>
          <p:cNvPr id="3" name="Content Placeholder 2">
            <a:extLst>
              <a:ext uri="{FF2B5EF4-FFF2-40B4-BE49-F238E27FC236}">
                <a16:creationId xmlns:a16="http://schemas.microsoft.com/office/drawing/2014/main" id="{CEDBAB9E-B6B0-46B1-9721-E4BC25E4B332}"/>
              </a:ext>
            </a:extLst>
          </p:cNvPr>
          <p:cNvSpPr>
            <a:spLocks noGrp="1"/>
          </p:cNvSpPr>
          <p:nvPr>
            <p:ph sz="quarter" idx="14"/>
          </p:nvPr>
        </p:nvSpPr>
        <p:spPr/>
        <p:txBody>
          <a:bodyPr>
            <a:normAutofit lnSpcReduction="10000"/>
          </a:bodyPr>
          <a:lstStyle/>
          <a:p>
            <a:r>
              <a:rPr lang="de-DE" dirty="0"/>
              <a:t>Bitrate same as SDR</a:t>
            </a:r>
          </a:p>
          <a:p>
            <a:pPr fontAlgn="t"/>
            <a:r>
              <a:rPr lang="en-US" dirty="0"/>
              <a:t>PSNR – same as SDR (all 10 bit)</a:t>
            </a:r>
          </a:p>
          <a:p>
            <a:pPr fontAlgn="t"/>
            <a:r>
              <a:rPr lang="en-US" dirty="0"/>
              <a:t>HDR Specific Metrics</a:t>
            </a:r>
          </a:p>
          <a:p>
            <a:pPr lvl="1" fontAlgn="t"/>
            <a:r>
              <a:rPr lang="en-US" dirty="0" err="1"/>
              <a:t>Wpsnr</a:t>
            </a:r>
            <a:endParaRPr lang="en-US" sz="4000" dirty="0"/>
          </a:p>
          <a:p>
            <a:pPr lvl="1" fontAlgn="t"/>
            <a:r>
              <a:rPr lang="en-US" dirty="0"/>
              <a:t>psnrl100</a:t>
            </a:r>
            <a:endParaRPr lang="en-US" sz="4000" dirty="0"/>
          </a:p>
          <a:p>
            <a:pPr lvl="1" fontAlgn="t"/>
            <a:r>
              <a:rPr lang="en-US" dirty="0"/>
              <a:t>De100</a:t>
            </a:r>
            <a:endParaRPr lang="en-US" sz="4000" dirty="0"/>
          </a:p>
          <a:p>
            <a:r>
              <a:rPr lang="en-US" dirty="0"/>
              <a:t>Process 10 bit </a:t>
            </a:r>
            <a:r>
              <a:rPr lang="en-US" dirty="0" err="1"/>
              <a:t>yuv</a:t>
            </a:r>
            <a:r>
              <a:rPr lang="en-US" dirty="0"/>
              <a:t> =&gt; 4:2:0 =&gt; 4:4:4 =&gt; RGB floating point =&gt; compute HDR metrics</a:t>
            </a:r>
          </a:p>
          <a:p>
            <a:pPr lvl="1"/>
            <a:r>
              <a:rPr lang="en-US" dirty="0"/>
              <a:t>Desirable is a one step </a:t>
            </a:r>
          </a:p>
          <a:p>
            <a:pPr lvl="1"/>
            <a:r>
              <a:rPr lang="en-US" dirty="0"/>
              <a:t>Currently a two-step approach: </a:t>
            </a:r>
            <a:r>
              <a:rPr lang="en-US" dirty="0" err="1"/>
              <a:t>HDRConvert</a:t>
            </a:r>
            <a:r>
              <a:rPr lang="en-US" dirty="0"/>
              <a:t> + </a:t>
            </a:r>
            <a:r>
              <a:rPr lang="en-US" dirty="0" err="1"/>
              <a:t>HDRMetrics</a:t>
            </a:r>
            <a:endParaRPr lang="en-US" dirty="0"/>
          </a:p>
          <a:p>
            <a:pPr lvl="2"/>
            <a:r>
              <a:rPr lang="en-US" dirty="0"/>
              <a:t>If used we would apply single precision for EXR</a:t>
            </a:r>
          </a:p>
          <a:p>
            <a:pPr lvl="1"/>
            <a:r>
              <a:rPr lang="en-US" dirty="0"/>
              <a:t>Alexis will check if one step is doable, otherwise we go with two-step</a:t>
            </a:r>
          </a:p>
        </p:txBody>
      </p:sp>
      <p:sp>
        <p:nvSpPr>
          <p:cNvPr id="4" name="Subtitle 3">
            <a:extLst>
              <a:ext uri="{FF2B5EF4-FFF2-40B4-BE49-F238E27FC236}">
                <a16:creationId xmlns:a16="http://schemas.microsoft.com/office/drawing/2014/main" id="{C8DC78C1-E7F5-42BD-9C4F-F445C07363A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30378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CFCEDD-32B9-4222-A21F-9CB34B7534BF}"/>
              </a:ext>
            </a:extLst>
          </p:cNvPr>
          <p:cNvSpPr>
            <a:spLocks noGrp="1"/>
          </p:cNvSpPr>
          <p:nvPr>
            <p:ph type="title"/>
          </p:nvPr>
        </p:nvSpPr>
        <p:spPr>
          <a:xfrm>
            <a:off x="630936" y="640080"/>
            <a:ext cx="4818888" cy="1481328"/>
          </a:xfrm>
        </p:spPr>
        <p:txBody>
          <a:bodyPr anchor="b">
            <a:normAutofit/>
          </a:bodyPr>
          <a:lstStyle/>
          <a:p>
            <a:r>
              <a:rPr lang="de-DE" sz="5400"/>
              <a:t>Verification</a:t>
            </a:r>
            <a:endParaRPr lang="en-US" sz="5400"/>
          </a:p>
        </p:txBody>
      </p:sp>
      <p:sp>
        <p:nvSpPr>
          <p:cNvPr id="15" name="sketch line">
            <a:extLst>
              <a:ext uri="{FF2B5EF4-FFF2-40B4-BE49-F238E27FC236}">
                <a16:creationId xmlns:a16="http://schemas.microsoft.com/office/drawing/2014/main" id="{650D18FE-0824-4A46-B22C-A86B52E578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B2A1B78D-2FB9-4EC9-A2CC-90A6165A0993}"/>
              </a:ext>
            </a:extLst>
          </p:cNvPr>
          <p:cNvSpPr>
            <a:spLocks noGrp="1"/>
          </p:cNvSpPr>
          <p:nvPr>
            <p:ph idx="1"/>
          </p:nvPr>
        </p:nvSpPr>
        <p:spPr>
          <a:xfrm>
            <a:off x="630936" y="2660904"/>
            <a:ext cx="4818888" cy="3547872"/>
          </a:xfrm>
        </p:spPr>
        <p:txBody>
          <a:bodyPr anchor="t">
            <a:normAutofit/>
          </a:bodyPr>
          <a:lstStyle/>
          <a:p>
            <a:pPr lvl="0" fontAlgn="base" hangingPunct="0"/>
            <a:r>
              <a:rPr lang="en-US" sz="1900"/>
              <a:t>Anchor bitstream verification: Anchor bitstreams are correct. By using a defined reference sequence, an anchor configuration as well as a reference encoder, two different executions of this process results in the same anchor bitstream.</a:t>
            </a:r>
          </a:p>
          <a:p>
            <a:pPr lvl="0" fontAlgn="base" hangingPunct="0"/>
            <a:r>
              <a:rPr lang="en-US" sz="1900"/>
              <a:t>Anchor reconstruction is correct. By using a verified anchor bitstream, a reference decoder in two different implementations results </a:t>
            </a:r>
          </a:p>
          <a:p>
            <a:pPr lvl="1" fontAlgn="base" hangingPunct="0"/>
            <a:r>
              <a:rPr lang="en-US" sz="1900"/>
              <a:t>in the same anchor sequence,</a:t>
            </a:r>
          </a:p>
          <a:p>
            <a:pPr lvl="1" fontAlgn="base" hangingPunct="0"/>
            <a:r>
              <a:rPr lang="en-US" sz="1900"/>
              <a:t>in the same quality metrics.</a:t>
            </a:r>
          </a:p>
          <a:p>
            <a:endParaRPr lang="en-US" sz="1900"/>
          </a:p>
        </p:txBody>
      </p:sp>
      <p:pic>
        <p:nvPicPr>
          <p:cNvPr id="4" name="Picture 3">
            <a:extLst>
              <a:ext uri="{FF2B5EF4-FFF2-40B4-BE49-F238E27FC236}">
                <a16:creationId xmlns:a16="http://schemas.microsoft.com/office/drawing/2014/main" id="{FCC204E4-167E-453A-BA9E-36E043046531}"/>
              </a:ext>
            </a:extLst>
          </p:cNvPr>
          <p:cNvPicPr/>
          <p:nvPr/>
        </p:nvPicPr>
        <p:blipFill>
          <a:blip r:embed="rId2" cstate="print">
            <a:extLst>
              <a:ext uri="{28A0092B-C50C-407E-A947-70E740481C1C}">
                <a14:useLocalDpi xmlns:a14="http://schemas.microsoft.com/office/drawing/2010/main" val="0"/>
              </a:ext>
            </a:extLst>
          </a:blip>
          <a:stretch>
            <a:fillRect/>
          </a:stretch>
        </p:blipFill>
        <p:spPr bwMode="auto">
          <a:xfrm>
            <a:off x="6099048" y="2153785"/>
            <a:ext cx="5458968" cy="2550429"/>
          </a:xfrm>
          <a:prstGeom prst="rect">
            <a:avLst/>
          </a:prstGeom>
          <a:noFill/>
        </p:spPr>
      </p:pic>
    </p:spTree>
    <p:extLst>
      <p:ext uri="{BB962C8B-B14F-4D97-AF65-F5344CB8AC3E}">
        <p14:creationId xmlns:p14="http://schemas.microsoft.com/office/powerpoint/2010/main" val="2236325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 name="Rectangle 42">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44">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6C3E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descr="Text&#10;&#10;Description automatically generated">
            <a:extLst>
              <a:ext uri="{FF2B5EF4-FFF2-40B4-BE49-F238E27FC236}">
                <a16:creationId xmlns:a16="http://schemas.microsoft.com/office/drawing/2014/main" id="{0B79FB72-E6FE-4B1E-9356-249D0EC64159}"/>
              </a:ext>
            </a:extLst>
          </p:cNvPr>
          <p:cNvPicPr>
            <a:picLocks noChangeAspect="1"/>
          </p:cNvPicPr>
          <p:nvPr/>
        </p:nvPicPr>
        <p:blipFill>
          <a:blip r:embed="rId2"/>
          <a:stretch>
            <a:fillRect/>
          </a:stretch>
        </p:blipFill>
        <p:spPr>
          <a:xfrm>
            <a:off x="4127500" y="960438"/>
            <a:ext cx="2667000" cy="4930775"/>
          </a:xfrm>
          <a:prstGeom prst="rect">
            <a:avLst/>
          </a:prstGeom>
        </p:spPr>
      </p:pic>
      <p:pic>
        <p:nvPicPr>
          <p:cNvPr id="33" name="Picture 32">
            <a:extLst>
              <a:ext uri="{FF2B5EF4-FFF2-40B4-BE49-F238E27FC236}">
                <a16:creationId xmlns:a16="http://schemas.microsoft.com/office/drawing/2014/main" id="{8E7B622F-3876-49A0-AE41-6B1D588D653B}"/>
              </a:ext>
            </a:extLst>
          </p:cNvPr>
          <p:cNvPicPr>
            <a:picLocks noChangeAspect="1"/>
          </p:cNvPicPr>
          <p:nvPr/>
        </p:nvPicPr>
        <p:blipFill>
          <a:blip r:embed="rId3"/>
          <a:stretch>
            <a:fillRect/>
          </a:stretch>
        </p:blipFill>
        <p:spPr>
          <a:xfrm>
            <a:off x="6854825" y="960438"/>
            <a:ext cx="4281488" cy="4930775"/>
          </a:xfrm>
          <a:prstGeom prst="rect">
            <a:avLst/>
          </a:prstGeom>
        </p:spPr>
      </p:pic>
      <p:sp>
        <p:nvSpPr>
          <p:cNvPr id="2" name="Title 1">
            <a:extLst>
              <a:ext uri="{FF2B5EF4-FFF2-40B4-BE49-F238E27FC236}">
                <a16:creationId xmlns:a16="http://schemas.microsoft.com/office/drawing/2014/main" id="{B6E67CFA-02C6-4179-AA4B-18B85A8A0EE1}"/>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kern="1200">
                <a:solidFill>
                  <a:srgbClr val="FFFFFF"/>
                </a:solidFill>
                <a:latin typeface="+mj-lt"/>
                <a:ea typeface="+mj-ea"/>
                <a:cs typeface="+mj-cs"/>
              </a:rPr>
              <a:t>Annotation</a:t>
            </a:r>
          </a:p>
        </p:txBody>
      </p:sp>
    </p:spTree>
    <p:extLst>
      <p:ext uri="{BB962C8B-B14F-4D97-AF65-F5344CB8AC3E}">
        <p14:creationId xmlns:p14="http://schemas.microsoft.com/office/powerpoint/2010/main" val="1970465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91885A-0273-41E6-96FD-01241B97B0A9}"/>
              </a:ext>
            </a:extLst>
          </p:cNvPr>
          <p:cNvSpPr>
            <a:spLocks noGrp="1"/>
          </p:cNvSpPr>
          <p:nvPr>
            <p:ph type="title"/>
          </p:nvPr>
        </p:nvSpPr>
        <p:spPr>
          <a:xfrm>
            <a:off x="630936" y="640080"/>
            <a:ext cx="4818888" cy="1481328"/>
          </a:xfrm>
        </p:spPr>
        <p:txBody>
          <a:bodyPr anchor="b">
            <a:normAutofit/>
          </a:bodyPr>
          <a:lstStyle/>
          <a:p>
            <a:r>
              <a:rPr lang="de-DE" sz="5400"/>
              <a:t>Characterization</a:t>
            </a:r>
            <a:endParaRPr lang="en-US" sz="5400"/>
          </a:p>
        </p:txBody>
      </p:sp>
      <p:sp>
        <p:nvSpPr>
          <p:cNvPr id="17"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FDBD31F-2C9E-4138-99EC-812776B8AA00}"/>
              </a:ext>
            </a:extLst>
          </p:cNvPr>
          <p:cNvSpPr>
            <a:spLocks noGrp="1"/>
          </p:cNvSpPr>
          <p:nvPr>
            <p:ph idx="1"/>
          </p:nvPr>
        </p:nvSpPr>
        <p:spPr>
          <a:xfrm>
            <a:off x="630936" y="2660904"/>
            <a:ext cx="4818888" cy="3547872"/>
          </a:xfrm>
        </p:spPr>
        <p:txBody>
          <a:bodyPr anchor="t">
            <a:normAutofit/>
          </a:bodyPr>
          <a:lstStyle/>
          <a:p>
            <a:r>
              <a:rPr lang="en-GB" sz="1700" dirty="0"/>
              <a:t>Characterization is the comparison of a codec under test with an anchor based on the framework introduced in this clause. Characterization in this report is based on </a:t>
            </a:r>
            <a:r>
              <a:rPr lang="en-GB" sz="1700" dirty="0" err="1"/>
              <a:t>Bjöntegard</a:t>
            </a:r>
            <a:r>
              <a:rPr lang="en-GB" sz="1700" dirty="0"/>
              <a:t>-Delta (BD)-rate.</a:t>
            </a:r>
            <a:endParaRPr lang="en-US" sz="1700" dirty="0"/>
          </a:p>
          <a:p>
            <a:r>
              <a:rPr lang="en-GB" sz="1700" dirty="0"/>
              <a:t>A full characterization of a codec for a scenario against a 3GPP codec shall provide at least the following metrics</a:t>
            </a:r>
            <a:endParaRPr lang="en-US" sz="1700" dirty="0"/>
          </a:p>
          <a:p>
            <a:pPr lvl="1"/>
            <a:r>
              <a:rPr lang="en-GB" sz="1300" dirty="0"/>
              <a:t>The BD-rate gain for each defined anchor tuple and each required metric</a:t>
            </a:r>
            <a:endParaRPr lang="en-US" sz="1300" dirty="0"/>
          </a:p>
          <a:p>
            <a:pPr lvl="1"/>
            <a:r>
              <a:rPr lang="en-GB" sz="1300" dirty="0"/>
              <a:t>The average BD-rate gain across all anchors of the scenario for each required metric.</a:t>
            </a:r>
            <a:endParaRPr lang="en-US" sz="1300" dirty="0"/>
          </a:p>
          <a:p>
            <a:endParaRPr lang="en-US" sz="1700" dirty="0"/>
          </a:p>
        </p:txBody>
      </p:sp>
      <p:grpSp>
        <p:nvGrpSpPr>
          <p:cNvPr id="4" name="Group 3">
            <a:extLst>
              <a:ext uri="{FF2B5EF4-FFF2-40B4-BE49-F238E27FC236}">
                <a16:creationId xmlns:a16="http://schemas.microsoft.com/office/drawing/2014/main" id="{22108D2C-94F8-4F31-B5CA-9A65B51E07BF}"/>
              </a:ext>
            </a:extLst>
          </p:cNvPr>
          <p:cNvGrpSpPr/>
          <p:nvPr/>
        </p:nvGrpSpPr>
        <p:grpSpPr>
          <a:xfrm>
            <a:off x="6247093" y="2121408"/>
            <a:ext cx="5458968" cy="3579427"/>
            <a:chOff x="7808913" y="3890185"/>
            <a:chExt cx="4381500" cy="2872935"/>
          </a:xfrm>
        </p:grpSpPr>
        <p:pic>
          <p:nvPicPr>
            <p:cNvPr id="5" name="Picture 2">
              <a:extLst>
                <a:ext uri="{FF2B5EF4-FFF2-40B4-BE49-F238E27FC236}">
                  <a16:creationId xmlns:a16="http://schemas.microsoft.com/office/drawing/2014/main" id="{4A0E20BC-E92F-4AF6-B9D2-743485FD26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08913" y="4115170"/>
              <a:ext cx="43815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Bildergebnis für HEVC">
              <a:extLst>
                <a:ext uri="{FF2B5EF4-FFF2-40B4-BE49-F238E27FC236}">
                  <a16:creationId xmlns:a16="http://schemas.microsoft.com/office/drawing/2014/main" id="{F86A5A6D-58AF-4ACF-AE54-C47CBCE843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42704" y="4732431"/>
              <a:ext cx="914399" cy="35110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Bildergebnis für AVC logo H.264">
              <a:extLst>
                <a:ext uri="{FF2B5EF4-FFF2-40B4-BE49-F238E27FC236}">
                  <a16:creationId xmlns:a16="http://schemas.microsoft.com/office/drawing/2014/main" id="{5DE5E37B-1117-4ABC-9783-CCCD9F75CE5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17625" y="3890185"/>
              <a:ext cx="764556" cy="76455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8" descr="Bildergebnis für VVC">
              <a:extLst>
                <a:ext uri="{FF2B5EF4-FFF2-40B4-BE49-F238E27FC236}">
                  <a16:creationId xmlns:a16="http://schemas.microsoft.com/office/drawing/2014/main" id="{0FE3CE8A-47AA-4F39-9D91-0F11A507E38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42704" y="5700800"/>
              <a:ext cx="914399" cy="51436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0" descr="Bildergebnis für EVC logo video">
              <a:extLst>
                <a:ext uri="{FF2B5EF4-FFF2-40B4-BE49-F238E27FC236}">
                  <a16:creationId xmlns:a16="http://schemas.microsoft.com/office/drawing/2014/main" id="{F3B45969-1CA8-4266-B6B5-187D50EB069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42704" y="6370546"/>
              <a:ext cx="914399" cy="37564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4">
              <a:extLst>
                <a:ext uri="{FF2B5EF4-FFF2-40B4-BE49-F238E27FC236}">
                  <a16:creationId xmlns:a16="http://schemas.microsoft.com/office/drawing/2014/main" id="{EBFACD66-CA99-4778-AAFC-18F6848C71F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59190" y="6035900"/>
              <a:ext cx="681426" cy="37819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423768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6" name="Rectangle 7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D501781-DFC5-4A04-8E61-39D654DB0678}"/>
              </a:ext>
            </a:extLst>
          </p:cNvPr>
          <p:cNvSpPr>
            <a:spLocks noGrp="1"/>
          </p:cNvSpPr>
          <p:nvPr>
            <p:ph type="title"/>
          </p:nvPr>
        </p:nvSpPr>
        <p:spPr>
          <a:xfrm>
            <a:off x="572493" y="238539"/>
            <a:ext cx="11018520" cy="1434415"/>
          </a:xfrm>
        </p:spPr>
        <p:txBody>
          <a:bodyPr anchor="b">
            <a:normAutofit/>
          </a:bodyPr>
          <a:lstStyle/>
          <a:p>
            <a:r>
              <a:rPr lang="de-DE" sz="5400"/>
              <a:t>Tools and Repositories</a:t>
            </a:r>
            <a:endParaRPr lang="en-US" sz="5400"/>
          </a:p>
        </p:txBody>
      </p:sp>
      <p:sp>
        <p:nvSpPr>
          <p:cNvPr id="3077"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10D5DA2-5D63-4BCD-BBBB-B64652B4A7C8}"/>
              </a:ext>
            </a:extLst>
          </p:cNvPr>
          <p:cNvSpPr>
            <a:spLocks noGrp="1"/>
          </p:cNvSpPr>
          <p:nvPr>
            <p:ph idx="1"/>
          </p:nvPr>
        </p:nvSpPr>
        <p:spPr>
          <a:xfrm>
            <a:off x="572493" y="2071316"/>
            <a:ext cx="6713552" cy="4119172"/>
          </a:xfrm>
        </p:spPr>
        <p:txBody>
          <a:bodyPr anchor="t">
            <a:normAutofit/>
          </a:bodyPr>
          <a:lstStyle/>
          <a:p>
            <a:r>
              <a:rPr lang="en-US" sz="2200" dirty="0"/>
              <a:t>All sequences are available here </a:t>
            </a:r>
            <a:r>
              <a:rPr lang="en-US" sz="2200" dirty="0">
                <a:hlinkClick r:id="rId2"/>
              </a:rPr>
              <a:t>https://dash-large-files.akamaized.net/WAVE/3GPP/5GVideo/ReferenceSequences/</a:t>
            </a:r>
            <a:endParaRPr lang="en-US" sz="2200" dirty="0"/>
          </a:p>
          <a:p>
            <a:r>
              <a:rPr lang="en-US" sz="2200" dirty="0"/>
              <a:t>All metrics, anchors and tests are available here: </a:t>
            </a:r>
            <a:r>
              <a:rPr lang="en-US" sz="2200" dirty="0">
                <a:hlinkClick r:id="rId3"/>
              </a:rPr>
              <a:t>https://dash-large-files.akamaized.net/WAVE/3GPP/5GVideo/Bitstreams/</a:t>
            </a:r>
            <a:endParaRPr lang="en-US" sz="2200" dirty="0"/>
          </a:p>
          <a:p>
            <a:r>
              <a:rPr lang="en-US" sz="2200" dirty="0"/>
              <a:t>Scripts for running anchor and test generation, metrics generation as well as verification is provided here: </a:t>
            </a:r>
            <a:r>
              <a:rPr lang="en-US" sz="2200" dirty="0">
                <a:hlinkClick r:id="rId4"/>
              </a:rPr>
              <a:t>https://github.com/haudiobe/5GVideo/</a:t>
            </a:r>
            <a:r>
              <a:rPr lang="en-US" sz="2200" dirty="0"/>
              <a:t> </a:t>
            </a:r>
          </a:p>
          <a:p>
            <a:endParaRPr lang="en-US" sz="2200" dirty="0"/>
          </a:p>
        </p:txBody>
      </p:sp>
      <p:pic>
        <p:nvPicPr>
          <p:cNvPr id="3074" name="Picture 2" descr="Work In Progress - 2048">
            <a:extLst>
              <a:ext uri="{FF2B5EF4-FFF2-40B4-BE49-F238E27FC236}">
                <a16:creationId xmlns:a16="http://schemas.microsoft.com/office/drawing/2014/main" id="{0222B517-C24B-4287-8384-8133C74F0388}"/>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487" r="3307"/>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8607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1">
            <a:extLst>
              <a:ext uri="{FF2B5EF4-FFF2-40B4-BE49-F238E27FC236}">
                <a16:creationId xmlns:a16="http://schemas.microsoft.com/office/drawing/2014/main" id="{68717E5B-2C1D-4094-9D25-6FF6FBD923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3">
            <a:extLst>
              <a:ext uri="{FF2B5EF4-FFF2-40B4-BE49-F238E27FC236}">
                <a16:creationId xmlns:a16="http://schemas.microsoft.com/office/drawing/2014/main" id="{6B6E033A-DB2E-49B8-B600-B38E0C280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 y="1219200"/>
            <a:ext cx="4510838" cy="3804557"/>
          </a:xfrm>
          <a:custGeom>
            <a:avLst/>
            <a:gdLst>
              <a:gd name="connsiteX0" fmla="*/ 5462602 w 5470628"/>
              <a:gd name="connsiteY0" fmla="*/ 1413608 h 3193741"/>
              <a:gd name="connsiteX1" fmla="*/ 5465724 w 5470628"/>
              <a:gd name="connsiteY1" fmla="*/ 1421881 h 3193741"/>
              <a:gd name="connsiteX2" fmla="*/ 5465025 w 5470628"/>
              <a:gd name="connsiteY2" fmla="*/ 1466556 h 3193741"/>
              <a:gd name="connsiteX3" fmla="*/ 5463208 w 5470628"/>
              <a:gd name="connsiteY3" fmla="*/ 1466226 h 3193741"/>
              <a:gd name="connsiteX4" fmla="*/ 5463242 w 5470628"/>
              <a:gd name="connsiteY4" fmla="*/ 1451866 h 3193741"/>
              <a:gd name="connsiteX5" fmla="*/ 5462894 w 5470628"/>
              <a:gd name="connsiteY5" fmla="*/ 1423194 h 3193741"/>
              <a:gd name="connsiteX6" fmla="*/ 5461417 w 5470628"/>
              <a:gd name="connsiteY6" fmla="*/ 1391849 h 3193741"/>
              <a:gd name="connsiteX7" fmla="*/ 5462246 w 5470628"/>
              <a:gd name="connsiteY7" fmla="*/ 1401944 h 3193741"/>
              <a:gd name="connsiteX8" fmla="*/ 5462602 w 5470628"/>
              <a:gd name="connsiteY8" fmla="*/ 1413608 h 3193741"/>
              <a:gd name="connsiteX9" fmla="*/ 5459078 w 5470628"/>
              <a:gd name="connsiteY9" fmla="*/ 1404268 h 3193741"/>
              <a:gd name="connsiteX10" fmla="*/ 5460137 w 5470628"/>
              <a:gd name="connsiteY10" fmla="*/ 1393780 h 3193741"/>
              <a:gd name="connsiteX11" fmla="*/ 5461417 w 5470628"/>
              <a:gd name="connsiteY11" fmla="*/ 1391849 h 3193741"/>
              <a:gd name="connsiteX12" fmla="*/ 614271 w 5470628"/>
              <a:gd name="connsiteY12" fmla="*/ 1052206 h 3193741"/>
              <a:gd name="connsiteX13" fmla="*/ 611497 w 5470628"/>
              <a:gd name="connsiteY13" fmla="*/ 1055389 h 3193741"/>
              <a:gd name="connsiteX14" fmla="*/ 630277 w 5470628"/>
              <a:gd name="connsiteY14" fmla="*/ 1065215 h 3193741"/>
              <a:gd name="connsiteX15" fmla="*/ 651856 w 5470628"/>
              <a:gd name="connsiteY15" fmla="*/ 1067584 h 3193741"/>
              <a:gd name="connsiteX16" fmla="*/ 614271 w 5470628"/>
              <a:gd name="connsiteY16" fmla="*/ 1052206 h 3193741"/>
              <a:gd name="connsiteX17" fmla="*/ 810628 w 5470628"/>
              <a:gd name="connsiteY17" fmla="*/ 695550 h 3193741"/>
              <a:gd name="connsiteX18" fmla="*/ 1033084 w 5470628"/>
              <a:gd name="connsiteY18" fmla="*/ 791270 h 3193741"/>
              <a:gd name="connsiteX19" fmla="*/ 1036153 w 5470628"/>
              <a:gd name="connsiteY19" fmla="*/ 788050 h 3193741"/>
              <a:gd name="connsiteX20" fmla="*/ 810628 w 5470628"/>
              <a:gd name="connsiteY20" fmla="*/ 695550 h 3193741"/>
              <a:gd name="connsiteX21" fmla="*/ 4850908 w 5470628"/>
              <a:gd name="connsiteY21" fmla="*/ 727 h 3193741"/>
              <a:gd name="connsiteX22" fmla="*/ 4858584 w 5470628"/>
              <a:gd name="connsiteY22" fmla="*/ 13795 h 3193741"/>
              <a:gd name="connsiteX23" fmla="*/ 4843408 w 5470628"/>
              <a:gd name="connsiteY23" fmla="*/ 37224 h 3193741"/>
              <a:gd name="connsiteX24" fmla="*/ 4871062 w 5470628"/>
              <a:gd name="connsiteY24" fmla="*/ 78954 h 3193741"/>
              <a:gd name="connsiteX25" fmla="*/ 4989038 w 5470628"/>
              <a:gd name="connsiteY25" fmla="*/ 66799 h 3193741"/>
              <a:gd name="connsiteX26" fmla="*/ 5002636 w 5470628"/>
              <a:gd name="connsiteY26" fmla="*/ 79388 h 3193741"/>
              <a:gd name="connsiteX27" fmla="*/ 5008332 w 5470628"/>
              <a:gd name="connsiteY27" fmla="*/ 140859 h 3193741"/>
              <a:gd name="connsiteX28" fmla="*/ 5014326 w 5470628"/>
              <a:gd name="connsiteY28" fmla="*/ 155555 h 3193741"/>
              <a:gd name="connsiteX29" fmla="*/ 5030704 w 5470628"/>
              <a:gd name="connsiteY29" fmla="*/ 221190 h 3193741"/>
              <a:gd name="connsiteX30" fmla="*/ 5097262 w 5470628"/>
              <a:gd name="connsiteY30" fmla="*/ 317759 h 3193741"/>
              <a:gd name="connsiteX31" fmla="*/ 5165084 w 5470628"/>
              <a:gd name="connsiteY31" fmla="*/ 373367 h 3193741"/>
              <a:gd name="connsiteX32" fmla="*/ 5174137 w 5470628"/>
              <a:gd name="connsiteY32" fmla="*/ 389353 h 3193741"/>
              <a:gd name="connsiteX33" fmla="*/ 5192507 w 5470628"/>
              <a:gd name="connsiteY33" fmla="*/ 453561 h 3193741"/>
              <a:gd name="connsiteX34" fmla="*/ 5187160 w 5470628"/>
              <a:gd name="connsiteY34" fmla="*/ 467732 h 3193741"/>
              <a:gd name="connsiteX35" fmla="*/ 5160106 w 5470628"/>
              <a:gd name="connsiteY35" fmla="*/ 486904 h 3193741"/>
              <a:gd name="connsiteX36" fmla="*/ 5138948 w 5470628"/>
              <a:gd name="connsiteY36" fmla="*/ 528614 h 3193741"/>
              <a:gd name="connsiteX37" fmla="*/ 5097016 w 5470628"/>
              <a:gd name="connsiteY37" fmla="*/ 589923 h 3193741"/>
              <a:gd name="connsiteX38" fmla="*/ 5075869 w 5470628"/>
              <a:gd name="connsiteY38" fmla="*/ 608381 h 3193741"/>
              <a:gd name="connsiteX39" fmla="*/ 5093172 w 5470628"/>
              <a:gd name="connsiteY39" fmla="*/ 618385 h 3193741"/>
              <a:gd name="connsiteX40" fmla="*/ 5153518 w 5470628"/>
              <a:gd name="connsiteY40" fmla="*/ 687474 h 3193741"/>
              <a:gd name="connsiteX41" fmla="*/ 5074984 w 5470628"/>
              <a:gd name="connsiteY41" fmla="*/ 776941 h 3193741"/>
              <a:gd name="connsiteX42" fmla="*/ 5033348 w 5470628"/>
              <a:gd name="connsiteY42" fmla="*/ 805473 h 3193741"/>
              <a:gd name="connsiteX43" fmla="*/ 5116847 w 5470628"/>
              <a:gd name="connsiteY43" fmla="*/ 803426 h 3193741"/>
              <a:gd name="connsiteX44" fmla="*/ 5147902 w 5470628"/>
              <a:gd name="connsiteY44" fmla="*/ 833118 h 3193741"/>
              <a:gd name="connsiteX45" fmla="*/ 5161665 w 5470628"/>
              <a:gd name="connsiteY45" fmla="*/ 848297 h 3193741"/>
              <a:gd name="connsiteX46" fmla="*/ 5246520 w 5470628"/>
              <a:gd name="connsiteY46" fmla="*/ 942412 h 3193741"/>
              <a:gd name="connsiteX47" fmla="*/ 5235368 w 5470628"/>
              <a:gd name="connsiteY47" fmla="*/ 972946 h 3193741"/>
              <a:gd name="connsiteX48" fmla="*/ 5113739 w 5470628"/>
              <a:gd name="connsiteY48" fmla="*/ 1128845 h 3193741"/>
              <a:gd name="connsiteX49" fmla="*/ 5255034 w 5470628"/>
              <a:gd name="connsiteY49" fmla="*/ 1151117 h 3193741"/>
              <a:gd name="connsiteX50" fmla="*/ 5267513 w 5470628"/>
              <a:gd name="connsiteY50" fmla="*/ 1216275 h 3193741"/>
              <a:gd name="connsiteX51" fmla="*/ 5343113 w 5470628"/>
              <a:gd name="connsiteY51" fmla="*/ 1281854 h 3193741"/>
              <a:gd name="connsiteX52" fmla="*/ 5452014 w 5470628"/>
              <a:gd name="connsiteY52" fmla="*/ 1385543 h 3193741"/>
              <a:gd name="connsiteX53" fmla="*/ 5459078 w 5470628"/>
              <a:gd name="connsiteY53" fmla="*/ 1404268 h 3193741"/>
              <a:gd name="connsiteX54" fmla="*/ 5458838 w 5470628"/>
              <a:gd name="connsiteY54" fmla="*/ 1406644 h 3193741"/>
              <a:gd name="connsiteX55" fmla="*/ 5455752 w 5470628"/>
              <a:gd name="connsiteY55" fmla="*/ 1450751 h 3193741"/>
              <a:gd name="connsiteX56" fmla="*/ 5454594 w 5470628"/>
              <a:gd name="connsiteY56" fmla="*/ 1464662 h 3193741"/>
              <a:gd name="connsiteX57" fmla="*/ 5447215 w 5470628"/>
              <a:gd name="connsiteY57" fmla="*/ 1463321 h 3193741"/>
              <a:gd name="connsiteX58" fmla="*/ 5433934 w 5470628"/>
              <a:gd name="connsiteY58" fmla="*/ 1458428 h 3193741"/>
              <a:gd name="connsiteX59" fmla="*/ 5424276 w 5470628"/>
              <a:gd name="connsiteY59" fmla="*/ 1477014 h 3193741"/>
              <a:gd name="connsiteX60" fmla="*/ 5444628 w 5470628"/>
              <a:gd name="connsiteY60" fmla="*/ 1511562 h 3193741"/>
              <a:gd name="connsiteX61" fmla="*/ 5453752 w 5470628"/>
              <a:gd name="connsiteY61" fmla="*/ 1474786 h 3193741"/>
              <a:gd name="connsiteX62" fmla="*/ 5454594 w 5470628"/>
              <a:gd name="connsiteY62" fmla="*/ 1464662 h 3193741"/>
              <a:gd name="connsiteX63" fmla="*/ 5463208 w 5470628"/>
              <a:gd name="connsiteY63" fmla="*/ 1466226 h 3193741"/>
              <a:gd name="connsiteX64" fmla="*/ 5463164 w 5470628"/>
              <a:gd name="connsiteY64" fmla="*/ 1484226 h 3193741"/>
              <a:gd name="connsiteX65" fmla="*/ 5456160 w 5470628"/>
              <a:gd name="connsiteY65" fmla="*/ 1575885 h 3193741"/>
              <a:gd name="connsiteX66" fmla="*/ 5345636 w 5470628"/>
              <a:gd name="connsiteY66" fmla="*/ 1714543 h 3193741"/>
              <a:gd name="connsiteX67" fmla="*/ 5251319 w 5470628"/>
              <a:gd name="connsiteY67" fmla="*/ 1775792 h 3193741"/>
              <a:gd name="connsiteX68" fmla="*/ 5043512 w 5470628"/>
              <a:gd name="connsiteY68" fmla="*/ 2027305 h 3193741"/>
              <a:gd name="connsiteX69" fmla="*/ 4978144 w 5470628"/>
              <a:gd name="connsiteY69" fmla="*/ 2108535 h 3193741"/>
              <a:gd name="connsiteX70" fmla="*/ 5031476 w 5470628"/>
              <a:gd name="connsiteY70" fmla="*/ 2128173 h 3193741"/>
              <a:gd name="connsiteX71" fmla="*/ 4937389 w 5470628"/>
              <a:gd name="connsiteY71" fmla="*/ 2216441 h 3193741"/>
              <a:gd name="connsiteX72" fmla="*/ 4826122 w 5470628"/>
              <a:gd name="connsiteY72" fmla="*/ 2315331 h 3193741"/>
              <a:gd name="connsiteX73" fmla="*/ 2544647 w 5470628"/>
              <a:gd name="connsiteY73" fmla="*/ 3190975 h 3193741"/>
              <a:gd name="connsiteX74" fmla="*/ 1328257 w 5470628"/>
              <a:gd name="connsiteY74" fmla="*/ 3153006 h 3193741"/>
              <a:gd name="connsiteX75" fmla="*/ 977943 w 5470628"/>
              <a:gd name="connsiteY75" fmla="*/ 3082502 h 3193741"/>
              <a:gd name="connsiteX76" fmla="*/ 854473 w 5470628"/>
              <a:gd name="connsiteY76" fmla="*/ 2994250 h 3193741"/>
              <a:gd name="connsiteX77" fmla="*/ 811593 w 5470628"/>
              <a:gd name="connsiteY77" fmla="*/ 2970498 h 3193741"/>
              <a:gd name="connsiteX78" fmla="*/ 707024 w 5470628"/>
              <a:gd name="connsiteY78" fmla="*/ 2945439 h 3193741"/>
              <a:gd name="connsiteX79" fmla="*/ 523487 w 5470628"/>
              <a:gd name="connsiteY79" fmla="*/ 2886053 h 3193741"/>
              <a:gd name="connsiteX80" fmla="*/ 587884 w 5470628"/>
              <a:gd name="connsiteY80" fmla="*/ 2859746 h 3193741"/>
              <a:gd name="connsiteX81" fmla="*/ 779426 w 5470628"/>
              <a:gd name="connsiteY81" fmla="*/ 2885897 h 3193741"/>
              <a:gd name="connsiteX82" fmla="*/ 917288 w 5470628"/>
              <a:gd name="connsiteY82" fmla="*/ 2882248 h 3193741"/>
              <a:gd name="connsiteX83" fmla="*/ 718684 w 5470628"/>
              <a:gd name="connsiteY83" fmla="*/ 2819941 h 3193741"/>
              <a:gd name="connsiteX84" fmla="*/ 524650 w 5470628"/>
              <a:gd name="connsiteY84" fmla="*/ 2731220 h 3193741"/>
              <a:gd name="connsiteX85" fmla="*/ 670138 w 5470628"/>
              <a:gd name="connsiteY85" fmla="*/ 2735189 h 3193741"/>
              <a:gd name="connsiteX86" fmla="*/ 675382 w 5470628"/>
              <a:gd name="connsiteY86" fmla="*/ 2719369 h 3193741"/>
              <a:gd name="connsiteX87" fmla="*/ 542021 w 5470628"/>
              <a:gd name="connsiteY87" fmla="*/ 2601946 h 3193741"/>
              <a:gd name="connsiteX88" fmla="*/ 476895 w 5470628"/>
              <a:gd name="connsiteY88" fmla="*/ 2555976 h 3193741"/>
              <a:gd name="connsiteX89" fmla="*/ 188751 w 5470628"/>
              <a:gd name="connsiteY89" fmla="*/ 2428830 h 3193741"/>
              <a:gd name="connsiteX90" fmla="*/ 456762 w 5470628"/>
              <a:gd name="connsiteY90" fmla="*/ 2468731 h 3193741"/>
              <a:gd name="connsiteX91" fmla="*/ 174514 w 5470628"/>
              <a:gd name="connsiteY91" fmla="*/ 2345378 h 3193741"/>
              <a:gd name="connsiteX92" fmla="*/ 38827 w 5470628"/>
              <a:gd name="connsiteY92" fmla="*/ 2303685 h 3193741"/>
              <a:gd name="connsiteX93" fmla="*/ 3281 w 5470628"/>
              <a:gd name="connsiteY93" fmla="*/ 2273587 h 3193741"/>
              <a:gd name="connsiteX94" fmla="*/ 61590 w 5470628"/>
              <a:gd name="connsiteY94" fmla="*/ 2259170 h 3193741"/>
              <a:gd name="connsiteX95" fmla="*/ 242291 w 5470628"/>
              <a:gd name="connsiteY95" fmla="*/ 2250569 h 3193741"/>
              <a:gd name="connsiteX96" fmla="*/ 13205 w 5470628"/>
              <a:gd name="connsiteY96" fmla="*/ 2172263 h 3193741"/>
              <a:gd name="connsiteX97" fmla="*/ 180810 w 5470628"/>
              <a:gd name="connsiteY97" fmla="*/ 2168333 h 3193741"/>
              <a:gd name="connsiteX98" fmla="*/ 226020 w 5470628"/>
              <a:gd name="connsiteY98" fmla="*/ 2121100 h 3193741"/>
              <a:gd name="connsiteX99" fmla="*/ 299145 w 5470628"/>
              <a:gd name="connsiteY99" fmla="*/ 2044862 h 3193741"/>
              <a:gd name="connsiteX100" fmla="*/ 350236 w 5470628"/>
              <a:gd name="connsiteY100" fmla="*/ 2001187 h 3193741"/>
              <a:gd name="connsiteX101" fmla="*/ 365223 w 5470628"/>
              <a:gd name="connsiteY101" fmla="*/ 1881218 h 3193741"/>
              <a:gd name="connsiteX102" fmla="*/ 310707 w 5470628"/>
              <a:gd name="connsiteY102" fmla="*/ 1758752 h 3193741"/>
              <a:gd name="connsiteX103" fmla="*/ 181659 w 5470628"/>
              <a:gd name="connsiteY103" fmla="*/ 1709137 h 3193741"/>
              <a:gd name="connsiteX104" fmla="*/ 213063 w 5470628"/>
              <a:gd name="connsiteY104" fmla="*/ 1632021 h 3193741"/>
              <a:gd name="connsiteX105" fmla="*/ 481390 w 5470628"/>
              <a:gd name="connsiteY105" fmla="*/ 1644125 h 3193741"/>
              <a:gd name="connsiteX106" fmla="*/ 68930 w 5470628"/>
              <a:gd name="connsiteY106" fmla="*/ 1457537 h 3193741"/>
              <a:gd name="connsiteX107" fmla="*/ 135138 w 5470628"/>
              <a:gd name="connsiteY107" fmla="*/ 1440976 h 3193741"/>
              <a:gd name="connsiteX108" fmla="*/ 131611 w 5470628"/>
              <a:gd name="connsiteY108" fmla="*/ 1427642 h 3193741"/>
              <a:gd name="connsiteX109" fmla="*/ 130443 w 5470628"/>
              <a:gd name="connsiteY109" fmla="*/ 1343795 h 3193741"/>
              <a:gd name="connsiteX110" fmla="*/ 138930 w 5470628"/>
              <a:gd name="connsiteY110" fmla="*/ 1304094 h 3193741"/>
              <a:gd name="connsiteX111" fmla="*/ 118409 w 5470628"/>
              <a:gd name="connsiteY111" fmla="*/ 1262212 h 3193741"/>
              <a:gd name="connsiteX112" fmla="*/ 421410 w 5470628"/>
              <a:gd name="connsiteY112" fmla="*/ 1304757 h 3193741"/>
              <a:gd name="connsiteX113" fmla="*/ 655702 w 5470628"/>
              <a:gd name="connsiteY113" fmla="*/ 1291801 h 3193741"/>
              <a:gd name="connsiteX114" fmla="*/ 648299 w 5470628"/>
              <a:gd name="connsiteY114" fmla="*/ 1287715 h 3193741"/>
              <a:gd name="connsiteX115" fmla="*/ 531027 w 5470628"/>
              <a:gd name="connsiteY115" fmla="*/ 1193967 h 3193741"/>
              <a:gd name="connsiteX116" fmla="*/ 526433 w 5470628"/>
              <a:gd name="connsiteY116" fmla="*/ 1191913 h 3193741"/>
              <a:gd name="connsiteX117" fmla="*/ 504666 w 5470628"/>
              <a:gd name="connsiteY117" fmla="*/ 1177230 h 3193741"/>
              <a:gd name="connsiteX118" fmla="*/ 482307 w 5470628"/>
              <a:gd name="connsiteY118" fmla="*/ 1162618 h 3193741"/>
              <a:gd name="connsiteX119" fmla="*/ 479029 w 5470628"/>
              <a:gd name="connsiteY119" fmla="*/ 1162540 h 3193741"/>
              <a:gd name="connsiteX120" fmla="*/ 447663 w 5470628"/>
              <a:gd name="connsiteY120" fmla="*/ 1132649 h 3193741"/>
              <a:gd name="connsiteX121" fmla="*/ 438547 w 5470628"/>
              <a:gd name="connsiteY121" fmla="*/ 1110977 h 3193741"/>
              <a:gd name="connsiteX122" fmla="*/ 405343 w 5470628"/>
              <a:gd name="connsiteY122" fmla="*/ 1089612 h 3193741"/>
              <a:gd name="connsiteX123" fmla="*/ 371373 w 5470628"/>
              <a:gd name="connsiteY123" fmla="*/ 1070238 h 3193741"/>
              <a:gd name="connsiteX124" fmla="*/ 290358 w 5470628"/>
              <a:gd name="connsiteY124" fmla="*/ 1059884 h 3193741"/>
              <a:gd name="connsiteX125" fmla="*/ 235140 w 5470628"/>
              <a:gd name="connsiteY125" fmla="*/ 1029322 h 3193741"/>
              <a:gd name="connsiteX126" fmla="*/ 300494 w 5470628"/>
              <a:gd name="connsiteY126" fmla="*/ 1032083 h 3193741"/>
              <a:gd name="connsiteX127" fmla="*/ 239661 w 5470628"/>
              <a:gd name="connsiteY127" fmla="*/ 997457 h 3193741"/>
              <a:gd name="connsiteX128" fmla="*/ 204788 w 5470628"/>
              <a:gd name="connsiteY128" fmla="*/ 959211 h 3193741"/>
              <a:gd name="connsiteX129" fmla="*/ 207583 w 5470628"/>
              <a:gd name="connsiteY129" fmla="*/ 947009 h 3193741"/>
              <a:gd name="connsiteX130" fmla="*/ 223061 w 5470628"/>
              <a:gd name="connsiteY130" fmla="*/ 947033 h 3193741"/>
              <a:gd name="connsiteX131" fmla="*/ 280015 w 5470628"/>
              <a:gd name="connsiteY131" fmla="*/ 972164 h 3193741"/>
              <a:gd name="connsiteX132" fmla="*/ 353948 w 5470628"/>
              <a:gd name="connsiteY132" fmla="*/ 1006865 h 3193741"/>
              <a:gd name="connsiteX133" fmla="*/ 240466 w 5470628"/>
              <a:gd name="connsiteY133" fmla="*/ 939943 h 3193741"/>
              <a:gd name="connsiteX134" fmla="*/ 158812 w 5470628"/>
              <a:gd name="connsiteY134" fmla="*/ 891467 h 3193741"/>
              <a:gd name="connsiteX135" fmla="*/ 139551 w 5470628"/>
              <a:gd name="connsiteY135" fmla="*/ 855364 h 3193741"/>
              <a:gd name="connsiteX136" fmla="*/ 145731 w 5470628"/>
              <a:gd name="connsiteY136" fmla="*/ 844888 h 3193741"/>
              <a:gd name="connsiteX137" fmla="*/ 158154 w 5470628"/>
              <a:gd name="connsiteY137" fmla="*/ 848366 h 3193741"/>
              <a:gd name="connsiteX138" fmla="*/ 169370 w 5470628"/>
              <a:gd name="connsiteY138" fmla="*/ 856260 h 3193741"/>
              <a:gd name="connsiteX139" fmla="*/ 288295 w 5470628"/>
              <a:gd name="connsiteY139" fmla="*/ 915169 h 3193741"/>
              <a:gd name="connsiteX140" fmla="*/ 462694 w 5470628"/>
              <a:gd name="connsiteY140" fmla="*/ 994643 h 3193741"/>
              <a:gd name="connsiteX141" fmla="*/ 531910 w 5470628"/>
              <a:gd name="connsiteY141" fmla="*/ 1006664 h 3193741"/>
              <a:gd name="connsiteX142" fmla="*/ 333940 w 5470628"/>
              <a:gd name="connsiteY142" fmla="*/ 893507 h 3193741"/>
              <a:gd name="connsiteX143" fmla="*/ 181443 w 5470628"/>
              <a:gd name="connsiteY143" fmla="*/ 746608 h 3193741"/>
              <a:gd name="connsiteX144" fmla="*/ 162678 w 5470628"/>
              <a:gd name="connsiteY144" fmla="*/ 737018 h 3193741"/>
              <a:gd name="connsiteX145" fmla="*/ 156307 w 5470628"/>
              <a:gd name="connsiteY145" fmla="*/ 730435 h 3193741"/>
              <a:gd name="connsiteX146" fmla="*/ 117227 w 5470628"/>
              <a:gd name="connsiteY146" fmla="*/ 677515 h 3193741"/>
              <a:gd name="connsiteX147" fmla="*/ 113655 w 5470628"/>
              <a:gd name="connsiteY147" fmla="*/ 663474 h 3193741"/>
              <a:gd name="connsiteX148" fmla="*/ 115226 w 5470628"/>
              <a:gd name="connsiteY148" fmla="*/ 636712 h 3193741"/>
              <a:gd name="connsiteX149" fmla="*/ 105067 w 5470628"/>
              <a:gd name="connsiteY149" fmla="*/ 622046 h 3193741"/>
              <a:gd name="connsiteX150" fmla="*/ 104113 w 5470628"/>
              <a:gd name="connsiteY150" fmla="*/ 611722 h 3193741"/>
              <a:gd name="connsiteX151" fmla="*/ 118895 w 5470628"/>
              <a:gd name="connsiteY151" fmla="*/ 610169 h 3193741"/>
              <a:gd name="connsiteX152" fmla="*/ 163095 w 5470628"/>
              <a:gd name="connsiteY152" fmla="*/ 640642 h 3193741"/>
              <a:gd name="connsiteX153" fmla="*/ 185766 w 5470628"/>
              <a:gd name="connsiteY153" fmla="*/ 641454 h 3193741"/>
              <a:gd name="connsiteX154" fmla="*/ 212892 w 5470628"/>
              <a:gd name="connsiteY154" fmla="*/ 637457 h 3193741"/>
              <a:gd name="connsiteX155" fmla="*/ 223932 w 5470628"/>
              <a:gd name="connsiteY155" fmla="*/ 647271 h 3193741"/>
              <a:gd name="connsiteX156" fmla="*/ 287167 w 5470628"/>
              <a:gd name="connsiteY156" fmla="*/ 691571 h 3193741"/>
              <a:gd name="connsiteX157" fmla="*/ 330380 w 5470628"/>
              <a:gd name="connsiteY157" fmla="*/ 692506 h 3193741"/>
              <a:gd name="connsiteX158" fmla="*/ 296172 w 5470628"/>
              <a:gd name="connsiteY158" fmla="*/ 688108 h 3193741"/>
              <a:gd name="connsiteX159" fmla="*/ 286974 w 5470628"/>
              <a:gd name="connsiteY159" fmla="*/ 674512 h 3193741"/>
              <a:gd name="connsiteX160" fmla="*/ 286166 w 5470628"/>
              <a:gd name="connsiteY160" fmla="*/ 661798 h 3193741"/>
              <a:gd name="connsiteX161" fmla="*/ 236268 w 5470628"/>
              <a:gd name="connsiteY161" fmla="*/ 635338 h 3193741"/>
              <a:gd name="connsiteX162" fmla="*/ 231734 w 5470628"/>
              <a:gd name="connsiteY162" fmla="*/ 634225 h 3193741"/>
              <a:gd name="connsiteX163" fmla="*/ 221253 w 5470628"/>
              <a:gd name="connsiteY163" fmla="*/ 623870 h 3193741"/>
              <a:gd name="connsiteX164" fmla="*/ 237564 w 5470628"/>
              <a:gd name="connsiteY164" fmla="*/ 613590 h 3193741"/>
              <a:gd name="connsiteX165" fmla="*/ 282259 w 5470628"/>
              <a:gd name="connsiteY165" fmla="*/ 619091 h 3193741"/>
              <a:gd name="connsiteX166" fmla="*/ 370630 w 5470628"/>
              <a:gd name="connsiteY166" fmla="*/ 665566 h 3193741"/>
              <a:gd name="connsiteX167" fmla="*/ 498017 w 5470628"/>
              <a:gd name="connsiteY167" fmla="*/ 740532 h 3193741"/>
              <a:gd name="connsiteX168" fmla="*/ 918036 w 5470628"/>
              <a:gd name="connsiteY168" fmla="*/ 924307 h 3193741"/>
              <a:gd name="connsiteX169" fmla="*/ 1079304 w 5470628"/>
              <a:gd name="connsiteY169" fmla="*/ 984494 h 3193741"/>
              <a:gd name="connsiteX170" fmla="*/ 1079935 w 5470628"/>
              <a:gd name="connsiteY170" fmla="*/ 980383 h 3193741"/>
              <a:gd name="connsiteX171" fmla="*/ 1079695 w 5470628"/>
              <a:gd name="connsiteY171" fmla="*/ 976616 h 3193741"/>
              <a:gd name="connsiteX172" fmla="*/ 966178 w 5470628"/>
              <a:gd name="connsiteY172" fmla="*/ 937219 h 3193741"/>
              <a:gd name="connsiteX173" fmla="*/ 720106 w 5470628"/>
              <a:gd name="connsiteY173" fmla="*/ 807112 h 3193741"/>
              <a:gd name="connsiteX174" fmla="*/ 698823 w 5470628"/>
              <a:gd name="connsiteY174" fmla="*/ 804708 h 3193741"/>
              <a:gd name="connsiteX175" fmla="*/ 664513 w 5470628"/>
              <a:gd name="connsiteY175" fmla="*/ 784663 h 3193741"/>
              <a:gd name="connsiteX176" fmla="*/ 660380 w 5470628"/>
              <a:gd name="connsiteY176" fmla="*/ 771165 h 3193741"/>
              <a:gd name="connsiteX177" fmla="*/ 584959 w 5470628"/>
              <a:gd name="connsiteY177" fmla="*/ 722409 h 3193741"/>
              <a:gd name="connsiteX178" fmla="*/ 435649 w 5470628"/>
              <a:gd name="connsiteY178" fmla="*/ 639659 h 3193741"/>
              <a:gd name="connsiteX179" fmla="*/ 404944 w 5470628"/>
              <a:gd name="connsiteY179" fmla="*/ 606128 h 3193741"/>
              <a:gd name="connsiteX180" fmla="*/ 408476 w 5470628"/>
              <a:gd name="connsiteY180" fmla="*/ 591466 h 3193741"/>
              <a:gd name="connsiteX181" fmla="*/ 425225 w 5470628"/>
              <a:gd name="connsiteY181" fmla="*/ 592759 h 3193741"/>
              <a:gd name="connsiteX182" fmla="*/ 487115 w 5470628"/>
              <a:gd name="connsiteY182" fmla="*/ 620614 h 3193741"/>
              <a:gd name="connsiteX183" fmla="*/ 550277 w 5470628"/>
              <a:gd name="connsiteY183" fmla="*/ 649738 h 3193741"/>
              <a:gd name="connsiteX184" fmla="*/ 544421 w 5470628"/>
              <a:gd name="connsiteY184" fmla="*/ 641907 h 3193741"/>
              <a:gd name="connsiteX185" fmla="*/ 431905 w 5470628"/>
              <a:gd name="connsiteY185" fmla="*/ 580799 h 3193741"/>
              <a:gd name="connsiteX186" fmla="*/ 351177 w 5470628"/>
              <a:gd name="connsiteY186" fmla="*/ 528177 h 3193741"/>
              <a:gd name="connsiteX187" fmla="*/ 339749 w 5470628"/>
              <a:gd name="connsiteY187" fmla="*/ 498244 h 3193741"/>
              <a:gd name="connsiteX188" fmla="*/ 346313 w 5470628"/>
              <a:gd name="connsiteY188" fmla="*/ 489145 h 3193741"/>
              <a:gd name="connsiteX189" fmla="*/ 356579 w 5470628"/>
              <a:gd name="connsiteY189" fmla="*/ 491460 h 3193741"/>
              <a:gd name="connsiteX190" fmla="*/ 371505 w 5470628"/>
              <a:gd name="connsiteY190" fmla="*/ 501516 h 3193741"/>
              <a:gd name="connsiteX191" fmla="*/ 476275 w 5470628"/>
              <a:gd name="connsiteY191" fmla="*/ 553122 h 3193741"/>
              <a:gd name="connsiteX192" fmla="*/ 649952 w 5470628"/>
              <a:gd name="connsiteY192" fmla="*/ 635294 h 3193741"/>
              <a:gd name="connsiteX193" fmla="*/ 727161 w 5470628"/>
              <a:gd name="connsiteY193" fmla="*/ 651328 h 3193741"/>
              <a:gd name="connsiteX194" fmla="*/ 722417 w 5470628"/>
              <a:gd name="connsiteY194" fmla="*/ 646921 h 3193741"/>
              <a:gd name="connsiteX195" fmla="*/ 546079 w 5470628"/>
              <a:gd name="connsiteY195" fmla="*/ 546328 h 3193741"/>
              <a:gd name="connsiteX196" fmla="*/ 378182 w 5470628"/>
              <a:gd name="connsiteY196" fmla="*/ 386585 h 3193741"/>
              <a:gd name="connsiteX197" fmla="*/ 370158 w 5470628"/>
              <a:gd name="connsiteY197" fmla="*/ 382100 h 3193741"/>
              <a:gd name="connsiteX198" fmla="*/ 357861 w 5470628"/>
              <a:gd name="connsiteY198" fmla="*/ 371252 h 3193741"/>
              <a:gd name="connsiteX199" fmla="*/ 331313 w 5470628"/>
              <a:gd name="connsiteY199" fmla="*/ 328203 h 3193741"/>
              <a:gd name="connsiteX200" fmla="*/ 319354 w 5470628"/>
              <a:gd name="connsiteY200" fmla="*/ 299282 h 3193741"/>
              <a:gd name="connsiteX201" fmla="*/ 319682 w 5470628"/>
              <a:gd name="connsiteY201" fmla="*/ 285719 h 3193741"/>
              <a:gd name="connsiteX202" fmla="*/ 306391 w 5470628"/>
              <a:gd name="connsiteY202" fmla="*/ 268585 h 3193741"/>
              <a:gd name="connsiteX203" fmla="*/ 303294 w 5470628"/>
              <a:gd name="connsiteY203" fmla="*/ 257334 h 3193741"/>
              <a:gd name="connsiteX204" fmla="*/ 319242 w 5470628"/>
              <a:gd name="connsiteY204" fmla="*/ 255403 h 3193741"/>
              <a:gd name="connsiteX205" fmla="*/ 364093 w 5470628"/>
              <a:gd name="connsiteY205" fmla="*/ 286745 h 3193741"/>
              <a:gd name="connsiteX206" fmla="*/ 385301 w 5470628"/>
              <a:gd name="connsiteY206" fmla="*/ 287973 h 3193741"/>
              <a:gd name="connsiteX207" fmla="*/ 417598 w 5470628"/>
              <a:gd name="connsiteY207" fmla="*/ 285722 h 3193741"/>
              <a:gd name="connsiteX208" fmla="*/ 440155 w 5470628"/>
              <a:gd name="connsiteY208" fmla="*/ 308139 h 3193741"/>
              <a:gd name="connsiteX209" fmla="*/ 534406 w 5470628"/>
              <a:gd name="connsiteY209" fmla="*/ 339430 h 3193741"/>
              <a:gd name="connsiteX210" fmla="*/ 495633 w 5470628"/>
              <a:gd name="connsiteY210" fmla="*/ 333450 h 3193741"/>
              <a:gd name="connsiteX211" fmla="*/ 486289 w 5470628"/>
              <a:gd name="connsiteY211" fmla="*/ 322243 h 3193741"/>
              <a:gd name="connsiteX212" fmla="*/ 484000 w 5470628"/>
              <a:gd name="connsiteY212" fmla="*/ 304964 h 3193741"/>
              <a:gd name="connsiteX213" fmla="*/ 436911 w 5470628"/>
              <a:gd name="connsiteY213" fmla="*/ 280536 h 3193741"/>
              <a:gd name="connsiteX214" fmla="*/ 426865 w 5470628"/>
              <a:gd name="connsiteY214" fmla="*/ 277007 h 3193741"/>
              <a:gd name="connsiteX215" fmla="*/ 420654 w 5470628"/>
              <a:gd name="connsiteY215" fmla="*/ 268269 h 3193741"/>
              <a:gd name="connsiteX216" fmla="*/ 432329 w 5470628"/>
              <a:gd name="connsiteY216" fmla="*/ 259975 h 3193741"/>
              <a:gd name="connsiteX217" fmla="*/ 447672 w 5470628"/>
              <a:gd name="connsiteY217" fmla="*/ 257879 h 3193741"/>
              <a:gd name="connsiteX218" fmla="*/ 502242 w 5470628"/>
              <a:gd name="connsiteY218" fmla="*/ 273572 h 3193741"/>
              <a:gd name="connsiteX219" fmla="*/ 659874 w 5470628"/>
              <a:gd name="connsiteY219" fmla="*/ 365516 h 3193741"/>
              <a:gd name="connsiteX220" fmla="*/ 829177 w 5470628"/>
              <a:gd name="connsiteY220" fmla="*/ 444421 h 3193741"/>
              <a:gd name="connsiteX221" fmla="*/ 1231903 w 5470628"/>
              <a:gd name="connsiteY221" fmla="*/ 613682 h 3193741"/>
              <a:gd name="connsiteX222" fmla="*/ 1911736 w 5470628"/>
              <a:gd name="connsiteY222" fmla="*/ 685084 h 3193741"/>
              <a:gd name="connsiteX223" fmla="*/ 2564313 w 5470628"/>
              <a:gd name="connsiteY223" fmla="*/ 632143 h 3193741"/>
              <a:gd name="connsiteX224" fmla="*/ 2657304 w 5470628"/>
              <a:gd name="connsiteY224" fmla="*/ 624913 h 3193741"/>
              <a:gd name="connsiteX225" fmla="*/ 4235818 w 5470628"/>
              <a:gd name="connsiteY225" fmla="*/ 259339 h 3193741"/>
              <a:gd name="connsiteX226" fmla="*/ 4460331 w 5470628"/>
              <a:gd name="connsiteY226" fmla="*/ 176864 h 3193741"/>
              <a:gd name="connsiteX227" fmla="*/ 4499578 w 5470628"/>
              <a:gd name="connsiteY227" fmla="*/ 186791 h 3193741"/>
              <a:gd name="connsiteX228" fmla="*/ 4514640 w 5470628"/>
              <a:gd name="connsiteY228" fmla="*/ 188841 h 3193741"/>
              <a:gd name="connsiteX229" fmla="*/ 4516523 w 5470628"/>
              <a:gd name="connsiteY229" fmla="*/ 189988 h 3193741"/>
              <a:gd name="connsiteX230" fmla="*/ 4518126 w 5470628"/>
              <a:gd name="connsiteY230" fmla="*/ 189316 h 3193741"/>
              <a:gd name="connsiteX231" fmla="*/ 4514640 w 5470628"/>
              <a:gd name="connsiteY231" fmla="*/ 188841 h 3193741"/>
              <a:gd name="connsiteX232" fmla="*/ 4511569 w 5470628"/>
              <a:gd name="connsiteY232" fmla="*/ 186970 h 3193741"/>
              <a:gd name="connsiteX233" fmla="*/ 4510888 w 5470628"/>
              <a:gd name="connsiteY233" fmla="*/ 180943 h 3193741"/>
              <a:gd name="connsiteX234" fmla="*/ 4531865 w 5470628"/>
              <a:gd name="connsiteY234" fmla="*/ 155151 h 3193741"/>
              <a:gd name="connsiteX235" fmla="*/ 4573441 w 5470628"/>
              <a:gd name="connsiteY235" fmla="*/ 139676 h 3193741"/>
              <a:gd name="connsiteX236" fmla="*/ 4594964 w 5470628"/>
              <a:gd name="connsiteY236" fmla="*/ 145847 h 3193741"/>
              <a:gd name="connsiteX237" fmla="*/ 4623059 w 5470628"/>
              <a:gd name="connsiteY237" fmla="*/ 152410 h 3193741"/>
              <a:gd name="connsiteX238" fmla="*/ 4748356 w 5470628"/>
              <a:gd name="connsiteY238" fmla="*/ 68192 h 3193741"/>
              <a:gd name="connsiteX239" fmla="*/ 4833812 w 5470628"/>
              <a:gd name="connsiteY239" fmla="*/ 8017 h 3193741"/>
              <a:gd name="connsiteX240" fmla="*/ 4850908 w 5470628"/>
              <a:gd name="connsiteY240" fmla="*/ 727 h 3193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Lst>
            <a:rect l="l" t="t" r="r" b="b"/>
            <a:pathLst>
              <a:path w="5470628" h="3193741">
                <a:moveTo>
                  <a:pt x="5462602" y="1413608"/>
                </a:moveTo>
                <a:lnTo>
                  <a:pt x="5465724" y="1421881"/>
                </a:lnTo>
                <a:cubicBezTo>
                  <a:pt x="5472118" y="1444281"/>
                  <a:pt x="5472640" y="1461744"/>
                  <a:pt x="5465025" y="1466556"/>
                </a:cubicBezTo>
                <a:lnTo>
                  <a:pt x="5463208" y="1466226"/>
                </a:lnTo>
                <a:lnTo>
                  <a:pt x="5463242" y="1451866"/>
                </a:lnTo>
                <a:cubicBezTo>
                  <a:pt x="5463190" y="1441487"/>
                  <a:pt x="5463068" y="1431722"/>
                  <a:pt x="5462894" y="1423194"/>
                </a:cubicBezTo>
                <a:close/>
                <a:moveTo>
                  <a:pt x="5461417" y="1391849"/>
                </a:moveTo>
                <a:cubicBezTo>
                  <a:pt x="5461710" y="1392940"/>
                  <a:pt x="5461992" y="1396513"/>
                  <a:pt x="5462246" y="1401944"/>
                </a:cubicBezTo>
                <a:lnTo>
                  <a:pt x="5462602" y="1413608"/>
                </a:lnTo>
                <a:lnTo>
                  <a:pt x="5459078" y="1404268"/>
                </a:lnTo>
                <a:lnTo>
                  <a:pt x="5460137" y="1393780"/>
                </a:lnTo>
                <a:cubicBezTo>
                  <a:pt x="5460561" y="1391114"/>
                  <a:pt x="5460982" y="1390270"/>
                  <a:pt x="5461417" y="1391849"/>
                </a:cubicBezTo>
                <a:close/>
                <a:moveTo>
                  <a:pt x="614271" y="1052206"/>
                </a:moveTo>
                <a:cubicBezTo>
                  <a:pt x="613444" y="1053256"/>
                  <a:pt x="612323" y="1054339"/>
                  <a:pt x="611497" y="1055389"/>
                </a:cubicBezTo>
                <a:cubicBezTo>
                  <a:pt x="617673" y="1058912"/>
                  <a:pt x="624115" y="1061928"/>
                  <a:pt x="630277" y="1065215"/>
                </a:cubicBezTo>
                <a:cubicBezTo>
                  <a:pt x="637469" y="1066004"/>
                  <a:pt x="644958" y="1066759"/>
                  <a:pt x="651856" y="1067584"/>
                </a:cubicBezTo>
                <a:cubicBezTo>
                  <a:pt x="639327" y="1062458"/>
                  <a:pt x="626799" y="1057332"/>
                  <a:pt x="614271" y="1052206"/>
                </a:cubicBezTo>
                <a:close/>
                <a:moveTo>
                  <a:pt x="810628" y="695550"/>
                </a:moveTo>
                <a:cubicBezTo>
                  <a:pt x="873537" y="739416"/>
                  <a:pt x="951215" y="767494"/>
                  <a:pt x="1033084" y="791270"/>
                </a:cubicBezTo>
                <a:cubicBezTo>
                  <a:pt x="1034205" y="790184"/>
                  <a:pt x="1035031" y="789136"/>
                  <a:pt x="1036153" y="788050"/>
                </a:cubicBezTo>
                <a:cubicBezTo>
                  <a:pt x="960983" y="757296"/>
                  <a:pt x="885798" y="726306"/>
                  <a:pt x="810628" y="695550"/>
                </a:cubicBezTo>
                <a:close/>
                <a:moveTo>
                  <a:pt x="4850908" y="727"/>
                </a:moveTo>
                <a:cubicBezTo>
                  <a:pt x="4858191" y="2929"/>
                  <a:pt x="4860543" y="7152"/>
                  <a:pt x="4858584" y="13795"/>
                </a:cubicBezTo>
                <a:cubicBezTo>
                  <a:pt x="4855845" y="22194"/>
                  <a:pt x="4850092" y="30008"/>
                  <a:pt x="4843408" y="37224"/>
                </a:cubicBezTo>
                <a:cubicBezTo>
                  <a:pt x="4812232" y="71132"/>
                  <a:pt x="4827067" y="79774"/>
                  <a:pt x="4871062" y="78954"/>
                </a:cubicBezTo>
                <a:cubicBezTo>
                  <a:pt x="4910302" y="78234"/>
                  <a:pt x="4949507" y="72299"/>
                  <a:pt x="4989038" y="66799"/>
                </a:cubicBezTo>
                <a:cubicBezTo>
                  <a:pt x="5008500" y="63967"/>
                  <a:pt x="5009491" y="65509"/>
                  <a:pt x="5002636" y="79388"/>
                </a:cubicBezTo>
                <a:cubicBezTo>
                  <a:pt x="4991594" y="102315"/>
                  <a:pt x="4990844" y="123285"/>
                  <a:pt x="5008332" y="140859"/>
                </a:cubicBezTo>
                <a:cubicBezTo>
                  <a:pt x="5012456" y="144868"/>
                  <a:pt x="5015428" y="149491"/>
                  <a:pt x="5014326" y="155555"/>
                </a:cubicBezTo>
                <a:cubicBezTo>
                  <a:pt x="5009356" y="180357"/>
                  <a:pt x="5019874" y="200674"/>
                  <a:pt x="5030704" y="221190"/>
                </a:cubicBezTo>
                <a:cubicBezTo>
                  <a:pt x="5048958" y="255517"/>
                  <a:pt x="5072099" y="287116"/>
                  <a:pt x="5097262" y="317759"/>
                </a:cubicBezTo>
                <a:cubicBezTo>
                  <a:pt x="5115004" y="339336"/>
                  <a:pt x="5126222" y="365974"/>
                  <a:pt x="5165084" y="373367"/>
                </a:cubicBezTo>
                <a:cubicBezTo>
                  <a:pt x="5174420" y="375083"/>
                  <a:pt x="5177498" y="381353"/>
                  <a:pt x="5174137" y="389353"/>
                </a:cubicBezTo>
                <a:cubicBezTo>
                  <a:pt x="5163026" y="415847"/>
                  <a:pt x="5172067" y="436343"/>
                  <a:pt x="5192507" y="453561"/>
                </a:cubicBezTo>
                <a:cubicBezTo>
                  <a:pt x="5199734" y="459565"/>
                  <a:pt x="5197020" y="463690"/>
                  <a:pt x="5187160" y="467732"/>
                </a:cubicBezTo>
                <a:cubicBezTo>
                  <a:pt x="5175836" y="472188"/>
                  <a:pt x="5167025" y="478711"/>
                  <a:pt x="5160106" y="486904"/>
                </a:cubicBezTo>
                <a:cubicBezTo>
                  <a:pt x="5148744" y="500143"/>
                  <a:pt x="5143396" y="514315"/>
                  <a:pt x="5138948" y="528614"/>
                </a:cubicBezTo>
                <a:cubicBezTo>
                  <a:pt x="5132042" y="551041"/>
                  <a:pt x="5123894" y="572670"/>
                  <a:pt x="5097016" y="589923"/>
                </a:cubicBezTo>
                <a:cubicBezTo>
                  <a:pt x="5089016" y="595163"/>
                  <a:pt x="5082598" y="601872"/>
                  <a:pt x="5075869" y="608381"/>
                </a:cubicBezTo>
                <a:cubicBezTo>
                  <a:pt x="5078016" y="614052"/>
                  <a:pt x="5083322" y="617918"/>
                  <a:pt x="5093172" y="618385"/>
                </a:cubicBezTo>
                <a:cubicBezTo>
                  <a:pt x="5155867" y="621469"/>
                  <a:pt x="5153088" y="652648"/>
                  <a:pt x="5153518" y="687474"/>
                </a:cubicBezTo>
                <a:cubicBezTo>
                  <a:pt x="5154177" y="730575"/>
                  <a:pt x="5118812" y="754787"/>
                  <a:pt x="5074984" y="776941"/>
                </a:cubicBezTo>
                <a:cubicBezTo>
                  <a:pt x="5059986" y="784451"/>
                  <a:pt x="5038116" y="786863"/>
                  <a:pt x="5033348" y="805473"/>
                </a:cubicBezTo>
                <a:cubicBezTo>
                  <a:pt x="5059529" y="819384"/>
                  <a:pt x="5089376" y="802009"/>
                  <a:pt x="5116847" y="803426"/>
                </a:cubicBezTo>
                <a:cubicBezTo>
                  <a:pt x="5139548" y="804709"/>
                  <a:pt x="5176330" y="798120"/>
                  <a:pt x="5147902" y="833118"/>
                </a:cubicBezTo>
                <a:cubicBezTo>
                  <a:pt x="5139626" y="843373"/>
                  <a:pt x="5150382" y="848714"/>
                  <a:pt x="5161665" y="848297"/>
                </a:cubicBezTo>
                <a:cubicBezTo>
                  <a:pt x="5253064" y="844106"/>
                  <a:pt x="5215170" y="912756"/>
                  <a:pt x="5246520" y="942412"/>
                </a:cubicBezTo>
                <a:cubicBezTo>
                  <a:pt x="5255359" y="950358"/>
                  <a:pt x="5247812" y="967405"/>
                  <a:pt x="5235368" y="972946"/>
                </a:cubicBezTo>
                <a:cubicBezTo>
                  <a:pt x="5156387" y="1008610"/>
                  <a:pt x="5149354" y="1071149"/>
                  <a:pt x="5113739" y="1128845"/>
                </a:cubicBezTo>
                <a:cubicBezTo>
                  <a:pt x="5157305" y="1144685"/>
                  <a:pt x="5208388" y="1143005"/>
                  <a:pt x="5255034" y="1151117"/>
                </a:cubicBezTo>
                <a:cubicBezTo>
                  <a:pt x="5303482" y="1159484"/>
                  <a:pt x="5304156" y="1170079"/>
                  <a:pt x="5267513" y="1216275"/>
                </a:cubicBezTo>
                <a:cubicBezTo>
                  <a:pt x="5370269" y="1212844"/>
                  <a:pt x="5370269" y="1212844"/>
                  <a:pt x="5343113" y="1281854"/>
                </a:cubicBezTo>
                <a:cubicBezTo>
                  <a:pt x="5386272" y="1279593"/>
                  <a:pt x="5428618" y="1334726"/>
                  <a:pt x="5452014" y="1385543"/>
                </a:cubicBezTo>
                <a:lnTo>
                  <a:pt x="5459078" y="1404268"/>
                </a:lnTo>
                <a:lnTo>
                  <a:pt x="5458838" y="1406644"/>
                </a:lnTo>
                <a:cubicBezTo>
                  <a:pt x="5457942" y="1418063"/>
                  <a:pt x="5456960" y="1434367"/>
                  <a:pt x="5455752" y="1450751"/>
                </a:cubicBezTo>
                <a:lnTo>
                  <a:pt x="5454594" y="1464662"/>
                </a:lnTo>
                <a:lnTo>
                  <a:pt x="5447215" y="1463321"/>
                </a:lnTo>
                <a:cubicBezTo>
                  <a:pt x="5441256" y="1459714"/>
                  <a:pt x="5437002" y="1458345"/>
                  <a:pt x="5433934" y="1458428"/>
                </a:cubicBezTo>
                <a:cubicBezTo>
                  <a:pt x="5424728" y="1458676"/>
                  <a:pt x="5426188" y="1471978"/>
                  <a:pt x="5424276" y="1477014"/>
                </a:cubicBezTo>
                <a:cubicBezTo>
                  <a:pt x="5417851" y="1492977"/>
                  <a:pt x="5433852" y="1501241"/>
                  <a:pt x="5444628" y="1511562"/>
                </a:cubicBezTo>
                <a:cubicBezTo>
                  <a:pt x="5448663" y="1515344"/>
                  <a:pt x="5451544" y="1497678"/>
                  <a:pt x="5453752" y="1474786"/>
                </a:cubicBezTo>
                <a:lnTo>
                  <a:pt x="5454594" y="1464662"/>
                </a:lnTo>
                <a:lnTo>
                  <a:pt x="5463208" y="1466226"/>
                </a:lnTo>
                <a:lnTo>
                  <a:pt x="5463164" y="1484226"/>
                </a:lnTo>
                <a:cubicBezTo>
                  <a:pt x="5462722" y="1528173"/>
                  <a:pt x="5460824" y="1571999"/>
                  <a:pt x="5456160" y="1575885"/>
                </a:cubicBezTo>
                <a:cubicBezTo>
                  <a:pt x="5406708" y="1617226"/>
                  <a:pt x="5442751" y="1692579"/>
                  <a:pt x="5345636" y="1714543"/>
                </a:cubicBezTo>
                <a:cubicBezTo>
                  <a:pt x="5301930" y="1724583"/>
                  <a:pt x="5282493" y="1755882"/>
                  <a:pt x="5251319" y="1775792"/>
                </a:cubicBezTo>
                <a:cubicBezTo>
                  <a:pt x="5142610" y="1844714"/>
                  <a:pt x="5072132" y="1925140"/>
                  <a:pt x="5043512" y="2027305"/>
                </a:cubicBezTo>
                <a:cubicBezTo>
                  <a:pt x="5035488" y="2055562"/>
                  <a:pt x="5000258" y="2081893"/>
                  <a:pt x="4978144" y="2108535"/>
                </a:cubicBezTo>
                <a:cubicBezTo>
                  <a:pt x="4990785" y="2124798"/>
                  <a:pt x="5050411" y="2079615"/>
                  <a:pt x="5031476" y="2128173"/>
                </a:cubicBezTo>
                <a:cubicBezTo>
                  <a:pt x="5017138" y="2164787"/>
                  <a:pt x="4975973" y="2191363"/>
                  <a:pt x="4937389" y="2216441"/>
                </a:cubicBezTo>
                <a:cubicBezTo>
                  <a:pt x="4893079" y="2245058"/>
                  <a:pt x="4843760" y="2269776"/>
                  <a:pt x="4826122" y="2315331"/>
                </a:cubicBezTo>
                <a:cubicBezTo>
                  <a:pt x="4822276" y="2325050"/>
                  <a:pt x="3896510" y="3112888"/>
                  <a:pt x="2544647" y="3190975"/>
                </a:cubicBezTo>
                <a:cubicBezTo>
                  <a:pt x="2323734" y="3203734"/>
                  <a:pt x="1445947" y="3169121"/>
                  <a:pt x="1328257" y="3153006"/>
                </a:cubicBezTo>
                <a:cubicBezTo>
                  <a:pt x="1207258" y="3136344"/>
                  <a:pt x="1101756" y="3091943"/>
                  <a:pt x="977943" y="3082502"/>
                </a:cubicBezTo>
                <a:cubicBezTo>
                  <a:pt x="912454" y="3077622"/>
                  <a:pt x="848655" y="3061861"/>
                  <a:pt x="854473" y="2994250"/>
                </a:cubicBezTo>
                <a:cubicBezTo>
                  <a:pt x="856228" y="2975057"/>
                  <a:pt x="838125" y="2961827"/>
                  <a:pt x="811593" y="2970498"/>
                </a:cubicBezTo>
                <a:cubicBezTo>
                  <a:pt x="761454" y="2987010"/>
                  <a:pt x="736680" y="2962489"/>
                  <a:pt x="707024" y="2945439"/>
                </a:cubicBezTo>
                <a:cubicBezTo>
                  <a:pt x="654509" y="2915262"/>
                  <a:pt x="603913" y="2882480"/>
                  <a:pt x="523487" y="2886053"/>
                </a:cubicBezTo>
                <a:cubicBezTo>
                  <a:pt x="537017" y="2855468"/>
                  <a:pt x="563587" y="2856758"/>
                  <a:pt x="587884" y="2859746"/>
                </a:cubicBezTo>
                <a:cubicBezTo>
                  <a:pt x="652090" y="2867866"/>
                  <a:pt x="715235" y="2878012"/>
                  <a:pt x="779426" y="2885897"/>
                </a:cubicBezTo>
                <a:cubicBezTo>
                  <a:pt x="821123" y="2891048"/>
                  <a:pt x="863074" y="2900202"/>
                  <a:pt x="917288" y="2882248"/>
                </a:cubicBezTo>
                <a:cubicBezTo>
                  <a:pt x="866364" y="2830288"/>
                  <a:pt x="785092" y="2829930"/>
                  <a:pt x="718684" y="2819941"/>
                </a:cubicBezTo>
                <a:cubicBezTo>
                  <a:pt x="635747" y="2807447"/>
                  <a:pt x="584925" y="2771133"/>
                  <a:pt x="524650" y="2731220"/>
                </a:cubicBezTo>
                <a:cubicBezTo>
                  <a:pt x="584180" y="2712621"/>
                  <a:pt x="623299" y="2742760"/>
                  <a:pt x="670138" y="2735189"/>
                </a:cubicBezTo>
                <a:cubicBezTo>
                  <a:pt x="672406" y="2728745"/>
                  <a:pt x="675988" y="2719532"/>
                  <a:pt x="675382" y="2719369"/>
                </a:cubicBezTo>
                <a:cubicBezTo>
                  <a:pt x="596666" y="2703042"/>
                  <a:pt x="557844" y="2658869"/>
                  <a:pt x="542021" y="2601946"/>
                </a:cubicBezTo>
                <a:cubicBezTo>
                  <a:pt x="533902" y="2572560"/>
                  <a:pt x="505246" y="2566541"/>
                  <a:pt x="476895" y="2555976"/>
                </a:cubicBezTo>
                <a:cubicBezTo>
                  <a:pt x="377189" y="2518466"/>
                  <a:pt x="272496" y="2486779"/>
                  <a:pt x="188751" y="2428830"/>
                </a:cubicBezTo>
                <a:cubicBezTo>
                  <a:pt x="280875" y="2426687"/>
                  <a:pt x="357216" y="2461808"/>
                  <a:pt x="456762" y="2468731"/>
                </a:cubicBezTo>
                <a:cubicBezTo>
                  <a:pt x="373794" y="2404281"/>
                  <a:pt x="269816" y="2379152"/>
                  <a:pt x="174514" y="2345378"/>
                </a:cubicBezTo>
                <a:cubicBezTo>
                  <a:pt x="130977" y="2330009"/>
                  <a:pt x="90329" y="2308598"/>
                  <a:pt x="38827" y="2303685"/>
                </a:cubicBezTo>
                <a:cubicBezTo>
                  <a:pt x="20556" y="2301864"/>
                  <a:pt x="-10092" y="2297272"/>
                  <a:pt x="3281" y="2273587"/>
                </a:cubicBezTo>
                <a:cubicBezTo>
                  <a:pt x="14533" y="2253956"/>
                  <a:pt x="39095" y="2256437"/>
                  <a:pt x="61590" y="2259170"/>
                </a:cubicBezTo>
                <a:cubicBezTo>
                  <a:pt x="115591" y="2265916"/>
                  <a:pt x="170539" y="2259497"/>
                  <a:pt x="242291" y="2250569"/>
                </a:cubicBezTo>
                <a:cubicBezTo>
                  <a:pt x="178223" y="2197829"/>
                  <a:pt x="68904" y="2229102"/>
                  <a:pt x="13205" y="2172263"/>
                </a:cubicBezTo>
                <a:cubicBezTo>
                  <a:pt x="77196" y="2153598"/>
                  <a:pt x="128251" y="2170191"/>
                  <a:pt x="180810" y="2168333"/>
                </a:cubicBezTo>
                <a:cubicBezTo>
                  <a:pt x="228319" y="2166612"/>
                  <a:pt x="239444" y="2154350"/>
                  <a:pt x="226020" y="2121100"/>
                </a:cubicBezTo>
                <a:cubicBezTo>
                  <a:pt x="205165" y="2069293"/>
                  <a:pt x="229388" y="2038364"/>
                  <a:pt x="299145" y="2044862"/>
                </a:cubicBezTo>
                <a:cubicBezTo>
                  <a:pt x="363822" y="2051027"/>
                  <a:pt x="369032" y="2029991"/>
                  <a:pt x="350236" y="2001187"/>
                </a:cubicBezTo>
                <a:cubicBezTo>
                  <a:pt x="322862" y="1959187"/>
                  <a:pt x="348423" y="1921214"/>
                  <a:pt x="365223" y="1881218"/>
                </a:cubicBezTo>
                <a:cubicBezTo>
                  <a:pt x="390527" y="1820499"/>
                  <a:pt x="376326" y="1793748"/>
                  <a:pt x="310707" y="1758752"/>
                </a:cubicBezTo>
                <a:cubicBezTo>
                  <a:pt x="273754" y="1739265"/>
                  <a:pt x="234367" y="1723631"/>
                  <a:pt x="181659" y="1709137"/>
                </a:cubicBezTo>
                <a:cubicBezTo>
                  <a:pt x="299387" y="1683727"/>
                  <a:pt x="172918" y="1660608"/>
                  <a:pt x="213063" y="1632021"/>
                </a:cubicBezTo>
                <a:cubicBezTo>
                  <a:pt x="296030" y="1612244"/>
                  <a:pt x="369047" y="1679323"/>
                  <a:pt x="481390" y="1644125"/>
                </a:cubicBezTo>
                <a:cubicBezTo>
                  <a:pt x="336659" y="1595935"/>
                  <a:pt x="176348" y="1532074"/>
                  <a:pt x="68930" y="1457537"/>
                </a:cubicBezTo>
                <a:cubicBezTo>
                  <a:pt x="91299" y="1434897"/>
                  <a:pt x="115799" y="1450436"/>
                  <a:pt x="135138" y="1440976"/>
                </a:cubicBezTo>
                <a:cubicBezTo>
                  <a:pt x="133952" y="1436374"/>
                  <a:pt x="135290" y="1429332"/>
                  <a:pt x="131611" y="1427642"/>
                </a:cubicBezTo>
                <a:cubicBezTo>
                  <a:pt x="52402" y="1389548"/>
                  <a:pt x="51441" y="1388478"/>
                  <a:pt x="130443" y="1343795"/>
                </a:cubicBezTo>
                <a:cubicBezTo>
                  <a:pt x="158017" y="1328118"/>
                  <a:pt x="154966" y="1317573"/>
                  <a:pt x="138930" y="1304094"/>
                </a:cubicBezTo>
                <a:cubicBezTo>
                  <a:pt x="127608" y="1294551"/>
                  <a:pt x="113720" y="1286742"/>
                  <a:pt x="118409" y="1262212"/>
                </a:cubicBezTo>
                <a:cubicBezTo>
                  <a:pt x="164937" y="1287183"/>
                  <a:pt x="383505" y="1312432"/>
                  <a:pt x="421410" y="1304757"/>
                </a:cubicBezTo>
                <a:cubicBezTo>
                  <a:pt x="464009" y="1296037"/>
                  <a:pt x="610877" y="1288926"/>
                  <a:pt x="655702" y="1291801"/>
                </a:cubicBezTo>
                <a:cubicBezTo>
                  <a:pt x="653235" y="1290438"/>
                  <a:pt x="650767" y="1289077"/>
                  <a:pt x="648299" y="1287715"/>
                </a:cubicBezTo>
                <a:cubicBezTo>
                  <a:pt x="603999" y="1260339"/>
                  <a:pt x="559107" y="1233035"/>
                  <a:pt x="531027" y="1193967"/>
                </a:cubicBezTo>
                <a:cubicBezTo>
                  <a:pt x="529741" y="1192462"/>
                  <a:pt x="529061" y="1191120"/>
                  <a:pt x="526433" y="1191913"/>
                </a:cubicBezTo>
                <a:cubicBezTo>
                  <a:pt x="503415" y="1199684"/>
                  <a:pt x="505590" y="1187083"/>
                  <a:pt x="504666" y="1177230"/>
                </a:cubicBezTo>
                <a:cubicBezTo>
                  <a:pt x="503726" y="1167141"/>
                  <a:pt x="499378" y="1159602"/>
                  <a:pt x="482307" y="1162618"/>
                </a:cubicBezTo>
                <a:cubicBezTo>
                  <a:pt x="481421" y="1162726"/>
                  <a:pt x="480226" y="1162633"/>
                  <a:pt x="479029" y="1162540"/>
                </a:cubicBezTo>
                <a:cubicBezTo>
                  <a:pt x="470949" y="1161859"/>
                  <a:pt x="444139" y="1138059"/>
                  <a:pt x="447663" y="1132649"/>
                </a:cubicBezTo>
                <a:cubicBezTo>
                  <a:pt x="455539" y="1120781"/>
                  <a:pt x="446335" y="1116439"/>
                  <a:pt x="438547" y="1110977"/>
                </a:cubicBezTo>
                <a:cubicBezTo>
                  <a:pt x="427656" y="1103517"/>
                  <a:pt x="416795" y="1096529"/>
                  <a:pt x="405343" y="1089612"/>
                </a:cubicBezTo>
                <a:cubicBezTo>
                  <a:pt x="394202" y="1082895"/>
                  <a:pt x="382794" y="1076684"/>
                  <a:pt x="371373" y="1070238"/>
                </a:cubicBezTo>
                <a:cubicBezTo>
                  <a:pt x="344889" y="1065616"/>
                  <a:pt x="318169" y="1061972"/>
                  <a:pt x="290358" y="1059884"/>
                </a:cubicBezTo>
                <a:cubicBezTo>
                  <a:pt x="269709" y="1058114"/>
                  <a:pt x="246624" y="1055453"/>
                  <a:pt x="235140" y="1029322"/>
                </a:cubicBezTo>
                <a:cubicBezTo>
                  <a:pt x="256895" y="1029771"/>
                  <a:pt x="278695" y="1030927"/>
                  <a:pt x="300494" y="1032083"/>
                </a:cubicBezTo>
                <a:cubicBezTo>
                  <a:pt x="279542" y="1020860"/>
                  <a:pt x="259181" y="1009565"/>
                  <a:pt x="239661" y="997457"/>
                </a:cubicBezTo>
                <a:cubicBezTo>
                  <a:pt x="223540" y="987309"/>
                  <a:pt x="210281" y="975391"/>
                  <a:pt x="204788" y="959211"/>
                </a:cubicBezTo>
                <a:cubicBezTo>
                  <a:pt x="203337" y="955117"/>
                  <a:pt x="202166" y="950750"/>
                  <a:pt x="207583" y="947009"/>
                </a:cubicBezTo>
                <a:cubicBezTo>
                  <a:pt x="213561" y="942727"/>
                  <a:pt x="218466" y="944980"/>
                  <a:pt x="223061" y="947033"/>
                </a:cubicBezTo>
                <a:cubicBezTo>
                  <a:pt x="242046" y="955410"/>
                  <a:pt x="261311" y="963516"/>
                  <a:pt x="280015" y="972164"/>
                </a:cubicBezTo>
                <a:cubicBezTo>
                  <a:pt x="304852" y="983629"/>
                  <a:pt x="329408" y="995365"/>
                  <a:pt x="353948" y="1006865"/>
                </a:cubicBezTo>
                <a:cubicBezTo>
                  <a:pt x="319294" y="981405"/>
                  <a:pt x="281290" y="959435"/>
                  <a:pt x="240466" y="939943"/>
                </a:cubicBezTo>
                <a:cubicBezTo>
                  <a:pt x="210990" y="925718"/>
                  <a:pt x="181514" y="911494"/>
                  <a:pt x="158812" y="891467"/>
                </a:cubicBezTo>
                <a:cubicBezTo>
                  <a:pt x="147166" y="881489"/>
                  <a:pt x="141336" y="869384"/>
                  <a:pt x="139551" y="855364"/>
                </a:cubicBezTo>
                <a:cubicBezTo>
                  <a:pt x="139312" y="851597"/>
                  <a:pt x="139634" y="847287"/>
                  <a:pt x="145731" y="844888"/>
                </a:cubicBezTo>
                <a:cubicBezTo>
                  <a:pt x="151843" y="842724"/>
                  <a:pt x="155581" y="845356"/>
                  <a:pt x="158154" y="848366"/>
                </a:cubicBezTo>
                <a:cubicBezTo>
                  <a:pt x="161052" y="851811"/>
                  <a:pt x="164496" y="854479"/>
                  <a:pt x="169370" y="856260"/>
                </a:cubicBezTo>
                <a:cubicBezTo>
                  <a:pt x="212096" y="872913"/>
                  <a:pt x="249775" y="894448"/>
                  <a:pt x="288295" y="915169"/>
                </a:cubicBezTo>
                <a:cubicBezTo>
                  <a:pt x="343452" y="944788"/>
                  <a:pt x="397769" y="975222"/>
                  <a:pt x="462694" y="994643"/>
                </a:cubicBezTo>
                <a:cubicBezTo>
                  <a:pt x="487260" y="1001870"/>
                  <a:pt x="512622" y="1007575"/>
                  <a:pt x="531910" y="1006664"/>
                </a:cubicBezTo>
                <a:cubicBezTo>
                  <a:pt x="460990" y="972547"/>
                  <a:pt x="394087" y="936046"/>
                  <a:pt x="333940" y="893507"/>
                </a:cubicBezTo>
                <a:cubicBezTo>
                  <a:pt x="273173" y="850568"/>
                  <a:pt x="219876" y="803403"/>
                  <a:pt x="181443" y="746608"/>
                </a:cubicBezTo>
                <a:cubicBezTo>
                  <a:pt x="177494" y="740681"/>
                  <a:pt x="175038" y="734810"/>
                  <a:pt x="162678" y="737018"/>
                </a:cubicBezTo>
                <a:cubicBezTo>
                  <a:pt x="157082" y="737933"/>
                  <a:pt x="155070" y="734381"/>
                  <a:pt x="156307" y="730435"/>
                </a:cubicBezTo>
                <a:cubicBezTo>
                  <a:pt x="164051" y="702450"/>
                  <a:pt x="145532" y="687373"/>
                  <a:pt x="117227" y="677515"/>
                </a:cubicBezTo>
                <a:cubicBezTo>
                  <a:pt x="108392" y="674314"/>
                  <a:pt x="107546" y="670384"/>
                  <a:pt x="113655" y="663474"/>
                </a:cubicBezTo>
                <a:cubicBezTo>
                  <a:pt x="121976" y="653926"/>
                  <a:pt x="120506" y="644851"/>
                  <a:pt x="115226" y="636712"/>
                </a:cubicBezTo>
                <a:cubicBezTo>
                  <a:pt x="112224" y="631619"/>
                  <a:pt x="108350" y="626868"/>
                  <a:pt x="105067" y="622046"/>
                </a:cubicBezTo>
                <a:cubicBezTo>
                  <a:pt x="102790" y="619000"/>
                  <a:pt x="99022" y="615897"/>
                  <a:pt x="104113" y="611722"/>
                </a:cubicBezTo>
                <a:cubicBezTo>
                  <a:pt x="108939" y="608053"/>
                  <a:pt x="114081" y="609328"/>
                  <a:pt x="118895" y="610169"/>
                </a:cubicBezTo>
                <a:cubicBezTo>
                  <a:pt x="142040" y="613772"/>
                  <a:pt x="156094" y="624170"/>
                  <a:pt x="163095" y="640642"/>
                </a:cubicBezTo>
                <a:cubicBezTo>
                  <a:pt x="168334" y="652819"/>
                  <a:pt x="173104" y="652953"/>
                  <a:pt x="185766" y="641454"/>
                </a:cubicBezTo>
                <a:cubicBezTo>
                  <a:pt x="195327" y="632704"/>
                  <a:pt x="204232" y="632337"/>
                  <a:pt x="212892" y="637457"/>
                </a:cubicBezTo>
                <a:cubicBezTo>
                  <a:pt x="217516" y="639981"/>
                  <a:pt x="220444" y="643897"/>
                  <a:pt x="223932" y="647271"/>
                </a:cubicBezTo>
                <a:cubicBezTo>
                  <a:pt x="241420" y="664845"/>
                  <a:pt x="259762" y="681841"/>
                  <a:pt x="287167" y="691571"/>
                </a:cubicBezTo>
                <a:cubicBezTo>
                  <a:pt x="299355" y="696027"/>
                  <a:pt x="312354" y="699197"/>
                  <a:pt x="330380" y="692506"/>
                </a:cubicBezTo>
                <a:cubicBezTo>
                  <a:pt x="318517" y="688486"/>
                  <a:pt x="306954" y="689175"/>
                  <a:pt x="296172" y="688108"/>
                </a:cubicBezTo>
                <a:cubicBezTo>
                  <a:pt x="285390" y="687041"/>
                  <a:pt x="279539" y="683953"/>
                  <a:pt x="286974" y="674512"/>
                </a:cubicBezTo>
                <a:cubicBezTo>
                  <a:pt x="291105" y="669267"/>
                  <a:pt x="290555" y="665301"/>
                  <a:pt x="286166" y="661798"/>
                </a:cubicBezTo>
                <a:cubicBezTo>
                  <a:pt x="272052" y="650459"/>
                  <a:pt x="264416" y="633352"/>
                  <a:pt x="236268" y="635338"/>
                </a:cubicBezTo>
                <a:cubicBezTo>
                  <a:pt x="234792" y="635517"/>
                  <a:pt x="233255" y="634754"/>
                  <a:pt x="231734" y="634225"/>
                </a:cubicBezTo>
                <a:cubicBezTo>
                  <a:pt x="225957" y="632316"/>
                  <a:pt x="219575" y="630241"/>
                  <a:pt x="221253" y="623870"/>
                </a:cubicBezTo>
                <a:cubicBezTo>
                  <a:pt x="223227" y="617462"/>
                  <a:pt x="230816" y="615119"/>
                  <a:pt x="237564" y="613590"/>
                </a:cubicBezTo>
                <a:cubicBezTo>
                  <a:pt x="254884" y="609831"/>
                  <a:pt x="268844" y="614072"/>
                  <a:pt x="282259" y="619091"/>
                </a:cubicBezTo>
                <a:cubicBezTo>
                  <a:pt x="314893" y="631509"/>
                  <a:pt x="342201" y="649080"/>
                  <a:pt x="370630" y="665566"/>
                </a:cubicBezTo>
                <a:cubicBezTo>
                  <a:pt x="413275" y="690295"/>
                  <a:pt x="451153" y="719635"/>
                  <a:pt x="498017" y="740532"/>
                </a:cubicBezTo>
                <a:cubicBezTo>
                  <a:pt x="637369" y="802423"/>
                  <a:pt x="774774" y="866448"/>
                  <a:pt x="918036" y="924307"/>
                </a:cubicBezTo>
                <a:cubicBezTo>
                  <a:pt x="970882" y="945666"/>
                  <a:pt x="1024819" y="965469"/>
                  <a:pt x="1079304" y="984494"/>
                </a:cubicBezTo>
                <a:cubicBezTo>
                  <a:pt x="1079509" y="983045"/>
                  <a:pt x="1079744" y="982067"/>
                  <a:pt x="1079935" y="980383"/>
                </a:cubicBezTo>
                <a:cubicBezTo>
                  <a:pt x="1079860" y="979206"/>
                  <a:pt x="1079770" y="977793"/>
                  <a:pt x="1079695" y="976616"/>
                </a:cubicBezTo>
                <a:cubicBezTo>
                  <a:pt x="1041139" y="964679"/>
                  <a:pt x="1003098" y="951491"/>
                  <a:pt x="966178" y="937219"/>
                </a:cubicBezTo>
                <a:cubicBezTo>
                  <a:pt x="875541" y="901932"/>
                  <a:pt x="791930" y="860100"/>
                  <a:pt x="720106" y="807112"/>
                </a:cubicBezTo>
                <a:cubicBezTo>
                  <a:pt x="714181" y="802848"/>
                  <a:pt x="707904" y="802421"/>
                  <a:pt x="698823" y="804708"/>
                </a:cubicBezTo>
                <a:cubicBezTo>
                  <a:pt x="669544" y="812288"/>
                  <a:pt x="659939" y="806334"/>
                  <a:pt x="664513" y="784663"/>
                </a:cubicBezTo>
                <a:cubicBezTo>
                  <a:pt x="665660" y="779304"/>
                  <a:pt x="665686" y="775031"/>
                  <a:pt x="660380" y="771165"/>
                </a:cubicBezTo>
                <a:cubicBezTo>
                  <a:pt x="636661" y="753871"/>
                  <a:pt x="611807" y="737427"/>
                  <a:pt x="584959" y="722409"/>
                </a:cubicBezTo>
                <a:cubicBezTo>
                  <a:pt x="535282" y="694735"/>
                  <a:pt x="482226" y="670082"/>
                  <a:pt x="435649" y="639659"/>
                </a:cubicBezTo>
                <a:cubicBezTo>
                  <a:pt x="421965" y="630403"/>
                  <a:pt x="411440" y="619340"/>
                  <a:pt x="404944" y="606128"/>
                </a:cubicBezTo>
                <a:cubicBezTo>
                  <a:pt x="402872" y="601635"/>
                  <a:pt x="401613" y="595856"/>
                  <a:pt x="408476" y="591466"/>
                </a:cubicBezTo>
                <a:cubicBezTo>
                  <a:pt x="415044" y="587111"/>
                  <a:pt x="420320" y="590506"/>
                  <a:pt x="425225" y="592759"/>
                </a:cubicBezTo>
                <a:cubicBezTo>
                  <a:pt x="445746" y="601899"/>
                  <a:pt x="466578" y="611238"/>
                  <a:pt x="487115" y="620614"/>
                </a:cubicBezTo>
                <a:cubicBezTo>
                  <a:pt x="507947" y="629954"/>
                  <a:pt x="528514" y="639800"/>
                  <a:pt x="550277" y="649738"/>
                </a:cubicBezTo>
                <a:cubicBezTo>
                  <a:pt x="551408" y="644145"/>
                  <a:pt x="546904" y="643504"/>
                  <a:pt x="544421" y="641907"/>
                </a:cubicBezTo>
                <a:cubicBezTo>
                  <a:pt x="509355" y="619344"/>
                  <a:pt x="471190" y="599529"/>
                  <a:pt x="431905" y="580799"/>
                </a:cubicBezTo>
                <a:cubicBezTo>
                  <a:pt x="401512" y="566211"/>
                  <a:pt x="371947" y="550574"/>
                  <a:pt x="351177" y="528177"/>
                </a:cubicBezTo>
                <a:cubicBezTo>
                  <a:pt x="343180" y="519419"/>
                  <a:pt x="338696" y="509759"/>
                  <a:pt x="339749" y="498244"/>
                </a:cubicBezTo>
                <a:cubicBezTo>
                  <a:pt x="340115" y="494641"/>
                  <a:pt x="340481" y="491037"/>
                  <a:pt x="346313" y="489145"/>
                </a:cubicBezTo>
                <a:cubicBezTo>
                  <a:pt x="350979" y="487631"/>
                  <a:pt x="354067" y="489392"/>
                  <a:pt x="356579" y="491460"/>
                </a:cubicBezTo>
                <a:cubicBezTo>
                  <a:pt x="360984" y="495197"/>
                  <a:pt x="365388" y="498934"/>
                  <a:pt x="371505" y="501516"/>
                </a:cubicBezTo>
                <a:cubicBezTo>
                  <a:pt x="408203" y="517000"/>
                  <a:pt x="442659" y="534654"/>
                  <a:pt x="476275" y="553122"/>
                </a:cubicBezTo>
                <a:cubicBezTo>
                  <a:pt x="531461" y="583213"/>
                  <a:pt x="586103" y="614082"/>
                  <a:pt x="649952" y="635294"/>
                </a:cubicBezTo>
                <a:cubicBezTo>
                  <a:pt x="673972" y="643298"/>
                  <a:pt x="698805" y="650018"/>
                  <a:pt x="727161" y="651328"/>
                </a:cubicBezTo>
                <a:cubicBezTo>
                  <a:pt x="726126" y="649081"/>
                  <a:pt x="724263" y="647883"/>
                  <a:pt x="722417" y="646921"/>
                </a:cubicBezTo>
                <a:cubicBezTo>
                  <a:pt x="660627" y="615969"/>
                  <a:pt x="600830" y="583590"/>
                  <a:pt x="546079" y="546328"/>
                </a:cubicBezTo>
                <a:cubicBezTo>
                  <a:pt x="478576" y="500409"/>
                  <a:pt x="420223" y="448637"/>
                  <a:pt x="378182" y="386585"/>
                </a:cubicBezTo>
                <a:cubicBezTo>
                  <a:pt x="376229" y="383975"/>
                  <a:pt x="374884" y="381528"/>
                  <a:pt x="370158" y="382100"/>
                </a:cubicBezTo>
                <a:cubicBezTo>
                  <a:pt x="358064" y="383802"/>
                  <a:pt x="356583" y="379236"/>
                  <a:pt x="357861" y="371252"/>
                </a:cubicBezTo>
                <a:cubicBezTo>
                  <a:pt x="361373" y="351608"/>
                  <a:pt x="352380" y="336565"/>
                  <a:pt x="331313" y="328203"/>
                </a:cubicBezTo>
                <a:cubicBezTo>
                  <a:pt x="316037" y="321986"/>
                  <a:pt x="303183" y="316425"/>
                  <a:pt x="319354" y="299282"/>
                </a:cubicBezTo>
                <a:cubicBezTo>
                  <a:pt x="323265" y="295249"/>
                  <a:pt x="321459" y="290249"/>
                  <a:pt x="319682" y="285719"/>
                </a:cubicBezTo>
                <a:cubicBezTo>
                  <a:pt x="317166" y="278905"/>
                  <a:pt x="312080" y="273828"/>
                  <a:pt x="306391" y="268585"/>
                </a:cubicBezTo>
                <a:cubicBezTo>
                  <a:pt x="303227" y="265647"/>
                  <a:pt x="299399" y="261602"/>
                  <a:pt x="303294" y="257334"/>
                </a:cubicBezTo>
                <a:cubicBezTo>
                  <a:pt x="307735" y="252289"/>
                  <a:pt x="314131" y="254598"/>
                  <a:pt x="319242" y="255403"/>
                </a:cubicBezTo>
                <a:cubicBezTo>
                  <a:pt x="342683" y="258970"/>
                  <a:pt x="357062" y="269803"/>
                  <a:pt x="364093" y="286745"/>
                </a:cubicBezTo>
                <a:cubicBezTo>
                  <a:pt x="368651" y="297582"/>
                  <a:pt x="374307" y="297608"/>
                  <a:pt x="385301" y="287973"/>
                </a:cubicBezTo>
                <a:cubicBezTo>
                  <a:pt x="397712" y="277216"/>
                  <a:pt x="408079" y="276436"/>
                  <a:pt x="417598" y="285722"/>
                </a:cubicBezTo>
                <a:cubicBezTo>
                  <a:pt x="425226" y="293339"/>
                  <a:pt x="431406" y="301607"/>
                  <a:pt x="440155" y="308139"/>
                </a:cubicBezTo>
                <a:cubicBezTo>
                  <a:pt x="463623" y="326175"/>
                  <a:pt x="485720" y="346039"/>
                  <a:pt x="534406" y="339430"/>
                </a:cubicBezTo>
                <a:cubicBezTo>
                  <a:pt x="520872" y="332528"/>
                  <a:pt x="507316" y="334645"/>
                  <a:pt x="495633" y="333450"/>
                </a:cubicBezTo>
                <a:cubicBezTo>
                  <a:pt x="487244" y="332567"/>
                  <a:pt x="478750" y="330037"/>
                  <a:pt x="486289" y="322243"/>
                </a:cubicBezTo>
                <a:cubicBezTo>
                  <a:pt x="494951" y="313365"/>
                  <a:pt x="489365" y="309771"/>
                  <a:pt x="484000" y="304964"/>
                </a:cubicBezTo>
                <a:cubicBezTo>
                  <a:pt x="471673" y="293645"/>
                  <a:pt x="461604" y="280392"/>
                  <a:pt x="436911" y="280536"/>
                </a:cubicBezTo>
                <a:cubicBezTo>
                  <a:pt x="433041" y="280530"/>
                  <a:pt x="429923" y="278297"/>
                  <a:pt x="426865" y="277007"/>
                </a:cubicBezTo>
                <a:cubicBezTo>
                  <a:pt x="422581" y="275154"/>
                  <a:pt x="418872" y="272993"/>
                  <a:pt x="420654" y="268269"/>
                </a:cubicBezTo>
                <a:cubicBezTo>
                  <a:pt x="422468" y="264016"/>
                  <a:pt x="426748" y="261125"/>
                  <a:pt x="432329" y="259975"/>
                </a:cubicBezTo>
                <a:cubicBezTo>
                  <a:pt x="437320" y="258895"/>
                  <a:pt x="442621" y="258016"/>
                  <a:pt x="447672" y="257879"/>
                </a:cubicBezTo>
                <a:cubicBezTo>
                  <a:pt x="470223" y="256809"/>
                  <a:pt x="486254" y="265543"/>
                  <a:pt x="502242" y="273572"/>
                </a:cubicBezTo>
                <a:cubicBezTo>
                  <a:pt x="558179" y="301436"/>
                  <a:pt x="607891" y="334326"/>
                  <a:pt x="659874" y="365516"/>
                </a:cubicBezTo>
                <a:cubicBezTo>
                  <a:pt x="711842" y="396471"/>
                  <a:pt x="772192" y="418818"/>
                  <a:pt x="829177" y="444421"/>
                </a:cubicBezTo>
                <a:cubicBezTo>
                  <a:pt x="960626" y="503711"/>
                  <a:pt x="1092650" y="562693"/>
                  <a:pt x="1231903" y="613682"/>
                </a:cubicBezTo>
                <a:cubicBezTo>
                  <a:pt x="1368099" y="663381"/>
                  <a:pt x="1823141" y="686561"/>
                  <a:pt x="1911736" y="685084"/>
                </a:cubicBezTo>
                <a:cubicBezTo>
                  <a:pt x="2024994" y="682992"/>
                  <a:pt x="2291986" y="655399"/>
                  <a:pt x="2564313" y="632143"/>
                </a:cubicBezTo>
                <a:cubicBezTo>
                  <a:pt x="2595089" y="629364"/>
                  <a:pt x="2625288" y="626893"/>
                  <a:pt x="2657304" y="624913"/>
                </a:cubicBezTo>
                <a:cubicBezTo>
                  <a:pt x="3564401" y="568191"/>
                  <a:pt x="4203594" y="276765"/>
                  <a:pt x="4235818" y="259339"/>
                </a:cubicBezTo>
                <a:cubicBezTo>
                  <a:pt x="4287616" y="231474"/>
                  <a:pt x="4460006" y="176429"/>
                  <a:pt x="4460331" y="176864"/>
                </a:cubicBezTo>
                <a:cubicBezTo>
                  <a:pt x="4464175" y="181144"/>
                  <a:pt x="4483735" y="184529"/>
                  <a:pt x="4499578" y="186791"/>
                </a:cubicBezTo>
                <a:lnTo>
                  <a:pt x="4514640" y="188841"/>
                </a:lnTo>
                <a:lnTo>
                  <a:pt x="4516523" y="189988"/>
                </a:lnTo>
                <a:cubicBezTo>
                  <a:pt x="4522035" y="190091"/>
                  <a:pt x="4521760" y="189857"/>
                  <a:pt x="4518126" y="189316"/>
                </a:cubicBezTo>
                <a:lnTo>
                  <a:pt x="4514640" y="188841"/>
                </a:lnTo>
                <a:lnTo>
                  <a:pt x="4511569" y="186970"/>
                </a:lnTo>
                <a:cubicBezTo>
                  <a:pt x="4510788" y="185226"/>
                  <a:pt x="4510719" y="182981"/>
                  <a:pt x="4510888" y="180943"/>
                </a:cubicBezTo>
                <a:cubicBezTo>
                  <a:pt x="4511690" y="170169"/>
                  <a:pt x="4517648" y="160906"/>
                  <a:pt x="4531865" y="155151"/>
                </a:cubicBezTo>
                <a:cubicBezTo>
                  <a:pt x="4545507" y="149703"/>
                  <a:pt x="4559473" y="144689"/>
                  <a:pt x="4573441" y="139676"/>
                </a:cubicBezTo>
                <a:cubicBezTo>
                  <a:pt x="4585075" y="135420"/>
                  <a:pt x="4593048" y="134454"/>
                  <a:pt x="4594964" y="145847"/>
                </a:cubicBezTo>
                <a:cubicBezTo>
                  <a:pt x="4596879" y="157242"/>
                  <a:pt x="4613452" y="160454"/>
                  <a:pt x="4623059" y="152410"/>
                </a:cubicBezTo>
                <a:cubicBezTo>
                  <a:pt x="4660632" y="120811"/>
                  <a:pt x="4705757" y="95654"/>
                  <a:pt x="4748356" y="68192"/>
                </a:cubicBezTo>
                <a:cubicBezTo>
                  <a:pt x="4778098" y="49168"/>
                  <a:pt x="4809406" y="31378"/>
                  <a:pt x="4833812" y="8017"/>
                </a:cubicBezTo>
                <a:cubicBezTo>
                  <a:pt x="4838299" y="3678"/>
                  <a:pt x="4842399" y="-2039"/>
                  <a:pt x="4850908" y="727"/>
                </a:cubicBezTo>
                <a:close/>
              </a:path>
            </a:pathLst>
          </a:custGeom>
          <a:solidFill>
            <a:schemeClr val="bg2">
              <a:alpha val="5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E64B518C-B03E-4428-9380-F87FBD00CD40}"/>
              </a:ext>
            </a:extLst>
          </p:cNvPr>
          <p:cNvSpPr>
            <a:spLocks noGrp="1"/>
          </p:cNvSpPr>
          <p:nvPr>
            <p:ph type="title"/>
          </p:nvPr>
        </p:nvSpPr>
        <p:spPr>
          <a:xfrm>
            <a:off x="1139044" y="2090114"/>
            <a:ext cx="3382890" cy="2481886"/>
          </a:xfrm>
        </p:spPr>
        <p:txBody>
          <a:bodyPr>
            <a:normAutofit/>
          </a:bodyPr>
          <a:lstStyle/>
          <a:p>
            <a:pPr algn="ctr"/>
            <a:r>
              <a:rPr lang="de-DE" dirty="0"/>
              <a:t>Scope</a:t>
            </a:r>
            <a:endParaRPr lang="en-US"/>
          </a:p>
        </p:txBody>
      </p:sp>
      <p:sp>
        <p:nvSpPr>
          <p:cNvPr id="7" name="Content Placeholder 6">
            <a:extLst>
              <a:ext uri="{FF2B5EF4-FFF2-40B4-BE49-F238E27FC236}">
                <a16:creationId xmlns:a16="http://schemas.microsoft.com/office/drawing/2014/main" id="{C760BF12-B150-42AB-BB18-3F9D29F85686}"/>
              </a:ext>
            </a:extLst>
          </p:cNvPr>
          <p:cNvSpPr>
            <a:spLocks noGrp="1"/>
          </p:cNvSpPr>
          <p:nvPr>
            <p:ph idx="1"/>
          </p:nvPr>
        </p:nvSpPr>
        <p:spPr>
          <a:xfrm>
            <a:off x="5285014" y="964850"/>
            <a:ext cx="6068786" cy="4928300"/>
          </a:xfrm>
        </p:spPr>
        <p:txBody>
          <a:bodyPr anchor="ctr">
            <a:normAutofit/>
          </a:bodyPr>
          <a:lstStyle/>
          <a:p>
            <a:pPr eaLnBrk="0" fontAlgn="base" hangingPunct="0">
              <a:spcBef>
                <a:spcPct val="0"/>
              </a:spcBef>
              <a:spcAft>
                <a:spcPts val="600"/>
              </a:spcAft>
            </a:pPr>
            <a:r>
              <a:rPr lang="en-GB" altLang="en-US" sz="1000" dirty="0">
                <a:latin typeface="Arial" panose="020B0604020202020204" pitchFamily="34" charset="0"/>
                <a:ea typeface="SimSun" panose="02010600030101010101" pitchFamily="2" charset="-122"/>
                <a:cs typeface="Arial" panose="020B0604020202020204" pitchFamily="34" charset="0"/>
              </a:rPr>
              <a:t>Approved in by SA plenary #87 in </a:t>
            </a:r>
            <a:r>
              <a:rPr lang="en-GB" altLang="en-US" sz="1000" dirty="0">
                <a:latin typeface="Arial" panose="020B0604020202020204" pitchFamily="34" charset="0"/>
                <a:ea typeface="SimSun" panose="02010600030101010101" pitchFamily="2" charset="-122"/>
                <a:cs typeface="Arial" panose="020B0604020202020204" pitchFamily="34" charset="0"/>
                <a:hlinkClick r:id="rId2"/>
              </a:rPr>
              <a:t>SP-200052</a:t>
            </a:r>
            <a:r>
              <a:rPr lang="en-GB" altLang="en-US" sz="1000" dirty="0">
                <a:latin typeface="Arial" panose="020B0604020202020204" pitchFamily="34" charset="0"/>
                <a:ea typeface="SimSun" panose="02010600030101010101" pitchFamily="2" charset="-122"/>
                <a:cs typeface="Arial" panose="020B0604020202020204" pitchFamily="34" charset="0"/>
              </a:rPr>
              <a:t>.</a:t>
            </a:r>
            <a:endParaRPr kumimoji="0" lang="en-US" altLang="en-US" sz="1000" b="0" i="0" u="none" strike="noStrike" cap="none" normalizeH="0" baseline="0" dirty="0">
              <a:ln>
                <a:noFill/>
              </a:ln>
              <a:effectLst/>
            </a:endParaRPr>
          </a:p>
          <a:p>
            <a:pPr eaLnBrk="0" fontAlgn="base" hangingPunct="0">
              <a:spcBef>
                <a:spcPct val="0"/>
              </a:spcBef>
              <a:spcAft>
                <a:spcPts val="600"/>
              </a:spcAft>
            </a:pPr>
            <a:r>
              <a:rPr lang="en-US" altLang="en-US" sz="1000" dirty="0">
                <a:latin typeface="Arial" panose="020B0604020202020204" pitchFamily="34" charset="0"/>
                <a:ea typeface="SimSun" panose="02010600030101010101" pitchFamily="2" charset="-122"/>
                <a:cs typeface="Arial" panose="020B0604020202020204" pitchFamily="34" charset="0"/>
              </a:rPr>
              <a:t>High-Level Objectives </a:t>
            </a:r>
          </a:p>
          <a:p>
            <a:pPr lvl="1" eaLnBrk="0" fontAlgn="base" hangingPunct="0">
              <a:spcBef>
                <a:spcPct val="0"/>
              </a:spcBef>
              <a:spcAft>
                <a:spcPts val="600"/>
              </a:spcAft>
            </a:pPr>
            <a:r>
              <a:rPr lang="en-US" altLang="en-US" sz="1000" dirty="0">
                <a:latin typeface="Arial" panose="020B0604020202020204" pitchFamily="34" charset="0"/>
                <a:ea typeface="SimSun" panose="02010600030101010101" pitchFamily="2" charset="-122"/>
                <a:cs typeface="Arial" panose="020B0604020202020204" pitchFamily="34" charset="0"/>
              </a:rPr>
              <a:t>identify relevant interoperability requirements, performance characteristics and implementation constraints of video codecs in 5G services, </a:t>
            </a:r>
          </a:p>
          <a:p>
            <a:pPr lvl="1" eaLnBrk="0" fontAlgn="base" hangingPunct="0">
              <a:spcBef>
                <a:spcPct val="0"/>
              </a:spcBef>
              <a:spcAft>
                <a:spcPts val="600"/>
              </a:spcAft>
            </a:pPr>
            <a:r>
              <a:rPr lang="en-US" altLang="en-US" sz="1000" dirty="0">
                <a:latin typeface="Arial" panose="020B0604020202020204" pitchFamily="34" charset="0"/>
                <a:ea typeface="SimSun" panose="02010600030101010101" pitchFamily="2" charset="-122"/>
                <a:cs typeface="Arial" panose="020B0604020202020204" pitchFamily="34" charset="0"/>
              </a:rPr>
              <a:t>characterize existing 3GPP video codecs, in particular H.264/AVC and H.265/HEVC as benchmark for the addition of potential future video codecs.</a:t>
            </a:r>
            <a:endParaRPr kumimoji="0" lang="en-US" altLang="en-US" sz="1000" b="0" i="0" u="none" strike="noStrike" cap="none" normalizeH="0" baseline="0" dirty="0">
              <a:ln>
                <a:noFill/>
              </a:ln>
              <a:effectLst/>
            </a:endParaRPr>
          </a:p>
          <a:p>
            <a:pPr eaLnBrk="0" fontAlgn="base" hangingPunct="0">
              <a:spcBef>
                <a:spcPct val="0"/>
              </a:spcBef>
              <a:spcAft>
                <a:spcPts val="600"/>
              </a:spcAft>
            </a:pPr>
            <a:r>
              <a:rPr lang="en-US" altLang="en-US" sz="1000" dirty="0">
                <a:latin typeface="Arial" panose="020B0604020202020204" pitchFamily="34" charset="0"/>
                <a:ea typeface="SimSun" panose="02010600030101010101" pitchFamily="2" charset="-122"/>
                <a:cs typeface="Arial" panose="020B0604020202020204" pitchFamily="34" charset="0"/>
              </a:rPr>
              <a:t>The concrete objectives are as follows:</a:t>
            </a:r>
            <a:endParaRPr kumimoji="0" lang="en-US" altLang="en-US" sz="1000" b="0" i="0" u="none" strike="noStrike" cap="none" normalizeH="0" baseline="0" dirty="0">
              <a:ln>
                <a:noFill/>
              </a:ln>
              <a:effectLst/>
            </a:endParaRPr>
          </a:p>
          <a:p>
            <a:pPr lvl="1" eaLnBrk="0" fontAlgn="base" hangingPunct="0">
              <a:spcBef>
                <a:spcPct val="0"/>
              </a:spcBef>
              <a:spcAft>
                <a:spcPts val="600"/>
              </a:spcAft>
            </a:pPr>
            <a:r>
              <a:rPr lang="en-US" altLang="en-US" sz="1000" dirty="0">
                <a:latin typeface="Arial" panose="020B0604020202020204" pitchFamily="34" charset="0"/>
                <a:ea typeface="SimSun" panose="02010600030101010101" pitchFamily="2" charset="-122"/>
                <a:cs typeface="Arial" panose="020B0604020202020204" pitchFamily="34" charset="0"/>
              </a:rPr>
              <a:t>Collect a subset of relevant scenarios for video codecs in 5G-based services and applications, including video formats (resolution, frame rates, color space, etc.), encoding and decoding requirements, adaptive streaming requirements, predominantly based on scenarios defined for 5G media streaming as well as for TR 26.925 and TR 26.928. </a:t>
            </a:r>
            <a:endParaRPr kumimoji="0" lang="en-US" altLang="en-US" sz="1000" b="0" i="0" u="none" strike="noStrike" cap="none" normalizeH="0" baseline="0" dirty="0">
              <a:ln>
                <a:noFill/>
              </a:ln>
              <a:effectLst/>
            </a:endParaRPr>
          </a:p>
          <a:p>
            <a:pPr lvl="1" eaLnBrk="0" fontAlgn="base" hangingPunct="0">
              <a:spcBef>
                <a:spcPct val="0"/>
              </a:spcBef>
              <a:spcAft>
                <a:spcPts val="600"/>
              </a:spcAft>
            </a:pPr>
            <a:r>
              <a:rPr lang="en-US" altLang="en-US" sz="1000" dirty="0">
                <a:latin typeface="Arial" panose="020B0604020202020204" pitchFamily="34" charset="0"/>
                <a:ea typeface="SimSun" panose="02010600030101010101" pitchFamily="2" charset="-122"/>
                <a:cs typeface="Arial" panose="020B0604020202020204" pitchFamily="34" charset="0"/>
              </a:rPr>
              <a:t>Collect relevant and exemplary test conditions and material for such scenarios, including test sequences.</a:t>
            </a:r>
            <a:endParaRPr kumimoji="0" lang="en-US" altLang="en-US" sz="1000" b="0" i="0" u="none" strike="noStrike" cap="none" normalizeH="0" baseline="0" dirty="0">
              <a:ln>
                <a:noFill/>
              </a:ln>
              <a:effectLst/>
            </a:endParaRPr>
          </a:p>
          <a:p>
            <a:pPr lvl="1" eaLnBrk="0" fontAlgn="base" hangingPunct="0">
              <a:spcBef>
                <a:spcPct val="0"/>
              </a:spcBef>
              <a:spcAft>
                <a:spcPts val="600"/>
              </a:spcAft>
            </a:pPr>
            <a:r>
              <a:rPr lang="en-US" altLang="en-US" sz="1000" dirty="0">
                <a:latin typeface="Arial" panose="020B0604020202020204" pitchFamily="34" charset="0"/>
                <a:ea typeface="SimSun" panose="02010600030101010101" pitchFamily="2" charset="-122"/>
                <a:cs typeface="Arial" panose="020B0604020202020204" pitchFamily="34" charset="0"/>
              </a:rPr>
              <a:t>Define performance metrics for such scenarios with focus on objective performance metrics.</a:t>
            </a:r>
            <a:endParaRPr kumimoji="0" lang="en-US" altLang="en-US" sz="1000" b="0" i="0" u="none" strike="noStrike" cap="none" normalizeH="0" baseline="0" dirty="0">
              <a:ln>
                <a:noFill/>
              </a:ln>
              <a:effectLst/>
            </a:endParaRPr>
          </a:p>
          <a:p>
            <a:pPr lvl="1" eaLnBrk="0" fontAlgn="base" hangingPunct="0">
              <a:spcBef>
                <a:spcPct val="0"/>
              </a:spcBef>
              <a:spcAft>
                <a:spcPts val="600"/>
              </a:spcAft>
            </a:pPr>
            <a:r>
              <a:rPr lang="en-US" altLang="en-US" sz="1000" dirty="0">
                <a:latin typeface="Arial" panose="020B0604020202020204" pitchFamily="34" charset="0"/>
                <a:ea typeface="SimSun" panose="02010600030101010101" pitchFamily="2" charset="-122"/>
                <a:cs typeface="Arial" panose="020B0604020202020204" pitchFamily="34" charset="0"/>
              </a:rPr>
              <a:t>Collect relevant interoperability functionalities and enabling elements for video codecs in different 5G services such as MTSI and Telepresence (i.e. RTP based conversational communications), or 5G media streaming (e.g. based on DASH/CMAF) supporting the identified scenarios.</a:t>
            </a:r>
            <a:endParaRPr kumimoji="0" lang="en-US" altLang="en-US" sz="1000" b="0" i="0" u="none" strike="noStrike" cap="none" normalizeH="0" baseline="0" dirty="0">
              <a:ln>
                <a:noFill/>
              </a:ln>
              <a:effectLst/>
            </a:endParaRPr>
          </a:p>
          <a:p>
            <a:pPr lvl="1" eaLnBrk="0" fontAlgn="base" hangingPunct="0">
              <a:spcBef>
                <a:spcPct val="0"/>
              </a:spcBef>
              <a:spcAft>
                <a:spcPts val="600"/>
              </a:spcAft>
            </a:pPr>
            <a:r>
              <a:rPr lang="en-US" altLang="en-US" sz="1000" dirty="0">
                <a:latin typeface="Arial" panose="020B0604020202020204" pitchFamily="34" charset="0"/>
                <a:ea typeface="SimSun" panose="02010600030101010101" pitchFamily="2" charset="-122"/>
                <a:cs typeface="Arial" panose="020B0604020202020204" pitchFamily="34" charset="0"/>
              </a:rPr>
              <a:t>Collect relevant criteria and key performance indicators for the integration of video codecs in 5G processing platforms, taking into account factors such as encoding and decoding complexity in the context of the defined scenarios.</a:t>
            </a:r>
            <a:endParaRPr kumimoji="0" lang="en-US" altLang="en-US" sz="1000" b="0" i="0" u="none" strike="noStrike" cap="none" normalizeH="0" baseline="0" dirty="0">
              <a:ln>
                <a:noFill/>
              </a:ln>
              <a:effectLst/>
            </a:endParaRPr>
          </a:p>
          <a:p>
            <a:pPr lvl="1" eaLnBrk="0" fontAlgn="base" hangingPunct="0">
              <a:spcBef>
                <a:spcPct val="0"/>
              </a:spcBef>
              <a:spcAft>
                <a:spcPts val="600"/>
              </a:spcAft>
            </a:pPr>
            <a:r>
              <a:rPr lang="en-US" altLang="en-US" sz="1000" dirty="0">
                <a:latin typeface="Arial" panose="020B0604020202020204" pitchFamily="34" charset="0"/>
                <a:ea typeface="SimSun" panose="02010600030101010101" pitchFamily="2" charset="-122"/>
                <a:cs typeface="Arial" panose="020B0604020202020204" pitchFamily="34" charset="0"/>
              </a:rPr>
              <a:t>Characterize the existing codecs H.264/AVC and H.265/HEVC in the context of the above scenarios and document the findings in a consistent manner.</a:t>
            </a:r>
            <a:endParaRPr kumimoji="0" lang="en-US" altLang="en-US" sz="1000" b="0" i="0" u="none" strike="noStrike" cap="none" normalizeH="0" baseline="0" dirty="0">
              <a:ln>
                <a:noFill/>
              </a:ln>
              <a:effectLst/>
            </a:endParaRPr>
          </a:p>
          <a:p>
            <a:pPr lvl="1" eaLnBrk="0" fontAlgn="base" hangingPunct="0">
              <a:spcBef>
                <a:spcPct val="0"/>
              </a:spcBef>
              <a:spcAft>
                <a:spcPts val="600"/>
              </a:spcAft>
            </a:pPr>
            <a:r>
              <a:rPr lang="en-US" altLang="en-US" sz="1000" dirty="0">
                <a:latin typeface="Arial" panose="020B0604020202020204" pitchFamily="34" charset="0"/>
                <a:ea typeface="SimSun" panose="02010600030101010101" pitchFamily="2" charset="-122"/>
                <a:cs typeface="Arial" panose="020B0604020202020204" pitchFamily="34" charset="0"/>
              </a:rPr>
              <a:t>Identify gaps and deficiencies of existing codecs in such use cases and derive requirements for potential new codecs.</a:t>
            </a:r>
            <a:endParaRPr kumimoji="0" lang="en-US" altLang="en-US" sz="1000" b="0" i="0" u="none" strike="noStrike" cap="none" normalizeH="0" baseline="0" dirty="0">
              <a:ln>
                <a:noFill/>
              </a:ln>
              <a:effectLst/>
            </a:endParaRPr>
          </a:p>
          <a:p>
            <a:pPr lvl="1" eaLnBrk="0" fontAlgn="base" hangingPunct="0">
              <a:spcBef>
                <a:spcPct val="0"/>
              </a:spcBef>
              <a:spcAft>
                <a:spcPts val="600"/>
              </a:spcAft>
            </a:pPr>
            <a:r>
              <a:rPr lang="en-US" altLang="en-US" sz="1000" dirty="0">
                <a:latin typeface="Arial" panose="020B0604020202020204" pitchFamily="34" charset="0"/>
                <a:ea typeface="SimSun" panose="02010600030101010101" pitchFamily="2" charset="-122"/>
                <a:cs typeface="Arial" panose="020B0604020202020204" pitchFamily="34" charset="0"/>
              </a:rPr>
              <a:t>Collect initial information on how new codecs under development in ISO/IEC SC29 WG11 (MPEG)/JVET (in particular including VVC and EVC) may meet the above criteria based on the characterization results provided for example by ISO/IEC SC29 WG11 (MPEG)/JVET.</a:t>
            </a:r>
          </a:p>
          <a:p>
            <a:pPr eaLnBrk="0" fontAlgn="base" hangingPunct="0">
              <a:spcBef>
                <a:spcPct val="0"/>
              </a:spcBef>
              <a:spcAft>
                <a:spcPts val="600"/>
              </a:spcAft>
            </a:pPr>
            <a:endParaRPr kumimoji="0" lang="en-US" altLang="en-US" sz="1000" b="0" i="0" u="none" strike="noStrike" cap="none" normalizeH="0" baseline="0" dirty="0">
              <a:ln>
                <a:noFill/>
              </a:ln>
              <a:effectLst/>
            </a:endParaRPr>
          </a:p>
        </p:txBody>
      </p:sp>
    </p:spTree>
    <p:extLst>
      <p:ext uri="{BB962C8B-B14F-4D97-AF65-F5344CB8AC3E}">
        <p14:creationId xmlns:p14="http://schemas.microsoft.com/office/powerpoint/2010/main" val="1905048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8086AEC-04C2-4BC4-BFB8-0135965C7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0C3BE3F-B8A9-4DC9-A867-EC91736FAA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0CA2F3D1-53F2-478B-949B-6D4EA2E4E43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455386"/>
            <a:ext cx="5378624" cy="6402614"/>
            <a:chOff x="-19221" y="197691"/>
            <a:chExt cx="5378624" cy="6402614"/>
          </a:xfrm>
        </p:grpSpPr>
        <p:sp>
          <p:nvSpPr>
            <p:cNvPr id="14" name="Freeform: Shape 13">
              <a:extLst>
                <a:ext uri="{FF2B5EF4-FFF2-40B4-BE49-F238E27FC236}">
                  <a16:creationId xmlns:a16="http://schemas.microsoft.com/office/drawing/2014/main" id="{6E53A4EE-6F9B-4EC8-9840-708F509D90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CD8289AA-777C-4230-BABC-203458BF6C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39D76777-71BF-4FFF-B568-E58E46EB1C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72CDCD53-6393-431A-9E75-109BC83622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DA62198F-7D76-4A2A-9669-40E5E8A3C8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97691"/>
              <a:ext cx="5378623" cy="6402614"/>
            </a:xfrm>
            <a:custGeom>
              <a:avLst/>
              <a:gdLst>
                <a:gd name="connsiteX0" fmla="*/ 2220349 w 5378623"/>
                <a:gd name="connsiteY0" fmla="*/ 67 h 6402614"/>
                <a:gd name="connsiteX1" fmla="*/ 3018161 w 5378623"/>
                <a:gd name="connsiteY1" fmla="*/ 108191 h 6402614"/>
                <a:gd name="connsiteX2" fmla="*/ 5265831 w 5378623"/>
                <a:gd name="connsiteY2" fmla="*/ 4066338 h 6402614"/>
                <a:gd name="connsiteX3" fmla="*/ 2912752 w 5378623"/>
                <a:gd name="connsiteY3" fmla="*/ 6386691 h 6402614"/>
                <a:gd name="connsiteX4" fmla="*/ 2840648 w 5378623"/>
                <a:gd name="connsiteY4" fmla="*/ 6402614 h 6402614"/>
                <a:gd name="connsiteX5" fmla="*/ 1474249 w 5378623"/>
                <a:gd name="connsiteY5" fmla="*/ 6402614 h 6402614"/>
                <a:gd name="connsiteX6" fmla="*/ 1340218 w 5378623"/>
                <a:gd name="connsiteY6" fmla="*/ 6370360 h 6402614"/>
                <a:gd name="connsiteX7" fmla="*/ 204687 w 5378623"/>
                <a:gd name="connsiteY7" fmla="*/ 5802379 h 6402614"/>
                <a:gd name="connsiteX8" fmla="*/ 0 w 5378623"/>
                <a:gd name="connsiteY8" fmla="*/ 5624181 h 6402614"/>
                <a:gd name="connsiteX9" fmla="*/ 0 w 5378623"/>
                <a:gd name="connsiteY9" fmla="*/ 5197118 h 6402614"/>
                <a:gd name="connsiteX10" fmla="*/ 120950 w 5378623"/>
                <a:gd name="connsiteY10" fmla="*/ 5327736 h 6402614"/>
                <a:gd name="connsiteX11" fmla="*/ 553277 w 5378623"/>
                <a:gd name="connsiteY11" fmla="*/ 5674143 h 6402614"/>
                <a:gd name="connsiteX12" fmla="*/ 1048951 w 5378623"/>
                <a:gd name="connsiteY12" fmla="*/ 5913372 h 6402614"/>
                <a:gd name="connsiteX13" fmla="*/ 1114406 w 5378623"/>
                <a:gd name="connsiteY13" fmla="*/ 5935664 h 6402614"/>
                <a:gd name="connsiteX14" fmla="*/ 1180375 w 5378623"/>
                <a:gd name="connsiteY14" fmla="*/ 5956470 h 6402614"/>
                <a:gd name="connsiteX15" fmla="*/ 1247107 w 5378623"/>
                <a:gd name="connsiteY15" fmla="*/ 5975278 h 6402614"/>
                <a:gd name="connsiteX16" fmla="*/ 1313053 w 5378623"/>
                <a:gd name="connsiteY16" fmla="*/ 5991905 h 6402614"/>
                <a:gd name="connsiteX17" fmla="*/ 1578771 w 5378623"/>
                <a:gd name="connsiteY17" fmla="*/ 6035400 h 6402614"/>
                <a:gd name="connsiteX18" fmla="*/ 2116969 w 5378623"/>
                <a:gd name="connsiteY18" fmla="*/ 6005033 h 6402614"/>
                <a:gd name="connsiteX19" fmla="*/ 2648341 w 5378623"/>
                <a:gd name="connsiteY19" fmla="*/ 5837212 h 6402614"/>
                <a:gd name="connsiteX20" fmla="*/ 3166862 w 5378623"/>
                <a:gd name="connsiteY20" fmla="*/ 5582136 h 6402614"/>
                <a:gd name="connsiteX21" fmla="*/ 3295551 w 5378623"/>
                <a:gd name="connsiteY21" fmla="*/ 5510900 h 6402614"/>
                <a:gd name="connsiteX22" fmla="*/ 3426292 w 5378623"/>
                <a:gd name="connsiteY22" fmla="*/ 5437546 h 6402614"/>
                <a:gd name="connsiteX23" fmla="*/ 3693498 w 5378623"/>
                <a:gd name="connsiteY23" fmla="*/ 5296779 h 6402614"/>
                <a:gd name="connsiteX24" fmla="*/ 3957511 w 5378623"/>
                <a:gd name="connsiteY24" fmla="*/ 5162806 h 6402614"/>
                <a:gd name="connsiteX25" fmla="*/ 4212170 w 5378623"/>
                <a:gd name="connsiteY25" fmla="*/ 5024936 h 6402614"/>
                <a:gd name="connsiteX26" fmla="*/ 4449651 w 5378623"/>
                <a:gd name="connsiteY26" fmla="*/ 4870986 h 6402614"/>
                <a:gd name="connsiteX27" fmla="*/ 4659728 w 5378623"/>
                <a:gd name="connsiteY27" fmla="*/ 4689640 h 6402614"/>
                <a:gd name="connsiteX28" fmla="*/ 4830457 w 5378623"/>
                <a:gd name="connsiteY28" fmla="*/ 4472596 h 6402614"/>
                <a:gd name="connsiteX29" fmla="*/ 4955705 w 5378623"/>
                <a:gd name="connsiteY29" fmla="*/ 4222268 h 6402614"/>
                <a:gd name="connsiteX30" fmla="*/ 4968352 w 5378623"/>
                <a:gd name="connsiteY30" fmla="*/ 4189141 h 6402614"/>
                <a:gd name="connsiteX31" fmla="*/ 4979564 w 5378623"/>
                <a:gd name="connsiteY31" fmla="*/ 4155400 h 6402614"/>
                <a:gd name="connsiteX32" fmla="*/ 4990913 w 5378623"/>
                <a:gd name="connsiteY32" fmla="*/ 4121577 h 6402614"/>
                <a:gd name="connsiteX33" fmla="*/ 5000865 w 5378623"/>
                <a:gd name="connsiteY33" fmla="*/ 4086570 h 6402614"/>
                <a:gd name="connsiteX34" fmla="*/ 5020612 w 5378623"/>
                <a:gd name="connsiteY34" fmla="*/ 4016281 h 6402614"/>
                <a:gd name="connsiteX35" fmla="*/ 5030486 w 5378623"/>
                <a:gd name="connsiteY35" fmla="*/ 3981137 h 6402614"/>
                <a:gd name="connsiteX36" fmla="*/ 5035423 w 5378623"/>
                <a:gd name="connsiteY36" fmla="*/ 3963565 h 6402614"/>
                <a:gd name="connsiteX37" fmla="*/ 5039507 w 5378623"/>
                <a:gd name="connsiteY37" fmla="*/ 3945765 h 6402614"/>
                <a:gd name="connsiteX38" fmla="*/ 5071597 w 5378623"/>
                <a:gd name="connsiteY38" fmla="*/ 3802972 h 6402614"/>
                <a:gd name="connsiteX39" fmla="*/ 5096108 w 5378623"/>
                <a:gd name="connsiteY39" fmla="*/ 3658610 h 6402614"/>
                <a:gd name="connsiteX40" fmla="*/ 5113299 w 5378623"/>
                <a:gd name="connsiteY40" fmla="*/ 3512985 h 6402614"/>
                <a:gd name="connsiteX41" fmla="*/ 5115328 w 5378623"/>
                <a:gd name="connsiteY41" fmla="*/ 3494749 h 6402614"/>
                <a:gd name="connsiteX42" fmla="*/ 5116446 w 5378623"/>
                <a:gd name="connsiteY42" fmla="*/ 3476502 h 6402614"/>
                <a:gd name="connsiteX43" fmla="*/ 5118711 w 5378623"/>
                <a:gd name="connsiteY43" fmla="*/ 3439898 h 6402614"/>
                <a:gd name="connsiteX44" fmla="*/ 5123270 w 5378623"/>
                <a:gd name="connsiteY44" fmla="*/ 3366583 h 6402614"/>
                <a:gd name="connsiteX45" fmla="*/ 5121172 w 5378623"/>
                <a:gd name="connsiteY45" fmla="*/ 3072860 h 6402614"/>
                <a:gd name="connsiteX46" fmla="*/ 5119473 w 5378623"/>
                <a:gd name="connsiteY46" fmla="*/ 3036121 h 6402614"/>
                <a:gd name="connsiteX47" fmla="*/ 5116244 w 5378623"/>
                <a:gd name="connsiteY47" fmla="*/ 2999552 h 6402614"/>
                <a:gd name="connsiteX48" fmla="*/ 5109221 w 5378623"/>
                <a:gd name="connsiteY48" fmla="*/ 2926379 h 6402614"/>
                <a:gd name="connsiteX49" fmla="*/ 5089643 w 5378623"/>
                <a:gd name="connsiteY49" fmla="*/ 2780639 h 6402614"/>
                <a:gd name="connsiteX50" fmla="*/ 5084078 w 5378623"/>
                <a:gd name="connsiteY50" fmla="*/ 2744255 h 6402614"/>
                <a:gd name="connsiteX51" fmla="*/ 5077785 w 5378623"/>
                <a:gd name="connsiteY51" fmla="*/ 2708026 h 6402614"/>
                <a:gd name="connsiteX52" fmla="*/ 5063128 w 5378623"/>
                <a:gd name="connsiteY52" fmla="*/ 2636053 h 6402614"/>
                <a:gd name="connsiteX53" fmla="*/ 5047530 w 5378623"/>
                <a:gd name="connsiteY53" fmla="*/ 2564176 h 6402614"/>
                <a:gd name="connsiteX54" fmla="*/ 5028967 w 5378623"/>
                <a:gd name="connsiteY54" fmla="*/ 2493127 h 6402614"/>
                <a:gd name="connsiteX55" fmla="*/ 4822623 w 5378623"/>
                <a:gd name="connsiteY55" fmla="*/ 1944830 h 6402614"/>
                <a:gd name="connsiteX56" fmla="*/ 4108183 w 5378623"/>
                <a:gd name="connsiteY56" fmla="*/ 1038170 h 6402614"/>
                <a:gd name="connsiteX57" fmla="*/ 3638213 w 5378623"/>
                <a:gd name="connsiteY57" fmla="*/ 712395 h 6402614"/>
                <a:gd name="connsiteX58" fmla="*/ 3575480 w 5378623"/>
                <a:gd name="connsiteY58" fmla="*/ 678662 h 6402614"/>
                <a:gd name="connsiteX59" fmla="*/ 3512574 w 5378623"/>
                <a:gd name="connsiteY59" fmla="*/ 645577 h 6402614"/>
                <a:gd name="connsiteX60" fmla="*/ 3448603 w 5378623"/>
                <a:gd name="connsiteY60" fmla="*/ 614757 h 6402614"/>
                <a:gd name="connsiteX61" fmla="*/ 3416617 w 5378623"/>
                <a:gd name="connsiteY61" fmla="*/ 599347 h 6402614"/>
                <a:gd name="connsiteX62" fmla="*/ 3384352 w 5378623"/>
                <a:gd name="connsiteY62" fmla="*/ 584559 h 6402614"/>
                <a:gd name="connsiteX63" fmla="*/ 3254088 w 5378623"/>
                <a:gd name="connsiteY63" fmla="*/ 529021 h 6402614"/>
                <a:gd name="connsiteX64" fmla="*/ 3121640 w 5378623"/>
                <a:gd name="connsiteY64" fmla="*/ 479505 h 6402614"/>
                <a:gd name="connsiteX65" fmla="*/ 2987193 w 5378623"/>
                <a:gd name="connsiteY65" fmla="*/ 436176 h 6402614"/>
                <a:gd name="connsiteX66" fmla="*/ 2851296 w 5378623"/>
                <a:gd name="connsiteY66" fmla="*/ 398256 h 6402614"/>
                <a:gd name="connsiteX67" fmla="*/ 2573611 w 5378623"/>
                <a:gd name="connsiteY67" fmla="*/ 336717 h 6402614"/>
                <a:gd name="connsiteX68" fmla="*/ 2014208 w 5378623"/>
                <a:gd name="connsiteY68" fmla="*/ 276896 h 6402614"/>
                <a:gd name="connsiteX69" fmla="*/ 1457097 w 5378623"/>
                <a:gd name="connsiteY69" fmla="*/ 322828 h 6402614"/>
                <a:gd name="connsiteX70" fmla="*/ 914684 w 5378623"/>
                <a:gd name="connsiteY70" fmla="*/ 486648 h 6402614"/>
                <a:gd name="connsiteX71" fmla="*/ 848661 w 5378623"/>
                <a:gd name="connsiteY71" fmla="*/ 515093 h 6402614"/>
                <a:gd name="connsiteX72" fmla="*/ 782834 w 5378623"/>
                <a:gd name="connsiteY72" fmla="*/ 544519 h 6402614"/>
                <a:gd name="connsiteX73" fmla="*/ 717715 w 5378623"/>
                <a:gd name="connsiteY73" fmla="*/ 575988 h 6402614"/>
                <a:gd name="connsiteX74" fmla="*/ 653112 w 5378623"/>
                <a:gd name="connsiteY74" fmla="*/ 608523 h 6402614"/>
                <a:gd name="connsiteX75" fmla="*/ 406671 w 5378623"/>
                <a:gd name="connsiteY75" fmla="*/ 756246 h 6402614"/>
                <a:gd name="connsiteX76" fmla="*/ 191033 w 5378623"/>
                <a:gd name="connsiteY76" fmla="*/ 942131 h 6402614"/>
                <a:gd name="connsiteX77" fmla="*/ 143339 w 5378623"/>
                <a:gd name="connsiteY77" fmla="*/ 996006 h 6402614"/>
                <a:gd name="connsiteX78" fmla="*/ 98848 w 5378623"/>
                <a:gd name="connsiteY78" fmla="*/ 1053288 h 6402614"/>
                <a:gd name="connsiteX79" fmla="*/ 56083 w 5378623"/>
                <a:gd name="connsiteY79" fmla="*/ 1112657 h 6402614"/>
                <a:gd name="connsiteX80" fmla="*/ 14889 w 5378623"/>
                <a:gd name="connsiteY80" fmla="*/ 1173837 h 6402614"/>
                <a:gd name="connsiteX81" fmla="*/ 0 w 5378623"/>
                <a:gd name="connsiteY81" fmla="*/ 1198088 h 6402614"/>
                <a:gd name="connsiteX82" fmla="*/ 0 w 5378623"/>
                <a:gd name="connsiteY82" fmla="*/ 888809 h 6402614"/>
                <a:gd name="connsiteX83" fmla="*/ 88781 w 5378623"/>
                <a:gd name="connsiteY83" fmla="*/ 802825 h 6402614"/>
                <a:gd name="connsiteX84" fmla="*/ 2220349 w 5378623"/>
                <a:gd name="connsiteY84" fmla="*/ 67 h 6402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5378623" h="6402614">
                  <a:moveTo>
                    <a:pt x="2220349" y="67"/>
                  </a:moveTo>
                  <a:cubicBezTo>
                    <a:pt x="2484151" y="1784"/>
                    <a:pt x="2751801" y="36820"/>
                    <a:pt x="3018161" y="108191"/>
                  </a:cubicBezTo>
                  <a:cubicBezTo>
                    <a:pt x="4722867" y="564965"/>
                    <a:pt x="5729192" y="2337049"/>
                    <a:pt x="5265831" y="4066338"/>
                  </a:cubicBezTo>
                  <a:cubicBezTo>
                    <a:pt x="4947269" y="5255224"/>
                    <a:pt x="4017004" y="6114300"/>
                    <a:pt x="2912752" y="6386691"/>
                  </a:cubicBezTo>
                  <a:lnTo>
                    <a:pt x="2840648" y="6402614"/>
                  </a:lnTo>
                  <a:lnTo>
                    <a:pt x="1474249" y="6402614"/>
                  </a:lnTo>
                  <a:lnTo>
                    <a:pt x="1340218" y="6370360"/>
                  </a:lnTo>
                  <a:cubicBezTo>
                    <a:pt x="914042" y="6256167"/>
                    <a:pt x="531514" y="6059766"/>
                    <a:pt x="204687" y="5802379"/>
                  </a:cubicBezTo>
                  <a:lnTo>
                    <a:pt x="0" y="5624181"/>
                  </a:lnTo>
                  <a:lnTo>
                    <a:pt x="0" y="5197118"/>
                  </a:lnTo>
                  <a:lnTo>
                    <a:pt x="120950" y="5327736"/>
                  </a:lnTo>
                  <a:cubicBezTo>
                    <a:pt x="253827" y="5458395"/>
                    <a:pt x="397634" y="5575985"/>
                    <a:pt x="553277" y="5674143"/>
                  </a:cubicBezTo>
                  <a:cubicBezTo>
                    <a:pt x="708978" y="5772084"/>
                    <a:pt x="875421" y="5851690"/>
                    <a:pt x="1048951" y="5913372"/>
                  </a:cubicBezTo>
                  <a:cubicBezTo>
                    <a:pt x="1070860" y="5920750"/>
                    <a:pt x="1092382" y="5928719"/>
                    <a:pt x="1114406" y="5935664"/>
                  </a:cubicBezTo>
                  <a:lnTo>
                    <a:pt x="1180375" y="5956470"/>
                  </a:lnTo>
                  <a:lnTo>
                    <a:pt x="1247107" y="5975278"/>
                  </a:lnTo>
                  <a:cubicBezTo>
                    <a:pt x="1269462" y="5981848"/>
                    <a:pt x="1291029" y="5986236"/>
                    <a:pt x="1313053" y="5991905"/>
                  </a:cubicBezTo>
                  <a:cubicBezTo>
                    <a:pt x="1400808" y="6012869"/>
                    <a:pt x="1489584" y="6027036"/>
                    <a:pt x="1578771" y="6035400"/>
                  </a:cubicBezTo>
                  <a:cubicBezTo>
                    <a:pt x="1757312" y="6051941"/>
                    <a:pt x="1937844" y="6040152"/>
                    <a:pt x="2116969" y="6005033"/>
                  </a:cubicBezTo>
                  <a:cubicBezTo>
                    <a:pt x="2296104" y="5969454"/>
                    <a:pt x="2473717" y="5910978"/>
                    <a:pt x="2648341" y="5837212"/>
                  </a:cubicBezTo>
                  <a:cubicBezTo>
                    <a:pt x="2823148" y="5763610"/>
                    <a:pt x="2995347" y="5675863"/>
                    <a:pt x="3166862" y="5582136"/>
                  </a:cubicBezTo>
                  <a:cubicBezTo>
                    <a:pt x="3209843" y="5558645"/>
                    <a:pt x="3252667" y="5534880"/>
                    <a:pt x="3295551" y="5510900"/>
                  </a:cubicBezTo>
                  <a:lnTo>
                    <a:pt x="3426292" y="5437546"/>
                  </a:lnTo>
                  <a:cubicBezTo>
                    <a:pt x="3515217" y="5388460"/>
                    <a:pt x="3604599" y="5341930"/>
                    <a:pt x="3693498" y="5296779"/>
                  </a:cubicBezTo>
                  <a:lnTo>
                    <a:pt x="3957511" y="5162806"/>
                  </a:lnTo>
                  <a:cubicBezTo>
                    <a:pt x="4044259" y="5118005"/>
                    <a:pt x="4129592" y="5072941"/>
                    <a:pt x="4212170" y="5024936"/>
                  </a:cubicBezTo>
                  <a:cubicBezTo>
                    <a:pt x="4294563" y="4976766"/>
                    <a:pt x="4374532" y="4926554"/>
                    <a:pt x="4449651" y="4870986"/>
                  </a:cubicBezTo>
                  <a:cubicBezTo>
                    <a:pt x="4524973" y="4815937"/>
                    <a:pt x="4596075" y="4756163"/>
                    <a:pt x="4659728" y="4689640"/>
                  </a:cubicBezTo>
                  <a:cubicBezTo>
                    <a:pt x="4723566" y="4623283"/>
                    <a:pt x="4780828" y="4550758"/>
                    <a:pt x="4830457" y="4472596"/>
                  </a:cubicBezTo>
                  <a:cubicBezTo>
                    <a:pt x="4880087" y="4394434"/>
                    <a:pt x="4921716" y="4310302"/>
                    <a:pt x="4955705" y="4222268"/>
                  </a:cubicBezTo>
                  <a:lnTo>
                    <a:pt x="4968352" y="4189141"/>
                  </a:lnTo>
                  <a:lnTo>
                    <a:pt x="4979564" y="4155400"/>
                  </a:lnTo>
                  <a:lnTo>
                    <a:pt x="4990913" y="4121577"/>
                  </a:lnTo>
                  <a:cubicBezTo>
                    <a:pt x="4994441" y="4110119"/>
                    <a:pt x="4997522" y="4098194"/>
                    <a:pt x="5000865" y="4086570"/>
                  </a:cubicBezTo>
                  <a:lnTo>
                    <a:pt x="5020612" y="4016281"/>
                  </a:lnTo>
                  <a:lnTo>
                    <a:pt x="5030486" y="3981137"/>
                  </a:lnTo>
                  <a:lnTo>
                    <a:pt x="5035423" y="3963565"/>
                  </a:lnTo>
                  <a:lnTo>
                    <a:pt x="5039507" y="3945765"/>
                  </a:lnTo>
                  <a:cubicBezTo>
                    <a:pt x="5050088" y="3898175"/>
                    <a:pt x="5061308" y="3850756"/>
                    <a:pt x="5071597" y="3802972"/>
                  </a:cubicBezTo>
                  <a:lnTo>
                    <a:pt x="5096108" y="3658610"/>
                  </a:lnTo>
                  <a:cubicBezTo>
                    <a:pt x="5102684" y="3610180"/>
                    <a:pt x="5107604" y="3561536"/>
                    <a:pt x="5113299" y="3512985"/>
                  </a:cubicBezTo>
                  <a:lnTo>
                    <a:pt x="5115328" y="3494749"/>
                  </a:lnTo>
                  <a:lnTo>
                    <a:pt x="5116446" y="3476502"/>
                  </a:lnTo>
                  <a:lnTo>
                    <a:pt x="5118711" y="3439898"/>
                  </a:lnTo>
                  <a:lnTo>
                    <a:pt x="5123270" y="3366583"/>
                  </a:lnTo>
                  <a:cubicBezTo>
                    <a:pt x="5126606" y="3268829"/>
                    <a:pt x="5127431" y="3170634"/>
                    <a:pt x="5121172" y="3072860"/>
                  </a:cubicBezTo>
                  <a:lnTo>
                    <a:pt x="5119473" y="3036121"/>
                  </a:lnTo>
                  <a:cubicBezTo>
                    <a:pt x="5118968" y="3023930"/>
                    <a:pt x="5117310" y="3011778"/>
                    <a:pt x="5116244" y="2999552"/>
                  </a:cubicBezTo>
                  <a:lnTo>
                    <a:pt x="5109221" y="2926379"/>
                  </a:lnTo>
                  <a:cubicBezTo>
                    <a:pt x="5105544" y="2877404"/>
                    <a:pt x="5096760" y="2829145"/>
                    <a:pt x="5089643" y="2780639"/>
                  </a:cubicBezTo>
                  <a:lnTo>
                    <a:pt x="5084078" y="2744255"/>
                  </a:lnTo>
                  <a:cubicBezTo>
                    <a:pt x="5082420" y="2732104"/>
                    <a:pt x="5080412" y="2719974"/>
                    <a:pt x="5077785" y="2708026"/>
                  </a:cubicBezTo>
                  <a:lnTo>
                    <a:pt x="5063128" y="2636053"/>
                  </a:lnTo>
                  <a:cubicBezTo>
                    <a:pt x="5057902" y="2612048"/>
                    <a:pt x="5053511" y="2587920"/>
                    <a:pt x="5047530" y="2564176"/>
                  </a:cubicBezTo>
                  <a:lnTo>
                    <a:pt x="5028967" y="2493127"/>
                  </a:lnTo>
                  <a:cubicBezTo>
                    <a:pt x="4979424" y="2303537"/>
                    <a:pt x="4909775" y="2119458"/>
                    <a:pt x="4822623" y="1944830"/>
                  </a:cubicBezTo>
                  <a:cubicBezTo>
                    <a:pt x="4648947" y="1594931"/>
                    <a:pt x="4401749" y="1285261"/>
                    <a:pt x="4108183" y="1038170"/>
                  </a:cubicBezTo>
                  <a:cubicBezTo>
                    <a:pt x="3961444" y="914460"/>
                    <a:pt x="3803854" y="805232"/>
                    <a:pt x="3638213" y="712395"/>
                  </a:cubicBezTo>
                  <a:lnTo>
                    <a:pt x="3575480" y="678662"/>
                  </a:lnTo>
                  <a:cubicBezTo>
                    <a:pt x="3554450" y="667578"/>
                    <a:pt x="3534194" y="655311"/>
                    <a:pt x="3512574" y="645577"/>
                  </a:cubicBezTo>
                  <a:lnTo>
                    <a:pt x="3448603" y="614757"/>
                  </a:lnTo>
                  <a:lnTo>
                    <a:pt x="3416617" y="599347"/>
                  </a:lnTo>
                  <a:cubicBezTo>
                    <a:pt x="3406000" y="594185"/>
                    <a:pt x="3395413" y="588913"/>
                    <a:pt x="3384352" y="584559"/>
                  </a:cubicBezTo>
                  <a:cubicBezTo>
                    <a:pt x="3340850" y="566062"/>
                    <a:pt x="3297707" y="547083"/>
                    <a:pt x="3254088" y="529021"/>
                  </a:cubicBezTo>
                  <a:cubicBezTo>
                    <a:pt x="3209736" y="512847"/>
                    <a:pt x="3165607" y="496270"/>
                    <a:pt x="3121640" y="479505"/>
                  </a:cubicBezTo>
                  <a:lnTo>
                    <a:pt x="2987193" y="436176"/>
                  </a:lnTo>
                  <a:cubicBezTo>
                    <a:pt x="2942116" y="422708"/>
                    <a:pt x="2896575" y="410968"/>
                    <a:pt x="2851296" y="398256"/>
                  </a:cubicBezTo>
                  <a:cubicBezTo>
                    <a:pt x="2759507" y="375285"/>
                    <a:pt x="2666373" y="353923"/>
                    <a:pt x="2573611" y="336717"/>
                  </a:cubicBezTo>
                  <a:cubicBezTo>
                    <a:pt x="2387776" y="301762"/>
                    <a:pt x="2200839" y="280304"/>
                    <a:pt x="2014208" y="276896"/>
                  </a:cubicBezTo>
                  <a:cubicBezTo>
                    <a:pt x="1827605" y="273381"/>
                    <a:pt x="1641223" y="288238"/>
                    <a:pt x="1457097" y="322828"/>
                  </a:cubicBezTo>
                  <a:cubicBezTo>
                    <a:pt x="1272912" y="357634"/>
                    <a:pt x="1091595" y="413727"/>
                    <a:pt x="914684" y="486648"/>
                  </a:cubicBezTo>
                  <a:lnTo>
                    <a:pt x="848661" y="515093"/>
                  </a:lnTo>
                  <a:cubicBezTo>
                    <a:pt x="826573" y="524592"/>
                    <a:pt x="804281" y="533573"/>
                    <a:pt x="782834" y="544519"/>
                  </a:cubicBezTo>
                  <a:lnTo>
                    <a:pt x="717715" y="575988"/>
                  </a:lnTo>
                  <a:cubicBezTo>
                    <a:pt x="696005" y="586632"/>
                    <a:pt x="673986" y="596729"/>
                    <a:pt x="653112" y="608523"/>
                  </a:cubicBezTo>
                  <a:cubicBezTo>
                    <a:pt x="568070" y="653782"/>
                    <a:pt x="483901" y="700897"/>
                    <a:pt x="406671" y="756246"/>
                  </a:cubicBezTo>
                  <a:cubicBezTo>
                    <a:pt x="327441" y="809669"/>
                    <a:pt x="256836" y="872706"/>
                    <a:pt x="191033" y="942131"/>
                  </a:cubicBezTo>
                  <a:cubicBezTo>
                    <a:pt x="175048" y="959988"/>
                    <a:pt x="159064" y="977846"/>
                    <a:pt x="143339" y="996006"/>
                  </a:cubicBezTo>
                  <a:lnTo>
                    <a:pt x="98848" y="1053288"/>
                  </a:lnTo>
                  <a:cubicBezTo>
                    <a:pt x="83542" y="1072023"/>
                    <a:pt x="70312" y="1092822"/>
                    <a:pt x="56083" y="1112657"/>
                  </a:cubicBezTo>
                  <a:cubicBezTo>
                    <a:pt x="42010" y="1132765"/>
                    <a:pt x="27965" y="1152765"/>
                    <a:pt x="14889" y="1173837"/>
                  </a:cubicBezTo>
                  <a:lnTo>
                    <a:pt x="0" y="1198088"/>
                  </a:lnTo>
                  <a:lnTo>
                    <a:pt x="0" y="888809"/>
                  </a:lnTo>
                  <a:lnTo>
                    <a:pt x="88781" y="802825"/>
                  </a:lnTo>
                  <a:cubicBezTo>
                    <a:pt x="672175" y="289643"/>
                    <a:pt x="1428944" y="-5083"/>
                    <a:pt x="2220349" y="6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7B28C07E-1E8A-43FA-B349-A1ED00263FFF}"/>
              </a:ext>
            </a:extLst>
          </p:cNvPr>
          <p:cNvSpPr>
            <a:spLocks noGrp="1"/>
          </p:cNvSpPr>
          <p:nvPr>
            <p:ph type="title"/>
          </p:nvPr>
        </p:nvSpPr>
        <p:spPr>
          <a:xfrm>
            <a:off x="804672" y="2023236"/>
            <a:ext cx="3659777" cy="2820908"/>
          </a:xfrm>
        </p:spPr>
        <p:txBody>
          <a:bodyPr>
            <a:normAutofit/>
          </a:bodyPr>
          <a:lstStyle/>
          <a:p>
            <a:r>
              <a:rPr lang="de-DE" sz="4000">
                <a:solidFill>
                  <a:schemeClr val="tx2"/>
                </a:solidFill>
              </a:rPr>
              <a:t>Status after SA4#114-e</a:t>
            </a:r>
            <a:endParaRPr lang="en-US" sz="4000">
              <a:solidFill>
                <a:schemeClr val="tx2"/>
              </a:solidFill>
            </a:endParaRPr>
          </a:p>
        </p:txBody>
      </p:sp>
      <p:graphicFrame>
        <p:nvGraphicFramePr>
          <p:cNvPr id="5" name="Content Placeholder 2">
            <a:extLst>
              <a:ext uri="{FF2B5EF4-FFF2-40B4-BE49-F238E27FC236}">
                <a16:creationId xmlns:a16="http://schemas.microsoft.com/office/drawing/2014/main" id="{3CC5DDBA-8D59-4738-9F36-68124A7684A1}"/>
              </a:ext>
            </a:extLst>
          </p:cNvPr>
          <p:cNvGraphicFramePr>
            <a:graphicFrameLocks noGrp="1"/>
          </p:cNvGraphicFramePr>
          <p:nvPr>
            <p:ph idx="1"/>
            <p:extLst>
              <p:ext uri="{D42A27DB-BD31-4B8C-83A1-F6EECF244321}">
                <p14:modId xmlns:p14="http://schemas.microsoft.com/office/powerpoint/2010/main" val="2188368837"/>
              </p:ext>
            </p:extLst>
          </p:nvPr>
        </p:nvGraphicFramePr>
        <p:xfrm>
          <a:off x="6355080" y="955653"/>
          <a:ext cx="5029200" cy="49478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28482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5"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7DB3B0-77D2-4D3F-9C72-B3FFF2242B22}"/>
              </a:ext>
            </a:extLst>
          </p:cNvPr>
          <p:cNvSpPr>
            <a:spLocks noGrp="1"/>
          </p:cNvSpPr>
          <p:nvPr>
            <p:ph type="title"/>
          </p:nvPr>
        </p:nvSpPr>
        <p:spPr>
          <a:xfrm>
            <a:off x="466722" y="586855"/>
            <a:ext cx="3201366" cy="3387497"/>
          </a:xfrm>
        </p:spPr>
        <p:txBody>
          <a:bodyPr anchor="b">
            <a:normAutofit/>
          </a:bodyPr>
          <a:lstStyle/>
          <a:p>
            <a:pPr algn="r"/>
            <a:r>
              <a:rPr lang="de-DE" sz="4000">
                <a:solidFill>
                  <a:srgbClr val="FFFFFF"/>
                </a:solidFill>
              </a:rPr>
              <a:t>Scenarios</a:t>
            </a:r>
            <a:endParaRPr lang="en-US" sz="4000">
              <a:solidFill>
                <a:srgbClr val="FFFFFF"/>
              </a:solidFill>
            </a:endParaRPr>
          </a:p>
        </p:txBody>
      </p:sp>
      <p:sp>
        <p:nvSpPr>
          <p:cNvPr id="41" name="Content Placeholder 2">
            <a:extLst>
              <a:ext uri="{FF2B5EF4-FFF2-40B4-BE49-F238E27FC236}">
                <a16:creationId xmlns:a16="http://schemas.microsoft.com/office/drawing/2014/main" id="{B2DD8069-2AC2-41F5-A2E7-8CFA29151F67}"/>
              </a:ext>
            </a:extLst>
          </p:cNvPr>
          <p:cNvSpPr>
            <a:spLocks noGrp="1"/>
          </p:cNvSpPr>
          <p:nvPr>
            <p:ph idx="1"/>
          </p:nvPr>
        </p:nvSpPr>
        <p:spPr>
          <a:xfrm>
            <a:off x="4810259" y="649480"/>
            <a:ext cx="6555347" cy="5546047"/>
          </a:xfrm>
        </p:spPr>
        <p:txBody>
          <a:bodyPr anchor="ctr">
            <a:normAutofit/>
          </a:bodyPr>
          <a:lstStyle/>
          <a:p>
            <a:r>
              <a:rPr lang="en-GB" sz="2000"/>
              <a:t>Scenarios are defined </a:t>
            </a:r>
          </a:p>
          <a:p>
            <a:pPr lvl="1"/>
            <a:r>
              <a:rPr lang="en-GB" sz="2000"/>
              <a:t>to identify how video codecs are typically used in 5G type of services</a:t>
            </a:r>
          </a:p>
          <a:p>
            <a:pPr lvl="1"/>
            <a:r>
              <a:rPr lang="en-GB" sz="2000"/>
              <a:t>To define reference sequences (types and formats), decoding &amp; encoding constraints</a:t>
            </a:r>
          </a:p>
          <a:p>
            <a:r>
              <a:rPr lang="en-GB" sz="2000"/>
              <a:t>Defined Scenarios</a:t>
            </a:r>
          </a:p>
          <a:p>
            <a:pPr lvl="1"/>
            <a:r>
              <a:rPr lang="en-GB" sz="2000"/>
              <a:t>Scenario 1: Full HD Streaming</a:t>
            </a:r>
          </a:p>
          <a:p>
            <a:pPr lvl="1"/>
            <a:r>
              <a:rPr lang="en-GB" sz="2000"/>
              <a:t>Scenario 2: 4K-TV</a:t>
            </a:r>
            <a:endParaRPr lang="en-US" sz="2000"/>
          </a:p>
          <a:p>
            <a:pPr lvl="1"/>
            <a:r>
              <a:rPr lang="en-GB" sz="2000"/>
              <a:t>Scenario 3: Screen Content Scenario</a:t>
            </a:r>
          </a:p>
          <a:p>
            <a:pPr lvl="1"/>
            <a:r>
              <a:rPr lang="en-GB" sz="2000"/>
              <a:t>Scenario 4: Messaging and Social Sharing</a:t>
            </a:r>
            <a:endParaRPr lang="en-US" sz="2000"/>
          </a:p>
          <a:p>
            <a:pPr lvl="1"/>
            <a:r>
              <a:rPr lang="en-GB" sz="2000"/>
              <a:t>Scenario 5: Online Gaming</a:t>
            </a:r>
          </a:p>
          <a:p>
            <a:r>
              <a:rPr lang="en-GB" sz="2000"/>
              <a:t>Note: New scenario will be added for 8K based on new work item</a:t>
            </a:r>
            <a:endParaRPr lang="en-US" sz="2000"/>
          </a:p>
          <a:p>
            <a:endParaRPr lang="en-US" sz="2000" b="1"/>
          </a:p>
          <a:p>
            <a:endParaRPr lang="en-US" sz="2000"/>
          </a:p>
        </p:txBody>
      </p:sp>
    </p:spTree>
    <p:extLst>
      <p:ext uri="{BB962C8B-B14F-4D97-AF65-F5344CB8AC3E}">
        <p14:creationId xmlns:p14="http://schemas.microsoft.com/office/powerpoint/2010/main" val="1359127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388F20F8-60BF-42FE-A252-DFD5A7445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98A68847-134F-4AF1-B1C6-332344C9C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2AE2AF7-DD6A-4585-AF7F-F439CA4EBEC5}"/>
              </a:ext>
            </a:extLst>
          </p:cNvPr>
          <p:cNvSpPr>
            <a:spLocks noGrp="1"/>
          </p:cNvSpPr>
          <p:nvPr>
            <p:ph type="title"/>
          </p:nvPr>
        </p:nvSpPr>
        <p:spPr>
          <a:xfrm>
            <a:off x="838200" y="365125"/>
            <a:ext cx="10515600" cy="1325563"/>
          </a:xfrm>
        </p:spPr>
        <p:txBody>
          <a:bodyPr>
            <a:normAutofit/>
          </a:bodyPr>
          <a:lstStyle/>
          <a:p>
            <a:r>
              <a:rPr lang="de-DE" dirty="0"/>
              <a:t>Anchor Generation for each Scenario</a:t>
            </a:r>
            <a:endParaRPr lang="en-US" dirty="0"/>
          </a:p>
        </p:txBody>
      </p:sp>
      <p:sp>
        <p:nvSpPr>
          <p:cNvPr id="6" name="Flowchart: Magnetic Disk 5">
            <a:extLst>
              <a:ext uri="{FF2B5EF4-FFF2-40B4-BE49-F238E27FC236}">
                <a16:creationId xmlns:a16="http://schemas.microsoft.com/office/drawing/2014/main" id="{31D7AC62-B049-4BF5-B9ED-483F7D2DF279}"/>
              </a:ext>
            </a:extLst>
          </p:cNvPr>
          <p:cNvSpPr/>
          <p:nvPr/>
        </p:nvSpPr>
        <p:spPr>
          <a:xfrm>
            <a:off x="1171171" y="3244532"/>
            <a:ext cx="1405036" cy="893416"/>
          </a:xfrm>
          <a:prstGeom prst="flowChartMagneticDisk">
            <a:avLst/>
          </a:prstGeom>
          <a:ln/>
        </p:spPr>
        <p:style>
          <a:lnRef idx="1">
            <a:schemeClr val="accent2"/>
          </a:lnRef>
          <a:fillRef idx="2">
            <a:schemeClr val="accent2"/>
          </a:fillRef>
          <a:effectRef idx="1">
            <a:schemeClr val="accent2"/>
          </a:effectRef>
          <a:fontRef idx="minor">
            <a:schemeClr val="dk1"/>
          </a:fontRef>
        </p:style>
        <p:txBody>
          <a:bodyPr rtlCol="0" anchor="ctr">
            <a:noAutofit/>
          </a:bodyPr>
          <a:lstStyle/>
          <a:p>
            <a:pPr algn="ctr">
              <a:lnSpc>
                <a:spcPct val="96000"/>
              </a:lnSpc>
              <a:spcAft>
                <a:spcPts val="600"/>
              </a:spcAft>
            </a:pPr>
            <a:r>
              <a:rPr lang="de-DE" sz="1400">
                <a:solidFill>
                  <a:schemeClr val="tx1"/>
                </a:solidFill>
                <a:cs typeface="Microsoft Sans Serif" panose="020B0604020202020204" pitchFamily="34" charset="0"/>
              </a:rPr>
              <a:t>Reference Sequence</a:t>
            </a:r>
            <a:endParaRPr lang="en-US" sz="1400" err="1">
              <a:solidFill>
                <a:schemeClr val="tx1"/>
              </a:solidFill>
              <a:cs typeface="Microsoft Sans Serif" panose="020B0604020202020204" pitchFamily="34" charset="0"/>
            </a:endParaRPr>
          </a:p>
        </p:txBody>
      </p:sp>
      <p:sp>
        <p:nvSpPr>
          <p:cNvPr id="8" name="Arrow: Down 7">
            <a:extLst>
              <a:ext uri="{FF2B5EF4-FFF2-40B4-BE49-F238E27FC236}">
                <a16:creationId xmlns:a16="http://schemas.microsoft.com/office/drawing/2014/main" id="{EDDD4881-3D1E-4089-997F-45E7AE7D55B8}"/>
              </a:ext>
            </a:extLst>
          </p:cNvPr>
          <p:cNvSpPr/>
          <p:nvPr/>
        </p:nvSpPr>
        <p:spPr>
          <a:xfrm>
            <a:off x="3717351" y="2497422"/>
            <a:ext cx="518782" cy="813299"/>
          </a:xfrm>
          <a:prstGeom prst="downArrow">
            <a:avLst/>
          </a:prstGeom>
          <a:ln/>
        </p:spPr>
        <p:style>
          <a:lnRef idx="2">
            <a:schemeClr val="dk1"/>
          </a:lnRef>
          <a:fillRef idx="1">
            <a:schemeClr val="lt1"/>
          </a:fillRef>
          <a:effectRef idx="0">
            <a:schemeClr val="dk1"/>
          </a:effectRef>
          <a:fontRef idx="minor">
            <a:schemeClr val="dk1"/>
          </a:fontRef>
        </p:style>
        <p:txBody>
          <a:bodyPr rtlCol="0" anchor="ctr"/>
          <a:lstStyle/>
          <a:p>
            <a:pPr algn="ctr">
              <a:lnSpc>
                <a:spcPct val="96000"/>
              </a:lnSpc>
            </a:pPr>
            <a:endParaRPr lang="en-US" sz="1400" err="1">
              <a:solidFill>
                <a:schemeClr val="tx1"/>
              </a:solidFill>
              <a:cs typeface="Microsoft Sans Serif" panose="020B0604020202020204" pitchFamily="34" charset="0"/>
            </a:endParaRPr>
          </a:p>
        </p:txBody>
      </p:sp>
      <p:sp>
        <p:nvSpPr>
          <p:cNvPr id="9" name="Arrow: Right 8">
            <a:extLst>
              <a:ext uri="{FF2B5EF4-FFF2-40B4-BE49-F238E27FC236}">
                <a16:creationId xmlns:a16="http://schemas.microsoft.com/office/drawing/2014/main" id="{5F427A69-C3B5-47FE-BF31-C92F90340A62}"/>
              </a:ext>
            </a:extLst>
          </p:cNvPr>
          <p:cNvSpPr/>
          <p:nvPr/>
        </p:nvSpPr>
        <p:spPr>
          <a:xfrm>
            <a:off x="2576207" y="3491563"/>
            <a:ext cx="706123" cy="372875"/>
          </a:xfrm>
          <a:prstGeom prst="rightArrow">
            <a:avLst/>
          </a:prstGeom>
          <a:ln/>
        </p:spPr>
        <p:style>
          <a:lnRef idx="2">
            <a:schemeClr val="dk1"/>
          </a:lnRef>
          <a:fillRef idx="1">
            <a:schemeClr val="lt1"/>
          </a:fillRef>
          <a:effectRef idx="0">
            <a:schemeClr val="dk1"/>
          </a:effectRef>
          <a:fontRef idx="minor">
            <a:schemeClr val="dk1"/>
          </a:fontRef>
        </p:style>
        <p:txBody>
          <a:bodyPr rtlCol="0" anchor="ctr"/>
          <a:lstStyle/>
          <a:p>
            <a:pPr algn="ctr">
              <a:lnSpc>
                <a:spcPct val="96000"/>
              </a:lnSpc>
            </a:pPr>
            <a:endParaRPr lang="en-US" sz="1400" err="1">
              <a:solidFill>
                <a:schemeClr val="tx1"/>
              </a:solidFill>
              <a:cs typeface="Microsoft Sans Serif" panose="020B0604020202020204" pitchFamily="34" charset="0"/>
            </a:endParaRPr>
          </a:p>
        </p:txBody>
      </p:sp>
      <p:sp>
        <p:nvSpPr>
          <p:cNvPr id="10" name="Rectangle 9">
            <a:extLst>
              <a:ext uri="{FF2B5EF4-FFF2-40B4-BE49-F238E27FC236}">
                <a16:creationId xmlns:a16="http://schemas.microsoft.com/office/drawing/2014/main" id="{69A6180F-51A5-417D-81C8-696C62D92742}"/>
              </a:ext>
            </a:extLst>
          </p:cNvPr>
          <p:cNvSpPr/>
          <p:nvPr/>
        </p:nvSpPr>
        <p:spPr>
          <a:xfrm>
            <a:off x="3274224" y="2002964"/>
            <a:ext cx="1405036" cy="494458"/>
          </a:xfrm>
          <a:prstGeom prst="rect">
            <a:avLst/>
          </a:prstGeom>
          <a:ln/>
        </p:spPr>
        <p:style>
          <a:lnRef idx="2">
            <a:schemeClr val="dk1"/>
          </a:lnRef>
          <a:fillRef idx="1">
            <a:schemeClr val="lt1"/>
          </a:fillRef>
          <a:effectRef idx="0">
            <a:schemeClr val="dk1"/>
          </a:effectRef>
          <a:fontRef idx="minor">
            <a:schemeClr val="dk1"/>
          </a:fontRef>
        </p:style>
        <p:txBody>
          <a:bodyPr rtlCol="0" anchor="ctr">
            <a:noAutofit/>
          </a:bodyPr>
          <a:lstStyle/>
          <a:p>
            <a:pPr algn="ctr">
              <a:lnSpc>
                <a:spcPct val="96000"/>
              </a:lnSpc>
              <a:spcAft>
                <a:spcPts val="600"/>
              </a:spcAft>
            </a:pPr>
            <a:r>
              <a:rPr lang="de-DE" sz="1400">
                <a:solidFill>
                  <a:schemeClr val="tx1"/>
                </a:solidFill>
                <a:cs typeface="Microsoft Sans Serif" panose="020B0604020202020204" pitchFamily="34" charset="0"/>
              </a:rPr>
              <a:t>Anchor</a:t>
            </a:r>
            <a:br>
              <a:rPr lang="de-DE" sz="1400">
                <a:solidFill>
                  <a:schemeClr val="tx1"/>
                </a:solidFill>
                <a:cs typeface="Microsoft Sans Serif" panose="020B0604020202020204" pitchFamily="34" charset="0"/>
              </a:rPr>
            </a:br>
            <a:r>
              <a:rPr lang="de-DE" sz="1400">
                <a:solidFill>
                  <a:schemeClr val="tx1"/>
                </a:solidFill>
                <a:cs typeface="Microsoft Sans Serif" panose="020B0604020202020204" pitchFamily="34" charset="0"/>
              </a:rPr>
              <a:t>Configuration</a:t>
            </a:r>
            <a:endParaRPr lang="en-US" sz="1400" err="1">
              <a:solidFill>
                <a:schemeClr val="tx1"/>
              </a:solidFill>
              <a:cs typeface="Microsoft Sans Serif" panose="020B0604020202020204" pitchFamily="34" charset="0"/>
            </a:endParaRPr>
          </a:p>
        </p:txBody>
      </p:sp>
      <p:sp>
        <p:nvSpPr>
          <p:cNvPr id="11" name="Flowchart: Magnetic Disk 10">
            <a:extLst>
              <a:ext uri="{FF2B5EF4-FFF2-40B4-BE49-F238E27FC236}">
                <a16:creationId xmlns:a16="http://schemas.microsoft.com/office/drawing/2014/main" id="{B51684BF-BBF4-40A2-BC23-D6A04AB9EEBE}"/>
              </a:ext>
            </a:extLst>
          </p:cNvPr>
          <p:cNvSpPr/>
          <p:nvPr/>
        </p:nvSpPr>
        <p:spPr>
          <a:xfrm>
            <a:off x="5425907" y="3212200"/>
            <a:ext cx="1405036" cy="890713"/>
          </a:xfrm>
          <a:prstGeom prst="flowChartMagneticDisk">
            <a:avLst/>
          </a:prstGeom>
          <a:ln/>
        </p:spPr>
        <p:style>
          <a:lnRef idx="2">
            <a:schemeClr val="dk1"/>
          </a:lnRef>
          <a:fillRef idx="1">
            <a:schemeClr val="lt1"/>
          </a:fillRef>
          <a:effectRef idx="0">
            <a:schemeClr val="dk1"/>
          </a:effectRef>
          <a:fontRef idx="minor">
            <a:schemeClr val="dk1"/>
          </a:fontRef>
        </p:style>
        <p:txBody>
          <a:bodyPr rtlCol="0" anchor="ctr">
            <a:noAutofit/>
          </a:bodyPr>
          <a:lstStyle/>
          <a:p>
            <a:pPr algn="ctr">
              <a:lnSpc>
                <a:spcPct val="96000"/>
              </a:lnSpc>
              <a:spcAft>
                <a:spcPts val="600"/>
              </a:spcAft>
            </a:pPr>
            <a:r>
              <a:rPr lang="de-DE" sz="1400">
                <a:solidFill>
                  <a:schemeClr val="tx1"/>
                </a:solidFill>
                <a:cs typeface="Microsoft Sans Serif" panose="020B0604020202020204" pitchFamily="34" charset="0"/>
              </a:rPr>
              <a:t>Anchor Bitstream</a:t>
            </a:r>
            <a:endParaRPr lang="en-US" sz="1400" err="1">
              <a:solidFill>
                <a:schemeClr val="tx1"/>
              </a:solidFill>
              <a:cs typeface="Microsoft Sans Serif" panose="020B0604020202020204" pitchFamily="34" charset="0"/>
            </a:endParaRPr>
          </a:p>
        </p:txBody>
      </p:sp>
      <p:sp>
        <p:nvSpPr>
          <p:cNvPr id="12" name="Arrow: Right 11">
            <a:extLst>
              <a:ext uri="{FF2B5EF4-FFF2-40B4-BE49-F238E27FC236}">
                <a16:creationId xmlns:a16="http://schemas.microsoft.com/office/drawing/2014/main" id="{C72354C5-BA3F-41C4-A69B-8670E6977731}"/>
              </a:ext>
            </a:extLst>
          </p:cNvPr>
          <p:cNvSpPr/>
          <p:nvPr/>
        </p:nvSpPr>
        <p:spPr>
          <a:xfrm>
            <a:off x="4651338" y="3471119"/>
            <a:ext cx="810597" cy="372875"/>
          </a:xfrm>
          <a:prstGeom prst="rightArrow">
            <a:avLst/>
          </a:prstGeom>
          <a:ln/>
        </p:spPr>
        <p:style>
          <a:lnRef idx="2">
            <a:schemeClr val="dk1"/>
          </a:lnRef>
          <a:fillRef idx="1">
            <a:schemeClr val="lt1"/>
          </a:fillRef>
          <a:effectRef idx="0">
            <a:schemeClr val="dk1"/>
          </a:effectRef>
          <a:fontRef idx="minor">
            <a:schemeClr val="dk1"/>
          </a:fontRef>
        </p:style>
        <p:txBody>
          <a:bodyPr rtlCol="0" anchor="ctr"/>
          <a:lstStyle/>
          <a:p>
            <a:pPr algn="ctr">
              <a:lnSpc>
                <a:spcPct val="96000"/>
              </a:lnSpc>
            </a:pPr>
            <a:endParaRPr lang="en-US" sz="1400" err="1">
              <a:solidFill>
                <a:schemeClr val="tx1"/>
              </a:solidFill>
              <a:cs typeface="Microsoft Sans Serif" panose="020B0604020202020204" pitchFamily="34" charset="0"/>
            </a:endParaRPr>
          </a:p>
        </p:txBody>
      </p:sp>
      <p:sp>
        <p:nvSpPr>
          <p:cNvPr id="14" name="Arrow: Right 13">
            <a:extLst>
              <a:ext uri="{FF2B5EF4-FFF2-40B4-BE49-F238E27FC236}">
                <a16:creationId xmlns:a16="http://schemas.microsoft.com/office/drawing/2014/main" id="{6B2638D7-8CF3-4811-B263-9169F3C37C20}"/>
              </a:ext>
            </a:extLst>
          </p:cNvPr>
          <p:cNvSpPr/>
          <p:nvPr/>
        </p:nvSpPr>
        <p:spPr>
          <a:xfrm>
            <a:off x="6830943" y="3491563"/>
            <a:ext cx="735840" cy="372875"/>
          </a:xfrm>
          <a:prstGeom prst="rightArrow">
            <a:avLst/>
          </a:prstGeom>
          <a:ln/>
        </p:spPr>
        <p:style>
          <a:lnRef idx="2">
            <a:schemeClr val="dk1"/>
          </a:lnRef>
          <a:fillRef idx="1">
            <a:schemeClr val="lt1"/>
          </a:fillRef>
          <a:effectRef idx="0">
            <a:schemeClr val="dk1"/>
          </a:effectRef>
          <a:fontRef idx="minor">
            <a:schemeClr val="dk1"/>
          </a:fontRef>
        </p:style>
        <p:txBody>
          <a:bodyPr rtlCol="0" anchor="ctr"/>
          <a:lstStyle/>
          <a:p>
            <a:pPr algn="ctr">
              <a:lnSpc>
                <a:spcPct val="96000"/>
              </a:lnSpc>
            </a:pPr>
            <a:endParaRPr lang="en-US" sz="1400" err="1">
              <a:solidFill>
                <a:schemeClr val="tx1"/>
              </a:solidFill>
              <a:cs typeface="Microsoft Sans Serif" panose="020B0604020202020204" pitchFamily="34" charset="0"/>
            </a:endParaRPr>
          </a:p>
        </p:txBody>
      </p:sp>
      <p:sp>
        <p:nvSpPr>
          <p:cNvPr id="15" name="Flowchart: Magnetic Disk 14">
            <a:extLst>
              <a:ext uri="{FF2B5EF4-FFF2-40B4-BE49-F238E27FC236}">
                <a16:creationId xmlns:a16="http://schemas.microsoft.com/office/drawing/2014/main" id="{597A2A74-CFF0-45F9-AAA3-7192FE3F5FBE}"/>
              </a:ext>
            </a:extLst>
          </p:cNvPr>
          <p:cNvSpPr/>
          <p:nvPr/>
        </p:nvSpPr>
        <p:spPr>
          <a:xfrm>
            <a:off x="9615793" y="3232644"/>
            <a:ext cx="1405036" cy="893416"/>
          </a:xfrm>
          <a:prstGeom prst="flowChartMagneticDisk">
            <a:avLst/>
          </a:prstGeom>
          <a:ln/>
        </p:spPr>
        <p:style>
          <a:lnRef idx="2">
            <a:schemeClr val="dk1"/>
          </a:lnRef>
          <a:fillRef idx="1">
            <a:schemeClr val="lt1"/>
          </a:fillRef>
          <a:effectRef idx="0">
            <a:schemeClr val="dk1"/>
          </a:effectRef>
          <a:fontRef idx="minor">
            <a:schemeClr val="dk1"/>
          </a:fontRef>
        </p:style>
        <p:txBody>
          <a:bodyPr rtlCol="0" anchor="ctr">
            <a:noAutofit/>
          </a:bodyPr>
          <a:lstStyle/>
          <a:p>
            <a:pPr algn="ctr">
              <a:lnSpc>
                <a:spcPct val="96000"/>
              </a:lnSpc>
              <a:spcAft>
                <a:spcPts val="600"/>
              </a:spcAft>
            </a:pPr>
            <a:r>
              <a:rPr lang="de-DE" sz="1400">
                <a:solidFill>
                  <a:schemeClr val="tx1"/>
                </a:solidFill>
                <a:cs typeface="Microsoft Sans Serif" panose="020B0604020202020204" pitchFamily="34" charset="0"/>
              </a:rPr>
              <a:t>Anchor Sequence</a:t>
            </a:r>
            <a:endParaRPr lang="en-US" sz="1400" err="1">
              <a:solidFill>
                <a:schemeClr val="tx1"/>
              </a:solidFill>
              <a:cs typeface="Microsoft Sans Serif" panose="020B0604020202020204" pitchFamily="34" charset="0"/>
            </a:endParaRPr>
          </a:p>
        </p:txBody>
      </p:sp>
      <p:sp>
        <p:nvSpPr>
          <p:cNvPr id="16" name="Arrow: Right 15">
            <a:extLst>
              <a:ext uri="{FF2B5EF4-FFF2-40B4-BE49-F238E27FC236}">
                <a16:creationId xmlns:a16="http://schemas.microsoft.com/office/drawing/2014/main" id="{1C3F269A-3207-4B53-B93D-8AC53CCB6D1C}"/>
              </a:ext>
            </a:extLst>
          </p:cNvPr>
          <p:cNvSpPr/>
          <p:nvPr/>
        </p:nvSpPr>
        <p:spPr>
          <a:xfrm>
            <a:off x="8890761" y="3522076"/>
            <a:ext cx="735840" cy="372875"/>
          </a:xfrm>
          <a:prstGeom prst="rightArrow">
            <a:avLst/>
          </a:prstGeom>
          <a:ln/>
        </p:spPr>
        <p:style>
          <a:lnRef idx="2">
            <a:schemeClr val="dk1"/>
          </a:lnRef>
          <a:fillRef idx="1">
            <a:schemeClr val="lt1"/>
          </a:fillRef>
          <a:effectRef idx="0">
            <a:schemeClr val="dk1"/>
          </a:effectRef>
          <a:fontRef idx="minor">
            <a:schemeClr val="dk1"/>
          </a:fontRef>
        </p:style>
        <p:txBody>
          <a:bodyPr rtlCol="0" anchor="ctr"/>
          <a:lstStyle/>
          <a:p>
            <a:pPr algn="ctr">
              <a:lnSpc>
                <a:spcPct val="96000"/>
              </a:lnSpc>
            </a:pPr>
            <a:endParaRPr lang="en-US" sz="1400" err="1">
              <a:solidFill>
                <a:schemeClr val="tx1"/>
              </a:solidFill>
              <a:cs typeface="Microsoft Sans Serif" panose="020B0604020202020204" pitchFamily="34" charset="0"/>
            </a:endParaRPr>
          </a:p>
        </p:txBody>
      </p:sp>
      <p:sp>
        <p:nvSpPr>
          <p:cNvPr id="17" name="Callout: Down Arrow 16">
            <a:extLst>
              <a:ext uri="{FF2B5EF4-FFF2-40B4-BE49-F238E27FC236}">
                <a16:creationId xmlns:a16="http://schemas.microsoft.com/office/drawing/2014/main" id="{72F76DB2-8617-4B1D-BAD3-61BDEFC6F6A3}"/>
              </a:ext>
            </a:extLst>
          </p:cNvPr>
          <p:cNvSpPr/>
          <p:nvPr/>
        </p:nvSpPr>
        <p:spPr>
          <a:xfrm>
            <a:off x="1171171" y="4734025"/>
            <a:ext cx="9849658" cy="665213"/>
          </a:xfrm>
          <a:prstGeom prst="downArrowCallout">
            <a:avLst>
              <a:gd name="adj1" fmla="val 50000"/>
              <a:gd name="adj2" fmla="val 42946"/>
              <a:gd name="adj3" fmla="val 25000"/>
              <a:gd name="adj4" fmla="val 48826"/>
            </a:avLst>
          </a:prstGeom>
          <a:ln/>
        </p:spPr>
        <p:style>
          <a:lnRef idx="2">
            <a:schemeClr val="dk1"/>
          </a:lnRef>
          <a:fillRef idx="1">
            <a:schemeClr val="lt1"/>
          </a:fillRef>
          <a:effectRef idx="0">
            <a:schemeClr val="dk1"/>
          </a:effectRef>
          <a:fontRef idx="minor">
            <a:schemeClr val="dk1"/>
          </a:fontRef>
        </p:style>
        <p:txBody>
          <a:bodyPr rtlCol="0" anchor="ctr">
            <a:normAutofit/>
          </a:bodyPr>
          <a:lstStyle/>
          <a:p>
            <a:pPr algn="ctr">
              <a:lnSpc>
                <a:spcPct val="96000"/>
              </a:lnSpc>
              <a:spcAft>
                <a:spcPts val="600"/>
              </a:spcAft>
            </a:pPr>
            <a:r>
              <a:rPr lang="de-DE" sz="1400">
                <a:solidFill>
                  <a:schemeClr val="tx1"/>
                </a:solidFill>
                <a:cs typeface="Microsoft Sans Serif" panose="020B0604020202020204" pitchFamily="34" charset="0"/>
              </a:rPr>
              <a:t>Metrics Computation</a:t>
            </a:r>
            <a:endParaRPr lang="en-US" sz="1400" err="1">
              <a:solidFill>
                <a:schemeClr val="tx1"/>
              </a:solidFill>
              <a:cs typeface="Microsoft Sans Serif" panose="020B0604020202020204" pitchFamily="34" charset="0"/>
            </a:endParaRPr>
          </a:p>
        </p:txBody>
      </p:sp>
      <p:sp>
        <p:nvSpPr>
          <p:cNvPr id="18" name="Rectangle: Rounded Corners 17">
            <a:extLst>
              <a:ext uri="{FF2B5EF4-FFF2-40B4-BE49-F238E27FC236}">
                <a16:creationId xmlns:a16="http://schemas.microsoft.com/office/drawing/2014/main" id="{9D042FF1-8DA0-4B35-A672-626CA906CA66}"/>
              </a:ext>
            </a:extLst>
          </p:cNvPr>
          <p:cNvSpPr/>
          <p:nvPr/>
        </p:nvSpPr>
        <p:spPr>
          <a:xfrm>
            <a:off x="3284153" y="3309380"/>
            <a:ext cx="1367185" cy="788981"/>
          </a:xfrm>
          <a:prstGeom prst="roundRect">
            <a:avLst/>
          </a:prstGeom>
          <a:ln/>
        </p:spPr>
        <p:style>
          <a:lnRef idx="2">
            <a:schemeClr val="dk1"/>
          </a:lnRef>
          <a:fillRef idx="1">
            <a:schemeClr val="lt1"/>
          </a:fillRef>
          <a:effectRef idx="0">
            <a:schemeClr val="dk1"/>
          </a:effectRef>
          <a:fontRef idx="minor">
            <a:schemeClr val="dk1"/>
          </a:fontRef>
        </p:style>
        <p:txBody>
          <a:bodyPr rtlCol="0" anchor="ctr">
            <a:noAutofit/>
          </a:bodyPr>
          <a:lstStyle/>
          <a:p>
            <a:pPr algn="ctr">
              <a:lnSpc>
                <a:spcPct val="96000"/>
              </a:lnSpc>
              <a:spcAft>
                <a:spcPts val="600"/>
              </a:spcAft>
            </a:pPr>
            <a:r>
              <a:rPr lang="de-DE" sz="1400" dirty="0">
                <a:solidFill>
                  <a:schemeClr val="tx1"/>
                </a:solidFill>
                <a:cs typeface="Microsoft Sans Serif" panose="020B0604020202020204" pitchFamily="34" charset="0"/>
              </a:rPr>
              <a:t>Reference</a:t>
            </a:r>
            <a:br>
              <a:rPr lang="de-DE" sz="1400" dirty="0">
                <a:solidFill>
                  <a:schemeClr val="tx1"/>
                </a:solidFill>
                <a:cs typeface="Microsoft Sans Serif" panose="020B0604020202020204" pitchFamily="34" charset="0"/>
              </a:rPr>
            </a:br>
            <a:r>
              <a:rPr lang="de-DE" sz="1400" dirty="0">
                <a:solidFill>
                  <a:schemeClr val="tx1"/>
                </a:solidFill>
                <a:cs typeface="Microsoft Sans Serif" panose="020B0604020202020204" pitchFamily="34" charset="0"/>
              </a:rPr>
              <a:t>Software</a:t>
            </a:r>
          </a:p>
          <a:p>
            <a:pPr algn="ctr">
              <a:lnSpc>
                <a:spcPct val="96000"/>
              </a:lnSpc>
              <a:spcAft>
                <a:spcPts val="600"/>
              </a:spcAft>
            </a:pPr>
            <a:r>
              <a:rPr lang="de-DE" sz="1400" dirty="0">
                <a:solidFill>
                  <a:schemeClr val="tx1"/>
                </a:solidFill>
                <a:cs typeface="Microsoft Sans Serif" panose="020B0604020202020204" pitchFamily="34" charset="0"/>
              </a:rPr>
              <a:t>Encoder</a:t>
            </a:r>
            <a:endParaRPr lang="en-US" sz="1400" dirty="0">
              <a:solidFill>
                <a:schemeClr val="tx1"/>
              </a:solidFill>
              <a:cs typeface="Microsoft Sans Serif" panose="020B0604020202020204" pitchFamily="34" charset="0"/>
            </a:endParaRPr>
          </a:p>
        </p:txBody>
      </p:sp>
      <p:sp>
        <p:nvSpPr>
          <p:cNvPr id="19" name="Rectangle: Rounded Corners 18">
            <a:extLst>
              <a:ext uri="{FF2B5EF4-FFF2-40B4-BE49-F238E27FC236}">
                <a16:creationId xmlns:a16="http://schemas.microsoft.com/office/drawing/2014/main" id="{2057CEA1-2BC3-4DD3-A41D-E84ECD0A9816}"/>
              </a:ext>
            </a:extLst>
          </p:cNvPr>
          <p:cNvSpPr/>
          <p:nvPr/>
        </p:nvSpPr>
        <p:spPr>
          <a:xfrm>
            <a:off x="7534385" y="3283510"/>
            <a:ext cx="1367185" cy="788981"/>
          </a:xfrm>
          <a:prstGeom prst="roundRect">
            <a:avLst/>
          </a:prstGeom>
          <a:ln/>
        </p:spPr>
        <p:style>
          <a:lnRef idx="2">
            <a:schemeClr val="dk1"/>
          </a:lnRef>
          <a:fillRef idx="1">
            <a:schemeClr val="lt1"/>
          </a:fillRef>
          <a:effectRef idx="0">
            <a:schemeClr val="dk1"/>
          </a:effectRef>
          <a:fontRef idx="minor">
            <a:schemeClr val="dk1"/>
          </a:fontRef>
        </p:style>
        <p:txBody>
          <a:bodyPr rtlCol="0" anchor="ctr">
            <a:normAutofit/>
          </a:bodyPr>
          <a:lstStyle/>
          <a:p>
            <a:pPr algn="ctr">
              <a:lnSpc>
                <a:spcPct val="96000"/>
              </a:lnSpc>
              <a:spcAft>
                <a:spcPts val="600"/>
              </a:spcAft>
            </a:pPr>
            <a:r>
              <a:rPr lang="de-DE" sz="1400">
                <a:solidFill>
                  <a:schemeClr val="tx1"/>
                </a:solidFill>
                <a:cs typeface="Microsoft Sans Serif" panose="020B0604020202020204" pitchFamily="34" charset="0"/>
              </a:rPr>
              <a:t>Conforming</a:t>
            </a:r>
          </a:p>
          <a:p>
            <a:pPr algn="ctr">
              <a:lnSpc>
                <a:spcPct val="96000"/>
              </a:lnSpc>
              <a:spcAft>
                <a:spcPts val="600"/>
              </a:spcAft>
            </a:pPr>
            <a:r>
              <a:rPr lang="de-DE" sz="1400">
                <a:solidFill>
                  <a:schemeClr val="tx1"/>
                </a:solidFill>
                <a:cs typeface="Microsoft Sans Serif" panose="020B0604020202020204" pitchFamily="34" charset="0"/>
              </a:rPr>
              <a:t>Decoder</a:t>
            </a:r>
            <a:endParaRPr lang="en-US" sz="1400" err="1">
              <a:solidFill>
                <a:schemeClr val="tx1"/>
              </a:solidFill>
              <a:cs typeface="Microsoft Sans Serif" panose="020B0604020202020204" pitchFamily="34" charset="0"/>
            </a:endParaRPr>
          </a:p>
        </p:txBody>
      </p:sp>
      <p:sp>
        <p:nvSpPr>
          <p:cNvPr id="21" name="Arrow: Down 20">
            <a:extLst>
              <a:ext uri="{FF2B5EF4-FFF2-40B4-BE49-F238E27FC236}">
                <a16:creationId xmlns:a16="http://schemas.microsoft.com/office/drawing/2014/main" id="{F708C02A-E794-4D50-BD3F-0E3BD1A1F389}"/>
              </a:ext>
            </a:extLst>
          </p:cNvPr>
          <p:cNvSpPr/>
          <p:nvPr/>
        </p:nvSpPr>
        <p:spPr>
          <a:xfrm>
            <a:off x="1614297" y="4126060"/>
            <a:ext cx="518782" cy="607966"/>
          </a:xfrm>
          <a:prstGeom prst="downArrow">
            <a:avLst/>
          </a:prstGeom>
          <a:ln/>
        </p:spPr>
        <p:style>
          <a:lnRef idx="2">
            <a:schemeClr val="dk1"/>
          </a:lnRef>
          <a:fillRef idx="1">
            <a:schemeClr val="lt1"/>
          </a:fillRef>
          <a:effectRef idx="0">
            <a:schemeClr val="dk1"/>
          </a:effectRef>
          <a:fontRef idx="minor">
            <a:schemeClr val="dk1"/>
          </a:fontRef>
        </p:style>
        <p:txBody>
          <a:bodyPr rtlCol="0" anchor="ctr"/>
          <a:lstStyle/>
          <a:p>
            <a:pPr algn="ctr">
              <a:lnSpc>
                <a:spcPct val="96000"/>
              </a:lnSpc>
            </a:pPr>
            <a:endParaRPr lang="en-US" sz="1400" err="1">
              <a:solidFill>
                <a:schemeClr val="tx1"/>
              </a:solidFill>
              <a:cs typeface="Microsoft Sans Serif" panose="020B0604020202020204" pitchFamily="34" charset="0"/>
            </a:endParaRPr>
          </a:p>
        </p:txBody>
      </p:sp>
      <p:sp>
        <p:nvSpPr>
          <p:cNvPr id="22" name="Arrow: Down 21">
            <a:extLst>
              <a:ext uri="{FF2B5EF4-FFF2-40B4-BE49-F238E27FC236}">
                <a16:creationId xmlns:a16="http://schemas.microsoft.com/office/drawing/2014/main" id="{B62E48A5-9BFB-4EE8-9292-EC24BBA5668D}"/>
              </a:ext>
            </a:extLst>
          </p:cNvPr>
          <p:cNvSpPr/>
          <p:nvPr/>
        </p:nvSpPr>
        <p:spPr>
          <a:xfrm>
            <a:off x="5862390" y="4112209"/>
            <a:ext cx="518782" cy="621815"/>
          </a:xfrm>
          <a:prstGeom prst="downArrow">
            <a:avLst/>
          </a:prstGeom>
          <a:ln/>
        </p:spPr>
        <p:style>
          <a:lnRef idx="2">
            <a:schemeClr val="dk1"/>
          </a:lnRef>
          <a:fillRef idx="1">
            <a:schemeClr val="lt1"/>
          </a:fillRef>
          <a:effectRef idx="0">
            <a:schemeClr val="dk1"/>
          </a:effectRef>
          <a:fontRef idx="minor">
            <a:schemeClr val="dk1"/>
          </a:fontRef>
        </p:style>
        <p:txBody>
          <a:bodyPr rtlCol="0" anchor="ctr"/>
          <a:lstStyle/>
          <a:p>
            <a:pPr algn="ctr">
              <a:lnSpc>
                <a:spcPct val="96000"/>
              </a:lnSpc>
            </a:pPr>
            <a:endParaRPr lang="en-US" sz="1400" err="1">
              <a:solidFill>
                <a:schemeClr val="tx1"/>
              </a:solidFill>
              <a:cs typeface="Microsoft Sans Serif" panose="020B0604020202020204" pitchFamily="34" charset="0"/>
            </a:endParaRPr>
          </a:p>
        </p:txBody>
      </p:sp>
      <p:sp>
        <p:nvSpPr>
          <p:cNvPr id="23" name="Arrow: Down 22">
            <a:extLst>
              <a:ext uri="{FF2B5EF4-FFF2-40B4-BE49-F238E27FC236}">
                <a16:creationId xmlns:a16="http://schemas.microsoft.com/office/drawing/2014/main" id="{88DC16D0-F2F9-4A59-96FD-8224E35CC5DA}"/>
              </a:ext>
            </a:extLst>
          </p:cNvPr>
          <p:cNvSpPr/>
          <p:nvPr/>
        </p:nvSpPr>
        <p:spPr>
          <a:xfrm>
            <a:off x="10069731" y="4112210"/>
            <a:ext cx="518782" cy="635665"/>
          </a:xfrm>
          <a:prstGeom prst="downArrow">
            <a:avLst/>
          </a:prstGeom>
          <a:ln/>
        </p:spPr>
        <p:style>
          <a:lnRef idx="2">
            <a:schemeClr val="dk1"/>
          </a:lnRef>
          <a:fillRef idx="1">
            <a:schemeClr val="lt1"/>
          </a:fillRef>
          <a:effectRef idx="0">
            <a:schemeClr val="dk1"/>
          </a:effectRef>
          <a:fontRef idx="minor">
            <a:schemeClr val="dk1"/>
          </a:fontRef>
        </p:style>
        <p:txBody>
          <a:bodyPr rtlCol="0" anchor="ctr"/>
          <a:lstStyle/>
          <a:p>
            <a:pPr algn="ctr">
              <a:lnSpc>
                <a:spcPct val="96000"/>
              </a:lnSpc>
            </a:pPr>
            <a:endParaRPr lang="en-US" sz="1400" err="1">
              <a:solidFill>
                <a:schemeClr val="tx1"/>
              </a:solidFill>
              <a:cs typeface="Microsoft Sans Serif" panose="020B0604020202020204" pitchFamily="34" charset="0"/>
            </a:endParaRPr>
          </a:p>
        </p:txBody>
      </p:sp>
      <p:sp>
        <p:nvSpPr>
          <p:cNvPr id="24" name="Rectangle: Folded Corner 23">
            <a:extLst>
              <a:ext uri="{FF2B5EF4-FFF2-40B4-BE49-F238E27FC236}">
                <a16:creationId xmlns:a16="http://schemas.microsoft.com/office/drawing/2014/main" id="{4083C13A-606D-4892-BD1F-BD88BFC33F77}"/>
              </a:ext>
            </a:extLst>
          </p:cNvPr>
          <p:cNvSpPr/>
          <p:nvPr/>
        </p:nvSpPr>
        <p:spPr>
          <a:xfrm>
            <a:off x="5253261" y="5398172"/>
            <a:ext cx="1707097" cy="765627"/>
          </a:xfrm>
          <a:prstGeom prst="foldedCorner">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normAutofit/>
          </a:bodyPr>
          <a:lstStyle/>
          <a:p>
            <a:pPr algn="ctr">
              <a:lnSpc>
                <a:spcPct val="96000"/>
              </a:lnSpc>
              <a:spcAft>
                <a:spcPts val="600"/>
              </a:spcAft>
            </a:pPr>
            <a:r>
              <a:rPr lang="de-DE" sz="1400">
                <a:solidFill>
                  <a:schemeClr val="tx1"/>
                </a:solidFill>
                <a:cs typeface="Microsoft Sans Serif" panose="020B0604020202020204" pitchFamily="34" charset="0"/>
              </a:rPr>
              <a:t>Anchor </a:t>
            </a:r>
            <a:br>
              <a:rPr lang="de-DE" sz="1400">
                <a:solidFill>
                  <a:schemeClr val="tx1"/>
                </a:solidFill>
                <a:cs typeface="Microsoft Sans Serif" panose="020B0604020202020204" pitchFamily="34" charset="0"/>
              </a:rPr>
            </a:br>
            <a:r>
              <a:rPr lang="de-DE" sz="1400">
                <a:solidFill>
                  <a:schemeClr val="tx1"/>
                </a:solidFill>
                <a:cs typeface="Microsoft Sans Serif" panose="020B0604020202020204" pitchFamily="34" charset="0"/>
              </a:rPr>
              <a:t>Metrics</a:t>
            </a:r>
            <a:endParaRPr lang="en-US" sz="1400" err="1">
              <a:solidFill>
                <a:schemeClr val="tx1"/>
              </a:solidFill>
              <a:cs typeface="Microsoft Sans Serif" panose="020B0604020202020204" pitchFamily="34" charset="0"/>
            </a:endParaRPr>
          </a:p>
        </p:txBody>
      </p:sp>
    </p:spTree>
    <p:extLst>
      <p:ext uri="{BB962C8B-B14F-4D97-AF65-F5344CB8AC3E}">
        <p14:creationId xmlns:p14="http://schemas.microsoft.com/office/powerpoint/2010/main" val="2339054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Down Arrow 7">
            <a:extLst>
              <a:ext uri="{FF2B5EF4-FFF2-40B4-BE49-F238E27FC236}">
                <a16:creationId xmlns:a16="http://schemas.microsoft.com/office/drawing/2014/main" id="{73DE2CFE-42F2-48F0-8706-5264E012B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5662795" y="-3745097"/>
            <a:ext cx="1354979" cy="10750169"/>
          </a:xfrm>
          <a:prstGeom prst="downArrow">
            <a:avLst>
              <a:gd name="adj1" fmla="val 100000"/>
              <a:gd name="adj2" fmla="val 22582"/>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Table 3">
            <a:extLst>
              <a:ext uri="{FF2B5EF4-FFF2-40B4-BE49-F238E27FC236}">
                <a16:creationId xmlns:a16="http://schemas.microsoft.com/office/drawing/2014/main" id="{7FC00A41-BBBC-4FC8-A72A-6CF8DA7F3191}"/>
              </a:ext>
            </a:extLst>
          </p:cNvPr>
          <p:cNvGraphicFramePr>
            <a:graphicFrameLocks noGrp="1"/>
          </p:cNvGraphicFramePr>
          <p:nvPr>
            <p:extLst>
              <p:ext uri="{D42A27DB-BD31-4B8C-83A1-F6EECF244321}">
                <p14:modId xmlns:p14="http://schemas.microsoft.com/office/powerpoint/2010/main" val="3763105356"/>
              </p:ext>
            </p:extLst>
          </p:nvPr>
        </p:nvGraphicFramePr>
        <p:xfrm>
          <a:off x="1245583" y="2559090"/>
          <a:ext cx="10064746" cy="1370007"/>
        </p:xfrm>
        <a:graphic>
          <a:graphicData uri="http://schemas.openxmlformats.org/drawingml/2006/table">
            <a:tbl>
              <a:tblPr firstRow="1" firstCol="1">
                <a:tableStyleId>{5C22544A-7EE6-4342-B048-85BDC9FD1C3A}</a:tableStyleId>
              </a:tblPr>
              <a:tblGrid>
                <a:gridCol w="968276">
                  <a:extLst>
                    <a:ext uri="{9D8B030D-6E8A-4147-A177-3AD203B41FA5}">
                      <a16:colId xmlns:a16="http://schemas.microsoft.com/office/drawing/2014/main" val="661047696"/>
                    </a:ext>
                  </a:extLst>
                </a:gridCol>
                <a:gridCol w="1480469">
                  <a:extLst>
                    <a:ext uri="{9D8B030D-6E8A-4147-A177-3AD203B41FA5}">
                      <a16:colId xmlns:a16="http://schemas.microsoft.com/office/drawing/2014/main" val="3841256825"/>
                    </a:ext>
                  </a:extLst>
                </a:gridCol>
                <a:gridCol w="1937979">
                  <a:extLst>
                    <a:ext uri="{9D8B030D-6E8A-4147-A177-3AD203B41FA5}">
                      <a16:colId xmlns:a16="http://schemas.microsoft.com/office/drawing/2014/main" val="214550278"/>
                    </a:ext>
                  </a:extLst>
                </a:gridCol>
                <a:gridCol w="1279966">
                  <a:extLst>
                    <a:ext uri="{9D8B030D-6E8A-4147-A177-3AD203B41FA5}">
                      <a16:colId xmlns:a16="http://schemas.microsoft.com/office/drawing/2014/main" val="3247601583"/>
                    </a:ext>
                  </a:extLst>
                </a:gridCol>
                <a:gridCol w="984681">
                  <a:extLst>
                    <a:ext uri="{9D8B030D-6E8A-4147-A177-3AD203B41FA5}">
                      <a16:colId xmlns:a16="http://schemas.microsoft.com/office/drawing/2014/main" val="3688204356"/>
                    </a:ext>
                  </a:extLst>
                </a:gridCol>
                <a:gridCol w="1411204">
                  <a:extLst>
                    <a:ext uri="{9D8B030D-6E8A-4147-A177-3AD203B41FA5}">
                      <a16:colId xmlns:a16="http://schemas.microsoft.com/office/drawing/2014/main" val="1536396470"/>
                    </a:ext>
                  </a:extLst>
                </a:gridCol>
                <a:gridCol w="1094046">
                  <a:extLst>
                    <a:ext uri="{9D8B030D-6E8A-4147-A177-3AD203B41FA5}">
                      <a16:colId xmlns:a16="http://schemas.microsoft.com/office/drawing/2014/main" val="3813352164"/>
                    </a:ext>
                  </a:extLst>
                </a:gridCol>
                <a:gridCol w="908125">
                  <a:extLst>
                    <a:ext uri="{9D8B030D-6E8A-4147-A177-3AD203B41FA5}">
                      <a16:colId xmlns:a16="http://schemas.microsoft.com/office/drawing/2014/main" val="2726571441"/>
                    </a:ext>
                  </a:extLst>
                </a:gridCol>
              </a:tblGrid>
              <a:tr h="152223">
                <a:tc>
                  <a:txBody>
                    <a:bodyPr/>
                    <a:lstStyle/>
                    <a:p>
                      <a:pPr marL="0" marR="0" algn="ctr">
                        <a:spcBef>
                          <a:spcPts val="0"/>
                        </a:spcBef>
                        <a:spcAft>
                          <a:spcPts val="0"/>
                        </a:spcAft>
                      </a:pPr>
                      <a:r>
                        <a:rPr lang="en-US" sz="800">
                          <a:effectLst/>
                        </a:rPr>
                        <a:t>Key</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Name</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Reference</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Resolution</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Frame rate</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Colour Gamut</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Number of Frames</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Scene Cut</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extLst>
                  <a:ext uri="{0D108BD9-81ED-4DB2-BD59-A6C34878D82A}">
                    <a16:rowId xmlns:a16="http://schemas.microsoft.com/office/drawing/2014/main" val="2015210460"/>
                  </a:ext>
                </a:extLst>
              </a:tr>
              <a:tr h="152223">
                <a:tc>
                  <a:txBody>
                    <a:bodyPr/>
                    <a:lstStyle/>
                    <a:p>
                      <a:pPr marL="0" marR="0" algn="ctr">
                        <a:spcBef>
                          <a:spcPts val="0"/>
                        </a:spcBef>
                        <a:spcAft>
                          <a:spcPts val="0"/>
                        </a:spcAft>
                      </a:pPr>
                      <a:r>
                        <a:rPr lang="en-US" sz="800">
                          <a:effectLst/>
                        </a:rPr>
                        <a:t>S2-R1</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Brest-Sedof</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Annex C.3.1.3.1</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3840 x 2160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60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BT.709</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GB" sz="800">
                          <a:effectLst/>
                        </a:rPr>
                        <a:t>300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extLst>
                  <a:ext uri="{0D108BD9-81ED-4DB2-BD59-A6C34878D82A}">
                    <a16:rowId xmlns:a16="http://schemas.microsoft.com/office/drawing/2014/main" val="966249886"/>
                  </a:ext>
                </a:extLst>
              </a:tr>
              <a:tr h="152223">
                <a:tc>
                  <a:txBody>
                    <a:bodyPr/>
                    <a:lstStyle/>
                    <a:p>
                      <a:pPr marL="0" marR="0" algn="ctr">
                        <a:spcBef>
                          <a:spcPts val="0"/>
                        </a:spcBef>
                        <a:spcAft>
                          <a:spcPts val="0"/>
                        </a:spcAft>
                      </a:pPr>
                      <a:r>
                        <a:rPr lang="en-US" sz="800">
                          <a:effectLst/>
                        </a:rPr>
                        <a:t>S2-R2</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Rain Fruits</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Annex C.3.1.3.2</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3840 x 2160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50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BT.709</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500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extLst>
                  <a:ext uri="{0D108BD9-81ED-4DB2-BD59-A6C34878D82A}">
                    <a16:rowId xmlns:a16="http://schemas.microsoft.com/office/drawing/2014/main" val="916128107"/>
                  </a:ext>
                </a:extLst>
              </a:tr>
              <a:tr h="152223">
                <a:tc>
                  <a:txBody>
                    <a:bodyPr/>
                    <a:lstStyle/>
                    <a:p>
                      <a:pPr marL="0" marR="0" algn="ctr">
                        <a:spcBef>
                          <a:spcPts val="0"/>
                        </a:spcBef>
                        <a:spcAft>
                          <a:spcPts val="0"/>
                        </a:spcAft>
                      </a:pPr>
                      <a:r>
                        <a:rPr lang="en-US" sz="800">
                          <a:effectLst/>
                        </a:rPr>
                        <a:t>S2-R3</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Park Joy</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Annex C.3.1.3.3</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3840 x 2160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50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BT.709</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GB" sz="800">
                          <a:effectLst/>
                        </a:rPr>
                        <a:t>500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extLst>
                  <a:ext uri="{0D108BD9-81ED-4DB2-BD59-A6C34878D82A}">
                    <a16:rowId xmlns:a16="http://schemas.microsoft.com/office/drawing/2014/main" val="4054691215"/>
                  </a:ext>
                </a:extLst>
              </a:tr>
              <a:tr h="152223">
                <a:tc>
                  <a:txBody>
                    <a:bodyPr/>
                    <a:lstStyle/>
                    <a:p>
                      <a:pPr marL="0" marR="0" algn="ctr">
                        <a:spcBef>
                          <a:spcPts val="0"/>
                        </a:spcBef>
                        <a:spcAft>
                          <a:spcPts val="0"/>
                        </a:spcAft>
                      </a:pPr>
                      <a:r>
                        <a:rPr lang="en-US" sz="800">
                          <a:effectLst/>
                        </a:rPr>
                        <a:t>S2-R4</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Soccer</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Annex C.3.1.3.4</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3840 x 2160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23.98</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BT.709</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GB" sz="800">
                          <a:effectLst/>
                        </a:rPr>
                        <a:t>385</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4</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extLst>
                  <a:ext uri="{0D108BD9-81ED-4DB2-BD59-A6C34878D82A}">
                    <a16:rowId xmlns:a16="http://schemas.microsoft.com/office/drawing/2014/main" val="2380519619"/>
                  </a:ext>
                </a:extLst>
              </a:tr>
              <a:tr h="152223">
                <a:tc>
                  <a:txBody>
                    <a:bodyPr/>
                    <a:lstStyle/>
                    <a:p>
                      <a:pPr marL="0" marR="0" algn="ctr">
                        <a:spcBef>
                          <a:spcPts val="0"/>
                        </a:spcBef>
                        <a:spcAft>
                          <a:spcPts val="0"/>
                        </a:spcAft>
                      </a:pPr>
                      <a:r>
                        <a:rPr lang="en-US" sz="800">
                          <a:effectLst/>
                        </a:rPr>
                        <a:t>S2-R5</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Tunnel Flag</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Annex C.3.1.3.5</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4096 x 2160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59.94</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BT.709</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600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extLst>
                  <a:ext uri="{0D108BD9-81ED-4DB2-BD59-A6C34878D82A}">
                    <a16:rowId xmlns:a16="http://schemas.microsoft.com/office/drawing/2014/main" val="924491317"/>
                  </a:ext>
                </a:extLst>
              </a:tr>
              <a:tr h="152223">
                <a:tc>
                  <a:txBody>
                    <a:bodyPr/>
                    <a:lstStyle/>
                    <a:p>
                      <a:pPr marL="0" marR="0" algn="ctr">
                        <a:spcBef>
                          <a:spcPts val="0"/>
                        </a:spcBef>
                        <a:spcAft>
                          <a:spcPts val="0"/>
                        </a:spcAft>
                      </a:pPr>
                      <a:r>
                        <a:rPr lang="en-US" sz="800">
                          <a:effectLst/>
                        </a:rPr>
                        <a:t>S2-R6</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Boat</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Annex C.3.1.3.6</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4096 x 2160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59.94</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BT.709</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300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extLst>
                  <a:ext uri="{0D108BD9-81ED-4DB2-BD59-A6C34878D82A}">
                    <a16:rowId xmlns:a16="http://schemas.microsoft.com/office/drawing/2014/main" val="904357673"/>
                  </a:ext>
                </a:extLst>
              </a:tr>
              <a:tr h="152223">
                <a:tc>
                  <a:txBody>
                    <a:bodyPr/>
                    <a:lstStyle/>
                    <a:p>
                      <a:pPr marL="0" marR="0" algn="ctr">
                        <a:spcBef>
                          <a:spcPts val="0"/>
                        </a:spcBef>
                        <a:spcAft>
                          <a:spcPts val="0"/>
                        </a:spcAft>
                      </a:pPr>
                      <a:r>
                        <a:rPr lang="en-US" sz="800">
                          <a:effectLst/>
                        </a:rPr>
                        <a:t>S2-R7</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GB" sz="800">
                          <a:effectLst/>
                        </a:rPr>
                        <a:t>Fountain</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Annex C.3.1.3.7</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4096 x 2160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59.94</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BT.709</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GB" sz="800">
                          <a:effectLst/>
                        </a:rPr>
                        <a:t>600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extLst>
                  <a:ext uri="{0D108BD9-81ED-4DB2-BD59-A6C34878D82A}">
                    <a16:rowId xmlns:a16="http://schemas.microsoft.com/office/drawing/2014/main" val="715121423"/>
                  </a:ext>
                </a:extLst>
              </a:tr>
              <a:tr h="152223">
                <a:tc>
                  <a:txBody>
                    <a:bodyPr/>
                    <a:lstStyle/>
                    <a:p>
                      <a:pPr marL="0" marR="0" algn="ctr">
                        <a:spcBef>
                          <a:spcPts val="0"/>
                        </a:spcBef>
                        <a:spcAft>
                          <a:spcPts val="0"/>
                        </a:spcAft>
                      </a:pPr>
                      <a:r>
                        <a:rPr lang="en-US" sz="800">
                          <a:effectLst/>
                        </a:rPr>
                        <a:t>S2-R8</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GB" sz="800">
                          <a:effectLst/>
                        </a:rPr>
                        <a:t>Riverbank</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Annex C.3.1.3.8</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3840 x 2160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50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BT.709</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GB" sz="800">
                          <a:effectLst/>
                        </a:rPr>
                        <a:t>600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tc>
                  <a:txBody>
                    <a:bodyPr/>
                    <a:lstStyle/>
                    <a:p>
                      <a:pPr marL="0" marR="0" algn="ctr">
                        <a:spcBef>
                          <a:spcPts val="0"/>
                        </a:spcBef>
                        <a:spcAft>
                          <a:spcPts val="0"/>
                        </a:spcAft>
                      </a:pPr>
                      <a:r>
                        <a:rPr lang="en-US" sz="800">
                          <a:effectLst/>
                        </a:rPr>
                        <a:t>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5242" marR="55242" marT="0" marB="0"/>
                </a:tc>
                <a:extLst>
                  <a:ext uri="{0D108BD9-81ED-4DB2-BD59-A6C34878D82A}">
                    <a16:rowId xmlns:a16="http://schemas.microsoft.com/office/drawing/2014/main" val="976947116"/>
                  </a:ext>
                </a:extLst>
              </a:tr>
            </a:tbl>
          </a:graphicData>
        </a:graphic>
      </p:graphicFrame>
      <p:graphicFrame>
        <p:nvGraphicFramePr>
          <p:cNvPr id="5" name="Table 4">
            <a:extLst>
              <a:ext uri="{FF2B5EF4-FFF2-40B4-BE49-F238E27FC236}">
                <a16:creationId xmlns:a16="http://schemas.microsoft.com/office/drawing/2014/main" id="{7FE47394-E3E6-4031-8E73-FD999CCBF09E}"/>
              </a:ext>
            </a:extLst>
          </p:cNvPr>
          <p:cNvGraphicFramePr>
            <a:graphicFrameLocks noGrp="1"/>
          </p:cNvGraphicFramePr>
          <p:nvPr>
            <p:extLst>
              <p:ext uri="{D42A27DB-BD31-4B8C-83A1-F6EECF244321}">
                <p14:modId xmlns:p14="http://schemas.microsoft.com/office/powerpoint/2010/main" val="4212704640"/>
              </p:ext>
            </p:extLst>
          </p:nvPr>
        </p:nvGraphicFramePr>
        <p:xfrm>
          <a:off x="1245583" y="4008478"/>
          <a:ext cx="10064747" cy="1370011"/>
        </p:xfrm>
        <a:graphic>
          <a:graphicData uri="http://schemas.openxmlformats.org/drawingml/2006/table">
            <a:tbl>
              <a:tblPr firstRow="1" firstCol="1">
                <a:tableStyleId>{5C22544A-7EE6-4342-B048-85BDC9FD1C3A}</a:tableStyleId>
              </a:tblPr>
              <a:tblGrid>
                <a:gridCol w="1085897">
                  <a:extLst>
                    <a:ext uri="{9D8B030D-6E8A-4147-A177-3AD203B41FA5}">
                      <a16:colId xmlns:a16="http://schemas.microsoft.com/office/drawing/2014/main" val="2740149313"/>
                    </a:ext>
                  </a:extLst>
                </a:gridCol>
                <a:gridCol w="1578665">
                  <a:extLst>
                    <a:ext uri="{9D8B030D-6E8A-4147-A177-3AD203B41FA5}">
                      <a16:colId xmlns:a16="http://schemas.microsoft.com/office/drawing/2014/main" val="421638344"/>
                    </a:ext>
                  </a:extLst>
                </a:gridCol>
                <a:gridCol w="1660040">
                  <a:extLst>
                    <a:ext uri="{9D8B030D-6E8A-4147-A177-3AD203B41FA5}">
                      <a16:colId xmlns:a16="http://schemas.microsoft.com/office/drawing/2014/main" val="293065924"/>
                    </a:ext>
                  </a:extLst>
                </a:gridCol>
                <a:gridCol w="1334542">
                  <a:extLst>
                    <a:ext uri="{9D8B030D-6E8A-4147-A177-3AD203B41FA5}">
                      <a16:colId xmlns:a16="http://schemas.microsoft.com/office/drawing/2014/main" val="3797973394"/>
                    </a:ext>
                  </a:extLst>
                </a:gridCol>
                <a:gridCol w="1009044">
                  <a:extLst>
                    <a:ext uri="{9D8B030D-6E8A-4147-A177-3AD203B41FA5}">
                      <a16:colId xmlns:a16="http://schemas.microsoft.com/office/drawing/2014/main" val="1800756093"/>
                    </a:ext>
                  </a:extLst>
                </a:gridCol>
                <a:gridCol w="1334542">
                  <a:extLst>
                    <a:ext uri="{9D8B030D-6E8A-4147-A177-3AD203B41FA5}">
                      <a16:colId xmlns:a16="http://schemas.microsoft.com/office/drawing/2014/main" val="3801903915"/>
                    </a:ext>
                  </a:extLst>
                </a:gridCol>
                <a:gridCol w="1224234">
                  <a:extLst>
                    <a:ext uri="{9D8B030D-6E8A-4147-A177-3AD203B41FA5}">
                      <a16:colId xmlns:a16="http://schemas.microsoft.com/office/drawing/2014/main" val="659048925"/>
                    </a:ext>
                  </a:extLst>
                </a:gridCol>
                <a:gridCol w="837783">
                  <a:extLst>
                    <a:ext uri="{9D8B030D-6E8A-4147-A177-3AD203B41FA5}">
                      <a16:colId xmlns:a16="http://schemas.microsoft.com/office/drawing/2014/main" val="3287104892"/>
                    </a:ext>
                  </a:extLst>
                </a:gridCol>
              </a:tblGrid>
              <a:tr h="281028">
                <a:tc>
                  <a:txBody>
                    <a:bodyPr/>
                    <a:lstStyle/>
                    <a:p>
                      <a:pPr marL="0" marR="0" algn="ctr">
                        <a:spcBef>
                          <a:spcPts val="0"/>
                        </a:spcBef>
                        <a:spcAft>
                          <a:spcPts val="0"/>
                        </a:spcAft>
                      </a:pPr>
                      <a:r>
                        <a:rPr lang="en-US" sz="800">
                          <a:effectLst/>
                        </a:rPr>
                        <a:t>Key</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Name</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Reference</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Resolution</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Frame rate</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Colour Gamut</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Number of Frames</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Scene Cut</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extLst>
                  <a:ext uri="{0D108BD9-81ED-4DB2-BD59-A6C34878D82A}">
                    <a16:rowId xmlns:a16="http://schemas.microsoft.com/office/drawing/2014/main" val="1689177648"/>
                  </a:ext>
                </a:extLst>
              </a:tr>
              <a:tr h="155569">
                <a:tc>
                  <a:txBody>
                    <a:bodyPr/>
                    <a:lstStyle/>
                    <a:p>
                      <a:pPr marL="0" marR="0" algn="ctr">
                        <a:spcBef>
                          <a:spcPts val="0"/>
                        </a:spcBef>
                        <a:spcAft>
                          <a:spcPts val="0"/>
                        </a:spcAft>
                      </a:pPr>
                      <a:r>
                        <a:rPr lang="en-US" sz="800">
                          <a:effectLst/>
                        </a:rPr>
                        <a:t>S2-R11</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Life-Untouched</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Annex C.3.2.3.1</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4096 x 2160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59.94</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BT.2020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450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extLst>
                  <a:ext uri="{0D108BD9-81ED-4DB2-BD59-A6C34878D82A}">
                    <a16:rowId xmlns:a16="http://schemas.microsoft.com/office/drawing/2014/main" val="2519969298"/>
                  </a:ext>
                </a:extLst>
              </a:tr>
              <a:tr h="155569">
                <a:tc>
                  <a:txBody>
                    <a:bodyPr/>
                    <a:lstStyle/>
                    <a:p>
                      <a:pPr marL="0" marR="0" algn="ctr">
                        <a:spcBef>
                          <a:spcPts val="0"/>
                        </a:spcBef>
                        <a:spcAft>
                          <a:spcPts val="0"/>
                        </a:spcAft>
                      </a:pPr>
                      <a:r>
                        <a:rPr lang="en-US" sz="800">
                          <a:effectLst/>
                        </a:rPr>
                        <a:t>S2-R12</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Meridian</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Annex C.3.2.3.2</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3840 x 2160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59.94</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BT.2020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327</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nchor="ctr"/>
                </a:tc>
                <a:tc>
                  <a:txBody>
                    <a:bodyPr/>
                    <a:lstStyle/>
                    <a:p>
                      <a:pPr marL="0" marR="0" algn="ctr">
                        <a:spcBef>
                          <a:spcPts val="0"/>
                        </a:spcBef>
                        <a:spcAft>
                          <a:spcPts val="0"/>
                        </a:spcAft>
                      </a:pPr>
                      <a:r>
                        <a:rPr lang="en-US" sz="800">
                          <a:effectLst/>
                        </a:rPr>
                        <a:t>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extLst>
                  <a:ext uri="{0D108BD9-81ED-4DB2-BD59-A6C34878D82A}">
                    <a16:rowId xmlns:a16="http://schemas.microsoft.com/office/drawing/2014/main" val="713431189"/>
                  </a:ext>
                </a:extLst>
              </a:tr>
              <a:tr h="155569">
                <a:tc>
                  <a:txBody>
                    <a:bodyPr/>
                    <a:lstStyle/>
                    <a:p>
                      <a:pPr marL="0" marR="0" algn="ctr">
                        <a:spcBef>
                          <a:spcPts val="0"/>
                        </a:spcBef>
                        <a:spcAft>
                          <a:spcPts val="0"/>
                        </a:spcAft>
                      </a:pPr>
                      <a:r>
                        <a:rPr lang="en-US" sz="800">
                          <a:effectLst/>
                        </a:rPr>
                        <a:t>S2-R13</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Sol-Levante</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Annex C.3.2.3.3</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3840 x 2160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24</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BT.2020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145</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nchor="ctr"/>
                </a:tc>
                <a:tc>
                  <a:txBody>
                    <a:bodyPr/>
                    <a:lstStyle/>
                    <a:p>
                      <a:pPr marL="0" marR="0" algn="ctr">
                        <a:spcBef>
                          <a:spcPts val="0"/>
                        </a:spcBef>
                        <a:spcAft>
                          <a:spcPts val="0"/>
                        </a:spcAft>
                      </a:pPr>
                      <a:r>
                        <a:rPr lang="en-US" sz="800">
                          <a:effectLst/>
                        </a:rPr>
                        <a:t>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extLst>
                  <a:ext uri="{0D108BD9-81ED-4DB2-BD59-A6C34878D82A}">
                    <a16:rowId xmlns:a16="http://schemas.microsoft.com/office/drawing/2014/main" val="3564746575"/>
                  </a:ext>
                </a:extLst>
              </a:tr>
              <a:tr h="155569">
                <a:tc>
                  <a:txBody>
                    <a:bodyPr/>
                    <a:lstStyle/>
                    <a:p>
                      <a:pPr marL="0" marR="0" algn="ctr">
                        <a:spcBef>
                          <a:spcPts val="0"/>
                        </a:spcBef>
                        <a:spcAft>
                          <a:spcPts val="0"/>
                        </a:spcAft>
                      </a:pPr>
                      <a:r>
                        <a:rPr lang="en-US" sz="800">
                          <a:effectLst/>
                        </a:rPr>
                        <a:t>S2-R14</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Cosmos</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Annex C.3.2.3.4</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3840 x 2160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24</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BT.2020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182</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nchor="ctr"/>
                </a:tc>
                <a:tc>
                  <a:txBody>
                    <a:bodyPr/>
                    <a:lstStyle/>
                    <a:p>
                      <a:pPr marL="0" marR="0" algn="ctr">
                        <a:spcBef>
                          <a:spcPts val="0"/>
                        </a:spcBef>
                        <a:spcAft>
                          <a:spcPts val="0"/>
                        </a:spcAft>
                      </a:pPr>
                      <a:r>
                        <a:rPr lang="en-US" sz="800">
                          <a:effectLst/>
                        </a:rPr>
                        <a:t>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extLst>
                  <a:ext uri="{0D108BD9-81ED-4DB2-BD59-A6C34878D82A}">
                    <a16:rowId xmlns:a16="http://schemas.microsoft.com/office/drawing/2014/main" val="977994373"/>
                  </a:ext>
                </a:extLst>
              </a:tr>
              <a:tr h="155569">
                <a:tc>
                  <a:txBody>
                    <a:bodyPr/>
                    <a:lstStyle/>
                    <a:p>
                      <a:pPr marL="0" marR="0" algn="ctr">
                        <a:spcBef>
                          <a:spcPts val="0"/>
                        </a:spcBef>
                        <a:spcAft>
                          <a:spcPts val="0"/>
                        </a:spcAft>
                      </a:pPr>
                      <a:r>
                        <a:rPr lang="en-US" sz="800">
                          <a:effectLst/>
                        </a:rPr>
                        <a:t>S2-R15</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Elevator</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Annex C.3.2.3.5</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4096 x 2160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59.94</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BT.2020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432</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extLst>
                  <a:ext uri="{0D108BD9-81ED-4DB2-BD59-A6C34878D82A}">
                    <a16:rowId xmlns:a16="http://schemas.microsoft.com/office/drawing/2014/main" val="4158341039"/>
                  </a:ext>
                </a:extLst>
              </a:tr>
              <a:tr h="155569">
                <a:tc>
                  <a:txBody>
                    <a:bodyPr/>
                    <a:lstStyle/>
                    <a:p>
                      <a:pPr marL="0" marR="0" algn="ctr">
                        <a:spcBef>
                          <a:spcPts val="0"/>
                        </a:spcBef>
                        <a:spcAft>
                          <a:spcPts val="0"/>
                        </a:spcAft>
                      </a:pPr>
                      <a:r>
                        <a:rPr lang="en-US" sz="800">
                          <a:effectLst/>
                        </a:rPr>
                        <a:t>S2-R16</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Sparks</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Annex C.3.2.3.6</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4096 x 2160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59.94</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BT.2020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261</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extLst>
                  <a:ext uri="{0D108BD9-81ED-4DB2-BD59-A6C34878D82A}">
                    <a16:rowId xmlns:a16="http://schemas.microsoft.com/office/drawing/2014/main" val="2983056682"/>
                  </a:ext>
                </a:extLst>
              </a:tr>
              <a:tr h="155569">
                <a:tc>
                  <a:txBody>
                    <a:bodyPr/>
                    <a:lstStyle/>
                    <a:p>
                      <a:pPr marL="0" marR="0" algn="ctr">
                        <a:spcBef>
                          <a:spcPts val="0"/>
                        </a:spcBef>
                        <a:spcAft>
                          <a:spcPts val="0"/>
                        </a:spcAft>
                      </a:pPr>
                      <a:r>
                        <a:rPr lang="en-US" sz="800">
                          <a:effectLst/>
                        </a:rPr>
                        <a:t>S2-R17</a:t>
                      </a:r>
                      <a:endParaRPr lang="en-US" sz="800" b="1">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Nocturne</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GB" sz="800">
                          <a:effectLst/>
                        </a:rPr>
                        <a:t>Annex C.3.2.3.7</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3840 x 2160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60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nchor="ctr"/>
                </a:tc>
                <a:tc>
                  <a:txBody>
                    <a:bodyPr/>
                    <a:lstStyle/>
                    <a:p>
                      <a:pPr marL="0" marR="0" algn="ctr">
                        <a:spcBef>
                          <a:spcPts val="0"/>
                        </a:spcBef>
                        <a:spcAft>
                          <a:spcPts val="0"/>
                        </a:spcAft>
                      </a:pPr>
                      <a:r>
                        <a:rPr lang="en-GB" sz="800">
                          <a:effectLst/>
                        </a:rPr>
                        <a:t>BT.2020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tc>
                  <a:txBody>
                    <a:bodyPr/>
                    <a:lstStyle/>
                    <a:p>
                      <a:pPr marL="0" marR="0" algn="ctr">
                        <a:spcBef>
                          <a:spcPts val="0"/>
                        </a:spcBef>
                        <a:spcAft>
                          <a:spcPts val="0"/>
                        </a:spcAft>
                      </a:pPr>
                      <a:r>
                        <a:rPr lang="en-US" sz="800">
                          <a:effectLst/>
                        </a:rPr>
                        <a:t>370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nchor="ctr"/>
                </a:tc>
                <a:tc>
                  <a:txBody>
                    <a:bodyPr/>
                    <a:lstStyle/>
                    <a:p>
                      <a:pPr marL="0" marR="0" algn="ctr">
                        <a:spcBef>
                          <a:spcPts val="0"/>
                        </a:spcBef>
                        <a:spcAft>
                          <a:spcPts val="0"/>
                        </a:spcAft>
                      </a:pPr>
                      <a:r>
                        <a:rPr lang="en-US" sz="800">
                          <a:effectLst/>
                        </a:rPr>
                        <a:t>0</a:t>
                      </a:r>
                      <a:endParaRPr lang="en-US" sz="800">
                        <a:effectLst/>
                        <a:latin typeface="Arial" panose="020B0604020202020204" pitchFamily="34" charset="0"/>
                        <a:ea typeface="Times New Roman" panose="02020603050405020304" pitchFamily="18" charset="0"/>
                        <a:cs typeface="Times New Roman" panose="02020603050405020304" pitchFamily="18" charset="0"/>
                      </a:endParaRPr>
                    </a:p>
                  </a:txBody>
                  <a:tcPr marL="56457" marR="56457" marT="0" marB="0"/>
                </a:tc>
                <a:extLst>
                  <a:ext uri="{0D108BD9-81ED-4DB2-BD59-A6C34878D82A}">
                    <a16:rowId xmlns:a16="http://schemas.microsoft.com/office/drawing/2014/main" val="1986359428"/>
                  </a:ext>
                </a:extLst>
              </a:tr>
            </a:tbl>
          </a:graphicData>
        </a:graphic>
      </p:graphicFrame>
      <p:sp>
        <p:nvSpPr>
          <p:cNvPr id="2" name="Title 1">
            <a:extLst>
              <a:ext uri="{FF2B5EF4-FFF2-40B4-BE49-F238E27FC236}">
                <a16:creationId xmlns:a16="http://schemas.microsoft.com/office/drawing/2014/main" id="{C623689B-8616-4AF3-93F0-12AA8C06FC3D}"/>
              </a:ext>
            </a:extLst>
          </p:cNvPr>
          <p:cNvSpPr>
            <a:spLocks noGrp="1"/>
          </p:cNvSpPr>
          <p:nvPr>
            <p:ph type="title"/>
          </p:nvPr>
        </p:nvSpPr>
        <p:spPr>
          <a:xfrm>
            <a:off x="1286932" y="1204109"/>
            <a:ext cx="10023398" cy="857894"/>
          </a:xfrm>
        </p:spPr>
        <p:txBody>
          <a:bodyPr>
            <a:normAutofit/>
          </a:bodyPr>
          <a:lstStyle/>
          <a:p>
            <a:r>
              <a:rPr lang="de-DE" sz="4000" dirty="0">
                <a:solidFill>
                  <a:srgbClr val="FFFFFF"/>
                </a:solidFill>
              </a:rPr>
              <a:t>Reference Sequences: Example 4K-TV</a:t>
            </a:r>
            <a:endParaRPr lang="en-US" sz="4000" dirty="0">
              <a:solidFill>
                <a:srgbClr val="FFFFFF"/>
              </a:solidFill>
            </a:endParaRPr>
          </a:p>
        </p:txBody>
      </p:sp>
      <p:sp>
        <p:nvSpPr>
          <p:cNvPr id="6" name="Rectangle 5">
            <a:extLst>
              <a:ext uri="{FF2B5EF4-FFF2-40B4-BE49-F238E27FC236}">
                <a16:creationId xmlns:a16="http://schemas.microsoft.com/office/drawing/2014/main" id="{7F1EFEAF-B0FA-4AF3-9005-43DBE0C3741F}"/>
              </a:ext>
            </a:extLst>
          </p:cNvPr>
          <p:cNvSpPr/>
          <p:nvPr/>
        </p:nvSpPr>
        <p:spPr>
          <a:xfrm>
            <a:off x="1175656" y="5457870"/>
            <a:ext cx="10604935" cy="1200329"/>
          </a:xfrm>
          <a:prstGeom prst="rect">
            <a:avLst/>
          </a:prstGeom>
        </p:spPr>
        <p:txBody>
          <a:bodyPr wrap="square">
            <a:spAutoFit/>
          </a:bodyPr>
          <a:lstStyle/>
          <a:p>
            <a:r>
              <a:rPr lang="en-US" dirty="0"/>
              <a:t>All sequences are available here</a:t>
            </a:r>
          </a:p>
          <a:p>
            <a:r>
              <a:rPr lang="en-US" dirty="0">
                <a:hlinkClick r:id="rId2"/>
              </a:rPr>
              <a:t>https://dash-large-files.akamaized.net/WAVE/3GPP/5GVideo/ReferenceSequences/</a:t>
            </a:r>
            <a:endParaRPr lang="en-US" dirty="0"/>
          </a:p>
          <a:p>
            <a:r>
              <a:rPr lang="en-US" dirty="0"/>
              <a:t>Example annotation</a:t>
            </a:r>
          </a:p>
          <a:p>
            <a:r>
              <a:rPr lang="en-US" dirty="0"/>
              <a:t>https://dash-large-files.akamaized.net/WAVE/3GPP/5GVideo/ReferenceSequences/Brest-Sedof/Brest-Sedof.json</a:t>
            </a:r>
          </a:p>
        </p:txBody>
      </p:sp>
    </p:spTree>
    <p:extLst>
      <p:ext uri="{BB962C8B-B14F-4D97-AF65-F5344CB8AC3E}">
        <p14:creationId xmlns:p14="http://schemas.microsoft.com/office/powerpoint/2010/main" val="2755860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Table 5">
            <a:extLst>
              <a:ext uri="{FF2B5EF4-FFF2-40B4-BE49-F238E27FC236}">
                <a16:creationId xmlns:a16="http://schemas.microsoft.com/office/drawing/2014/main" id="{A9CEF711-1C7A-45DF-ACF4-F296685BD1D8}"/>
              </a:ext>
            </a:extLst>
          </p:cNvPr>
          <p:cNvGraphicFramePr>
            <a:graphicFrameLocks noGrp="1"/>
          </p:cNvGraphicFramePr>
          <p:nvPr>
            <p:extLst>
              <p:ext uri="{D42A27DB-BD31-4B8C-83A1-F6EECF244321}">
                <p14:modId xmlns:p14="http://schemas.microsoft.com/office/powerpoint/2010/main" val="4270572988"/>
              </p:ext>
            </p:extLst>
          </p:nvPr>
        </p:nvGraphicFramePr>
        <p:xfrm>
          <a:off x="431800" y="1965325"/>
          <a:ext cx="11326812" cy="2187566"/>
        </p:xfrm>
        <a:graphic>
          <a:graphicData uri="http://schemas.openxmlformats.org/drawingml/2006/table">
            <a:tbl>
              <a:tblPr firstRow="1" firstCol="1">
                <a:tableStyleId>{5C22544A-7EE6-4342-B048-85BDC9FD1C3A}</a:tableStyleId>
              </a:tblPr>
              <a:tblGrid>
                <a:gridCol w="1335230">
                  <a:extLst>
                    <a:ext uri="{9D8B030D-6E8A-4147-A177-3AD203B41FA5}">
                      <a16:colId xmlns:a16="http://schemas.microsoft.com/office/drawing/2014/main" val="1436118670"/>
                    </a:ext>
                  </a:extLst>
                </a:gridCol>
                <a:gridCol w="1860361">
                  <a:extLst>
                    <a:ext uri="{9D8B030D-6E8A-4147-A177-3AD203B41FA5}">
                      <a16:colId xmlns:a16="http://schemas.microsoft.com/office/drawing/2014/main" val="2852738912"/>
                    </a:ext>
                  </a:extLst>
                </a:gridCol>
                <a:gridCol w="8131221">
                  <a:extLst>
                    <a:ext uri="{9D8B030D-6E8A-4147-A177-3AD203B41FA5}">
                      <a16:colId xmlns:a16="http://schemas.microsoft.com/office/drawing/2014/main" val="58884660"/>
                    </a:ext>
                  </a:extLst>
                </a:gridCol>
              </a:tblGrid>
              <a:tr h="190425">
                <a:tc>
                  <a:txBody>
                    <a:bodyPr/>
                    <a:lstStyle/>
                    <a:p>
                      <a:pPr marL="0" marR="0">
                        <a:spcBef>
                          <a:spcPts val="0"/>
                        </a:spcBef>
                        <a:spcAft>
                          <a:spcPts val="0"/>
                        </a:spcAft>
                      </a:pPr>
                      <a:r>
                        <a:rPr lang="en-US" sz="1100">
                          <a:effectLst/>
                        </a:rPr>
                        <a:t>Name</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US" sz="1100">
                          <a:effectLst/>
                        </a:rPr>
                        <a:t>Type</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US" sz="1100">
                          <a:effectLst/>
                        </a:rPr>
                        <a:t>Semantics</a:t>
                      </a:r>
                      <a:endParaRPr lang="en-US" sz="800">
                        <a:effectLst/>
                        <a:latin typeface="Times New Roman" panose="02020603050405020304" pitchFamily="18" charset="0"/>
                        <a:ea typeface="Times New Roman" panose="02020603050405020304" pitchFamily="18" charset="0"/>
                      </a:endParaRPr>
                    </a:p>
                  </a:txBody>
                  <a:tcPr marL="52251" marR="52251" marT="0" marB="0"/>
                </a:tc>
                <a:extLst>
                  <a:ext uri="{0D108BD9-81ED-4DB2-BD59-A6C34878D82A}">
                    <a16:rowId xmlns:a16="http://schemas.microsoft.com/office/drawing/2014/main" val="3823896456"/>
                  </a:ext>
                </a:extLst>
              </a:tr>
              <a:tr h="190425">
                <a:tc>
                  <a:txBody>
                    <a:bodyPr/>
                    <a:lstStyle/>
                    <a:p>
                      <a:pPr marL="0" marR="0">
                        <a:spcBef>
                          <a:spcPts val="0"/>
                        </a:spcBef>
                        <a:spcAft>
                          <a:spcPts val="0"/>
                        </a:spcAft>
                      </a:pPr>
                      <a:r>
                        <a:rPr lang="en-US" sz="1100">
                          <a:effectLst/>
                        </a:rPr>
                        <a:t>parameter</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US" sz="1100">
                          <a:effectLst/>
                        </a:rPr>
                        <a:t>BIGINT</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GB" sz="800">
                          <a:effectLst/>
                        </a:rPr>
                        <a:t>the associated variation parameter as defined for the anchor, for example the QP</a:t>
                      </a:r>
                      <a:endParaRPr lang="en-US" sz="800">
                        <a:effectLst/>
                        <a:latin typeface="Times New Roman" panose="02020603050405020304" pitchFamily="18" charset="0"/>
                        <a:ea typeface="Times New Roman" panose="02020603050405020304" pitchFamily="18" charset="0"/>
                      </a:endParaRPr>
                    </a:p>
                  </a:txBody>
                  <a:tcPr marL="52251" marR="52251" marT="0" marB="0"/>
                </a:tc>
                <a:extLst>
                  <a:ext uri="{0D108BD9-81ED-4DB2-BD59-A6C34878D82A}">
                    <a16:rowId xmlns:a16="http://schemas.microsoft.com/office/drawing/2014/main" val="2555723372"/>
                  </a:ext>
                </a:extLst>
              </a:tr>
              <a:tr h="283316">
                <a:tc>
                  <a:txBody>
                    <a:bodyPr/>
                    <a:lstStyle/>
                    <a:p>
                      <a:pPr marL="0" marR="0">
                        <a:spcBef>
                          <a:spcPts val="0"/>
                        </a:spcBef>
                        <a:spcAft>
                          <a:spcPts val="0"/>
                        </a:spcAft>
                      </a:pPr>
                      <a:r>
                        <a:rPr lang="en-US" sz="1100">
                          <a:effectLst/>
                        </a:rPr>
                        <a:t>bitrate</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US" sz="1100">
                          <a:effectLst/>
                        </a:rPr>
                        <a:t>DOUBLEPRECISION</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GB" sz="800">
                          <a:effectLst/>
                        </a:rPr>
                        <a:t>The size of the file divided by the duration of the reference sequence in bit/s as defined in clause 5.5.1 with 2 decimal digits accuracy.</a:t>
                      </a:r>
                      <a:endParaRPr lang="en-US" sz="800">
                        <a:effectLst/>
                        <a:latin typeface="Times New Roman" panose="02020603050405020304" pitchFamily="18" charset="0"/>
                        <a:ea typeface="Times New Roman" panose="02020603050405020304" pitchFamily="18" charset="0"/>
                      </a:endParaRPr>
                    </a:p>
                  </a:txBody>
                  <a:tcPr marL="52251" marR="52251" marT="0" marB="0"/>
                </a:tc>
                <a:extLst>
                  <a:ext uri="{0D108BD9-81ED-4DB2-BD59-A6C34878D82A}">
                    <a16:rowId xmlns:a16="http://schemas.microsoft.com/office/drawing/2014/main" val="600982741"/>
                  </a:ext>
                </a:extLst>
              </a:tr>
              <a:tr h="190425">
                <a:tc>
                  <a:txBody>
                    <a:bodyPr/>
                    <a:lstStyle/>
                    <a:p>
                      <a:pPr marL="0" marR="0">
                        <a:spcBef>
                          <a:spcPts val="0"/>
                        </a:spcBef>
                        <a:spcAft>
                          <a:spcPts val="0"/>
                        </a:spcAft>
                      </a:pPr>
                      <a:r>
                        <a:rPr lang="en-US" sz="1100">
                          <a:effectLst/>
                        </a:rPr>
                        <a:t>y_psnr</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US" sz="1100">
                          <a:effectLst/>
                        </a:rPr>
                        <a:t>DOUBLEPRECISION</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GB" sz="800">
                          <a:effectLst/>
                        </a:rPr>
                        <a:t>Peak signal to noise ratio for Y planes in dB as defined in clause 5.5.2 with 2 decimal digits accuracy.</a:t>
                      </a:r>
                      <a:endParaRPr lang="en-US" sz="800">
                        <a:effectLst/>
                        <a:latin typeface="Times New Roman" panose="02020603050405020304" pitchFamily="18" charset="0"/>
                        <a:ea typeface="Times New Roman" panose="02020603050405020304" pitchFamily="18" charset="0"/>
                      </a:endParaRPr>
                    </a:p>
                  </a:txBody>
                  <a:tcPr marL="52251" marR="52251" marT="0" marB="0"/>
                </a:tc>
                <a:extLst>
                  <a:ext uri="{0D108BD9-81ED-4DB2-BD59-A6C34878D82A}">
                    <a16:rowId xmlns:a16="http://schemas.microsoft.com/office/drawing/2014/main" val="4292798139"/>
                  </a:ext>
                </a:extLst>
              </a:tr>
              <a:tr h="190425">
                <a:tc>
                  <a:txBody>
                    <a:bodyPr/>
                    <a:lstStyle/>
                    <a:p>
                      <a:pPr marL="0" marR="0">
                        <a:spcBef>
                          <a:spcPts val="0"/>
                        </a:spcBef>
                        <a:spcAft>
                          <a:spcPts val="0"/>
                        </a:spcAft>
                      </a:pPr>
                      <a:r>
                        <a:rPr lang="en-US" sz="1100">
                          <a:effectLst/>
                        </a:rPr>
                        <a:t>u_psnr</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US" sz="1100">
                          <a:effectLst/>
                        </a:rPr>
                        <a:t>DOUBLEPRECISION</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GB" sz="800">
                          <a:effectLst/>
                        </a:rPr>
                        <a:t>Peak signal to noise ratio for U planes in dB as defined in clause 5.5.2 with 2 decimal digits accuracy.</a:t>
                      </a:r>
                      <a:endParaRPr lang="en-US" sz="800">
                        <a:effectLst/>
                        <a:latin typeface="Times New Roman" panose="02020603050405020304" pitchFamily="18" charset="0"/>
                        <a:ea typeface="Times New Roman" panose="02020603050405020304" pitchFamily="18" charset="0"/>
                      </a:endParaRPr>
                    </a:p>
                  </a:txBody>
                  <a:tcPr marL="52251" marR="52251" marT="0" marB="0"/>
                </a:tc>
                <a:extLst>
                  <a:ext uri="{0D108BD9-81ED-4DB2-BD59-A6C34878D82A}">
                    <a16:rowId xmlns:a16="http://schemas.microsoft.com/office/drawing/2014/main" val="2915147372"/>
                  </a:ext>
                </a:extLst>
              </a:tr>
              <a:tr h="190425">
                <a:tc>
                  <a:txBody>
                    <a:bodyPr/>
                    <a:lstStyle/>
                    <a:p>
                      <a:pPr marL="0" marR="0">
                        <a:spcBef>
                          <a:spcPts val="0"/>
                        </a:spcBef>
                        <a:spcAft>
                          <a:spcPts val="0"/>
                        </a:spcAft>
                      </a:pPr>
                      <a:r>
                        <a:rPr lang="en-US" sz="1100">
                          <a:effectLst/>
                        </a:rPr>
                        <a:t>v_psnr</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US" sz="1100">
                          <a:effectLst/>
                        </a:rPr>
                        <a:t>DOUBLEPRECISION</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GB" sz="800">
                          <a:effectLst/>
                        </a:rPr>
                        <a:t>Peak signal to noise ratio for V planes in dB as defined in clause 5.5.2 with 2 decimal digits accuracy.</a:t>
                      </a:r>
                      <a:endParaRPr lang="en-US" sz="800">
                        <a:effectLst/>
                        <a:latin typeface="Times New Roman" panose="02020603050405020304" pitchFamily="18" charset="0"/>
                        <a:ea typeface="Times New Roman" panose="02020603050405020304" pitchFamily="18" charset="0"/>
                      </a:endParaRPr>
                    </a:p>
                  </a:txBody>
                  <a:tcPr marL="52251" marR="52251" marT="0" marB="0"/>
                </a:tc>
                <a:extLst>
                  <a:ext uri="{0D108BD9-81ED-4DB2-BD59-A6C34878D82A}">
                    <a16:rowId xmlns:a16="http://schemas.microsoft.com/office/drawing/2014/main" val="1363256164"/>
                  </a:ext>
                </a:extLst>
              </a:tr>
              <a:tr h="190425">
                <a:tc>
                  <a:txBody>
                    <a:bodyPr/>
                    <a:lstStyle/>
                    <a:p>
                      <a:pPr marL="0" marR="0">
                        <a:spcBef>
                          <a:spcPts val="0"/>
                        </a:spcBef>
                        <a:spcAft>
                          <a:spcPts val="0"/>
                        </a:spcAft>
                      </a:pPr>
                      <a:r>
                        <a:rPr lang="en-US" sz="1100">
                          <a:effectLst/>
                        </a:rPr>
                        <a:t>ms_ssim</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US" sz="1100">
                          <a:effectLst/>
                        </a:rPr>
                        <a:t>DOUBLEPRECISION</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GB" sz="800">
                          <a:effectLst/>
                        </a:rPr>
                        <a:t>structural similarity between frames as defined in clause 5.5.2 with 4 decimal digits accuracy.</a:t>
                      </a:r>
                      <a:endParaRPr lang="en-US" sz="800">
                        <a:effectLst/>
                        <a:latin typeface="Times New Roman" panose="02020603050405020304" pitchFamily="18" charset="0"/>
                        <a:ea typeface="Times New Roman" panose="02020603050405020304" pitchFamily="18" charset="0"/>
                      </a:endParaRPr>
                    </a:p>
                  </a:txBody>
                  <a:tcPr marL="52251" marR="52251" marT="0" marB="0"/>
                </a:tc>
                <a:extLst>
                  <a:ext uri="{0D108BD9-81ED-4DB2-BD59-A6C34878D82A}">
                    <a16:rowId xmlns:a16="http://schemas.microsoft.com/office/drawing/2014/main" val="1030602133"/>
                  </a:ext>
                </a:extLst>
              </a:tr>
              <a:tr h="190425">
                <a:tc>
                  <a:txBody>
                    <a:bodyPr/>
                    <a:lstStyle/>
                    <a:p>
                      <a:pPr marL="0" marR="0">
                        <a:spcBef>
                          <a:spcPts val="0"/>
                        </a:spcBef>
                        <a:spcAft>
                          <a:spcPts val="0"/>
                        </a:spcAft>
                      </a:pPr>
                      <a:r>
                        <a:rPr lang="en-US" sz="1100">
                          <a:effectLst/>
                        </a:rPr>
                        <a:t>vmaf</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US" sz="1100">
                          <a:effectLst/>
                        </a:rPr>
                        <a:t>DOUBLEPRECISION</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GB" sz="800">
                          <a:effectLst/>
                        </a:rPr>
                        <a:t>Video Multimethod Assessment Fusion (VMAF) as defined in clause 5.5.2 with 2 decimal digits accuracy.</a:t>
                      </a:r>
                      <a:endParaRPr lang="en-US" sz="800">
                        <a:effectLst/>
                        <a:latin typeface="Times New Roman" panose="02020603050405020304" pitchFamily="18" charset="0"/>
                        <a:ea typeface="Times New Roman" panose="02020603050405020304" pitchFamily="18" charset="0"/>
                      </a:endParaRPr>
                    </a:p>
                  </a:txBody>
                  <a:tcPr marL="52251" marR="52251" marT="0" marB="0"/>
                </a:tc>
                <a:extLst>
                  <a:ext uri="{0D108BD9-81ED-4DB2-BD59-A6C34878D82A}">
                    <a16:rowId xmlns:a16="http://schemas.microsoft.com/office/drawing/2014/main" val="4179506957"/>
                  </a:ext>
                </a:extLst>
              </a:tr>
              <a:tr h="190425">
                <a:tc>
                  <a:txBody>
                    <a:bodyPr/>
                    <a:lstStyle/>
                    <a:p>
                      <a:pPr marL="0" marR="0">
                        <a:spcBef>
                          <a:spcPts val="0"/>
                        </a:spcBef>
                        <a:spcAft>
                          <a:spcPts val="0"/>
                        </a:spcAft>
                      </a:pPr>
                      <a:r>
                        <a:rPr lang="en-US" sz="1100">
                          <a:effectLst/>
                        </a:rPr>
                        <a:t>bitrate_log</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US" sz="1100">
                          <a:effectLst/>
                        </a:rPr>
                        <a:t>DOUBLEPRECISION</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GB" sz="800">
                          <a:effectLst/>
                        </a:rPr>
                        <a:t>The bitrate as documented by the encoder log. If not known, it is set to 0.</a:t>
                      </a:r>
                      <a:endParaRPr lang="en-US" sz="800">
                        <a:effectLst/>
                        <a:latin typeface="Times New Roman" panose="02020603050405020304" pitchFamily="18" charset="0"/>
                        <a:ea typeface="Times New Roman" panose="02020603050405020304" pitchFamily="18" charset="0"/>
                      </a:endParaRPr>
                    </a:p>
                  </a:txBody>
                  <a:tcPr marL="52251" marR="52251" marT="0" marB="0"/>
                </a:tc>
                <a:extLst>
                  <a:ext uri="{0D108BD9-81ED-4DB2-BD59-A6C34878D82A}">
                    <a16:rowId xmlns:a16="http://schemas.microsoft.com/office/drawing/2014/main" val="2378110634"/>
                  </a:ext>
                </a:extLst>
              </a:tr>
              <a:tr h="190425">
                <a:tc>
                  <a:txBody>
                    <a:bodyPr/>
                    <a:lstStyle/>
                    <a:p>
                      <a:pPr marL="0" marR="0">
                        <a:spcBef>
                          <a:spcPts val="0"/>
                        </a:spcBef>
                        <a:spcAft>
                          <a:spcPts val="0"/>
                        </a:spcAft>
                      </a:pPr>
                      <a:r>
                        <a:rPr lang="en-US" sz="1100">
                          <a:effectLst/>
                        </a:rPr>
                        <a:t>encode_time</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US" sz="1100">
                          <a:effectLst/>
                        </a:rPr>
                        <a:t>DOUBLEPRECISION</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GB" sz="800">
                          <a:effectLst/>
                        </a:rPr>
                        <a:t>Total time spent to encode the sequence with reference encoder in seconds. If not known, it is set to 0.</a:t>
                      </a:r>
                      <a:endParaRPr lang="en-US" sz="800">
                        <a:effectLst/>
                        <a:latin typeface="Times New Roman" panose="02020603050405020304" pitchFamily="18" charset="0"/>
                        <a:ea typeface="Times New Roman" panose="02020603050405020304" pitchFamily="18" charset="0"/>
                      </a:endParaRPr>
                    </a:p>
                  </a:txBody>
                  <a:tcPr marL="52251" marR="52251" marT="0" marB="0"/>
                </a:tc>
                <a:extLst>
                  <a:ext uri="{0D108BD9-81ED-4DB2-BD59-A6C34878D82A}">
                    <a16:rowId xmlns:a16="http://schemas.microsoft.com/office/drawing/2014/main" val="3937513876"/>
                  </a:ext>
                </a:extLst>
              </a:tr>
              <a:tr h="190425">
                <a:tc>
                  <a:txBody>
                    <a:bodyPr/>
                    <a:lstStyle/>
                    <a:p>
                      <a:pPr marL="0" marR="0">
                        <a:spcBef>
                          <a:spcPts val="0"/>
                        </a:spcBef>
                        <a:spcAft>
                          <a:spcPts val="0"/>
                        </a:spcAft>
                      </a:pPr>
                      <a:r>
                        <a:rPr lang="en-US" sz="1100">
                          <a:effectLst/>
                        </a:rPr>
                        <a:t>decode_time</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US" sz="1100">
                          <a:effectLst/>
                        </a:rPr>
                        <a:t>DOUBLEPRECISION</a:t>
                      </a:r>
                      <a:endParaRPr lang="en-US" sz="800">
                        <a:effectLst/>
                        <a:latin typeface="Times New Roman" panose="02020603050405020304" pitchFamily="18" charset="0"/>
                        <a:ea typeface="Times New Roman" panose="02020603050405020304" pitchFamily="18" charset="0"/>
                      </a:endParaRPr>
                    </a:p>
                  </a:txBody>
                  <a:tcPr marL="52251" marR="52251" marT="0" marB="0"/>
                </a:tc>
                <a:tc>
                  <a:txBody>
                    <a:bodyPr/>
                    <a:lstStyle/>
                    <a:p>
                      <a:pPr marL="0" marR="0">
                        <a:spcBef>
                          <a:spcPts val="0"/>
                        </a:spcBef>
                        <a:spcAft>
                          <a:spcPts val="0"/>
                        </a:spcAft>
                      </a:pPr>
                      <a:r>
                        <a:rPr lang="en-GB" sz="800">
                          <a:effectLst/>
                        </a:rPr>
                        <a:t>Total time spent to decode the sequence with reference decoder in seconds. If not known, it is set to 0.</a:t>
                      </a:r>
                      <a:endParaRPr lang="en-US" sz="800">
                        <a:effectLst/>
                        <a:latin typeface="Times New Roman" panose="02020603050405020304" pitchFamily="18" charset="0"/>
                        <a:ea typeface="Times New Roman" panose="02020603050405020304" pitchFamily="18" charset="0"/>
                      </a:endParaRPr>
                    </a:p>
                  </a:txBody>
                  <a:tcPr marL="52251" marR="52251" marT="0" marB="0"/>
                </a:tc>
                <a:extLst>
                  <a:ext uri="{0D108BD9-81ED-4DB2-BD59-A6C34878D82A}">
                    <a16:rowId xmlns:a16="http://schemas.microsoft.com/office/drawing/2014/main" val="1912196363"/>
                  </a:ext>
                </a:extLst>
              </a:tr>
            </a:tbl>
          </a:graphicData>
        </a:graphic>
      </p:graphicFrame>
      <p:graphicFrame>
        <p:nvGraphicFramePr>
          <p:cNvPr id="4" name="Table 3">
            <a:extLst>
              <a:ext uri="{FF2B5EF4-FFF2-40B4-BE49-F238E27FC236}">
                <a16:creationId xmlns:a16="http://schemas.microsoft.com/office/drawing/2014/main" id="{6DB9C981-AB00-49B7-8118-62A5B9AC6ED4}"/>
              </a:ext>
            </a:extLst>
          </p:cNvPr>
          <p:cNvGraphicFramePr>
            <a:graphicFrameLocks noGrp="1"/>
          </p:cNvGraphicFramePr>
          <p:nvPr>
            <p:extLst>
              <p:ext uri="{D42A27DB-BD31-4B8C-83A1-F6EECF244321}">
                <p14:modId xmlns:p14="http://schemas.microsoft.com/office/powerpoint/2010/main" val="1330567021"/>
              </p:ext>
            </p:extLst>
          </p:nvPr>
        </p:nvGraphicFramePr>
        <p:xfrm>
          <a:off x="431800" y="4229100"/>
          <a:ext cx="11326812" cy="2187570"/>
        </p:xfrm>
        <a:graphic>
          <a:graphicData uri="http://schemas.openxmlformats.org/drawingml/2006/table">
            <a:tbl>
              <a:tblPr firstRow="1" firstCol="1">
                <a:tableStyleId>{5C22544A-7EE6-4342-B048-85BDC9FD1C3A}</a:tableStyleId>
              </a:tblPr>
              <a:tblGrid>
                <a:gridCol w="1437707">
                  <a:extLst>
                    <a:ext uri="{9D8B030D-6E8A-4147-A177-3AD203B41FA5}">
                      <a16:colId xmlns:a16="http://schemas.microsoft.com/office/drawing/2014/main" val="2355104175"/>
                    </a:ext>
                  </a:extLst>
                </a:gridCol>
                <a:gridCol w="1997751">
                  <a:extLst>
                    <a:ext uri="{9D8B030D-6E8A-4147-A177-3AD203B41FA5}">
                      <a16:colId xmlns:a16="http://schemas.microsoft.com/office/drawing/2014/main" val="1622998064"/>
                    </a:ext>
                  </a:extLst>
                </a:gridCol>
                <a:gridCol w="7891354">
                  <a:extLst>
                    <a:ext uri="{9D8B030D-6E8A-4147-A177-3AD203B41FA5}">
                      <a16:colId xmlns:a16="http://schemas.microsoft.com/office/drawing/2014/main" val="204992158"/>
                    </a:ext>
                  </a:extLst>
                </a:gridCol>
              </a:tblGrid>
              <a:tr h="198870">
                <a:tc>
                  <a:txBody>
                    <a:bodyPr/>
                    <a:lstStyle/>
                    <a:p>
                      <a:pPr marL="0" marR="0">
                        <a:spcBef>
                          <a:spcPts val="0"/>
                        </a:spcBef>
                        <a:spcAft>
                          <a:spcPts val="0"/>
                        </a:spcAft>
                      </a:pPr>
                      <a:r>
                        <a:rPr lang="en-US" sz="1100">
                          <a:effectLst/>
                        </a:rPr>
                        <a:t>Name</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US" sz="1100">
                          <a:effectLst/>
                        </a:rPr>
                        <a:t>Type</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US" sz="1100">
                          <a:effectLst/>
                        </a:rPr>
                        <a:t>Semantics</a:t>
                      </a:r>
                      <a:endParaRPr lang="en-US" sz="900">
                        <a:effectLst/>
                        <a:latin typeface="Times New Roman" panose="02020603050405020304" pitchFamily="18" charset="0"/>
                        <a:ea typeface="Times New Roman" panose="02020603050405020304" pitchFamily="18" charset="0"/>
                      </a:endParaRPr>
                    </a:p>
                  </a:txBody>
                  <a:tcPr marL="54568" marR="54568" marT="0" marB="0"/>
                </a:tc>
                <a:extLst>
                  <a:ext uri="{0D108BD9-81ED-4DB2-BD59-A6C34878D82A}">
                    <a16:rowId xmlns:a16="http://schemas.microsoft.com/office/drawing/2014/main" val="929876685"/>
                  </a:ext>
                </a:extLst>
              </a:tr>
              <a:tr h="198870">
                <a:tc>
                  <a:txBody>
                    <a:bodyPr/>
                    <a:lstStyle/>
                    <a:p>
                      <a:pPr marL="0" marR="0">
                        <a:spcBef>
                          <a:spcPts val="0"/>
                        </a:spcBef>
                        <a:spcAft>
                          <a:spcPts val="0"/>
                        </a:spcAft>
                      </a:pPr>
                      <a:r>
                        <a:rPr lang="en-US" sz="1100">
                          <a:effectLst/>
                        </a:rPr>
                        <a:t>Parameter</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US" sz="1100">
                          <a:effectLst/>
                        </a:rPr>
                        <a:t>BIGINT</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GB" sz="900">
                          <a:effectLst/>
                        </a:rPr>
                        <a:t>the associated variation parameter as defined for the anchor, for example the QP</a:t>
                      </a:r>
                      <a:endParaRPr lang="en-US" sz="900">
                        <a:effectLst/>
                        <a:latin typeface="Times New Roman" panose="02020603050405020304" pitchFamily="18" charset="0"/>
                        <a:ea typeface="Times New Roman" panose="02020603050405020304" pitchFamily="18" charset="0"/>
                      </a:endParaRPr>
                    </a:p>
                  </a:txBody>
                  <a:tcPr marL="54568" marR="54568" marT="0" marB="0"/>
                </a:tc>
                <a:extLst>
                  <a:ext uri="{0D108BD9-81ED-4DB2-BD59-A6C34878D82A}">
                    <a16:rowId xmlns:a16="http://schemas.microsoft.com/office/drawing/2014/main" val="3401372464"/>
                  </a:ext>
                </a:extLst>
              </a:tr>
              <a:tr h="198870">
                <a:tc>
                  <a:txBody>
                    <a:bodyPr/>
                    <a:lstStyle/>
                    <a:p>
                      <a:pPr marL="0" marR="0">
                        <a:spcBef>
                          <a:spcPts val="0"/>
                        </a:spcBef>
                        <a:spcAft>
                          <a:spcPts val="0"/>
                        </a:spcAft>
                      </a:pPr>
                      <a:r>
                        <a:rPr lang="en-US" sz="1100">
                          <a:effectLst/>
                        </a:rPr>
                        <a:t>Bitrate</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US" sz="1100">
                          <a:effectLst/>
                        </a:rPr>
                        <a:t>DOUBLEPRECISION</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GB" sz="900">
                          <a:effectLst/>
                        </a:rPr>
                        <a:t>The size of the file divided by the duration of the reference sequence in bit/s as defined in clause 5.5.1.</a:t>
                      </a:r>
                      <a:endParaRPr lang="en-US" sz="900">
                        <a:effectLst/>
                        <a:latin typeface="Times New Roman" panose="02020603050405020304" pitchFamily="18" charset="0"/>
                        <a:ea typeface="Times New Roman" panose="02020603050405020304" pitchFamily="18" charset="0"/>
                      </a:endParaRPr>
                    </a:p>
                  </a:txBody>
                  <a:tcPr marL="54568" marR="54568" marT="0" marB="0"/>
                </a:tc>
                <a:extLst>
                  <a:ext uri="{0D108BD9-81ED-4DB2-BD59-A6C34878D82A}">
                    <a16:rowId xmlns:a16="http://schemas.microsoft.com/office/drawing/2014/main" val="2606061627"/>
                  </a:ext>
                </a:extLst>
              </a:tr>
              <a:tr h="198870">
                <a:tc>
                  <a:txBody>
                    <a:bodyPr/>
                    <a:lstStyle/>
                    <a:p>
                      <a:pPr marL="0" marR="0">
                        <a:spcBef>
                          <a:spcPts val="0"/>
                        </a:spcBef>
                        <a:spcAft>
                          <a:spcPts val="0"/>
                        </a:spcAft>
                      </a:pPr>
                      <a:r>
                        <a:rPr lang="en-US" sz="1100">
                          <a:effectLst/>
                        </a:rPr>
                        <a:t>y_psnr</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US" sz="1100">
                          <a:effectLst/>
                        </a:rPr>
                        <a:t>DOUBLEPRECISION</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GB" sz="900">
                          <a:effectLst/>
                        </a:rPr>
                        <a:t>Peak signal to noise ratio for Y planes in dB as defined in clause 5.5.2.</a:t>
                      </a:r>
                      <a:endParaRPr lang="en-US" sz="900">
                        <a:effectLst/>
                        <a:latin typeface="Times New Roman" panose="02020603050405020304" pitchFamily="18" charset="0"/>
                        <a:ea typeface="Times New Roman" panose="02020603050405020304" pitchFamily="18" charset="0"/>
                      </a:endParaRPr>
                    </a:p>
                  </a:txBody>
                  <a:tcPr marL="54568" marR="54568" marT="0" marB="0"/>
                </a:tc>
                <a:extLst>
                  <a:ext uri="{0D108BD9-81ED-4DB2-BD59-A6C34878D82A}">
                    <a16:rowId xmlns:a16="http://schemas.microsoft.com/office/drawing/2014/main" val="3378733975"/>
                  </a:ext>
                </a:extLst>
              </a:tr>
              <a:tr h="198870">
                <a:tc>
                  <a:txBody>
                    <a:bodyPr/>
                    <a:lstStyle/>
                    <a:p>
                      <a:pPr marL="0" marR="0">
                        <a:spcBef>
                          <a:spcPts val="0"/>
                        </a:spcBef>
                        <a:spcAft>
                          <a:spcPts val="0"/>
                        </a:spcAft>
                      </a:pPr>
                      <a:r>
                        <a:rPr lang="en-US" sz="1100">
                          <a:effectLst/>
                        </a:rPr>
                        <a:t>u_psnr</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US" sz="1100">
                          <a:effectLst/>
                        </a:rPr>
                        <a:t>DOUBLEPRECISION</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GB" sz="900">
                          <a:effectLst/>
                        </a:rPr>
                        <a:t>Peak signal to noise ratio for U planes in dB as defined in clause 5.5.2.</a:t>
                      </a:r>
                      <a:endParaRPr lang="en-US" sz="900">
                        <a:effectLst/>
                        <a:latin typeface="Times New Roman" panose="02020603050405020304" pitchFamily="18" charset="0"/>
                        <a:ea typeface="Times New Roman" panose="02020603050405020304" pitchFamily="18" charset="0"/>
                      </a:endParaRPr>
                    </a:p>
                  </a:txBody>
                  <a:tcPr marL="54568" marR="54568" marT="0" marB="0"/>
                </a:tc>
                <a:extLst>
                  <a:ext uri="{0D108BD9-81ED-4DB2-BD59-A6C34878D82A}">
                    <a16:rowId xmlns:a16="http://schemas.microsoft.com/office/drawing/2014/main" val="2501805601"/>
                  </a:ext>
                </a:extLst>
              </a:tr>
              <a:tr h="198870">
                <a:tc>
                  <a:txBody>
                    <a:bodyPr/>
                    <a:lstStyle/>
                    <a:p>
                      <a:pPr marL="0" marR="0">
                        <a:spcBef>
                          <a:spcPts val="0"/>
                        </a:spcBef>
                        <a:spcAft>
                          <a:spcPts val="0"/>
                        </a:spcAft>
                      </a:pPr>
                      <a:r>
                        <a:rPr lang="en-US" sz="1100">
                          <a:effectLst/>
                        </a:rPr>
                        <a:t>v_psnr</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US" sz="1100">
                          <a:effectLst/>
                        </a:rPr>
                        <a:t>DOUBLEPRECISION</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GB" sz="900" dirty="0">
                          <a:effectLst/>
                        </a:rPr>
                        <a:t>Peak signal to noise ratio for V planes in dB as defined in clause 5.5.2.</a:t>
                      </a:r>
                      <a:endParaRPr lang="en-US" sz="900" dirty="0">
                        <a:effectLst/>
                        <a:latin typeface="Times New Roman" panose="02020603050405020304" pitchFamily="18" charset="0"/>
                        <a:ea typeface="Times New Roman" panose="02020603050405020304" pitchFamily="18" charset="0"/>
                      </a:endParaRPr>
                    </a:p>
                  </a:txBody>
                  <a:tcPr marL="54568" marR="54568" marT="0" marB="0"/>
                </a:tc>
                <a:extLst>
                  <a:ext uri="{0D108BD9-81ED-4DB2-BD59-A6C34878D82A}">
                    <a16:rowId xmlns:a16="http://schemas.microsoft.com/office/drawing/2014/main" val="870533753"/>
                  </a:ext>
                </a:extLst>
              </a:tr>
              <a:tr h="198870">
                <a:tc>
                  <a:txBody>
                    <a:bodyPr/>
                    <a:lstStyle/>
                    <a:p>
                      <a:pPr marL="0" marR="0">
                        <a:spcBef>
                          <a:spcPts val="0"/>
                        </a:spcBef>
                        <a:spcAft>
                          <a:spcPts val="0"/>
                        </a:spcAft>
                      </a:pPr>
                      <a:r>
                        <a:rPr lang="en-US" sz="1100" dirty="0" err="1">
                          <a:effectLst/>
                        </a:rPr>
                        <a:t>Wpsnr</a:t>
                      </a:r>
                      <a:endParaRPr lang="en-US" sz="900" dirty="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US" sz="1100">
                          <a:effectLst/>
                        </a:rPr>
                        <a:t>DOUBLEPRECISION</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GB" sz="900">
                          <a:effectLst/>
                        </a:rPr>
                        <a:t>Weighted peak signal to noise ratio for Y, U and V planes in dB as defined in clause 5.5.3.</a:t>
                      </a:r>
                      <a:endParaRPr lang="en-US" sz="900">
                        <a:effectLst/>
                        <a:latin typeface="Times New Roman" panose="02020603050405020304" pitchFamily="18" charset="0"/>
                        <a:ea typeface="Times New Roman" panose="02020603050405020304" pitchFamily="18" charset="0"/>
                      </a:endParaRPr>
                    </a:p>
                  </a:txBody>
                  <a:tcPr marL="54568" marR="54568" marT="0" marB="0"/>
                </a:tc>
                <a:extLst>
                  <a:ext uri="{0D108BD9-81ED-4DB2-BD59-A6C34878D82A}">
                    <a16:rowId xmlns:a16="http://schemas.microsoft.com/office/drawing/2014/main" val="4129213710"/>
                  </a:ext>
                </a:extLst>
              </a:tr>
              <a:tr h="198870">
                <a:tc>
                  <a:txBody>
                    <a:bodyPr/>
                    <a:lstStyle/>
                    <a:p>
                      <a:pPr marL="0" marR="0">
                        <a:spcBef>
                          <a:spcPts val="0"/>
                        </a:spcBef>
                        <a:spcAft>
                          <a:spcPts val="0"/>
                        </a:spcAft>
                      </a:pPr>
                      <a:r>
                        <a:rPr lang="en-US" sz="1100" dirty="0">
                          <a:effectLst/>
                        </a:rPr>
                        <a:t>psnrl100</a:t>
                      </a:r>
                      <a:endParaRPr lang="en-US" sz="900" dirty="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US" sz="1100">
                          <a:effectLst/>
                        </a:rPr>
                        <a:t>DOUBLEPRECISION</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GB" sz="900">
                          <a:effectLst/>
                        </a:rPr>
                        <a:t>PSNRL100 as defined in clause 5.5.3</a:t>
                      </a:r>
                      <a:endParaRPr lang="en-US" sz="900">
                        <a:effectLst/>
                        <a:latin typeface="Times New Roman" panose="02020603050405020304" pitchFamily="18" charset="0"/>
                        <a:ea typeface="Times New Roman" panose="02020603050405020304" pitchFamily="18" charset="0"/>
                      </a:endParaRPr>
                    </a:p>
                  </a:txBody>
                  <a:tcPr marL="54568" marR="54568" marT="0" marB="0"/>
                </a:tc>
                <a:extLst>
                  <a:ext uri="{0D108BD9-81ED-4DB2-BD59-A6C34878D82A}">
                    <a16:rowId xmlns:a16="http://schemas.microsoft.com/office/drawing/2014/main" val="265107937"/>
                  </a:ext>
                </a:extLst>
              </a:tr>
              <a:tr h="198870">
                <a:tc>
                  <a:txBody>
                    <a:bodyPr/>
                    <a:lstStyle/>
                    <a:p>
                      <a:pPr marL="0" marR="0">
                        <a:spcBef>
                          <a:spcPts val="0"/>
                        </a:spcBef>
                        <a:spcAft>
                          <a:spcPts val="0"/>
                        </a:spcAft>
                      </a:pPr>
                      <a:r>
                        <a:rPr lang="en-US" sz="1100" dirty="0">
                          <a:effectLst/>
                        </a:rPr>
                        <a:t>de100</a:t>
                      </a:r>
                      <a:endParaRPr lang="en-US" sz="900" dirty="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US" sz="1100">
                          <a:effectLst/>
                        </a:rPr>
                        <a:t>DOUBLEPRECISION</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GB" sz="900">
                          <a:effectLst/>
                        </a:rPr>
                        <a:t>DE100 as defined in clause 5.5.3.</a:t>
                      </a:r>
                      <a:endParaRPr lang="en-US" sz="900">
                        <a:effectLst/>
                        <a:latin typeface="Times New Roman" panose="02020603050405020304" pitchFamily="18" charset="0"/>
                        <a:ea typeface="Times New Roman" panose="02020603050405020304" pitchFamily="18" charset="0"/>
                      </a:endParaRPr>
                    </a:p>
                  </a:txBody>
                  <a:tcPr marL="54568" marR="54568" marT="0" marB="0"/>
                </a:tc>
                <a:extLst>
                  <a:ext uri="{0D108BD9-81ED-4DB2-BD59-A6C34878D82A}">
                    <a16:rowId xmlns:a16="http://schemas.microsoft.com/office/drawing/2014/main" val="471664824"/>
                  </a:ext>
                </a:extLst>
              </a:tr>
              <a:tr h="198870">
                <a:tc>
                  <a:txBody>
                    <a:bodyPr/>
                    <a:lstStyle/>
                    <a:p>
                      <a:pPr marL="0" marR="0">
                        <a:spcBef>
                          <a:spcPts val="0"/>
                        </a:spcBef>
                        <a:spcAft>
                          <a:spcPts val="0"/>
                        </a:spcAft>
                      </a:pPr>
                      <a:r>
                        <a:rPr lang="en-US" sz="1100" dirty="0" err="1">
                          <a:effectLst/>
                        </a:rPr>
                        <a:t>bitrate_log</a:t>
                      </a:r>
                      <a:endParaRPr lang="en-US" sz="900" dirty="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US" sz="1100">
                          <a:effectLst/>
                        </a:rPr>
                        <a:t>DOUBLEPRECISION</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GB" sz="900">
                          <a:effectLst/>
                        </a:rPr>
                        <a:t>The bitrate as documented by the encoder log. If not known, it is set to 0.</a:t>
                      </a:r>
                      <a:endParaRPr lang="en-US" sz="900">
                        <a:effectLst/>
                        <a:latin typeface="Times New Roman" panose="02020603050405020304" pitchFamily="18" charset="0"/>
                        <a:ea typeface="Times New Roman" panose="02020603050405020304" pitchFamily="18" charset="0"/>
                      </a:endParaRPr>
                    </a:p>
                  </a:txBody>
                  <a:tcPr marL="54568" marR="54568" marT="0" marB="0"/>
                </a:tc>
                <a:extLst>
                  <a:ext uri="{0D108BD9-81ED-4DB2-BD59-A6C34878D82A}">
                    <a16:rowId xmlns:a16="http://schemas.microsoft.com/office/drawing/2014/main" val="511948564"/>
                  </a:ext>
                </a:extLst>
              </a:tr>
              <a:tr h="198870">
                <a:tc>
                  <a:txBody>
                    <a:bodyPr/>
                    <a:lstStyle/>
                    <a:p>
                      <a:pPr marL="0" marR="0">
                        <a:spcBef>
                          <a:spcPts val="0"/>
                        </a:spcBef>
                        <a:spcAft>
                          <a:spcPts val="0"/>
                        </a:spcAft>
                      </a:pPr>
                      <a:r>
                        <a:rPr lang="en-US" sz="1100">
                          <a:effectLst/>
                        </a:rPr>
                        <a:t>encode_time</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US" sz="1100">
                          <a:effectLst/>
                        </a:rPr>
                        <a:t>DOUBLEPRECISION</a:t>
                      </a:r>
                      <a:endParaRPr lang="en-US" sz="900">
                        <a:effectLst/>
                        <a:latin typeface="Times New Roman" panose="02020603050405020304" pitchFamily="18" charset="0"/>
                        <a:ea typeface="Times New Roman" panose="02020603050405020304" pitchFamily="18" charset="0"/>
                      </a:endParaRPr>
                    </a:p>
                  </a:txBody>
                  <a:tcPr marL="54568" marR="54568" marT="0" marB="0"/>
                </a:tc>
                <a:tc>
                  <a:txBody>
                    <a:bodyPr/>
                    <a:lstStyle/>
                    <a:p>
                      <a:pPr marL="0" marR="0">
                        <a:spcBef>
                          <a:spcPts val="0"/>
                        </a:spcBef>
                        <a:spcAft>
                          <a:spcPts val="0"/>
                        </a:spcAft>
                      </a:pPr>
                      <a:r>
                        <a:rPr lang="en-GB" sz="900" dirty="0">
                          <a:effectLst/>
                        </a:rPr>
                        <a:t>Total time spent to encode the sequence with reference encoder in seconds. If not known, it is set to 0.</a:t>
                      </a:r>
                      <a:endParaRPr lang="en-US" sz="900" dirty="0">
                        <a:effectLst/>
                        <a:latin typeface="Times New Roman" panose="02020603050405020304" pitchFamily="18" charset="0"/>
                        <a:ea typeface="Times New Roman" panose="02020603050405020304" pitchFamily="18" charset="0"/>
                      </a:endParaRPr>
                    </a:p>
                  </a:txBody>
                  <a:tcPr marL="54568" marR="54568" marT="0" marB="0"/>
                </a:tc>
                <a:extLst>
                  <a:ext uri="{0D108BD9-81ED-4DB2-BD59-A6C34878D82A}">
                    <a16:rowId xmlns:a16="http://schemas.microsoft.com/office/drawing/2014/main" val="748616770"/>
                  </a:ext>
                </a:extLst>
              </a:tr>
            </a:tbl>
          </a:graphicData>
        </a:graphic>
      </p:graphicFrame>
      <p:sp>
        <p:nvSpPr>
          <p:cNvPr id="3" name="Title 2">
            <a:extLst>
              <a:ext uri="{FF2B5EF4-FFF2-40B4-BE49-F238E27FC236}">
                <a16:creationId xmlns:a16="http://schemas.microsoft.com/office/drawing/2014/main" id="{9D7DD99D-ED10-4582-A067-72E79F57EC73}"/>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sz="4000" kern="1200">
                <a:solidFill>
                  <a:srgbClr val="FFFFFF"/>
                </a:solidFill>
                <a:latin typeface="+mj-lt"/>
                <a:ea typeface="+mj-ea"/>
                <a:cs typeface="+mj-cs"/>
              </a:rPr>
              <a:t>Metrics</a:t>
            </a:r>
          </a:p>
        </p:txBody>
      </p:sp>
      <p:sp>
        <p:nvSpPr>
          <p:cNvPr id="5" name="Subtitle 4">
            <a:extLst>
              <a:ext uri="{FF2B5EF4-FFF2-40B4-BE49-F238E27FC236}">
                <a16:creationId xmlns:a16="http://schemas.microsoft.com/office/drawing/2014/main" id="{5A12D7A7-D56E-4938-83F6-282AE50411AA}"/>
              </a:ext>
            </a:extLst>
          </p:cNvPr>
          <p:cNvSpPr>
            <a:spLocks noGrp="1"/>
          </p:cNvSpPr>
          <p:nvPr>
            <p:ph type="subTitle" idx="1"/>
          </p:nvPr>
        </p:nvSpPr>
        <p:spPr>
          <a:xfrm>
            <a:off x="8572499" y="390832"/>
            <a:ext cx="3233585" cy="873612"/>
          </a:xfrm>
        </p:spPr>
        <p:txBody>
          <a:bodyPr vert="horz" lIns="91440" tIns="45720" rIns="91440" bIns="45720" rtlCol="0" anchor="ctr">
            <a:normAutofit/>
          </a:bodyPr>
          <a:lstStyle/>
          <a:p>
            <a:pPr>
              <a:lnSpc>
                <a:spcPct val="90000"/>
              </a:lnSpc>
              <a:spcBef>
                <a:spcPts val="1000"/>
              </a:spcBef>
            </a:pPr>
            <a:r>
              <a:rPr lang="de-DE" sz="2000" dirty="0">
                <a:solidFill>
                  <a:srgbClr val="FFFFFF"/>
                </a:solidFill>
              </a:rPr>
              <a:t>SDR &amp; HDR</a:t>
            </a:r>
            <a:endParaRPr lang="en-US" sz="2000" kern="1200" dirty="0">
              <a:solidFill>
                <a:srgbClr val="FFFFFF"/>
              </a:solidFill>
              <a:latin typeface="+mn-lt"/>
              <a:ea typeface="+mn-ea"/>
              <a:cs typeface="+mn-cs"/>
            </a:endParaRPr>
          </a:p>
        </p:txBody>
      </p:sp>
    </p:spTree>
    <p:extLst>
      <p:ext uri="{BB962C8B-B14F-4D97-AF65-F5344CB8AC3E}">
        <p14:creationId xmlns:p14="http://schemas.microsoft.com/office/powerpoint/2010/main" val="1803708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387E8-8A7C-4A15-9CC4-63F08AA3D54A}"/>
              </a:ext>
            </a:extLst>
          </p:cNvPr>
          <p:cNvSpPr>
            <a:spLocks noGrp="1"/>
          </p:cNvSpPr>
          <p:nvPr>
            <p:ph type="title"/>
          </p:nvPr>
        </p:nvSpPr>
        <p:spPr/>
        <p:txBody>
          <a:bodyPr>
            <a:normAutofit fontScale="90000"/>
          </a:bodyPr>
          <a:lstStyle/>
          <a:p>
            <a:r>
              <a:rPr lang="de-DE" dirty="0"/>
              <a:t>Metrics Details</a:t>
            </a:r>
            <a:endParaRPr lang="en-US" dirty="0"/>
          </a:p>
        </p:txBody>
      </p:sp>
      <p:sp>
        <p:nvSpPr>
          <p:cNvPr id="4" name="Subtitle 3">
            <a:extLst>
              <a:ext uri="{FF2B5EF4-FFF2-40B4-BE49-F238E27FC236}">
                <a16:creationId xmlns:a16="http://schemas.microsoft.com/office/drawing/2014/main" id="{DF8F6FB1-9FEC-4054-8936-DA5FA42730C0}"/>
              </a:ext>
            </a:extLst>
          </p:cNvPr>
          <p:cNvSpPr>
            <a:spLocks noGrp="1"/>
          </p:cNvSpPr>
          <p:nvPr>
            <p:ph type="subTitle" idx="1"/>
          </p:nvPr>
        </p:nvSpPr>
        <p:spPr/>
        <p:txBody>
          <a:bodyPr/>
          <a:lstStyle/>
          <a:p>
            <a:endParaRPr lang="en-US"/>
          </a:p>
        </p:txBody>
      </p:sp>
      <p:sp>
        <p:nvSpPr>
          <p:cNvPr id="5" name="Flowchart: Magnetic Disk 4">
            <a:extLst>
              <a:ext uri="{FF2B5EF4-FFF2-40B4-BE49-F238E27FC236}">
                <a16:creationId xmlns:a16="http://schemas.microsoft.com/office/drawing/2014/main" id="{5D709F65-32DC-4131-902C-5D7A29701038}"/>
              </a:ext>
            </a:extLst>
          </p:cNvPr>
          <p:cNvSpPr/>
          <p:nvPr/>
        </p:nvSpPr>
        <p:spPr>
          <a:xfrm>
            <a:off x="1171171" y="3244532"/>
            <a:ext cx="1405036" cy="893416"/>
          </a:xfrm>
          <a:prstGeom prst="flowChartMagneticDisk">
            <a:avLst/>
          </a:prstGeom>
          <a:ln/>
        </p:spPr>
        <p:style>
          <a:lnRef idx="2">
            <a:schemeClr val="dk1"/>
          </a:lnRef>
          <a:fillRef idx="1">
            <a:schemeClr val="lt1"/>
          </a:fillRef>
          <a:effectRef idx="0">
            <a:schemeClr val="dk1"/>
          </a:effectRef>
          <a:fontRef idx="minor">
            <a:schemeClr val="dk1"/>
          </a:fontRef>
        </p:style>
        <p:txBody>
          <a:bodyPr rtlCol="0" anchor="ctr">
            <a:noAutofit/>
          </a:bodyPr>
          <a:lstStyle/>
          <a:p>
            <a:pPr algn="ctr">
              <a:lnSpc>
                <a:spcPct val="96000"/>
              </a:lnSpc>
              <a:spcAft>
                <a:spcPts val="600"/>
              </a:spcAft>
            </a:pPr>
            <a:r>
              <a:rPr lang="de-DE" sz="1400">
                <a:solidFill>
                  <a:schemeClr val="tx1"/>
                </a:solidFill>
                <a:cs typeface="Microsoft Sans Serif" panose="020B0604020202020204" pitchFamily="34" charset="0"/>
              </a:rPr>
              <a:t>Reference </a:t>
            </a:r>
            <a:r>
              <a:rPr lang="de-DE" sz="1400" dirty="0">
                <a:solidFill>
                  <a:schemeClr val="tx1"/>
                </a:solidFill>
                <a:cs typeface="Microsoft Sans Serif" panose="020B0604020202020204" pitchFamily="34" charset="0"/>
              </a:rPr>
              <a:t>Sequence</a:t>
            </a:r>
          </a:p>
          <a:p>
            <a:pPr algn="ctr">
              <a:lnSpc>
                <a:spcPct val="96000"/>
              </a:lnSpc>
              <a:spcAft>
                <a:spcPts val="600"/>
              </a:spcAft>
            </a:pPr>
            <a:r>
              <a:rPr lang="de-DE" sz="1400">
                <a:solidFill>
                  <a:schemeClr val="tx1"/>
                </a:solidFill>
                <a:cs typeface="Microsoft Sans Serif" panose="020B0604020202020204" pitchFamily="34" charset="0"/>
              </a:rPr>
              <a:t>jso</a:t>
            </a:r>
            <a:r>
              <a:rPr lang="de-DE" sz="1400" dirty="0">
                <a:solidFill>
                  <a:schemeClr val="tx1"/>
                </a:solidFill>
                <a:cs typeface="Microsoft Sans Serif" panose="020B0604020202020204" pitchFamily="34" charset="0"/>
              </a:rPr>
              <a:t>n</a:t>
            </a:r>
            <a:endParaRPr lang="en-US" sz="1400" dirty="0">
              <a:solidFill>
                <a:schemeClr val="tx1"/>
              </a:solidFill>
              <a:cs typeface="Microsoft Sans Serif" panose="020B0604020202020204" pitchFamily="34" charset="0"/>
            </a:endParaRPr>
          </a:p>
        </p:txBody>
      </p:sp>
      <p:sp>
        <p:nvSpPr>
          <p:cNvPr id="6" name="Arrow: Down 5">
            <a:extLst>
              <a:ext uri="{FF2B5EF4-FFF2-40B4-BE49-F238E27FC236}">
                <a16:creationId xmlns:a16="http://schemas.microsoft.com/office/drawing/2014/main" id="{20BF9491-6663-43AE-ABA7-800367EC5BF5}"/>
              </a:ext>
            </a:extLst>
          </p:cNvPr>
          <p:cNvSpPr/>
          <p:nvPr/>
        </p:nvSpPr>
        <p:spPr>
          <a:xfrm>
            <a:off x="3717351" y="2497422"/>
            <a:ext cx="518782" cy="813299"/>
          </a:xfrm>
          <a:prstGeom prst="downArrow">
            <a:avLst/>
          </a:prstGeom>
          <a:ln>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96000"/>
              </a:lnSpc>
            </a:pPr>
            <a:endParaRPr lang="en-US" sz="1400" err="1">
              <a:solidFill>
                <a:schemeClr val="bg2"/>
              </a:solidFill>
              <a:cs typeface="Microsoft Sans Serif" panose="020B0604020202020204" pitchFamily="34" charset="0"/>
            </a:endParaRPr>
          </a:p>
        </p:txBody>
      </p:sp>
      <p:sp>
        <p:nvSpPr>
          <p:cNvPr id="7" name="Arrow: Right 6">
            <a:extLst>
              <a:ext uri="{FF2B5EF4-FFF2-40B4-BE49-F238E27FC236}">
                <a16:creationId xmlns:a16="http://schemas.microsoft.com/office/drawing/2014/main" id="{1BCEA684-13B5-463D-9D8F-4BB0AF53EAFD}"/>
              </a:ext>
            </a:extLst>
          </p:cNvPr>
          <p:cNvSpPr/>
          <p:nvPr/>
        </p:nvSpPr>
        <p:spPr>
          <a:xfrm>
            <a:off x="2576207" y="3491563"/>
            <a:ext cx="706123" cy="372875"/>
          </a:xfrm>
          <a:prstGeom prst="rightArrow">
            <a:avLst/>
          </a:prstGeom>
          <a:ln>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96000"/>
              </a:lnSpc>
            </a:pPr>
            <a:endParaRPr lang="en-US" sz="1400" err="1">
              <a:solidFill>
                <a:schemeClr val="bg2"/>
              </a:solidFill>
              <a:cs typeface="Microsoft Sans Serif" panose="020B0604020202020204" pitchFamily="34" charset="0"/>
            </a:endParaRPr>
          </a:p>
        </p:txBody>
      </p:sp>
      <p:sp>
        <p:nvSpPr>
          <p:cNvPr id="8" name="Rectangle 7">
            <a:extLst>
              <a:ext uri="{FF2B5EF4-FFF2-40B4-BE49-F238E27FC236}">
                <a16:creationId xmlns:a16="http://schemas.microsoft.com/office/drawing/2014/main" id="{00A5A61F-9247-43F6-870B-C9039A3B823F}"/>
              </a:ext>
            </a:extLst>
          </p:cNvPr>
          <p:cNvSpPr/>
          <p:nvPr/>
        </p:nvSpPr>
        <p:spPr>
          <a:xfrm>
            <a:off x="3274224" y="2002964"/>
            <a:ext cx="1405036" cy="494458"/>
          </a:xfrm>
          <a:prstGeom prst="rect">
            <a:avLst/>
          </a:prstGeom>
          <a:ln>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noAutofit/>
          </a:bodyPr>
          <a:lstStyle/>
          <a:p>
            <a:pPr algn="ctr">
              <a:lnSpc>
                <a:spcPct val="96000"/>
              </a:lnSpc>
              <a:spcAft>
                <a:spcPts val="600"/>
              </a:spcAft>
            </a:pPr>
            <a:r>
              <a:rPr lang="de-DE" sz="1400" dirty="0">
                <a:solidFill>
                  <a:schemeClr val="bg2"/>
                </a:solidFill>
                <a:cs typeface="Microsoft Sans Serif" panose="020B0604020202020204" pitchFamily="34" charset="0"/>
              </a:rPr>
              <a:t>Anchor</a:t>
            </a:r>
            <a:br>
              <a:rPr lang="de-DE" sz="1400" dirty="0">
                <a:solidFill>
                  <a:schemeClr val="bg2"/>
                </a:solidFill>
                <a:cs typeface="Microsoft Sans Serif" panose="020B0604020202020204" pitchFamily="34" charset="0"/>
              </a:rPr>
            </a:br>
            <a:r>
              <a:rPr lang="de-DE" sz="1400" dirty="0">
                <a:solidFill>
                  <a:schemeClr val="bg2"/>
                </a:solidFill>
                <a:cs typeface="Microsoft Sans Serif" panose="020B0604020202020204" pitchFamily="34" charset="0"/>
              </a:rPr>
              <a:t>Configuration</a:t>
            </a:r>
            <a:endParaRPr lang="en-US" sz="1400" dirty="0">
              <a:solidFill>
                <a:schemeClr val="bg2"/>
              </a:solidFill>
              <a:cs typeface="Microsoft Sans Serif" panose="020B0604020202020204" pitchFamily="34" charset="0"/>
            </a:endParaRPr>
          </a:p>
        </p:txBody>
      </p:sp>
      <p:sp>
        <p:nvSpPr>
          <p:cNvPr id="9" name="Flowchart: Magnetic Disk 8">
            <a:extLst>
              <a:ext uri="{FF2B5EF4-FFF2-40B4-BE49-F238E27FC236}">
                <a16:creationId xmlns:a16="http://schemas.microsoft.com/office/drawing/2014/main" id="{F4BE1E87-FAB9-4DA4-AA89-56FEFEF6F961}"/>
              </a:ext>
            </a:extLst>
          </p:cNvPr>
          <p:cNvSpPr/>
          <p:nvPr/>
        </p:nvSpPr>
        <p:spPr>
          <a:xfrm>
            <a:off x="5425907" y="3212200"/>
            <a:ext cx="1405036" cy="890713"/>
          </a:xfrm>
          <a:prstGeom prst="flowChartMagneticDisk">
            <a:avLst/>
          </a:prstGeom>
          <a:ln/>
        </p:spPr>
        <p:style>
          <a:lnRef idx="2">
            <a:schemeClr val="dk1"/>
          </a:lnRef>
          <a:fillRef idx="1">
            <a:schemeClr val="lt1"/>
          </a:fillRef>
          <a:effectRef idx="0">
            <a:schemeClr val="dk1"/>
          </a:effectRef>
          <a:fontRef idx="minor">
            <a:schemeClr val="dk1"/>
          </a:fontRef>
        </p:style>
        <p:txBody>
          <a:bodyPr rtlCol="0" anchor="ctr">
            <a:noAutofit/>
          </a:bodyPr>
          <a:lstStyle/>
          <a:p>
            <a:pPr algn="ctr">
              <a:lnSpc>
                <a:spcPct val="96000"/>
              </a:lnSpc>
              <a:spcAft>
                <a:spcPts val="600"/>
              </a:spcAft>
            </a:pPr>
            <a:r>
              <a:rPr lang="de-DE" sz="1400" dirty="0">
                <a:solidFill>
                  <a:schemeClr val="tx1"/>
                </a:solidFill>
                <a:cs typeface="Microsoft Sans Serif" panose="020B0604020202020204" pitchFamily="34" charset="0"/>
              </a:rPr>
              <a:t>Anchor Bitstream</a:t>
            </a:r>
          </a:p>
          <a:p>
            <a:pPr algn="ctr">
              <a:lnSpc>
                <a:spcPct val="96000"/>
              </a:lnSpc>
              <a:spcAft>
                <a:spcPts val="600"/>
              </a:spcAft>
            </a:pPr>
            <a:r>
              <a:rPr lang="de-DE" sz="1400" dirty="0">
                <a:solidFill>
                  <a:schemeClr val="tx1"/>
                </a:solidFill>
                <a:cs typeface="Microsoft Sans Serif" panose="020B0604020202020204" pitchFamily="34" charset="0"/>
              </a:rPr>
              <a:t>json</a:t>
            </a:r>
            <a:endParaRPr lang="en-US" sz="1400" dirty="0">
              <a:solidFill>
                <a:schemeClr val="tx1"/>
              </a:solidFill>
              <a:cs typeface="Microsoft Sans Serif" panose="020B0604020202020204" pitchFamily="34" charset="0"/>
            </a:endParaRPr>
          </a:p>
        </p:txBody>
      </p:sp>
      <p:sp>
        <p:nvSpPr>
          <p:cNvPr id="10" name="Arrow: Right 9">
            <a:extLst>
              <a:ext uri="{FF2B5EF4-FFF2-40B4-BE49-F238E27FC236}">
                <a16:creationId xmlns:a16="http://schemas.microsoft.com/office/drawing/2014/main" id="{7CB6057D-3006-4C42-B561-A9D54FEF0381}"/>
              </a:ext>
            </a:extLst>
          </p:cNvPr>
          <p:cNvSpPr/>
          <p:nvPr/>
        </p:nvSpPr>
        <p:spPr>
          <a:xfrm>
            <a:off x="4651338" y="3471119"/>
            <a:ext cx="810597" cy="372875"/>
          </a:xfrm>
          <a:prstGeom prst="rightArrow">
            <a:avLst/>
          </a:prstGeom>
          <a:ln>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96000"/>
              </a:lnSpc>
            </a:pPr>
            <a:endParaRPr lang="en-US" sz="1400" err="1">
              <a:solidFill>
                <a:schemeClr val="bg2"/>
              </a:solidFill>
              <a:cs typeface="Microsoft Sans Serif" panose="020B0604020202020204" pitchFamily="34" charset="0"/>
            </a:endParaRPr>
          </a:p>
        </p:txBody>
      </p:sp>
      <p:sp>
        <p:nvSpPr>
          <p:cNvPr id="11" name="Arrow: Right 10">
            <a:extLst>
              <a:ext uri="{FF2B5EF4-FFF2-40B4-BE49-F238E27FC236}">
                <a16:creationId xmlns:a16="http://schemas.microsoft.com/office/drawing/2014/main" id="{FA685507-B172-4FF4-9B09-854D5989C8B4}"/>
              </a:ext>
            </a:extLst>
          </p:cNvPr>
          <p:cNvSpPr/>
          <p:nvPr/>
        </p:nvSpPr>
        <p:spPr>
          <a:xfrm>
            <a:off x="6830943" y="3491563"/>
            <a:ext cx="735840" cy="372875"/>
          </a:xfrm>
          <a:prstGeom prst="rightArrow">
            <a:avLst/>
          </a:prstGeom>
          <a:ln>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96000"/>
              </a:lnSpc>
            </a:pPr>
            <a:endParaRPr lang="en-US" sz="1400" err="1">
              <a:solidFill>
                <a:schemeClr val="bg2"/>
              </a:solidFill>
              <a:cs typeface="Microsoft Sans Serif" panose="020B0604020202020204" pitchFamily="34" charset="0"/>
            </a:endParaRPr>
          </a:p>
        </p:txBody>
      </p:sp>
      <p:sp>
        <p:nvSpPr>
          <p:cNvPr id="12" name="Flowchart: Magnetic Disk 11">
            <a:extLst>
              <a:ext uri="{FF2B5EF4-FFF2-40B4-BE49-F238E27FC236}">
                <a16:creationId xmlns:a16="http://schemas.microsoft.com/office/drawing/2014/main" id="{30DB971D-376A-4354-B681-E344244039A3}"/>
              </a:ext>
            </a:extLst>
          </p:cNvPr>
          <p:cNvSpPr/>
          <p:nvPr/>
        </p:nvSpPr>
        <p:spPr>
          <a:xfrm>
            <a:off x="9615793" y="3232644"/>
            <a:ext cx="1405036" cy="893416"/>
          </a:xfrm>
          <a:prstGeom prst="flowChartMagneticDisk">
            <a:avLst/>
          </a:prstGeom>
          <a:ln/>
        </p:spPr>
        <p:style>
          <a:lnRef idx="2">
            <a:schemeClr val="dk1"/>
          </a:lnRef>
          <a:fillRef idx="1">
            <a:schemeClr val="lt1"/>
          </a:fillRef>
          <a:effectRef idx="0">
            <a:schemeClr val="dk1"/>
          </a:effectRef>
          <a:fontRef idx="minor">
            <a:schemeClr val="dk1"/>
          </a:fontRef>
        </p:style>
        <p:txBody>
          <a:bodyPr rtlCol="0" anchor="ctr">
            <a:noAutofit/>
          </a:bodyPr>
          <a:lstStyle/>
          <a:p>
            <a:pPr algn="ctr">
              <a:lnSpc>
                <a:spcPct val="96000"/>
              </a:lnSpc>
              <a:spcAft>
                <a:spcPts val="600"/>
              </a:spcAft>
            </a:pPr>
            <a:r>
              <a:rPr lang="de-DE" sz="1400" dirty="0">
                <a:solidFill>
                  <a:schemeClr val="tx1"/>
                </a:solidFill>
                <a:cs typeface="Microsoft Sans Serif" panose="020B0604020202020204" pitchFamily="34" charset="0"/>
              </a:rPr>
              <a:t>Anchor Sequence</a:t>
            </a:r>
          </a:p>
          <a:p>
            <a:pPr algn="ctr">
              <a:lnSpc>
                <a:spcPct val="96000"/>
              </a:lnSpc>
              <a:spcAft>
                <a:spcPts val="600"/>
              </a:spcAft>
            </a:pPr>
            <a:r>
              <a:rPr lang="de-DE" sz="1400" dirty="0">
                <a:solidFill>
                  <a:schemeClr val="tx1"/>
                </a:solidFill>
                <a:cs typeface="Microsoft Sans Serif" panose="020B0604020202020204" pitchFamily="34" charset="0"/>
              </a:rPr>
              <a:t>json</a:t>
            </a:r>
            <a:endParaRPr lang="en-US" sz="1400" dirty="0">
              <a:solidFill>
                <a:schemeClr val="tx1"/>
              </a:solidFill>
              <a:cs typeface="Microsoft Sans Serif" panose="020B0604020202020204" pitchFamily="34" charset="0"/>
            </a:endParaRPr>
          </a:p>
        </p:txBody>
      </p:sp>
      <p:sp>
        <p:nvSpPr>
          <p:cNvPr id="13" name="Arrow: Right 12">
            <a:extLst>
              <a:ext uri="{FF2B5EF4-FFF2-40B4-BE49-F238E27FC236}">
                <a16:creationId xmlns:a16="http://schemas.microsoft.com/office/drawing/2014/main" id="{D12838C2-D576-4070-B649-0BCD3EABB2BD}"/>
              </a:ext>
            </a:extLst>
          </p:cNvPr>
          <p:cNvSpPr/>
          <p:nvPr/>
        </p:nvSpPr>
        <p:spPr>
          <a:xfrm>
            <a:off x="8890761" y="3522076"/>
            <a:ext cx="735840" cy="372875"/>
          </a:xfrm>
          <a:prstGeom prst="rightArrow">
            <a:avLst/>
          </a:prstGeom>
          <a:ln>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96000"/>
              </a:lnSpc>
            </a:pPr>
            <a:endParaRPr lang="en-US" sz="1400" err="1">
              <a:solidFill>
                <a:schemeClr val="bg2"/>
              </a:solidFill>
              <a:cs typeface="Microsoft Sans Serif" panose="020B0604020202020204" pitchFamily="34" charset="0"/>
            </a:endParaRPr>
          </a:p>
        </p:txBody>
      </p:sp>
      <p:sp>
        <p:nvSpPr>
          <p:cNvPr id="14" name="Callout: Down Arrow 13">
            <a:extLst>
              <a:ext uri="{FF2B5EF4-FFF2-40B4-BE49-F238E27FC236}">
                <a16:creationId xmlns:a16="http://schemas.microsoft.com/office/drawing/2014/main" id="{88EE4BA5-C3F3-46EF-B9F3-3DEE1EC7326F}"/>
              </a:ext>
            </a:extLst>
          </p:cNvPr>
          <p:cNvSpPr/>
          <p:nvPr/>
        </p:nvSpPr>
        <p:spPr>
          <a:xfrm>
            <a:off x="1171171" y="4734025"/>
            <a:ext cx="9849658" cy="665213"/>
          </a:xfrm>
          <a:prstGeom prst="downArrowCallout">
            <a:avLst>
              <a:gd name="adj1" fmla="val 50000"/>
              <a:gd name="adj2" fmla="val 42946"/>
              <a:gd name="adj3" fmla="val 25000"/>
              <a:gd name="adj4" fmla="val 48826"/>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normAutofit/>
          </a:bodyPr>
          <a:lstStyle/>
          <a:p>
            <a:pPr algn="ctr">
              <a:lnSpc>
                <a:spcPct val="96000"/>
              </a:lnSpc>
              <a:spcAft>
                <a:spcPts val="600"/>
              </a:spcAft>
            </a:pPr>
            <a:r>
              <a:rPr lang="de-DE" sz="1400">
                <a:solidFill>
                  <a:schemeClr val="tx1"/>
                </a:solidFill>
                <a:cs typeface="Microsoft Sans Serif" panose="020B0604020202020204" pitchFamily="34" charset="0"/>
              </a:rPr>
              <a:t>Metrics Computation</a:t>
            </a:r>
            <a:endParaRPr lang="en-US" sz="1400" err="1">
              <a:solidFill>
                <a:schemeClr val="tx1"/>
              </a:solidFill>
              <a:cs typeface="Microsoft Sans Serif" panose="020B0604020202020204" pitchFamily="34" charset="0"/>
            </a:endParaRPr>
          </a:p>
        </p:txBody>
      </p:sp>
      <p:sp>
        <p:nvSpPr>
          <p:cNvPr id="15" name="Rectangle: Rounded Corners 14">
            <a:extLst>
              <a:ext uri="{FF2B5EF4-FFF2-40B4-BE49-F238E27FC236}">
                <a16:creationId xmlns:a16="http://schemas.microsoft.com/office/drawing/2014/main" id="{564FD36D-6251-461B-A007-8D8FDD26B499}"/>
              </a:ext>
            </a:extLst>
          </p:cNvPr>
          <p:cNvSpPr/>
          <p:nvPr/>
        </p:nvSpPr>
        <p:spPr>
          <a:xfrm>
            <a:off x="3284153" y="3309380"/>
            <a:ext cx="1367185" cy="788981"/>
          </a:xfrm>
          <a:prstGeom prst="roundRect">
            <a:avLst/>
          </a:prstGeom>
          <a:ln>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noAutofit/>
          </a:bodyPr>
          <a:lstStyle/>
          <a:p>
            <a:pPr algn="ctr">
              <a:lnSpc>
                <a:spcPct val="96000"/>
              </a:lnSpc>
              <a:spcAft>
                <a:spcPts val="600"/>
              </a:spcAft>
            </a:pPr>
            <a:r>
              <a:rPr lang="de-DE" sz="1400" dirty="0">
                <a:solidFill>
                  <a:schemeClr val="bg2"/>
                </a:solidFill>
                <a:cs typeface="Microsoft Sans Serif" panose="020B0604020202020204" pitchFamily="34" charset="0"/>
              </a:rPr>
              <a:t>Reference</a:t>
            </a:r>
            <a:br>
              <a:rPr lang="de-DE" sz="1400" dirty="0">
                <a:solidFill>
                  <a:schemeClr val="bg2"/>
                </a:solidFill>
                <a:cs typeface="Microsoft Sans Serif" panose="020B0604020202020204" pitchFamily="34" charset="0"/>
              </a:rPr>
            </a:br>
            <a:r>
              <a:rPr lang="de-DE" sz="1400" dirty="0">
                <a:solidFill>
                  <a:schemeClr val="bg2"/>
                </a:solidFill>
                <a:cs typeface="Microsoft Sans Serif" panose="020B0604020202020204" pitchFamily="34" charset="0"/>
              </a:rPr>
              <a:t>Software</a:t>
            </a:r>
          </a:p>
          <a:p>
            <a:pPr algn="ctr">
              <a:lnSpc>
                <a:spcPct val="96000"/>
              </a:lnSpc>
              <a:spcAft>
                <a:spcPts val="600"/>
              </a:spcAft>
            </a:pPr>
            <a:r>
              <a:rPr lang="de-DE" sz="1400" dirty="0">
                <a:solidFill>
                  <a:schemeClr val="bg2"/>
                </a:solidFill>
                <a:cs typeface="Microsoft Sans Serif" panose="020B0604020202020204" pitchFamily="34" charset="0"/>
              </a:rPr>
              <a:t>Encoder</a:t>
            </a:r>
            <a:endParaRPr lang="en-US" sz="1400" dirty="0">
              <a:solidFill>
                <a:schemeClr val="bg2"/>
              </a:solidFill>
              <a:cs typeface="Microsoft Sans Serif" panose="020B0604020202020204" pitchFamily="34" charset="0"/>
            </a:endParaRPr>
          </a:p>
        </p:txBody>
      </p:sp>
      <p:sp>
        <p:nvSpPr>
          <p:cNvPr id="16" name="Rectangle: Rounded Corners 15">
            <a:extLst>
              <a:ext uri="{FF2B5EF4-FFF2-40B4-BE49-F238E27FC236}">
                <a16:creationId xmlns:a16="http://schemas.microsoft.com/office/drawing/2014/main" id="{E6430F3F-74F8-4331-9206-9B9D92670903}"/>
              </a:ext>
            </a:extLst>
          </p:cNvPr>
          <p:cNvSpPr/>
          <p:nvPr/>
        </p:nvSpPr>
        <p:spPr>
          <a:xfrm>
            <a:off x="7534385" y="3283510"/>
            <a:ext cx="1367185" cy="788981"/>
          </a:xfrm>
          <a:prstGeom prst="roundRect">
            <a:avLst/>
          </a:prstGeom>
          <a:ln>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normAutofit/>
          </a:bodyPr>
          <a:lstStyle/>
          <a:p>
            <a:pPr algn="ctr">
              <a:lnSpc>
                <a:spcPct val="96000"/>
              </a:lnSpc>
              <a:spcAft>
                <a:spcPts val="600"/>
              </a:spcAft>
            </a:pPr>
            <a:r>
              <a:rPr lang="de-DE" sz="1400">
                <a:solidFill>
                  <a:schemeClr val="bg2"/>
                </a:solidFill>
                <a:cs typeface="Microsoft Sans Serif" panose="020B0604020202020204" pitchFamily="34" charset="0"/>
              </a:rPr>
              <a:t>Conforming</a:t>
            </a:r>
          </a:p>
          <a:p>
            <a:pPr algn="ctr">
              <a:lnSpc>
                <a:spcPct val="96000"/>
              </a:lnSpc>
              <a:spcAft>
                <a:spcPts val="600"/>
              </a:spcAft>
            </a:pPr>
            <a:r>
              <a:rPr lang="de-DE" sz="1400">
                <a:solidFill>
                  <a:schemeClr val="bg2"/>
                </a:solidFill>
                <a:cs typeface="Microsoft Sans Serif" panose="020B0604020202020204" pitchFamily="34" charset="0"/>
              </a:rPr>
              <a:t>Decoder</a:t>
            </a:r>
            <a:endParaRPr lang="en-US" sz="1400" err="1">
              <a:solidFill>
                <a:schemeClr val="bg2"/>
              </a:solidFill>
              <a:cs typeface="Microsoft Sans Serif" panose="020B0604020202020204" pitchFamily="34" charset="0"/>
            </a:endParaRPr>
          </a:p>
        </p:txBody>
      </p:sp>
      <p:sp>
        <p:nvSpPr>
          <p:cNvPr id="17" name="Arrow: Down 16">
            <a:extLst>
              <a:ext uri="{FF2B5EF4-FFF2-40B4-BE49-F238E27FC236}">
                <a16:creationId xmlns:a16="http://schemas.microsoft.com/office/drawing/2014/main" id="{3A5424F3-268B-4041-8349-DC1AF42E96AF}"/>
              </a:ext>
            </a:extLst>
          </p:cNvPr>
          <p:cNvSpPr/>
          <p:nvPr/>
        </p:nvSpPr>
        <p:spPr>
          <a:xfrm>
            <a:off x="1614297" y="4126060"/>
            <a:ext cx="518782" cy="607966"/>
          </a:xfrm>
          <a:prstGeom prst="downArrow">
            <a:avLst/>
          </a:prstGeom>
          <a:ln/>
        </p:spPr>
        <p:style>
          <a:lnRef idx="2">
            <a:schemeClr val="dk1"/>
          </a:lnRef>
          <a:fillRef idx="1">
            <a:schemeClr val="lt1"/>
          </a:fillRef>
          <a:effectRef idx="0">
            <a:schemeClr val="dk1"/>
          </a:effectRef>
          <a:fontRef idx="minor">
            <a:schemeClr val="dk1"/>
          </a:fontRef>
        </p:style>
        <p:txBody>
          <a:bodyPr rtlCol="0" anchor="ctr"/>
          <a:lstStyle/>
          <a:p>
            <a:pPr algn="ctr">
              <a:lnSpc>
                <a:spcPct val="96000"/>
              </a:lnSpc>
            </a:pPr>
            <a:endParaRPr lang="en-US" sz="1400" err="1">
              <a:solidFill>
                <a:schemeClr val="tx1"/>
              </a:solidFill>
              <a:cs typeface="Microsoft Sans Serif" panose="020B0604020202020204" pitchFamily="34" charset="0"/>
            </a:endParaRPr>
          </a:p>
        </p:txBody>
      </p:sp>
      <p:sp>
        <p:nvSpPr>
          <p:cNvPr id="18" name="Arrow: Down 17">
            <a:extLst>
              <a:ext uri="{FF2B5EF4-FFF2-40B4-BE49-F238E27FC236}">
                <a16:creationId xmlns:a16="http://schemas.microsoft.com/office/drawing/2014/main" id="{9CBF8CCC-A31B-448E-A1FD-BE1C2FB84C1D}"/>
              </a:ext>
            </a:extLst>
          </p:cNvPr>
          <p:cNvSpPr/>
          <p:nvPr/>
        </p:nvSpPr>
        <p:spPr>
          <a:xfrm>
            <a:off x="5862390" y="4112209"/>
            <a:ext cx="518782" cy="621815"/>
          </a:xfrm>
          <a:prstGeom prst="downArrow">
            <a:avLst/>
          </a:prstGeom>
          <a:ln/>
        </p:spPr>
        <p:style>
          <a:lnRef idx="2">
            <a:schemeClr val="dk1"/>
          </a:lnRef>
          <a:fillRef idx="1">
            <a:schemeClr val="lt1"/>
          </a:fillRef>
          <a:effectRef idx="0">
            <a:schemeClr val="dk1"/>
          </a:effectRef>
          <a:fontRef idx="minor">
            <a:schemeClr val="dk1"/>
          </a:fontRef>
        </p:style>
        <p:txBody>
          <a:bodyPr rtlCol="0" anchor="ctr"/>
          <a:lstStyle/>
          <a:p>
            <a:pPr algn="ctr">
              <a:lnSpc>
                <a:spcPct val="96000"/>
              </a:lnSpc>
            </a:pPr>
            <a:endParaRPr lang="en-US" sz="1400" err="1">
              <a:solidFill>
                <a:schemeClr val="tx1"/>
              </a:solidFill>
              <a:cs typeface="Microsoft Sans Serif" panose="020B0604020202020204" pitchFamily="34" charset="0"/>
            </a:endParaRPr>
          </a:p>
        </p:txBody>
      </p:sp>
      <p:sp>
        <p:nvSpPr>
          <p:cNvPr id="19" name="Arrow: Down 18">
            <a:extLst>
              <a:ext uri="{FF2B5EF4-FFF2-40B4-BE49-F238E27FC236}">
                <a16:creationId xmlns:a16="http://schemas.microsoft.com/office/drawing/2014/main" id="{B9F3FFAD-E0C6-4E37-B7DC-64FC319FE1ED}"/>
              </a:ext>
            </a:extLst>
          </p:cNvPr>
          <p:cNvSpPr/>
          <p:nvPr/>
        </p:nvSpPr>
        <p:spPr>
          <a:xfrm>
            <a:off x="10069731" y="4137948"/>
            <a:ext cx="518782" cy="609927"/>
          </a:xfrm>
          <a:prstGeom prst="downArrow">
            <a:avLst/>
          </a:prstGeom>
          <a:ln/>
        </p:spPr>
        <p:style>
          <a:lnRef idx="2">
            <a:schemeClr val="dk1"/>
          </a:lnRef>
          <a:fillRef idx="1">
            <a:schemeClr val="lt1"/>
          </a:fillRef>
          <a:effectRef idx="0">
            <a:schemeClr val="dk1"/>
          </a:effectRef>
          <a:fontRef idx="minor">
            <a:schemeClr val="dk1"/>
          </a:fontRef>
        </p:style>
        <p:txBody>
          <a:bodyPr rtlCol="0" anchor="ctr"/>
          <a:lstStyle/>
          <a:p>
            <a:pPr algn="ctr">
              <a:lnSpc>
                <a:spcPct val="96000"/>
              </a:lnSpc>
            </a:pPr>
            <a:endParaRPr lang="en-US" sz="1400" err="1">
              <a:solidFill>
                <a:schemeClr val="tx1"/>
              </a:solidFill>
              <a:cs typeface="Microsoft Sans Serif" panose="020B0604020202020204" pitchFamily="34" charset="0"/>
            </a:endParaRPr>
          </a:p>
        </p:txBody>
      </p:sp>
      <p:sp>
        <p:nvSpPr>
          <p:cNvPr id="20" name="Rectangle: Folded Corner 19">
            <a:extLst>
              <a:ext uri="{FF2B5EF4-FFF2-40B4-BE49-F238E27FC236}">
                <a16:creationId xmlns:a16="http://schemas.microsoft.com/office/drawing/2014/main" id="{BD46843E-6291-4EE1-ABF1-ACDF4E971253}"/>
              </a:ext>
            </a:extLst>
          </p:cNvPr>
          <p:cNvSpPr/>
          <p:nvPr/>
        </p:nvSpPr>
        <p:spPr>
          <a:xfrm>
            <a:off x="5253261" y="5398172"/>
            <a:ext cx="1707097" cy="765627"/>
          </a:xfrm>
          <a:prstGeom prst="foldedCorner">
            <a:avLst/>
          </a:prstGeom>
          <a:ln/>
        </p:spPr>
        <p:style>
          <a:lnRef idx="2">
            <a:schemeClr val="accent6">
              <a:shade val="50000"/>
            </a:schemeClr>
          </a:lnRef>
          <a:fillRef idx="1">
            <a:schemeClr val="accent6"/>
          </a:fillRef>
          <a:effectRef idx="0">
            <a:schemeClr val="accent6"/>
          </a:effectRef>
          <a:fontRef idx="minor">
            <a:schemeClr val="lt1"/>
          </a:fontRef>
        </p:style>
        <p:txBody>
          <a:bodyPr rtlCol="0" anchor="ctr">
            <a:normAutofit/>
          </a:bodyPr>
          <a:lstStyle/>
          <a:p>
            <a:pPr algn="ctr">
              <a:lnSpc>
                <a:spcPct val="96000"/>
              </a:lnSpc>
              <a:spcAft>
                <a:spcPts val="600"/>
              </a:spcAft>
            </a:pPr>
            <a:r>
              <a:rPr lang="de-DE" sz="1400">
                <a:solidFill>
                  <a:schemeClr val="tx1"/>
                </a:solidFill>
                <a:cs typeface="Microsoft Sans Serif" panose="020B0604020202020204" pitchFamily="34" charset="0"/>
              </a:rPr>
              <a:t>Anchor </a:t>
            </a:r>
            <a:br>
              <a:rPr lang="de-DE" sz="1400">
                <a:solidFill>
                  <a:schemeClr val="tx1"/>
                </a:solidFill>
                <a:cs typeface="Microsoft Sans Serif" panose="020B0604020202020204" pitchFamily="34" charset="0"/>
              </a:rPr>
            </a:br>
            <a:r>
              <a:rPr lang="de-DE" sz="1400">
                <a:solidFill>
                  <a:schemeClr val="tx1"/>
                </a:solidFill>
                <a:cs typeface="Microsoft Sans Serif" panose="020B0604020202020204" pitchFamily="34" charset="0"/>
              </a:rPr>
              <a:t>Metrics</a:t>
            </a:r>
            <a:endParaRPr lang="en-US" sz="1400" err="1">
              <a:solidFill>
                <a:schemeClr val="tx1"/>
              </a:solidFill>
              <a:cs typeface="Microsoft Sans Serif" panose="020B0604020202020204" pitchFamily="34" charset="0"/>
            </a:endParaRPr>
          </a:p>
        </p:txBody>
      </p:sp>
    </p:spTree>
    <p:extLst>
      <p:ext uri="{BB962C8B-B14F-4D97-AF65-F5344CB8AC3E}">
        <p14:creationId xmlns:p14="http://schemas.microsoft.com/office/powerpoint/2010/main" val="4071029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C63AE-8DE9-41E0-B1D9-F2C12BD2C2BA}"/>
              </a:ext>
            </a:extLst>
          </p:cNvPr>
          <p:cNvSpPr>
            <a:spLocks noGrp="1"/>
          </p:cNvSpPr>
          <p:nvPr>
            <p:ph type="title"/>
          </p:nvPr>
        </p:nvSpPr>
        <p:spPr/>
        <p:txBody>
          <a:bodyPr>
            <a:normAutofit fontScale="90000"/>
          </a:bodyPr>
          <a:lstStyle/>
          <a:p>
            <a:r>
              <a:rPr lang="de-DE" dirty="0"/>
              <a:t>Tools</a:t>
            </a:r>
            <a:endParaRPr lang="en-US" dirty="0"/>
          </a:p>
        </p:txBody>
      </p:sp>
      <p:sp>
        <p:nvSpPr>
          <p:cNvPr id="3" name="Content Placeholder 2">
            <a:extLst>
              <a:ext uri="{FF2B5EF4-FFF2-40B4-BE49-F238E27FC236}">
                <a16:creationId xmlns:a16="http://schemas.microsoft.com/office/drawing/2014/main" id="{7816CB1C-6403-464F-A671-AA987EA38CFF}"/>
              </a:ext>
            </a:extLst>
          </p:cNvPr>
          <p:cNvSpPr>
            <a:spLocks noGrp="1"/>
          </p:cNvSpPr>
          <p:nvPr>
            <p:ph sz="quarter" idx="14"/>
          </p:nvPr>
        </p:nvSpPr>
        <p:spPr/>
        <p:txBody>
          <a:bodyPr/>
          <a:lstStyle/>
          <a:p>
            <a:r>
              <a:rPr lang="de-DE" dirty="0"/>
              <a:t>Unix command for file size</a:t>
            </a:r>
          </a:p>
          <a:p>
            <a:r>
              <a:rPr lang="de-DE" dirty="0"/>
              <a:t>Reference Encoders</a:t>
            </a:r>
          </a:p>
          <a:p>
            <a:r>
              <a:rPr lang="de-DE" dirty="0"/>
              <a:t>Reference Decoders</a:t>
            </a:r>
          </a:p>
          <a:p>
            <a:r>
              <a:rPr lang="de-DE" dirty="0"/>
              <a:t>HDRTools</a:t>
            </a:r>
          </a:p>
          <a:p>
            <a:pPr lvl="1"/>
            <a:r>
              <a:rPr lang="de-DE" dirty="0"/>
              <a:t>HDRConvert (bitdepth, YUV/RGB for HDR)</a:t>
            </a:r>
          </a:p>
          <a:p>
            <a:pPr lvl="1"/>
            <a:r>
              <a:rPr lang="de-DE" dirty="0"/>
              <a:t>HDRMetrics</a:t>
            </a:r>
          </a:p>
          <a:p>
            <a:r>
              <a:rPr lang="en-US" dirty="0" err="1"/>
              <a:t>vmafossexec</a:t>
            </a:r>
            <a:endParaRPr lang="en-US" dirty="0"/>
          </a:p>
          <a:p>
            <a:r>
              <a:rPr lang="en-US" dirty="0">
                <a:highlight>
                  <a:srgbClr val="FFFF00"/>
                </a:highlight>
              </a:rPr>
              <a:t>Others?</a:t>
            </a:r>
          </a:p>
        </p:txBody>
      </p:sp>
      <p:sp>
        <p:nvSpPr>
          <p:cNvPr id="4" name="Subtitle 3">
            <a:extLst>
              <a:ext uri="{FF2B5EF4-FFF2-40B4-BE49-F238E27FC236}">
                <a16:creationId xmlns:a16="http://schemas.microsoft.com/office/drawing/2014/main" id="{E269C706-E41B-413B-9DB1-0B26DD0D07B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540252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TotalTime>
  <Words>1827</Words>
  <Application>Microsoft Office PowerPoint</Application>
  <PresentationFormat>Widescreen</PresentationFormat>
  <Paragraphs>334</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Times New Roman</vt:lpstr>
      <vt:lpstr>Office Theme</vt:lpstr>
      <vt:lpstr>3GPP 5G Video Characterization</vt:lpstr>
      <vt:lpstr>Scope</vt:lpstr>
      <vt:lpstr>Status after SA4#114-e</vt:lpstr>
      <vt:lpstr>Scenarios</vt:lpstr>
      <vt:lpstr>Anchor Generation for each Scenario</vt:lpstr>
      <vt:lpstr>Reference Sequences: Example 4K-TV</vt:lpstr>
      <vt:lpstr>Metrics</vt:lpstr>
      <vt:lpstr>Metrics Details</vt:lpstr>
      <vt:lpstr>Tools</vt:lpstr>
      <vt:lpstr>Open Questions and Proposal for SDR Metrics</vt:lpstr>
      <vt:lpstr>Open Questions and Proposal for HDR Metrics</vt:lpstr>
      <vt:lpstr>Verification</vt:lpstr>
      <vt:lpstr>Annotation</vt:lpstr>
      <vt:lpstr>Characterization</vt:lpstr>
      <vt:lpstr>Tools and Repositories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5G Video Characterization</dc:title>
  <dc:creator>Thomas Stockhammer</dc:creator>
  <cp:lastModifiedBy>Thomas Stockhammer</cp:lastModifiedBy>
  <cp:revision>6</cp:revision>
  <dcterms:created xsi:type="dcterms:W3CDTF">2021-06-09T12:07:59Z</dcterms:created>
  <dcterms:modified xsi:type="dcterms:W3CDTF">2021-06-17T15:08:17Z</dcterms:modified>
</cp:coreProperties>
</file>