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 id="2147483834" r:id="rId5"/>
  </p:sldMasterIdLst>
  <p:notesMasterIdLst>
    <p:notesMasterId r:id="rId37"/>
  </p:notesMasterIdLst>
  <p:handoutMasterIdLst>
    <p:handoutMasterId r:id="rId38"/>
  </p:handoutMasterIdLst>
  <p:sldIdLst>
    <p:sldId id="1116" r:id="rId6"/>
    <p:sldId id="4645" r:id="rId7"/>
    <p:sldId id="1269" r:id="rId8"/>
    <p:sldId id="932" r:id="rId9"/>
    <p:sldId id="1665" r:id="rId10"/>
    <p:sldId id="4603" r:id="rId11"/>
    <p:sldId id="4619" r:id="rId12"/>
    <p:sldId id="4621" r:id="rId13"/>
    <p:sldId id="4620" r:id="rId14"/>
    <p:sldId id="4622" r:id="rId15"/>
    <p:sldId id="4605" r:id="rId16"/>
    <p:sldId id="4646" r:id="rId17"/>
    <p:sldId id="1185" r:id="rId18"/>
    <p:sldId id="4618" r:id="rId19"/>
    <p:sldId id="4623" r:id="rId20"/>
    <p:sldId id="4625" r:id="rId21"/>
    <p:sldId id="4611" r:id="rId22"/>
    <p:sldId id="4613" r:id="rId23"/>
    <p:sldId id="4642" r:id="rId24"/>
    <p:sldId id="4651" r:id="rId25"/>
    <p:sldId id="4624" r:id="rId26"/>
    <p:sldId id="4643" r:id="rId27"/>
    <p:sldId id="4644" r:id="rId28"/>
    <p:sldId id="1118" r:id="rId29"/>
    <p:sldId id="4650" r:id="rId30"/>
    <p:sldId id="4653" r:id="rId31"/>
    <p:sldId id="4647" r:id="rId32"/>
    <p:sldId id="18298" r:id="rId33"/>
    <p:sldId id="1124" r:id="rId34"/>
    <p:sldId id="18299" r:id="rId35"/>
    <p:sldId id="1128"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D6D371-914E-4594-843D-E5F289909410}" v="13" dt="2021-03-08T16:23:22.8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4" autoAdjust="0"/>
    <p:restoredTop sz="94128" autoAdjust="0"/>
  </p:normalViewPr>
  <p:slideViewPr>
    <p:cSldViewPr snapToGrid="0">
      <p:cViewPr varScale="1">
        <p:scale>
          <a:sx n="110" d="100"/>
          <a:sy n="110" d="100"/>
        </p:scale>
        <p:origin x="1242" y="10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A0D6D371-914E-4594-843D-E5F289909410}"/>
    <pc:docChg chg="custSel addSld delSld modSld sldOrd">
      <pc:chgData name="Thomas Stockhammer" userId="2aa20ba2-ba43-46c1-9e8b-e40494025eed" providerId="ADAL" clId="{A0D6D371-914E-4594-843D-E5F289909410}" dt="2021-03-08T16:23:22.838" v="281"/>
      <pc:docMkLst>
        <pc:docMk/>
      </pc:docMkLst>
      <pc:sldChg chg="add modTransition">
        <pc:chgData name="Thomas Stockhammer" userId="2aa20ba2-ba43-46c1-9e8b-e40494025eed" providerId="ADAL" clId="{A0D6D371-914E-4594-843D-E5F289909410}" dt="2021-03-08T15:08:02.486" v="87"/>
        <pc:sldMkLst>
          <pc:docMk/>
          <pc:sldMk cId="4239465518" sldId="932"/>
        </pc:sldMkLst>
      </pc:sldChg>
      <pc:sldChg chg="modSp mod">
        <pc:chgData name="Thomas Stockhammer" userId="2aa20ba2-ba43-46c1-9e8b-e40494025eed" providerId="ADAL" clId="{A0D6D371-914E-4594-843D-E5F289909410}" dt="2021-03-08T15:06:44.831" v="85" actId="20577"/>
        <pc:sldMkLst>
          <pc:docMk/>
          <pc:sldMk cId="1371011236" sldId="1116"/>
        </pc:sldMkLst>
        <pc:spChg chg="mod">
          <ac:chgData name="Thomas Stockhammer" userId="2aa20ba2-ba43-46c1-9e8b-e40494025eed" providerId="ADAL" clId="{A0D6D371-914E-4594-843D-E5F289909410}" dt="2021-03-08T15:06:40.855" v="84" actId="20577"/>
          <ac:spMkLst>
            <pc:docMk/>
            <pc:sldMk cId="1371011236" sldId="1116"/>
            <ac:spMk id="3" creationId="{2584845F-75C2-415A-8317-9BE337A0A649}"/>
          </ac:spMkLst>
        </pc:spChg>
        <pc:spChg chg="mod">
          <ac:chgData name="Thomas Stockhammer" userId="2aa20ba2-ba43-46c1-9e8b-e40494025eed" providerId="ADAL" clId="{A0D6D371-914E-4594-843D-E5F289909410}" dt="2021-03-08T15:06:44.831" v="85" actId="20577"/>
          <ac:spMkLst>
            <pc:docMk/>
            <pc:sldMk cId="1371011236" sldId="1116"/>
            <ac:spMk id="47" creationId="{938A968C-5DDC-4091-9567-74EF32CFAE27}"/>
          </ac:spMkLst>
        </pc:spChg>
      </pc:sldChg>
      <pc:sldChg chg="add">
        <pc:chgData name="Thomas Stockhammer" userId="2aa20ba2-ba43-46c1-9e8b-e40494025eed" providerId="ADAL" clId="{A0D6D371-914E-4594-843D-E5F289909410}" dt="2021-03-08T15:23:14.931" v="192"/>
        <pc:sldMkLst>
          <pc:docMk/>
          <pc:sldMk cId="2339054306" sldId="1124"/>
        </pc:sldMkLst>
      </pc:sldChg>
      <pc:sldChg chg="add del ord">
        <pc:chgData name="Thomas Stockhammer" userId="2aa20ba2-ba43-46c1-9e8b-e40494025eed" providerId="ADAL" clId="{A0D6D371-914E-4594-843D-E5F289909410}" dt="2021-03-08T15:22:19.962" v="190"/>
        <pc:sldMkLst>
          <pc:docMk/>
          <pc:sldMk cId="2752650205" sldId="1128"/>
        </pc:sldMkLst>
      </pc:sldChg>
      <pc:sldChg chg="add del ord">
        <pc:chgData name="Thomas Stockhammer" userId="2aa20ba2-ba43-46c1-9e8b-e40494025eed" providerId="ADAL" clId="{A0D6D371-914E-4594-843D-E5F289909410}" dt="2021-03-08T15:23:00.227" v="191" actId="47"/>
        <pc:sldMkLst>
          <pc:docMk/>
          <pc:sldMk cId="3540405647" sldId="1129"/>
        </pc:sldMkLst>
      </pc:sldChg>
      <pc:sldChg chg="add">
        <pc:chgData name="Thomas Stockhammer" userId="2aa20ba2-ba43-46c1-9e8b-e40494025eed" providerId="ADAL" clId="{A0D6D371-914E-4594-843D-E5F289909410}" dt="2021-03-08T15:07:47.254" v="86"/>
        <pc:sldMkLst>
          <pc:docMk/>
          <pc:sldMk cId="413508351" sldId="1269"/>
        </pc:sldMkLst>
      </pc:sldChg>
      <pc:sldChg chg="add">
        <pc:chgData name="Thomas Stockhammer" userId="2aa20ba2-ba43-46c1-9e8b-e40494025eed" providerId="ADAL" clId="{A0D6D371-914E-4594-843D-E5F289909410}" dt="2021-03-08T15:07:47.254" v="86"/>
        <pc:sldMkLst>
          <pc:docMk/>
          <pc:sldMk cId="540345282" sldId="1665"/>
        </pc:sldMkLst>
      </pc:sldChg>
      <pc:sldChg chg="add">
        <pc:chgData name="Thomas Stockhammer" userId="2aa20ba2-ba43-46c1-9e8b-e40494025eed" providerId="ADAL" clId="{A0D6D371-914E-4594-843D-E5F289909410}" dt="2021-03-08T15:07:47.254" v="86"/>
        <pc:sldMkLst>
          <pc:docMk/>
          <pc:sldMk cId="3470896511" sldId="4603"/>
        </pc:sldMkLst>
      </pc:sldChg>
      <pc:sldChg chg="add">
        <pc:chgData name="Thomas Stockhammer" userId="2aa20ba2-ba43-46c1-9e8b-e40494025eed" providerId="ADAL" clId="{A0D6D371-914E-4594-843D-E5F289909410}" dt="2021-03-08T15:07:47.254" v="86"/>
        <pc:sldMkLst>
          <pc:docMk/>
          <pc:sldMk cId="3505335111" sldId="4605"/>
        </pc:sldMkLst>
      </pc:sldChg>
      <pc:sldChg chg="add">
        <pc:chgData name="Thomas Stockhammer" userId="2aa20ba2-ba43-46c1-9e8b-e40494025eed" providerId="ADAL" clId="{A0D6D371-914E-4594-843D-E5F289909410}" dt="2021-03-08T15:07:47.254" v="86"/>
        <pc:sldMkLst>
          <pc:docMk/>
          <pc:sldMk cId="3966373157" sldId="4619"/>
        </pc:sldMkLst>
      </pc:sldChg>
      <pc:sldChg chg="add modTransition">
        <pc:chgData name="Thomas Stockhammer" userId="2aa20ba2-ba43-46c1-9e8b-e40494025eed" providerId="ADAL" clId="{A0D6D371-914E-4594-843D-E5F289909410}" dt="2021-03-08T15:08:17.596" v="88"/>
        <pc:sldMkLst>
          <pc:docMk/>
          <pc:sldMk cId="1539638742" sldId="4620"/>
        </pc:sldMkLst>
      </pc:sldChg>
      <pc:sldChg chg="add">
        <pc:chgData name="Thomas Stockhammer" userId="2aa20ba2-ba43-46c1-9e8b-e40494025eed" providerId="ADAL" clId="{A0D6D371-914E-4594-843D-E5F289909410}" dt="2021-03-08T15:07:47.254" v="86"/>
        <pc:sldMkLst>
          <pc:docMk/>
          <pc:sldMk cId="3036789546" sldId="4621"/>
        </pc:sldMkLst>
      </pc:sldChg>
      <pc:sldChg chg="add">
        <pc:chgData name="Thomas Stockhammer" userId="2aa20ba2-ba43-46c1-9e8b-e40494025eed" providerId="ADAL" clId="{A0D6D371-914E-4594-843D-E5F289909410}" dt="2021-03-08T15:07:47.254" v="86"/>
        <pc:sldMkLst>
          <pc:docMk/>
          <pc:sldMk cId="2568138668" sldId="4622"/>
        </pc:sldMkLst>
      </pc:sldChg>
      <pc:sldChg chg="modSp mod">
        <pc:chgData name="Thomas Stockhammer" userId="2aa20ba2-ba43-46c1-9e8b-e40494025eed" providerId="ADAL" clId="{A0D6D371-914E-4594-843D-E5F289909410}" dt="2021-03-08T15:06:22.112" v="38" actId="20577"/>
        <pc:sldMkLst>
          <pc:docMk/>
          <pc:sldMk cId="39050687" sldId="4645"/>
        </pc:sldMkLst>
        <pc:spChg chg="mod">
          <ac:chgData name="Thomas Stockhammer" userId="2aa20ba2-ba43-46c1-9e8b-e40494025eed" providerId="ADAL" clId="{A0D6D371-914E-4594-843D-E5F289909410}" dt="2021-03-08T15:06:22.112" v="38" actId="20577"/>
          <ac:spMkLst>
            <pc:docMk/>
            <pc:sldMk cId="39050687" sldId="4645"/>
            <ac:spMk id="4" creationId="{7D79B190-8B6B-482B-991A-33F343097504}"/>
          </ac:spMkLst>
        </pc:spChg>
      </pc:sldChg>
      <pc:sldChg chg="modSp mod">
        <pc:chgData name="Thomas Stockhammer" userId="2aa20ba2-ba43-46c1-9e8b-e40494025eed" providerId="ADAL" clId="{A0D6D371-914E-4594-843D-E5F289909410}" dt="2021-03-08T15:09:41.571" v="133" actId="20577"/>
        <pc:sldMkLst>
          <pc:docMk/>
          <pc:sldMk cId="911417317" sldId="4647"/>
        </pc:sldMkLst>
        <pc:spChg chg="mod">
          <ac:chgData name="Thomas Stockhammer" userId="2aa20ba2-ba43-46c1-9e8b-e40494025eed" providerId="ADAL" clId="{A0D6D371-914E-4594-843D-E5F289909410}" dt="2021-03-08T15:09:32.412" v="106" actId="20577"/>
          <ac:spMkLst>
            <pc:docMk/>
            <pc:sldMk cId="911417317" sldId="4647"/>
            <ac:spMk id="3" creationId="{4B27E5E5-F1A2-4214-A40B-41D090ECB24B}"/>
          </ac:spMkLst>
        </pc:spChg>
        <pc:spChg chg="mod">
          <ac:chgData name="Thomas Stockhammer" userId="2aa20ba2-ba43-46c1-9e8b-e40494025eed" providerId="ADAL" clId="{A0D6D371-914E-4594-843D-E5F289909410}" dt="2021-03-08T15:09:41.571" v="133" actId="20577"/>
          <ac:spMkLst>
            <pc:docMk/>
            <pc:sldMk cId="911417317" sldId="4647"/>
            <ac:spMk id="5" creationId="{31827EAC-7D6F-4BDA-963B-58DE917DEEDA}"/>
          </ac:spMkLst>
        </pc:spChg>
      </pc:sldChg>
      <pc:sldChg chg="del">
        <pc:chgData name="Thomas Stockhammer" userId="2aa20ba2-ba43-46c1-9e8b-e40494025eed" providerId="ADAL" clId="{A0D6D371-914E-4594-843D-E5F289909410}" dt="2021-03-08T15:10:25.654" v="134" actId="47"/>
        <pc:sldMkLst>
          <pc:docMk/>
          <pc:sldMk cId="192475813" sldId="4648"/>
        </pc:sldMkLst>
      </pc:sldChg>
      <pc:sldChg chg="del">
        <pc:chgData name="Thomas Stockhammer" userId="2aa20ba2-ba43-46c1-9e8b-e40494025eed" providerId="ADAL" clId="{A0D6D371-914E-4594-843D-E5F289909410}" dt="2021-03-08T15:10:25.654" v="134" actId="47"/>
        <pc:sldMkLst>
          <pc:docMk/>
          <pc:sldMk cId="3159684554" sldId="4654"/>
        </pc:sldMkLst>
      </pc:sldChg>
      <pc:sldChg chg="del">
        <pc:chgData name="Thomas Stockhammer" userId="2aa20ba2-ba43-46c1-9e8b-e40494025eed" providerId="ADAL" clId="{A0D6D371-914E-4594-843D-E5F289909410}" dt="2021-03-08T15:10:25.654" v="134" actId="47"/>
        <pc:sldMkLst>
          <pc:docMk/>
          <pc:sldMk cId="530945527" sldId="4655"/>
        </pc:sldMkLst>
      </pc:sldChg>
      <pc:sldChg chg="del">
        <pc:chgData name="Thomas Stockhammer" userId="2aa20ba2-ba43-46c1-9e8b-e40494025eed" providerId="ADAL" clId="{A0D6D371-914E-4594-843D-E5F289909410}" dt="2021-03-08T15:10:25.654" v="134" actId="47"/>
        <pc:sldMkLst>
          <pc:docMk/>
          <pc:sldMk cId="4288053651" sldId="4656"/>
        </pc:sldMkLst>
      </pc:sldChg>
      <pc:sldChg chg="del">
        <pc:chgData name="Thomas Stockhammer" userId="2aa20ba2-ba43-46c1-9e8b-e40494025eed" providerId="ADAL" clId="{A0D6D371-914E-4594-843D-E5F289909410}" dt="2021-03-08T15:10:25.654" v="134" actId="47"/>
        <pc:sldMkLst>
          <pc:docMk/>
          <pc:sldMk cId="1236510743" sldId="4657"/>
        </pc:sldMkLst>
      </pc:sldChg>
      <pc:sldChg chg="del">
        <pc:chgData name="Thomas Stockhammer" userId="2aa20ba2-ba43-46c1-9e8b-e40494025eed" providerId="ADAL" clId="{A0D6D371-914E-4594-843D-E5F289909410}" dt="2021-03-08T15:23:32.282" v="193" actId="47"/>
        <pc:sldMkLst>
          <pc:docMk/>
          <pc:sldMk cId="2506968494" sldId="4658"/>
        </pc:sldMkLst>
      </pc:sldChg>
      <pc:sldChg chg="del">
        <pc:chgData name="Thomas Stockhammer" userId="2aa20ba2-ba43-46c1-9e8b-e40494025eed" providerId="ADAL" clId="{A0D6D371-914E-4594-843D-E5F289909410}" dt="2021-03-08T15:23:32.282" v="193" actId="47"/>
        <pc:sldMkLst>
          <pc:docMk/>
          <pc:sldMk cId="3662686680" sldId="4659"/>
        </pc:sldMkLst>
      </pc:sldChg>
      <pc:sldChg chg="del">
        <pc:chgData name="Thomas Stockhammer" userId="2aa20ba2-ba43-46c1-9e8b-e40494025eed" providerId="ADAL" clId="{A0D6D371-914E-4594-843D-E5F289909410}" dt="2021-03-08T15:23:32.282" v="193" actId="47"/>
        <pc:sldMkLst>
          <pc:docMk/>
          <pc:sldMk cId="1213204613" sldId="4660"/>
        </pc:sldMkLst>
      </pc:sldChg>
      <pc:sldChg chg="del">
        <pc:chgData name="Thomas Stockhammer" userId="2aa20ba2-ba43-46c1-9e8b-e40494025eed" providerId="ADAL" clId="{A0D6D371-914E-4594-843D-E5F289909410}" dt="2021-03-08T15:08:52.340" v="90" actId="47"/>
        <pc:sldMkLst>
          <pc:docMk/>
          <pc:sldMk cId="280887207" sldId="4661"/>
        </pc:sldMkLst>
      </pc:sldChg>
      <pc:sldChg chg="del">
        <pc:chgData name="Thomas Stockhammer" userId="2aa20ba2-ba43-46c1-9e8b-e40494025eed" providerId="ADAL" clId="{A0D6D371-914E-4594-843D-E5F289909410}" dt="2021-03-08T15:08:52.340" v="90" actId="47"/>
        <pc:sldMkLst>
          <pc:docMk/>
          <pc:sldMk cId="3006022534" sldId="4662"/>
        </pc:sldMkLst>
      </pc:sldChg>
      <pc:sldChg chg="del">
        <pc:chgData name="Thomas Stockhammer" userId="2aa20ba2-ba43-46c1-9e8b-e40494025eed" providerId="ADAL" clId="{A0D6D371-914E-4594-843D-E5F289909410}" dt="2021-03-08T15:08:52.340" v="90" actId="47"/>
        <pc:sldMkLst>
          <pc:docMk/>
          <pc:sldMk cId="158228897" sldId="4663"/>
        </pc:sldMkLst>
      </pc:sldChg>
      <pc:sldChg chg="del">
        <pc:chgData name="Thomas Stockhammer" userId="2aa20ba2-ba43-46c1-9e8b-e40494025eed" providerId="ADAL" clId="{A0D6D371-914E-4594-843D-E5F289909410}" dt="2021-03-08T15:08:52.340" v="90" actId="47"/>
        <pc:sldMkLst>
          <pc:docMk/>
          <pc:sldMk cId="3268936917" sldId="4664"/>
        </pc:sldMkLst>
      </pc:sldChg>
      <pc:sldChg chg="add del">
        <pc:chgData name="Thomas Stockhammer" userId="2aa20ba2-ba43-46c1-9e8b-e40494025eed" providerId="ADAL" clId="{A0D6D371-914E-4594-843D-E5F289909410}" dt="2021-03-08T15:08:30.659" v="89" actId="47"/>
        <pc:sldMkLst>
          <pc:docMk/>
          <pc:sldMk cId="1741967198" sldId="4665"/>
        </pc:sldMkLst>
      </pc:sldChg>
      <pc:sldChg chg="modSp add mod">
        <pc:chgData name="Thomas Stockhammer" userId="2aa20ba2-ba43-46c1-9e8b-e40494025eed" providerId="ADAL" clId="{A0D6D371-914E-4594-843D-E5F289909410}" dt="2021-03-08T16:20:09.297" v="259" actId="20577"/>
        <pc:sldMkLst>
          <pc:docMk/>
          <pc:sldMk cId="3458399882" sldId="18298"/>
        </pc:sldMkLst>
        <pc:spChg chg="mod">
          <ac:chgData name="Thomas Stockhammer" userId="2aa20ba2-ba43-46c1-9e8b-e40494025eed" providerId="ADAL" clId="{A0D6D371-914E-4594-843D-E5F289909410}" dt="2021-03-08T16:20:09.297" v="259" actId="20577"/>
          <ac:spMkLst>
            <pc:docMk/>
            <pc:sldMk cId="3458399882" sldId="18298"/>
            <ac:spMk id="3" creationId="{B912DF38-1AB2-4E61-B4AE-35B8CBFD6DEC}"/>
          </ac:spMkLst>
        </pc:spChg>
        <pc:picChg chg="mod">
          <ac:chgData name="Thomas Stockhammer" userId="2aa20ba2-ba43-46c1-9e8b-e40494025eed" providerId="ADAL" clId="{A0D6D371-914E-4594-843D-E5F289909410}" dt="2021-03-08T15:17:18.396" v="136" actId="1076"/>
          <ac:picMkLst>
            <pc:docMk/>
            <pc:sldMk cId="3458399882" sldId="18298"/>
            <ac:picMk id="9230" creationId="{A5D50327-CDAD-43D8-B4ED-26D0D7458529}"/>
          </ac:picMkLst>
        </pc:picChg>
      </pc:sldChg>
      <pc:sldChg chg="addSp delSp modSp new mod">
        <pc:chgData name="Thomas Stockhammer" userId="2aa20ba2-ba43-46c1-9e8b-e40494025eed" providerId="ADAL" clId="{A0D6D371-914E-4594-843D-E5F289909410}" dt="2021-03-08T16:23:22.838" v="281"/>
        <pc:sldMkLst>
          <pc:docMk/>
          <pc:sldMk cId="1803708308" sldId="18299"/>
        </pc:sldMkLst>
        <pc:spChg chg="mod">
          <ac:chgData name="Thomas Stockhammer" userId="2aa20ba2-ba43-46c1-9e8b-e40494025eed" providerId="ADAL" clId="{A0D6D371-914E-4594-843D-E5F289909410}" dt="2021-03-08T16:22:58.944" v="279" actId="20577"/>
          <ac:spMkLst>
            <pc:docMk/>
            <pc:sldMk cId="1803708308" sldId="18299"/>
            <ac:spMk id="3" creationId="{9D7DD99D-ED10-4582-A067-72E79F57EC73}"/>
          </ac:spMkLst>
        </pc:spChg>
        <pc:spChg chg="del">
          <ac:chgData name="Thomas Stockhammer" userId="2aa20ba2-ba43-46c1-9e8b-e40494025eed" providerId="ADAL" clId="{A0D6D371-914E-4594-843D-E5F289909410}" dt="2021-03-08T16:23:21.360" v="280" actId="478"/>
          <ac:spMkLst>
            <pc:docMk/>
            <pc:sldMk cId="1803708308" sldId="18299"/>
            <ac:spMk id="4" creationId="{F7CB6542-A7B6-46B9-924B-9933FBFE4740}"/>
          </ac:spMkLst>
        </pc:spChg>
        <pc:graphicFrameChg chg="add mod">
          <ac:chgData name="Thomas Stockhammer" userId="2aa20ba2-ba43-46c1-9e8b-e40494025eed" providerId="ADAL" clId="{A0D6D371-914E-4594-843D-E5F289909410}" dt="2021-03-08T16:23:22.838" v="281"/>
          <ac:graphicFrameMkLst>
            <pc:docMk/>
            <pc:sldMk cId="1803708308" sldId="18299"/>
            <ac:graphicFrameMk id="6" creationId="{A9CEF711-1C7A-45DF-ACF4-F296685BD1D8}"/>
          </ac:graphicFrameMkLst>
        </pc:graphicFrame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3/8/2021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08.03.2021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5213"/>
            <a:ext cx="2971800" cy="45878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e Regular"/>
                <a:ea typeface="+mn-ea"/>
                <a:cs typeface="Microsoft Sans Serif" panose="020B0604020202020204" pitchFamily="34" charset="0"/>
              </a:rPr>
              <a:t>Qualcomm Technologies, Inc.</a:t>
            </a: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72DE84-53E6-4A15-B2E3-13D2185F45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icrosoft Sans Serif"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icrosoft Sans Serif" panose="020B0604020202020204" pitchFamily="34" charset="0"/>
            </a:endParaRPr>
          </a:p>
        </p:txBody>
      </p:sp>
    </p:spTree>
    <p:extLst>
      <p:ext uri="{BB962C8B-B14F-4D97-AF65-F5344CB8AC3E}">
        <p14:creationId xmlns:p14="http://schemas.microsoft.com/office/powerpoint/2010/main" val="17085236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137575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13639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96024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958230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17559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62376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081757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933719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61252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14698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968939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941987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90977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456074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4229219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83305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585512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344754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160995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08492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936723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303111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575731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1947008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643868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024872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48135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409391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863978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8530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644353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95851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179106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408531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984486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7051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74819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164176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904903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78965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75920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11741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566984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313880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805173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664102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776647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72482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902074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389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896808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226602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90310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345951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829613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400673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525325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60668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406274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053468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17662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349707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589021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24915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855874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3525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endParaRPr lang="en-US"/>
          </a:p>
        </p:txBody>
      </p:sp>
    </p:spTree>
    <p:extLst>
      <p:ext uri="{BB962C8B-B14F-4D97-AF65-F5344CB8AC3E}">
        <p14:creationId xmlns:p14="http://schemas.microsoft.com/office/powerpoint/2010/main" val="48371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09328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297303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785737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4136208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65355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038310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762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13699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2044358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659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307811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56817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126705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206627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06800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2860320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84" Type="http://schemas.openxmlformats.org/officeDocument/2006/relationships/theme" Target="../theme/theme1.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96.xml"/><Relationship Id="rId18" Type="http://schemas.openxmlformats.org/officeDocument/2006/relationships/slideLayout" Target="../slideLayouts/slideLayout101.xml"/><Relationship Id="rId26" Type="http://schemas.openxmlformats.org/officeDocument/2006/relationships/slideLayout" Target="../slideLayouts/slideLayout109.xml"/><Relationship Id="rId39" Type="http://schemas.openxmlformats.org/officeDocument/2006/relationships/slideLayout" Target="../slideLayouts/slideLayout122.xml"/><Relationship Id="rId21" Type="http://schemas.openxmlformats.org/officeDocument/2006/relationships/slideLayout" Target="../slideLayouts/slideLayout104.xml"/><Relationship Id="rId34" Type="http://schemas.openxmlformats.org/officeDocument/2006/relationships/slideLayout" Target="../slideLayouts/slideLayout117.xml"/><Relationship Id="rId42" Type="http://schemas.openxmlformats.org/officeDocument/2006/relationships/slideLayout" Target="../slideLayouts/slideLayout125.xml"/><Relationship Id="rId47" Type="http://schemas.openxmlformats.org/officeDocument/2006/relationships/slideLayout" Target="../slideLayouts/slideLayout130.xml"/><Relationship Id="rId50" Type="http://schemas.openxmlformats.org/officeDocument/2006/relationships/slideLayout" Target="../slideLayouts/slideLayout133.xml"/><Relationship Id="rId55" Type="http://schemas.openxmlformats.org/officeDocument/2006/relationships/slideLayout" Target="../slideLayouts/slideLayout138.xml"/><Relationship Id="rId63" Type="http://schemas.openxmlformats.org/officeDocument/2006/relationships/slideLayout" Target="../slideLayouts/slideLayout146.xml"/><Relationship Id="rId68" Type="http://schemas.openxmlformats.org/officeDocument/2006/relationships/slideLayout" Target="../slideLayouts/slideLayout151.xml"/><Relationship Id="rId76" Type="http://schemas.openxmlformats.org/officeDocument/2006/relationships/slideLayout" Target="../slideLayouts/slideLayout159.xml"/><Relationship Id="rId7" Type="http://schemas.openxmlformats.org/officeDocument/2006/relationships/slideLayout" Target="../slideLayouts/slideLayout90.xml"/><Relationship Id="rId71" Type="http://schemas.openxmlformats.org/officeDocument/2006/relationships/slideLayout" Target="../slideLayouts/slideLayout154.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29" Type="http://schemas.openxmlformats.org/officeDocument/2006/relationships/slideLayout" Target="../slideLayouts/slideLayout112.xml"/><Relationship Id="rId11" Type="http://schemas.openxmlformats.org/officeDocument/2006/relationships/slideLayout" Target="../slideLayouts/slideLayout94.xml"/><Relationship Id="rId24" Type="http://schemas.openxmlformats.org/officeDocument/2006/relationships/slideLayout" Target="../slideLayouts/slideLayout107.xml"/><Relationship Id="rId32" Type="http://schemas.openxmlformats.org/officeDocument/2006/relationships/slideLayout" Target="../slideLayouts/slideLayout115.xml"/><Relationship Id="rId37" Type="http://schemas.openxmlformats.org/officeDocument/2006/relationships/slideLayout" Target="../slideLayouts/slideLayout120.xml"/><Relationship Id="rId40" Type="http://schemas.openxmlformats.org/officeDocument/2006/relationships/slideLayout" Target="../slideLayouts/slideLayout123.xml"/><Relationship Id="rId45" Type="http://schemas.openxmlformats.org/officeDocument/2006/relationships/slideLayout" Target="../slideLayouts/slideLayout128.xml"/><Relationship Id="rId53" Type="http://schemas.openxmlformats.org/officeDocument/2006/relationships/slideLayout" Target="../slideLayouts/slideLayout136.xml"/><Relationship Id="rId58" Type="http://schemas.openxmlformats.org/officeDocument/2006/relationships/slideLayout" Target="../slideLayouts/slideLayout141.xml"/><Relationship Id="rId66" Type="http://schemas.openxmlformats.org/officeDocument/2006/relationships/slideLayout" Target="../slideLayouts/slideLayout149.xml"/><Relationship Id="rId74" Type="http://schemas.openxmlformats.org/officeDocument/2006/relationships/slideLayout" Target="../slideLayouts/slideLayout157.xml"/><Relationship Id="rId79" Type="http://schemas.openxmlformats.org/officeDocument/2006/relationships/slideLayout" Target="../slideLayouts/slideLayout162.xml"/><Relationship Id="rId5" Type="http://schemas.openxmlformats.org/officeDocument/2006/relationships/slideLayout" Target="../slideLayouts/slideLayout88.xml"/><Relationship Id="rId61" Type="http://schemas.openxmlformats.org/officeDocument/2006/relationships/slideLayout" Target="../slideLayouts/slideLayout144.xml"/><Relationship Id="rId82" Type="http://schemas.openxmlformats.org/officeDocument/2006/relationships/slideLayout" Target="../slideLayouts/slideLayout165.xml"/><Relationship Id="rId10" Type="http://schemas.openxmlformats.org/officeDocument/2006/relationships/slideLayout" Target="../slideLayouts/slideLayout93.xml"/><Relationship Id="rId19" Type="http://schemas.openxmlformats.org/officeDocument/2006/relationships/slideLayout" Target="../slideLayouts/slideLayout102.xml"/><Relationship Id="rId31" Type="http://schemas.openxmlformats.org/officeDocument/2006/relationships/slideLayout" Target="../slideLayouts/slideLayout114.xml"/><Relationship Id="rId44" Type="http://schemas.openxmlformats.org/officeDocument/2006/relationships/slideLayout" Target="../slideLayouts/slideLayout127.xml"/><Relationship Id="rId52" Type="http://schemas.openxmlformats.org/officeDocument/2006/relationships/slideLayout" Target="../slideLayouts/slideLayout135.xml"/><Relationship Id="rId60" Type="http://schemas.openxmlformats.org/officeDocument/2006/relationships/slideLayout" Target="../slideLayouts/slideLayout143.xml"/><Relationship Id="rId65" Type="http://schemas.openxmlformats.org/officeDocument/2006/relationships/slideLayout" Target="../slideLayouts/slideLayout148.xml"/><Relationship Id="rId73" Type="http://schemas.openxmlformats.org/officeDocument/2006/relationships/slideLayout" Target="../slideLayouts/slideLayout156.xml"/><Relationship Id="rId78" Type="http://schemas.openxmlformats.org/officeDocument/2006/relationships/slideLayout" Target="../slideLayouts/slideLayout161.xml"/><Relationship Id="rId81" Type="http://schemas.openxmlformats.org/officeDocument/2006/relationships/slideLayout" Target="../slideLayouts/slideLayout164.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 Id="rId22" Type="http://schemas.openxmlformats.org/officeDocument/2006/relationships/slideLayout" Target="../slideLayouts/slideLayout105.xml"/><Relationship Id="rId27" Type="http://schemas.openxmlformats.org/officeDocument/2006/relationships/slideLayout" Target="../slideLayouts/slideLayout110.xml"/><Relationship Id="rId30" Type="http://schemas.openxmlformats.org/officeDocument/2006/relationships/slideLayout" Target="../slideLayouts/slideLayout113.xml"/><Relationship Id="rId35" Type="http://schemas.openxmlformats.org/officeDocument/2006/relationships/slideLayout" Target="../slideLayouts/slideLayout118.xml"/><Relationship Id="rId43" Type="http://schemas.openxmlformats.org/officeDocument/2006/relationships/slideLayout" Target="../slideLayouts/slideLayout126.xml"/><Relationship Id="rId48" Type="http://schemas.openxmlformats.org/officeDocument/2006/relationships/slideLayout" Target="../slideLayouts/slideLayout131.xml"/><Relationship Id="rId56" Type="http://schemas.openxmlformats.org/officeDocument/2006/relationships/slideLayout" Target="../slideLayouts/slideLayout139.xml"/><Relationship Id="rId64" Type="http://schemas.openxmlformats.org/officeDocument/2006/relationships/slideLayout" Target="../slideLayouts/slideLayout147.xml"/><Relationship Id="rId69" Type="http://schemas.openxmlformats.org/officeDocument/2006/relationships/slideLayout" Target="../slideLayouts/slideLayout152.xml"/><Relationship Id="rId77" Type="http://schemas.openxmlformats.org/officeDocument/2006/relationships/slideLayout" Target="../slideLayouts/slideLayout160.xml"/><Relationship Id="rId8" Type="http://schemas.openxmlformats.org/officeDocument/2006/relationships/slideLayout" Target="../slideLayouts/slideLayout91.xml"/><Relationship Id="rId51" Type="http://schemas.openxmlformats.org/officeDocument/2006/relationships/slideLayout" Target="../slideLayouts/slideLayout134.xml"/><Relationship Id="rId72" Type="http://schemas.openxmlformats.org/officeDocument/2006/relationships/slideLayout" Target="../slideLayouts/slideLayout155.xml"/><Relationship Id="rId80" Type="http://schemas.openxmlformats.org/officeDocument/2006/relationships/slideLayout" Target="../slideLayouts/slideLayout163.xml"/><Relationship Id="rId3" Type="http://schemas.openxmlformats.org/officeDocument/2006/relationships/slideLayout" Target="../slideLayouts/slideLayout86.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5" Type="http://schemas.openxmlformats.org/officeDocument/2006/relationships/slideLayout" Target="../slideLayouts/slideLayout108.xml"/><Relationship Id="rId33" Type="http://schemas.openxmlformats.org/officeDocument/2006/relationships/slideLayout" Target="../slideLayouts/slideLayout116.xml"/><Relationship Id="rId38" Type="http://schemas.openxmlformats.org/officeDocument/2006/relationships/slideLayout" Target="../slideLayouts/slideLayout121.xml"/><Relationship Id="rId46" Type="http://schemas.openxmlformats.org/officeDocument/2006/relationships/slideLayout" Target="../slideLayouts/slideLayout129.xml"/><Relationship Id="rId59" Type="http://schemas.openxmlformats.org/officeDocument/2006/relationships/slideLayout" Target="../slideLayouts/slideLayout142.xml"/><Relationship Id="rId67" Type="http://schemas.openxmlformats.org/officeDocument/2006/relationships/slideLayout" Target="../slideLayouts/slideLayout150.xml"/><Relationship Id="rId20" Type="http://schemas.openxmlformats.org/officeDocument/2006/relationships/slideLayout" Target="../slideLayouts/slideLayout103.xml"/><Relationship Id="rId41" Type="http://schemas.openxmlformats.org/officeDocument/2006/relationships/slideLayout" Target="../slideLayouts/slideLayout124.xml"/><Relationship Id="rId54" Type="http://schemas.openxmlformats.org/officeDocument/2006/relationships/slideLayout" Target="../slideLayouts/slideLayout137.xml"/><Relationship Id="rId62" Type="http://schemas.openxmlformats.org/officeDocument/2006/relationships/slideLayout" Target="../slideLayouts/slideLayout145.xml"/><Relationship Id="rId70" Type="http://schemas.openxmlformats.org/officeDocument/2006/relationships/slideLayout" Target="../slideLayouts/slideLayout153.xml"/><Relationship Id="rId75" Type="http://schemas.openxmlformats.org/officeDocument/2006/relationships/slideLayout" Target="../slideLayouts/slideLayout158.xml"/><Relationship Id="rId83" Type="http://schemas.openxmlformats.org/officeDocument/2006/relationships/theme" Target="../theme/theme2.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5" Type="http://schemas.openxmlformats.org/officeDocument/2006/relationships/slideLayout" Target="../slideLayouts/slideLayout98.xml"/><Relationship Id="rId23" Type="http://schemas.openxmlformats.org/officeDocument/2006/relationships/slideLayout" Target="../slideLayouts/slideLayout106.xml"/><Relationship Id="rId28" Type="http://schemas.openxmlformats.org/officeDocument/2006/relationships/slideLayout" Target="../slideLayouts/slideLayout111.xml"/><Relationship Id="rId36" Type="http://schemas.openxmlformats.org/officeDocument/2006/relationships/slideLayout" Target="../slideLayouts/slideLayout119.xml"/><Relationship Id="rId49" Type="http://schemas.openxmlformats.org/officeDocument/2006/relationships/slideLayout" Target="../slideLayouts/slideLayout132.xml"/><Relationship Id="rId57" Type="http://schemas.openxmlformats.org/officeDocument/2006/relationships/slideLayout" Target="../slideLayouts/slideLayout1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3" r:id="rId8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069323132"/>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 id="2147483846" r:id="rId12"/>
    <p:sldLayoutId id="2147483847" r:id="rId13"/>
    <p:sldLayoutId id="2147483848" r:id="rId14"/>
    <p:sldLayoutId id="2147483849" r:id="rId15"/>
    <p:sldLayoutId id="2147483850" r:id="rId16"/>
    <p:sldLayoutId id="2147483851" r:id="rId17"/>
    <p:sldLayoutId id="2147483852" r:id="rId18"/>
    <p:sldLayoutId id="2147483853" r:id="rId19"/>
    <p:sldLayoutId id="2147483854" r:id="rId20"/>
    <p:sldLayoutId id="2147483855" r:id="rId21"/>
    <p:sldLayoutId id="2147483856" r:id="rId22"/>
    <p:sldLayoutId id="2147483857" r:id="rId23"/>
    <p:sldLayoutId id="2147483858" r:id="rId24"/>
    <p:sldLayoutId id="2147483859" r:id="rId25"/>
    <p:sldLayoutId id="2147483860" r:id="rId26"/>
    <p:sldLayoutId id="2147483861" r:id="rId27"/>
    <p:sldLayoutId id="2147483862" r:id="rId28"/>
    <p:sldLayoutId id="2147483863" r:id="rId29"/>
    <p:sldLayoutId id="2147483864" r:id="rId30"/>
    <p:sldLayoutId id="2147483865" r:id="rId31"/>
    <p:sldLayoutId id="2147483866" r:id="rId32"/>
    <p:sldLayoutId id="2147483867" r:id="rId33"/>
    <p:sldLayoutId id="2147483868" r:id="rId34"/>
    <p:sldLayoutId id="2147483869" r:id="rId35"/>
    <p:sldLayoutId id="2147483870" r:id="rId36"/>
    <p:sldLayoutId id="2147483871" r:id="rId37"/>
    <p:sldLayoutId id="2147483872" r:id="rId38"/>
    <p:sldLayoutId id="2147483873" r:id="rId39"/>
    <p:sldLayoutId id="2147483874" r:id="rId40"/>
    <p:sldLayoutId id="2147483875" r:id="rId41"/>
    <p:sldLayoutId id="2147483876" r:id="rId42"/>
    <p:sldLayoutId id="2147483877" r:id="rId43"/>
    <p:sldLayoutId id="2147483878" r:id="rId44"/>
    <p:sldLayoutId id="2147483879" r:id="rId45"/>
    <p:sldLayoutId id="2147483880" r:id="rId46"/>
    <p:sldLayoutId id="2147483881" r:id="rId47"/>
    <p:sldLayoutId id="2147483882" r:id="rId48"/>
    <p:sldLayoutId id="2147483883" r:id="rId49"/>
    <p:sldLayoutId id="2147483884" r:id="rId50"/>
    <p:sldLayoutId id="2147483885" r:id="rId51"/>
    <p:sldLayoutId id="2147483886" r:id="rId52"/>
    <p:sldLayoutId id="2147483887" r:id="rId53"/>
    <p:sldLayoutId id="2147483888" r:id="rId54"/>
    <p:sldLayoutId id="2147483889" r:id="rId55"/>
    <p:sldLayoutId id="2147483890" r:id="rId56"/>
    <p:sldLayoutId id="2147483891" r:id="rId57"/>
    <p:sldLayoutId id="2147483892" r:id="rId58"/>
    <p:sldLayoutId id="2147483893" r:id="rId59"/>
    <p:sldLayoutId id="2147483894" r:id="rId60"/>
    <p:sldLayoutId id="2147483895" r:id="rId61"/>
    <p:sldLayoutId id="2147483896" r:id="rId62"/>
    <p:sldLayoutId id="2147483897" r:id="rId63"/>
    <p:sldLayoutId id="2147483898" r:id="rId64"/>
    <p:sldLayoutId id="2147483899" r:id="rId65"/>
    <p:sldLayoutId id="2147483900" r:id="rId66"/>
    <p:sldLayoutId id="2147483901" r:id="rId67"/>
    <p:sldLayoutId id="2147483902" r:id="rId68"/>
    <p:sldLayoutId id="2147483903" r:id="rId69"/>
    <p:sldLayoutId id="2147483904" r:id="rId70"/>
    <p:sldLayoutId id="2147483905" r:id="rId71"/>
    <p:sldLayoutId id="2147483906" r:id="rId72"/>
    <p:sldLayoutId id="2147483907" r:id="rId73"/>
    <p:sldLayoutId id="2147483908" r:id="rId74"/>
    <p:sldLayoutId id="2147483909" r:id="rId75"/>
    <p:sldLayoutId id="2147483910" r:id="rId76"/>
    <p:sldLayoutId id="2147483911" r:id="rId77"/>
    <p:sldLayoutId id="2147483912" r:id="rId78"/>
    <p:sldLayoutId id="2147483913" r:id="rId79"/>
    <p:sldLayoutId id="2147483914" r:id="rId80"/>
    <p:sldLayoutId id="2147483915" r:id="rId81"/>
    <p:sldLayoutId id="2147483916"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www.3gpp.org/ftp/Specs/archive/26_series/26.928/26928-130.zip" TargetMode="Externa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18.xml"/><Relationship Id="rId1" Type="http://schemas.openxmlformats.org/officeDocument/2006/relationships/vmlDrawing" Target="../drawings/vmlDrawing2.vml"/><Relationship Id="rId4" Type="http://schemas.openxmlformats.org/officeDocument/2006/relationships/image" Target="../media/image15.emf"/></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Visio_Drawing2.vsdx"/><Relationship Id="rId2" Type="http://schemas.openxmlformats.org/officeDocument/2006/relationships/slideLayout" Target="../slideLayouts/slideLayout18.xml"/><Relationship Id="rId1" Type="http://schemas.openxmlformats.org/officeDocument/2006/relationships/vmlDrawing" Target="../drawings/vmlDrawing3.vml"/><Relationship Id="rId4" Type="http://schemas.openxmlformats.org/officeDocument/2006/relationships/image" Target="../media/image17.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WG4_CODEC/3GPP_SA4_AHOC_MTGs/SA4_VIDEO/Docs/S4aV200575.zip" TargetMode="External"/><Relationship Id="rId2" Type="http://schemas.openxmlformats.org/officeDocument/2006/relationships/hyperlink" Target="http://dash.akamaized.net/WAVE/3GPP/XRTraffic/Traces/Qualcomm-VR2" TargetMode="Externa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hyperlink" Target="https://www.3gpp.org/ftp/TSG_SA/WG4_CODEC/3GPP_SA4_AHOC_MTGs/SA4_VIDEO/Docs/S4aV200575.zip" TargetMode="Externa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8.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hyperlink" Target="https://www.3gpp.org/ftp/TSG_SA/WG4_CODEC/3GPP_SA4_AHOC_MTGs/SA4_VIDEO/Docs/S4aV200659.zip" TargetMode="External"/><Relationship Id="rId7" Type="http://schemas.openxmlformats.org/officeDocument/2006/relationships/image" Target="../media/image24.jpeg"/><Relationship Id="rId2" Type="http://schemas.openxmlformats.org/officeDocument/2006/relationships/hyperlink" Target="https://portal.3gpp.org/desktopmodules/Specifications/SpecificationDetails.aspx?specificationId=3741" TargetMode="External"/><Relationship Id="rId1" Type="http://schemas.openxmlformats.org/officeDocument/2006/relationships/slideLayout" Target="../slideLayouts/slideLayout83.xml"/><Relationship Id="rId6" Type="http://schemas.openxmlformats.org/officeDocument/2006/relationships/image" Target="../media/image23.pn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1.png"/><Relationship Id="rId9" Type="http://schemas.openxmlformats.org/officeDocument/2006/relationships/image" Target="../media/image2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hyperlink" Target="http://www.3gpp.org/ftp/Specs/archive/26_series/26.928/26928-g00.zip" TargetMode="Externa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4.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cid:image001.jpg@01D2725F.2A10A840" TargetMode="External"/><Relationship Id="rId7"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cid:image002.jpg@01D2725F.2A10A840" TargetMode="External"/><Relationship Id="rId5" Type="http://schemas.openxmlformats.org/officeDocument/2006/relationships/image" Target="../media/image3.jpeg"/><Relationship Id="rId4" Type="http://schemas.openxmlformats.org/officeDocument/2006/relationships/image" Target="../media/image2.png"/><Relationship Id="rId9" Type="http://schemas.openxmlformats.org/officeDocument/2006/relationships/image" Target="cid:image003.jpg@01D2725F.2A10A840"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9.png"/><Relationship Id="rId11" Type="http://schemas.openxmlformats.org/officeDocument/2006/relationships/image" Target="../media/image14.jpe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e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18.xml"/><Relationship Id="rId1" Type="http://schemas.openxmlformats.org/officeDocument/2006/relationships/vmlDrawing" Target="../drawings/vmlDrawing1.vml"/><Relationship Id="rId4" Type="http://schemas.openxmlformats.org/officeDocument/2006/relationships/image" Target="../media/image1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Thomas Stockhammer</a:t>
            </a:r>
          </a:p>
        </p:txBody>
      </p:sp>
      <p:sp>
        <p:nvSpPr>
          <p:cNvPr id="40" name="Text Placeholder 39">
            <a:extLst>
              <a:ext uri="{FF2B5EF4-FFF2-40B4-BE49-F238E27FC236}">
                <a16:creationId xmlns:a16="http://schemas.microsoft.com/office/drawing/2014/main" id="{21351918-77FB-479C-8F11-8354CFE4DB2E}"/>
              </a:ext>
            </a:extLst>
          </p:cNvPr>
          <p:cNvSpPr>
            <a:spLocks noGrp="1"/>
          </p:cNvSpPr>
          <p:nvPr>
            <p:ph type="body" sz="quarter" idx="11"/>
          </p:nvPr>
        </p:nvSpPr>
        <p:spPr/>
        <p:txBody>
          <a:bodyPr>
            <a:normAutofit/>
          </a:bodyPr>
          <a:lstStyle/>
          <a:p>
            <a:r>
              <a:rPr lang="de-DE" dirty="0"/>
              <a:t>Location</a:t>
            </a:r>
          </a:p>
        </p:txBody>
      </p:sp>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3"/>
          </p:nvPr>
        </p:nvSpPr>
        <p:spPr/>
        <p:txBody>
          <a:bodyPr>
            <a:normAutofit/>
          </a:bodyPr>
          <a:lstStyle/>
          <a:p>
            <a:r>
              <a:rPr lang="de-DE" dirty="0"/>
              <a:t>Date</a:t>
            </a:r>
          </a:p>
        </p:txBody>
      </p:sp>
      <p:sp>
        <p:nvSpPr>
          <p:cNvPr id="44" name="Text Placeholder 43">
            <a:extLst>
              <a:ext uri="{FF2B5EF4-FFF2-40B4-BE49-F238E27FC236}">
                <a16:creationId xmlns:a16="http://schemas.microsoft.com/office/drawing/2014/main" id="{7E4D7D96-1FE9-4A55-9F59-71FDA213D4FD}"/>
              </a:ext>
            </a:extLst>
          </p:cNvPr>
          <p:cNvSpPr>
            <a:spLocks noGrp="1"/>
          </p:cNvSpPr>
          <p:nvPr>
            <p:ph type="body" sz="quarter" idx="14"/>
          </p:nvPr>
        </p:nvSpPr>
        <p:spPr/>
        <p:txBody>
          <a:bodyPr>
            <a:normAutofit/>
          </a:bodyPr>
          <a:lstStyle/>
          <a:p>
            <a:r>
              <a:rPr lang="de-DE" dirty="0"/>
              <a:t>@qualcomm</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2524656"/>
            <a:ext cx="7415930" cy="1552989"/>
          </a:xfrm>
        </p:spPr>
        <p:txBody>
          <a:bodyPr/>
          <a:lstStyle/>
          <a:p>
            <a:r>
              <a:rPr lang="en-US" sz="5800" dirty="0"/>
              <a:t>XR and Gaming in 3GPP</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DE20581-83A1-4E4B-9545-D857395D527D}"/>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C415BDD8-CAD3-4E9C-9738-2E3EA185A73F}"/>
              </a:ext>
            </a:extLst>
          </p:cNvPr>
          <p:cNvSpPr>
            <a:spLocks noGrp="1"/>
          </p:cNvSpPr>
          <p:nvPr>
            <p:ph type="title"/>
          </p:nvPr>
        </p:nvSpPr>
        <p:spPr>
          <a:xfrm>
            <a:off x="495300" y="565125"/>
            <a:ext cx="11187112" cy="439479"/>
          </a:xfrm>
        </p:spPr>
        <p:txBody>
          <a:bodyPr/>
          <a:lstStyle/>
          <a:p>
            <a:r>
              <a:rPr lang="de-DE" dirty="0"/>
              <a:t>Process contributing to delays</a:t>
            </a:r>
            <a:endParaRPr lang="en-US" dirty="0"/>
          </a:p>
        </p:txBody>
      </p:sp>
      <p:sp>
        <p:nvSpPr>
          <p:cNvPr id="4" name="Content Placeholder 3">
            <a:extLst>
              <a:ext uri="{FF2B5EF4-FFF2-40B4-BE49-F238E27FC236}">
                <a16:creationId xmlns:a16="http://schemas.microsoft.com/office/drawing/2014/main" id="{6C6B78C3-2A04-4B44-96C9-E2D9603AC967}"/>
              </a:ext>
            </a:extLst>
          </p:cNvPr>
          <p:cNvSpPr>
            <a:spLocks noGrp="1"/>
          </p:cNvSpPr>
          <p:nvPr>
            <p:ph sz="quarter" idx="14"/>
          </p:nvPr>
        </p:nvSpPr>
        <p:spPr/>
        <p:txBody>
          <a:bodyPr vert="horz" lIns="0" tIns="0" rIns="0" bIns="0" rtlCol="0" anchor="t">
            <a:normAutofit/>
          </a:bodyPr>
          <a:lstStyle/>
          <a:p>
            <a:pPr hangingPunct="0"/>
            <a:r>
              <a:rPr lang="en-GB" dirty="0"/>
              <a:t>User Interaction Delay</a:t>
            </a:r>
            <a:endParaRPr lang="en-US" sz="3200" dirty="0"/>
          </a:p>
          <a:p>
            <a:pPr lvl="1" hangingPunct="0"/>
            <a:r>
              <a:rPr lang="en-GB" dirty="0"/>
              <a:t>capture of user interaction in game client,</a:t>
            </a:r>
            <a:endParaRPr lang="en-US" sz="2000" dirty="0"/>
          </a:p>
          <a:p>
            <a:pPr lvl="1" hangingPunct="0"/>
            <a:r>
              <a:rPr lang="en-GB" dirty="0"/>
              <a:t>delivery of user interaction to the game engine, i.e. to the server (aka network delay),</a:t>
            </a:r>
            <a:endParaRPr lang="en-US" sz="2000" dirty="0"/>
          </a:p>
          <a:p>
            <a:pPr lvl="1" hangingPunct="0"/>
            <a:r>
              <a:rPr lang="en-GB" dirty="0"/>
              <a:t>processing of user interaction by the game engine/server,</a:t>
            </a:r>
            <a:endParaRPr lang="en-US" sz="2000" dirty="0"/>
          </a:p>
          <a:p>
            <a:pPr hangingPunct="0"/>
            <a:r>
              <a:rPr lang="en-GB" dirty="0"/>
              <a:t>Age of Content</a:t>
            </a:r>
            <a:endParaRPr lang="en-US" sz="3200" dirty="0"/>
          </a:p>
          <a:p>
            <a:pPr lvl="1" hangingPunct="0"/>
            <a:r>
              <a:rPr lang="en-GB" dirty="0"/>
              <a:t>creation of one or several video buffers (e.g. one for each eye) by the game engine/server,</a:t>
            </a:r>
            <a:endParaRPr lang="en-US" sz="2000" dirty="0"/>
          </a:p>
          <a:p>
            <a:pPr lvl="1" hangingPunct="0"/>
            <a:r>
              <a:rPr lang="en-GB" dirty="0"/>
              <a:t>encoding of the video buffers into a video stream frame,</a:t>
            </a:r>
            <a:endParaRPr lang="en-US" sz="2000" dirty="0"/>
          </a:p>
          <a:p>
            <a:pPr lvl="1" hangingPunct="0"/>
            <a:r>
              <a:rPr lang="en-GB" dirty="0"/>
              <a:t>delivery of the video frame to the game client (a.k.a. network delay),</a:t>
            </a:r>
            <a:endParaRPr lang="en-US" sz="2000" dirty="0"/>
          </a:p>
          <a:p>
            <a:pPr lvl="1" hangingPunct="0"/>
            <a:r>
              <a:rPr lang="en-GB" dirty="0"/>
              <a:t>decoding of the video frame by the game client,</a:t>
            </a:r>
            <a:endParaRPr lang="en-US" sz="2000" dirty="0"/>
          </a:p>
          <a:p>
            <a:pPr lvl="1"/>
            <a:r>
              <a:rPr lang="en-GB" dirty="0"/>
              <a:t>presentation of the video frame to the user (a.k.a. framerate delay).</a:t>
            </a:r>
          </a:p>
          <a:p>
            <a:pPr lvl="1" hangingPunct="0"/>
            <a:endParaRPr lang="en-US" dirty="0"/>
          </a:p>
          <a:p>
            <a:pPr lvl="1" indent="-191770"/>
            <a:endParaRPr lang="en-US" dirty="0">
              <a:ea typeface="Microsoft Sans Serif"/>
              <a:cs typeface="Microsoft Sans Serif"/>
            </a:endParaRPr>
          </a:p>
        </p:txBody>
      </p:sp>
      <p:sp>
        <p:nvSpPr>
          <p:cNvPr id="5" name="Subtitle 4">
            <a:extLst>
              <a:ext uri="{FF2B5EF4-FFF2-40B4-BE49-F238E27FC236}">
                <a16:creationId xmlns:a16="http://schemas.microsoft.com/office/drawing/2014/main" id="{0477DC96-A843-4009-9C3F-274FE2B86C2B}"/>
              </a:ext>
            </a:extLst>
          </p:cNvPr>
          <p:cNvSpPr>
            <a:spLocks noGrp="1"/>
          </p:cNvSpPr>
          <p:nvPr>
            <p:ph type="subTitle" idx="1"/>
          </p:nvPr>
        </p:nvSpPr>
        <p:spPr>
          <a:xfrm>
            <a:off x="494189" y="1088135"/>
            <a:ext cx="11188223" cy="265907"/>
          </a:xfrm>
        </p:spPr>
        <p:txBody>
          <a:bodyPr/>
          <a:lstStyle/>
          <a:p>
            <a:r>
              <a:rPr lang="de-DE" dirty="0"/>
              <a:t>Example: Split rendering - based on TR 26.928</a:t>
            </a:r>
            <a:endParaRPr lang="en-US" dirty="0"/>
          </a:p>
        </p:txBody>
      </p:sp>
    </p:spTree>
    <p:extLst>
      <p:ext uri="{BB962C8B-B14F-4D97-AF65-F5344CB8AC3E}">
        <p14:creationId xmlns:p14="http://schemas.microsoft.com/office/powerpoint/2010/main" val="2568138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46D98D-0B54-4794-9E91-D4BE295D2D3B}"/>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0FB4E1B1-99BE-41BA-B34B-08A35478CBD8}"/>
              </a:ext>
            </a:extLst>
          </p:cNvPr>
          <p:cNvSpPr>
            <a:spLocks noGrp="1"/>
          </p:cNvSpPr>
          <p:nvPr>
            <p:ph type="title"/>
          </p:nvPr>
        </p:nvSpPr>
        <p:spPr>
          <a:xfrm>
            <a:off x="495300" y="565125"/>
            <a:ext cx="11187112" cy="439479"/>
          </a:xfrm>
        </p:spPr>
        <p:txBody>
          <a:bodyPr/>
          <a:lstStyle/>
          <a:p>
            <a:r>
              <a:rPr lang="de-DE" dirty="0"/>
              <a:t>5GXR </a:t>
            </a:r>
            <a:r>
              <a:rPr lang="de-DE" dirty="0" err="1"/>
              <a:t>Proposed</a:t>
            </a:r>
            <a:r>
              <a:rPr lang="de-DE" dirty="0"/>
              <a:t> </a:t>
            </a:r>
            <a:r>
              <a:rPr lang="de-DE" dirty="0" err="1"/>
              <a:t>Standardization</a:t>
            </a:r>
            <a:r>
              <a:rPr lang="de-DE" dirty="0"/>
              <a:t> Areas</a:t>
            </a:r>
          </a:p>
        </p:txBody>
      </p:sp>
      <p:sp>
        <p:nvSpPr>
          <p:cNvPr id="4" name="Content Placeholder 3">
            <a:extLst>
              <a:ext uri="{FF2B5EF4-FFF2-40B4-BE49-F238E27FC236}">
                <a16:creationId xmlns:a16="http://schemas.microsoft.com/office/drawing/2014/main" id="{FD234E4A-D6C1-4043-9F70-B546F87227B6}"/>
              </a:ext>
            </a:extLst>
          </p:cNvPr>
          <p:cNvSpPr>
            <a:spLocks noGrp="1"/>
          </p:cNvSpPr>
          <p:nvPr>
            <p:ph sz="quarter" idx="14"/>
          </p:nvPr>
        </p:nvSpPr>
        <p:spPr/>
        <p:txBody>
          <a:bodyPr>
            <a:normAutofit/>
          </a:bodyPr>
          <a:lstStyle/>
          <a:p>
            <a:pPr fontAlgn="ctr"/>
            <a:r>
              <a:rPr lang="en-US" dirty="0"/>
              <a:t>In the short-term:</a:t>
            </a:r>
          </a:p>
          <a:p>
            <a:pPr lvl="1" fontAlgn="ctr"/>
            <a:r>
              <a:rPr lang="en-US" dirty="0"/>
              <a:t>Develop a flexible XR centric device reference architecture as well as a collection of device requirements and recommendations for XR device classes based on the considerations in clause 7.2. Device classes should include VR device for 6DoF streaming and XR online gaming (XR5G-V4), as well as AR devices (XR5G-A1, XR5G-A4 and XR5G-A5)  =&gt;</a:t>
            </a:r>
            <a:r>
              <a:rPr lang="en-US" dirty="0">
                <a:highlight>
                  <a:srgbClr val="00FF00"/>
                </a:highlight>
              </a:rPr>
              <a:t> FS_5GSTAR</a:t>
            </a:r>
            <a:endParaRPr lang="en-US" dirty="0">
              <a:solidFill>
                <a:srgbClr val="FF0000"/>
              </a:solidFill>
              <a:highlight>
                <a:srgbClr val="00FF00"/>
              </a:highlight>
            </a:endParaRPr>
          </a:p>
          <a:p>
            <a:pPr lvl="1" fontAlgn="ctr"/>
            <a:r>
              <a:rPr lang="en-US" dirty="0"/>
              <a:t>Develop a framework and basic functionalities for Single-Buffer Split Rendering for Online Gaming according to the considerations in clause 7.4 </a:t>
            </a:r>
            <a:r>
              <a:rPr lang="en-US" dirty="0">
                <a:highlight>
                  <a:srgbClr val="00FF00"/>
                </a:highlight>
              </a:rPr>
              <a:t>=&gt; </a:t>
            </a:r>
            <a:r>
              <a:rPr lang="en-US" dirty="0">
                <a:solidFill>
                  <a:schemeClr val="bg2"/>
                </a:solidFill>
                <a:highlight>
                  <a:srgbClr val="00FF00"/>
                </a:highlight>
              </a:rPr>
              <a:t>already addressed agreed study FS_EMSA and </a:t>
            </a:r>
            <a:r>
              <a:rPr lang="en-US" dirty="0" err="1">
                <a:solidFill>
                  <a:schemeClr val="bg2"/>
                </a:solidFill>
                <a:highlight>
                  <a:srgbClr val="00FF00"/>
                </a:highlight>
              </a:rPr>
              <a:t>FS_XRTraffic</a:t>
            </a:r>
            <a:endParaRPr lang="en-US" dirty="0">
              <a:solidFill>
                <a:schemeClr val="bg2"/>
              </a:solidFill>
              <a:highlight>
                <a:srgbClr val="00FF00"/>
              </a:highlight>
            </a:endParaRPr>
          </a:p>
          <a:p>
            <a:pPr lvl="1" fontAlgn="ctr"/>
            <a:r>
              <a:rPr lang="en-US" dirty="0">
                <a:highlight>
                  <a:srgbClr val="FFFF00"/>
                </a:highlight>
              </a:rPr>
              <a:t>Document typical XR traffic characteristics in TR26.925 based on the initial considerations in this report, in particular clause 7.7 and support other 3GPP groups in designing systems for XR services and applications </a:t>
            </a:r>
            <a:r>
              <a:rPr lang="en-US" dirty="0">
                <a:solidFill>
                  <a:schemeClr val="bg2"/>
                </a:solidFill>
                <a:highlight>
                  <a:srgbClr val="FFFF00"/>
                </a:highlight>
              </a:rPr>
              <a:t>=&gt; </a:t>
            </a:r>
            <a:r>
              <a:rPr lang="en-US" dirty="0" err="1">
                <a:solidFill>
                  <a:schemeClr val="bg2"/>
                </a:solidFill>
                <a:highlight>
                  <a:srgbClr val="FFFF00"/>
                </a:highlight>
              </a:rPr>
              <a:t>FS_XRTraffic</a:t>
            </a:r>
            <a:endParaRPr lang="en-US" dirty="0">
              <a:solidFill>
                <a:schemeClr val="bg2"/>
              </a:solidFill>
              <a:highlight>
                <a:srgbClr val="FFFF00"/>
              </a:highlight>
            </a:endParaRPr>
          </a:p>
          <a:p>
            <a:pPr lvl="1" fontAlgn="ctr"/>
            <a:r>
              <a:rPr lang="en-US" dirty="0"/>
              <a:t>Address simple extensions to MTSI to support basic XR conversational services based on the considerations in clause 7.5 ==&gt; </a:t>
            </a:r>
            <a:r>
              <a:rPr lang="en-US" dirty="0">
                <a:highlight>
                  <a:srgbClr val="00FF00"/>
                </a:highlight>
              </a:rPr>
              <a:t>Ongoing work item ITT4RT</a:t>
            </a:r>
            <a:endParaRPr lang="en-US" dirty="0">
              <a:highlight>
                <a:srgbClr val="FF0000"/>
              </a:highlight>
            </a:endParaRPr>
          </a:p>
          <a:p>
            <a:pPr lvl="1" fontAlgn="ctr"/>
            <a:r>
              <a:rPr lang="en-US" dirty="0"/>
              <a:t>Study detailed functionalities and requirements for glass-type AR/MR UEs with standalone capability according to clause 7.6 =&gt; </a:t>
            </a:r>
            <a:r>
              <a:rPr lang="en-US" dirty="0">
                <a:highlight>
                  <a:srgbClr val="00FF00"/>
                </a:highlight>
              </a:rPr>
              <a:t>FS_5GSTAR</a:t>
            </a:r>
            <a:endParaRPr lang="en-US" dirty="0">
              <a:solidFill>
                <a:srgbClr val="FF0000"/>
              </a:solidFill>
              <a:highlight>
                <a:srgbClr val="00FF00"/>
              </a:highlight>
            </a:endParaRPr>
          </a:p>
        </p:txBody>
      </p:sp>
      <p:sp>
        <p:nvSpPr>
          <p:cNvPr id="5" name="Subtitle 4">
            <a:extLst>
              <a:ext uri="{FF2B5EF4-FFF2-40B4-BE49-F238E27FC236}">
                <a16:creationId xmlns:a16="http://schemas.microsoft.com/office/drawing/2014/main" id="{EA38BA31-6D24-4EFF-B3E2-7C43845BA90C}"/>
              </a:ext>
            </a:extLst>
          </p:cNvPr>
          <p:cNvSpPr>
            <a:spLocks noGrp="1"/>
          </p:cNvSpPr>
          <p:nvPr>
            <p:ph type="subTitle" idx="1"/>
          </p:nvPr>
        </p:nvSpPr>
        <p:spPr/>
        <p:txBody>
          <a:bodyPr/>
          <a:lstStyle/>
          <a:p>
            <a:r>
              <a:rPr lang="de-DE" dirty="0" err="1"/>
              <a:t>Based</a:t>
            </a:r>
            <a:r>
              <a:rPr lang="de-DE" dirty="0"/>
              <a:t> on</a:t>
            </a:r>
            <a:r>
              <a:rPr lang="en-US" dirty="0"/>
              <a:t> TR 26.928 @ 125 pages/14 MB, </a:t>
            </a:r>
            <a:r>
              <a:rPr lang="en-US" dirty="0">
                <a:hlinkClick r:id="rId2"/>
              </a:rPr>
              <a:t>TR26.928v16.0.0</a:t>
            </a:r>
            <a:r>
              <a:rPr lang="de-DE" dirty="0"/>
              <a:t> </a:t>
            </a:r>
          </a:p>
        </p:txBody>
      </p:sp>
      <p:pic>
        <p:nvPicPr>
          <p:cNvPr id="6" name="Picture 8" descr="Bildergebnis für 3gpp">
            <a:extLst>
              <a:ext uri="{FF2B5EF4-FFF2-40B4-BE49-F238E27FC236}">
                <a16:creationId xmlns:a16="http://schemas.microsoft.com/office/drawing/2014/main" id="{13D6E3A3-C559-4E5D-880A-C147754B6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0542" y="87837"/>
            <a:ext cx="3301391" cy="1405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5335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EB175A6-B99B-4E04-A731-1F3F42732C64}"/>
              </a:ext>
            </a:extLst>
          </p:cNvPr>
          <p:cNvSpPr>
            <a:spLocks noGrp="1"/>
          </p:cNvSpPr>
          <p:nvPr>
            <p:ph type="subTitle" idx="1"/>
          </p:nvPr>
        </p:nvSpPr>
        <p:spPr/>
        <p:txBody>
          <a:bodyPr/>
          <a:lstStyle/>
          <a:p>
            <a:endParaRPr lang="en-US"/>
          </a:p>
        </p:txBody>
      </p:sp>
      <p:sp>
        <p:nvSpPr>
          <p:cNvPr id="3" name="Title 2">
            <a:extLst>
              <a:ext uri="{FF2B5EF4-FFF2-40B4-BE49-F238E27FC236}">
                <a16:creationId xmlns:a16="http://schemas.microsoft.com/office/drawing/2014/main" id="{4B27E5E5-F1A2-4214-A40B-41D090ECB24B}"/>
              </a:ext>
            </a:extLst>
          </p:cNvPr>
          <p:cNvSpPr>
            <a:spLocks noGrp="1"/>
          </p:cNvSpPr>
          <p:nvPr>
            <p:ph type="title"/>
          </p:nvPr>
        </p:nvSpPr>
        <p:spPr>
          <a:xfrm>
            <a:off x="495298" y="3194277"/>
            <a:ext cx="8829675" cy="736355"/>
          </a:xfrm>
        </p:spPr>
        <p:txBody>
          <a:bodyPr/>
          <a:lstStyle/>
          <a:p>
            <a:r>
              <a:rPr lang="de-DE" dirty="0"/>
              <a:t>XR Traffic</a:t>
            </a:r>
            <a:endParaRPr lang="en-US" dirty="0"/>
          </a:p>
        </p:txBody>
      </p:sp>
    </p:spTree>
    <p:extLst>
      <p:ext uri="{BB962C8B-B14F-4D97-AF65-F5344CB8AC3E}">
        <p14:creationId xmlns:p14="http://schemas.microsoft.com/office/powerpoint/2010/main" val="2409068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404FC7-CB79-4424-A380-CBE3F885AA13}"/>
              </a:ext>
            </a:extLst>
          </p:cNvPr>
          <p:cNvSpPr>
            <a:spLocks noGrp="1"/>
          </p:cNvSpPr>
          <p:nvPr>
            <p:ph type="title"/>
          </p:nvPr>
        </p:nvSpPr>
        <p:spPr>
          <a:xfrm>
            <a:off x="495300" y="565125"/>
            <a:ext cx="11187112" cy="439479"/>
          </a:xfrm>
        </p:spPr>
        <p:txBody>
          <a:bodyPr>
            <a:normAutofit/>
          </a:bodyPr>
          <a:lstStyle/>
          <a:p>
            <a:r>
              <a:rPr lang="de-DE" dirty="0"/>
              <a:t>Background</a:t>
            </a:r>
            <a:endParaRPr lang="en-US" dirty="0"/>
          </a:p>
        </p:txBody>
      </p:sp>
      <p:sp>
        <p:nvSpPr>
          <p:cNvPr id="4" name="Content Placeholder 3">
            <a:extLst>
              <a:ext uri="{FF2B5EF4-FFF2-40B4-BE49-F238E27FC236}">
                <a16:creationId xmlns:a16="http://schemas.microsoft.com/office/drawing/2014/main" id="{7D79B190-8B6B-482B-991A-33F343097504}"/>
              </a:ext>
            </a:extLst>
          </p:cNvPr>
          <p:cNvSpPr>
            <a:spLocks noGrp="1"/>
          </p:cNvSpPr>
          <p:nvPr>
            <p:ph sz="quarter" idx="14"/>
          </p:nvPr>
        </p:nvSpPr>
        <p:spPr/>
        <p:txBody>
          <a:bodyPr>
            <a:normAutofit fontScale="92500" lnSpcReduction="10000"/>
          </a:bodyPr>
          <a:lstStyle/>
          <a:p>
            <a:r>
              <a:rPr lang="en-GB" dirty="0"/>
              <a:t>During SA4#107 the New Study Item on “Feasibility Study on Extensions to Typical Traffic Characteristics” in S4-200334 was agreed and afterwards approved in by SA plenary #87 in SP-200054.</a:t>
            </a:r>
            <a:endParaRPr lang="en-US" dirty="0"/>
          </a:p>
          <a:p>
            <a:r>
              <a:rPr lang="en-GB" dirty="0"/>
              <a:t>The objective of the study includes :</a:t>
            </a:r>
            <a:endParaRPr lang="en-US" dirty="0"/>
          </a:p>
          <a:p>
            <a:pPr lvl="1"/>
            <a:r>
              <a:rPr lang="en-GB" dirty="0"/>
              <a:t>Collect and document traffic characteristics including for different services, but not limited to</a:t>
            </a:r>
            <a:endParaRPr lang="en-US" dirty="0"/>
          </a:p>
          <a:p>
            <a:pPr lvl="2"/>
            <a:r>
              <a:rPr lang="en-GB" dirty="0"/>
              <a:t>Downlink data rate ranges </a:t>
            </a:r>
            <a:endParaRPr lang="en-US" dirty="0"/>
          </a:p>
          <a:p>
            <a:pPr lvl="2"/>
            <a:r>
              <a:rPr lang="en-GB" dirty="0"/>
              <a:t>Uplink data rate ranges </a:t>
            </a:r>
            <a:endParaRPr lang="en-US" dirty="0"/>
          </a:p>
          <a:p>
            <a:pPr lvl="2"/>
            <a:r>
              <a:rPr lang="en-GB" dirty="0"/>
              <a:t>Maximum packet delay budget in uplink and downlink </a:t>
            </a:r>
            <a:endParaRPr lang="en-US" dirty="0"/>
          </a:p>
          <a:p>
            <a:pPr lvl="2"/>
            <a:r>
              <a:rPr lang="en-GB" dirty="0"/>
              <a:t>Maximum Packet Error Rate, </a:t>
            </a:r>
            <a:endParaRPr lang="en-US" dirty="0"/>
          </a:p>
          <a:p>
            <a:pPr lvl="2"/>
            <a:r>
              <a:rPr lang="en-GB" dirty="0"/>
              <a:t>Maximum Round Trip Time</a:t>
            </a:r>
            <a:endParaRPr lang="en-US" dirty="0"/>
          </a:p>
          <a:p>
            <a:pPr lvl="2"/>
            <a:r>
              <a:rPr lang="en-GB" dirty="0"/>
              <a:t>Traffic Characteristics on IP level in uplink and downlink in terms of packet sizes, and temporal characteristics. XR Services and Cloud Gaming based on the initial information documented in TR26.928 including. </a:t>
            </a:r>
            <a:endParaRPr lang="en-US" dirty="0"/>
          </a:p>
          <a:p>
            <a:pPr lvl="1"/>
            <a:r>
              <a:rPr lang="en-GB" dirty="0"/>
              <a:t>Provide the information from above including the following services</a:t>
            </a:r>
            <a:endParaRPr lang="en-US" dirty="0"/>
          </a:p>
          <a:p>
            <a:pPr lvl="2"/>
            <a:r>
              <a:rPr lang="en-GB" dirty="0"/>
              <a:t>Simple Single Buffer split rendering for online cloud gaming</a:t>
            </a:r>
          </a:p>
          <a:p>
            <a:pPr lvl="2"/>
            <a:r>
              <a:rPr lang="en-GB" dirty="0"/>
              <a:t>Cloud Gaming </a:t>
            </a:r>
          </a:p>
          <a:p>
            <a:pPr lvl="2"/>
            <a:r>
              <a:rPr lang="en-GB" dirty="0"/>
              <a:t>Other Traffic Models</a:t>
            </a:r>
          </a:p>
          <a:p>
            <a:r>
              <a:rPr lang="en-US" dirty="0"/>
              <a:t>Why is it not trivial to obtain such numbers?</a:t>
            </a:r>
          </a:p>
        </p:txBody>
      </p:sp>
      <p:sp>
        <p:nvSpPr>
          <p:cNvPr id="5" name="Subtitle 4">
            <a:extLst>
              <a:ext uri="{FF2B5EF4-FFF2-40B4-BE49-F238E27FC236}">
                <a16:creationId xmlns:a16="http://schemas.microsoft.com/office/drawing/2014/main" id="{94AB247E-7D47-45FB-8201-059F4959E434}"/>
              </a:ext>
            </a:extLst>
          </p:cNvPr>
          <p:cNvSpPr>
            <a:spLocks noGrp="1"/>
          </p:cNvSpPr>
          <p:nvPr>
            <p:ph type="subTitle" idx="1"/>
          </p:nvPr>
        </p:nvSpPr>
        <p:spPr/>
        <p:txBody>
          <a:bodyPr/>
          <a:lstStyle/>
          <a:p>
            <a:endParaRPr lang="en-US"/>
          </a:p>
        </p:txBody>
      </p:sp>
      <p:sp>
        <p:nvSpPr>
          <p:cNvPr id="2" name="Footer Placeholder 1">
            <a:extLst>
              <a:ext uri="{FF2B5EF4-FFF2-40B4-BE49-F238E27FC236}">
                <a16:creationId xmlns:a16="http://schemas.microsoft.com/office/drawing/2014/main" id="{17953E87-4E1B-484D-93BA-BB7FD59153B0}"/>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Source sample text</a:t>
            </a:r>
            <a:endParaRPr lang="en-US" dirty="0"/>
          </a:p>
        </p:txBody>
      </p:sp>
    </p:spTree>
    <p:extLst>
      <p:ext uri="{BB962C8B-B14F-4D97-AF65-F5344CB8AC3E}">
        <p14:creationId xmlns:p14="http://schemas.microsoft.com/office/powerpoint/2010/main" val="3046703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a:extLst>
              <a:ext uri="{FF2B5EF4-FFF2-40B4-BE49-F238E27FC236}">
                <a16:creationId xmlns:a16="http://schemas.microsoft.com/office/drawing/2014/main" id="{87E6A415-5BC6-4577-B4E5-E5CBB60C895C}"/>
              </a:ext>
            </a:extLst>
          </p:cNvPr>
          <p:cNvGraphicFramePr>
            <a:graphicFrameLocks noChangeAspect="1"/>
          </p:cNvGraphicFramePr>
          <p:nvPr/>
        </p:nvGraphicFramePr>
        <p:xfrm>
          <a:off x="976543" y="1894076"/>
          <a:ext cx="9428085" cy="4254882"/>
        </p:xfrm>
        <a:graphic>
          <a:graphicData uri="http://schemas.openxmlformats.org/presentationml/2006/ole">
            <mc:AlternateContent xmlns:mc="http://schemas.openxmlformats.org/markup-compatibility/2006">
              <mc:Choice xmlns:v="urn:schemas-microsoft-com:vml" Requires="v">
                <p:oleObj spid="_x0000_s2050" name="Visio" r:id="rId3" imgW="7563025" imgH="3267209" progId="Visio.Drawing.15">
                  <p:embed/>
                </p:oleObj>
              </mc:Choice>
              <mc:Fallback>
                <p:oleObj name="Visio" r:id="rId3" imgW="7563025" imgH="3267209" progId="Visio.Drawing.15">
                  <p:embed/>
                  <p:pic>
                    <p:nvPicPr>
                      <p:cNvPr id="12" name="Object 11">
                        <a:extLst>
                          <a:ext uri="{FF2B5EF4-FFF2-40B4-BE49-F238E27FC236}">
                            <a16:creationId xmlns:a16="http://schemas.microsoft.com/office/drawing/2014/main" id="{87E6A415-5BC6-4577-B4E5-E5CBB60C89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543" y="1894076"/>
                        <a:ext cx="9428085" cy="4254882"/>
                      </a:xfrm>
                      <a:prstGeom prst="rect">
                        <a:avLst/>
                      </a:prstGeom>
                      <a:noFill/>
                    </p:spPr>
                  </p:pic>
                </p:oleObj>
              </mc:Fallback>
            </mc:AlternateContent>
          </a:graphicData>
        </a:graphic>
      </p:graphicFrame>
      <p:sp>
        <p:nvSpPr>
          <p:cNvPr id="7" name="Title 6">
            <a:extLst>
              <a:ext uri="{FF2B5EF4-FFF2-40B4-BE49-F238E27FC236}">
                <a16:creationId xmlns:a16="http://schemas.microsoft.com/office/drawing/2014/main" id="{398A680B-A162-4D3A-B775-DAFEB95EFDF0}"/>
              </a:ext>
            </a:extLst>
          </p:cNvPr>
          <p:cNvSpPr>
            <a:spLocks noGrp="1"/>
          </p:cNvSpPr>
          <p:nvPr>
            <p:ph type="title"/>
          </p:nvPr>
        </p:nvSpPr>
        <p:spPr/>
        <p:txBody>
          <a:bodyPr/>
          <a:lstStyle/>
          <a:p>
            <a:r>
              <a:rPr lang="de-DE" dirty="0"/>
              <a:t>Split Rendering Architecture</a:t>
            </a:r>
          </a:p>
        </p:txBody>
      </p:sp>
      <p:sp>
        <p:nvSpPr>
          <p:cNvPr id="8" name="Subtitle 7">
            <a:extLst>
              <a:ext uri="{FF2B5EF4-FFF2-40B4-BE49-F238E27FC236}">
                <a16:creationId xmlns:a16="http://schemas.microsoft.com/office/drawing/2014/main" id="{989BF2A2-D114-426D-8B84-4B6BB67FFE4B}"/>
              </a:ext>
            </a:extLst>
          </p:cNvPr>
          <p:cNvSpPr>
            <a:spLocks noGrp="1"/>
          </p:cNvSpPr>
          <p:nvPr>
            <p:ph type="subTitle" idx="1"/>
          </p:nvPr>
        </p:nvSpPr>
        <p:spPr/>
        <p:txBody>
          <a:bodyPr/>
          <a:lstStyle/>
          <a:p>
            <a:r>
              <a:rPr lang="de-DE" dirty="0" err="1"/>
              <a:t>Example</a:t>
            </a:r>
            <a:r>
              <a:rPr lang="de-DE" dirty="0"/>
              <a:t>: Split Rendering</a:t>
            </a:r>
          </a:p>
        </p:txBody>
      </p:sp>
      <p:sp>
        <p:nvSpPr>
          <p:cNvPr id="9" name="Rectangle 2">
            <a:extLst>
              <a:ext uri="{FF2B5EF4-FFF2-40B4-BE49-F238E27FC236}">
                <a16:creationId xmlns:a16="http://schemas.microsoft.com/office/drawing/2014/main" id="{2D1D9C0C-D4A7-4A12-808C-106CB0FA695E}"/>
              </a:ext>
            </a:extLst>
          </p:cNvPr>
          <p:cNvSpPr>
            <a:spLocks noChangeArrowheads="1"/>
          </p:cNvSpPr>
          <p:nvPr/>
        </p:nvSpPr>
        <p:spPr bwMode="auto">
          <a:xfrm>
            <a:off x="1132283" y="1848357"/>
            <a:ext cx="2716013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11" name="Rectangle 7">
            <a:extLst>
              <a:ext uri="{FF2B5EF4-FFF2-40B4-BE49-F238E27FC236}">
                <a16:creationId xmlns:a16="http://schemas.microsoft.com/office/drawing/2014/main" id="{FA254D98-52F6-4540-8120-69A60E3BBE65}"/>
              </a:ext>
            </a:extLst>
          </p:cNvPr>
          <p:cNvSpPr>
            <a:spLocks noChangeArrowheads="1"/>
          </p:cNvSpPr>
          <p:nvPr/>
        </p:nvSpPr>
        <p:spPr bwMode="auto">
          <a:xfrm>
            <a:off x="976543" y="1894076"/>
            <a:ext cx="170082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2" name="Rectangle 1">
            <a:extLst>
              <a:ext uri="{FF2B5EF4-FFF2-40B4-BE49-F238E27FC236}">
                <a16:creationId xmlns:a16="http://schemas.microsoft.com/office/drawing/2014/main" id="{9BAF76F3-C2D1-4C24-8905-13BE9FBCAEBB}"/>
              </a:ext>
            </a:extLst>
          </p:cNvPr>
          <p:cNvSpPr/>
          <p:nvPr/>
        </p:nvSpPr>
        <p:spPr>
          <a:xfrm>
            <a:off x="4110361" y="5182622"/>
            <a:ext cx="1127464" cy="10120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5G NR</a:t>
            </a:r>
            <a:endParaRPr lang="en-US" dirty="0" err="1">
              <a:solidFill>
                <a:schemeClr val="bg1"/>
              </a:solidFill>
              <a:latin typeface="Microsoft Sans Serif"/>
              <a:cs typeface="Microsoft Sans Serif" panose="020B0604020202020204" pitchFamily="34" charset="0"/>
            </a:endParaRPr>
          </a:p>
        </p:txBody>
      </p:sp>
      <p:sp>
        <p:nvSpPr>
          <p:cNvPr id="13" name="Rectangle 12">
            <a:extLst>
              <a:ext uri="{FF2B5EF4-FFF2-40B4-BE49-F238E27FC236}">
                <a16:creationId xmlns:a16="http://schemas.microsoft.com/office/drawing/2014/main" id="{2A0E2582-6538-4111-93D9-204BB64C44A1}"/>
              </a:ext>
            </a:extLst>
          </p:cNvPr>
          <p:cNvSpPr/>
          <p:nvPr/>
        </p:nvSpPr>
        <p:spPr>
          <a:xfrm>
            <a:off x="2753557" y="5182621"/>
            <a:ext cx="1127464" cy="10120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"Edge"</a:t>
            </a:r>
            <a:endParaRPr lang="en-US" dirty="0" err="1">
              <a:solidFill>
                <a:schemeClr val="bg1"/>
              </a:solidFill>
              <a:latin typeface="Microsoft Sans Serif"/>
              <a:cs typeface="Microsoft Sans Serif" panose="020B0604020202020204" pitchFamily="34" charset="0"/>
            </a:endParaRPr>
          </a:p>
        </p:txBody>
      </p:sp>
      <p:sp>
        <p:nvSpPr>
          <p:cNvPr id="4" name="TextBox 3">
            <a:extLst>
              <a:ext uri="{FF2B5EF4-FFF2-40B4-BE49-F238E27FC236}">
                <a16:creationId xmlns:a16="http://schemas.microsoft.com/office/drawing/2014/main" id="{980AF8B2-E7E1-46EC-8C9D-5A3C91CA1CA3}"/>
              </a:ext>
            </a:extLst>
          </p:cNvPr>
          <p:cNvSpPr txBox="1"/>
          <p:nvPr/>
        </p:nvSpPr>
        <p:spPr>
          <a:xfrm>
            <a:off x="5690585" y="6506252"/>
            <a:ext cx="1604606" cy="236347"/>
          </a:xfrm>
          <a:prstGeom prst="rect">
            <a:avLst/>
          </a:prstGeom>
        </p:spPr>
        <p:txBody>
          <a:bodyPr wrap="none" lIns="0" tIns="0" rIns="0" bIns="0" rtlCol="0">
            <a:spAutoFit/>
          </a:bodyPr>
          <a:lstStyle/>
          <a:p>
            <a:pPr algn="l">
              <a:lnSpc>
                <a:spcPct val="96000"/>
              </a:lnSpc>
            </a:pPr>
            <a:r>
              <a:rPr lang="de-DE" sz="1600" dirty="0" err="1">
                <a:solidFill>
                  <a:schemeClr val="bg1"/>
                </a:solidFill>
                <a:latin typeface="Microsoft Sans Serif"/>
                <a:cs typeface="Microsoft Sans Serif" panose="020B0604020202020204" pitchFamily="34" charset="0"/>
              </a:rPr>
              <a:t>Downlink</a:t>
            </a:r>
            <a:r>
              <a:rPr lang="de-DE" sz="1600" dirty="0">
                <a:solidFill>
                  <a:schemeClr val="bg1"/>
                </a:solidFill>
                <a:latin typeface="Microsoft Sans Serif"/>
                <a:cs typeface="Microsoft Sans Serif" panose="020B0604020202020204" pitchFamily="34" charset="0"/>
              </a:rPr>
              <a:t> </a:t>
            </a:r>
            <a:r>
              <a:rPr lang="de-DE" sz="1600" dirty="0" err="1">
                <a:solidFill>
                  <a:schemeClr val="bg1"/>
                </a:solidFill>
                <a:latin typeface="Microsoft Sans Serif"/>
                <a:cs typeface="Microsoft Sans Serif" panose="020B0604020202020204" pitchFamily="34" charset="0"/>
              </a:rPr>
              <a:t>Latency</a:t>
            </a:r>
            <a:endParaRPr lang="en-US" sz="1600" dirty="0">
              <a:solidFill>
                <a:schemeClr val="bg1"/>
              </a:solidFill>
              <a:latin typeface="Microsoft Sans Serif"/>
              <a:cs typeface="Microsoft Sans Serif" panose="020B0604020202020204" pitchFamily="34" charset="0"/>
            </a:endParaRPr>
          </a:p>
        </p:txBody>
      </p:sp>
      <p:sp>
        <p:nvSpPr>
          <p:cNvPr id="14" name="Arrow: Bent 13">
            <a:extLst>
              <a:ext uri="{FF2B5EF4-FFF2-40B4-BE49-F238E27FC236}">
                <a16:creationId xmlns:a16="http://schemas.microsoft.com/office/drawing/2014/main" id="{D1D1CA41-A226-48AD-9EE2-38ED3128806C}"/>
              </a:ext>
            </a:extLst>
          </p:cNvPr>
          <p:cNvSpPr/>
          <p:nvPr/>
        </p:nvSpPr>
        <p:spPr>
          <a:xfrm flipH="1">
            <a:off x="2220686" y="1362455"/>
            <a:ext cx="5251470" cy="2029109"/>
          </a:xfrm>
          <a:prstGeom prst="bentArrow">
            <a:avLst>
              <a:gd name="adj1" fmla="val 13856"/>
              <a:gd name="adj2" fmla="val 15580"/>
              <a:gd name="adj3" fmla="val 24005"/>
              <a:gd name="adj4" fmla="val 237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5" name="TextBox 14">
            <a:extLst>
              <a:ext uri="{FF2B5EF4-FFF2-40B4-BE49-F238E27FC236}">
                <a16:creationId xmlns:a16="http://schemas.microsoft.com/office/drawing/2014/main" id="{2D9252FC-D848-4CC5-AACE-F497B0D5FFB6}"/>
              </a:ext>
            </a:extLst>
          </p:cNvPr>
          <p:cNvSpPr txBox="1"/>
          <p:nvPr/>
        </p:nvSpPr>
        <p:spPr>
          <a:xfrm>
            <a:off x="4044118" y="1536225"/>
            <a:ext cx="1343316" cy="236347"/>
          </a:xfrm>
          <a:prstGeom prst="rect">
            <a:avLst/>
          </a:prstGeom>
        </p:spPr>
        <p:txBody>
          <a:bodyPr wrap="none" lIns="0" tIns="0" rIns="0" bIns="0" rtlCol="0">
            <a:spAutoFit/>
          </a:bodyPr>
          <a:lstStyle/>
          <a:p>
            <a:pPr algn="l">
              <a:lnSpc>
                <a:spcPct val="96000"/>
              </a:lnSpc>
            </a:pPr>
            <a:r>
              <a:rPr lang="de-DE" sz="1600" dirty="0">
                <a:solidFill>
                  <a:schemeClr val="bg1"/>
                </a:solidFill>
                <a:latin typeface="Microsoft Sans Serif"/>
                <a:cs typeface="Microsoft Sans Serif" panose="020B0604020202020204" pitchFamily="34" charset="0"/>
              </a:rPr>
              <a:t>Uplink </a:t>
            </a:r>
            <a:r>
              <a:rPr lang="de-DE" sz="1600" dirty="0" err="1">
                <a:solidFill>
                  <a:schemeClr val="bg1"/>
                </a:solidFill>
                <a:latin typeface="Microsoft Sans Serif"/>
                <a:cs typeface="Microsoft Sans Serif" panose="020B0604020202020204" pitchFamily="34" charset="0"/>
              </a:rPr>
              <a:t>Latency</a:t>
            </a:r>
            <a:endParaRPr lang="en-US" sz="1600" dirty="0">
              <a:solidFill>
                <a:schemeClr val="bg1"/>
              </a:solidFill>
              <a:latin typeface="Microsoft Sans Serif"/>
              <a:cs typeface="Microsoft Sans Serif" panose="020B0604020202020204" pitchFamily="34" charset="0"/>
            </a:endParaRPr>
          </a:p>
        </p:txBody>
      </p:sp>
      <p:sp>
        <p:nvSpPr>
          <p:cNvPr id="16" name="Arrow: U-Turn 15">
            <a:extLst>
              <a:ext uri="{FF2B5EF4-FFF2-40B4-BE49-F238E27FC236}">
                <a16:creationId xmlns:a16="http://schemas.microsoft.com/office/drawing/2014/main" id="{0404F48E-4F45-4950-8E03-12E9A28E59E0}"/>
              </a:ext>
            </a:extLst>
          </p:cNvPr>
          <p:cNvSpPr/>
          <p:nvPr/>
        </p:nvSpPr>
        <p:spPr>
          <a:xfrm rot="10800000" flipH="1">
            <a:off x="587794" y="3201072"/>
            <a:ext cx="9599279" cy="3646843"/>
          </a:xfrm>
          <a:prstGeom prst="uturnArrow">
            <a:avLst>
              <a:gd name="adj1" fmla="val 7677"/>
              <a:gd name="adj2" fmla="val 11892"/>
              <a:gd name="adj3" fmla="val 18420"/>
              <a:gd name="adj4" fmla="val 43750"/>
              <a:gd name="adj5"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A578901F-D537-4528-BDA0-A22FF846BA15}"/>
              </a:ext>
            </a:extLst>
          </p:cNvPr>
          <p:cNvSpPr txBox="1"/>
          <p:nvPr/>
        </p:nvSpPr>
        <p:spPr>
          <a:xfrm>
            <a:off x="4846421" y="6572222"/>
            <a:ext cx="1604606" cy="236347"/>
          </a:xfrm>
          <a:prstGeom prst="rect">
            <a:avLst/>
          </a:prstGeom>
        </p:spPr>
        <p:txBody>
          <a:bodyPr wrap="none" lIns="0" tIns="0" rIns="0" bIns="0" rtlCol="0">
            <a:spAutoFit/>
          </a:bodyPr>
          <a:lstStyle/>
          <a:p>
            <a:pPr algn="l">
              <a:lnSpc>
                <a:spcPct val="96000"/>
              </a:lnSpc>
            </a:pPr>
            <a:r>
              <a:rPr lang="de-DE" sz="1600" dirty="0">
                <a:solidFill>
                  <a:schemeClr val="bg1"/>
                </a:solidFill>
                <a:latin typeface="Microsoft Sans Serif"/>
                <a:cs typeface="Microsoft Sans Serif" panose="020B0604020202020204" pitchFamily="34" charset="0"/>
              </a:rPr>
              <a:t>Downlink Latency</a:t>
            </a:r>
            <a:endParaRPr lang="en-US" sz="1600" dirty="0">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08664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a:extLst>
              <a:ext uri="{FF2B5EF4-FFF2-40B4-BE49-F238E27FC236}">
                <a16:creationId xmlns:a16="http://schemas.microsoft.com/office/drawing/2014/main" id="{87E6A415-5BC6-4577-B4E5-E5CBB60C895C}"/>
              </a:ext>
            </a:extLst>
          </p:cNvPr>
          <p:cNvGraphicFramePr>
            <a:graphicFrameLocks noChangeAspect="1"/>
          </p:cNvGraphicFramePr>
          <p:nvPr/>
        </p:nvGraphicFramePr>
        <p:xfrm>
          <a:off x="76955" y="1595438"/>
          <a:ext cx="11514138" cy="4851400"/>
        </p:xfrm>
        <a:graphic>
          <a:graphicData uri="http://schemas.openxmlformats.org/presentationml/2006/ole">
            <mc:AlternateContent xmlns:mc="http://schemas.openxmlformats.org/markup-compatibility/2006">
              <mc:Choice xmlns:v="urn:schemas-microsoft-com:vml" Requires="v">
                <p:oleObj spid="_x0000_s3074" name="Visio" r:id="rId3" imgW="9239108" imgH="3724329" progId="Visio.Drawing.15">
                  <p:embed/>
                </p:oleObj>
              </mc:Choice>
              <mc:Fallback>
                <p:oleObj name="Visio" r:id="rId3" imgW="9239108" imgH="3724329" progId="Visio.Drawing.15">
                  <p:embed/>
                  <p:pic>
                    <p:nvPicPr>
                      <p:cNvPr id="12" name="Object 11">
                        <a:extLst>
                          <a:ext uri="{FF2B5EF4-FFF2-40B4-BE49-F238E27FC236}">
                            <a16:creationId xmlns:a16="http://schemas.microsoft.com/office/drawing/2014/main" id="{87E6A415-5BC6-4577-B4E5-E5CBB60C895C}"/>
                          </a:ext>
                        </a:extLst>
                      </p:cNvPr>
                      <p:cNvPicPr>
                        <a:picLocks noChangeAspect="1" noChangeArrowheads="1"/>
                      </p:cNvPicPr>
                      <p:nvPr/>
                    </p:nvPicPr>
                    <p:blipFill>
                      <a:blip r:embed="rId4"/>
                      <a:srcRect/>
                      <a:stretch>
                        <a:fillRect/>
                      </a:stretch>
                    </p:blipFill>
                    <p:spPr bwMode="auto">
                      <a:xfrm>
                        <a:off x="76955" y="1595438"/>
                        <a:ext cx="11514138" cy="4851400"/>
                      </a:xfrm>
                      <a:prstGeom prst="rect">
                        <a:avLst/>
                      </a:prstGeom>
                      <a:noFill/>
                    </p:spPr>
                  </p:pic>
                </p:oleObj>
              </mc:Fallback>
            </mc:AlternateContent>
          </a:graphicData>
        </a:graphic>
      </p:graphicFrame>
      <p:sp>
        <p:nvSpPr>
          <p:cNvPr id="7" name="Title 6">
            <a:extLst>
              <a:ext uri="{FF2B5EF4-FFF2-40B4-BE49-F238E27FC236}">
                <a16:creationId xmlns:a16="http://schemas.microsoft.com/office/drawing/2014/main" id="{398A680B-A162-4D3A-B775-DAFEB95EFDF0}"/>
              </a:ext>
            </a:extLst>
          </p:cNvPr>
          <p:cNvSpPr>
            <a:spLocks noGrp="1"/>
          </p:cNvSpPr>
          <p:nvPr>
            <p:ph type="title"/>
          </p:nvPr>
        </p:nvSpPr>
        <p:spPr/>
        <p:txBody>
          <a:bodyPr/>
          <a:lstStyle/>
          <a:p>
            <a:r>
              <a:rPr lang="de-DE" dirty="0"/>
              <a:t>Cloud Gaming Architecture</a:t>
            </a:r>
          </a:p>
        </p:txBody>
      </p:sp>
      <p:sp>
        <p:nvSpPr>
          <p:cNvPr id="8" name="Subtitle 7">
            <a:extLst>
              <a:ext uri="{FF2B5EF4-FFF2-40B4-BE49-F238E27FC236}">
                <a16:creationId xmlns:a16="http://schemas.microsoft.com/office/drawing/2014/main" id="{989BF2A2-D114-426D-8B84-4B6BB67FFE4B}"/>
              </a:ext>
            </a:extLst>
          </p:cNvPr>
          <p:cNvSpPr>
            <a:spLocks noGrp="1"/>
          </p:cNvSpPr>
          <p:nvPr>
            <p:ph type="subTitle" idx="1"/>
          </p:nvPr>
        </p:nvSpPr>
        <p:spPr/>
        <p:txBody>
          <a:bodyPr/>
          <a:lstStyle/>
          <a:p>
            <a:r>
              <a:rPr lang="de-DE" dirty="0"/>
              <a:t>Example: Cloud Rendering</a:t>
            </a:r>
          </a:p>
        </p:txBody>
      </p:sp>
      <p:sp>
        <p:nvSpPr>
          <p:cNvPr id="9" name="Rectangle 2">
            <a:extLst>
              <a:ext uri="{FF2B5EF4-FFF2-40B4-BE49-F238E27FC236}">
                <a16:creationId xmlns:a16="http://schemas.microsoft.com/office/drawing/2014/main" id="{2D1D9C0C-D4A7-4A12-808C-106CB0FA695E}"/>
              </a:ext>
            </a:extLst>
          </p:cNvPr>
          <p:cNvSpPr>
            <a:spLocks noChangeArrowheads="1"/>
          </p:cNvSpPr>
          <p:nvPr/>
        </p:nvSpPr>
        <p:spPr bwMode="auto">
          <a:xfrm>
            <a:off x="1132283" y="1848357"/>
            <a:ext cx="2716013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2" name="Rectangle 1">
            <a:extLst>
              <a:ext uri="{FF2B5EF4-FFF2-40B4-BE49-F238E27FC236}">
                <a16:creationId xmlns:a16="http://schemas.microsoft.com/office/drawing/2014/main" id="{9BAF76F3-C2D1-4C24-8905-13BE9FBCAEBB}"/>
              </a:ext>
            </a:extLst>
          </p:cNvPr>
          <p:cNvSpPr/>
          <p:nvPr/>
        </p:nvSpPr>
        <p:spPr>
          <a:xfrm>
            <a:off x="5126853" y="5182621"/>
            <a:ext cx="1127464" cy="10120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5G NR</a:t>
            </a:r>
            <a:endParaRPr lang="en-US" dirty="0" err="1">
              <a:solidFill>
                <a:schemeClr val="bg1"/>
              </a:solidFill>
              <a:latin typeface="Microsoft Sans Serif"/>
              <a:cs typeface="Microsoft Sans Serif" panose="020B0604020202020204" pitchFamily="34" charset="0"/>
            </a:endParaRPr>
          </a:p>
        </p:txBody>
      </p:sp>
      <p:sp>
        <p:nvSpPr>
          <p:cNvPr id="13" name="Rectangle 12">
            <a:extLst>
              <a:ext uri="{FF2B5EF4-FFF2-40B4-BE49-F238E27FC236}">
                <a16:creationId xmlns:a16="http://schemas.microsoft.com/office/drawing/2014/main" id="{2A0E2582-6538-4111-93D9-204BB64C44A1}"/>
              </a:ext>
            </a:extLst>
          </p:cNvPr>
          <p:cNvSpPr/>
          <p:nvPr/>
        </p:nvSpPr>
        <p:spPr>
          <a:xfrm>
            <a:off x="3833235" y="5182621"/>
            <a:ext cx="1127464" cy="10120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"Edge"</a:t>
            </a:r>
            <a:endParaRPr lang="en-US" dirty="0" err="1">
              <a:solidFill>
                <a:schemeClr val="bg1"/>
              </a:solidFill>
              <a:latin typeface="Microsoft Sans Serif"/>
              <a:cs typeface="Microsoft Sans Serif" panose="020B0604020202020204" pitchFamily="34" charset="0"/>
            </a:endParaRPr>
          </a:p>
        </p:txBody>
      </p:sp>
      <p:sp>
        <p:nvSpPr>
          <p:cNvPr id="4" name="TextBox 3">
            <a:extLst>
              <a:ext uri="{FF2B5EF4-FFF2-40B4-BE49-F238E27FC236}">
                <a16:creationId xmlns:a16="http://schemas.microsoft.com/office/drawing/2014/main" id="{980AF8B2-E7E1-46EC-8C9D-5A3C91CA1CA3}"/>
              </a:ext>
            </a:extLst>
          </p:cNvPr>
          <p:cNvSpPr txBox="1"/>
          <p:nvPr/>
        </p:nvSpPr>
        <p:spPr>
          <a:xfrm>
            <a:off x="5690585" y="6506252"/>
            <a:ext cx="1604606" cy="236347"/>
          </a:xfrm>
          <a:prstGeom prst="rect">
            <a:avLst/>
          </a:prstGeom>
        </p:spPr>
        <p:txBody>
          <a:bodyPr wrap="none" lIns="0" tIns="0" rIns="0" bIns="0" rtlCol="0">
            <a:spAutoFit/>
          </a:bodyPr>
          <a:lstStyle/>
          <a:p>
            <a:pPr algn="l">
              <a:lnSpc>
                <a:spcPct val="96000"/>
              </a:lnSpc>
            </a:pPr>
            <a:r>
              <a:rPr lang="de-DE" sz="1600" dirty="0" err="1">
                <a:solidFill>
                  <a:schemeClr val="bg1"/>
                </a:solidFill>
                <a:latin typeface="Microsoft Sans Serif"/>
                <a:cs typeface="Microsoft Sans Serif" panose="020B0604020202020204" pitchFamily="34" charset="0"/>
              </a:rPr>
              <a:t>Downlink</a:t>
            </a:r>
            <a:r>
              <a:rPr lang="de-DE" sz="1600" dirty="0">
                <a:solidFill>
                  <a:schemeClr val="bg1"/>
                </a:solidFill>
                <a:latin typeface="Microsoft Sans Serif"/>
                <a:cs typeface="Microsoft Sans Serif" panose="020B0604020202020204" pitchFamily="34" charset="0"/>
              </a:rPr>
              <a:t> </a:t>
            </a:r>
            <a:r>
              <a:rPr lang="de-DE" sz="1600" dirty="0" err="1">
                <a:solidFill>
                  <a:schemeClr val="bg1"/>
                </a:solidFill>
                <a:latin typeface="Microsoft Sans Serif"/>
                <a:cs typeface="Microsoft Sans Serif" panose="020B0604020202020204" pitchFamily="34" charset="0"/>
              </a:rPr>
              <a:t>Latency</a:t>
            </a:r>
            <a:endParaRPr lang="en-US" sz="1600" dirty="0">
              <a:solidFill>
                <a:schemeClr val="bg1"/>
              </a:solidFill>
              <a:latin typeface="Microsoft Sans Serif"/>
              <a:cs typeface="Microsoft Sans Serif" panose="020B0604020202020204" pitchFamily="34" charset="0"/>
            </a:endParaRPr>
          </a:p>
        </p:txBody>
      </p:sp>
      <p:sp>
        <p:nvSpPr>
          <p:cNvPr id="14" name="Arrow: Bent 13">
            <a:extLst>
              <a:ext uri="{FF2B5EF4-FFF2-40B4-BE49-F238E27FC236}">
                <a16:creationId xmlns:a16="http://schemas.microsoft.com/office/drawing/2014/main" id="{D1D1CA41-A226-48AD-9EE2-38ED3128806C}"/>
              </a:ext>
            </a:extLst>
          </p:cNvPr>
          <p:cNvSpPr/>
          <p:nvPr/>
        </p:nvSpPr>
        <p:spPr>
          <a:xfrm flipH="1">
            <a:off x="3656449" y="1772572"/>
            <a:ext cx="5137925" cy="1618993"/>
          </a:xfrm>
          <a:prstGeom prst="bentArrow">
            <a:avLst>
              <a:gd name="adj1" fmla="val 13856"/>
              <a:gd name="adj2" fmla="val 19318"/>
              <a:gd name="adj3" fmla="val 24005"/>
              <a:gd name="adj4" fmla="val 237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5" name="TextBox 14">
            <a:extLst>
              <a:ext uri="{FF2B5EF4-FFF2-40B4-BE49-F238E27FC236}">
                <a16:creationId xmlns:a16="http://schemas.microsoft.com/office/drawing/2014/main" id="{2D9252FC-D848-4CC5-AACE-F497B0D5FFB6}"/>
              </a:ext>
            </a:extLst>
          </p:cNvPr>
          <p:cNvSpPr txBox="1"/>
          <p:nvPr/>
        </p:nvSpPr>
        <p:spPr>
          <a:xfrm>
            <a:off x="5553753" y="1964619"/>
            <a:ext cx="1343316" cy="236347"/>
          </a:xfrm>
          <a:prstGeom prst="rect">
            <a:avLst/>
          </a:prstGeom>
        </p:spPr>
        <p:txBody>
          <a:bodyPr wrap="none" lIns="0" tIns="0" rIns="0" bIns="0" rtlCol="0">
            <a:spAutoFit/>
          </a:bodyPr>
          <a:lstStyle/>
          <a:p>
            <a:pPr algn="l">
              <a:lnSpc>
                <a:spcPct val="96000"/>
              </a:lnSpc>
            </a:pPr>
            <a:r>
              <a:rPr lang="de-DE" sz="1600" dirty="0">
                <a:solidFill>
                  <a:schemeClr val="bg1"/>
                </a:solidFill>
                <a:latin typeface="Microsoft Sans Serif"/>
                <a:cs typeface="Microsoft Sans Serif" panose="020B0604020202020204" pitchFamily="34" charset="0"/>
              </a:rPr>
              <a:t>Uplink </a:t>
            </a:r>
            <a:r>
              <a:rPr lang="de-DE" sz="1600" dirty="0" err="1">
                <a:solidFill>
                  <a:schemeClr val="bg1"/>
                </a:solidFill>
                <a:latin typeface="Microsoft Sans Serif"/>
                <a:cs typeface="Microsoft Sans Serif" panose="020B0604020202020204" pitchFamily="34" charset="0"/>
              </a:rPr>
              <a:t>Latency</a:t>
            </a:r>
            <a:endParaRPr lang="en-US" sz="1600" dirty="0">
              <a:solidFill>
                <a:schemeClr val="bg1"/>
              </a:solidFill>
              <a:latin typeface="Microsoft Sans Serif"/>
              <a:cs typeface="Microsoft Sans Serif" panose="020B0604020202020204" pitchFamily="34" charset="0"/>
            </a:endParaRPr>
          </a:p>
        </p:txBody>
      </p:sp>
      <p:sp>
        <p:nvSpPr>
          <p:cNvPr id="5" name="Arrow: U-Turn 4">
            <a:extLst>
              <a:ext uri="{FF2B5EF4-FFF2-40B4-BE49-F238E27FC236}">
                <a16:creationId xmlns:a16="http://schemas.microsoft.com/office/drawing/2014/main" id="{B957E783-7FBD-44DF-BD67-4E7FAFACB088}"/>
              </a:ext>
            </a:extLst>
          </p:cNvPr>
          <p:cNvSpPr/>
          <p:nvPr/>
        </p:nvSpPr>
        <p:spPr>
          <a:xfrm rot="10800000" flipH="1">
            <a:off x="2220685" y="3211153"/>
            <a:ext cx="9599279" cy="3646843"/>
          </a:xfrm>
          <a:prstGeom prst="uturnArrow">
            <a:avLst>
              <a:gd name="adj1" fmla="val 7677"/>
              <a:gd name="adj2" fmla="val 11892"/>
              <a:gd name="adj3" fmla="val 18420"/>
              <a:gd name="adj4" fmla="val 43750"/>
              <a:gd name="adj5"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6" name="TextBox 15">
            <a:extLst>
              <a:ext uri="{FF2B5EF4-FFF2-40B4-BE49-F238E27FC236}">
                <a16:creationId xmlns:a16="http://schemas.microsoft.com/office/drawing/2014/main" id="{FE65B541-23C6-41B5-8730-DA32A357BD05}"/>
              </a:ext>
            </a:extLst>
          </p:cNvPr>
          <p:cNvSpPr txBox="1"/>
          <p:nvPr/>
        </p:nvSpPr>
        <p:spPr>
          <a:xfrm>
            <a:off x="6088300" y="6619954"/>
            <a:ext cx="1604606" cy="236347"/>
          </a:xfrm>
          <a:prstGeom prst="rect">
            <a:avLst/>
          </a:prstGeom>
        </p:spPr>
        <p:txBody>
          <a:bodyPr wrap="none" lIns="0" tIns="0" rIns="0" bIns="0" rtlCol="0">
            <a:spAutoFit/>
          </a:bodyPr>
          <a:lstStyle/>
          <a:p>
            <a:pPr algn="l">
              <a:lnSpc>
                <a:spcPct val="96000"/>
              </a:lnSpc>
            </a:pPr>
            <a:r>
              <a:rPr lang="de-DE" sz="1600" dirty="0">
                <a:solidFill>
                  <a:schemeClr val="bg1"/>
                </a:solidFill>
                <a:latin typeface="Microsoft Sans Serif"/>
                <a:cs typeface="Microsoft Sans Serif" panose="020B0604020202020204" pitchFamily="34" charset="0"/>
              </a:rPr>
              <a:t>Downlink Latency</a:t>
            </a:r>
            <a:endParaRPr lang="en-US" sz="1600" dirty="0">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4135723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8F93E59-ECC9-4EDC-AE19-12397E1F0C6E}"/>
              </a:ext>
            </a:extLst>
          </p:cNvPr>
          <p:cNvSpPr>
            <a:spLocks noGrp="1"/>
          </p:cNvSpPr>
          <p:nvPr>
            <p:ph type="title"/>
          </p:nvPr>
        </p:nvSpPr>
        <p:spPr>
          <a:xfrm>
            <a:off x="495300" y="565125"/>
            <a:ext cx="11187112" cy="439479"/>
          </a:xfrm>
        </p:spPr>
        <p:txBody>
          <a:bodyPr>
            <a:normAutofit/>
          </a:bodyPr>
          <a:lstStyle/>
          <a:p>
            <a:r>
              <a:rPr lang="de-DE" dirty="0"/>
              <a:t>Options to obtain traffic models</a:t>
            </a:r>
            <a:endParaRPr lang="en-US" dirty="0"/>
          </a:p>
        </p:txBody>
      </p:sp>
      <p:sp>
        <p:nvSpPr>
          <p:cNvPr id="7" name="Content Placeholder 6">
            <a:extLst>
              <a:ext uri="{FF2B5EF4-FFF2-40B4-BE49-F238E27FC236}">
                <a16:creationId xmlns:a16="http://schemas.microsoft.com/office/drawing/2014/main" id="{00BC34BC-CB7F-4DDE-8C21-D935BF92BE4D}"/>
              </a:ext>
            </a:extLst>
          </p:cNvPr>
          <p:cNvSpPr>
            <a:spLocks noGrp="1"/>
          </p:cNvSpPr>
          <p:nvPr>
            <p:ph sz="quarter" idx="14"/>
          </p:nvPr>
        </p:nvSpPr>
        <p:spPr/>
        <p:txBody>
          <a:bodyPr/>
          <a:lstStyle/>
          <a:p>
            <a:r>
              <a:rPr lang="de-DE" dirty="0"/>
              <a:t>Some options</a:t>
            </a:r>
          </a:p>
          <a:p>
            <a:pPr lvl="1"/>
            <a:r>
              <a:rPr lang="de-DE" dirty="0"/>
              <a:t>Realistic system setup with measurements</a:t>
            </a:r>
          </a:p>
          <a:p>
            <a:pPr lvl="1"/>
            <a:r>
              <a:rPr lang="de-DE" dirty="0"/>
              <a:t>Measurement of existing services</a:t>
            </a:r>
          </a:p>
          <a:p>
            <a:pPr lvl="1"/>
            <a:r>
              <a:rPr lang="de-DE" dirty="0"/>
              <a:t>Breakdown of the system in smaller pieces</a:t>
            </a:r>
          </a:p>
          <a:p>
            <a:pPr lvl="1"/>
            <a:r>
              <a:rPr lang="de-DE" dirty="0"/>
              <a:t>Very simple traffic models</a:t>
            </a:r>
          </a:p>
          <a:p>
            <a:r>
              <a:rPr lang="de-DE" dirty="0"/>
              <a:t>Some approaches are impractible</a:t>
            </a:r>
            <a:endParaRPr lang="en-US" dirty="0"/>
          </a:p>
          <a:p>
            <a:r>
              <a:rPr lang="en-US" dirty="0"/>
              <a:t>Others are too simplistic</a:t>
            </a:r>
            <a:endParaRPr lang="de-DE" dirty="0"/>
          </a:p>
        </p:txBody>
      </p:sp>
      <p:sp>
        <p:nvSpPr>
          <p:cNvPr id="6" name="Subtitle 5">
            <a:extLst>
              <a:ext uri="{FF2B5EF4-FFF2-40B4-BE49-F238E27FC236}">
                <a16:creationId xmlns:a16="http://schemas.microsoft.com/office/drawing/2014/main" id="{C30F5C13-72BE-4DAE-AE0C-5008ACFFEE65}"/>
              </a:ext>
            </a:extLst>
          </p:cNvPr>
          <p:cNvSpPr>
            <a:spLocks noGrp="1"/>
          </p:cNvSpPr>
          <p:nvPr>
            <p:ph type="subTitle" idx="1"/>
          </p:nvPr>
        </p:nvSpPr>
        <p:spPr/>
        <p:txBody>
          <a:bodyPr/>
          <a:lstStyle/>
          <a:p>
            <a:endParaRPr lang="en-US"/>
          </a:p>
        </p:txBody>
      </p:sp>
      <p:sp>
        <p:nvSpPr>
          <p:cNvPr id="4" name="Footer Placeholder 3">
            <a:extLst>
              <a:ext uri="{FF2B5EF4-FFF2-40B4-BE49-F238E27FC236}">
                <a16:creationId xmlns:a16="http://schemas.microsoft.com/office/drawing/2014/main" id="{FF4E18AC-A69C-4B13-8BE1-546E7F2FA512}"/>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Source sample text</a:t>
            </a:r>
            <a:endParaRPr lang="en-US" dirty="0"/>
          </a:p>
        </p:txBody>
      </p:sp>
    </p:spTree>
    <p:extLst>
      <p:ext uri="{BB962C8B-B14F-4D97-AF65-F5344CB8AC3E}">
        <p14:creationId xmlns:p14="http://schemas.microsoft.com/office/powerpoint/2010/main" val="702595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0474286-7425-4E05-AA1F-5C8DF432E6B5}"/>
              </a:ext>
            </a:extLst>
          </p:cNvPr>
          <p:cNvSpPr>
            <a:spLocks noGrp="1"/>
          </p:cNvSpPr>
          <p:nvPr>
            <p:ph type="title"/>
          </p:nvPr>
        </p:nvSpPr>
        <p:spPr/>
        <p:txBody>
          <a:bodyPr/>
          <a:lstStyle/>
          <a:p>
            <a:r>
              <a:rPr lang="en-US"/>
              <a:t>Example Configurations/Parameters</a:t>
            </a:r>
          </a:p>
        </p:txBody>
      </p:sp>
      <p:sp>
        <p:nvSpPr>
          <p:cNvPr id="7" name="Content Placeholder 6">
            <a:extLst>
              <a:ext uri="{FF2B5EF4-FFF2-40B4-BE49-F238E27FC236}">
                <a16:creationId xmlns:a16="http://schemas.microsoft.com/office/drawing/2014/main" id="{4E3F5E58-BB0E-400E-8271-14E396187EFB}"/>
              </a:ext>
            </a:extLst>
          </p:cNvPr>
          <p:cNvSpPr>
            <a:spLocks noGrp="1"/>
          </p:cNvSpPr>
          <p:nvPr>
            <p:ph sz="quarter" idx="16"/>
          </p:nvPr>
        </p:nvSpPr>
        <p:spPr/>
        <p:txBody>
          <a:bodyPr>
            <a:normAutofit fontScale="92500" lnSpcReduction="20000"/>
          </a:bodyPr>
          <a:lstStyle/>
          <a:p>
            <a:r>
              <a:rPr lang="en-US" dirty="0"/>
              <a:t>Game:</a:t>
            </a:r>
          </a:p>
          <a:p>
            <a:pPr lvl="1"/>
            <a:r>
              <a:rPr lang="en-US" dirty="0"/>
              <a:t>Type of game, state of game, multi-user actions, etc.</a:t>
            </a:r>
          </a:p>
          <a:p>
            <a:r>
              <a:rPr lang="en-US" dirty="0"/>
              <a:t>Formats:</a:t>
            </a:r>
          </a:p>
          <a:p>
            <a:pPr lvl="1"/>
            <a:r>
              <a:rPr lang="en-US" dirty="0" err="1"/>
              <a:t>Rastered</a:t>
            </a:r>
            <a:r>
              <a:rPr lang="en-US" dirty="0"/>
              <a:t> video signal</a:t>
            </a:r>
          </a:p>
          <a:p>
            <a:r>
              <a:rPr lang="en-US" dirty="0"/>
              <a:t>Encoder configuration</a:t>
            </a:r>
          </a:p>
          <a:p>
            <a:pPr lvl="1"/>
            <a:r>
              <a:rPr lang="en-US" dirty="0"/>
              <a:t>Codec, bitrate, rate control, slices, </a:t>
            </a:r>
            <a:br>
              <a:rPr lang="en-US" dirty="0"/>
            </a:br>
            <a:r>
              <a:rPr lang="en-US" dirty="0"/>
              <a:t>low-latency encoding, error resilience, intra, etc.</a:t>
            </a:r>
          </a:p>
          <a:p>
            <a:r>
              <a:rPr lang="en-US" dirty="0"/>
              <a:t>Content Delivery Sender</a:t>
            </a:r>
          </a:p>
          <a:p>
            <a:pPr lvl="1"/>
            <a:r>
              <a:rPr lang="en-US" dirty="0"/>
              <a:t>RTP options, Rate control, error resilience, etc.</a:t>
            </a:r>
          </a:p>
          <a:p>
            <a:r>
              <a:rPr lang="en-US" dirty="0"/>
              <a:t>Content Delivery Receiver</a:t>
            </a:r>
          </a:p>
          <a:p>
            <a:pPr lvl="1"/>
            <a:r>
              <a:rPr lang="en-US" dirty="0"/>
              <a:t>Feedback, Error Concealment, Post correction</a:t>
            </a:r>
          </a:p>
          <a:p>
            <a:r>
              <a:rPr lang="en-US" dirty="0"/>
              <a:t>Transport Layer Assumptions</a:t>
            </a:r>
          </a:p>
          <a:p>
            <a:pPr lvl="1"/>
            <a:r>
              <a:rPr lang="en-US" dirty="0"/>
              <a:t>Loss rates, necessary delays, bitrates</a:t>
            </a:r>
          </a:p>
          <a:p>
            <a:r>
              <a:rPr lang="en-US" dirty="0"/>
              <a:t>Quality Metric</a:t>
            </a:r>
          </a:p>
          <a:p>
            <a:pPr lvl="1"/>
            <a:r>
              <a:rPr lang="en-US" dirty="0"/>
              <a:t>Packet losses, slice losses, etc.</a:t>
            </a:r>
          </a:p>
        </p:txBody>
      </p:sp>
      <p:sp>
        <p:nvSpPr>
          <p:cNvPr id="8" name="Content Placeholder 7">
            <a:extLst>
              <a:ext uri="{FF2B5EF4-FFF2-40B4-BE49-F238E27FC236}">
                <a16:creationId xmlns:a16="http://schemas.microsoft.com/office/drawing/2014/main" id="{33160D3F-A5C9-4241-9A63-0FB52EC5D07C}"/>
              </a:ext>
            </a:extLst>
          </p:cNvPr>
          <p:cNvSpPr>
            <a:spLocks noGrp="1"/>
          </p:cNvSpPr>
          <p:nvPr>
            <p:ph sz="quarter" idx="17"/>
          </p:nvPr>
        </p:nvSpPr>
        <p:spPr/>
        <p:txBody>
          <a:bodyPr/>
          <a:lstStyle/>
          <a:p>
            <a:r>
              <a:rPr lang="en-US" dirty="0"/>
              <a:t>Latency from rendering in the network to device display is typically in the range of 50-60ms</a:t>
            </a:r>
          </a:p>
          <a:p>
            <a:r>
              <a:rPr lang="en-US" dirty="0"/>
              <a:t>Latency for pose is lower typically 20ms, but Asynchronous Time Warp can be applied to compensate for the latest pose in the device</a:t>
            </a:r>
          </a:p>
          <a:p>
            <a:endParaRPr lang="en-US" dirty="0"/>
          </a:p>
        </p:txBody>
      </p:sp>
      <p:sp>
        <p:nvSpPr>
          <p:cNvPr id="3" name="Subtitle 2">
            <a:extLst>
              <a:ext uri="{FF2B5EF4-FFF2-40B4-BE49-F238E27FC236}">
                <a16:creationId xmlns:a16="http://schemas.microsoft.com/office/drawing/2014/main" id="{22999AD0-6CB7-4086-9BD7-922117A9B088}"/>
              </a:ext>
            </a:extLst>
          </p:cNvPr>
          <p:cNvSpPr>
            <a:spLocks noGrp="1"/>
          </p:cNvSpPr>
          <p:nvPr>
            <p:ph type="subTitle" idx="1"/>
          </p:nvPr>
        </p:nvSpPr>
        <p:spPr/>
        <p:txBody>
          <a:bodyPr/>
          <a:lstStyle/>
          <a:p>
            <a:endParaRPr lang="en-US"/>
          </a:p>
        </p:txBody>
      </p:sp>
      <p:sp>
        <p:nvSpPr>
          <p:cNvPr id="2" name="Footer Placeholder 1">
            <a:extLst>
              <a:ext uri="{FF2B5EF4-FFF2-40B4-BE49-F238E27FC236}">
                <a16:creationId xmlns:a16="http://schemas.microsoft.com/office/drawing/2014/main" id="{69534E01-CCC5-4913-A748-F7EC0F390A62}"/>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Source sample text</a:t>
            </a:r>
          </a:p>
        </p:txBody>
      </p:sp>
      <p:sp>
        <p:nvSpPr>
          <p:cNvPr id="9" name="Content Placeholder 6">
            <a:extLst>
              <a:ext uri="{FF2B5EF4-FFF2-40B4-BE49-F238E27FC236}">
                <a16:creationId xmlns:a16="http://schemas.microsoft.com/office/drawing/2014/main" id="{B2995F88-95DC-429B-8F46-FC2194B0B3B7}"/>
              </a:ext>
            </a:extLst>
          </p:cNvPr>
          <p:cNvSpPr txBox="1">
            <a:spLocks/>
          </p:cNvSpPr>
          <p:nvPr/>
        </p:nvSpPr>
        <p:spPr>
          <a:xfrm>
            <a:off x="6839847" y="1606811"/>
            <a:ext cx="4376793" cy="4681727"/>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endParaRPr lang="en-US"/>
          </a:p>
        </p:txBody>
      </p:sp>
    </p:spTree>
    <p:extLst>
      <p:ext uri="{BB962C8B-B14F-4D97-AF65-F5344CB8AC3E}">
        <p14:creationId xmlns:p14="http://schemas.microsoft.com/office/powerpoint/2010/main" val="93768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50943F-3264-4376-BEC5-8713D997627E}"/>
              </a:ext>
            </a:extLst>
          </p:cNvPr>
          <p:cNvSpPr>
            <a:spLocks noGrp="1"/>
          </p:cNvSpPr>
          <p:nvPr>
            <p:ph type="title"/>
          </p:nvPr>
        </p:nvSpPr>
        <p:spPr>
          <a:xfrm>
            <a:off x="495300" y="565125"/>
            <a:ext cx="11187112" cy="439479"/>
          </a:xfrm>
        </p:spPr>
        <p:txBody>
          <a:bodyPr>
            <a:normAutofit/>
          </a:bodyPr>
          <a:lstStyle/>
          <a:p>
            <a:r>
              <a:rPr lang="en-US"/>
              <a:t>Basic Challenges and Tasks</a:t>
            </a:r>
          </a:p>
        </p:txBody>
      </p:sp>
      <p:sp>
        <p:nvSpPr>
          <p:cNvPr id="4" name="Content Placeholder 3">
            <a:extLst>
              <a:ext uri="{FF2B5EF4-FFF2-40B4-BE49-F238E27FC236}">
                <a16:creationId xmlns:a16="http://schemas.microsoft.com/office/drawing/2014/main" id="{50CD7D7A-39D4-40DB-8530-54CE730C1796}"/>
              </a:ext>
            </a:extLst>
          </p:cNvPr>
          <p:cNvSpPr>
            <a:spLocks noGrp="1"/>
          </p:cNvSpPr>
          <p:nvPr>
            <p:ph sz="quarter" idx="14"/>
          </p:nvPr>
        </p:nvSpPr>
        <p:spPr/>
        <p:txBody>
          <a:bodyPr/>
          <a:lstStyle/>
          <a:p>
            <a:r>
              <a:rPr lang="en-US" dirty="0"/>
              <a:t>Evaluate basic system design options and their performance</a:t>
            </a:r>
          </a:p>
          <a:p>
            <a:r>
              <a:rPr lang="en-US" dirty="0"/>
              <a:t>Generate Traffic Models for the evaluation of RAN options</a:t>
            </a:r>
          </a:p>
          <a:p>
            <a:r>
              <a:rPr lang="en-US" dirty="0"/>
              <a:t>Provide guidelines for good parameter settings on encoding, content delivery and also for RAN configurations</a:t>
            </a:r>
          </a:p>
          <a:p>
            <a:r>
              <a:rPr lang="en-US" dirty="0"/>
              <a:t>Provide measurable but also meaningful quality metrics</a:t>
            </a:r>
          </a:p>
          <a:p>
            <a:r>
              <a:rPr lang="en-US" dirty="0"/>
              <a:t>Identify the capacity for such type of applications</a:t>
            </a:r>
          </a:p>
          <a:p>
            <a:r>
              <a:rPr lang="en-US" dirty="0"/>
              <a:t>Identify potential optimizations (codec, protocols, system, QoS, cross-layer, RAN)</a:t>
            </a:r>
          </a:p>
          <a:p>
            <a:r>
              <a:rPr lang="en-US" dirty="0">
                <a:solidFill>
                  <a:schemeClr val="bg2"/>
                </a:solidFill>
              </a:rPr>
              <a:t>Lot’s of opportunities, the beginning not the end.</a:t>
            </a:r>
          </a:p>
        </p:txBody>
      </p:sp>
      <p:sp>
        <p:nvSpPr>
          <p:cNvPr id="5" name="Subtitle 4">
            <a:extLst>
              <a:ext uri="{FF2B5EF4-FFF2-40B4-BE49-F238E27FC236}">
                <a16:creationId xmlns:a16="http://schemas.microsoft.com/office/drawing/2014/main" id="{A3B66195-9343-4B73-8A40-67EE285395ED}"/>
              </a:ext>
            </a:extLst>
          </p:cNvPr>
          <p:cNvSpPr>
            <a:spLocks noGrp="1"/>
          </p:cNvSpPr>
          <p:nvPr>
            <p:ph type="subTitle" idx="1"/>
          </p:nvPr>
        </p:nvSpPr>
        <p:spPr/>
        <p:txBody>
          <a:bodyPr/>
          <a:lstStyle/>
          <a:p>
            <a:endParaRPr lang="en-US"/>
          </a:p>
        </p:txBody>
      </p:sp>
      <p:sp>
        <p:nvSpPr>
          <p:cNvPr id="2" name="Footer Placeholder 1">
            <a:extLst>
              <a:ext uri="{FF2B5EF4-FFF2-40B4-BE49-F238E27FC236}">
                <a16:creationId xmlns:a16="http://schemas.microsoft.com/office/drawing/2014/main" id="{B72F2ADC-0B8F-401E-A5BC-7DE3BC075397}"/>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Source sample text</a:t>
            </a:r>
          </a:p>
        </p:txBody>
      </p:sp>
    </p:spTree>
    <p:extLst>
      <p:ext uri="{BB962C8B-B14F-4D97-AF65-F5344CB8AC3E}">
        <p14:creationId xmlns:p14="http://schemas.microsoft.com/office/powerpoint/2010/main" val="678418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Arrow: Down 56">
            <a:extLst>
              <a:ext uri="{FF2B5EF4-FFF2-40B4-BE49-F238E27FC236}">
                <a16:creationId xmlns:a16="http://schemas.microsoft.com/office/drawing/2014/main" id="{62C33ED1-8CA9-47D7-AAD0-156EFC47DDB5}"/>
              </a:ext>
            </a:extLst>
          </p:cNvPr>
          <p:cNvSpPr/>
          <p:nvPr/>
        </p:nvSpPr>
        <p:spPr>
          <a:xfrm>
            <a:off x="10402670" y="3558436"/>
            <a:ext cx="597797" cy="1173043"/>
          </a:xfrm>
          <a:prstGeom prst="downArrow">
            <a:avLst>
              <a:gd name="adj1" fmla="val 50000"/>
              <a:gd name="adj2" fmla="val 50000"/>
            </a:avLst>
          </a:prstGeom>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8" name="Arrow: Right 47">
            <a:extLst>
              <a:ext uri="{FF2B5EF4-FFF2-40B4-BE49-F238E27FC236}">
                <a16:creationId xmlns:a16="http://schemas.microsoft.com/office/drawing/2014/main" id="{829538CC-1095-405A-BBB8-7DBFD8F355F8}"/>
              </a:ext>
            </a:extLst>
          </p:cNvPr>
          <p:cNvSpPr/>
          <p:nvPr/>
        </p:nvSpPr>
        <p:spPr>
          <a:xfrm rot="5400000">
            <a:off x="4122887" y="2559625"/>
            <a:ext cx="2016179" cy="722810"/>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S-Trace</a:t>
            </a:r>
          </a:p>
        </p:txBody>
      </p:sp>
      <p:sp>
        <p:nvSpPr>
          <p:cNvPr id="6" name="Arrow: Right 5">
            <a:extLst>
              <a:ext uri="{FF2B5EF4-FFF2-40B4-BE49-F238E27FC236}">
                <a16:creationId xmlns:a16="http://schemas.microsoft.com/office/drawing/2014/main" id="{6EBF665E-5E6E-4419-9269-8D99D9E5245C}"/>
              </a:ext>
            </a:extLst>
          </p:cNvPr>
          <p:cNvSpPr/>
          <p:nvPr/>
        </p:nvSpPr>
        <p:spPr>
          <a:xfrm>
            <a:off x="3240927" y="1035043"/>
            <a:ext cx="1221488" cy="722810"/>
          </a:xfrm>
          <a:prstGeom prst="rightArrow">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V-Trace</a:t>
            </a:r>
          </a:p>
        </p:txBody>
      </p:sp>
      <p:sp>
        <p:nvSpPr>
          <p:cNvPr id="8" name="Rectangle 7">
            <a:extLst>
              <a:ext uri="{FF2B5EF4-FFF2-40B4-BE49-F238E27FC236}">
                <a16:creationId xmlns:a16="http://schemas.microsoft.com/office/drawing/2014/main" id="{4640A81C-CB7C-4AD2-B9ED-AB87341141BF}"/>
              </a:ext>
            </a:extLst>
          </p:cNvPr>
          <p:cNvSpPr/>
          <p:nvPr/>
        </p:nvSpPr>
        <p:spPr>
          <a:xfrm>
            <a:off x="4462415" y="939075"/>
            <a:ext cx="1214157" cy="9753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Content Encoding</a:t>
            </a:r>
          </a:p>
          <a:p>
            <a:pPr algn="ctr">
              <a:lnSpc>
                <a:spcPct val="96000"/>
              </a:lnSpc>
            </a:pPr>
            <a:r>
              <a:rPr lang="de-DE" dirty="0">
                <a:solidFill>
                  <a:schemeClr val="bg1"/>
                </a:solidFill>
                <a:latin typeface="Microsoft Sans Serif"/>
                <a:cs typeface="Microsoft Sans Serif" panose="020B0604020202020204" pitchFamily="34" charset="0"/>
              </a:rPr>
              <a:t>Model</a:t>
            </a:r>
          </a:p>
        </p:txBody>
      </p:sp>
      <p:sp>
        <p:nvSpPr>
          <p:cNvPr id="9" name="Arrow: Right 8">
            <a:extLst>
              <a:ext uri="{FF2B5EF4-FFF2-40B4-BE49-F238E27FC236}">
                <a16:creationId xmlns:a16="http://schemas.microsoft.com/office/drawing/2014/main" id="{22E5718A-5218-4AF6-AB5B-D4702439B7D5}"/>
              </a:ext>
            </a:extLst>
          </p:cNvPr>
          <p:cNvSpPr/>
          <p:nvPr/>
        </p:nvSpPr>
        <p:spPr>
          <a:xfrm>
            <a:off x="5673954" y="1065350"/>
            <a:ext cx="1214158" cy="722810"/>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S-Trace</a:t>
            </a:r>
          </a:p>
        </p:txBody>
      </p:sp>
      <p:sp>
        <p:nvSpPr>
          <p:cNvPr id="10" name="Rectangle 9">
            <a:extLst>
              <a:ext uri="{FF2B5EF4-FFF2-40B4-BE49-F238E27FC236}">
                <a16:creationId xmlns:a16="http://schemas.microsoft.com/office/drawing/2014/main" id="{CC75C7E6-0654-4061-9BD8-227F5065C3FC}"/>
              </a:ext>
            </a:extLst>
          </p:cNvPr>
          <p:cNvSpPr/>
          <p:nvPr/>
        </p:nvSpPr>
        <p:spPr>
          <a:xfrm>
            <a:off x="9610088" y="2227711"/>
            <a:ext cx="1360471" cy="1316014"/>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RAN</a:t>
            </a:r>
          </a:p>
          <a:p>
            <a:pPr algn="ctr">
              <a:lnSpc>
                <a:spcPct val="96000"/>
              </a:lnSpc>
            </a:pPr>
            <a:r>
              <a:rPr lang="de-DE" dirty="0">
                <a:solidFill>
                  <a:schemeClr val="bg1"/>
                </a:solidFill>
                <a:latin typeface="Microsoft Sans Serif"/>
                <a:cs typeface="Microsoft Sans Serif" panose="020B0604020202020204" pitchFamily="34" charset="0"/>
              </a:rPr>
              <a:t>Simulation</a:t>
            </a:r>
          </a:p>
        </p:txBody>
      </p:sp>
      <p:sp>
        <p:nvSpPr>
          <p:cNvPr id="12" name="Rectangle 11">
            <a:extLst>
              <a:ext uri="{FF2B5EF4-FFF2-40B4-BE49-F238E27FC236}">
                <a16:creationId xmlns:a16="http://schemas.microsoft.com/office/drawing/2014/main" id="{88AF43CE-0BF2-4E6B-95DE-785104087282}"/>
              </a:ext>
            </a:extLst>
          </p:cNvPr>
          <p:cNvSpPr/>
          <p:nvPr/>
        </p:nvSpPr>
        <p:spPr>
          <a:xfrm>
            <a:off x="4544850" y="3929119"/>
            <a:ext cx="1358678" cy="9753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Decoding</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Model</a:t>
            </a:r>
          </a:p>
        </p:txBody>
      </p:sp>
      <p:sp>
        <p:nvSpPr>
          <p:cNvPr id="19" name="Rectangle 18">
            <a:extLst>
              <a:ext uri="{FF2B5EF4-FFF2-40B4-BE49-F238E27FC236}">
                <a16:creationId xmlns:a16="http://schemas.microsoft.com/office/drawing/2014/main" id="{9C58A39C-6A5A-42CA-925A-10F0DF210AD7}"/>
              </a:ext>
            </a:extLst>
          </p:cNvPr>
          <p:cNvSpPr/>
          <p:nvPr/>
        </p:nvSpPr>
        <p:spPr>
          <a:xfrm>
            <a:off x="2147923" y="908768"/>
            <a:ext cx="1093004" cy="975360"/>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en-GB" dirty="0">
                <a:solidFill>
                  <a:schemeClr val="bg1"/>
                </a:solidFill>
                <a:latin typeface="Microsoft Sans Serif"/>
                <a:cs typeface="Microsoft Sans Serif" panose="020B0604020202020204" pitchFamily="34" charset="0"/>
              </a:rPr>
              <a:t>Content</a:t>
            </a:r>
            <a:br>
              <a:rPr lang="en-GB" dirty="0">
                <a:solidFill>
                  <a:schemeClr val="bg1"/>
                </a:solidFill>
                <a:latin typeface="Microsoft Sans Serif"/>
                <a:cs typeface="Microsoft Sans Serif" panose="020B0604020202020204" pitchFamily="34" charset="0"/>
              </a:rPr>
            </a:br>
            <a:r>
              <a:rPr lang="en-GB" dirty="0">
                <a:solidFill>
                  <a:schemeClr val="bg1"/>
                </a:solidFill>
                <a:latin typeface="Microsoft Sans Serif"/>
                <a:cs typeface="Microsoft Sans Serif" panose="020B0604020202020204" pitchFamily="34" charset="0"/>
              </a:rPr>
              <a:t>Model</a:t>
            </a:r>
          </a:p>
        </p:txBody>
      </p:sp>
      <p:sp>
        <p:nvSpPr>
          <p:cNvPr id="24" name="Rectangle 23">
            <a:extLst>
              <a:ext uri="{FF2B5EF4-FFF2-40B4-BE49-F238E27FC236}">
                <a16:creationId xmlns:a16="http://schemas.microsoft.com/office/drawing/2014/main" id="{67BB8090-F83F-4CA7-BFD7-265AD5EF151E}"/>
              </a:ext>
            </a:extLst>
          </p:cNvPr>
          <p:cNvSpPr/>
          <p:nvPr/>
        </p:nvSpPr>
        <p:spPr>
          <a:xfrm>
            <a:off x="6887534" y="939075"/>
            <a:ext cx="1214157" cy="975360"/>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Content Delivery</a:t>
            </a:r>
          </a:p>
          <a:p>
            <a:pPr algn="ctr">
              <a:lnSpc>
                <a:spcPct val="96000"/>
              </a:lnSpc>
            </a:pPr>
            <a:r>
              <a:rPr lang="de-DE" dirty="0">
                <a:solidFill>
                  <a:schemeClr val="bg1"/>
                </a:solidFill>
                <a:latin typeface="Microsoft Sans Serif"/>
                <a:cs typeface="Microsoft Sans Serif" panose="020B0604020202020204" pitchFamily="34" charset="0"/>
              </a:rPr>
              <a:t>Model</a:t>
            </a:r>
          </a:p>
        </p:txBody>
      </p:sp>
      <p:sp>
        <p:nvSpPr>
          <p:cNvPr id="14" name="Arrow: Bent 13">
            <a:extLst>
              <a:ext uri="{FF2B5EF4-FFF2-40B4-BE49-F238E27FC236}">
                <a16:creationId xmlns:a16="http://schemas.microsoft.com/office/drawing/2014/main" id="{B81B2B4B-A327-4B36-90A2-860D587E4F43}"/>
              </a:ext>
            </a:extLst>
          </p:cNvPr>
          <p:cNvSpPr/>
          <p:nvPr/>
        </p:nvSpPr>
        <p:spPr>
          <a:xfrm rot="5400000">
            <a:off x="8900838" y="489964"/>
            <a:ext cx="928051" cy="2531581"/>
          </a:xfrm>
          <a:prstGeom prst="bentArrow">
            <a:avLst>
              <a:gd name="adj1" fmla="val 35144"/>
              <a:gd name="adj2" fmla="val 34420"/>
              <a:gd name="adj3" fmla="val 25000"/>
              <a:gd name="adj4" fmla="val 43750"/>
            </a:avLst>
          </a:prstGeom>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6" name="TextBox 15">
            <a:extLst>
              <a:ext uri="{FF2B5EF4-FFF2-40B4-BE49-F238E27FC236}">
                <a16:creationId xmlns:a16="http://schemas.microsoft.com/office/drawing/2014/main" id="{EFD17646-5FAF-4301-AB91-06BC0C637781}"/>
              </a:ext>
            </a:extLst>
          </p:cNvPr>
          <p:cNvSpPr txBox="1"/>
          <p:nvPr/>
        </p:nvSpPr>
        <p:spPr>
          <a:xfrm>
            <a:off x="8532085" y="1322028"/>
            <a:ext cx="818869" cy="265907"/>
          </a:xfrm>
          <a:prstGeom prst="rect">
            <a:avLst/>
          </a:prstGeom>
        </p:spPr>
        <p:txBody>
          <a:bodyPr wrap="square" lIns="0" tIns="0" rIns="0" bIns="0" rtlCol="0">
            <a:spAutoFit/>
          </a:bodyPr>
          <a:lstStyle/>
          <a:p>
            <a:pPr algn="l">
              <a:lnSpc>
                <a:spcPct val="96000"/>
              </a:lnSpc>
            </a:pPr>
            <a:r>
              <a:rPr lang="de-DE" dirty="0">
                <a:solidFill>
                  <a:schemeClr val="bg1"/>
                </a:solidFill>
                <a:latin typeface="Microsoft Sans Serif"/>
                <a:cs typeface="Microsoft Sans Serif" panose="020B0604020202020204" pitchFamily="34" charset="0"/>
              </a:rPr>
              <a:t>P-Trace</a:t>
            </a:r>
            <a:endParaRPr lang="en-US" dirty="0">
              <a:solidFill>
                <a:schemeClr val="bg1"/>
              </a:solidFill>
              <a:latin typeface="Microsoft Sans Serif"/>
              <a:cs typeface="Microsoft Sans Serif" panose="020B0604020202020204" pitchFamily="34" charset="0"/>
            </a:endParaRPr>
          </a:p>
        </p:txBody>
      </p:sp>
      <p:sp>
        <p:nvSpPr>
          <p:cNvPr id="27" name="Arrow: Bent 26">
            <a:extLst>
              <a:ext uri="{FF2B5EF4-FFF2-40B4-BE49-F238E27FC236}">
                <a16:creationId xmlns:a16="http://schemas.microsoft.com/office/drawing/2014/main" id="{F3B1F1BC-6A3D-48C3-89A0-3F7F33CA02A4}"/>
              </a:ext>
            </a:extLst>
          </p:cNvPr>
          <p:cNvSpPr/>
          <p:nvPr/>
        </p:nvSpPr>
        <p:spPr>
          <a:xfrm rot="10800000">
            <a:off x="8404153" y="3543724"/>
            <a:ext cx="2113290" cy="1290795"/>
          </a:xfrm>
          <a:prstGeom prst="bentArrow">
            <a:avLst>
              <a:gd name="adj1" fmla="val 27852"/>
              <a:gd name="adj2" fmla="val 27649"/>
              <a:gd name="adj3" fmla="val 25000"/>
              <a:gd name="adj4" fmla="val 43750"/>
            </a:avLst>
          </a:prstGeom>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8" name="Rectangle 27">
            <a:extLst>
              <a:ext uri="{FF2B5EF4-FFF2-40B4-BE49-F238E27FC236}">
                <a16:creationId xmlns:a16="http://schemas.microsoft.com/office/drawing/2014/main" id="{E5C1658C-A5C5-4BAB-98B3-52FFF0E81FBC}"/>
              </a:ext>
            </a:extLst>
          </p:cNvPr>
          <p:cNvSpPr/>
          <p:nvPr/>
        </p:nvSpPr>
        <p:spPr>
          <a:xfrm>
            <a:off x="7189997" y="3959112"/>
            <a:ext cx="1214157" cy="975360"/>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Delivery</a:t>
            </a:r>
          </a:p>
          <a:p>
            <a:pPr algn="ctr">
              <a:lnSpc>
                <a:spcPct val="96000"/>
              </a:lnSpc>
            </a:pPr>
            <a:r>
              <a:rPr lang="de-DE" dirty="0">
                <a:solidFill>
                  <a:schemeClr val="bg1"/>
                </a:solidFill>
                <a:latin typeface="Microsoft Sans Serif"/>
                <a:cs typeface="Microsoft Sans Serif" panose="020B0604020202020204" pitchFamily="34" charset="0"/>
              </a:rPr>
              <a:t>Receiver</a:t>
            </a:r>
          </a:p>
          <a:p>
            <a:pPr algn="ctr">
              <a:lnSpc>
                <a:spcPct val="96000"/>
              </a:lnSpc>
            </a:pPr>
            <a:r>
              <a:rPr lang="de-DE" dirty="0">
                <a:solidFill>
                  <a:schemeClr val="bg1"/>
                </a:solidFill>
                <a:latin typeface="Microsoft Sans Serif"/>
                <a:cs typeface="Microsoft Sans Serif" panose="020B0604020202020204" pitchFamily="34" charset="0"/>
              </a:rPr>
              <a:t>Model</a:t>
            </a:r>
          </a:p>
        </p:txBody>
      </p:sp>
      <p:sp>
        <p:nvSpPr>
          <p:cNvPr id="29" name="Arrow: Right 28">
            <a:extLst>
              <a:ext uri="{FF2B5EF4-FFF2-40B4-BE49-F238E27FC236}">
                <a16:creationId xmlns:a16="http://schemas.microsoft.com/office/drawing/2014/main" id="{B105169B-8D24-48FD-8533-898A2E88A6CD}"/>
              </a:ext>
            </a:extLst>
          </p:cNvPr>
          <p:cNvSpPr/>
          <p:nvPr/>
        </p:nvSpPr>
        <p:spPr>
          <a:xfrm flipH="1">
            <a:off x="5882565" y="4081640"/>
            <a:ext cx="1307432" cy="722810"/>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S‘-Trace</a:t>
            </a:r>
          </a:p>
        </p:txBody>
      </p:sp>
      <p:sp>
        <p:nvSpPr>
          <p:cNvPr id="30" name="TextBox 29">
            <a:extLst>
              <a:ext uri="{FF2B5EF4-FFF2-40B4-BE49-F238E27FC236}">
                <a16:creationId xmlns:a16="http://schemas.microsoft.com/office/drawing/2014/main" id="{4AD1B298-04F0-4EC2-BDC0-ABED8FEE5E63}"/>
              </a:ext>
            </a:extLst>
          </p:cNvPr>
          <p:cNvSpPr txBox="1"/>
          <p:nvPr/>
        </p:nvSpPr>
        <p:spPr>
          <a:xfrm>
            <a:off x="8962907" y="4336985"/>
            <a:ext cx="920425" cy="265907"/>
          </a:xfrm>
          <a:prstGeom prst="rect">
            <a:avLst/>
          </a:prstGeom>
        </p:spPr>
        <p:txBody>
          <a:bodyPr wrap="square" lIns="0" tIns="0" rIns="0" bIns="0" rtlCol="0">
            <a:spAutoFit/>
          </a:bodyPr>
          <a:lstStyle/>
          <a:p>
            <a:pPr algn="l">
              <a:lnSpc>
                <a:spcPct val="96000"/>
              </a:lnSpc>
            </a:pPr>
            <a:r>
              <a:rPr lang="de-DE" dirty="0">
                <a:solidFill>
                  <a:schemeClr val="bg1"/>
                </a:solidFill>
                <a:latin typeface="Microsoft Sans Serif"/>
                <a:cs typeface="Microsoft Sans Serif" panose="020B0604020202020204" pitchFamily="34" charset="0"/>
              </a:rPr>
              <a:t>P‘-Trace</a:t>
            </a:r>
            <a:endParaRPr lang="en-US" dirty="0">
              <a:solidFill>
                <a:schemeClr val="bg1"/>
              </a:solidFill>
              <a:latin typeface="Microsoft Sans Serif"/>
              <a:cs typeface="Microsoft Sans Serif" panose="020B0604020202020204" pitchFamily="34" charset="0"/>
            </a:endParaRPr>
          </a:p>
        </p:txBody>
      </p:sp>
      <p:sp>
        <p:nvSpPr>
          <p:cNvPr id="31" name="Rectangle 30">
            <a:extLst>
              <a:ext uri="{FF2B5EF4-FFF2-40B4-BE49-F238E27FC236}">
                <a16:creationId xmlns:a16="http://schemas.microsoft.com/office/drawing/2014/main" id="{D9E8CE2A-F901-48E8-9887-8ADBB93DE2BB}"/>
              </a:ext>
            </a:extLst>
          </p:cNvPr>
          <p:cNvSpPr/>
          <p:nvPr/>
        </p:nvSpPr>
        <p:spPr>
          <a:xfrm>
            <a:off x="2147923" y="3929118"/>
            <a:ext cx="1093004" cy="2848200"/>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lnSpc>
                <a:spcPct val="96000"/>
              </a:lnSpc>
            </a:pPr>
            <a:r>
              <a:rPr lang="en-GB" dirty="0">
                <a:solidFill>
                  <a:schemeClr val="bg1"/>
                </a:solidFill>
                <a:latin typeface="Microsoft Sans Serif"/>
                <a:cs typeface="Microsoft Sans Serif" panose="020B0604020202020204" pitchFamily="34" charset="0"/>
              </a:rPr>
              <a:t>Quality</a:t>
            </a:r>
            <a:br>
              <a:rPr lang="en-GB" dirty="0">
                <a:solidFill>
                  <a:schemeClr val="bg1"/>
                </a:solidFill>
                <a:latin typeface="Microsoft Sans Serif"/>
                <a:cs typeface="Microsoft Sans Serif" panose="020B0604020202020204" pitchFamily="34" charset="0"/>
              </a:rPr>
            </a:br>
            <a:r>
              <a:rPr lang="en-GB" dirty="0">
                <a:solidFill>
                  <a:schemeClr val="bg1"/>
                </a:solidFill>
                <a:latin typeface="Microsoft Sans Serif"/>
                <a:cs typeface="Microsoft Sans Serif" panose="020B0604020202020204" pitchFamily="34" charset="0"/>
              </a:rPr>
              <a:t>Evaluation</a:t>
            </a:r>
          </a:p>
        </p:txBody>
      </p:sp>
      <p:sp>
        <p:nvSpPr>
          <p:cNvPr id="32" name="Arrow: Right 31">
            <a:extLst>
              <a:ext uri="{FF2B5EF4-FFF2-40B4-BE49-F238E27FC236}">
                <a16:creationId xmlns:a16="http://schemas.microsoft.com/office/drawing/2014/main" id="{1816F99F-FDEA-4A75-BB37-62481409EA02}"/>
              </a:ext>
            </a:extLst>
          </p:cNvPr>
          <p:cNvSpPr/>
          <p:nvPr/>
        </p:nvSpPr>
        <p:spPr>
          <a:xfrm flipH="1">
            <a:off x="3258380" y="4085387"/>
            <a:ext cx="1279731" cy="722810"/>
          </a:xfrm>
          <a:prstGeom prst="rightArrow">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V‘-Trace</a:t>
            </a:r>
          </a:p>
        </p:txBody>
      </p:sp>
      <p:sp>
        <p:nvSpPr>
          <p:cNvPr id="20" name="Arrow: U-Turn 19">
            <a:extLst>
              <a:ext uri="{FF2B5EF4-FFF2-40B4-BE49-F238E27FC236}">
                <a16:creationId xmlns:a16="http://schemas.microsoft.com/office/drawing/2014/main" id="{6F81D700-C3D7-4739-AF57-1A53A2A33630}"/>
              </a:ext>
            </a:extLst>
          </p:cNvPr>
          <p:cNvSpPr/>
          <p:nvPr/>
        </p:nvSpPr>
        <p:spPr>
          <a:xfrm rot="16200000" flipV="1">
            <a:off x="4795109" y="-1263321"/>
            <a:ext cx="1485698" cy="8144259"/>
          </a:xfrm>
          <a:prstGeom prst="uturnArrow">
            <a:avLst>
              <a:gd name="adj1" fmla="val 25000"/>
              <a:gd name="adj2" fmla="val 25000"/>
              <a:gd name="adj3" fmla="val 25925"/>
              <a:gd name="adj4" fmla="val 43750"/>
              <a:gd name="adj5" fmla="val 100000"/>
            </a:avLst>
          </a:prstGeom>
          <a:ln/>
        </p:spPr>
        <p:style>
          <a:lnRef idx="3">
            <a:schemeClr val="lt1"/>
          </a:lnRef>
          <a:fillRef idx="1">
            <a:schemeClr val="accent4"/>
          </a:fillRef>
          <a:effectRef idx="1">
            <a:schemeClr val="accent4"/>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5" name="TextBox 34">
            <a:extLst>
              <a:ext uri="{FF2B5EF4-FFF2-40B4-BE49-F238E27FC236}">
                <a16:creationId xmlns:a16="http://schemas.microsoft.com/office/drawing/2014/main" id="{2CBE4E6E-C8C3-4976-8810-97ED646452EE}"/>
              </a:ext>
            </a:extLst>
          </p:cNvPr>
          <p:cNvSpPr txBox="1"/>
          <p:nvPr/>
        </p:nvSpPr>
        <p:spPr>
          <a:xfrm>
            <a:off x="5069493" y="3239566"/>
            <a:ext cx="1027480" cy="265907"/>
          </a:xfrm>
          <a:prstGeom prst="rect">
            <a:avLst/>
          </a:prstGeom>
        </p:spPr>
        <p:txBody>
          <a:bodyPr wrap="square" lIns="0" tIns="0" rIns="0" bIns="0" rtlCol="0">
            <a:spAutoFit/>
          </a:bodyPr>
          <a:lstStyle/>
          <a:p>
            <a:pPr algn="l">
              <a:lnSpc>
                <a:spcPct val="96000"/>
              </a:lnSpc>
            </a:pPr>
            <a:r>
              <a:rPr lang="de-DE" dirty="0">
                <a:solidFill>
                  <a:schemeClr val="bg1"/>
                </a:solidFill>
                <a:latin typeface="Microsoft Sans Serif"/>
                <a:cs typeface="Microsoft Sans Serif" panose="020B0604020202020204" pitchFamily="34" charset="0"/>
              </a:rPr>
              <a:t>U-Model</a:t>
            </a:r>
            <a:endParaRPr lang="en-US" dirty="0">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CF1B8963-014C-4640-A547-8C002E0B3476}"/>
              </a:ext>
            </a:extLst>
          </p:cNvPr>
          <p:cNvSpPr/>
          <p:nvPr/>
        </p:nvSpPr>
        <p:spPr>
          <a:xfrm>
            <a:off x="33886" y="3135319"/>
            <a:ext cx="1358678" cy="1792548"/>
          </a:xfrm>
          <a:prstGeom prst="rect">
            <a:avLst/>
          </a:prstGeom>
          <a:ln/>
        </p:spPr>
        <p:style>
          <a:lnRef idx="3">
            <a:schemeClr val="lt1"/>
          </a:lnRef>
          <a:fillRef idx="1">
            <a:schemeClr val="accent4"/>
          </a:fillRef>
          <a:effectRef idx="1">
            <a:schemeClr val="accent4"/>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XR Device</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(Tracker, User Interaction)</a:t>
            </a:r>
            <a:endParaRPr lang="en-US" dirty="0" err="1">
              <a:solidFill>
                <a:schemeClr val="bg1"/>
              </a:solidFill>
              <a:latin typeface="Microsoft Sans Serif"/>
              <a:cs typeface="Microsoft Sans Serif" panose="020B0604020202020204" pitchFamily="34" charset="0"/>
            </a:endParaRPr>
          </a:p>
        </p:txBody>
      </p:sp>
      <p:sp>
        <p:nvSpPr>
          <p:cNvPr id="36" name="Rectangle 35">
            <a:extLst>
              <a:ext uri="{FF2B5EF4-FFF2-40B4-BE49-F238E27FC236}">
                <a16:creationId xmlns:a16="http://schemas.microsoft.com/office/drawing/2014/main" id="{18BA5A01-5CAA-462F-94DE-35763590749A}"/>
              </a:ext>
            </a:extLst>
          </p:cNvPr>
          <p:cNvSpPr/>
          <p:nvPr/>
        </p:nvSpPr>
        <p:spPr>
          <a:xfrm>
            <a:off x="33886" y="803018"/>
            <a:ext cx="1380633" cy="1792548"/>
          </a:xfrm>
          <a:prstGeom prst="rect">
            <a:avLst/>
          </a:prstGeom>
          <a:ln/>
        </p:spPr>
        <p:style>
          <a:lnRef idx="3">
            <a:schemeClr val="lt1"/>
          </a:lnRef>
          <a:fillRef idx="1">
            <a:schemeClr val="accent4"/>
          </a:fillRef>
          <a:effectRef idx="1">
            <a:schemeClr val="accent4"/>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XR Engine and Server</a:t>
            </a:r>
            <a:endParaRPr lang="en-US" dirty="0" err="1">
              <a:solidFill>
                <a:schemeClr val="bg1"/>
              </a:solidFill>
              <a:latin typeface="Microsoft Sans Serif"/>
              <a:cs typeface="Microsoft Sans Serif" panose="020B0604020202020204" pitchFamily="34" charset="0"/>
            </a:endParaRPr>
          </a:p>
        </p:txBody>
      </p:sp>
      <p:sp>
        <p:nvSpPr>
          <p:cNvPr id="37" name="TextBox 36">
            <a:extLst>
              <a:ext uri="{FF2B5EF4-FFF2-40B4-BE49-F238E27FC236}">
                <a16:creationId xmlns:a16="http://schemas.microsoft.com/office/drawing/2014/main" id="{1DDEE0BE-0432-4B5B-8135-9CE308F39EED}"/>
              </a:ext>
            </a:extLst>
          </p:cNvPr>
          <p:cNvSpPr txBox="1"/>
          <p:nvPr/>
        </p:nvSpPr>
        <p:spPr>
          <a:xfrm>
            <a:off x="5069493" y="2282829"/>
            <a:ext cx="1027480" cy="265907"/>
          </a:xfrm>
          <a:prstGeom prst="rect">
            <a:avLst/>
          </a:prstGeom>
        </p:spPr>
        <p:txBody>
          <a:bodyPr wrap="square" lIns="0" tIns="0" rIns="0" bIns="0" rtlCol="0">
            <a:spAutoFit/>
          </a:bodyPr>
          <a:lstStyle/>
          <a:p>
            <a:pPr algn="l">
              <a:lnSpc>
                <a:spcPct val="96000"/>
              </a:lnSpc>
            </a:pPr>
            <a:r>
              <a:rPr lang="de-DE" dirty="0">
                <a:solidFill>
                  <a:schemeClr val="bg1"/>
                </a:solidFill>
                <a:latin typeface="Microsoft Sans Serif"/>
                <a:cs typeface="Microsoft Sans Serif" panose="020B0604020202020204" pitchFamily="34" charset="0"/>
              </a:rPr>
              <a:t>U‘-Model</a:t>
            </a:r>
            <a:endParaRPr lang="en-US" dirty="0">
              <a:solidFill>
                <a:schemeClr val="bg1"/>
              </a:solidFill>
              <a:latin typeface="Microsoft Sans Serif"/>
              <a:cs typeface="Microsoft Sans Serif" panose="020B0604020202020204" pitchFamily="34" charset="0"/>
            </a:endParaRPr>
          </a:p>
        </p:txBody>
      </p:sp>
      <p:sp>
        <p:nvSpPr>
          <p:cNvPr id="38" name="Arrow: Down 37">
            <a:extLst>
              <a:ext uri="{FF2B5EF4-FFF2-40B4-BE49-F238E27FC236}">
                <a16:creationId xmlns:a16="http://schemas.microsoft.com/office/drawing/2014/main" id="{F90B9414-C5E2-479F-9B0B-FCD3172704E5}"/>
              </a:ext>
            </a:extLst>
          </p:cNvPr>
          <p:cNvSpPr/>
          <p:nvPr/>
        </p:nvSpPr>
        <p:spPr>
          <a:xfrm>
            <a:off x="4777997" y="395646"/>
            <a:ext cx="572466" cy="53729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de-DE" dirty="0" err="1">
              <a:solidFill>
                <a:schemeClr val="bg1"/>
              </a:solidFill>
              <a:latin typeface="Microsoft Sans Serif"/>
              <a:cs typeface="Microsoft Sans Serif" panose="020B0604020202020204" pitchFamily="34" charset="0"/>
            </a:endParaRPr>
          </a:p>
        </p:txBody>
      </p:sp>
      <p:sp>
        <p:nvSpPr>
          <p:cNvPr id="23" name="TextBox 22">
            <a:extLst>
              <a:ext uri="{FF2B5EF4-FFF2-40B4-BE49-F238E27FC236}">
                <a16:creationId xmlns:a16="http://schemas.microsoft.com/office/drawing/2014/main" id="{38A3D390-279A-4401-AE16-BBF9A967C3DC}"/>
              </a:ext>
            </a:extLst>
          </p:cNvPr>
          <p:cNvSpPr txBox="1"/>
          <p:nvPr/>
        </p:nvSpPr>
        <p:spPr>
          <a:xfrm>
            <a:off x="4400372" y="76757"/>
            <a:ext cx="122148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Configuration</a:t>
            </a:r>
            <a:endParaRPr lang="en-US" sz="1600" dirty="0">
              <a:solidFill>
                <a:schemeClr val="tx2"/>
              </a:solidFill>
              <a:latin typeface="Microsoft Sans Serif"/>
              <a:cs typeface="Microsoft Sans Serif" panose="020B0604020202020204" pitchFamily="34" charset="0"/>
            </a:endParaRPr>
          </a:p>
        </p:txBody>
      </p:sp>
      <p:sp>
        <p:nvSpPr>
          <p:cNvPr id="40" name="Arrow: Down 39">
            <a:extLst>
              <a:ext uri="{FF2B5EF4-FFF2-40B4-BE49-F238E27FC236}">
                <a16:creationId xmlns:a16="http://schemas.microsoft.com/office/drawing/2014/main" id="{BA293E64-0598-44C5-9E6E-F7FD6FDA5B2C}"/>
              </a:ext>
            </a:extLst>
          </p:cNvPr>
          <p:cNvSpPr/>
          <p:nvPr/>
        </p:nvSpPr>
        <p:spPr>
          <a:xfrm>
            <a:off x="2395800" y="358756"/>
            <a:ext cx="572466" cy="537298"/>
          </a:xfrm>
          <a:prstGeom prst="downArrow">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endParaRPr lang="de-DE" dirty="0" err="1">
              <a:solidFill>
                <a:schemeClr val="bg1"/>
              </a:solidFill>
              <a:latin typeface="Microsoft Sans Serif"/>
              <a:cs typeface="Microsoft Sans Serif" panose="020B0604020202020204" pitchFamily="34" charset="0"/>
            </a:endParaRPr>
          </a:p>
        </p:txBody>
      </p:sp>
      <p:sp>
        <p:nvSpPr>
          <p:cNvPr id="41" name="TextBox 40">
            <a:extLst>
              <a:ext uri="{FF2B5EF4-FFF2-40B4-BE49-F238E27FC236}">
                <a16:creationId xmlns:a16="http://schemas.microsoft.com/office/drawing/2014/main" id="{CF4DB6FC-DE50-441E-8950-6A1BEFE746C5}"/>
              </a:ext>
            </a:extLst>
          </p:cNvPr>
          <p:cNvSpPr txBox="1"/>
          <p:nvPr/>
        </p:nvSpPr>
        <p:spPr>
          <a:xfrm>
            <a:off x="1965650" y="89381"/>
            <a:ext cx="122148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Configuration</a:t>
            </a:r>
            <a:endParaRPr lang="en-US" sz="1600" dirty="0">
              <a:solidFill>
                <a:schemeClr val="tx2"/>
              </a:solidFill>
              <a:latin typeface="Microsoft Sans Serif"/>
              <a:cs typeface="Microsoft Sans Serif" panose="020B0604020202020204" pitchFamily="34" charset="0"/>
            </a:endParaRPr>
          </a:p>
        </p:txBody>
      </p:sp>
      <p:sp>
        <p:nvSpPr>
          <p:cNvPr id="42" name="Arrow: Down 41">
            <a:extLst>
              <a:ext uri="{FF2B5EF4-FFF2-40B4-BE49-F238E27FC236}">
                <a16:creationId xmlns:a16="http://schemas.microsoft.com/office/drawing/2014/main" id="{6EB03CC8-7B28-46D9-8A89-214F01A87C2E}"/>
              </a:ext>
            </a:extLst>
          </p:cNvPr>
          <p:cNvSpPr/>
          <p:nvPr/>
        </p:nvSpPr>
        <p:spPr>
          <a:xfrm flipV="1">
            <a:off x="4965257" y="4879235"/>
            <a:ext cx="572466" cy="628215"/>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de-DE" dirty="0" err="1">
              <a:solidFill>
                <a:schemeClr val="bg1"/>
              </a:solidFill>
              <a:latin typeface="Microsoft Sans Serif"/>
              <a:cs typeface="Microsoft Sans Serif" panose="020B0604020202020204" pitchFamily="34" charset="0"/>
            </a:endParaRPr>
          </a:p>
        </p:txBody>
      </p:sp>
      <p:sp>
        <p:nvSpPr>
          <p:cNvPr id="43" name="TextBox 42">
            <a:extLst>
              <a:ext uri="{FF2B5EF4-FFF2-40B4-BE49-F238E27FC236}">
                <a16:creationId xmlns:a16="http://schemas.microsoft.com/office/drawing/2014/main" id="{A8353E02-30F4-47F9-88D5-8A691F880D07}"/>
              </a:ext>
            </a:extLst>
          </p:cNvPr>
          <p:cNvSpPr txBox="1"/>
          <p:nvPr/>
        </p:nvSpPr>
        <p:spPr>
          <a:xfrm>
            <a:off x="3808406" y="5173715"/>
            <a:ext cx="122148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Configuration</a:t>
            </a:r>
            <a:endParaRPr lang="en-US" sz="1600" dirty="0">
              <a:solidFill>
                <a:schemeClr val="tx2"/>
              </a:solidFill>
              <a:latin typeface="Microsoft Sans Serif"/>
              <a:cs typeface="Microsoft Sans Serif" panose="020B0604020202020204" pitchFamily="34" charset="0"/>
            </a:endParaRPr>
          </a:p>
        </p:txBody>
      </p:sp>
      <p:sp>
        <p:nvSpPr>
          <p:cNvPr id="44" name="Arrow: Down 43">
            <a:extLst>
              <a:ext uri="{FF2B5EF4-FFF2-40B4-BE49-F238E27FC236}">
                <a16:creationId xmlns:a16="http://schemas.microsoft.com/office/drawing/2014/main" id="{C37A4B39-5D8F-4F2B-B927-E186BD3FC6CC}"/>
              </a:ext>
            </a:extLst>
          </p:cNvPr>
          <p:cNvSpPr/>
          <p:nvPr/>
        </p:nvSpPr>
        <p:spPr>
          <a:xfrm>
            <a:off x="7187515" y="406379"/>
            <a:ext cx="572466" cy="537298"/>
          </a:xfrm>
          <a:prstGeom prst="down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lnSpc>
                <a:spcPct val="96000"/>
              </a:lnSpc>
            </a:pPr>
            <a:endParaRPr lang="de-DE" dirty="0" err="1">
              <a:solidFill>
                <a:schemeClr val="bg1"/>
              </a:solidFill>
              <a:latin typeface="Microsoft Sans Serif"/>
              <a:cs typeface="Microsoft Sans Serif" panose="020B0604020202020204" pitchFamily="34" charset="0"/>
            </a:endParaRPr>
          </a:p>
        </p:txBody>
      </p:sp>
      <p:sp>
        <p:nvSpPr>
          <p:cNvPr id="45" name="TextBox 44">
            <a:extLst>
              <a:ext uri="{FF2B5EF4-FFF2-40B4-BE49-F238E27FC236}">
                <a16:creationId xmlns:a16="http://schemas.microsoft.com/office/drawing/2014/main" id="{D45F330D-CDE3-4844-A29F-2F952DC53111}"/>
              </a:ext>
            </a:extLst>
          </p:cNvPr>
          <p:cNvSpPr txBox="1"/>
          <p:nvPr/>
        </p:nvSpPr>
        <p:spPr>
          <a:xfrm>
            <a:off x="6863004" y="119745"/>
            <a:ext cx="122148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Configuration</a:t>
            </a:r>
            <a:endParaRPr lang="en-US" sz="1600" dirty="0">
              <a:solidFill>
                <a:schemeClr val="tx2"/>
              </a:solidFill>
              <a:latin typeface="Microsoft Sans Serif"/>
              <a:cs typeface="Microsoft Sans Serif" panose="020B0604020202020204" pitchFamily="34" charset="0"/>
            </a:endParaRPr>
          </a:p>
        </p:txBody>
      </p:sp>
      <p:sp>
        <p:nvSpPr>
          <p:cNvPr id="46" name="Arrow: Down 45">
            <a:extLst>
              <a:ext uri="{FF2B5EF4-FFF2-40B4-BE49-F238E27FC236}">
                <a16:creationId xmlns:a16="http://schemas.microsoft.com/office/drawing/2014/main" id="{2A9C3557-194F-47F5-9D60-60F523855CDE}"/>
              </a:ext>
            </a:extLst>
          </p:cNvPr>
          <p:cNvSpPr/>
          <p:nvPr/>
        </p:nvSpPr>
        <p:spPr>
          <a:xfrm flipV="1">
            <a:off x="7549884" y="4927867"/>
            <a:ext cx="572466" cy="628215"/>
          </a:xfrm>
          <a:prstGeom prst="down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lnSpc>
                <a:spcPct val="96000"/>
              </a:lnSpc>
            </a:pPr>
            <a:endParaRPr lang="de-DE" dirty="0" err="1">
              <a:solidFill>
                <a:schemeClr val="bg1"/>
              </a:solidFill>
              <a:latin typeface="Microsoft Sans Serif"/>
              <a:cs typeface="Microsoft Sans Serif" panose="020B0604020202020204" pitchFamily="34" charset="0"/>
            </a:endParaRPr>
          </a:p>
        </p:txBody>
      </p:sp>
      <p:sp>
        <p:nvSpPr>
          <p:cNvPr id="47" name="TextBox 46">
            <a:extLst>
              <a:ext uri="{FF2B5EF4-FFF2-40B4-BE49-F238E27FC236}">
                <a16:creationId xmlns:a16="http://schemas.microsoft.com/office/drawing/2014/main" id="{F2497325-D8DF-4C19-B8E6-5FCB67507CAA}"/>
              </a:ext>
            </a:extLst>
          </p:cNvPr>
          <p:cNvSpPr txBox="1"/>
          <p:nvPr/>
        </p:nvSpPr>
        <p:spPr>
          <a:xfrm>
            <a:off x="7258903" y="5559057"/>
            <a:ext cx="1221488" cy="236347"/>
          </a:xfrm>
          <a:prstGeom prst="rect">
            <a:avLst/>
          </a:prstGeom>
          <a:ln>
            <a:noFill/>
          </a:ln>
        </p:spPr>
        <p:style>
          <a:lnRef idx="2">
            <a:schemeClr val="dk1"/>
          </a:lnRef>
          <a:fillRef idx="1">
            <a:schemeClr val="lt1"/>
          </a:fillRef>
          <a:effectRef idx="0">
            <a:schemeClr val="dk1"/>
          </a:effectRef>
          <a:fontRef idx="minor">
            <a:schemeClr val="dk1"/>
          </a:fontRef>
        </p:style>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Configuration</a:t>
            </a:r>
            <a:endParaRPr lang="en-US" sz="1600" dirty="0">
              <a:solidFill>
                <a:schemeClr val="tx2"/>
              </a:solidFill>
              <a:latin typeface="Microsoft Sans Serif"/>
              <a:cs typeface="Microsoft Sans Serif" panose="020B0604020202020204" pitchFamily="34" charset="0"/>
            </a:endParaRPr>
          </a:p>
        </p:txBody>
      </p:sp>
      <p:sp>
        <p:nvSpPr>
          <p:cNvPr id="39" name="Arrow: Bent 38">
            <a:extLst>
              <a:ext uri="{FF2B5EF4-FFF2-40B4-BE49-F238E27FC236}">
                <a16:creationId xmlns:a16="http://schemas.microsoft.com/office/drawing/2014/main" id="{37FE0BBC-F173-429A-9BF2-71B8BC159DD6}"/>
              </a:ext>
            </a:extLst>
          </p:cNvPr>
          <p:cNvSpPr/>
          <p:nvPr/>
        </p:nvSpPr>
        <p:spPr>
          <a:xfrm rot="10800000">
            <a:off x="3251640" y="4619949"/>
            <a:ext cx="3611363" cy="1390885"/>
          </a:xfrm>
          <a:prstGeom prst="bentArrow">
            <a:avLst>
              <a:gd name="adj1" fmla="val 20673"/>
              <a:gd name="adj2" fmla="val 20919"/>
              <a:gd name="adj3" fmla="val 25000"/>
              <a:gd name="adj4" fmla="val 43750"/>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0" name="Arrow: Bent 49">
            <a:extLst>
              <a:ext uri="{FF2B5EF4-FFF2-40B4-BE49-F238E27FC236}">
                <a16:creationId xmlns:a16="http://schemas.microsoft.com/office/drawing/2014/main" id="{CB5FC5CF-280F-4CD9-BC58-1047E0D12E08}"/>
              </a:ext>
            </a:extLst>
          </p:cNvPr>
          <p:cNvSpPr/>
          <p:nvPr/>
        </p:nvSpPr>
        <p:spPr>
          <a:xfrm rot="10800000">
            <a:off x="3258380" y="4619948"/>
            <a:ext cx="6351708" cy="1952340"/>
          </a:xfrm>
          <a:prstGeom prst="bentArrow">
            <a:avLst>
              <a:gd name="adj1" fmla="val 14940"/>
              <a:gd name="adj2" fmla="val 15544"/>
              <a:gd name="adj3" fmla="val 17833"/>
              <a:gd name="adj4" fmla="val 43750"/>
            </a:avLst>
          </a:prstGeom>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1" name="TextBox 50">
            <a:extLst>
              <a:ext uri="{FF2B5EF4-FFF2-40B4-BE49-F238E27FC236}">
                <a16:creationId xmlns:a16="http://schemas.microsoft.com/office/drawing/2014/main" id="{FCB3C1C9-C8F8-4F8C-A4D7-D2110FB28E8E}"/>
              </a:ext>
            </a:extLst>
          </p:cNvPr>
          <p:cNvSpPr txBox="1"/>
          <p:nvPr/>
        </p:nvSpPr>
        <p:spPr>
          <a:xfrm>
            <a:off x="4962140" y="6140194"/>
            <a:ext cx="920425" cy="265907"/>
          </a:xfrm>
          <a:prstGeom prst="rect">
            <a:avLst/>
          </a:prstGeom>
        </p:spPr>
        <p:txBody>
          <a:bodyPr wrap="square" lIns="0" tIns="0" rIns="0" bIns="0" rtlCol="0">
            <a:spAutoFit/>
          </a:bodyPr>
          <a:lstStyle/>
          <a:p>
            <a:pPr algn="l">
              <a:lnSpc>
                <a:spcPct val="96000"/>
              </a:lnSpc>
            </a:pPr>
            <a:r>
              <a:rPr lang="de-DE" dirty="0">
                <a:solidFill>
                  <a:schemeClr val="bg1"/>
                </a:solidFill>
                <a:latin typeface="Microsoft Sans Serif"/>
                <a:cs typeface="Microsoft Sans Serif" panose="020B0604020202020204" pitchFamily="34" charset="0"/>
              </a:rPr>
              <a:t>P‘-Trace</a:t>
            </a:r>
            <a:endParaRPr lang="en-US" dirty="0">
              <a:solidFill>
                <a:schemeClr val="bg1"/>
              </a:solidFill>
              <a:latin typeface="Microsoft Sans Serif"/>
              <a:cs typeface="Microsoft Sans Serif" panose="020B0604020202020204" pitchFamily="34" charset="0"/>
            </a:endParaRPr>
          </a:p>
        </p:txBody>
      </p:sp>
      <p:sp>
        <p:nvSpPr>
          <p:cNvPr id="52" name="TextBox 51">
            <a:extLst>
              <a:ext uri="{FF2B5EF4-FFF2-40B4-BE49-F238E27FC236}">
                <a16:creationId xmlns:a16="http://schemas.microsoft.com/office/drawing/2014/main" id="{0BE10E93-554F-45D8-B7C3-E20993ED4A31}"/>
              </a:ext>
            </a:extLst>
          </p:cNvPr>
          <p:cNvSpPr txBox="1"/>
          <p:nvPr/>
        </p:nvSpPr>
        <p:spPr>
          <a:xfrm>
            <a:off x="4400372" y="5605133"/>
            <a:ext cx="920425" cy="265907"/>
          </a:xfrm>
          <a:prstGeom prst="rect">
            <a:avLst/>
          </a:prstGeom>
        </p:spPr>
        <p:txBody>
          <a:bodyPr wrap="square" lIns="0" tIns="0" rIns="0" bIns="0" rtlCol="0">
            <a:spAutoFit/>
          </a:bodyPr>
          <a:lstStyle/>
          <a:p>
            <a:pPr algn="l">
              <a:lnSpc>
                <a:spcPct val="96000"/>
              </a:lnSpc>
            </a:pPr>
            <a:r>
              <a:rPr lang="de-DE" dirty="0">
                <a:solidFill>
                  <a:schemeClr val="bg1"/>
                </a:solidFill>
                <a:latin typeface="Microsoft Sans Serif"/>
                <a:cs typeface="Microsoft Sans Serif" panose="020B0604020202020204" pitchFamily="34" charset="0"/>
              </a:rPr>
              <a:t>S‘-Trace</a:t>
            </a:r>
            <a:endParaRPr lang="en-US" dirty="0">
              <a:solidFill>
                <a:schemeClr val="bg1"/>
              </a:solidFill>
              <a:latin typeface="Microsoft Sans Serif"/>
              <a:cs typeface="Microsoft Sans Serif" panose="020B0604020202020204" pitchFamily="34" charset="0"/>
            </a:endParaRPr>
          </a:p>
        </p:txBody>
      </p:sp>
      <p:sp>
        <p:nvSpPr>
          <p:cNvPr id="2" name="Arrow: Left 1">
            <a:extLst>
              <a:ext uri="{FF2B5EF4-FFF2-40B4-BE49-F238E27FC236}">
                <a16:creationId xmlns:a16="http://schemas.microsoft.com/office/drawing/2014/main" id="{0094E5A4-386A-4EFA-8781-18C7465E8AC1}"/>
              </a:ext>
            </a:extLst>
          </p:cNvPr>
          <p:cNvSpPr/>
          <p:nvPr/>
        </p:nvSpPr>
        <p:spPr>
          <a:xfrm>
            <a:off x="10970559" y="2477911"/>
            <a:ext cx="889827" cy="761655"/>
          </a:xfrm>
          <a:prstGeom prst="lef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3" name="TextBox 52">
            <a:extLst>
              <a:ext uri="{FF2B5EF4-FFF2-40B4-BE49-F238E27FC236}">
                <a16:creationId xmlns:a16="http://schemas.microsoft.com/office/drawing/2014/main" id="{CFD0D6D1-982D-4432-8AEB-55BD90412F45}"/>
              </a:ext>
            </a:extLst>
          </p:cNvPr>
          <p:cNvSpPr txBox="1"/>
          <p:nvPr/>
        </p:nvSpPr>
        <p:spPr>
          <a:xfrm rot="5400000">
            <a:off x="11393289" y="2734997"/>
            <a:ext cx="1275049" cy="236347"/>
          </a:xfrm>
          <a:prstGeom prst="rect">
            <a:avLst/>
          </a:prstGeom>
          <a:ln>
            <a:noFill/>
          </a:ln>
        </p:spPr>
        <p:style>
          <a:lnRef idx="2">
            <a:schemeClr val="dk1"/>
          </a:lnRef>
          <a:fillRef idx="1">
            <a:schemeClr val="lt1"/>
          </a:fillRef>
          <a:effectRef idx="0">
            <a:schemeClr val="dk1"/>
          </a:effectRef>
          <a:fontRef idx="minor">
            <a:schemeClr val="dk1"/>
          </a:fontRef>
        </p:style>
        <p:txBody>
          <a:bodyPr wrap="squar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Configuration</a:t>
            </a:r>
            <a:endParaRPr lang="en-US" sz="1600" dirty="0">
              <a:solidFill>
                <a:schemeClr val="tx2"/>
              </a:solidFill>
              <a:latin typeface="Microsoft Sans Serif"/>
              <a:cs typeface="Microsoft Sans Serif" panose="020B0604020202020204" pitchFamily="34" charset="0"/>
            </a:endParaRPr>
          </a:p>
        </p:txBody>
      </p:sp>
      <p:sp>
        <p:nvSpPr>
          <p:cNvPr id="56" name="Flowchart: Terminator 55">
            <a:extLst>
              <a:ext uri="{FF2B5EF4-FFF2-40B4-BE49-F238E27FC236}">
                <a16:creationId xmlns:a16="http://schemas.microsoft.com/office/drawing/2014/main" id="{6534156A-91DC-4C53-A060-C1C05F435849}"/>
              </a:ext>
            </a:extLst>
          </p:cNvPr>
          <p:cNvSpPr/>
          <p:nvPr/>
        </p:nvSpPr>
        <p:spPr>
          <a:xfrm>
            <a:off x="9625042" y="3350304"/>
            <a:ext cx="1360471" cy="326527"/>
          </a:xfrm>
          <a:prstGeom prst="flowChartTerminator">
            <a:avLst/>
          </a:prstGeom>
          <a:ln/>
        </p:spPr>
        <p:style>
          <a:lnRef idx="3">
            <a:schemeClr val="lt1"/>
          </a:lnRef>
          <a:fillRef idx="1">
            <a:schemeClr val="accent5"/>
          </a:fillRef>
          <a:effectRef idx="1">
            <a:schemeClr val="accent5"/>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RAN API</a:t>
            </a:r>
            <a:endParaRPr lang="en-US" dirty="0" err="1">
              <a:solidFill>
                <a:schemeClr val="bg1"/>
              </a:solidFill>
              <a:latin typeface="Microsoft Sans Serif"/>
              <a:cs typeface="Microsoft Sans Serif" panose="020B0604020202020204" pitchFamily="34" charset="0"/>
            </a:endParaRPr>
          </a:p>
        </p:txBody>
      </p:sp>
      <p:sp>
        <p:nvSpPr>
          <p:cNvPr id="4" name="Arrow: Down 3">
            <a:extLst>
              <a:ext uri="{FF2B5EF4-FFF2-40B4-BE49-F238E27FC236}">
                <a16:creationId xmlns:a16="http://schemas.microsoft.com/office/drawing/2014/main" id="{5AA0CEB9-3ED3-426D-8D63-A6994053AF6D}"/>
              </a:ext>
            </a:extLst>
          </p:cNvPr>
          <p:cNvSpPr/>
          <p:nvPr/>
        </p:nvSpPr>
        <p:spPr>
          <a:xfrm>
            <a:off x="10362691" y="1112771"/>
            <a:ext cx="597797" cy="1173043"/>
          </a:xfrm>
          <a:prstGeom prst="downArrow">
            <a:avLst>
              <a:gd name="adj1" fmla="val 50000"/>
              <a:gd name="adj2" fmla="val 50000"/>
            </a:avLst>
          </a:prstGeom>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Flowchart: Terminator 2">
            <a:extLst>
              <a:ext uri="{FF2B5EF4-FFF2-40B4-BE49-F238E27FC236}">
                <a16:creationId xmlns:a16="http://schemas.microsoft.com/office/drawing/2014/main" id="{86EF6120-D70A-40B9-B6D6-6AE4CB99F6FE}"/>
              </a:ext>
            </a:extLst>
          </p:cNvPr>
          <p:cNvSpPr/>
          <p:nvPr/>
        </p:nvSpPr>
        <p:spPr>
          <a:xfrm>
            <a:off x="9610088" y="2092258"/>
            <a:ext cx="1360471" cy="326527"/>
          </a:xfrm>
          <a:prstGeom prst="flowChartTerminator">
            <a:avLst/>
          </a:prstGeom>
          <a:ln/>
        </p:spPr>
        <p:style>
          <a:lnRef idx="3">
            <a:schemeClr val="lt1"/>
          </a:lnRef>
          <a:fillRef idx="1">
            <a:schemeClr val="accent5"/>
          </a:fillRef>
          <a:effectRef idx="1">
            <a:schemeClr val="accent5"/>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RAN API</a:t>
            </a:r>
            <a:endParaRPr lang="en-US" dirty="0" err="1">
              <a:solidFill>
                <a:schemeClr val="bg1"/>
              </a:solidFill>
              <a:latin typeface="Microsoft Sans Serif"/>
              <a:cs typeface="Microsoft Sans Serif" panose="020B0604020202020204" pitchFamily="34" charset="0"/>
            </a:endParaRPr>
          </a:p>
        </p:txBody>
      </p:sp>
      <p:sp>
        <p:nvSpPr>
          <p:cNvPr id="5" name="Oval 4">
            <a:extLst>
              <a:ext uri="{FF2B5EF4-FFF2-40B4-BE49-F238E27FC236}">
                <a16:creationId xmlns:a16="http://schemas.microsoft.com/office/drawing/2014/main" id="{E25103D5-EC3E-46E6-ABBC-7E6567605D69}"/>
              </a:ext>
            </a:extLst>
          </p:cNvPr>
          <p:cNvSpPr/>
          <p:nvPr/>
        </p:nvSpPr>
        <p:spPr>
          <a:xfrm>
            <a:off x="9973686" y="649375"/>
            <a:ext cx="1427092" cy="535375"/>
          </a:xfrm>
          <a:prstGeom prst="ellipse">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Multiple Users</a:t>
            </a:r>
            <a:endParaRPr lang="en-US" dirty="0" err="1">
              <a:solidFill>
                <a:schemeClr val="bg1"/>
              </a:solidFill>
              <a:latin typeface="Microsoft Sans Serif"/>
              <a:cs typeface="Microsoft Sans Serif" panose="020B0604020202020204" pitchFamily="34" charset="0"/>
            </a:endParaRPr>
          </a:p>
        </p:txBody>
      </p:sp>
      <p:sp>
        <p:nvSpPr>
          <p:cNvPr id="58" name="Oval 57">
            <a:extLst>
              <a:ext uri="{FF2B5EF4-FFF2-40B4-BE49-F238E27FC236}">
                <a16:creationId xmlns:a16="http://schemas.microsoft.com/office/drawing/2014/main" id="{56BAED59-F762-428F-BEBA-A2A345A3D895}"/>
              </a:ext>
            </a:extLst>
          </p:cNvPr>
          <p:cNvSpPr/>
          <p:nvPr/>
        </p:nvSpPr>
        <p:spPr>
          <a:xfrm>
            <a:off x="10030455" y="4703226"/>
            <a:ext cx="1427092" cy="535375"/>
          </a:xfrm>
          <a:prstGeom prst="ellipse">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Multiple Users</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485244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D79B190-8B6B-482B-991A-33F343097504}"/>
              </a:ext>
            </a:extLst>
          </p:cNvPr>
          <p:cNvSpPr>
            <a:spLocks noGrp="1"/>
          </p:cNvSpPr>
          <p:nvPr>
            <p:ph sz="quarter" idx="10"/>
          </p:nvPr>
        </p:nvSpPr>
        <p:spPr/>
        <p:txBody>
          <a:bodyPr>
            <a:normAutofit/>
          </a:bodyPr>
          <a:lstStyle/>
          <a:p>
            <a:r>
              <a:rPr lang="de-DE" dirty="0"/>
              <a:t>3GPP Work on XR</a:t>
            </a:r>
          </a:p>
          <a:p>
            <a:r>
              <a:rPr lang="de-DE" dirty="0"/>
              <a:t>XR Traffic</a:t>
            </a:r>
          </a:p>
          <a:p>
            <a:r>
              <a:rPr lang="de-DE" dirty="0"/>
              <a:t>5G Video </a:t>
            </a:r>
          </a:p>
        </p:txBody>
      </p:sp>
      <p:sp>
        <p:nvSpPr>
          <p:cNvPr id="3" name="Title 2">
            <a:extLst>
              <a:ext uri="{FF2B5EF4-FFF2-40B4-BE49-F238E27FC236}">
                <a16:creationId xmlns:a16="http://schemas.microsoft.com/office/drawing/2014/main" id="{AE404FC7-CB79-4424-A380-CBE3F885AA13}"/>
              </a:ext>
            </a:extLst>
          </p:cNvPr>
          <p:cNvSpPr>
            <a:spLocks noGrp="1"/>
          </p:cNvSpPr>
          <p:nvPr>
            <p:ph type="title"/>
          </p:nvPr>
        </p:nvSpPr>
        <p:spPr/>
        <p:txBody>
          <a:bodyPr/>
          <a:lstStyle/>
          <a:p>
            <a:r>
              <a:rPr lang="de-DE" dirty="0"/>
              <a:t>Agenda</a:t>
            </a:r>
            <a:endParaRPr lang="en-US" dirty="0"/>
          </a:p>
        </p:txBody>
      </p:sp>
      <p:sp>
        <p:nvSpPr>
          <p:cNvPr id="2" name="Footer Placeholder 1">
            <a:extLst>
              <a:ext uri="{FF2B5EF4-FFF2-40B4-BE49-F238E27FC236}">
                <a16:creationId xmlns:a16="http://schemas.microsoft.com/office/drawing/2014/main" id="{17953E87-4E1B-484D-93BA-BB7FD59153B0}"/>
              </a:ext>
            </a:extLst>
          </p:cNvPr>
          <p:cNvSpPr>
            <a:spLocks noGrp="1"/>
          </p:cNvSpPr>
          <p:nvPr>
            <p:ph type="ftr" sz="quarter" idx="4294967295"/>
          </p:nvPr>
        </p:nvSpPr>
        <p:spPr>
          <a:xfrm>
            <a:off x="0" y="6534150"/>
            <a:ext cx="10490200" cy="117475"/>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Source sample text</a:t>
            </a:r>
            <a:endParaRPr lang="en-US" dirty="0"/>
          </a:p>
        </p:txBody>
      </p:sp>
    </p:spTree>
    <p:extLst>
      <p:ext uri="{BB962C8B-B14F-4D97-AF65-F5344CB8AC3E}">
        <p14:creationId xmlns:p14="http://schemas.microsoft.com/office/powerpoint/2010/main" val="39050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AA259D-FF3D-4CC3-8AF4-1170107736E7}"/>
              </a:ext>
            </a:extLst>
          </p:cNvPr>
          <p:cNvSpPr>
            <a:spLocks noGrp="1"/>
          </p:cNvSpPr>
          <p:nvPr>
            <p:ph type="title"/>
          </p:nvPr>
        </p:nvSpPr>
        <p:spPr/>
        <p:txBody>
          <a:bodyPr wrap="square" anchor="b">
            <a:normAutofit/>
          </a:bodyPr>
          <a:lstStyle/>
          <a:p>
            <a:r>
              <a:rPr lang="de-DE" sz="3100"/>
              <a:t>P-Traces</a:t>
            </a:r>
            <a:endParaRPr lang="en-US" sz="3100"/>
          </a:p>
        </p:txBody>
      </p:sp>
      <p:sp>
        <p:nvSpPr>
          <p:cNvPr id="19" name="Subtitle 3">
            <a:extLst>
              <a:ext uri="{FF2B5EF4-FFF2-40B4-BE49-F238E27FC236}">
                <a16:creationId xmlns:a16="http://schemas.microsoft.com/office/drawing/2014/main" id="{126C4A29-E1DD-4FE9-86E0-8DA2AB887CC5}"/>
              </a:ext>
            </a:extLst>
          </p:cNvPr>
          <p:cNvSpPr>
            <a:spLocks noGrp="1"/>
          </p:cNvSpPr>
          <p:nvPr>
            <p:ph type="subTitle" idx="1"/>
          </p:nvPr>
        </p:nvSpPr>
        <p:spPr/>
        <p:txBody>
          <a:bodyPr/>
          <a:lstStyle/>
          <a:p>
            <a:endParaRPr lang="en-US"/>
          </a:p>
        </p:txBody>
      </p:sp>
      <p:sp>
        <p:nvSpPr>
          <p:cNvPr id="2" name="Footer Placeholder 1">
            <a:extLst>
              <a:ext uri="{FF2B5EF4-FFF2-40B4-BE49-F238E27FC236}">
                <a16:creationId xmlns:a16="http://schemas.microsoft.com/office/drawing/2014/main" id="{1795E60B-3811-4FD9-B37B-8DA3D0957365}"/>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Source sample text</a:t>
            </a:r>
            <a:endParaRPr lang="en-US" dirty="0"/>
          </a:p>
        </p:txBody>
      </p:sp>
      <p:graphicFrame>
        <p:nvGraphicFramePr>
          <p:cNvPr id="8" name="Table 7">
            <a:extLst>
              <a:ext uri="{FF2B5EF4-FFF2-40B4-BE49-F238E27FC236}">
                <a16:creationId xmlns:a16="http://schemas.microsoft.com/office/drawing/2014/main" id="{512B2872-D0FF-4757-9645-FA3914EB270F}"/>
              </a:ext>
            </a:extLst>
          </p:cNvPr>
          <p:cNvGraphicFramePr>
            <a:graphicFrameLocks noGrp="1"/>
          </p:cNvGraphicFramePr>
          <p:nvPr/>
        </p:nvGraphicFramePr>
        <p:xfrm>
          <a:off x="494189" y="1445986"/>
          <a:ext cx="11187113" cy="4916570"/>
        </p:xfrm>
        <a:graphic>
          <a:graphicData uri="http://schemas.openxmlformats.org/drawingml/2006/table">
            <a:tbl>
              <a:tblPr firstRow="1" firstCol="1" bandRow="1">
                <a:solidFill>
                  <a:srgbClr val="F2F2F2">
                    <a:alpha val="30196"/>
                  </a:srgbClr>
                </a:solidFill>
                <a:tableStyleId>{F5AB1C69-6EDB-4FF4-983F-18BD219EF322}</a:tableStyleId>
              </a:tblPr>
              <a:tblGrid>
                <a:gridCol w="2972384">
                  <a:extLst>
                    <a:ext uri="{9D8B030D-6E8A-4147-A177-3AD203B41FA5}">
                      <a16:colId xmlns:a16="http://schemas.microsoft.com/office/drawing/2014/main" val="4278773161"/>
                    </a:ext>
                  </a:extLst>
                </a:gridCol>
                <a:gridCol w="1674854">
                  <a:extLst>
                    <a:ext uri="{9D8B030D-6E8A-4147-A177-3AD203B41FA5}">
                      <a16:colId xmlns:a16="http://schemas.microsoft.com/office/drawing/2014/main" val="3770205331"/>
                    </a:ext>
                  </a:extLst>
                </a:gridCol>
                <a:gridCol w="6539875">
                  <a:extLst>
                    <a:ext uri="{9D8B030D-6E8A-4147-A177-3AD203B41FA5}">
                      <a16:colId xmlns:a16="http://schemas.microsoft.com/office/drawing/2014/main" val="2289024912"/>
                    </a:ext>
                  </a:extLst>
                </a:gridCol>
              </a:tblGrid>
              <a:tr h="289401">
                <a:tc>
                  <a:txBody>
                    <a:bodyPr/>
                    <a:lstStyle/>
                    <a:p>
                      <a:pPr marL="0" marR="0" algn="just">
                        <a:lnSpc>
                          <a:spcPts val="1200"/>
                        </a:lnSpc>
                        <a:spcBef>
                          <a:spcPts val="0"/>
                        </a:spcBef>
                        <a:spcAft>
                          <a:spcPts val="0"/>
                        </a:spcAft>
                      </a:pPr>
                      <a:r>
                        <a:rPr lang="en-US" sz="1100" b="0" u="none" cap="none" spc="0">
                          <a:solidFill>
                            <a:schemeClr val="bg1"/>
                          </a:solidFill>
                          <a:effectLst/>
                        </a:rPr>
                        <a:t>Name</a:t>
                      </a:r>
                      <a:endParaRPr lang="en-US" sz="1100" b="0" u="none" cap="none" spc="0">
                        <a:solidFill>
                          <a:schemeClr val="bg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nchor="ctr">
                    <a:lnL w="19050" cap="flat" cmpd="sng" algn="ctr">
                      <a:noFill/>
                      <a:prstDash val="solid"/>
                    </a:lnL>
                    <a:lnR w="12700" cmpd="sng">
                      <a:noFill/>
                    </a:lnR>
                    <a:lnT w="19050" cap="flat" cmpd="sng" algn="ctr">
                      <a:noFill/>
                      <a:prstDash val="solid"/>
                    </a:lnT>
                    <a:lnB w="38100" cmpd="sng">
                      <a:noFill/>
                    </a:lnB>
                    <a:solidFill>
                      <a:schemeClr val="accent1"/>
                    </a:solidFill>
                  </a:tcPr>
                </a:tc>
                <a:tc>
                  <a:txBody>
                    <a:bodyPr/>
                    <a:lstStyle/>
                    <a:p>
                      <a:pPr marL="0" marR="0" algn="just">
                        <a:lnSpc>
                          <a:spcPts val="1200"/>
                        </a:lnSpc>
                        <a:spcBef>
                          <a:spcPts val="0"/>
                        </a:spcBef>
                        <a:spcAft>
                          <a:spcPts val="0"/>
                        </a:spcAft>
                      </a:pPr>
                      <a:r>
                        <a:rPr lang="en-US" sz="1100" b="0" u="none" cap="none" spc="0">
                          <a:solidFill>
                            <a:schemeClr val="bg1"/>
                          </a:solidFill>
                          <a:effectLst/>
                        </a:rPr>
                        <a:t>Type</a:t>
                      </a:r>
                      <a:endParaRPr lang="en-US" sz="1100" b="0" u="none" cap="none" spc="0">
                        <a:solidFill>
                          <a:schemeClr val="bg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nchor="ctr">
                    <a:lnL w="12700" cmpd="sng">
                      <a:noFill/>
                    </a:lnL>
                    <a:lnR w="12700" cmpd="sng">
                      <a:noFill/>
                    </a:lnR>
                    <a:lnT w="19050" cap="flat" cmpd="sng" algn="ctr">
                      <a:noFill/>
                      <a:prstDash val="solid"/>
                    </a:lnT>
                    <a:lnB w="38100" cmpd="sng">
                      <a:noFill/>
                    </a:lnB>
                    <a:solidFill>
                      <a:schemeClr val="accent1"/>
                    </a:solidFill>
                  </a:tcPr>
                </a:tc>
                <a:tc>
                  <a:txBody>
                    <a:bodyPr/>
                    <a:lstStyle/>
                    <a:p>
                      <a:pPr marL="0" marR="0" algn="just">
                        <a:lnSpc>
                          <a:spcPts val="1200"/>
                        </a:lnSpc>
                        <a:spcBef>
                          <a:spcPts val="0"/>
                        </a:spcBef>
                        <a:spcAft>
                          <a:spcPts val="0"/>
                        </a:spcAft>
                      </a:pPr>
                      <a:r>
                        <a:rPr lang="en-US" sz="1100" b="0" u="none" cap="none" spc="0">
                          <a:solidFill>
                            <a:schemeClr val="bg1"/>
                          </a:solidFill>
                          <a:effectLst/>
                        </a:rPr>
                        <a:t>Semantics</a:t>
                      </a:r>
                      <a:endParaRPr lang="en-US" sz="1100" b="0" u="none" cap="none" spc="0">
                        <a:solidFill>
                          <a:schemeClr val="bg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nchor="ctr">
                    <a:lnL w="12700" cmpd="sng">
                      <a:noFill/>
                    </a:lnL>
                    <a:lnR w="12700" cmpd="sng">
                      <a:noFill/>
                    </a:lnR>
                    <a:lnT w="19050" cap="flat" cmpd="sng" algn="ctr">
                      <a:noFill/>
                      <a:prstDash val="solid"/>
                    </a:lnT>
                    <a:lnB w="38100" cmpd="sng">
                      <a:noFill/>
                    </a:lnB>
                    <a:solidFill>
                      <a:schemeClr val="accent1"/>
                    </a:solidFill>
                  </a:tcPr>
                </a:tc>
                <a:extLst>
                  <a:ext uri="{0D108BD9-81ED-4DB2-BD59-A6C34878D82A}">
                    <a16:rowId xmlns:a16="http://schemas.microsoft.com/office/drawing/2014/main" val="3289350561"/>
                  </a:ext>
                </a:extLst>
              </a:tr>
              <a:tr h="289401">
                <a:tc>
                  <a:txBody>
                    <a:bodyPr/>
                    <a:lstStyle/>
                    <a:p>
                      <a:pPr marL="0" marR="0" algn="just">
                        <a:lnSpc>
                          <a:spcPts val="1200"/>
                        </a:lnSpc>
                        <a:spcBef>
                          <a:spcPts val="0"/>
                        </a:spcBef>
                        <a:spcAft>
                          <a:spcPts val="0"/>
                        </a:spcAft>
                      </a:pPr>
                      <a:r>
                        <a:rPr lang="en-US" sz="1100" u="none" cap="none" spc="0">
                          <a:solidFill>
                            <a:schemeClr val="tx1"/>
                          </a:solidFill>
                          <a:effectLst/>
                        </a:rPr>
                        <a:t>number</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38100" cap="flat" cmpd="sng" algn="ctr">
                      <a:no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marL="0" marR="0" algn="just">
                        <a:lnSpc>
                          <a:spcPts val="1200"/>
                        </a:lnSpc>
                        <a:spcBef>
                          <a:spcPts val="0"/>
                        </a:spcBef>
                        <a:spcAft>
                          <a:spcPts val="0"/>
                        </a:spcAft>
                      </a:pPr>
                      <a:r>
                        <a:rPr lang="en-US" sz="1100" u="none" cap="none" spc="0">
                          <a:solidFill>
                            <a:schemeClr val="tx1"/>
                          </a:solidFill>
                          <a:effectLst/>
                        </a:rPr>
                        <a:t>BIGINT</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marL="0" marR="0" algn="just">
                        <a:lnSpc>
                          <a:spcPts val="1200"/>
                        </a:lnSpc>
                        <a:spcBef>
                          <a:spcPts val="0"/>
                        </a:spcBef>
                        <a:spcAft>
                          <a:spcPts val="0"/>
                        </a:spcAft>
                      </a:pPr>
                      <a:r>
                        <a:rPr lang="en-GB" sz="1100" u="none" cap="none" spc="0">
                          <a:solidFill>
                            <a:schemeClr val="tx1"/>
                          </a:solidFill>
                          <a:effectLst/>
                        </a:rPr>
                        <a:t>Unique packet number in the delivery</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solidFill>
                        <a:schemeClr val="tx1">
                          <a:lumMod val="75000"/>
                          <a:lumOff val="25000"/>
                        </a:schemeClr>
                      </a:solidFill>
                      <a:prstDash val="solid"/>
                    </a:lnL>
                    <a:lnR w="38100" cap="flat" cmpd="sng" algn="ctr">
                      <a:noFill/>
                      <a:prstDash val="solid"/>
                    </a:lnR>
                    <a:lnT w="38100" cmpd="sng">
                      <a:noFill/>
                    </a:lnT>
                    <a:lnB w="6350" cap="flat" cmpd="sng" algn="ctr">
                      <a:noFill/>
                      <a:prstDash val="solid"/>
                    </a:lnB>
                    <a:solidFill>
                      <a:srgbClr val="F2F2F2">
                        <a:alpha val="30196"/>
                      </a:srgbClr>
                    </a:solidFill>
                  </a:tcPr>
                </a:tc>
                <a:extLst>
                  <a:ext uri="{0D108BD9-81ED-4DB2-BD59-A6C34878D82A}">
                    <a16:rowId xmlns:a16="http://schemas.microsoft.com/office/drawing/2014/main" val="187055653"/>
                  </a:ext>
                </a:extLst>
              </a:tr>
              <a:tr h="289401">
                <a:tc>
                  <a:txBody>
                    <a:bodyPr/>
                    <a:lstStyle/>
                    <a:p>
                      <a:pPr marL="0" marR="0" algn="just">
                        <a:lnSpc>
                          <a:spcPts val="1200"/>
                        </a:lnSpc>
                        <a:spcBef>
                          <a:spcPts val="0"/>
                        </a:spcBef>
                        <a:spcAft>
                          <a:spcPts val="0"/>
                        </a:spcAft>
                      </a:pPr>
                      <a:r>
                        <a:rPr lang="en-US" sz="1100" u="none" cap="none" spc="0" err="1">
                          <a:solidFill>
                            <a:schemeClr val="tx1"/>
                          </a:solidFill>
                          <a:effectLst/>
                        </a:rPr>
                        <a:t>time_stamp_in_micro_s</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algn="just">
                        <a:lnSpc>
                          <a:spcPts val="1200"/>
                        </a:lnSpc>
                        <a:spcBef>
                          <a:spcPts val="0"/>
                        </a:spcBef>
                        <a:spcAft>
                          <a:spcPts val="0"/>
                        </a:spcAft>
                      </a:pPr>
                      <a:r>
                        <a:rPr lang="en-US" sz="1100" u="none" cap="none" spc="0">
                          <a:solidFill>
                            <a:schemeClr val="tx1"/>
                          </a:solidFill>
                          <a:effectLst/>
                        </a:rPr>
                        <a:t>BIGINT</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algn="just">
                        <a:lnSpc>
                          <a:spcPts val="1200"/>
                        </a:lnSpc>
                        <a:spcBef>
                          <a:spcPts val="0"/>
                        </a:spcBef>
                        <a:spcAft>
                          <a:spcPts val="0"/>
                        </a:spcAft>
                      </a:pPr>
                      <a:r>
                        <a:rPr lang="en-GB" sz="1100" u="none" cap="none" spc="0">
                          <a:solidFill>
                            <a:schemeClr val="tx1"/>
                          </a:solidFill>
                          <a:effectLst/>
                        </a:rPr>
                        <a:t>Availability time of packet for next processing step relative to start time 0 in microseconds (0 means lost).</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3693554959"/>
                  </a:ext>
                </a:extLst>
              </a:tr>
              <a:tr h="289401">
                <a:tc>
                  <a:txBody>
                    <a:bodyPr/>
                    <a:lstStyle/>
                    <a:p>
                      <a:pPr marL="0" marR="0" algn="just">
                        <a:lnSpc>
                          <a:spcPts val="1200"/>
                        </a:lnSpc>
                        <a:spcBef>
                          <a:spcPts val="0"/>
                        </a:spcBef>
                        <a:spcAft>
                          <a:spcPts val="0"/>
                        </a:spcAft>
                      </a:pPr>
                      <a:r>
                        <a:rPr lang="en-US" sz="1100" u="none" cap="none" spc="0">
                          <a:solidFill>
                            <a:schemeClr val="tx1"/>
                          </a:solidFill>
                          <a:effectLst/>
                        </a:rPr>
                        <a:t>size</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algn="just">
                        <a:lnSpc>
                          <a:spcPts val="1200"/>
                        </a:lnSpc>
                        <a:spcBef>
                          <a:spcPts val="0"/>
                        </a:spcBef>
                        <a:spcAft>
                          <a:spcPts val="0"/>
                        </a:spcAft>
                      </a:pPr>
                      <a:r>
                        <a:rPr lang="en-US" sz="1100" u="none" cap="none" spc="0">
                          <a:solidFill>
                            <a:schemeClr val="tx1"/>
                          </a:solidFill>
                          <a:effectLst/>
                        </a:rPr>
                        <a:t>BIGINT</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algn="just">
                        <a:lnSpc>
                          <a:spcPts val="1200"/>
                        </a:lnSpc>
                        <a:spcBef>
                          <a:spcPts val="0"/>
                        </a:spcBef>
                        <a:spcAft>
                          <a:spcPts val="0"/>
                        </a:spcAft>
                      </a:pPr>
                      <a:r>
                        <a:rPr lang="en-GB" sz="1100" u="none" cap="none" spc="0">
                          <a:solidFill>
                            <a:schemeClr val="tx1"/>
                          </a:solidFill>
                          <a:effectLst/>
                        </a:rPr>
                        <a:t>packet size in bytes.</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1168261734"/>
                  </a:ext>
                </a:extLst>
              </a:tr>
              <a:tr h="289401">
                <a:tc>
                  <a:txBody>
                    <a:bodyPr/>
                    <a:lstStyle/>
                    <a:p>
                      <a:pPr marL="0" marR="0" algn="just">
                        <a:lnSpc>
                          <a:spcPts val="1200"/>
                        </a:lnSpc>
                        <a:spcBef>
                          <a:spcPts val="0"/>
                        </a:spcBef>
                        <a:spcAft>
                          <a:spcPts val="0"/>
                        </a:spcAft>
                      </a:pPr>
                      <a:r>
                        <a:rPr lang="en-US" sz="1100" u="none" cap="none" spc="0">
                          <a:solidFill>
                            <a:schemeClr val="tx1"/>
                          </a:solidFill>
                          <a:effectLst/>
                        </a:rPr>
                        <a:t>user_id</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algn="just">
                        <a:lnSpc>
                          <a:spcPts val="1200"/>
                        </a:lnSpc>
                        <a:spcBef>
                          <a:spcPts val="0"/>
                        </a:spcBef>
                        <a:spcAft>
                          <a:spcPts val="0"/>
                        </a:spcAft>
                      </a:pPr>
                      <a:r>
                        <a:rPr lang="en-US" sz="1100" u="none" cap="none" spc="0">
                          <a:solidFill>
                            <a:schemeClr val="tx1"/>
                          </a:solidFill>
                          <a:effectLst/>
                        </a:rPr>
                        <a:t>BIGINT</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algn="just">
                        <a:lnSpc>
                          <a:spcPts val="1200"/>
                        </a:lnSpc>
                        <a:spcBef>
                          <a:spcPts val="0"/>
                        </a:spcBef>
                        <a:spcAft>
                          <a:spcPts val="0"/>
                        </a:spcAft>
                      </a:pPr>
                      <a:r>
                        <a:rPr lang="en-GB" sz="1100" u="none" cap="none" spc="0">
                          <a:solidFill>
                            <a:schemeClr val="tx1"/>
                          </a:solidFill>
                          <a:effectLst/>
                        </a:rPr>
                        <a:t>assigns an id to the user in order to differentiate</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337391205"/>
                  </a:ext>
                </a:extLst>
              </a:tr>
              <a:tr h="525125">
                <a:tc>
                  <a:txBody>
                    <a:bodyPr/>
                    <a:lstStyle/>
                    <a:p>
                      <a:pPr marL="0" marR="0" algn="just">
                        <a:lnSpc>
                          <a:spcPts val="1200"/>
                        </a:lnSpc>
                        <a:spcBef>
                          <a:spcPts val="0"/>
                        </a:spcBef>
                        <a:spcAft>
                          <a:spcPts val="0"/>
                        </a:spcAft>
                      </a:pPr>
                      <a:r>
                        <a:rPr lang="en-US" sz="1100" u="none" cap="none" spc="0">
                          <a:solidFill>
                            <a:schemeClr val="tx1"/>
                          </a:solidFill>
                          <a:effectLst/>
                        </a:rPr>
                        <a:t>buffer</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algn="just">
                        <a:lnSpc>
                          <a:spcPts val="1200"/>
                        </a:lnSpc>
                        <a:spcBef>
                          <a:spcPts val="0"/>
                        </a:spcBef>
                        <a:spcAft>
                          <a:spcPts val="0"/>
                        </a:spcAft>
                      </a:pPr>
                      <a:r>
                        <a:rPr lang="en-US" sz="1100" u="none" cap="none" spc="0" dirty="0">
                          <a:solidFill>
                            <a:schemeClr val="tx1"/>
                          </a:solidFill>
                          <a:effectLst/>
                        </a:rPr>
                        <a:t>BIGINT</a:t>
                      </a:r>
                      <a:endParaRPr lang="en-US" sz="1100" u="none" cap="none" spc="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algn="just">
                        <a:lnSpc>
                          <a:spcPts val="1200"/>
                        </a:lnSpc>
                        <a:spcBef>
                          <a:spcPts val="0"/>
                        </a:spcBef>
                        <a:spcAft>
                          <a:spcPts val="0"/>
                        </a:spcAft>
                      </a:pPr>
                      <a:r>
                        <a:rPr lang="en-GB" sz="1100" u="none" cap="none" spc="0" dirty="0">
                          <a:solidFill>
                            <a:schemeClr val="tx1"/>
                          </a:solidFill>
                          <a:effectLst/>
                        </a:rPr>
                        <a:t>The associated eye buffer 1=left 2=right</a:t>
                      </a:r>
                      <a:endParaRPr lang="en-US" sz="1100" u="none" cap="none" spc="0" dirty="0">
                        <a:solidFill>
                          <a:schemeClr val="tx1"/>
                        </a:solidFill>
                        <a:effectLst/>
                      </a:endParaRPr>
                    </a:p>
                    <a:p>
                      <a:pPr marL="0" marR="0" algn="just">
                        <a:lnSpc>
                          <a:spcPts val="1200"/>
                        </a:lnSpc>
                        <a:spcBef>
                          <a:spcPts val="0"/>
                        </a:spcBef>
                        <a:spcAft>
                          <a:spcPts val="0"/>
                        </a:spcAft>
                      </a:pPr>
                      <a:r>
                        <a:rPr lang="en-GB" sz="1100" u="none" cap="none" spc="0" dirty="0">
                          <a:solidFill>
                            <a:schemeClr val="tx1"/>
                          </a:solidFill>
                          <a:effectLst/>
                        </a:rPr>
                        <a:t>In general, differentiates application traffic for different buffers, for example audio, video, left eye, right eye. For example mapped to port or track.</a:t>
                      </a:r>
                      <a:endParaRPr lang="en-US" sz="1100" u="none" cap="none" spc="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2318816335"/>
                  </a:ext>
                </a:extLst>
              </a:tr>
              <a:tr h="289401">
                <a:tc>
                  <a:txBody>
                    <a:bodyPr/>
                    <a:lstStyle/>
                    <a:p>
                      <a:pPr marL="0" marR="0" algn="just">
                        <a:lnSpc>
                          <a:spcPts val="1200"/>
                        </a:lnSpc>
                        <a:spcBef>
                          <a:spcPts val="0"/>
                        </a:spcBef>
                        <a:spcAft>
                          <a:spcPts val="0"/>
                        </a:spcAft>
                      </a:pPr>
                      <a:r>
                        <a:rPr lang="en-US" sz="1100" u="none" cap="none" spc="0">
                          <a:solidFill>
                            <a:schemeClr val="tx1"/>
                          </a:solidFill>
                          <a:effectLst/>
                        </a:rPr>
                        <a:t>delay</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algn="just">
                        <a:lnSpc>
                          <a:spcPts val="1200"/>
                        </a:lnSpc>
                        <a:spcBef>
                          <a:spcPts val="0"/>
                        </a:spcBef>
                        <a:spcAft>
                          <a:spcPts val="0"/>
                        </a:spcAft>
                      </a:pPr>
                      <a:r>
                        <a:rPr lang="en-US" sz="1100" u="none" cap="none" spc="0">
                          <a:solidFill>
                            <a:schemeClr val="tx1"/>
                          </a:solidFill>
                          <a:effectLst/>
                        </a:rPr>
                        <a:t>BIGINT</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algn="just">
                        <a:lnSpc>
                          <a:spcPts val="1200"/>
                        </a:lnSpc>
                        <a:spcBef>
                          <a:spcPts val="0"/>
                        </a:spcBef>
                        <a:spcAft>
                          <a:spcPts val="0"/>
                        </a:spcAft>
                      </a:pPr>
                      <a:r>
                        <a:rPr lang="en-GB" sz="1100" u="none" cap="none" spc="0">
                          <a:solidFill>
                            <a:schemeClr val="tx1"/>
                          </a:solidFill>
                          <a:effectLst/>
                        </a:rPr>
                        <a:t>Delay observed of the packet in the last processing step (-1 means lost)</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418544161"/>
                  </a:ext>
                </a:extLst>
              </a:tr>
              <a:tr h="289401">
                <a:tc>
                  <a:txBody>
                    <a:bodyPr/>
                    <a:lstStyle/>
                    <a:p>
                      <a:pPr marL="0" marR="0" algn="just">
                        <a:lnSpc>
                          <a:spcPts val="1200"/>
                        </a:lnSpc>
                        <a:spcBef>
                          <a:spcPts val="0"/>
                        </a:spcBef>
                        <a:spcAft>
                          <a:spcPts val="0"/>
                        </a:spcAft>
                      </a:pPr>
                      <a:r>
                        <a:rPr lang="en-US" sz="1100" u="none" cap="none" spc="0">
                          <a:solidFill>
                            <a:schemeClr val="tx1"/>
                          </a:solidFill>
                          <a:effectLst/>
                        </a:rPr>
                        <a:t>render_timing</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algn="just">
                        <a:lnSpc>
                          <a:spcPts val="1200"/>
                        </a:lnSpc>
                        <a:spcBef>
                          <a:spcPts val="0"/>
                        </a:spcBef>
                        <a:spcAft>
                          <a:spcPts val="0"/>
                        </a:spcAft>
                      </a:pPr>
                      <a:r>
                        <a:rPr lang="en-US" sz="1100" u="none" cap="none" spc="0">
                          <a:solidFill>
                            <a:schemeClr val="tx1"/>
                          </a:solidFill>
                          <a:effectLst/>
                        </a:rPr>
                        <a:t>BIGINT</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algn="just">
                        <a:lnSpc>
                          <a:spcPts val="1200"/>
                        </a:lnSpc>
                        <a:spcBef>
                          <a:spcPts val="0"/>
                        </a:spcBef>
                        <a:spcAft>
                          <a:spcPts val="0"/>
                        </a:spcAft>
                      </a:pPr>
                      <a:r>
                        <a:rPr lang="en-GB" sz="1100" u="none" cap="none" spc="0">
                          <a:solidFill>
                            <a:schemeClr val="tx1"/>
                          </a:solidFill>
                          <a:effectLst/>
                        </a:rPr>
                        <a:t>the rendering generation timing associated to the media included in the packet.</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2975878467"/>
                  </a:ext>
                </a:extLst>
              </a:tr>
              <a:tr h="289401">
                <a:tc>
                  <a:txBody>
                    <a:bodyPr/>
                    <a:lstStyle/>
                    <a:p>
                      <a:pPr marL="0" marR="0" algn="just">
                        <a:lnSpc>
                          <a:spcPts val="1200"/>
                        </a:lnSpc>
                        <a:spcBef>
                          <a:spcPts val="0"/>
                        </a:spcBef>
                        <a:spcAft>
                          <a:spcPts val="0"/>
                        </a:spcAft>
                      </a:pPr>
                      <a:r>
                        <a:rPr lang="en-US" sz="1100" u="none" cap="none" spc="0">
                          <a:solidFill>
                            <a:schemeClr val="tx1"/>
                          </a:solidFill>
                          <a:effectLst/>
                        </a:rPr>
                        <a:t>number_in_unit</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algn="just">
                        <a:lnSpc>
                          <a:spcPts val="1200"/>
                        </a:lnSpc>
                        <a:spcBef>
                          <a:spcPts val="0"/>
                        </a:spcBef>
                        <a:spcAft>
                          <a:spcPts val="0"/>
                        </a:spcAft>
                      </a:pPr>
                      <a:r>
                        <a:rPr lang="en-US" sz="1100" u="none" cap="none" spc="0">
                          <a:solidFill>
                            <a:schemeClr val="tx1"/>
                          </a:solidFill>
                          <a:effectLst/>
                        </a:rPr>
                        <a:t>BIGINT</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algn="just">
                        <a:lnSpc>
                          <a:spcPts val="1200"/>
                        </a:lnSpc>
                        <a:spcBef>
                          <a:spcPts val="0"/>
                        </a:spcBef>
                        <a:spcAft>
                          <a:spcPts val="0"/>
                        </a:spcAft>
                      </a:pPr>
                      <a:r>
                        <a:rPr lang="en-GB" sz="1100" u="none" cap="none" spc="0">
                          <a:solidFill>
                            <a:schemeClr val="tx1"/>
                          </a:solidFill>
                          <a:effectLst/>
                        </a:rPr>
                        <a:t>The number of the packet within the unit (slice), start at 1</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3904272584"/>
                  </a:ext>
                </a:extLst>
              </a:tr>
              <a:tr h="334728">
                <a:tc>
                  <a:txBody>
                    <a:bodyPr/>
                    <a:lstStyle/>
                    <a:p>
                      <a:pPr marL="0" marR="0" algn="just">
                        <a:lnSpc>
                          <a:spcPts val="1200"/>
                        </a:lnSpc>
                        <a:spcBef>
                          <a:spcPts val="0"/>
                        </a:spcBef>
                        <a:spcAft>
                          <a:spcPts val="0"/>
                        </a:spcAft>
                      </a:pPr>
                      <a:r>
                        <a:rPr lang="en-US" sz="1100" u="none" cap="none" spc="0">
                          <a:solidFill>
                            <a:schemeClr val="tx1"/>
                          </a:solidFill>
                          <a:effectLst/>
                        </a:rPr>
                        <a:t>last_in_unit</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algn="just">
                        <a:lnSpc>
                          <a:spcPts val="1200"/>
                        </a:lnSpc>
                        <a:spcBef>
                          <a:spcPts val="0"/>
                        </a:spcBef>
                        <a:spcAft>
                          <a:spcPts val="0"/>
                        </a:spcAft>
                      </a:pPr>
                      <a:r>
                        <a:rPr lang="en-US" sz="1100" u="none" cap="none" spc="0">
                          <a:solidFill>
                            <a:schemeClr val="tx1"/>
                          </a:solidFill>
                          <a:effectLst/>
                        </a:rPr>
                        <a:t>BIGINT</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algn="just">
                        <a:lnSpc>
                          <a:spcPct val="100000"/>
                        </a:lnSpc>
                        <a:spcBef>
                          <a:spcPts val="0"/>
                        </a:spcBef>
                        <a:spcAft>
                          <a:spcPts val="0"/>
                        </a:spcAft>
                      </a:pPr>
                      <a:r>
                        <a:rPr lang="en-GB" sz="1100" u="none" cap="none" spc="0">
                          <a:solidFill>
                            <a:schemeClr val="tx1"/>
                          </a:solidFill>
                          <a:effectLst/>
                        </a:rPr>
                        <a:t>Indicates if this is the last packet in the slice/unit 0=no, 1=yes </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2812290214"/>
                  </a:ext>
                </a:extLst>
              </a:tr>
              <a:tr h="525125">
                <a:tc>
                  <a:txBody>
                    <a:bodyPr/>
                    <a:lstStyle/>
                    <a:p>
                      <a:pPr marL="0" marR="0" algn="just">
                        <a:lnSpc>
                          <a:spcPts val="1200"/>
                        </a:lnSpc>
                        <a:spcBef>
                          <a:spcPts val="0"/>
                        </a:spcBef>
                        <a:spcAft>
                          <a:spcPts val="0"/>
                        </a:spcAft>
                      </a:pPr>
                      <a:r>
                        <a:rPr lang="en-US" sz="1100" u="none" cap="none" spc="0">
                          <a:solidFill>
                            <a:schemeClr val="tx1"/>
                          </a:solidFill>
                          <a:effectLst/>
                        </a:rPr>
                        <a:t>type</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algn="just">
                        <a:lnSpc>
                          <a:spcPts val="1200"/>
                        </a:lnSpc>
                        <a:spcBef>
                          <a:spcPts val="0"/>
                        </a:spcBef>
                        <a:spcAft>
                          <a:spcPts val="0"/>
                        </a:spcAft>
                      </a:pPr>
                      <a:r>
                        <a:rPr lang="en-US" sz="1100" u="none" cap="none" spc="0">
                          <a:solidFill>
                            <a:schemeClr val="tx1"/>
                          </a:solidFill>
                          <a:effectLst/>
                        </a:rPr>
                        <a:t>BIGINT</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algn="just">
                        <a:lnSpc>
                          <a:spcPts val="1200"/>
                        </a:lnSpc>
                        <a:spcBef>
                          <a:spcPts val="0"/>
                        </a:spcBef>
                        <a:spcAft>
                          <a:spcPts val="0"/>
                        </a:spcAft>
                      </a:pPr>
                      <a:r>
                        <a:rPr lang="en-GB" sz="1100" u="none" cap="none" spc="0">
                          <a:solidFill>
                            <a:schemeClr val="tx1"/>
                          </a:solidFill>
                          <a:effectLst/>
                        </a:rPr>
                        <a:t>The data type of the unit </a:t>
                      </a:r>
                      <a:endParaRPr lang="en-US" sz="1100" u="none" cap="none" spc="0">
                        <a:solidFill>
                          <a:schemeClr val="tx1"/>
                        </a:solidFill>
                        <a:effectLst/>
                      </a:endParaRPr>
                    </a:p>
                    <a:p>
                      <a:pPr marL="0" marR="0" algn="just">
                        <a:lnSpc>
                          <a:spcPts val="1200"/>
                        </a:lnSpc>
                        <a:spcBef>
                          <a:spcPts val="0"/>
                        </a:spcBef>
                        <a:spcAft>
                          <a:spcPts val="0"/>
                        </a:spcAft>
                      </a:pPr>
                      <a:r>
                        <a:rPr lang="en-GB" sz="1100" u="none" cap="none" spc="0">
                          <a:solidFill>
                            <a:schemeClr val="tx1"/>
                          </a:solidFill>
                          <a:effectLst/>
                        </a:rPr>
                        <a:t>0 unknown</a:t>
                      </a:r>
                      <a:endParaRPr lang="en-US" sz="1100" u="none" cap="none" spc="0">
                        <a:solidFill>
                          <a:schemeClr val="tx1"/>
                        </a:solidFill>
                        <a:effectLst/>
                      </a:endParaRPr>
                    </a:p>
                    <a:p>
                      <a:pPr marL="0" marR="0" algn="just">
                        <a:lnSpc>
                          <a:spcPts val="1200"/>
                        </a:lnSpc>
                        <a:spcBef>
                          <a:spcPts val="0"/>
                        </a:spcBef>
                        <a:spcAft>
                          <a:spcPts val="0"/>
                        </a:spcAft>
                      </a:pPr>
                      <a:r>
                        <a:rPr lang="en-GB" sz="1100" u="none" cap="none" spc="0">
                          <a:solidFill>
                            <a:schemeClr val="tx1"/>
                          </a:solidFill>
                          <a:effectLst/>
                        </a:rPr>
                        <a:t>For video 1=intra 2=inter</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3152716136"/>
                  </a:ext>
                </a:extLst>
              </a:tr>
              <a:tr h="289401">
                <a:tc>
                  <a:txBody>
                    <a:bodyPr/>
                    <a:lstStyle/>
                    <a:p>
                      <a:pPr marL="0" marR="0" algn="just">
                        <a:lnSpc>
                          <a:spcPts val="1200"/>
                        </a:lnSpc>
                        <a:spcBef>
                          <a:spcPts val="0"/>
                        </a:spcBef>
                        <a:spcAft>
                          <a:spcPts val="0"/>
                        </a:spcAft>
                      </a:pPr>
                      <a:r>
                        <a:rPr lang="en-US" sz="1100" u="none" cap="none" spc="0">
                          <a:solidFill>
                            <a:schemeClr val="tx1"/>
                          </a:solidFill>
                          <a:effectLst/>
                        </a:rPr>
                        <a:t>importance</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algn="just">
                        <a:lnSpc>
                          <a:spcPts val="1200"/>
                        </a:lnSpc>
                        <a:spcBef>
                          <a:spcPts val="0"/>
                        </a:spcBef>
                        <a:spcAft>
                          <a:spcPts val="0"/>
                        </a:spcAft>
                      </a:pPr>
                      <a:r>
                        <a:rPr lang="en-US" sz="1100" u="none" cap="none" spc="0">
                          <a:solidFill>
                            <a:schemeClr val="tx1"/>
                          </a:solidFill>
                          <a:effectLst/>
                        </a:rPr>
                        <a:t>BIGINT</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algn="just">
                        <a:lnSpc>
                          <a:spcPts val="1200"/>
                        </a:lnSpc>
                        <a:spcBef>
                          <a:spcPts val="0"/>
                        </a:spcBef>
                        <a:spcAft>
                          <a:spcPts val="0"/>
                        </a:spcAft>
                      </a:pPr>
                      <a:r>
                        <a:rPr lang="en-GB" sz="1100" u="none" cap="none" spc="0">
                          <a:solidFill>
                            <a:schemeClr val="tx1"/>
                          </a:solidFill>
                          <a:effectLst/>
                        </a:rPr>
                        <a:t>assigned relative importance information (higher number means higher importance)</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3469678111"/>
                  </a:ext>
                </a:extLst>
              </a:tr>
              <a:tr h="289401">
                <a:tc>
                  <a:txBody>
                    <a:bodyPr/>
                    <a:lstStyle/>
                    <a:p>
                      <a:pPr marL="0" marR="0" algn="just">
                        <a:lnSpc>
                          <a:spcPts val="1200"/>
                        </a:lnSpc>
                        <a:spcBef>
                          <a:spcPts val="0"/>
                        </a:spcBef>
                        <a:spcAft>
                          <a:spcPts val="0"/>
                        </a:spcAft>
                      </a:pPr>
                      <a:r>
                        <a:rPr lang="en-US" sz="1100" u="none" cap="none" spc="0">
                          <a:solidFill>
                            <a:schemeClr val="tx1"/>
                          </a:solidFill>
                          <a:effectLst/>
                        </a:rPr>
                        <a:t>index</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algn="just">
                        <a:lnSpc>
                          <a:spcPts val="1200"/>
                        </a:lnSpc>
                        <a:spcBef>
                          <a:spcPts val="0"/>
                        </a:spcBef>
                        <a:spcAft>
                          <a:spcPts val="0"/>
                        </a:spcAft>
                      </a:pPr>
                      <a:r>
                        <a:rPr lang="en-US" sz="1100" u="none" cap="none" spc="0">
                          <a:solidFill>
                            <a:schemeClr val="tx1"/>
                          </a:solidFill>
                          <a:effectLst/>
                        </a:rPr>
                        <a:t>BIGINT</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algn="just">
                        <a:lnSpc>
                          <a:spcPts val="1200"/>
                        </a:lnSpc>
                        <a:spcBef>
                          <a:spcPts val="0"/>
                        </a:spcBef>
                        <a:spcAft>
                          <a:spcPts val="0"/>
                        </a:spcAft>
                      </a:pPr>
                      <a:r>
                        <a:rPr lang="en-GB" sz="1100" u="none" cap="none" spc="0">
                          <a:solidFill>
                            <a:schemeClr val="tx1"/>
                          </a:solidFill>
                          <a:effectLst/>
                        </a:rPr>
                        <a:t>Unique index increased by 1 and indexing this row in the S-Trace file.</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552496852"/>
                  </a:ext>
                </a:extLst>
              </a:tr>
              <a:tr h="289401">
                <a:tc>
                  <a:txBody>
                    <a:bodyPr/>
                    <a:lstStyle/>
                    <a:p>
                      <a:pPr marL="0" marR="0" algn="just">
                        <a:lnSpc>
                          <a:spcPts val="1200"/>
                        </a:lnSpc>
                        <a:spcBef>
                          <a:spcPts val="0"/>
                        </a:spcBef>
                        <a:spcAft>
                          <a:spcPts val="0"/>
                        </a:spcAft>
                      </a:pPr>
                      <a:r>
                        <a:rPr lang="en-US" sz="1100" u="none" cap="none" spc="0">
                          <a:solidFill>
                            <a:schemeClr val="tx1"/>
                          </a:solidFill>
                          <a:effectLst/>
                        </a:rPr>
                        <a:t>s_trace</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38100" cap="flat" cmpd="sng" algn="ctr">
                      <a:noFill/>
                      <a:prstDash val="solid"/>
                    </a:lnL>
                    <a:lnR w="6350" cap="flat" cmpd="sng" algn="ctr">
                      <a:solidFill>
                        <a:schemeClr val="tx1">
                          <a:lumMod val="75000"/>
                          <a:lumOff val="25000"/>
                        </a:schemeClr>
                      </a:solidFill>
                      <a:prstDash val="solid"/>
                    </a:lnR>
                    <a:lnT w="12700" cmpd="sng">
                      <a:noFill/>
                      <a:prstDash val="solid"/>
                    </a:lnT>
                    <a:lnB w="38100" cap="flat" cmpd="sng" algn="ctr">
                      <a:noFill/>
                      <a:prstDash val="solid"/>
                    </a:lnB>
                    <a:solidFill>
                      <a:srgbClr val="F2F2F2">
                        <a:alpha val="30196"/>
                      </a:srgbClr>
                    </a:solidFill>
                  </a:tcPr>
                </a:tc>
                <a:tc>
                  <a:txBody>
                    <a:bodyPr/>
                    <a:lstStyle/>
                    <a:p>
                      <a:pPr marL="0" marR="0" algn="just">
                        <a:lnSpc>
                          <a:spcPts val="1200"/>
                        </a:lnSpc>
                        <a:spcBef>
                          <a:spcPts val="0"/>
                        </a:spcBef>
                        <a:spcAft>
                          <a:spcPts val="0"/>
                        </a:spcAft>
                      </a:pPr>
                      <a:r>
                        <a:rPr lang="en-US" sz="1100" u="none" cap="none" spc="0">
                          <a:solidFill>
                            <a:schemeClr val="tx1"/>
                          </a:solidFill>
                          <a:effectLst/>
                        </a:rPr>
                        <a:t>STRING</a:t>
                      </a:r>
                      <a:endParaRPr lang="en-US" sz="1100" u="none" cap="none" spc="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38100" cap="flat" cmpd="sng" algn="ctr">
                      <a:noFill/>
                      <a:prstDash val="solid"/>
                    </a:lnB>
                    <a:solidFill>
                      <a:srgbClr val="F2F2F2">
                        <a:alpha val="30196"/>
                      </a:srgbClr>
                    </a:solidFill>
                  </a:tcPr>
                </a:tc>
                <a:tc>
                  <a:txBody>
                    <a:bodyPr/>
                    <a:lstStyle/>
                    <a:p>
                      <a:pPr marL="0" marR="0" algn="just">
                        <a:lnSpc>
                          <a:spcPts val="1200"/>
                        </a:lnSpc>
                        <a:spcBef>
                          <a:spcPts val="0"/>
                        </a:spcBef>
                        <a:spcAft>
                          <a:spcPts val="0"/>
                        </a:spcAft>
                      </a:pPr>
                      <a:r>
                        <a:rPr lang="en-GB" sz="1100" u="none" cap="none" spc="0" dirty="0">
                          <a:solidFill>
                            <a:schemeClr val="tx1"/>
                          </a:solidFill>
                          <a:effectLst/>
                        </a:rPr>
                        <a:t>Reference to </a:t>
                      </a:r>
                      <a:r>
                        <a:rPr lang="en-GB" sz="1100" u="none" cap="none" spc="0" dirty="0" err="1">
                          <a:solidFill>
                            <a:schemeClr val="tx1"/>
                          </a:solidFill>
                          <a:effectLst/>
                        </a:rPr>
                        <a:t>s_trace</a:t>
                      </a:r>
                      <a:r>
                        <a:rPr lang="en-GB" sz="1100" u="none" cap="none" spc="0" dirty="0">
                          <a:solidFill>
                            <a:schemeClr val="tx1"/>
                          </a:solidFill>
                          <a:effectLst/>
                        </a:rPr>
                        <a:t> file containing information for each slice</a:t>
                      </a:r>
                      <a:endParaRPr lang="en-US" sz="1100" u="none" cap="none" spc="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91932" marR="53038" marT="70717" marB="70717">
                    <a:lnL w="6350" cap="flat" cmpd="sng" algn="ctr">
                      <a:solidFill>
                        <a:schemeClr val="tx1">
                          <a:lumMod val="75000"/>
                          <a:lumOff val="25000"/>
                        </a:schemeClr>
                      </a:solidFill>
                      <a:prstDash val="solid"/>
                    </a:lnL>
                    <a:lnR w="38100" cap="flat" cmpd="sng" algn="ctr">
                      <a:noFill/>
                      <a:prstDash val="solid"/>
                    </a:lnR>
                    <a:lnT w="12700" cmpd="sng">
                      <a:noFill/>
                      <a:prstDash val="solid"/>
                    </a:lnT>
                    <a:lnB w="38100" cap="flat" cmpd="sng" algn="ctr">
                      <a:noFill/>
                      <a:prstDash val="solid"/>
                    </a:lnB>
                    <a:solidFill>
                      <a:srgbClr val="F2F2F2">
                        <a:alpha val="30196"/>
                      </a:srgbClr>
                    </a:solidFill>
                  </a:tcPr>
                </a:tc>
                <a:extLst>
                  <a:ext uri="{0D108BD9-81ED-4DB2-BD59-A6C34878D82A}">
                    <a16:rowId xmlns:a16="http://schemas.microsoft.com/office/drawing/2014/main" val="336954613"/>
                  </a:ext>
                </a:extLst>
              </a:tr>
            </a:tbl>
          </a:graphicData>
        </a:graphic>
      </p:graphicFrame>
    </p:spTree>
    <p:extLst>
      <p:ext uri="{BB962C8B-B14F-4D97-AF65-F5344CB8AC3E}">
        <p14:creationId xmlns:p14="http://schemas.microsoft.com/office/powerpoint/2010/main" val="416663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97ABD-0038-4A5F-8871-B22F17EE94C8}"/>
              </a:ext>
            </a:extLst>
          </p:cNvPr>
          <p:cNvSpPr>
            <a:spLocks noGrp="1"/>
          </p:cNvSpPr>
          <p:nvPr>
            <p:ph type="title"/>
          </p:nvPr>
        </p:nvSpPr>
        <p:spPr>
          <a:xfrm>
            <a:off x="495300" y="565125"/>
            <a:ext cx="11187112" cy="439479"/>
          </a:xfrm>
        </p:spPr>
        <p:txBody>
          <a:bodyPr>
            <a:normAutofit/>
          </a:bodyPr>
          <a:lstStyle/>
          <a:p>
            <a:r>
              <a:rPr lang="de-DE" dirty="0"/>
              <a:t>Initial Configurations (1)</a:t>
            </a:r>
            <a:endParaRPr lang="en-US" dirty="0"/>
          </a:p>
        </p:txBody>
      </p:sp>
      <p:sp>
        <p:nvSpPr>
          <p:cNvPr id="9" name="Rectangle 2">
            <a:extLst>
              <a:ext uri="{FF2B5EF4-FFF2-40B4-BE49-F238E27FC236}">
                <a16:creationId xmlns:a16="http://schemas.microsoft.com/office/drawing/2014/main" id="{69EC269B-B5CE-4605-AB6D-B8DC63F3C782}"/>
              </a:ext>
            </a:extLst>
          </p:cNvPr>
          <p:cNvSpPr>
            <a:spLocks noGrp="1" noChangeArrowheads="1"/>
          </p:cNvSpPr>
          <p:nvPr>
            <p:ph sz="quarter" idx="14"/>
          </p:nvPr>
        </p:nvSpPr>
        <p:spPr bwMode="auto">
          <a:prstGeom prst="rect">
            <a:avLst/>
          </a:prstGeom>
        </p:spPr>
        <p:txBody>
          <a:bodyPr vert="horz" lIns="0" tIns="0" rIns="0" bIns="0" rtlCol="0">
            <a:normAutofit/>
          </a:bodyPr>
          <a:lstStyle/>
          <a:p>
            <a:r>
              <a:rPr lang="en-US" altLang="en-US" dirty="0"/>
              <a:t>Content Model: </a:t>
            </a:r>
          </a:p>
          <a:p>
            <a:pPr lvl="1"/>
            <a:r>
              <a:rPr lang="en-US" altLang="en-US" dirty="0"/>
              <a:t>G</a:t>
            </a:r>
            <a:r>
              <a:rPr lang="en-US" altLang="en-US" dirty="0" bmk=""/>
              <a:t>ame output with 2 eye buffers at 2Kx2K at 60 fps, 8bit.</a:t>
            </a:r>
            <a:endParaRPr lang="en-US" altLang="en-US" dirty="0"/>
          </a:p>
          <a:p>
            <a:pPr lvl="1"/>
            <a:r>
              <a:rPr lang="en-US" altLang="en-US" dirty="0" bmk="_Hlk61474385"/>
              <a:t>Content and Trace Preview is here: </a:t>
            </a:r>
            <a:r>
              <a:rPr lang="en-GB" altLang="en-US" dirty="0" bmk="_Hlk61474385">
                <a:hlinkClick r:id="rId2"/>
              </a:rPr>
              <a:t>http://dash.akamaized.net/WAVE/3GPP/XRTraffic/Traces/Qualcomm-VR2</a:t>
            </a:r>
            <a:endParaRPr lang="en-US" altLang="en-US" dirty="0" bmk="_Hlk61474385"/>
          </a:p>
          <a:p>
            <a:pPr lvl="1"/>
            <a:r>
              <a:rPr lang="en-GB" altLang="en-US" dirty="0" bmk="_Hlk61474385"/>
              <a:t>No audio</a:t>
            </a:r>
            <a:endParaRPr lang="en-US" altLang="en-US" dirty="0"/>
          </a:p>
          <a:p>
            <a:r>
              <a:rPr lang="en-GB" altLang="en-US" dirty="0"/>
              <a:t>Encoding Model</a:t>
            </a:r>
            <a:endParaRPr lang="en-US" altLang="en-US" dirty="0"/>
          </a:p>
          <a:p>
            <a:pPr lvl="1"/>
            <a:r>
              <a:rPr lang="en-US" altLang="en-US" dirty="0"/>
              <a:t>HEVC model as defined in </a:t>
            </a:r>
            <a:r>
              <a:rPr lang="en-US" altLang="en-US" dirty="0">
                <a:hlinkClick r:id="rId3"/>
              </a:rPr>
              <a:t>S4aV200575</a:t>
            </a:r>
            <a:r>
              <a:rPr lang="en-US" altLang="en-US" dirty="0"/>
              <a:t> </a:t>
            </a:r>
          </a:p>
          <a:p>
            <a:pPr lvl="1"/>
            <a:r>
              <a:rPr lang="en-US" altLang="en-US" dirty="0"/>
              <a:t>target bitrate 30 Mbit/s, equally split across eye buffers, independently encoded.</a:t>
            </a:r>
          </a:p>
          <a:p>
            <a:pPr lvl="1"/>
            <a:r>
              <a:rPr lang="en-US" altLang="en-US" dirty="0"/>
              <a:t>Pre-encoding delay: Encoder pre-delay is varying between 10 to 20ms</a:t>
            </a:r>
          </a:p>
          <a:p>
            <a:pPr lvl="1"/>
            <a:r>
              <a:rPr lang="en-US" altLang="en-US" dirty="0"/>
              <a:t>Encoding delay is modelled to vary with truncated Gaussian</a:t>
            </a:r>
          </a:p>
          <a:p>
            <a:r>
              <a:rPr lang="en-US" altLang="en-US" dirty="0"/>
              <a:t>Content Delivery Model</a:t>
            </a:r>
          </a:p>
          <a:p>
            <a:pPr lvl="1"/>
            <a:r>
              <a:rPr lang="en-US" altLang="en-US" dirty="0"/>
              <a:t>Edge/Cloud to </a:t>
            </a:r>
            <a:r>
              <a:rPr lang="en-US" altLang="en-US" dirty="0" err="1"/>
              <a:t>gNB</a:t>
            </a:r>
            <a:r>
              <a:rPr lang="en-US" altLang="en-US" dirty="0"/>
              <a:t> bitrate is 1.5 media bitrate </a:t>
            </a:r>
          </a:p>
          <a:p>
            <a:r>
              <a:rPr lang="en-US" altLang="en-US" dirty="0"/>
              <a:t>Delivery receiver</a:t>
            </a:r>
          </a:p>
          <a:p>
            <a:pPr lvl="1"/>
            <a:r>
              <a:rPr lang="en-US" altLang="en-US" dirty="0"/>
              <a:t>Slice loss model (1 lost packets per slice results in slice loss)</a:t>
            </a:r>
          </a:p>
          <a:p>
            <a:pPr lvl="1"/>
            <a:r>
              <a:rPr lang="en-US" altLang="en-US" dirty="0"/>
              <a:t>Maximum latency for slice: 60ms (see TR 26.928, clause 4 and 6.2.5.1)</a:t>
            </a:r>
          </a:p>
          <a:p>
            <a:pPr marL="0" indent="0">
              <a:buNone/>
            </a:pPr>
            <a:endParaRPr lang="en-US" altLang="en-US" dirty="0"/>
          </a:p>
        </p:txBody>
      </p:sp>
      <p:sp>
        <p:nvSpPr>
          <p:cNvPr id="11" name="Subtitle 10">
            <a:extLst>
              <a:ext uri="{FF2B5EF4-FFF2-40B4-BE49-F238E27FC236}">
                <a16:creationId xmlns:a16="http://schemas.microsoft.com/office/drawing/2014/main" id="{386174F3-4818-480D-96C5-11003270EF7A}"/>
              </a:ext>
            </a:extLst>
          </p:cNvPr>
          <p:cNvSpPr>
            <a:spLocks noGrp="1"/>
          </p:cNvSpPr>
          <p:nvPr>
            <p:ph type="subTitle" idx="1"/>
          </p:nvPr>
        </p:nvSpPr>
        <p:spPr/>
        <p:txBody>
          <a:bodyPr/>
          <a:lstStyle/>
          <a:p>
            <a:r>
              <a:rPr lang="de-DE" dirty="0"/>
              <a:t>Fixed Parameters</a:t>
            </a:r>
            <a:endParaRPr lang="en-US" dirty="0"/>
          </a:p>
        </p:txBody>
      </p:sp>
      <p:sp>
        <p:nvSpPr>
          <p:cNvPr id="4" name="Footer Placeholder 3">
            <a:extLst>
              <a:ext uri="{FF2B5EF4-FFF2-40B4-BE49-F238E27FC236}">
                <a16:creationId xmlns:a16="http://schemas.microsoft.com/office/drawing/2014/main" id="{BD4B75BC-2BDF-4647-BE9C-5FC55192C98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Source sample text</a:t>
            </a:r>
            <a:endParaRPr lang="en-US" dirty="0"/>
          </a:p>
        </p:txBody>
      </p:sp>
    </p:spTree>
    <p:extLst>
      <p:ext uri="{BB962C8B-B14F-4D97-AF65-F5344CB8AC3E}">
        <p14:creationId xmlns:p14="http://schemas.microsoft.com/office/powerpoint/2010/main" val="2880650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97ABD-0038-4A5F-8871-B22F17EE94C8}"/>
              </a:ext>
            </a:extLst>
          </p:cNvPr>
          <p:cNvSpPr>
            <a:spLocks noGrp="1"/>
          </p:cNvSpPr>
          <p:nvPr>
            <p:ph type="title"/>
          </p:nvPr>
        </p:nvSpPr>
        <p:spPr>
          <a:xfrm>
            <a:off x="495300" y="565125"/>
            <a:ext cx="11187112" cy="439479"/>
          </a:xfrm>
        </p:spPr>
        <p:txBody>
          <a:bodyPr>
            <a:normAutofit/>
          </a:bodyPr>
          <a:lstStyle/>
          <a:p>
            <a:r>
              <a:rPr lang="de-DE" dirty="0"/>
              <a:t>Initial Configurations (2)</a:t>
            </a:r>
            <a:endParaRPr lang="en-US" dirty="0"/>
          </a:p>
        </p:txBody>
      </p:sp>
      <p:sp>
        <p:nvSpPr>
          <p:cNvPr id="11" name="Subtitle 10">
            <a:extLst>
              <a:ext uri="{FF2B5EF4-FFF2-40B4-BE49-F238E27FC236}">
                <a16:creationId xmlns:a16="http://schemas.microsoft.com/office/drawing/2014/main" id="{386174F3-4818-480D-96C5-11003270EF7A}"/>
              </a:ext>
            </a:extLst>
          </p:cNvPr>
          <p:cNvSpPr>
            <a:spLocks noGrp="1"/>
          </p:cNvSpPr>
          <p:nvPr>
            <p:ph type="subTitle" idx="1"/>
          </p:nvPr>
        </p:nvSpPr>
        <p:spPr/>
        <p:txBody>
          <a:bodyPr/>
          <a:lstStyle/>
          <a:p>
            <a:r>
              <a:rPr lang="de-DE" dirty="0"/>
              <a:t>Configurations</a:t>
            </a:r>
            <a:endParaRPr lang="en-US" dirty="0"/>
          </a:p>
        </p:txBody>
      </p:sp>
      <p:sp>
        <p:nvSpPr>
          <p:cNvPr id="4" name="Footer Placeholder 3">
            <a:extLst>
              <a:ext uri="{FF2B5EF4-FFF2-40B4-BE49-F238E27FC236}">
                <a16:creationId xmlns:a16="http://schemas.microsoft.com/office/drawing/2014/main" id="{BD4B75BC-2BDF-4647-BE9C-5FC55192C98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Source sample text</a:t>
            </a:r>
            <a:endParaRPr lang="en-US" dirty="0"/>
          </a:p>
        </p:txBody>
      </p:sp>
      <p:graphicFrame>
        <p:nvGraphicFramePr>
          <p:cNvPr id="6" name="Table 5">
            <a:extLst>
              <a:ext uri="{FF2B5EF4-FFF2-40B4-BE49-F238E27FC236}">
                <a16:creationId xmlns:a16="http://schemas.microsoft.com/office/drawing/2014/main" id="{97294155-3885-424A-8526-74EF00891F17}"/>
              </a:ext>
            </a:extLst>
          </p:cNvPr>
          <p:cNvGraphicFramePr>
            <a:graphicFrameLocks noGrp="1"/>
          </p:cNvGraphicFramePr>
          <p:nvPr/>
        </p:nvGraphicFramePr>
        <p:xfrm>
          <a:off x="502444" y="1507865"/>
          <a:ext cx="11187112" cy="4389120"/>
        </p:xfrm>
        <a:graphic>
          <a:graphicData uri="http://schemas.openxmlformats.org/drawingml/2006/table">
            <a:tbl>
              <a:tblPr firstRow="1" firstCol="1" bandRow="1">
                <a:tableStyleId>{5C22544A-7EE6-4342-B048-85BDC9FD1C3A}</a:tableStyleId>
              </a:tblPr>
              <a:tblGrid>
                <a:gridCol w="1203982">
                  <a:extLst>
                    <a:ext uri="{9D8B030D-6E8A-4147-A177-3AD203B41FA5}">
                      <a16:colId xmlns:a16="http://schemas.microsoft.com/office/drawing/2014/main" val="3423447455"/>
                    </a:ext>
                  </a:extLst>
                </a:gridCol>
                <a:gridCol w="9983130">
                  <a:extLst>
                    <a:ext uri="{9D8B030D-6E8A-4147-A177-3AD203B41FA5}">
                      <a16:colId xmlns:a16="http://schemas.microsoft.com/office/drawing/2014/main" val="4240252905"/>
                    </a:ext>
                  </a:extLst>
                </a:gridCol>
              </a:tblGrid>
              <a:tr h="182880">
                <a:tc>
                  <a:txBody>
                    <a:bodyPr/>
                    <a:lstStyle/>
                    <a:p>
                      <a:pPr marL="0" marR="0" algn="just">
                        <a:spcBef>
                          <a:spcPts val="150"/>
                        </a:spcBef>
                        <a:spcAft>
                          <a:spcPts val="150"/>
                        </a:spcAft>
                        <a:tabLst>
                          <a:tab pos="228600" algn="l"/>
                        </a:tabLst>
                      </a:pPr>
                      <a:r>
                        <a:rPr lang="en-US" sz="1600" u="none" dirty="0">
                          <a:effectLst/>
                        </a:rPr>
                        <a:t>Configuration</a:t>
                      </a:r>
                      <a:endParaRPr lang="en-US" sz="1600" u="none"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lgn="just">
                        <a:spcBef>
                          <a:spcPts val="150"/>
                        </a:spcBef>
                        <a:spcAft>
                          <a:spcPts val="150"/>
                        </a:spcAft>
                        <a:tabLst>
                          <a:tab pos="228600" algn="l"/>
                        </a:tabLst>
                      </a:pPr>
                      <a:r>
                        <a:rPr lang="en-US" sz="1600" u="none" dirty="0">
                          <a:effectLst/>
                        </a:rPr>
                        <a:t>Basic Content Parameters</a:t>
                      </a:r>
                      <a:endParaRPr lang="en-US" sz="1600" u="none"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3982411940"/>
                  </a:ext>
                </a:extLst>
              </a:tr>
              <a:tr h="365760">
                <a:tc>
                  <a:txBody>
                    <a:bodyPr/>
                    <a:lstStyle/>
                    <a:p>
                      <a:pPr marL="0" marR="0" algn="just">
                        <a:spcBef>
                          <a:spcPts val="150"/>
                        </a:spcBef>
                        <a:spcAft>
                          <a:spcPts val="150"/>
                        </a:spcAft>
                        <a:tabLst>
                          <a:tab pos="228600" algn="l"/>
                        </a:tabLst>
                      </a:pPr>
                      <a:r>
                        <a:rPr lang="en-US" sz="1600" u="none" dirty="0">
                          <a:effectLst/>
                        </a:rPr>
                        <a:t>VR2-1</a:t>
                      </a:r>
                      <a:endParaRPr lang="en-US" sz="1600" u="none"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lgn="just">
                        <a:spcBef>
                          <a:spcPts val="150"/>
                        </a:spcBef>
                        <a:spcAft>
                          <a:spcPts val="150"/>
                        </a:spcAft>
                        <a:tabLst>
                          <a:tab pos="228600" algn="l"/>
                        </a:tabLst>
                      </a:pPr>
                      <a:r>
                        <a:rPr lang="en-US" sz="1600" u="none" dirty="0">
                          <a:effectLst/>
                        </a:rPr>
                        <a:t>8 slices per eye buffer, 1 slice per frame is intra coded, 30Mbit/s capped VBR with window 200ms, buffer sent at same time, 1500 byte max packet size </a:t>
                      </a:r>
                      <a:endParaRPr lang="en-US" sz="1600" u="none"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470894131"/>
                  </a:ext>
                </a:extLst>
              </a:tr>
              <a:tr h="365760">
                <a:tc>
                  <a:txBody>
                    <a:bodyPr/>
                    <a:lstStyle/>
                    <a:p>
                      <a:pPr marL="0" marR="0" algn="just">
                        <a:spcBef>
                          <a:spcPts val="150"/>
                        </a:spcBef>
                        <a:spcAft>
                          <a:spcPts val="150"/>
                        </a:spcAft>
                        <a:tabLst>
                          <a:tab pos="228600" algn="l"/>
                        </a:tabLst>
                      </a:pPr>
                      <a:r>
                        <a:rPr lang="en-US" sz="1600" u="none" dirty="0">
                          <a:effectLst/>
                        </a:rPr>
                        <a:t>VR2-2</a:t>
                      </a:r>
                      <a:endParaRPr lang="en-US" sz="1600" u="none"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lgn="just">
                        <a:spcBef>
                          <a:spcPts val="150"/>
                        </a:spcBef>
                        <a:spcAft>
                          <a:spcPts val="150"/>
                        </a:spcAft>
                        <a:tabLst>
                          <a:tab pos="228600" algn="l"/>
                        </a:tabLst>
                      </a:pPr>
                      <a:r>
                        <a:rPr lang="en-US" sz="1600" u="none" dirty="0">
                          <a:effectLst/>
                        </a:rPr>
                        <a:t>8 slices per eye buffer, 1 slice per frame is intra coded, 30Mbit/s capped VBR with window 200ms, buffer sent at same time, unlimited packet size </a:t>
                      </a:r>
                      <a:endParaRPr lang="en-US" sz="1600" u="none"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2004602409"/>
                  </a:ext>
                </a:extLst>
              </a:tr>
              <a:tr h="365760">
                <a:tc>
                  <a:txBody>
                    <a:bodyPr/>
                    <a:lstStyle/>
                    <a:p>
                      <a:pPr marL="0" marR="0" algn="just">
                        <a:spcBef>
                          <a:spcPts val="150"/>
                        </a:spcBef>
                        <a:spcAft>
                          <a:spcPts val="150"/>
                        </a:spcAft>
                        <a:tabLst>
                          <a:tab pos="228600" algn="l"/>
                        </a:tabLst>
                      </a:pPr>
                      <a:r>
                        <a:rPr lang="en-US" sz="1600" u="none" dirty="0">
                          <a:effectLst/>
                        </a:rPr>
                        <a:t>VR2-3</a:t>
                      </a:r>
                      <a:endParaRPr lang="en-US" sz="1600" u="none"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lgn="just">
                        <a:spcBef>
                          <a:spcPts val="150"/>
                        </a:spcBef>
                        <a:spcAft>
                          <a:spcPts val="150"/>
                        </a:spcAft>
                        <a:tabLst>
                          <a:tab pos="228600" algn="l"/>
                        </a:tabLst>
                      </a:pPr>
                      <a:r>
                        <a:rPr lang="en-US" sz="1600" u="none" dirty="0">
                          <a:effectLst/>
                        </a:rPr>
                        <a:t>8 slices per eye buffer, 1 slice per frame is intra coded, 30Mbit/s CBR with window 1 frame, buffer sent at same time, 1500 byte max packet size packets</a:t>
                      </a:r>
                      <a:endParaRPr lang="en-US" sz="1600" u="none"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3760449260"/>
                  </a:ext>
                </a:extLst>
              </a:tr>
              <a:tr h="365760">
                <a:tc>
                  <a:txBody>
                    <a:bodyPr/>
                    <a:lstStyle/>
                    <a:p>
                      <a:pPr marL="0" marR="0" algn="just">
                        <a:spcBef>
                          <a:spcPts val="150"/>
                        </a:spcBef>
                        <a:spcAft>
                          <a:spcPts val="150"/>
                        </a:spcAft>
                        <a:tabLst>
                          <a:tab pos="228600" algn="l"/>
                        </a:tabLst>
                      </a:pPr>
                      <a:r>
                        <a:rPr lang="en-US" sz="1600" u="none">
                          <a:effectLst/>
                        </a:rPr>
                        <a:t>VR2-4</a:t>
                      </a:r>
                      <a:endParaRPr lang="en-US" sz="1600" u="none">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lgn="just">
                        <a:spcBef>
                          <a:spcPts val="150"/>
                        </a:spcBef>
                        <a:spcAft>
                          <a:spcPts val="150"/>
                        </a:spcAft>
                        <a:tabLst>
                          <a:tab pos="228600" algn="l"/>
                        </a:tabLst>
                      </a:pPr>
                      <a:r>
                        <a:rPr lang="en-US" sz="1600" u="none" dirty="0">
                          <a:effectLst/>
                        </a:rPr>
                        <a:t>8 slices per eye buffer, 1 slice per frame is intra coded, 30Mbit/s CBR with window 1 frame, buffer sent at same time, unlimited packet size </a:t>
                      </a:r>
                      <a:endParaRPr lang="en-US" sz="1600" u="none"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2938605189"/>
                  </a:ext>
                </a:extLst>
              </a:tr>
              <a:tr h="365760">
                <a:tc>
                  <a:txBody>
                    <a:bodyPr/>
                    <a:lstStyle/>
                    <a:p>
                      <a:pPr marL="0" marR="0" algn="just">
                        <a:spcBef>
                          <a:spcPts val="150"/>
                        </a:spcBef>
                        <a:spcAft>
                          <a:spcPts val="150"/>
                        </a:spcAft>
                        <a:tabLst>
                          <a:tab pos="228600" algn="l"/>
                        </a:tabLst>
                      </a:pPr>
                      <a:r>
                        <a:rPr lang="en-US" sz="1600" u="none">
                          <a:effectLst/>
                        </a:rPr>
                        <a:t>VR2-5</a:t>
                      </a:r>
                      <a:endParaRPr lang="en-US" sz="1600" u="none">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lgn="just">
                        <a:spcBef>
                          <a:spcPts val="150"/>
                        </a:spcBef>
                        <a:spcAft>
                          <a:spcPts val="150"/>
                        </a:spcAft>
                        <a:tabLst>
                          <a:tab pos="228600" algn="l"/>
                        </a:tabLst>
                      </a:pPr>
                      <a:r>
                        <a:rPr lang="en-US" sz="1600" u="none" dirty="0">
                          <a:effectLst/>
                        </a:rPr>
                        <a:t>1 slice per eye buffer, every 8th frame is intra coded, 30Mbit/s capped VBR with window 200ms, buffer sent at same time, 1500 byte max packet size </a:t>
                      </a:r>
                      <a:endParaRPr lang="en-US" sz="1600" u="none"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3593269077"/>
                  </a:ext>
                </a:extLst>
              </a:tr>
              <a:tr h="365760">
                <a:tc>
                  <a:txBody>
                    <a:bodyPr/>
                    <a:lstStyle/>
                    <a:p>
                      <a:pPr marL="0" marR="0" algn="just">
                        <a:spcBef>
                          <a:spcPts val="150"/>
                        </a:spcBef>
                        <a:spcAft>
                          <a:spcPts val="150"/>
                        </a:spcAft>
                        <a:tabLst>
                          <a:tab pos="228600" algn="l"/>
                        </a:tabLst>
                      </a:pPr>
                      <a:r>
                        <a:rPr lang="en-US" sz="1600" u="none">
                          <a:effectLst/>
                        </a:rPr>
                        <a:t>VR2-6</a:t>
                      </a:r>
                      <a:endParaRPr lang="en-US" sz="1600" u="none">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lgn="just">
                        <a:spcBef>
                          <a:spcPts val="150"/>
                        </a:spcBef>
                        <a:spcAft>
                          <a:spcPts val="150"/>
                        </a:spcAft>
                        <a:tabLst>
                          <a:tab pos="228600" algn="l"/>
                        </a:tabLst>
                      </a:pPr>
                      <a:r>
                        <a:rPr lang="en-US" sz="1600" u="none" dirty="0">
                          <a:effectLst/>
                        </a:rPr>
                        <a:t>8 slices per eye buffer, 1 slice per frame is intra coded, 30Mbit/s capped VBR with window 200ms, buffers sent interleaved, 1500 byte max packet size </a:t>
                      </a:r>
                      <a:endParaRPr lang="en-US" sz="1600" u="none"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3570435008"/>
                  </a:ext>
                </a:extLst>
              </a:tr>
              <a:tr h="365760">
                <a:tc>
                  <a:txBody>
                    <a:bodyPr/>
                    <a:lstStyle/>
                    <a:p>
                      <a:pPr marL="0" marR="0" algn="just">
                        <a:spcBef>
                          <a:spcPts val="150"/>
                        </a:spcBef>
                        <a:spcAft>
                          <a:spcPts val="150"/>
                        </a:spcAft>
                        <a:tabLst>
                          <a:tab pos="228600" algn="l"/>
                        </a:tabLst>
                      </a:pPr>
                      <a:r>
                        <a:rPr lang="en-US" sz="1600" u="none" dirty="0">
                          <a:effectLst/>
                        </a:rPr>
                        <a:t>VR2-7</a:t>
                      </a:r>
                      <a:endParaRPr lang="en-US" sz="1600" u="none"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lgn="just">
                        <a:spcBef>
                          <a:spcPts val="150"/>
                        </a:spcBef>
                        <a:spcAft>
                          <a:spcPts val="150"/>
                        </a:spcAft>
                        <a:tabLst>
                          <a:tab pos="228600" algn="l"/>
                        </a:tabLst>
                      </a:pPr>
                      <a:r>
                        <a:rPr lang="en-US" sz="1600" u="none" dirty="0">
                          <a:effectLst/>
                        </a:rPr>
                        <a:t>8 slices per eye buffer, 1 slice per frame is intra coded, 45Mbit/s capped VBR with window 200ms, buffer sent at same time, 1500 byte max packet size </a:t>
                      </a:r>
                      <a:endParaRPr lang="en-US" sz="1600" u="none"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1815328587"/>
                  </a:ext>
                </a:extLst>
              </a:tr>
              <a:tr h="365760">
                <a:tc>
                  <a:txBody>
                    <a:bodyPr/>
                    <a:lstStyle/>
                    <a:p>
                      <a:pPr marL="0" marR="0" algn="just">
                        <a:spcBef>
                          <a:spcPts val="150"/>
                        </a:spcBef>
                        <a:spcAft>
                          <a:spcPts val="150"/>
                        </a:spcAft>
                        <a:tabLst>
                          <a:tab pos="228600" algn="l"/>
                        </a:tabLst>
                      </a:pPr>
                      <a:r>
                        <a:rPr lang="en-US" sz="1600" u="none" dirty="0">
                          <a:effectLst/>
                        </a:rPr>
                        <a:t>VR2-8</a:t>
                      </a:r>
                      <a:endParaRPr lang="en-US" sz="1600" u="none"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lgn="just">
                        <a:spcBef>
                          <a:spcPts val="150"/>
                        </a:spcBef>
                        <a:spcAft>
                          <a:spcPts val="150"/>
                        </a:spcAft>
                        <a:tabLst>
                          <a:tab pos="228600" algn="l"/>
                        </a:tabLst>
                      </a:pPr>
                      <a:r>
                        <a:rPr lang="en-US" sz="1600" u="none" dirty="0">
                          <a:effectLst/>
                        </a:rPr>
                        <a:t>8 slices per eye buffer, 1 slice per frame is intra coded, 45Mbit/s capped VBR with window 200ms, buffer sent at same time, unlimited packet size </a:t>
                      </a:r>
                      <a:endParaRPr lang="en-US" sz="1600" u="none"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3931763243"/>
                  </a:ext>
                </a:extLst>
              </a:tr>
            </a:tbl>
          </a:graphicData>
        </a:graphic>
      </p:graphicFrame>
      <p:sp>
        <p:nvSpPr>
          <p:cNvPr id="8" name="TextBox 7">
            <a:extLst>
              <a:ext uri="{FF2B5EF4-FFF2-40B4-BE49-F238E27FC236}">
                <a16:creationId xmlns:a16="http://schemas.microsoft.com/office/drawing/2014/main" id="{6244586B-8083-45D1-8B48-AE8CF17B5A4B}"/>
              </a:ext>
            </a:extLst>
          </p:cNvPr>
          <p:cNvSpPr txBox="1"/>
          <p:nvPr/>
        </p:nvSpPr>
        <p:spPr>
          <a:xfrm>
            <a:off x="1550126" y="6111095"/>
            <a:ext cx="8800486" cy="236347"/>
          </a:xfrm>
          <a:prstGeom prst="rect">
            <a:avLst/>
          </a:prstGeom>
        </p:spPr>
        <p:txBody>
          <a:bodyPr wrap="none" lIns="0" tIns="0" rIns="0" bIns="0" rtlCol="0">
            <a:spAutoFit/>
          </a:bodyPr>
          <a:lstStyle/>
          <a:p>
            <a:pPr algn="l">
              <a:lnSpc>
                <a:spcPct val="96000"/>
              </a:lnSpc>
            </a:pPr>
            <a:r>
              <a:rPr lang="de-DE" sz="1600" dirty="0">
                <a:solidFill>
                  <a:schemeClr val="bg2"/>
                </a:solidFill>
                <a:latin typeface="Microsoft Sans Serif"/>
                <a:cs typeface="Microsoft Sans Serif" panose="020B0604020202020204" pitchFamily="34" charset="0"/>
              </a:rPr>
              <a:t>More configurations are expected to be evaluated for performance with Test Channel Parameters</a:t>
            </a:r>
            <a:endParaRPr lang="en-US" sz="1600" dirty="0">
              <a:solidFill>
                <a:schemeClr val="bg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478140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97ABD-0038-4A5F-8871-B22F17EE94C8}"/>
              </a:ext>
            </a:extLst>
          </p:cNvPr>
          <p:cNvSpPr>
            <a:spLocks noGrp="1"/>
          </p:cNvSpPr>
          <p:nvPr>
            <p:ph type="title"/>
          </p:nvPr>
        </p:nvSpPr>
        <p:spPr/>
        <p:txBody>
          <a:bodyPr>
            <a:normAutofit fontScale="90000"/>
          </a:bodyPr>
          <a:lstStyle/>
          <a:p>
            <a:r>
              <a:rPr lang="de-DE" dirty="0"/>
              <a:t>Initial Configurations (3)</a:t>
            </a:r>
            <a:endParaRPr lang="en-US" dirty="0"/>
          </a:p>
        </p:txBody>
      </p:sp>
      <p:sp>
        <p:nvSpPr>
          <p:cNvPr id="5" name="Rectangle 1">
            <a:extLst>
              <a:ext uri="{FF2B5EF4-FFF2-40B4-BE49-F238E27FC236}">
                <a16:creationId xmlns:a16="http://schemas.microsoft.com/office/drawing/2014/main" id="{EF648015-AB43-4CA5-8FC1-AF35C943C678}"/>
              </a:ext>
            </a:extLst>
          </p:cNvPr>
          <p:cNvSpPr>
            <a:spLocks noGrp="1" noChangeArrowheads="1"/>
          </p:cNvSpPr>
          <p:nvPr>
            <p:ph sz="quarter" idx="14"/>
          </p:nvPr>
        </p:nvSpPr>
        <p:spPr bwMode="auto">
          <a:prstGeom prst="rect">
            <a:avLst/>
          </a:prstGeom>
        </p:spPr>
        <p:txBody>
          <a:bodyPr vert="horz" lIns="0" tIns="0" rIns="0" bIns="0" rtlCol="0">
            <a:normAutofit/>
          </a:bodyPr>
          <a:lstStyle/>
          <a:p>
            <a:r>
              <a:rPr lang="en-US" altLang="en-US" dirty="0"/>
              <a:t>A model for the uplink traffic in a similar fashion also providing packet traces.</a:t>
            </a:r>
          </a:p>
          <a:p>
            <a:pPr lvl="1"/>
            <a:r>
              <a:rPr lang="en-US" altLang="en-US" dirty="0"/>
              <a:t>XR Pose is sent uplink</a:t>
            </a:r>
          </a:p>
          <a:p>
            <a:pPr lvl="1"/>
            <a:r>
              <a:rPr lang="en-US" altLang="en-US" dirty="0"/>
              <a:t>The uplink bitrate for the pose is 200 kbit/s CBR, with 4ms packet interval and packet size 100 byte. This means that the content is rendered with a pose of typically 10-15ms age.</a:t>
            </a:r>
          </a:p>
          <a:p>
            <a:pPr lvl="1"/>
            <a:r>
              <a:rPr lang="en-US" altLang="en-US" dirty="0"/>
              <a:t>Details are in </a:t>
            </a:r>
            <a:r>
              <a:rPr lang="en-US" altLang="en-US" dirty="0">
                <a:hlinkClick r:id="rId2"/>
              </a:rPr>
              <a:t>S4aV200575</a:t>
            </a:r>
            <a:endParaRPr lang="en-US" altLang="en-US" dirty="0"/>
          </a:p>
          <a:p>
            <a:pPr lvl="1"/>
            <a:r>
              <a:rPr lang="en-US" altLang="en-US" dirty="0"/>
              <a:t>The E2E Requirements are</a:t>
            </a:r>
          </a:p>
          <a:p>
            <a:pPr lvl="2"/>
            <a:r>
              <a:rPr lang="en-GB" altLang="en-US" dirty="0"/>
              <a:t>Bitrate: 200 kbit/s</a:t>
            </a:r>
            <a:endParaRPr lang="en-US" altLang="en-US" dirty="0"/>
          </a:p>
          <a:p>
            <a:pPr lvl="2"/>
            <a:r>
              <a:rPr lang="en-US" altLang="en-US" dirty="0"/>
              <a:t>PLR: 1e-3</a:t>
            </a:r>
            <a:endParaRPr lang="en-GB" altLang="en-US" dirty="0"/>
          </a:p>
          <a:p>
            <a:r>
              <a:rPr lang="en-GB" altLang="en-US" dirty="0"/>
              <a:t>Delay from UE to XR Server in the range of 10ms</a:t>
            </a:r>
            <a:r>
              <a:rPr lang="en-US" altLang="en-US" dirty="0"/>
              <a:t> </a:t>
            </a:r>
          </a:p>
        </p:txBody>
      </p:sp>
      <p:sp>
        <p:nvSpPr>
          <p:cNvPr id="11" name="Subtitle 10">
            <a:extLst>
              <a:ext uri="{FF2B5EF4-FFF2-40B4-BE49-F238E27FC236}">
                <a16:creationId xmlns:a16="http://schemas.microsoft.com/office/drawing/2014/main" id="{386174F3-4818-480D-96C5-11003270EF7A}"/>
              </a:ext>
            </a:extLst>
          </p:cNvPr>
          <p:cNvSpPr>
            <a:spLocks noGrp="1"/>
          </p:cNvSpPr>
          <p:nvPr>
            <p:ph type="subTitle" idx="1"/>
          </p:nvPr>
        </p:nvSpPr>
        <p:spPr/>
        <p:txBody>
          <a:bodyPr/>
          <a:lstStyle/>
          <a:p>
            <a:r>
              <a:rPr lang="de-DE" dirty="0"/>
              <a:t>Uplink</a:t>
            </a:r>
            <a:endParaRPr lang="en-US" dirty="0"/>
          </a:p>
        </p:txBody>
      </p:sp>
      <p:sp>
        <p:nvSpPr>
          <p:cNvPr id="4" name="Footer Placeholder 3">
            <a:extLst>
              <a:ext uri="{FF2B5EF4-FFF2-40B4-BE49-F238E27FC236}">
                <a16:creationId xmlns:a16="http://schemas.microsoft.com/office/drawing/2014/main" id="{BD4B75BC-2BDF-4647-BE9C-5FC55192C98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Source sample text</a:t>
            </a:r>
            <a:endParaRPr lang="en-US" dirty="0"/>
          </a:p>
        </p:txBody>
      </p:sp>
    </p:spTree>
    <p:extLst>
      <p:ext uri="{BB962C8B-B14F-4D97-AF65-F5344CB8AC3E}">
        <p14:creationId xmlns:p14="http://schemas.microsoft.com/office/powerpoint/2010/main" val="140236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7C74F-0F81-4EEC-9FB6-9D8E1CF97FAE}"/>
              </a:ext>
            </a:extLst>
          </p:cNvPr>
          <p:cNvSpPr>
            <a:spLocks noGrp="1"/>
          </p:cNvSpPr>
          <p:nvPr>
            <p:ph type="title"/>
          </p:nvPr>
        </p:nvSpPr>
        <p:spPr>
          <a:xfrm>
            <a:off x="495300" y="565125"/>
            <a:ext cx="11187112" cy="439479"/>
          </a:xfrm>
        </p:spPr>
        <p:txBody>
          <a:bodyPr>
            <a:normAutofit/>
          </a:bodyPr>
          <a:lstStyle/>
          <a:p>
            <a:r>
              <a:rPr lang="de-DE" dirty="0"/>
              <a:t>Configuration example</a:t>
            </a:r>
            <a:endParaRPr lang="en-US" dirty="0"/>
          </a:p>
        </p:txBody>
      </p:sp>
      <p:sp>
        <p:nvSpPr>
          <p:cNvPr id="4" name="Subtitle 3">
            <a:extLst>
              <a:ext uri="{FF2B5EF4-FFF2-40B4-BE49-F238E27FC236}">
                <a16:creationId xmlns:a16="http://schemas.microsoft.com/office/drawing/2014/main" id="{0C47CB02-79CF-4FE9-A7CD-B0E25E74214A}"/>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DE12D870-4D42-47DA-B53C-F40906FF559C}"/>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Source sample text</a:t>
            </a:r>
            <a:endParaRPr lang="en-US" dirty="0"/>
          </a:p>
        </p:txBody>
      </p:sp>
      <p:pic>
        <p:nvPicPr>
          <p:cNvPr id="1026" name="Picture 2">
            <a:extLst>
              <a:ext uri="{FF2B5EF4-FFF2-40B4-BE49-F238E27FC236}">
                <a16:creationId xmlns:a16="http://schemas.microsoft.com/office/drawing/2014/main" id="{C57ECF4C-1395-47D8-AD4C-A74FE0A3E4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9070" y="1584202"/>
            <a:ext cx="9152627" cy="4816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8195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3D06-E1A4-4FA6-BE51-71B2441EA40D}"/>
              </a:ext>
            </a:extLst>
          </p:cNvPr>
          <p:cNvSpPr>
            <a:spLocks noGrp="1"/>
          </p:cNvSpPr>
          <p:nvPr>
            <p:ph type="title"/>
          </p:nvPr>
        </p:nvSpPr>
        <p:spPr>
          <a:xfrm>
            <a:off x="495300" y="565125"/>
            <a:ext cx="11187112" cy="439479"/>
          </a:xfrm>
        </p:spPr>
        <p:txBody>
          <a:bodyPr>
            <a:normAutofit/>
          </a:bodyPr>
          <a:lstStyle/>
          <a:p>
            <a:r>
              <a:rPr lang="de-DE" dirty="0"/>
              <a:t>Results from VR2-7</a:t>
            </a:r>
            <a:endParaRPr lang="en-US" dirty="0"/>
          </a:p>
        </p:txBody>
      </p:sp>
      <p:sp>
        <p:nvSpPr>
          <p:cNvPr id="4" name="Subtitle 3">
            <a:extLst>
              <a:ext uri="{FF2B5EF4-FFF2-40B4-BE49-F238E27FC236}">
                <a16:creationId xmlns:a16="http://schemas.microsoft.com/office/drawing/2014/main" id="{97F93EE6-CC5D-44CA-938B-B3898323DD09}"/>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DD54DD26-5C17-4C78-8325-10D56FAE857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Source sample text</a:t>
            </a:r>
            <a:endParaRPr lang="en-US" dirty="0"/>
          </a:p>
        </p:txBody>
      </p:sp>
      <p:pic>
        <p:nvPicPr>
          <p:cNvPr id="7170" name="Picture 2">
            <a:extLst>
              <a:ext uri="{FF2B5EF4-FFF2-40B4-BE49-F238E27FC236}">
                <a16:creationId xmlns:a16="http://schemas.microsoft.com/office/drawing/2014/main" id="{C5827551-3FD5-47C0-9C7A-0FCB481704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867" y="1751553"/>
            <a:ext cx="5848350"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a:extLst>
              <a:ext uri="{FF2B5EF4-FFF2-40B4-BE49-F238E27FC236}">
                <a16:creationId xmlns:a16="http://schemas.microsoft.com/office/drawing/2014/main" id="{246C8A8F-6496-4FA8-BC2E-69AFC54F37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751552"/>
            <a:ext cx="5848350"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8355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2A766B61-0B4C-4A8C-8D3F-871097DA3793}"/>
              </a:ext>
            </a:extLst>
          </p:cNvPr>
          <p:cNvSpPr/>
          <p:nvPr/>
        </p:nvSpPr>
        <p:spPr>
          <a:xfrm>
            <a:off x="195717" y="2774004"/>
            <a:ext cx="10107053" cy="3975139"/>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60" name="Arrow: Bent 59">
            <a:extLst>
              <a:ext uri="{FF2B5EF4-FFF2-40B4-BE49-F238E27FC236}">
                <a16:creationId xmlns:a16="http://schemas.microsoft.com/office/drawing/2014/main" id="{59BE6E30-A8BF-4292-8CFF-173E75410F08}"/>
              </a:ext>
            </a:extLst>
          </p:cNvPr>
          <p:cNvSpPr/>
          <p:nvPr/>
        </p:nvSpPr>
        <p:spPr>
          <a:xfrm rot="10800000">
            <a:off x="8875833" y="3323546"/>
            <a:ext cx="2113290" cy="1763889"/>
          </a:xfrm>
          <a:prstGeom prst="bentArrow">
            <a:avLst>
              <a:gd name="adj1" fmla="val 27852"/>
              <a:gd name="adj2" fmla="val 20984"/>
              <a:gd name="adj3" fmla="val 25000"/>
              <a:gd name="adj4" fmla="val 47027"/>
            </a:avLst>
          </a:prstGeom>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9" name="Arrow: Right 58">
            <a:extLst>
              <a:ext uri="{FF2B5EF4-FFF2-40B4-BE49-F238E27FC236}">
                <a16:creationId xmlns:a16="http://schemas.microsoft.com/office/drawing/2014/main" id="{59EE4021-4796-4E82-9457-EED543A04B6B}"/>
              </a:ext>
            </a:extLst>
          </p:cNvPr>
          <p:cNvSpPr/>
          <p:nvPr/>
        </p:nvSpPr>
        <p:spPr>
          <a:xfrm flipH="1">
            <a:off x="978985" y="4872706"/>
            <a:ext cx="1199195" cy="722810"/>
          </a:xfrm>
          <a:prstGeom prst="rightArrow">
            <a:avLst>
              <a:gd name="adj1" fmla="val 50000"/>
              <a:gd name="adj2" fmla="val 37952"/>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Q-Trace</a:t>
            </a:r>
          </a:p>
        </p:txBody>
      </p:sp>
      <p:sp>
        <p:nvSpPr>
          <p:cNvPr id="55" name="Rectangle 54">
            <a:extLst>
              <a:ext uri="{FF2B5EF4-FFF2-40B4-BE49-F238E27FC236}">
                <a16:creationId xmlns:a16="http://schemas.microsoft.com/office/drawing/2014/main" id="{41B8C3BC-B6FC-4DFB-8A3A-FD310B1C9A86}"/>
              </a:ext>
            </a:extLst>
          </p:cNvPr>
          <p:cNvSpPr/>
          <p:nvPr/>
        </p:nvSpPr>
        <p:spPr>
          <a:xfrm>
            <a:off x="2041630" y="3475947"/>
            <a:ext cx="8037115" cy="3181169"/>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71AC0E7A-0EC2-4182-BE6F-70950FD88876}"/>
              </a:ext>
            </a:extLst>
          </p:cNvPr>
          <p:cNvSpPr/>
          <p:nvPr/>
        </p:nvSpPr>
        <p:spPr>
          <a:xfrm>
            <a:off x="1889230" y="3323547"/>
            <a:ext cx="8037115" cy="3181169"/>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8" name="Arrow: Right 47">
            <a:extLst>
              <a:ext uri="{FF2B5EF4-FFF2-40B4-BE49-F238E27FC236}">
                <a16:creationId xmlns:a16="http://schemas.microsoft.com/office/drawing/2014/main" id="{829538CC-1095-405A-BBB8-7DBFD8F355F8}"/>
              </a:ext>
            </a:extLst>
          </p:cNvPr>
          <p:cNvSpPr/>
          <p:nvPr/>
        </p:nvSpPr>
        <p:spPr>
          <a:xfrm rot="5400000">
            <a:off x="4289205" y="2206341"/>
            <a:ext cx="2016176" cy="722810"/>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S-Trace</a:t>
            </a:r>
          </a:p>
        </p:txBody>
      </p:sp>
      <p:sp>
        <p:nvSpPr>
          <p:cNvPr id="10" name="Rectangle 9">
            <a:extLst>
              <a:ext uri="{FF2B5EF4-FFF2-40B4-BE49-F238E27FC236}">
                <a16:creationId xmlns:a16="http://schemas.microsoft.com/office/drawing/2014/main" id="{CC75C7E6-0654-4061-9BD8-227F5065C3FC}"/>
              </a:ext>
            </a:extLst>
          </p:cNvPr>
          <p:cNvSpPr/>
          <p:nvPr/>
        </p:nvSpPr>
        <p:spPr>
          <a:xfrm>
            <a:off x="9653101" y="1874427"/>
            <a:ext cx="1360471" cy="1316014"/>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Test Channel</a:t>
            </a:r>
          </a:p>
        </p:txBody>
      </p:sp>
      <p:sp>
        <p:nvSpPr>
          <p:cNvPr id="12" name="Rectangle 11">
            <a:extLst>
              <a:ext uri="{FF2B5EF4-FFF2-40B4-BE49-F238E27FC236}">
                <a16:creationId xmlns:a16="http://schemas.microsoft.com/office/drawing/2014/main" id="{88AF43CE-0BF2-4E6B-95DE-785104087282}"/>
              </a:ext>
            </a:extLst>
          </p:cNvPr>
          <p:cNvSpPr/>
          <p:nvPr/>
        </p:nvSpPr>
        <p:spPr>
          <a:xfrm>
            <a:off x="4587863" y="3575835"/>
            <a:ext cx="1358678" cy="9753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Decoding</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Model</a:t>
            </a:r>
          </a:p>
        </p:txBody>
      </p:sp>
      <p:sp>
        <p:nvSpPr>
          <p:cNvPr id="14" name="Arrow: Bent 13">
            <a:extLst>
              <a:ext uri="{FF2B5EF4-FFF2-40B4-BE49-F238E27FC236}">
                <a16:creationId xmlns:a16="http://schemas.microsoft.com/office/drawing/2014/main" id="{B81B2B4B-A327-4B36-90A2-860D587E4F43}"/>
              </a:ext>
            </a:extLst>
          </p:cNvPr>
          <p:cNvSpPr/>
          <p:nvPr/>
        </p:nvSpPr>
        <p:spPr>
          <a:xfrm rot="5400000">
            <a:off x="8943851" y="136680"/>
            <a:ext cx="928051" cy="2531581"/>
          </a:xfrm>
          <a:prstGeom prst="bentArrow">
            <a:avLst>
              <a:gd name="adj1" fmla="val 35144"/>
              <a:gd name="adj2" fmla="val 34420"/>
              <a:gd name="adj3" fmla="val 25000"/>
              <a:gd name="adj4" fmla="val 43750"/>
            </a:avLst>
          </a:prstGeom>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6" name="TextBox 15">
            <a:extLst>
              <a:ext uri="{FF2B5EF4-FFF2-40B4-BE49-F238E27FC236}">
                <a16:creationId xmlns:a16="http://schemas.microsoft.com/office/drawing/2014/main" id="{EFD17646-5FAF-4301-AB91-06BC0C637781}"/>
              </a:ext>
            </a:extLst>
          </p:cNvPr>
          <p:cNvSpPr txBox="1"/>
          <p:nvPr/>
        </p:nvSpPr>
        <p:spPr>
          <a:xfrm>
            <a:off x="8575098" y="968744"/>
            <a:ext cx="818869" cy="265907"/>
          </a:xfrm>
          <a:prstGeom prst="rect">
            <a:avLst/>
          </a:prstGeom>
        </p:spPr>
        <p:txBody>
          <a:bodyPr wrap="square" lIns="0" tIns="0" rIns="0" bIns="0" rtlCol="0">
            <a:spAutoFit/>
          </a:bodyPr>
          <a:lstStyle/>
          <a:p>
            <a:pPr algn="l">
              <a:lnSpc>
                <a:spcPct val="96000"/>
              </a:lnSpc>
            </a:pPr>
            <a:r>
              <a:rPr lang="de-DE" dirty="0">
                <a:solidFill>
                  <a:schemeClr val="bg1"/>
                </a:solidFill>
                <a:latin typeface="Microsoft Sans Serif"/>
                <a:cs typeface="Microsoft Sans Serif" panose="020B0604020202020204" pitchFamily="34" charset="0"/>
              </a:rPr>
              <a:t>P-Trace</a:t>
            </a:r>
            <a:endParaRPr lang="en-US" dirty="0">
              <a:solidFill>
                <a:schemeClr val="bg1"/>
              </a:solidFill>
              <a:latin typeface="Microsoft Sans Serif"/>
              <a:cs typeface="Microsoft Sans Serif" panose="020B0604020202020204" pitchFamily="34" charset="0"/>
            </a:endParaRPr>
          </a:p>
        </p:txBody>
      </p:sp>
      <p:sp>
        <p:nvSpPr>
          <p:cNvPr id="27" name="Arrow: Bent 26">
            <a:extLst>
              <a:ext uri="{FF2B5EF4-FFF2-40B4-BE49-F238E27FC236}">
                <a16:creationId xmlns:a16="http://schemas.microsoft.com/office/drawing/2014/main" id="{F3B1F1BC-6A3D-48C3-89A0-3F7F33CA02A4}"/>
              </a:ext>
            </a:extLst>
          </p:cNvPr>
          <p:cNvSpPr/>
          <p:nvPr/>
        </p:nvSpPr>
        <p:spPr>
          <a:xfrm rot="10800000">
            <a:off x="8447166" y="3190440"/>
            <a:ext cx="2113290" cy="1290795"/>
          </a:xfrm>
          <a:prstGeom prst="bentArrow">
            <a:avLst>
              <a:gd name="adj1" fmla="val 27852"/>
              <a:gd name="adj2" fmla="val 27649"/>
              <a:gd name="adj3" fmla="val 25000"/>
              <a:gd name="adj4" fmla="val 43750"/>
            </a:avLst>
          </a:prstGeom>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8" name="Rectangle 27">
            <a:extLst>
              <a:ext uri="{FF2B5EF4-FFF2-40B4-BE49-F238E27FC236}">
                <a16:creationId xmlns:a16="http://schemas.microsoft.com/office/drawing/2014/main" id="{E5C1658C-A5C5-4BAB-98B3-52FFF0E81FBC}"/>
              </a:ext>
            </a:extLst>
          </p:cNvPr>
          <p:cNvSpPr/>
          <p:nvPr/>
        </p:nvSpPr>
        <p:spPr>
          <a:xfrm>
            <a:off x="7233010" y="3605828"/>
            <a:ext cx="1214157" cy="975360"/>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Delivery</a:t>
            </a:r>
          </a:p>
          <a:p>
            <a:pPr algn="ctr">
              <a:lnSpc>
                <a:spcPct val="96000"/>
              </a:lnSpc>
            </a:pPr>
            <a:r>
              <a:rPr lang="de-DE" dirty="0">
                <a:solidFill>
                  <a:schemeClr val="bg1"/>
                </a:solidFill>
                <a:latin typeface="Microsoft Sans Serif"/>
                <a:cs typeface="Microsoft Sans Serif" panose="020B0604020202020204" pitchFamily="34" charset="0"/>
              </a:rPr>
              <a:t>Receiver</a:t>
            </a:r>
          </a:p>
          <a:p>
            <a:pPr algn="ctr">
              <a:lnSpc>
                <a:spcPct val="96000"/>
              </a:lnSpc>
            </a:pPr>
            <a:r>
              <a:rPr lang="de-DE" dirty="0">
                <a:solidFill>
                  <a:schemeClr val="bg1"/>
                </a:solidFill>
                <a:latin typeface="Microsoft Sans Serif"/>
                <a:cs typeface="Microsoft Sans Serif" panose="020B0604020202020204" pitchFamily="34" charset="0"/>
              </a:rPr>
              <a:t>Model</a:t>
            </a:r>
          </a:p>
        </p:txBody>
      </p:sp>
      <p:sp>
        <p:nvSpPr>
          <p:cNvPr id="29" name="Arrow: Right 28">
            <a:extLst>
              <a:ext uri="{FF2B5EF4-FFF2-40B4-BE49-F238E27FC236}">
                <a16:creationId xmlns:a16="http://schemas.microsoft.com/office/drawing/2014/main" id="{B105169B-8D24-48FD-8533-898A2E88A6CD}"/>
              </a:ext>
            </a:extLst>
          </p:cNvPr>
          <p:cNvSpPr/>
          <p:nvPr/>
        </p:nvSpPr>
        <p:spPr>
          <a:xfrm flipH="1">
            <a:off x="5925578" y="3728356"/>
            <a:ext cx="1307432" cy="722810"/>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S‘-Trace</a:t>
            </a:r>
          </a:p>
        </p:txBody>
      </p:sp>
      <p:sp>
        <p:nvSpPr>
          <p:cNvPr id="30" name="TextBox 29">
            <a:extLst>
              <a:ext uri="{FF2B5EF4-FFF2-40B4-BE49-F238E27FC236}">
                <a16:creationId xmlns:a16="http://schemas.microsoft.com/office/drawing/2014/main" id="{4AD1B298-04F0-4EC2-BDC0-ABED8FEE5E63}"/>
              </a:ext>
            </a:extLst>
          </p:cNvPr>
          <p:cNvSpPr txBox="1"/>
          <p:nvPr/>
        </p:nvSpPr>
        <p:spPr>
          <a:xfrm>
            <a:off x="9005920" y="3983701"/>
            <a:ext cx="920425" cy="265907"/>
          </a:xfrm>
          <a:prstGeom prst="rect">
            <a:avLst/>
          </a:prstGeom>
        </p:spPr>
        <p:txBody>
          <a:bodyPr wrap="square" lIns="0" tIns="0" rIns="0" bIns="0" rtlCol="0">
            <a:spAutoFit/>
          </a:bodyPr>
          <a:lstStyle/>
          <a:p>
            <a:pPr algn="l">
              <a:lnSpc>
                <a:spcPct val="96000"/>
              </a:lnSpc>
            </a:pPr>
            <a:r>
              <a:rPr lang="de-DE" dirty="0">
                <a:solidFill>
                  <a:schemeClr val="bg1"/>
                </a:solidFill>
                <a:latin typeface="Microsoft Sans Serif"/>
                <a:cs typeface="Microsoft Sans Serif" panose="020B0604020202020204" pitchFamily="34" charset="0"/>
              </a:rPr>
              <a:t>P‘-Trace</a:t>
            </a:r>
            <a:endParaRPr lang="en-US" dirty="0">
              <a:solidFill>
                <a:schemeClr val="bg1"/>
              </a:solidFill>
              <a:latin typeface="Microsoft Sans Serif"/>
              <a:cs typeface="Microsoft Sans Serif" panose="020B0604020202020204" pitchFamily="34" charset="0"/>
            </a:endParaRPr>
          </a:p>
        </p:txBody>
      </p:sp>
      <p:sp>
        <p:nvSpPr>
          <p:cNvPr id="31" name="Rectangle 30">
            <a:extLst>
              <a:ext uri="{FF2B5EF4-FFF2-40B4-BE49-F238E27FC236}">
                <a16:creationId xmlns:a16="http://schemas.microsoft.com/office/drawing/2014/main" id="{D9E8CE2A-F901-48E8-9887-8ADBB93DE2BB}"/>
              </a:ext>
            </a:extLst>
          </p:cNvPr>
          <p:cNvSpPr/>
          <p:nvPr/>
        </p:nvSpPr>
        <p:spPr>
          <a:xfrm>
            <a:off x="218909" y="3490031"/>
            <a:ext cx="767700" cy="2848200"/>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lnSpc>
                <a:spcPct val="96000"/>
              </a:lnSpc>
            </a:pPr>
            <a:r>
              <a:rPr lang="en-GB" dirty="0">
                <a:solidFill>
                  <a:schemeClr val="bg1"/>
                </a:solidFill>
                <a:latin typeface="Microsoft Sans Serif"/>
                <a:cs typeface="Microsoft Sans Serif" panose="020B0604020202020204" pitchFamily="34" charset="0"/>
              </a:rPr>
              <a:t>Quality Evaluation</a:t>
            </a:r>
            <a:br>
              <a:rPr lang="en-GB" dirty="0">
                <a:solidFill>
                  <a:schemeClr val="bg1"/>
                </a:solidFill>
                <a:latin typeface="Microsoft Sans Serif"/>
                <a:cs typeface="Microsoft Sans Serif" panose="020B0604020202020204" pitchFamily="34" charset="0"/>
              </a:rPr>
            </a:br>
            <a:r>
              <a:rPr lang="en-GB" dirty="0">
                <a:solidFill>
                  <a:schemeClr val="bg1"/>
                </a:solidFill>
                <a:latin typeface="Microsoft Sans Serif"/>
                <a:cs typeface="Microsoft Sans Serif" panose="020B0604020202020204" pitchFamily="34" charset="0"/>
              </a:rPr>
              <a:t> multiple users</a:t>
            </a:r>
          </a:p>
        </p:txBody>
      </p:sp>
      <p:sp>
        <p:nvSpPr>
          <p:cNvPr id="32" name="Arrow: Right 31">
            <a:extLst>
              <a:ext uri="{FF2B5EF4-FFF2-40B4-BE49-F238E27FC236}">
                <a16:creationId xmlns:a16="http://schemas.microsoft.com/office/drawing/2014/main" id="{1816F99F-FDEA-4A75-BB37-62481409EA02}"/>
              </a:ext>
            </a:extLst>
          </p:cNvPr>
          <p:cNvSpPr/>
          <p:nvPr/>
        </p:nvSpPr>
        <p:spPr>
          <a:xfrm flipH="1">
            <a:off x="3301393" y="3732103"/>
            <a:ext cx="1279731" cy="722810"/>
          </a:xfrm>
          <a:prstGeom prst="rightArrow">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V‘-Trace</a:t>
            </a:r>
          </a:p>
        </p:txBody>
      </p:sp>
      <p:sp>
        <p:nvSpPr>
          <p:cNvPr id="46" name="Arrow: Down 45">
            <a:extLst>
              <a:ext uri="{FF2B5EF4-FFF2-40B4-BE49-F238E27FC236}">
                <a16:creationId xmlns:a16="http://schemas.microsoft.com/office/drawing/2014/main" id="{2A9C3557-194F-47F5-9D60-60F523855CDE}"/>
              </a:ext>
            </a:extLst>
          </p:cNvPr>
          <p:cNvSpPr/>
          <p:nvPr/>
        </p:nvSpPr>
        <p:spPr>
          <a:xfrm>
            <a:off x="7580990" y="2607079"/>
            <a:ext cx="572466" cy="998749"/>
          </a:xfrm>
          <a:prstGeom prst="down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lnSpc>
                <a:spcPct val="96000"/>
              </a:lnSpc>
            </a:pPr>
            <a:endParaRPr lang="de-DE" dirty="0" err="1">
              <a:solidFill>
                <a:schemeClr val="bg1"/>
              </a:solidFill>
              <a:latin typeface="Microsoft Sans Serif"/>
              <a:cs typeface="Microsoft Sans Serif" panose="020B0604020202020204" pitchFamily="34" charset="0"/>
            </a:endParaRPr>
          </a:p>
        </p:txBody>
      </p:sp>
      <p:sp>
        <p:nvSpPr>
          <p:cNvPr id="47" name="TextBox 46">
            <a:extLst>
              <a:ext uri="{FF2B5EF4-FFF2-40B4-BE49-F238E27FC236}">
                <a16:creationId xmlns:a16="http://schemas.microsoft.com/office/drawing/2014/main" id="{F2497325-D8DF-4C19-B8E6-5FCB67507CAA}"/>
              </a:ext>
            </a:extLst>
          </p:cNvPr>
          <p:cNvSpPr txBox="1"/>
          <p:nvPr/>
        </p:nvSpPr>
        <p:spPr>
          <a:xfrm>
            <a:off x="7256479" y="2253516"/>
            <a:ext cx="1221488" cy="236347"/>
          </a:xfrm>
          <a:prstGeom prst="rect">
            <a:avLst/>
          </a:prstGeom>
          <a:ln>
            <a:noFill/>
          </a:ln>
        </p:spPr>
        <p:style>
          <a:lnRef idx="2">
            <a:schemeClr val="dk1"/>
          </a:lnRef>
          <a:fillRef idx="1">
            <a:schemeClr val="lt1"/>
          </a:fillRef>
          <a:effectRef idx="0">
            <a:schemeClr val="dk1"/>
          </a:effectRef>
          <a:fontRef idx="minor">
            <a:schemeClr val="dk1"/>
          </a:fontRef>
        </p:style>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Configuration</a:t>
            </a:r>
            <a:endParaRPr lang="en-US" sz="1600" dirty="0">
              <a:solidFill>
                <a:schemeClr val="tx2"/>
              </a:solidFill>
              <a:latin typeface="Microsoft Sans Serif"/>
              <a:cs typeface="Microsoft Sans Serif" panose="020B0604020202020204" pitchFamily="34" charset="0"/>
            </a:endParaRPr>
          </a:p>
        </p:txBody>
      </p:sp>
      <p:sp>
        <p:nvSpPr>
          <p:cNvPr id="39" name="Arrow: Bent 38">
            <a:extLst>
              <a:ext uri="{FF2B5EF4-FFF2-40B4-BE49-F238E27FC236}">
                <a16:creationId xmlns:a16="http://schemas.microsoft.com/office/drawing/2014/main" id="{37FE0BBC-F173-429A-9BF2-71B8BC159DD6}"/>
              </a:ext>
            </a:extLst>
          </p:cNvPr>
          <p:cNvSpPr/>
          <p:nvPr/>
        </p:nvSpPr>
        <p:spPr>
          <a:xfrm rot="10800000">
            <a:off x="3294653" y="4266665"/>
            <a:ext cx="3611363" cy="1390885"/>
          </a:xfrm>
          <a:prstGeom prst="bentArrow">
            <a:avLst>
              <a:gd name="adj1" fmla="val 20673"/>
              <a:gd name="adj2" fmla="val 20919"/>
              <a:gd name="adj3" fmla="val 25000"/>
              <a:gd name="adj4" fmla="val 43750"/>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0" name="Arrow: Bent 49">
            <a:extLst>
              <a:ext uri="{FF2B5EF4-FFF2-40B4-BE49-F238E27FC236}">
                <a16:creationId xmlns:a16="http://schemas.microsoft.com/office/drawing/2014/main" id="{CB5FC5CF-280F-4CD9-BC58-1047E0D12E08}"/>
              </a:ext>
            </a:extLst>
          </p:cNvPr>
          <p:cNvSpPr/>
          <p:nvPr/>
        </p:nvSpPr>
        <p:spPr>
          <a:xfrm rot="10800000">
            <a:off x="3301393" y="4266664"/>
            <a:ext cx="6351708" cy="1952340"/>
          </a:xfrm>
          <a:prstGeom prst="bentArrow">
            <a:avLst>
              <a:gd name="adj1" fmla="val 14940"/>
              <a:gd name="adj2" fmla="val 15544"/>
              <a:gd name="adj3" fmla="val 17833"/>
              <a:gd name="adj4" fmla="val 43750"/>
            </a:avLst>
          </a:prstGeom>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1" name="TextBox 50">
            <a:extLst>
              <a:ext uri="{FF2B5EF4-FFF2-40B4-BE49-F238E27FC236}">
                <a16:creationId xmlns:a16="http://schemas.microsoft.com/office/drawing/2014/main" id="{FCB3C1C9-C8F8-4F8C-A4D7-D2110FB28E8E}"/>
              </a:ext>
            </a:extLst>
          </p:cNvPr>
          <p:cNvSpPr txBox="1"/>
          <p:nvPr/>
        </p:nvSpPr>
        <p:spPr>
          <a:xfrm>
            <a:off x="5005153" y="5786910"/>
            <a:ext cx="920425" cy="265907"/>
          </a:xfrm>
          <a:prstGeom prst="rect">
            <a:avLst/>
          </a:prstGeom>
        </p:spPr>
        <p:txBody>
          <a:bodyPr wrap="square" lIns="0" tIns="0" rIns="0" bIns="0" rtlCol="0">
            <a:spAutoFit/>
          </a:bodyPr>
          <a:lstStyle/>
          <a:p>
            <a:pPr algn="l">
              <a:lnSpc>
                <a:spcPct val="96000"/>
              </a:lnSpc>
            </a:pPr>
            <a:r>
              <a:rPr lang="de-DE" dirty="0">
                <a:solidFill>
                  <a:schemeClr val="bg1"/>
                </a:solidFill>
                <a:latin typeface="Microsoft Sans Serif"/>
                <a:cs typeface="Microsoft Sans Serif" panose="020B0604020202020204" pitchFamily="34" charset="0"/>
              </a:rPr>
              <a:t>P‘-Trace</a:t>
            </a:r>
            <a:endParaRPr lang="en-US" dirty="0">
              <a:solidFill>
                <a:schemeClr val="bg1"/>
              </a:solidFill>
              <a:latin typeface="Microsoft Sans Serif"/>
              <a:cs typeface="Microsoft Sans Serif" panose="020B0604020202020204" pitchFamily="34" charset="0"/>
            </a:endParaRPr>
          </a:p>
        </p:txBody>
      </p:sp>
      <p:sp>
        <p:nvSpPr>
          <p:cNvPr id="52" name="TextBox 51">
            <a:extLst>
              <a:ext uri="{FF2B5EF4-FFF2-40B4-BE49-F238E27FC236}">
                <a16:creationId xmlns:a16="http://schemas.microsoft.com/office/drawing/2014/main" id="{0BE10E93-554F-45D8-B7C3-E20993ED4A31}"/>
              </a:ext>
            </a:extLst>
          </p:cNvPr>
          <p:cNvSpPr txBox="1"/>
          <p:nvPr/>
        </p:nvSpPr>
        <p:spPr>
          <a:xfrm>
            <a:off x="4443385" y="5251849"/>
            <a:ext cx="920425" cy="265907"/>
          </a:xfrm>
          <a:prstGeom prst="rect">
            <a:avLst/>
          </a:prstGeom>
        </p:spPr>
        <p:txBody>
          <a:bodyPr wrap="square" lIns="0" tIns="0" rIns="0" bIns="0" rtlCol="0">
            <a:spAutoFit/>
          </a:bodyPr>
          <a:lstStyle/>
          <a:p>
            <a:pPr algn="l">
              <a:lnSpc>
                <a:spcPct val="96000"/>
              </a:lnSpc>
            </a:pPr>
            <a:r>
              <a:rPr lang="de-DE" dirty="0">
                <a:solidFill>
                  <a:schemeClr val="bg1"/>
                </a:solidFill>
                <a:latin typeface="Microsoft Sans Serif"/>
                <a:cs typeface="Microsoft Sans Serif" panose="020B0604020202020204" pitchFamily="34" charset="0"/>
              </a:rPr>
              <a:t>S‘-Trace</a:t>
            </a:r>
            <a:endParaRPr lang="en-US" dirty="0">
              <a:solidFill>
                <a:schemeClr val="bg1"/>
              </a:solidFill>
              <a:latin typeface="Microsoft Sans Serif"/>
              <a:cs typeface="Microsoft Sans Serif" panose="020B0604020202020204" pitchFamily="34" charset="0"/>
            </a:endParaRPr>
          </a:p>
        </p:txBody>
      </p:sp>
      <p:sp>
        <p:nvSpPr>
          <p:cNvPr id="2" name="Arrow: Left 1">
            <a:extLst>
              <a:ext uri="{FF2B5EF4-FFF2-40B4-BE49-F238E27FC236}">
                <a16:creationId xmlns:a16="http://schemas.microsoft.com/office/drawing/2014/main" id="{0094E5A4-386A-4EFA-8781-18C7465E8AC1}"/>
              </a:ext>
            </a:extLst>
          </p:cNvPr>
          <p:cNvSpPr/>
          <p:nvPr/>
        </p:nvSpPr>
        <p:spPr>
          <a:xfrm>
            <a:off x="11013572" y="2124627"/>
            <a:ext cx="889827" cy="761655"/>
          </a:xfrm>
          <a:prstGeom prst="lef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3" name="TextBox 52">
            <a:extLst>
              <a:ext uri="{FF2B5EF4-FFF2-40B4-BE49-F238E27FC236}">
                <a16:creationId xmlns:a16="http://schemas.microsoft.com/office/drawing/2014/main" id="{CFD0D6D1-982D-4432-8AEB-55BD90412F45}"/>
              </a:ext>
            </a:extLst>
          </p:cNvPr>
          <p:cNvSpPr txBox="1"/>
          <p:nvPr/>
        </p:nvSpPr>
        <p:spPr>
          <a:xfrm rot="5400000">
            <a:off x="11436302" y="2381713"/>
            <a:ext cx="1275049" cy="236347"/>
          </a:xfrm>
          <a:prstGeom prst="rect">
            <a:avLst/>
          </a:prstGeom>
          <a:ln>
            <a:noFill/>
          </a:ln>
        </p:spPr>
        <p:style>
          <a:lnRef idx="2">
            <a:schemeClr val="dk1"/>
          </a:lnRef>
          <a:fillRef idx="1">
            <a:schemeClr val="lt1"/>
          </a:fillRef>
          <a:effectRef idx="0">
            <a:schemeClr val="dk1"/>
          </a:effectRef>
          <a:fontRef idx="minor">
            <a:schemeClr val="dk1"/>
          </a:fontRef>
        </p:style>
        <p:txBody>
          <a:bodyPr wrap="squar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Configuration</a:t>
            </a:r>
            <a:endParaRPr lang="en-US" sz="1600" dirty="0">
              <a:solidFill>
                <a:schemeClr val="tx2"/>
              </a:solidFill>
              <a:latin typeface="Microsoft Sans Serif"/>
              <a:cs typeface="Microsoft Sans Serif" panose="020B0604020202020204" pitchFamily="34" charset="0"/>
            </a:endParaRPr>
          </a:p>
        </p:txBody>
      </p:sp>
      <p:sp>
        <p:nvSpPr>
          <p:cNvPr id="56" name="Flowchart: Terminator 55">
            <a:extLst>
              <a:ext uri="{FF2B5EF4-FFF2-40B4-BE49-F238E27FC236}">
                <a16:creationId xmlns:a16="http://schemas.microsoft.com/office/drawing/2014/main" id="{6534156A-91DC-4C53-A060-C1C05F435849}"/>
              </a:ext>
            </a:extLst>
          </p:cNvPr>
          <p:cNvSpPr/>
          <p:nvPr/>
        </p:nvSpPr>
        <p:spPr>
          <a:xfrm>
            <a:off x="9668055" y="2997020"/>
            <a:ext cx="1360471" cy="326527"/>
          </a:xfrm>
          <a:prstGeom prst="flowChartTerminator">
            <a:avLst/>
          </a:prstGeom>
          <a:ln/>
        </p:spPr>
        <p:style>
          <a:lnRef idx="3">
            <a:schemeClr val="lt1"/>
          </a:lnRef>
          <a:fillRef idx="1">
            <a:schemeClr val="accent5"/>
          </a:fillRef>
          <a:effectRef idx="1">
            <a:schemeClr val="accent5"/>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RAN API</a:t>
            </a:r>
            <a:endParaRPr lang="en-US" dirty="0" err="1">
              <a:solidFill>
                <a:schemeClr val="bg1"/>
              </a:solidFill>
              <a:latin typeface="Microsoft Sans Serif"/>
              <a:cs typeface="Microsoft Sans Serif" panose="020B0604020202020204" pitchFamily="34" charset="0"/>
            </a:endParaRPr>
          </a:p>
        </p:txBody>
      </p:sp>
      <p:sp>
        <p:nvSpPr>
          <p:cNvPr id="4" name="Arrow: Down 3">
            <a:extLst>
              <a:ext uri="{FF2B5EF4-FFF2-40B4-BE49-F238E27FC236}">
                <a16:creationId xmlns:a16="http://schemas.microsoft.com/office/drawing/2014/main" id="{5AA0CEB9-3ED3-426D-8D63-A6994053AF6D}"/>
              </a:ext>
            </a:extLst>
          </p:cNvPr>
          <p:cNvSpPr/>
          <p:nvPr/>
        </p:nvSpPr>
        <p:spPr>
          <a:xfrm>
            <a:off x="10405704" y="759487"/>
            <a:ext cx="597797" cy="1173043"/>
          </a:xfrm>
          <a:prstGeom prst="downArrow">
            <a:avLst>
              <a:gd name="adj1" fmla="val 50000"/>
              <a:gd name="adj2" fmla="val 50000"/>
            </a:avLst>
          </a:prstGeom>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Flowchart: Terminator 2">
            <a:extLst>
              <a:ext uri="{FF2B5EF4-FFF2-40B4-BE49-F238E27FC236}">
                <a16:creationId xmlns:a16="http://schemas.microsoft.com/office/drawing/2014/main" id="{86EF6120-D70A-40B9-B6D6-6AE4CB99F6FE}"/>
              </a:ext>
            </a:extLst>
          </p:cNvPr>
          <p:cNvSpPr/>
          <p:nvPr/>
        </p:nvSpPr>
        <p:spPr>
          <a:xfrm>
            <a:off x="9653101" y="1738974"/>
            <a:ext cx="1360471" cy="326527"/>
          </a:xfrm>
          <a:prstGeom prst="flowChartTerminator">
            <a:avLst/>
          </a:prstGeom>
          <a:ln/>
        </p:spPr>
        <p:style>
          <a:lnRef idx="3">
            <a:schemeClr val="lt1"/>
          </a:lnRef>
          <a:fillRef idx="1">
            <a:schemeClr val="accent5"/>
          </a:fillRef>
          <a:effectRef idx="1">
            <a:schemeClr val="accent5"/>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RAN API</a:t>
            </a:r>
            <a:endParaRPr lang="en-US" dirty="0" err="1">
              <a:solidFill>
                <a:schemeClr val="bg1"/>
              </a:solidFill>
              <a:latin typeface="Microsoft Sans Serif"/>
              <a:cs typeface="Microsoft Sans Serif" panose="020B0604020202020204" pitchFamily="34" charset="0"/>
            </a:endParaRPr>
          </a:p>
        </p:txBody>
      </p:sp>
      <p:sp>
        <p:nvSpPr>
          <p:cNvPr id="5" name="Oval 4">
            <a:extLst>
              <a:ext uri="{FF2B5EF4-FFF2-40B4-BE49-F238E27FC236}">
                <a16:creationId xmlns:a16="http://schemas.microsoft.com/office/drawing/2014/main" id="{E25103D5-EC3E-46E6-ABBC-7E6567605D69}"/>
              </a:ext>
            </a:extLst>
          </p:cNvPr>
          <p:cNvSpPr/>
          <p:nvPr/>
        </p:nvSpPr>
        <p:spPr>
          <a:xfrm>
            <a:off x="10016699" y="296091"/>
            <a:ext cx="1427092" cy="535375"/>
          </a:xfrm>
          <a:prstGeom prst="ellipse">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Multiple Users</a:t>
            </a:r>
            <a:endParaRPr lang="en-US" dirty="0" err="1">
              <a:solidFill>
                <a:schemeClr val="bg1"/>
              </a:solidFill>
              <a:latin typeface="Microsoft Sans Serif"/>
              <a:cs typeface="Microsoft Sans Serif" panose="020B0604020202020204" pitchFamily="34" charset="0"/>
            </a:endParaRPr>
          </a:p>
        </p:txBody>
      </p:sp>
      <p:sp>
        <p:nvSpPr>
          <p:cNvPr id="49" name="Rectangle 48">
            <a:extLst>
              <a:ext uri="{FF2B5EF4-FFF2-40B4-BE49-F238E27FC236}">
                <a16:creationId xmlns:a16="http://schemas.microsoft.com/office/drawing/2014/main" id="{70E25687-E098-4B2F-8FAC-175294B125E6}"/>
              </a:ext>
            </a:extLst>
          </p:cNvPr>
          <p:cNvSpPr/>
          <p:nvPr/>
        </p:nvSpPr>
        <p:spPr>
          <a:xfrm>
            <a:off x="2208388" y="3490031"/>
            <a:ext cx="1093004" cy="2848200"/>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lnSpc>
                <a:spcPct val="96000"/>
              </a:lnSpc>
            </a:pPr>
            <a:r>
              <a:rPr lang="en-GB" dirty="0">
                <a:solidFill>
                  <a:schemeClr val="bg1"/>
                </a:solidFill>
                <a:latin typeface="Microsoft Sans Serif"/>
                <a:cs typeface="Microsoft Sans Serif" panose="020B0604020202020204" pitchFamily="34" charset="0"/>
              </a:rPr>
              <a:t>Quality</a:t>
            </a:r>
            <a:br>
              <a:rPr lang="en-GB" dirty="0">
                <a:solidFill>
                  <a:schemeClr val="bg1"/>
                </a:solidFill>
                <a:latin typeface="Microsoft Sans Serif"/>
                <a:cs typeface="Microsoft Sans Serif" panose="020B0604020202020204" pitchFamily="34" charset="0"/>
              </a:rPr>
            </a:br>
            <a:r>
              <a:rPr lang="en-GB" dirty="0">
                <a:solidFill>
                  <a:schemeClr val="bg1"/>
                </a:solidFill>
                <a:latin typeface="Microsoft Sans Serif"/>
                <a:cs typeface="Microsoft Sans Serif" panose="020B0604020202020204" pitchFamily="34" charset="0"/>
              </a:rPr>
              <a:t>Evaluation per user</a:t>
            </a:r>
          </a:p>
        </p:txBody>
      </p:sp>
      <p:sp>
        <p:nvSpPr>
          <p:cNvPr id="54" name="Arrow: Right 53">
            <a:extLst>
              <a:ext uri="{FF2B5EF4-FFF2-40B4-BE49-F238E27FC236}">
                <a16:creationId xmlns:a16="http://schemas.microsoft.com/office/drawing/2014/main" id="{2572EC87-0A7A-4E7D-94C5-6C62C4E83895}"/>
              </a:ext>
            </a:extLst>
          </p:cNvPr>
          <p:cNvSpPr/>
          <p:nvPr/>
        </p:nvSpPr>
        <p:spPr>
          <a:xfrm flipH="1">
            <a:off x="1002454" y="4378195"/>
            <a:ext cx="1199195" cy="722810"/>
          </a:xfrm>
          <a:prstGeom prst="rightArrow">
            <a:avLst>
              <a:gd name="adj1" fmla="val 50000"/>
              <a:gd name="adj2" fmla="val 37952"/>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Q-Trace</a:t>
            </a:r>
          </a:p>
        </p:txBody>
      </p:sp>
      <p:sp>
        <p:nvSpPr>
          <p:cNvPr id="6" name="Title 5">
            <a:extLst>
              <a:ext uri="{FF2B5EF4-FFF2-40B4-BE49-F238E27FC236}">
                <a16:creationId xmlns:a16="http://schemas.microsoft.com/office/drawing/2014/main" id="{5E19897F-A475-4749-BC1A-3E221CCFCD62}"/>
              </a:ext>
            </a:extLst>
          </p:cNvPr>
          <p:cNvSpPr>
            <a:spLocks noGrp="1"/>
          </p:cNvSpPr>
          <p:nvPr>
            <p:ph type="title"/>
          </p:nvPr>
        </p:nvSpPr>
        <p:spPr/>
        <p:txBody>
          <a:bodyPr/>
          <a:lstStyle/>
          <a:p>
            <a:r>
              <a:rPr lang="de-DE" dirty="0"/>
              <a:t>Quality of configurations are still tbd</a:t>
            </a:r>
            <a:endParaRPr lang="en-US" dirty="0"/>
          </a:p>
        </p:txBody>
      </p:sp>
      <p:sp>
        <p:nvSpPr>
          <p:cNvPr id="8" name="Subtitle 7">
            <a:extLst>
              <a:ext uri="{FF2B5EF4-FFF2-40B4-BE49-F238E27FC236}">
                <a16:creationId xmlns:a16="http://schemas.microsoft.com/office/drawing/2014/main" id="{493D0DF1-462C-456B-8F19-ADBB63FB1F2C}"/>
              </a:ext>
            </a:extLst>
          </p:cNvPr>
          <p:cNvSpPr>
            <a:spLocks noGrp="1"/>
          </p:cNvSpPr>
          <p:nvPr>
            <p:ph type="subTitle" idx="1"/>
          </p:nvPr>
        </p:nvSpPr>
        <p:spPr/>
        <p:txBody>
          <a:bodyPr/>
          <a:lstStyle/>
          <a:p>
            <a:r>
              <a:rPr lang="de-DE" dirty="0"/>
              <a:t>Test Channel and Evaluation</a:t>
            </a:r>
            <a:endParaRPr lang="en-US" dirty="0"/>
          </a:p>
        </p:txBody>
      </p:sp>
    </p:spTree>
    <p:extLst>
      <p:ext uri="{BB962C8B-B14F-4D97-AF65-F5344CB8AC3E}">
        <p14:creationId xmlns:p14="http://schemas.microsoft.com/office/powerpoint/2010/main" val="1541957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31827EAC-7D6F-4BDA-963B-58DE917DEEDA}"/>
              </a:ext>
            </a:extLst>
          </p:cNvPr>
          <p:cNvSpPr>
            <a:spLocks noGrp="1"/>
          </p:cNvSpPr>
          <p:nvPr>
            <p:ph type="subTitle" idx="1"/>
          </p:nvPr>
        </p:nvSpPr>
        <p:spPr/>
        <p:txBody>
          <a:bodyPr/>
          <a:lstStyle/>
          <a:p>
            <a:r>
              <a:rPr lang="de-DE" dirty="0"/>
              <a:t>Evaluating Video Codecs</a:t>
            </a:r>
            <a:endParaRPr lang="en-US" dirty="0"/>
          </a:p>
        </p:txBody>
      </p:sp>
      <p:sp>
        <p:nvSpPr>
          <p:cNvPr id="3" name="Title 2">
            <a:extLst>
              <a:ext uri="{FF2B5EF4-FFF2-40B4-BE49-F238E27FC236}">
                <a16:creationId xmlns:a16="http://schemas.microsoft.com/office/drawing/2014/main" id="{4B27E5E5-F1A2-4214-A40B-41D090ECB24B}"/>
              </a:ext>
            </a:extLst>
          </p:cNvPr>
          <p:cNvSpPr>
            <a:spLocks noGrp="1"/>
          </p:cNvSpPr>
          <p:nvPr>
            <p:ph type="title"/>
          </p:nvPr>
        </p:nvSpPr>
        <p:spPr>
          <a:xfrm>
            <a:off x="495298" y="3194277"/>
            <a:ext cx="8829675" cy="736355"/>
          </a:xfrm>
        </p:spPr>
        <p:txBody>
          <a:bodyPr/>
          <a:lstStyle/>
          <a:p>
            <a:r>
              <a:rPr lang="de-DE" dirty="0"/>
              <a:t>5G Video</a:t>
            </a:r>
            <a:endParaRPr lang="en-US" dirty="0"/>
          </a:p>
        </p:txBody>
      </p:sp>
    </p:spTree>
    <p:extLst>
      <p:ext uri="{BB962C8B-B14F-4D97-AF65-F5344CB8AC3E}">
        <p14:creationId xmlns:p14="http://schemas.microsoft.com/office/powerpoint/2010/main" val="911417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F6550-1382-4E98-BD34-73D29ACBF645}"/>
              </a:ext>
            </a:extLst>
          </p:cNvPr>
          <p:cNvSpPr>
            <a:spLocks noGrp="1"/>
          </p:cNvSpPr>
          <p:nvPr>
            <p:ph type="title"/>
          </p:nvPr>
        </p:nvSpPr>
        <p:spPr>
          <a:xfrm>
            <a:off x="572261" y="127142"/>
            <a:ext cx="11184199" cy="698012"/>
          </a:xfrm>
        </p:spPr>
        <p:txBody>
          <a:bodyPr/>
          <a:lstStyle/>
          <a:p>
            <a:r>
              <a:rPr lang="en-US">
                <a:solidFill>
                  <a:schemeClr val="tx2"/>
                </a:solidFill>
              </a:rPr>
              <a:t>FS_5GVideo</a:t>
            </a:r>
            <a:br>
              <a:rPr lang="en-US">
                <a:solidFill>
                  <a:schemeClr val="tx2"/>
                </a:solidFill>
              </a:rPr>
            </a:br>
            <a:r>
              <a:rPr lang="en-US" sz="2000">
                <a:solidFill>
                  <a:schemeClr val="tx2"/>
                </a:solidFill>
              </a:rPr>
              <a:t>Feasibility Study on 5G Video Codec Characteristics </a:t>
            </a:r>
          </a:p>
        </p:txBody>
      </p:sp>
      <p:sp>
        <p:nvSpPr>
          <p:cNvPr id="3" name="Content Placeholder 2">
            <a:extLst>
              <a:ext uri="{FF2B5EF4-FFF2-40B4-BE49-F238E27FC236}">
                <a16:creationId xmlns:a16="http://schemas.microsoft.com/office/drawing/2014/main" id="{B912DF38-1AB2-4E61-B4AE-35B8CBFD6DEC}"/>
              </a:ext>
            </a:extLst>
          </p:cNvPr>
          <p:cNvSpPr>
            <a:spLocks noGrp="1"/>
          </p:cNvSpPr>
          <p:nvPr>
            <p:ph sz="quarter" idx="12"/>
          </p:nvPr>
        </p:nvSpPr>
        <p:spPr>
          <a:xfrm>
            <a:off x="502092" y="1162366"/>
            <a:ext cx="9948314" cy="5299508"/>
          </a:xfrm>
        </p:spPr>
        <p:txBody>
          <a:bodyPr vert="horz" lIns="0" tIns="0" rIns="0" bIns="0" rtlCol="0" anchor="t">
            <a:normAutofit lnSpcReduction="10000"/>
          </a:bodyPr>
          <a:lstStyle/>
          <a:p>
            <a:pPr marL="173355" indent="-173355"/>
            <a:r>
              <a:rPr lang="en-US" sz="2000" dirty="0"/>
              <a:t>Summary:</a:t>
            </a:r>
            <a:endParaRPr lang="en-US" dirty="0"/>
          </a:p>
          <a:p>
            <a:pPr marL="337820" lvl="1" indent="-173990"/>
            <a:r>
              <a:rPr lang="en-US" sz="1800" dirty="0">
                <a:ea typeface="Microsoft Sans Serif"/>
                <a:cs typeface="Microsoft Sans Serif"/>
              </a:rPr>
              <a:t>Study to collect relevant scenarios for (new) video codecs for 5G</a:t>
            </a:r>
          </a:p>
          <a:p>
            <a:pPr marL="337820" lvl="1" indent="-173990"/>
            <a:r>
              <a:rPr lang="en-US" sz="1800" dirty="0">
                <a:ea typeface="Microsoft Sans Serif"/>
                <a:cs typeface="Microsoft Sans Serif"/>
              </a:rPr>
              <a:t>Collects reference sequences, anchors, metrics based on AVC and HEVC</a:t>
            </a:r>
          </a:p>
          <a:p>
            <a:pPr marL="337820" lvl="1" indent="-173990"/>
            <a:r>
              <a:rPr lang="en-US" sz="1800" dirty="0">
                <a:ea typeface="Microsoft Sans Serif"/>
                <a:cs typeface="Microsoft Sans Serif"/>
              </a:rPr>
              <a:t>Creates a framework for video codec characterization in 5G</a:t>
            </a:r>
          </a:p>
          <a:p>
            <a:pPr marL="337820" lvl="1" indent="-173990"/>
            <a:r>
              <a:rPr lang="en-US" sz="1800" dirty="0">
                <a:ea typeface="Microsoft Sans Serif"/>
                <a:cs typeface="Microsoft Sans Serif"/>
              </a:rPr>
              <a:t>Documents initial results for VVC and EVC – identifies potential normative work</a:t>
            </a:r>
          </a:p>
          <a:p>
            <a:pPr marL="173355" indent="-173355"/>
            <a:r>
              <a:rPr lang="en-US" sz="2000" dirty="0"/>
              <a:t>Status</a:t>
            </a:r>
            <a:endParaRPr lang="en-US" sz="2000" dirty="0">
              <a:ea typeface="Microsoft Sans Serif"/>
              <a:cs typeface="Microsoft Sans Serif"/>
            </a:endParaRPr>
          </a:p>
          <a:p>
            <a:pPr marL="337820" lvl="1" indent="-173990"/>
            <a:r>
              <a:rPr lang="en-US" sz="1800" dirty="0">
                <a:ea typeface="Microsoft Sans Serif"/>
                <a:cs typeface="Microsoft Sans Serif"/>
              </a:rPr>
              <a:t>60%, framework complete except reference sequences for CG</a:t>
            </a:r>
          </a:p>
          <a:p>
            <a:pPr marL="337820" lvl="1" indent="-173990"/>
            <a:r>
              <a:rPr lang="en-US" sz="1800" dirty="0">
                <a:ea typeface="Microsoft Sans Serif"/>
                <a:cs typeface="Microsoft Sans Serif"/>
              </a:rPr>
              <a:t>Next steps: anchor generation for AVC/HEVC, metrics, </a:t>
            </a:r>
          </a:p>
          <a:p>
            <a:pPr marL="337820" lvl="1" indent="-173990"/>
            <a:r>
              <a:rPr lang="en-US" sz="1800" dirty="0">
                <a:ea typeface="Microsoft Sans Serif"/>
                <a:cs typeface="Microsoft Sans Serif"/>
              </a:rPr>
              <a:t>Initial VVC and EVC results to follow – conclusions</a:t>
            </a:r>
          </a:p>
          <a:p>
            <a:pPr marL="337820" lvl="1" indent="-173990"/>
            <a:r>
              <a:rPr lang="en-US" sz="1800" dirty="0">
                <a:ea typeface="Microsoft Sans Serif"/>
                <a:cs typeface="Microsoft Sans Serif"/>
              </a:rPr>
              <a:t>AV1 under discussion</a:t>
            </a:r>
            <a:endParaRPr lang="en-US" sz="2000" dirty="0">
              <a:ea typeface="Microsoft Sans Serif"/>
              <a:cs typeface="Microsoft Sans Serif"/>
            </a:endParaRPr>
          </a:p>
          <a:p>
            <a:pPr marL="173355" indent="-173355"/>
            <a:r>
              <a:rPr lang="en-US" sz="2000" dirty="0"/>
              <a:t>Interested companies</a:t>
            </a:r>
            <a:endParaRPr lang="en-US" sz="2000" dirty="0">
              <a:ea typeface="Microsoft Sans Serif"/>
              <a:cs typeface="Microsoft Sans Serif"/>
            </a:endParaRPr>
          </a:p>
          <a:p>
            <a:pPr marL="337820" lvl="1" indent="-173990"/>
            <a:r>
              <a:rPr lang="en-US" sz="1800" dirty="0">
                <a:ea typeface="Microsoft Sans Serif"/>
                <a:cs typeface="Microsoft Sans Serif"/>
              </a:rPr>
              <a:t>Qualcomm, Tencent, Interdigital, ATEME, Apple, AT&amp;T, </a:t>
            </a:r>
            <a:br>
              <a:rPr lang="en-US" sz="1800" dirty="0">
                <a:ea typeface="Microsoft Sans Serif"/>
                <a:cs typeface="Microsoft Sans Serif"/>
              </a:rPr>
            </a:br>
            <a:r>
              <a:rPr lang="en-US" sz="1800" dirty="0">
                <a:ea typeface="Microsoft Sans Serif"/>
                <a:cs typeface="Microsoft Sans Serif"/>
              </a:rPr>
              <a:t>Fraunhofer, Samsung (to some extent), Orange, others</a:t>
            </a:r>
          </a:p>
          <a:p>
            <a:pPr marL="118364" indent="-173990"/>
            <a:r>
              <a:rPr lang="en-US" sz="2600" dirty="0">
                <a:ea typeface="Microsoft Sans Serif"/>
                <a:cs typeface="Microsoft Sans Serif"/>
                <a:hlinkClick r:id="rId2"/>
              </a:rPr>
              <a:t>TR 26.955 </a:t>
            </a:r>
            <a:r>
              <a:rPr lang="en-US" sz="2600" dirty="0">
                <a:ea typeface="Microsoft Sans Serif"/>
                <a:cs typeface="Microsoft Sans Serif"/>
              </a:rPr>
              <a:t>contains all relevant information</a:t>
            </a:r>
          </a:p>
          <a:p>
            <a:pPr marL="118364" indent="-173990"/>
            <a:r>
              <a:rPr lang="en-US" sz="2600" dirty="0">
                <a:ea typeface="Microsoft Sans Serif"/>
                <a:cs typeface="Microsoft Sans Serif"/>
                <a:hlinkClick r:id="rId3"/>
              </a:rPr>
              <a:t>Status</a:t>
            </a:r>
            <a:r>
              <a:rPr lang="en-US" sz="2600" dirty="0">
                <a:ea typeface="Microsoft Sans Serif"/>
                <a:cs typeface="Microsoft Sans Serif"/>
              </a:rPr>
              <a:t> is here.</a:t>
            </a:r>
          </a:p>
        </p:txBody>
      </p:sp>
      <p:sp>
        <p:nvSpPr>
          <p:cNvPr id="5" name="Footer Placeholder 4">
            <a:extLst>
              <a:ext uri="{FF2B5EF4-FFF2-40B4-BE49-F238E27FC236}">
                <a16:creationId xmlns:a16="http://schemas.microsoft.com/office/drawing/2014/main" id="{1AE8C72E-3256-427C-9D44-34088092C31D}"/>
              </a:ext>
            </a:extLst>
          </p:cNvPr>
          <p:cNvSpPr>
            <a:spLocks noGrp="1"/>
          </p:cNvSpPr>
          <p:nvPr>
            <p:ph type="ftr" sz="quarter" idx="3"/>
          </p:nvPr>
        </p:nvSpPr>
        <p:spPr/>
        <p:txBody>
          <a:bodyPr/>
          <a:lstStyle/>
          <a:p>
            <a:pPr defTabSz="685594">
              <a:lnSpc>
                <a:spcPct val="95000"/>
              </a:lnSpc>
              <a:spcBef>
                <a:spcPts val="1200"/>
              </a:spcBef>
              <a:spcAft>
                <a:spcPts val="0"/>
              </a:spcAft>
              <a:defRPr/>
            </a:pPr>
            <a:endParaRPr lang="en-US">
              <a:solidFill>
                <a:srgbClr val="000000">
                  <a:lumMod val="50000"/>
                  <a:lumOff val="50000"/>
                </a:srgbClr>
              </a:solidFill>
              <a:latin typeface="Microsoft Sans Serif"/>
            </a:endParaRPr>
          </a:p>
        </p:txBody>
      </p:sp>
      <p:pic>
        <p:nvPicPr>
          <p:cNvPr id="9218" name="Picture 2">
            <a:extLst>
              <a:ext uri="{FF2B5EF4-FFF2-40B4-BE49-F238E27FC236}">
                <a16:creationId xmlns:a16="http://schemas.microsoft.com/office/drawing/2014/main" id="{0E174836-D5AC-433F-B573-74666557E1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08913" y="4115170"/>
            <a:ext cx="43815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4" descr="Bildergebnis für HEVC">
            <a:extLst>
              <a:ext uri="{FF2B5EF4-FFF2-40B4-BE49-F238E27FC236}">
                <a16:creationId xmlns:a16="http://schemas.microsoft.com/office/drawing/2014/main" id="{38130373-0DB4-4466-BF52-FB3CCA694CC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15036" y="5004526"/>
            <a:ext cx="914399" cy="351109"/>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Bildergebnis für AVC logo H.264">
            <a:extLst>
              <a:ext uri="{FF2B5EF4-FFF2-40B4-BE49-F238E27FC236}">
                <a16:creationId xmlns:a16="http://schemas.microsoft.com/office/drawing/2014/main" id="{C05F943B-829A-42C9-8DB2-4A23A5D1DCA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74896" y="3322906"/>
            <a:ext cx="764556" cy="764556"/>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Bildergebnis für VVC">
            <a:extLst>
              <a:ext uri="{FF2B5EF4-FFF2-40B4-BE49-F238E27FC236}">
                <a16:creationId xmlns:a16="http://schemas.microsoft.com/office/drawing/2014/main" id="{CDC48055-CA4D-4818-93EF-1F2A60002BA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37961" y="5517292"/>
            <a:ext cx="788283" cy="443422"/>
          </a:xfrm>
          <a:prstGeom prst="rect">
            <a:avLst/>
          </a:prstGeom>
          <a:noFill/>
          <a:extLst>
            <a:ext uri="{909E8E84-426E-40DD-AFC4-6F175D3DCCD1}">
              <a14:hiddenFill xmlns:a14="http://schemas.microsoft.com/office/drawing/2010/main">
                <a:solidFill>
                  <a:srgbClr val="FFFFFF"/>
                </a:solidFill>
              </a14:hiddenFill>
            </a:ext>
          </a:extLst>
        </p:spPr>
      </p:pic>
      <p:pic>
        <p:nvPicPr>
          <p:cNvPr id="9226" name="Picture 10" descr="Bildergebnis für EVC logo video">
            <a:extLst>
              <a:ext uri="{FF2B5EF4-FFF2-40B4-BE49-F238E27FC236}">
                <a16:creationId xmlns:a16="http://schemas.microsoft.com/office/drawing/2014/main" id="{38DD8C09-2B4A-4C5A-BFD1-B47A3843D10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58026" y="6415184"/>
            <a:ext cx="914399" cy="375645"/>
          </a:xfrm>
          <a:prstGeom prst="rect">
            <a:avLst/>
          </a:prstGeom>
          <a:noFill/>
          <a:extLst>
            <a:ext uri="{909E8E84-426E-40DD-AFC4-6F175D3DCCD1}">
              <a14:hiddenFill xmlns:a14="http://schemas.microsoft.com/office/drawing/2010/main">
                <a:solidFill>
                  <a:srgbClr val="FFFFFF"/>
                </a:solidFill>
              </a14:hiddenFill>
            </a:ext>
          </a:extLst>
        </p:spPr>
      </p:pic>
      <p:pic>
        <p:nvPicPr>
          <p:cNvPr id="9230" name="Picture 14">
            <a:extLst>
              <a:ext uri="{FF2B5EF4-FFF2-40B4-BE49-F238E27FC236}">
                <a16:creationId xmlns:a16="http://schemas.microsoft.com/office/drawing/2014/main" id="{A5D50327-CDAD-43D8-B4ED-26D0D745852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56512" y="2560599"/>
            <a:ext cx="1069732" cy="593701"/>
          </a:xfrm>
          <a:prstGeom prst="rect">
            <a:avLst/>
          </a:prstGeom>
          <a:noFill/>
          <a:extLst>
            <a:ext uri="{909E8E84-426E-40DD-AFC4-6F175D3DCCD1}">
              <a14:hiddenFill xmlns:a14="http://schemas.microsoft.com/office/drawing/2010/main">
                <a:solidFill>
                  <a:srgbClr val="FFFFFF"/>
                </a:solidFill>
              </a14:hiddenFill>
            </a:ext>
          </a:extLst>
        </p:spPr>
      </p:pic>
      <p:pic>
        <p:nvPicPr>
          <p:cNvPr id="9232" name="Picture 16">
            <a:extLst>
              <a:ext uri="{FF2B5EF4-FFF2-40B4-BE49-F238E27FC236}">
                <a16:creationId xmlns:a16="http://schemas.microsoft.com/office/drawing/2014/main" id="{63FAFDE0-97CC-4355-A1A3-5D6E751346B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792968" y="1418856"/>
            <a:ext cx="736676" cy="1039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8399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Magnetic Disk 5">
            <a:extLst>
              <a:ext uri="{FF2B5EF4-FFF2-40B4-BE49-F238E27FC236}">
                <a16:creationId xmlns:a16="http://schemas.microsoft.com/office/drawing/2014/main" id="{31D7AC62-B049-4BF5-B9ED-483F7D2DF279}"/>
              </a:ext>
            </a:extLst>
          </p:cNvPr>
          <p:cNvSpPr/>
          <p:nvPr/>
        </p:nvSpPr>
        <p:spPr>
          <a:xfrm>
            <a:off x="380607" y="2986631"/>
            <a:ext cx="1628384" cy="1035436"/>
          </a:xfrm>
          <a:prstGeom prst="flowChartMagneticDisk">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Reference Sequence</a:t>
            </a:r>
            <a:endParaRPr lang="en-US" dirty="0" err="1">
              <a:solidFill>
                <a:schemeClr val="tx1"/>
              </a:solidFill>
              <a:latin typeface="Microsoft Sans Serif"/>
              <a:cs typeface="Microsoft Sans Serif" panose="020B0604020202020204" pitchFamily="34" charset="0"/>
            </a:endParaRPr>
          </a:p>
        </p:txBody>
      </p:sp>
      <p:sp>
        <p:nvSpPr>
          <p:cNvPr id="8" name="Arrow: Down 7">
            <a:extLst>
              <a:ext uri="{FF2B5EF4-FFF2-40B4-BE49-F238E27FC236}">
                <a16:creationId xmlns:a16="http://schemas.microsoft.com/office/drawing/2014/main" id="{EDDD4881-3D1E-4089-997F-45E7AE7D55B8}"/>
              </a:ext>
            </a:extLst>
          </p:cNvPr>
          <p:cNvSpPr/>
          <p:nvPr/>
        </p:nvSpPr>
        <p:spPr>
          <a:xfrm>
            <a:off x="3331534" y="2120758"/>
            <a:ext cx="601249" cy="942584"/>
          </a:xfrm>
          <a:prstGeom prst="downArrow">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9" name="Arrow: Right 8">
            <a:extLst>
              <a:ext uri="{FF2B5EF4-FFF2-40B4-BE49-F238E27FC236}">
                <a16:creationId xmlns:a16="http://schemas.microsoft.com/office/drawing/2014/main" id="{5F427A69-C3B5-47FE-BF31-C92F90340A62}"/>
              </a:ext>
            </a:extLst>
          </p:cNvPr>
          <p:cNvSpPr/>
          <p:nvPr/>
        </p:nvSpPr>
        <p:spPr>
          <a:xfrm>
            <a:off x="2008991" y="3272931"/>
            <a:ext cx="818370" cy="432148"/>
          </a:xfrm>
          <a:prstGeom prst="rightArrow">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69A6180F-51A5-417D-81C8-696C62D92742}"/>
              </a:ext>
            </a:extLst>
          </p:cNvPr>
          <p:cNvSpPr/>
          <p:nvPr/>
        </p:nvSpPr>
        <p:spPr>
          <a:xfrm>
            <a:off x="2817967" y="1547699"/>
            <a:ext cx="1628384" cy="573059"/>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Anchor</a:t>
            </a:r>
            <a:br>
              <a:rPr lang="de-DE" dirty="0">
                <a:solidFill>
                  <a:schemeClr val="tx1"/>
                </a:solidFill>
                <a:latin typeface="Microsoft Sans Serif"/>
                <a:cs typeface="Microsoft Sans Serif" panose="020B0604020202020204" pitchFamily="34" charset="0"/>
              </a:rPr>
            </a:br>
            <a:r>
              <a:rPr lang="de-DE" dirty="0">
                <a:solidFill>
                  <a:schemeClr val="tx1"/>
                </a:solidFill>
                <a:latin typeface="Microsoft Sans Serif"/>
                <a:cs typeface="Microsoft Sans Serif" panose="020B0604020202020204" pitchFamily="34" charset="0"/>
              </a:rPr>
              <a:t>Configuration</a:t>
            </a:r>
            <a:endParaRPr lang="en-US" dirty="0" err="1">
              <a:solidFill>
                <a:schemeClr val="tx1"/>
              </a:solidFill>
              <a:latin typeface="Microsoft Sans Serif"/>
              <a:cs typeface="Microsoft Sans Serif" panose="020B0604020202020204" pitchFamily="34" charset="0"/>
            </a:endParaRPr>
          </a:p>
        </p:txBody>
      </p:sp>
      <p:sp>
        <p:nvSpPr>
          <p:cNvPr id="11" name="Flowchart: Magnetic Disk 10">
            <a:extLst>
              <a:ext uri="{FF2B5EF4-FFF2-40B4-BE49-F238E27FC236}">
                <a16:creationId xmlns:a16="http://schemas.microsoft.com/office/drawing/2014/main" id="{B51684BF-BBF4-40A2-BC23-D6A04AB9EEBE}"/>
              </a:ext>
            </a:extLst>
          </p:cNvPr>
          <p:cNvSpPr/>
          <p:nvPr/>
        </p:nvSpPr>
        <p:spPr>
          <a:xfrm>
            <a:off x="5311687" y="2949159"/>
            <a:ext cx="1628384" cy="1032304"/>
          </a:xfrm>
          <a:prstGeom prst="flowChartMagneticDisk">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Anchor Bitstream</a:t>
            </a:r>
            <a:endParaRPr lang="en-US" dirty="0" err="1">
              <a:solidFill>
                <a:schemeClr val="tx1"/>
              </a:solidFill>
              <a:latin typeface="Microsoft Sans Serif"/>
              <a:cs typeface="Microsoft Sans Serif" panose="020B0604020202020204" pitchFamily="34" charset="0"/>
            </a:endParaRPr>
          </a:p>
        </p:txBody>
      </p:sp>
      <p:sp>
        <p:nvSpPr>
          <p:cNvPr id="12" name="Arrow: Right 11">
            <a:extLst>
              <a:ext uri="{FF2B5EF4-FFF2-40B4-BE49-F238E27FC236}">
                <a16:creationId xmlns:a16="http://schemas.microsoft.com/office/drawing/2014/main" id="{C72354C5-BA3F-41C4-A69B-8670E6977731}"/>
              </a:ext>
            </a:extLst>
          </p:cNvPr>
          <p:cNvSpPr/>
          <p:nvPr/>
        </p:nvSpPr>
        <p:spPr>
          <a:xfrm>
            <a:off x="4413990" y="3249237"/>
            <a:ext cx="939452" cy="432148"/>
          </a:xfrm>
          <a:prstGeom prst="rightArrow">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14" name="Arrow: Right 13">
            <a:extLst>
              <a:ext uri="{FF2B5EF4-FFF2-40B4-BE49-F238E27FC236}">
                <a16:creationId xmlns:a16="http://schemas.microsoft.com/office/drawing/2014/main" id="{6B2638D7-8CF3-4811-B263-9169F3C37C20}"/>
              </a:ext>
            </a:extLst>
          </p:cNvPr>
          <p:cNvSpPr/>
          <p:nvPr/>
        </p:nvSpPr>
        <p:spPr>
          <a:xfrm>
            <a:off x="6940071" y="3272931"/>
            <a:ext cx="852811" cy="432148"/>
          </a:xfrm>
          <a:prstGeom prst="rightArrow">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15" name="Flowchart: Magnetic Disk 14">
            <a:extLst>
              <a:ext uri="{FF2B5EF4-FFF2-40B4-BE49-F238E27FC236}">
                <a16:creationId xmlns:a16="http://schemas.microsoft.com/office/drawing/2014/main" id="{597A2A74-CFF0-45F9-AAA3-7192FE3F5FBE}"/>
              </a:ext>
            </a:extLst>
          </p:cNvPr>
          <p:cNvSpPr/>
          <p:nvPr/>
        </p:nvSpPr>
        <p:spPr>
          <a:xfrm>
            <a:off x="10167608" y="2972853"/>
            <a:ext cx="1628384" cy="1035436"/>
          </a:xfrm>
          <a:prstGeom prst="flowChartMagneticDisk">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Anchor Sequence</a:t>
            </a:r>
            <a:endParaRPr lang="en-US" dirty="0" err="1">
              <a:solidFill>
                <a:schemeClr val="tx1"/>
              </a:solidFill>
              <a:latin typeface="Microsoft Sans Serif"/>
              <a:cs typeface="Microsoft Sans Serif" panose="020B0604020202020204" pitchFamily="34" charset="0"/>
            </a:endParaRPr>
          </a:p>
        </p:txBody>
      </p:sp>
      <p:sp>
        <p:nvSpPr>
          <p:cNvPr id="16" name="Arrow: Right 15">
            <a:extLst>
              <a:ext uri="{FF2B5EF4-FFF2-40B4-BE49-F238E27FC236}">
                <a16:creationId xmlns:a16="http://schemas.microsoft.com/office/drawing/2014/main" id="{1C3F269A-3207-4B53-B93D-8AC53CCB6D1C}"/>
              </a:ext>
            </a:extLst>
          </p:cNvPr>
          <p:cNvSpPr/>
          <p:nvPr/>
        </p:nvSpPr>
        <p:spPr>
          <a:xfrm>
            <a:off x="9327323" y="3308294"/>
            <a:ext cx="852811" cy="432148"/>
          </a:xfrm>
          <a:prstGeom prst="rightArrow">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17" name="Callout: Down Arrow 16">
            <a:extLst>
              <a:ext uri="{FF2B5EF4-FFF2-40B4-BE49-F238E27FC236}">
                <a16:creationId xmlns:a16="http://schemas.microsoft.com/office/drawing/2014/main" id="{72F76DB2-8617-4B1D-BAD3-61BDEFC6F6A3}"/>
              </a:ext>
            </a:extLst>
          </p:cNvPr>
          <p:cNvSpPr/>
          <p:nvPr/>
        </p:nvSpPr>
        <p:spPr>
          <a:xfrm>
            <a:off x="380607" y="4712899"/>
            <a:ext cx="11415385" cy="770958"/>
          </a:xfrm>
          <a:prstGeom prst="downArrowCallout">
            <a:avLst>
              <a:gd name="adj1" fmla="val 50000"/>
              <a:gd name="adj2" fmla="val 42946"/>
              <a:gd name="adj3" fmla="val 25000"/>
              <a:gd name="adj4" fmla="val 48826"/>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Metrics Computation</a:t>
            </a:r>
            <a:endParaRPr lang="en-US" dirty="0" err="1">
              <a:solidFill>
                <a:schemeClr val="tx1"/>
              </a:solidFill>
              <a:latin typeface="Microsoft Sans Serif"/>
              <a:cs typeface="Microsoft Sans Serif" panose="020B0604020202020204" pitchFamily="34" charset="0"/>
            </a:endParaRPr>
          </a:p>
        </p:txBody>
      </p:sp>
      <p:sp>
        <p:nvSpPr>
          <p:cNvPr id="18" name="Rectangle: Rounded Corners 17">
            <a:extLst>
              <a:ext uri="{FF2B5EF4-FFF2-40B4-BE49-F238E27FC236}">
                <a16:creationId xmlns:a16="http://schemas.microsoft.com/office/drawing/2014/main" id="{9D042FF1-8DA0-4B35-A672-626CA906CA66}"/>
              </a:ext>
            </a:extLst>
          </p:cNvPr>
          <p:cNvSpPr/>
          <p:nvPr/>
        </p:nvSpPr>
        <p:spPr>
          <a:xfrm>
            <a:off x="2829474" y="3061787"/>
            <a:ext cx="1584516" cy="914400"/>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de-DE">
                <a:solidFill>
                  <a:schemeClr val="tx1"/>
                </a:solidFill>
                <a:cs typeface="Microsoft Sans Serif" panose="020B0604020202020204" pitchFamily="34" charset="0"/>
              </a:rPr>
              <a:t>Reference</a:t>
            </a:r>
            <a:br>
              <a:rPr lang="de-DE">
                <a:solidFill>
                  <a:schemeClr val="tx1"/>
                </a:solidFill>
                <a:cs typeface="Microsoft Sans Serif" panose="020B0604020202020204" pitchFamily="34" charset="0"/>
              </a:rPr>
            </a:br>
            <a:r>
              <a:rPr lang="de-DE">
                <a:solidFill>
                  <a:schemeClr val="tx1"/>
                </a:solidFill>
                <a:cs typeface="Microsoft Sans Serif" panose="020B0604020202020204" pitchFamily="34" charset="0"/>
              </a:rPr>
              <a:t>Software</a:t>
            </a:r>
          </a:p>
          <a:p>
            <a:pPr algn="ctr">
              <a:lnSpc>
                <a:spcPct val="96000"/>
              </a:lnSpc>
            </a:pPr>
            <a:r>
              <a:rPr lang="de-DE">
                <a:solidFill>
                  <a:schemeClr val="tx1"/>
                </a:solidFill>
                <a:cs typeface="Microsoft Sans Serif" panose="020B0604020202020204" pitchFamily="34" charset="0"/>
              </a:rPr>
              <a:t>Encoder</a:t>
            </a:r>
            <a:endParaRPr lang="en-US" dirty="0" err="1">
              <a:solidFill>
                <a:schemeClr val="tx1"/>
              </a:solidFill>
              <a:cs typeface="Microsoft Sans Serif" panose="020B0604020202020204" pitchFamily="34" charset="0"/>
            </a:endParaRPr>
          </a:p>
        </p:txBody>
      </p:sp>
      <p:sp>
        <p:nvSpPr>
          <p:cNvPr id="19" name="Rectangle: Rounded Corners 18">
            <a:extLst>
              <a:ext uri="{FF2B5EF4-FFF2-40B4-BE49-F238E27FC236}">
                <a16:creationId xmlns:a16="http://schemas.microsoft.com/office/drawing/2014/main" id="{2057CEA1-2BC3-4DD3-A41D-E84ECD0A9816}"/>
              </a:ext>
            </a:extLst>
          </p:cNvPr>
          <p:cNvSpPr/>
          <p:nvPr/>
        </p:nvSpPr>
        <p:spPr>
          <a:xfrm>
            <a:off x="7755334" y="3031805"/>
            <a:ext cx="1584516" cy="914400"/>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de-DE" dirty="0">
                <a:solidFill>
                  <a:schemeClr val="tx1"/>
                </a:solidFill>
                <a:cs typeface="Microsoft Sans Serif" panose="020B0604020202020204" pitchFamily="34" charset="0"/>
              </a:rPr>
              <a:t>Conforming</a:t>
            </a:r>
          </a:p>
          <a:p>
            <a:pPr algn="ctr">
              <a:lnSpc>
                <a:spcPct val="96000"/>
              </a:lnSpc>
            </a:pPr>
            <a:r>
              <a:rPr lang="de-DE" dirty="0">
                <a:solidFill>
                  <a:schemeClr val="tx1"/>
                </a:solidFill>
                <a:cs typeface="Microsoft Sans Serif" panose="020B0604020202020204" pitchFamily="34" charset="0"/>
              </a:rPr>
              <a:t>Decoder</a:t>
            </a:r>
            <a:endParaRPr lang="en-US" dirty="0" err="1">
              <a:solidFill>
                <a:schemeClr val="tx1"/>
              </a:solidFill>
              <a:cs typeface="Microsoft Sans Serif" panose="020B0604020202020204" pitchFamily="34" charset="0"/>
            </a:endParaRPr>
          </a:p>
        </p:txBody>
      </p:sp>
      <p:sp>
        <p:nvSpPr>
          <p:cNvPr id="21" name="Arrow: Down 20">
            <a:extLst>
              <a:ext uri="{FF2B5EF4-FFF2-40B4-BE49-F238E27FC236}">
                <a16:creationId xmlns:a16="http://schemas.microsoft.com/office/drawing/2014/main" id="{F708C02A-E794-4D50-BD3F-0E3BD1A1F389}"/>
              </a:ext>
            </a:extLst>
          </p:cNvPr>
          <p:cNvSpPr/>
          <p:nvPr/>
        </p:nvSpPr>
        <p:spPr>
          <a:xfrm>
            <a:off x="894174" y="4008289"/>
            <a:ext cx="601249" cy="704610"/>
          </a:xfrm>
          <a:prstGeom prst="downArrow">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22" name="Arrow: Down 21">
            <a:extLst>
              <a:ext uri="{FF2B5EF4-FFF2-40B4-BE49-F238E27FC236}">
                <a16:creationId xmlns:a16="http://schemas.microsoft.com/office/drawing/2014/main" id="{B62E48A5-9BFB-4EE8-9292-EC24BBA5668D}"/>
              </a:ext>
            </a:extLst>
          </p:cNvPr>
          <p:cNvSpPr/>
          <p:nvPr/>
        </p:nvSpPr>
        <p:spPr>
          <a:xfrm>
            <a:off x="5817554" y="3992237"/>
            <a:ext cx="601249" cy="720661"/>
          </a:xfrm>
          <a:prstGeom prst="downArrow">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23" name="Arrow: Down 22">
            <a:extLst>
              <a:ext uri="{FF2B5EF4-FFF2-40B4-BE49-F238E27FC236}">
                <a16:creationId xmlns:a16="http://schemas.microsoft.com/office/drawing/2014/main" id="{88DC16D0-F2F9-4A59-96FD-8224E35CC5DA}"/>
              </a:ext>
            </a:extLst>
          </p:cNvPr>
          <p:cNvSpPr/>
          <p:nvPr/>
        </p:nvSpPr>
        <p:spPr>
          <a:xfrm>
            <a:off x="10693705" y="3992238"/>
            <a:ext cx="601249" cy="736712"/>
          </a:xfrm>
          <a:prstGeom prst="downArrow">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24" name="Rectangle: Folded Corner 23">
            <a:extLst>
              <a:ext uri="{FF2B5EF4-FFF2-40B4-BE49-F238E27FC236}">
                <a16:creationId xmlns:a16="http://schemas.microsoft.com/office/drawing/2014/main" id="{4083C13A-606D-4892-BD1F-BD88BFC33F77}"/>
              </a:ext>
            </a:extLst>
          </p:cNvPr>
          <p:cNvSpPr/>
          <p:nvPr/>
        </p:nvSpPr>
        <p:spPr>
          <a:xfrm>
            <a:off x="5111596" y="5482620"/>
            <a:ext cx="1978461" cy="887334"/>
          </a:xfrm>
          <a:prstGeom prst="foldedCorner">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de-DE" dirty="0">
                <a:solidFill>
                  <a:schemeClr val="tx1"/>
                </a:solidFill>
                <a:latin typeface="Microsoft Sans Serif"/>
                <a:cs typeface="Microsoft Sans Serif" panose="020B0604020202020204" pitchFamily="34" charset="0"/>
              </a:rPr>
              <a:t>Anchor </a:t>
            </a:r>
            <a:br>
              <a:rPr lang="de-DE" dirty="0">
                <a:solidFill>
                  <a:schemeClr val="tx1"/>
                </a:solidFill>
                <a:latin typeface="Microsoft Sans Serif"/>
                <a:cs typeface="Microsoft Sans Serif" panose="020B0604020202020204" pitchFamily="34" charset="0"/>
              </a:rPr>
            </a:br>
            <a:r>
              <a:rPr lang="de-DE" dirty="0">
                <a:solidFill>
                  <a:schemeClr val="tx1"/>
                </a:solidFill>
                <a:latin typeface="Microsoft Sans Serif"/>
                <a:cs typeface="Microsoft Sans Serif" panose="020B0604020202020204" pitchFamily="34" charset="0"/>
              </a:rPr>
              <a:t>Metrics</a:t>
            </a:r>
            <a:endParaRPr lang="en-US" dirty="0" err="1">
              <a:solidFill>
                <a:schemeClr val="tx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339054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6759" y="565872"/>
            <a:ext cx="11184199" cy="439365"/>
          </a:xfrm>
        </p:spPr>
        <p:txBody>
          <a:bodyPr/>
          <a:lstStyle/>
          <a:p>
            <a:r>
              <a:rPr lang="de-DE" dirty="0"/>
              <a:t>FS_XR5G (</a:t>
            </a:r>
            <a:r>
              <a:rPr lang="de-DE" dirty="0" err="1"/>
              <a:t>eXtended</a:t>
            </a:r>
            <a:r>
              <a:rPr lang="de-DE" dirty="0"/>
              <a:t> Reality (XR) in 5G)</a:t>
            </a:r>
            <a:endParaRPr lang="en-US" dirty="0"/>
          </a:p>
        </p:txBody>
      </p:sp>
      <p:sp>
        <p:nvSpPr>
          <p:cNvPr id="5" name="Content Placeholder 4"/>
          <p:cNvSpPr>
            <a:spLocks noGrp="1"/>
          </p:cNvSpPr>
          <p:nvPr>
            <p:ph idx="14"/>
          </p:nvPr>
        </p:nvSpPr>
        <p:spPr>
          <a:xfrm>
            <a:off x="496759" y="1873046"/>
            <a:ext cx="11184199" cy="4219678"/>
          </a:xfrm>
        </p:spPr>
        <p:txBody>
          <a:bodyPr>
            <a:normAutofit/>
          </a:bodyPr>
          <a:lstStyle/>
          <a:p>
            <a:pPr>
              <a:lnSpc>
                <a:spcPct val="100000"/>
              </a:lnSpc>
              <a:spcBef>
                <a:spcPts val="600"/>
              </a:spcBef>
            </a:pPr>
            <a:r>
              <a:rPr lang="en-US" dirty="0"/>
              <a:t>Study:</a:t>
            </a:r>
          </a:p>
          <a:p>
            <a:pPr lvl="1">
              <a:lnSpc>
                <a:spcPct val="100000"/>
              </a:lnSpc>
              <a:spcBef>
                <a:spcPts val="600"/>
              </a:spcBef>
            </a:pPr>
            <a:r>
              <a:rPr lang="en-US" dirty="0"/>
              <a:t>Define Extended Reality and Terms in 3GPP, including quality-of-experience with XR services</a:t>
            </a:r>
          </a:p>
          <a:p>
            <a:pPr lvl="1">
              <a:lnSpc>
                <a:spcPct val="100000"/>
              </a:lnSpc>
              <a:spcBef>
                <a:spcPts val="600"/>
              </a:spcBef>
            </a:pPr>
            <a:r>
              <a:rPr lang="en-US" dirty="0"/>
              <a:t>Collects the technologies in the context of XR and their potential relation to 5G System</a:t>
            </a:r>
          </a:p>
          <a:p>
            <a:pPr lvl="1">
              <a:lnSpc>
                <a:spcPct val="100000"/>
              </a:lnSpc>
              <a:spcBef>
                <a:spcPts val="600"/>
              </a:spcBef>
            </a:pPr>
            <a:r>
              <a:rPr lang="en-US" b="1" dirty="0"/>
              <a:t>Collects 23 use cases in the context of XR and 5G </a:t>
            </a:r>
            <a:r>
              <a:rPr lang="en-US" dirty="0"/>
              <a:t>that are analyzed in terms of potential specification needs</a:t>
            </a:r>
          </a:p>
          <a:p>
            <a:pPr lvl="1">
              <a:lnSpc>
                <a:spcPct val="100000"/>
              </a:lnSpc>
              <a:spcBef>
                <a:spcPts val="600"/>
              </a:spcBef>
            </a:pPr>
            <a:r>
              <a:rPr lang="en-US" dirty="0"/>
              <a:t>Breaks down the use cases in architectures, functions and interfaces</a:t>
            </a:r>
          </a:p>
          <a:p>
            <a:pPr lvl="1">
              <a:lnSpc>
                <a:spcPct val="100000"/>
              </a:lnSpc>
              <a:spcBef>
                <a:spcPts val="600"/>
              </a:spcBef>
            </a:pPr>
            <a:r>
              <a:rPr lang="en-US" dirty="0"/>
              <a:t>Create </a:t>
            </a:r>
            <a:r>
              <a:rPr lang="en-US" b="1" dirty="0"/>
              <a:t>specific conclusions on normative work in Rel-17</a:t>
            </a:r>
          </a:p>
          <a:p>
            <a:pPr lvl="1">
              <a:lnSpc>
                <a:spcPct val="100000"/>
              </a:lnSpc>
              <a:spcBef>
                <a:spcPts val="600"/>
              </a:spcBef>
            </a:pPr>
            <a:r>
              <a:rPr lang="en-US" dirty="0"/>
              <a:t>Support other 3GPP groups on the definition of system and radio specifications for XR</a:t>
            </a:r>
            <a:endParaRPr lang="de-DE" dirty="0"/>
          </a:p>
          <a:p>
            <a:pPr>
              <a:lnSpc>
                <a:spcPct val="100000"/>
              </a:lnSpc>
              <a:spcBef>
                <a:spcPts val="600"/>
              </a:spcBef>
            </a:pPr>
            <a:r>
              <a:rPr lang="de-DE" dirty="0" err="1"/>
              <a:t>Detailed</a:t>
            </a:r>
            <a:r>
              <a:rPr lang="de-DE" dirty="0"/>
              <a:t> Technical Report </a:t>
            </a:r>
            <a:r>
              <a:rPr lang="de-DE" dirty="0" err="1"/>
              <a:t>completed</a:t>
            </a:r>
            <a:r>
              <a:rPr lang="de-DE" dirty="0"/>
              <a:t> in March 2020</a:t>
            </a:r>
          </a:p>
          <a:p>
            <a:pPr lvl="1">
              <a:lnSpc>
                <a:spcPct val="100000"/>
              </a:lnSpc>
              <a:spcBef>
                <a:spcPts val="600"/>
              </a:spcBef>
            </a:pPr>
            <a:r>
              <a:rPr lang="de-DE" dirty="0"/>
              <a:t>TR 26.928:  </a:t>
            </a:r>
            <a:r>
              <a:rPr lang="de-DE" dirty="0">
                <a:hlinkClick r:id="rId2"/>
              </a:rPr>
              <a:t>http://www.3gpp.org/ftp//Specs/archive/26_series/26.928/26928-g00.zip</a:t>
            </a:r>
            <a:endParaRPr lang="de-DE" dirty="0"/>
          </a:p>
          <a:p>
            <a:pPr>
              <a:lnSpc>
                <a:spcPct val="100000"/>
              </a:lnSpc>
              <a:spcBef>
                <a:spcPts val="600"/>
              </a:spcBef>
            </a:pPr>
            <a:r>
              <a:rPr lang="de-DE" dirty="0"/>
              <a:t>The first comprehensive output from 3GPP on XR – Rel-16 (!).</a:t>
            </a:r>
          </a:p>
          <a:p>
            <a:pPr lvl="1">
              <a:lnSpc>
                <a:spcPct val="100000"/>
              </a:lnSpc>
              <a:spcBef>
                <a:spcPts val="600"/>
              </a:spcBef>
            </a:pPr>
            <a:endParaRPr lang="de-DE" dirty="0"/>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6759" y="6532088"/>
            <a:ext cx="10486959" cy="11814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spTree>
    <p:extLst>
      <p:ext uri="{BB962C8B-B14F-4D97-AF65-F5344CB8AC3E}">
        <p14:creationId xmlns:p14="http://schemas.microsoft.com/office/powerpoint/2010/main" val="413508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CC6C652-9E9B-4539-9F33-258A20AF508A}"/>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9D7DD99D-ED10-4582-A067-72E79F57EC73}"/>
              </a:ext>
            </a:extLst>
          </p:cNvPr>
          <p:cNvSpPr>
            <a:spLocks noGrp="1"/>
          </p:cNvSpPr>
          <p:nvPr>
            <p:ph type="title"/>
          </p:nvPr>
        </p:nvSpPr>
        <p:spPr>
          <a:xfrm>
            <a:off x="495300" y="565125"/>
            <a:ext cx="11187112" cy="439479"/>
          </a:xfrm>
        </p:spPr>
        <p:txBody>
          <a:bodyPr/>
          <a:lstStyle/>
          <a:p>
            <a:r>
              <a:rPr lang="de-DE" dirty="0"/>
              <a:t>Metrics</a:t>
            </a:r>
            <a:endParaRPr lang="en-US" dirty="0"/>
          </a:p>
        </p:txBody>
      </p:sp>
      <p:sp>
        <p:nvSpPr>
          <p:cNvPr id="5" name="Subtitle 4">
            <a:extLst>
              <a:ext uri="{FF2B5EF4-FFF2-40B4-BE49-F238E27FC236}">
                <a16:creationId xmlns:a16="http://schemas.microsoft.com/office/drawing/2014/main" id="{5A12D7A7-D56E-4938-83F6-282AE50411AA}"/>
              </a:ext>
            </a:extLst>
          </p:cNvPr>
          <p:cNvSpPr>
            <a:spLocks noGrp="1"/>
          </p:cNvSpPr>
          <p:nvPr>
            <p:ph type="subTitle" idx="1"/>
          </p:nvPr>
        </p:nvSpPr>
        <p:spPr/>
        <p:txBody>
          <a:bodyPr/>
          <a:lstStyle/>
          <a:p>
            <a:endParaRPr lang="en-US"/>
          </a:p>
        </p:txBody>
      </p:sp>
      <p:graphicFrame>
        <p:nvGraphicFramePr>
          <p:cNvPr id="6" name="Table 5">
            <a:extLst>
              <a:ext uri="{FF2B5EF4-FFF2-40B4-BE49-F238E27FC236}">
                <a16:creationId xmlns:a16="http://schemas.microsoft.com/office/drawing/2014/main" id="{A9CEF711-1C7A-45DF-ACF4-F296685BD1D8}"/>
              </a:ext>
            </a:extLst>
          </p:cNvPr>
          <p:cNvGraphicFramePr>
            <a:graphicFrameLocks noGrp="1"/>
          </p:cNvGraphicFramePr>
          <p:nvPr/>
        </p:nvGraphicFramePr>
        <p:xfrm>
          <a:off x="495300" y="2612231"/>
          <a:ext cx="11187112" cy="3009900"/>
        </p:xfrm>
        <a:graphic>
          <a:graphicData uri="http://schemas.openxmlformats.org/drawingml/2006/table">
            <a:tbl>
              <a:tblPr firstRow="1" firstCol="1" bandRow="1">
                <a:tableStyleId>{5C22544A-7EE6-4342-B048-85BDC9FD1C3A}</a:tableStyleId>
              </a:tblPr>
              <a:tblGrid>
                <a:gridCol w="3544077">
                  <a:extLst>
                    <a:ext uri="{9D8B030D-6E8A-4147-A177-3AD203B41FA5}">
                      <a16:colId xmlns:a16="http://schemas.microsoft.com/office/drawing/2014/main" val="1436118670"/>
                    </a:ext>
                  </a:extLst>
                </a:gridCol>
                <a:gridCol w="2711756">
                  <a:extLst>
                    <a:ext uri="{9D8B030D-6E8A-4147-A177-3AD203B41FA5}">
                      <a16:colId xmlns:a16="http://schemas.microsoft.com/office/drawing/2014/main" val="2852738912"/>
                    </a:ext>
                  </a:extLst>
                </a:gridCol>
                <a:gridCol w="4931279">
                  <a:extLst>
                    <a:ext uri="{9D8B030D-6E8A-4147-A177-3AD203B41FA5}">
                      <a16:colId xmlns:a16="http://schemas.microsoft.com/office/drawing/2014/main" val="58884660"/>
                    </a:ext>
                  </a:extLst>
                </a:gridCol>
              </a:tblGrid>
              <a:tr h="190500">
                <a:tc>
                  <a:txBody>
                    <a:bodyPr/>
                    <a:lstStyle/>
                    <a:p>
                      <a:pPr marL="0" marR="0">
                        <a:spcBef>
                          <a:spcPts val="0"/>
                        </a:spcBef>
                        <a:spcAft>
                          <a:spcPts val="0"/>
                        </a:spcAft>
                      </a:pPr>
                      <a:r>
                        <a:rPr lang="en-US" sz="1100">
                          <a:effectLst/>
                        </a:rPr>
                        <a:t>Name</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US" sz="1100">
                          <a:effectLst/>
                        </a:rPr>
                        <a:t>Type</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US" sz="1100">
                          <a:effectLst/>
                        </a:rPr>
                        <a:t>Semantics</a:t>
                      </a:r>
                      <a:endParaRPr lang="en-US" sz="1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23896456"/>
                  </a:ext>
                </a:extLst>
              </a:tr>
              <a:tr h="190500">
                <a:tc>
                  <a:txBody>
                    <a:bodyPr/>
                    <a:lstStyle/>
                    <a:p>
                      <a:pPr marL="0" marR="0">
                        <a:spcBef>
                          <a:spcPts val="0"/>
                        </a:spcBef>
                        <a:spcAft>
                          <a:spcPts val="0"/>
                        </a:spcAft>
                      </a:pPr>
                      <a:r>
                        <a:rPr lang="en-US" sz="1100">
                          <a:effectLst/>
                        </a:rPr>
                        <a:t>parameter</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US" sz="1100">
                          <a:effectLst/>
                        </a:rPr>
                        <a:t>BIGINT</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GB" sz="1000">
                          <a:effectLst/>
                        </a:rPr>
                        <a:t>the associated variation parameter as defined for the anchor, for example the QP</a:t>
                      </a:r>
                      <a:endParaRPr lang="en-US" sz="1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555723372"/>
                  </a:ext>
                </a:extLst>
              </a:tr>
              <a:tr h="190500">
                <a:tc>
                  <a:txBody>
                    <a:bodyPr/>
                    <a:lstStyle/>
                    <a:p>
                      <a:pPr marL="0" marR="0">
                        <a:spcBef>
                          <a:spcPts val="0"/>
                        </a:spcBef>
                        <a:spcAft>
                          <a:spcPts val="0"/>
                        </a:spcAft>
                      </a:pPr>
                      <a:r>
                        <a:rPr lang="en-US" sz="1100">
                          <a:effectLst/>
                        </a:rPr>
                        <a:t>bitrate</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US" sz="1100">
                          <a:effectLst/>
                        </a:rPr>
                        <a:t>DOUBLEPRECISION</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GB" sz="1000">
                          <a:effectLst/>
                        </a:rPr>
                        <a:t>The size of the file divided by the duration of the reference sequence in bit/s as defined in clause 5.5.1 with 2 decimal digits accuracy.</a:t>
                      </a:r>
                      <a:endParaRPr lang="en-US" sz="1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600982741"/>
                  </a:ext>
                </a:extLst>
              </a:tr>
              <a:tr h="190500">
                <a:tc>
                  <a:txBody>
                    <a:bodyPr/>
                    <a:lstStyle/>
                    <a:p>
                      <a:pPr marL="0" marR="0">
                        <a:spcBef>
                          <a:spcPts val="0"/>
                        </a:spcBef>
                        <a:spcAft>
                          <a:spcPts val="0"/>
                        </a:spcAft>
                      </a:pPr>
                      <a:r>
                        <a:rPr lang="en-US" sz="1100">
                          <a:effectLst/>
                        </a:rPr>
                        <a:t>y_psnr</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US" sz="1100">
                          <a:effectLst/>
                        </a:rPr>
                        <a:t>DOUBLEPRECISION</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GB" sz="1000">
                          <a:effectLst/>
                        </a:rPr>
                        <a:t>Peak signal to noise ratio for Y planes in dB as defined in clause 5.5.2 with 2 decimal digits accuracy.</a:t>
                      </a:r>
                      <a:endParaRPr lang="en-US" sz="1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292798139"/>
                  </a:ext>
                </a:extLst>
              </a:tr>
              <a:tr h="190500">
                <a:tc>
                  <a:txBody>
                    <a:bodyPr/>
                    <a:lstStyle/>
                    <a:p>
                      <a:pPr marL="0" marR="0">
                        <a:spcBef>
                          <a:spcPts val="0"/>
                        </a:spcBef>
                        <a:spcAft>
                          <a:spcPts val="0"/>
                        </a:spcAft>
                      </a:pPr>
                      <a:r>
                        <a:rPr lang="en-US" sz="1100">
                          <a:effectLst/>
                        </a:rPr>
                        <a:t>u_psnr</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US" sz="1100">
                          <a:effectLst/>
                        </a:rPr>
                        <a:t>DOUBLEPRECISION</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GB" sz="1000">
                          <a:effectLst/>
                        </a:rPr>
                        <a:t>Peak signal to noise ratio for U planes in dB as defined in clause 5.5.2 with 2 decimal digits accuracy.</a:t>
                      </a:r>
                      <a:endParaRPr lang="en-US" sz="1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15147372"/>
                  </a:ext>
                </a:extLst>
              </a:tr>
              <a:tr h="190500">
                <a:tc>
                  <a:txBody>
                    <a:bodyPr/>
                    <a:lstStyle/>
                    <a:p>
                      <a:pPr marL="0" marR="0">
                        <a:spcBef>
                          <a:spcPts val="0"/>
                        </a:spcBef>
                        <a:spcAft>
                          <a:spcPts val="0"/>
                        </a:spcAft>
                      </a:pPr>
                      <a:r>
                        <a:rPr lang="en-US" sz="1100">
                          <a:effectLst/>
                        </a:rPr>
                        <a:t>v_psnr</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US" sz="1100">
                          <a:effectLst/>
                        </a:rPr>
                        <a:t>DOUBLEPRECISION</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GB" sz="1000">
                          <a:effectLst/>
                        </a:rPr>
                        <a:t>Peak signal to noise ratio for V planes in dB as defined in clause 5.5.2 with 2 decimal digits accuracy.</a:t>
                      </a:r>
                      <a:endParaRPr lang="en-US" sz="1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363256164"/>
                  </a:ext>
                </a:extLst>
              </a:tr>
              <a:tr h="190500">
                <a:tc>
                  <a:txBody>
                    <a:bodyPr/>
                    <a:lstStyle/>
                    <a:p>
                      <a:pPr marL="0" marR="0">
                        <a:spcBef>
                          <a:spcPts val="0"/>
                        </a:spcBef>
                        <a:spcAft>
                          <a:spcPts val="0"/>
                        </a:spcAft>
                      </a:pPr>
                      <a:r>
                        <a:rPr lang="en-US" sz="1100">
                          <a:effectLst/>
                        </a:rPr>
                        <a:t>ms_ssim</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US" sz="1100">
                          <a:effectLst/>
                        </a:rPr>
                        <a:t>DOUBLEPRECISION</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GB" sz="1000">
                          <a:effectLst/>
                        </a:rPr>
                        <a:t>structural similarity between frames as defined in clause 5.5.2 with 4 decimal digits accuracy.</a:t>
                      </a:r>
                      <a:endParaRPr lang="en-US" sz="1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30602133"/>
                  </a:ext>
                </a:extLst>
              </a:tr>
              <a:tr h="190500">
                <a:tc>
                  <a:txBody>
                    <a:bodyPr/>
                    <a:lstStyle/>
                    <a:p>
                      <a:pPr marL="0" marR="0">
                        <a:spcBef>
                          <a:spcPts val="0"/>
                        </a:spcBef>
                        <a:spcAft>
                          <a:spcPts val="0"/>
                        </a:spcAft>
                      </a:pPr>
                      <a:r>
                        <a:rPr lang="en-US" sz="1100">
                          <a:effectLst/>
                        </a:rPr>
                        <a:t>vmaf</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US" sz="1100">
                          <a:effectLst/>
                        </a:rPr>
                        <a:t>DOUBLEPRECISION</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GB" sz="1000">
                          <a:effectLst/>
                        </a:rPr>
                        <a:t>Video Multimethod Assessment Fusion (VMAF) as defined in clause 5.5.2 with 2 decimal digits accuracy.</a:t>
                      </a:r>
                      <a:endParaRPr lang="en-US" sz="1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179506957"/>
                  </a:ext>
                </a:extLst>
              </a:tr>
              <a:tr h="190500">
                <a:tc>
                  <a:txBody>
                    <a:bodyPr/>
                    <a:lstStyle/>
                    <a:p>
                      <a:pPr marL="0" marR="0">
                        <a:spcBef>
                          <a:spcPts val="0"/>
                        </a:spcBef>
                        <a:spcAft>
                          <a:spcPts val="0"/>
                        </a:spcAft>
                      </a:pPr>
                      <a:r>
                        <a:rPr lang="en-US" sz="1100">
                          <a:effectLst/>
                        </a:rPr>
                        <a:t>bitrate_log</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US" sz="1100">
                          <a:effectLst/>
                        </a:rPr>
                        <a:t>DOUBLEPRECISION</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GB" sz="1000">
                          <a:effectLst/>
                        </a:rPr>
                        <a:t>The bitrate as documented by the encoder log. If not known, it is set to 0.</a:t>
                      </a:r>
                      <a:endParaRPr lang="en-US" sz="1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378110634"/>
                  </a:ext>
                </a:extLst>
              </a:tr>
              <a:tr h="190500">
                <a:tc>
                  <a:txBody>
                    <a:bodyPr/>
                    <a:lstStyle/>
                    <a:p>
                      <a:pPr marL="0" marR="0">
                        <a:spcBef>
                          <a:spcPts val="0"/>
                        </a:spcBef>
                        <a:spcAft>
                          <a:spcPts val="0"/>
                        </a:spcAft>
                      </a:pPr>
                      <a:r>
                        <a:rPr lang="en-US" sz="1100">
                          <a:effectLst/>
                        </a:rPr>
                        <a:t>encode_time</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US" sz="1100">
                          <a:effectLst/>
                        </a:rPr>
                        <a:t>DOUBLEPRECISION</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GB" sz="1000">
                          <a:effectLst/>
                        </a:rPr>
                        <a:t>Total time spent to encode the sequence with reference encoder in seconds. If not known, it is set to 0.</a:t>
                      </a:r>
                      <a:endParaRPr lang="en-US" sz="1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937513876"/>
                  </a:ext>
                </a:extLst>
              </a:tr>
              <a:tr h="190500">
                <a:tc>
                  <a:txBody>
                    <a:bodyPr/>
                    <a:lstStyle/>
                    <a:p>
                      <a:pPr marL="0" marR="0">
                        <a:spcBef>
                          <a:spcPts val="0"/>
                        </a:spcBef>
                        <a:spcAft>
                          <a:spcPts val="0"/>
                        </a:spcAft>
                      </a:pPr>
                      <a:r>
                        <a:rPr lang="en-US" sz="1100">
                          <a:effectLst/>
                        </a:rPr>
                        <a:t>decode_time</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US" sz="1100">
                          <a:effectLst/>
                        </a:rPr>
                        <a:t>DOUBLEPRECISION</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GB" sz="1000" dirty="0">
                          <a:effectLst/>
                        </a:rPr>
                        <a:t>Total time spent to decode the sequence with reference decoder in seconds. If not known, it is set to 0.</a:t>
                      </a:r>
                      <a:endParaRPr lang="en-US" sz="10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12196363"/>
                  </a:ext>
                </a:extLst>
              </a:tr>
            </a:tbl>
          </a:graphicData>
        </a:graphic>
      </p:graphicFrame>
    </p:spTree>
    <p:extLst>
      <p:ext uri="{BB962C8B-B14F-4D97-AF65-F5344CB8AC3E}">
        <p14:creationId xmlns:p14="http://schemas.microsoft.com/office/powerpoint/2010/main" val="1803708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46849F03-2067-4849-BF24-F35298AD84D7}"/>
              </a:ext>
            </a:extLst>
          </p:cNvPr>
          <p:cNvSpPr/>
          <p:nvPr/>
        </p:nvSpPr>
        <p:spPr>
          <a:xfrm>
            <a:off x="1309456" y="3750280"/>
            <a:ext cx="2612787" cy="1648437"/>
          </a:xfrm>
          <a:prstGeom prst="rect">
            <a:avLst/>
          </a:prstGeom>
          <a:ln/>
        </p:spPr>
        <p:style>
          <a:lnRef idx="2">
            <a:schemeClr val="dk1"/>
          </a:lnRef>
          <a:fillRef idx="1">
            <a:schemeClr val="lt1"/>
          </a:fillRef>
          <a:effectRef idx="0">
            <a:schemeClr val="dk1"/>
          </a:effectRef>
          <a:fontRef idx="minor">
            <a:schemeClr val="dk1"/>
          </a:fontRef>
        </p:style>
        <p:txBody>
          <a:bodyPr rtlCol="0" anchor="b"/>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4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Test Tuple Metrics</a:t>
            </a:r>
            <a:endParaRPr kumimoji="0" lang="en-US" sz="14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24" name="Rectangle: Folded Corner 23">
            <a:extLst>
              <a:ext uri="{FF2B5EF4-FFF2-40B4-BE49-F238E27FC236}">
                <a16:creationId xmlns:a16="http://schemas.microsoft.com/office/drawing/2014/main" id="{4083C13A-606D-4892-BD1F-BD88BFC33F77}"/>
              </a:ext>
            </a:extLst>
          </p:cNvPr>
          <p:cNvSpPr/>
          <p:nvPr/>
        </p:nvSpPr>
        <p:spPr>
          <a:xfrm>
            <a:off x="1486747" y="3806570"/>
            <a:ext cx="1978461" cy="887334"/>
          </a:xfrm>
          <a:prstGeom prst="foldedCorner">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Anchor </a:t>
            </a:r>
            <a:b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br>
            <a: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Metrics</a:t>
            </a:r>
            <a:endParaRPr kumimoji="0" lang="en-US" sz="18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49" name="Rectangle: Folded Corner 48">
            <a:extLst>
              <a:ext uri="{FF2B5EF4-FFF2-40B4-BE49-F238E27FC236}">
                <a16:creationId xmlns:a16="http://schemas.microsoft.com/office/drawing/2014/main" id="{B575941D-A4F7-42F4-9B2A-693735EA8D61}"/>
              </a:ext>
            </a:extLst>
          </p:cNvPr>
          <p:cNvSpPr/>
          <p:nvPr/>
        </p:nvSpPr>
        <p:spPr>
          <a:xfrm>
            <a:off x="1639147" y="3958970"/>
            <a:ext cx="1978461" cy="887334"/>
          </a:xfrm>
          <a:prstGeom prst="foldedCorner">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Anchor </a:t>
            </a:r>
            <a:b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br>
            <a: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Metrics</a:t>
            </a:r>
            <a:endParaRPr kumimoji="0" lang="en-US" sz="18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51" name="Rectangle: Folded Corner 50">
            <a:extLst>
              <a:ext uri="{FF2B5EF4-FFF2-40B4-BE49-F238E27FC236}">
                <a16:creationId xmlns:a16="http://schemas.microsoft.com/office/drawing/2014/main" id="{96AD976C-9384-498E-9884-78B89BCEB208}"/>
              </a:ext>
            </a:extLst>
          </p:cNvPr>
          <p:cNvSpPr/>
          <p:nvPr/>
        </p:nvSpPr>
        <p:spPr>
          <a:xfrm>
            <a:off x="1791547" y="4111370"/>
            <a:ext cx="1978461" cy="887334"/>
          </a:xfrm>
          <a:prstGeom prst="foldedCorner">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Test </a:t>
            </a:r>
            <a:b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br>
            <a: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Metrics</a:t>
            </a:r>
            <a:endParaRPr kumimoji="0" lang="en-US" sz="18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47" name="Rectangle 46">
            <a:extLst>
              <a:ext uri="{FF2B5EF4-FFF2-40B4-BE49-F238E27FC236}">
                <a16:creationId xmlns:a16="http://schemas.microsoft.com/office/drawing/2014/main" id="{FC651421-22E7-4D2B-B72A-316D9377F8B4}"/>
              </a:ext>
            </a:extLst>
          </p:cNvPr>
          <p:cNvSpPr/>
          <p:nvPr/>
        </p:nvSpPr>
        <p:spPr>
          <a:xfrm>
            <a:off x="1309456" y="1305770"/>
            <a:ext cx="2612787" cy="1648437"/>
          </a:xfrm>
          <a:prstGeom prst="rect">
            <a:avLst/>
          </a:prstGeom>
          <a:ln/>
        </p:spPr>
        <p:style>
          <a:lnRef idx="2">
            <a:schemeClr val="dk1"/>
          </a:lnRef>
          <a:fillRef idx="1">
            <a:schemeClr val="lt1"/>
          </a:fillRef>
          <a:effectRef idx="0">
            <a:schemeClr val="dk1"/>
          </a:effectRef>
          <a:fontRef idx="minor">
            <a:schemeClr val="dk1"/>
          </a:fontRef>
        </p:style>
        <p:txBody>
          <a:bodyPr rtlCol="0" anchor="b"/>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4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Anchor Tuple Metrics</a:t>
            </a:r>
            <a:endParaRPr kumimoji="0" lang="en-US" sz="14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56" name="Rectangle: Folded Corner 55">
            <a:extLst>
              <a:ext uri="{FF2B5EF4-FFF2-40B4-BE49-F238E27FC236}">
                <a16:creationId xmlns:a16="http://schemas.microsoft.com/office/drawing/2014/main" id="{2A1E7346-5955-4DA5-A941-0BADD997A2A5}"/>
              </a:ext>
            </a:extLst>
          </p:cNvPr>
          <p:cNvSpPr/>
          <p:nvPr/>
        </p:nvSpPr>
        <p:spPr>
          <a:xfrm>
            <a:off x="1486747" y="1362060"/>
            <a:ext cx="1978461" cy="887334"/>
          </a:xfrm>
          <a:prstGeom prst="foldedCorner">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Anchor </a:t>
            </a:r>
            <a:b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br>
            <a: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Metrics</a:t>
            </a:r>
            <a:endParaRPr kumimoji="0" lang="en-US" sz="18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57" name="Rectangle: Folded Corner 56">
            <a:extLst>
              <a:ext uri="{FF2B5EF4-FFF2-40B4-BE49-F238E27FC236}">
                <a16:creationId xmlns:a16="http://schemas.microsoft.com/office/drawing/2014/main" id="{D3E0F8B2-7BA9-4104-8024-0A6A3F361D7F}"/>
              </a:ext>
            </a:extLst>
          </p:cNvPr>
          <p:cNvSpPr/>
          <p:nvPr/>
        </p:nvSpPr>
        <p:spPr>
          <a:xfrm>
            <a:off x="1639147" y="1514460"/>
            <a:ext cx="1978461" cy="887334"/>
          </a:xfrm>
          <a:prstGeom prst="foldedCorner">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Anchor </a:t>
            </a:r>
            <a:b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br>
            <a: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Metrics</a:t>
            </a:r>
            <a:endParaRPr kumimoji="0" lang="en-US" sz="18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58" name="Rectangle: Folded Corner 57">
            <a:extLst>
              <a:ext uri="{FF2B5EF4-FFF2-40B4-BE49-F238E27FC236}">
                <a16:creationId xmlns:a16="http://schemas.microsoft.com/office/drawing/2014/main" id="{98B4784B-83FB-47AB-80BB-C94D838FED2E}"/>
              </a:ext>
            </a:extLst>
          </p:cNvPr>
          <p:cNvSpPr/>
          <p:nvPr/>
        </p:nvSpPr>
        <p:spPr>
          <a:xfrm>
            <a:off x="1791547" y="1666860"/>
            <a:ext cx="1978461" cy="887334"/>
          </a:xfrm>
          <a:prstGeom prst="foldedCorner">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Anchor </a:t>
            </a:r>
            <a:b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br>
            <a: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Metrics</a:t>
            </a:r>
            <a:endParaRPr kumimoji="0" lang="en-US" sz="18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2" name="Callout: Right Arrow 1">
            <a:extLst>
              <a:ext uri="{FF2B5EF4-FFF2-40B4-BE49-F238E27FC236}">
                <a16:creationId xmlns:a16="http://schemas.microsoft.com/office/drawing/2014/main" id="{6BAD53C4-53DD-4DA1-9888-6AB1871A016D}"/>
              </a:ext>
            </a:extLst>
          </p:cNvPr>
          <p:cNvSpPr/>
          <p:nvPr/>
        </p:nvSpPr>
        <p:spPr>
          <a:xfrm>
            <a:off x="4797468" y="1305769"/>
            <a:ext cx="1298532" cy="4092947"/>
          </a:xfrm>
          <a:prstGeom prst="rightArrowCallout">
            <a:avLst>
              <a:gd name="adj1" fmla="val 21061"/>
              <a:gd name="adj2" fmla="val 23343"/>
              <a:gd name="adj3" fmla="val 26929"/>
              <a:gd name="adj4" fmla="val 24839"/>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4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59" name="Rectangle: Folded Corner 58">
            <a:extLst>
              <a:ext uri="{FF2B5EF4-FFF2-40B4-BE49-F238E27FC236}">
                <a16:creationId xmlns:a16="http://schemas.microsoft.com/office/drawing/2014/main" id="{B6465800-CB2D-4BB0-BDA0-5D5BF62D016B}"/>
              </a:ext>
            </a:extLst>
          </p:cNvPr>
          <p:cNvSpPr/>
          <p:nvPr/>
        </p:nvSpPr>
        <p:spPr>
          <a:xfrm>
            <a:off x="6096000" y="2908575"/>
            <a:ext cx="1978461" cy="887334"/>
          </a:xfrm>
          <a:prstGeom prst="foldedCorner">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Characterization</a:t>
            </a:r>
            <a:b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br>
            <a:r>
              <a:rPr kumimoji="0" lang="de-DE" sz="18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Results</a:t>
            </a:r>
            <a:endParaRPr kumimoji="0" lang="en-US" sz="18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60" name="Arrow: Right 59">
            <a:extLst>
              <a:ext uri="{FF2B5EF4-FFF2-40B4-BE49-F238E27FC236}">
                <a16:creationId xmlns:a16="http://schemas.microsoft.com/office/drawing/2014/main" id="{C8E3DFA2-5A74-4636-95F0-5DC4AA363EB7}"/>
              </a:ext>
            </a:extLst>
          </p:cNvPr>
          <p:cNvSpPr/>
          <p:nvPr/>
        </p:nvSpPr>
        <p:spPr>
          <a:xfrm>
            <a:off x="3922242" y="1860413"/>
            <a:ext cx="875225" cy="432148"/>
          </a:xfrm>
          <a:prstGeom prst="rightArrow">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61" name="Arrow: Right 60">
            <a:extLst>
              <a:ext uri="{FF2B5EF4-FFF2-40B4-BE49-F238E27FC236}">
                <a16:creationId xmlns:a16="http://schemas.microsoft.com/office/drawing/2014/main" id="{CD865BB4-CB60-4D9D-99A8-3B6743DAAE66}"/>
              </a:ext>
            </a:extLst>
          </p:cNvPr>
          <p:cNvSpPr/>
          <p:nvPr/>
        </p:nvSpPr>
        <p:spPr>
          <a:xfrm>
            <a:off x="3936858" y="4402637"/>
            <a:ext cx="860609" cy="432148"/>
          </a:xfrm>
          <a:prstGeom prst="rightArrow">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Tree>
    <p:extLst>
      <p:ext uri="{BB962C8B-B14F-4D97-AF65-F5344CB8AC3E}">
        <p14:creationId xmlns:p14="http://schemas.microsoft.com/office/powerpoint/2010/main" val="2752650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64EDFD-8B0E-FF4B-B83F-F6E44940596E}"/>
              </a:ext>
            </a:extLst>
          </p:cNvPr>
          <p:cNvSpPr>
            <a:spLocks noGrp="1"/>
          </p:cNvSpPr>
          <p:nvPr>
            <p:ph type="title"/>
          </p:nvPr>
        </p:nvSpPr>
        <p:spPr/>
        <p:txBody>
          <a:bodyPr/>
          <a:lstStyle/>
          <a:p>
            <a:pPr algn="l"/>
            <a:r>
              <a:rPr lang="en-US" dirty="0"/>
              <a:t>Terms and Definitions</a:t>
            </a:r>
          </a:p>
        </p:txBody>
      </p:sp>
      <p:pic>
        <p:nvPicPr>
          <p:cNvPr id="9" name="Picture 4" descr="cid:image001.jpg@01D2725F.2A10A840">
            <a:extLst>
              <a:ext uri="{FF2B5EF4-FFF2-40B4-BE49-F238E27FC236}">
                <a16:creationId xmlns:a16="http://schemas.microsoft.com/office/drawing/2014/main" id="{24B71DEE-9A68-C145-A820-B38C473E0BBD}"/>
              </a:ext>
            </a:extLst>
          </p:cNvPr>
          <p:cNvPicPr>
            <a:picLocks noGrp="1" noChangeAspect="1" noChangeArrowheads="1"/>
          </p:cNvPicPr>
          <p:nvPr>
            <p:ph idx="4294967295"/>
          </p:nvPr>
        </p:nvPicPr>
        <p:blipFill>
          <a:blip r:embed="rId2" r:link="rId3">
            <a:extLst>
              <a:ext uri="{28A0092B-C50C-407E-A947-70E740481C1C}">
                <a14:useLocalDpi xmlns:a14="http://schemas.microsoft.com/office/drawing/2010/main"/>
              </a:ext>
            </a:extLst>
          </a:blip>
          <a:srcRect/>
          <a:stretch>
            <a:fillRect/>
          </a:stretch>
        </p:blipFill>
        <p:spPr bwMode="auto">
          <a:xfrm>
            <a:off x="2015521" y="1368319"/>
            <a:ext cx="1858479" cy="2604409"/>
          </a:xfrm>
          <a:prstGeom prst="rect">
            <a:avLst/>
          </a:prstGeom>
          <a:noFill/>
          <a:extLst>
            <a:ext uri="{909E8E84-426E-40DD-AFC4-6F175D3DCCD1}">
              <a14:hiddenFill xmlns:a14="http://schemas.microsoft.com/office/drawing/2010/main">
                <a:solidFill>
                  <a:srgbClr val="FFFFFF"/>
                </a:solidFill>
              </a14:hiddenFill>
            </a:ext>
          </a:extLst>
        </p:spPr>
      </p:pic>
      <p:pic>
        <p:nvPicPr>
          <p:cNvPr id="4" name="Content Placeholder 5">
            <a:extLst>
              <a:ext uri="{FF2B5EF4-FFF2-40B4-BE49-F238E27FC236}">
                <a16:creationId xmlns:a16="http://schemas.microsoft.com/office/drawing/2014/main" id="{16109F14-3AA8-A64C-A3D6-BF72EC161A76}"/>
              </a:ext>
            </a:extLst>
          </p:cNvPr>
          <p:cNvPicPr/>
          <p:nvPr/>
        </p:nvPicPr>
        <p:blipFill>
          <a:blip r:embed="rId4" cstate="screen">
            <a:extLst>
              <a:ext uri="{28A0092B-C50C-407E-A947-70E740481C1C}">
                <a14:useLocalDpi xmlns:a14="http://schemas.microsoft.com/office/drawing/2010/main"/>
              </a:ext>
            </a:extLst>
          </a:blip>
          <a:srcRect/>
          <a:stretch>
            <a:fillRect/>
          </a:stretch>
        </p:blipFill>
        <p:spPr bwMode="auto">
          <a:xfrm>
            <a:off x="7957872" y="234704"/>
            <a:ext cx="3979971" cy="3975161"/>
          </a:xfrm>
          <a:prstGeom prst="rect">
            <a:avLst/>
          </a:prstGeom>
          <a:noFill/>
          <a:ln>
            <a:noFill/>
          </a:ln>
        </p:spPr>
      </p:pic>
      <p:cxnSp>
        <p:nvCxnSpPr>
          <p:cNvPr id="7" name="Connecteur droit 6">
            <a:extLst>
              <a:ext uri="{FF2B5EF4-FFF2-40B4-BE49-F238E27FC236}">
                <a16:creationId xmlns:a16="http://schemas.microsoft.com/office/drawing/2014/main" id="{7BF467FE-9391-124A-92C6-567EB9A13C37}"/>
              </a:ext>
            </a:extLst>
          </p:cNvPr>
          <p:cNvCxnSpPr/>
          <p:nvPr/>
        </p:nvCxnSpPr>
        <p:spPr>
          <a:xfrm>
            <a:off x="4618107" y="1950627"/>
            <a:ext cx="0" cy="4275686"/>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a16="http://schemas.microsoft.com/office/drawing/2014/main" id="{E6D9EF3C-2608-EE4E-A9AF-FEA55F8F9FD2}"/>
              </a:ext>
            </a:extLst>
          </p:cNvPr>
          <p:cNvCxnSpPr>
            <a:cxnSpLocks/>
          </p:cNvCxnSpPr>
          <p:nvPr/>
        </p:nvCxnSpPr>
        <p:spPr>
          <a:xfrm flipH="1">
            <a:off x="1163007" y="3986259"/>
            <a:ext cx="69102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3" descr="cid:image002.jpg@01D2725F.2A10A840">
            <a:extLst>
              <a:ext uri="{FF2B5EF4-FFF2-40B4-BE49-F238E27FC236}">
                <a16:creationId xmlns:a16="http://schemas.microsoft.com/office/drawing/2014/main" id="{494CBDAC-3D26-8A4C-AE8E-CDB96B7EF157}"/>
              </a:ext>
            </a:extLst>
          </p:cNvPr>
          <p:cNvPicPr>
            <a:picLocks noChangeAspect="1" noChangeArrowheads="1"/>
          </p:cNvPicPr>
          <p:nvPr/>
        </p:nvPicPr>
        <p:blipFill>
          <a:blip r:embed="rId5" r:link="rId6">
            <a:extLst>
              <a:ext uri="{28A0092B-C50C-407E-A947-70E740481C1C}">
                <a14:useLocalDpi xmlns:a14="http://schemas.microsoft.com/office/drawing/2010/main"/>
              </a:ext>
            </a:extLst>
          </a:blip>
          <a:srcRect/>
          <a:stretch>
            <a:fillRect/>
          </a:stretch>
        </p:blipFill>
        <p:spPr bwMode="auto">
          <a:xfrm>
            <a:off x="4842729" y="1396897"/>
            <a:ext cx="2794286" cy="256229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a:extLst>
              <a:ext uri="{FF2B5EF4-FFF2-40B4-BE49-F238E27FC236}">
                <a16:creationId xmlns:a16="http://schemas.microsoft.com/office/drawing/2014/main" id="{660B1B1B-84D0-1848-A0B1-2948BC405CBF}"/>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585484" y="4103706"/>
            <a:ext cx="2468237" cy="216351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 descr="cid:image003.jpg@01D2725F.2A10A840">
            <a:extLst>
              <a:ext uri="{FF2B5EF4-FFF2-40B4-BE49-F238E27FC236}">
                <a16:creationId xmlns:a16="http://schemas.microsoft.com/office/drawing/2014/main" id="{20F9E6FE-C1A5-4841-894B-275A3F1B7C45}"/>
              </a:ext>
            </a:extLst>
          </p:cNvPr>
          <p:cNvPicPr>
            <a:picLocks noChangeAspect="1" noChangeArrowheads="1"/>
          </p:cNvPicPr>
          <p:nvPr/>
        </p:nvPicPr>
        <p:blipFill>
          <a:blip r:embed="rId8" r:link="rId9">
            <a:extLst>
              <a:ext uri="{28A0092B-C50C-407E-A947-70E740481C1C}">
                <a14:useLocalDpi xmlns:a14="http://schemas.microsoft.com/office/drawing/2010/main"/>
              </a:ext>
            </a:extLst>
          </a:blip>
          <a:srcRect/>
          <a:stretch>
            <a:fillRect/>
          </a:stretch>
        </p:blipFill>
        <p:spPr bwMode="auto">
          <a:xfrm>
            <a:off x="5214487" y="4088470"/>
            <a:ext cx="2422529" cy="2178752"/>
          </a:xfrm>
          <a:prstGeom prst="rect">
            <a:avLst/>
          </a:prstGeom>
          <a:noFill/>
          <a:extLst>
            <a:ext uri="{909E8E84-426E-40DD-AFC4-6F175D3DCCD1}">
              <a14:hiddenFill xmlns:a14="http://schemas.microsoft.com/office/drawing/2010/main">
                <a:solidFill>
                  <a:srgbClr val="FFFFFF"/>
                </a:solidFill>
              </a14:hiddenFill>
            </a:ext>
          </a:extLst>
        </p:spPr>
      </p:pic>
      <p:sp>
        <p:nvSpPr>
          <p:cNvPr id="13" name="ZoneTexte 12">
            <a:extLst>
              <a:ext uri="{FF2B5EF4-FFF2-40B4-BE49-F238E27FC236}">
                <a16:creationId xmlns:a16="http://schemas.microsoft.com/office/drawing/2014/main" id="{28CBD439-5542-2B41-87D1-ECE46C9FE370}"/>
              </a:ext>
            </a:extLst>
          </p:cNvPr>
          <p:cNvSpPr txBox="1"/>
          <p:nvPr/>
        </p:nvSpPr>
        <p:spPr>
          <a:xfrm rot="19830380">
            <a:off x="1107628" y="2046897"/>
            <a:ext cx="778977" cy="35077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679" dirty="0"/>
              <a:t>3DOF</a:t>
            </a:r>
            <a:endParaRPr lang="en-US" sz="2159" dirty="0"/>
          </a:p>
        </p:txBody>
      </p:sp>
      <p:sp>
        <p:nvSpPr>
          <p:cNvPr id="14" name="ZoneTexte 13">
            <a:extLst>
              <a:ext uri="{FF2B5EF4-FFF2-40B4-BE49-F238E27FC236}">
                <a16:creationId xmlns:a16="http://schemas.microsoft.com/office/drawing/2014/main" id="{77CC88F3-2978-7345-8024-FBCC49F07075}"/>
              </a:ext>
            </a:extLst>
          </p:cNvPr>
          <p:cNvSpPr txBox="1"/>
          <p:nvPr/>
        </p:nvSpPr>
        <p:spPr>
          <a:xfrm rot="19830380">
            <a:off x="4872505" y="1354435"/>
            <a:ext cx="943244" cy="35077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679" dirty="0"/>
              <a:t>3DOF+</a:t>
            </a:r>
          </a:p>
        </p:txBody>
      </p:sp>
      <p:sp>
        <p:nvSpPr>
          <p:cNvPr id="15" name="ZoneTexte 14">
            <a:extLst>
              <a:ext uri="{FF2B5EF4-FFF2-40B4-BE49-F238E27FC236}">
                <a16:creationId xmlns:a16="http://schemas.microsoft.com/office/drawing/2014/main" id="{998DDE86-2D49-1848-97D1-0DBFABF3F77D}"/>
              </a:ext>
            </a:extLst>
          </p:cNvPr>
          <p:cNvSpPr txBox="1"/>
          <p:nvPr/>
        </p:nvSpPr>
        <p:spPr>
          <a:xfrm rot="19830380">
            <a:off x="801445" y="4377597"/>
            <a:ext cx="1240358" cy="60923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679" dirty="0"/>
              <a:t>Windowed 6DOF</a:t>
            </a:r>
          </a:p>
        </p:txBody>
      </p:sp>
      <p:sp>
        <p:nvSpPr>
          <p:cNvPr id="16" name="ZoneTexte 15">
            <a:extLst>
              <a:ext uri="{FF2B5EF4-FFF2-40B4-BE49-F238E27FC236}">
                <a16:creationId xmlns:a16="http://schemas.microsoft.com/office/drawing/2014/main" id="{24248EFC-2AA5-B340-96AA-BB80140ADEE0}"/>
              </a:ext>
            </a:extLst>
          </p:cNvPr>
          <p:cNvSpPr txBox="1"/>
          <p:nvPr/>
        </p:nvSpPr>
        <p:spPr>
          <a:xfrm rot="19830380">
            <a:off x="4993476" y="4284247"/>
            <a:ext cx="778977" cy="35077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679" dirty="0"/>
              <a:t>6DOF</a:t>
            </a:r>
            <a:endParaRPr lang="en-US" sz="2159" dirty="0"/>
          </a:p>
        </p:txBody>
      </p:sp>
      <p:sp>
        <p:nvSpPr>
          <p:cNvPr id="3" name="TextBox 2">
            <a:extLst>
              <a:ext uri="{FF2B5EF4-FFF2-40B4-BE49-F238E27FC236}">
                <a16:creationId xmlns:a16="http://schemas.microsoft.com/office/drawing/2014/main" id="{EF5D9599-A8EA-496E-8B76-AE553E4F00D1}"/>
              </a:ext>
            </a:extLst>
          </p:cNvPr>
          <p:cNvSpPr txBox="1"/>
          <p:nvPr/>
        </p:nvSpPr>
        <p:spPr>
          <a:xfrm>
            <a:off x="8412700" y="4804050"/>
            <a:ext cx="1001616" cy="23628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Time Warp</a:t>
            </a:r>
          </a:p>
        </p:txBody>
      </p:sp>
      <p:sp>
        <p:nvSpPr>
          <p:cNvPr id="17" name="TextBox 16">
            <a:extLst>
              <a:ext uri="{FF2B5EF4-FFF2-40B4-BE49-F238E27FC236}">
                <a16:creationId xmlns:a16="http://schemas.microsoft.com/office/drawing/2014/main" id="{37D63333-A291-446C-A08C-78A4F237EB84}"/>
              </a:ext>
            </a:extLst>
          </p:cNvPr>
          <p:cNvSpPr txBox="1"/>
          <p:nvPr/>
        </p:nvSpPr>
        <p:spPr>
          <a:xfrm>
            <a:off x="9113557" y="5414099"/>
            <a:ext cx="557700" cy="23628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SLAM</a:t>
            </a:r>
          </a:p>
        </p:txBody>
      </p:sp>
      <p:sp>
        <p:nvSpPr>
          <p:cNvPr id="18" name="TextBox 17">
            <a:extLst>
              <a:ext uri="{FF2B5EF4-FFF2-40B4-BE49-F238E27FC236}">
                <a16:creationId xmlns:a16="http://schemas.microsoft.com/office/drawing/2014/main" id="{A6915641-3D4C-4BE3-AA88-3BD089B361F3}"/>
              </a:ext>
            </a:extLst>
          </p:cNvPr>
          <p:cNvSpPr txBox="1"/>
          <p:nvPr/>
        </p:nvSpPr>
        <p:spPr>
          <a:xfrm>
            <a:off x="10746056" y="4103708"/>
            <a:ext cx="865397" cy="23628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Presence</a:t>
            </a:r>
          </a:p>
        </p:txBody>
      </p:sp>
      <p:sp>
        <p:nvSpPr>
          <p:cNvPr id="19" name="TextBox 18">
            <a:extLst>
              <a:ext uri="{FF2B5EF4-FFF2-40B4-BE49-F238E27FC236}">
                <a16:creationId xmlns:a16="http://schemas.microsoft.com/office/drawing/2014/main" id="{B3DD52B5-8831-4815-BC98-CD1C24144708}"/>
              </a:ext>
            </a:extLst>
          </p:cNvPr>
          <p:cNvSpPr txBox="1"/>
          <p:nvPr/>
        </p:nvSpPr>
        <p:spPr>
          <a:xfrm>
            <a:off x="10987613" y="4953113"/>
            <a:ext cx="786870" cy="23628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Tracking</a:t>
            </a:r>
          </a:p>
        </p:txBody>
      </p:sp>
      <p:sp>
        <p:nvSpPr>
          <p:cNvPr id="20" name="TextBox 19">
            <a:extLst>
              <a:ext uri="{FF2B5EF4-FFF2-40B4-BE49-F238E27FC236}">
                <a16:creationId xmlns:a16="http://schemas.microsoft.com/office/drawing/2014/main" id="{A7922C61-E376-4224-A436-AE05C332CF18}"/>
              </a:ext>
            </a:extLst>
          </p:cNvPr>
          <p:cNvSpPr txBox="1"/>
          <p:nvPr/>
        </p:nvSpPr>
        <p:spPr>
          <a:xfrm>
            <a:off x="9189959" y="6226315"/>
            <a:ext cx="1057706" cy="23628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Point Cloud</a:t>
            </a:r>
          </a:p>
        </p:txBody>
      </p:sp>
      <p:sp>
        <p:nvSpPr>
          <p:cNvPr id="21" name="TextBox 20">
            <a:extLst>
              <a:ext uri="{FF2B5EF4-FFF2-40B4-BE49-F238E27FC236}">
                <a16:creationId xmlns:a16="http://schemas.microsoft.com/office/drawing/2014/main" id="{C0C09009-109C-4990-A98F-31BBD4EF2D19}"/>
              </a:ext>
            </a:extLst>
          </p:cNvPr>
          <p:cNvSpPr txBox="1"/>
          <p:nvPr/>
        </p:nvSpPr>
        <p:spPr>
          <a:xfrm>
            <a:off x="10746055" y="5587050"/>
            <a:ext cx="717958" cy="23628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0" tIns="0" rIns="0" bIns="0" rtlCol="0">
            <a:spAutoFit/>
          </a:bodyPr>
          <a:lstStyle/>
          <a:p>
            <a:pPr algn="l">
              <a:lnSpc>
                <a:spcPct val="96000"/>
              </a:lnSpc>
            </a:pPr>
            <a:r>
              <a:rPr lang="de-DE" sz="1600" dirty="0" err="1">
                <a:solidFill>
                  <a:schemeClr val="tx2"/>
                </a:solidFill>
                <a:latin typeface="Microsoft Sans Serif"/>
                <a:cs typeface="Microsoft Sans Serif" panose="020B0604020202020204" pitchFamily="34" charset="0"/>
              </a:rPr>
              <a:t>Meshes</a:t>
            </a:r>
            <a:endParaRPr lang="de-DE"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42394655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ppt_w*0.7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animEffect transition="in" filter="fade">
                                      <p:cBhvr>
                                        <p:cTn id="9" dur="500"/>
                                        <p:tgtEl>
                                          <p:spTgt spid="8"/>
                                        </p:tgtEl>
                                      </p:cBhvr>
                                    </p:animEffect>
                                  </p:childTnLst>
                                </p:cTn>
                              </p:par>
                              <p:par>
                                <p:cTn id="10" presetID="21" presetClass="entr" presetSubtype="1"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BE1EDB6-7A0B-4F2E-9E62-1B6714DFFCEF}"/>
              </a:ext>
            </a:extLst>
          </p:cNvPr>
          <p:cNvSpPr>
            <a:spLocks noGrp="1"/>
          </p:cNvSpPr>
          <p:nvPr>
            <p:ph type="ftr" sz="quarter" idx="3"/>
          </p:nvPr>
        </p:nvSpPr>
        <p:spPr>
          <a:xfrm>
            <a:off x="494190" y="6484546"/>
            <a:ext cx="10223343" cy="189801"/>
          </a:xfrm>
          <a:prstGeom prst="rect">
            <a:avLst/>
          </a:prstGeom>
        </p:spPr>
        <p:txBody>
          <a:bodyPr vert="horz" wrap="square" lIns="0" tIns="0" rIns="0" bIns="0" rtlCol="0" anchor="b">
            <a:noAutofit/>
          </a:bodyPr>
          <a:lstStyle>
            <a:defPPr>
              <a:defRPr lang="en-US"/>
            </a:defPPr>
            <a:lvl1pPr marL="0" algn="l" defTabSz="914400" rtl="0" eaLnBrk="1" latinLnBrk="0" hangingPunct="1">
              <a:lnSpc>
                <a:spcPct val="107000"/>
              </a:lnSpc>
              <a:defRPr sz="8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Broadthinking 2019</a:t>
            </a:r>
            <a:endParaRPr lang="en-US" dirty="0"/>
          </a:p>
        </p:txBody>
      </p:sp>
      <p:graphicFrame>
        <p:nvGraphicFramePr>
          <p:cNvPr id="5" name="Table 4">
            <a:extLst>
              <a:ext uri="{FF2B5EF4-FFF2-40B4-BE49-F238E27FC236}">
                <a16:creationId xmlns:a16="http://schemas.microsoft.com/office/drawing/2014/main" id="{981FBF3C-015F-4A93-86DF-4901D3B4DFD0}"/>
              </a:ext>
            </a:extLst>
          </p:cNvPr>
          <p:cNvGraphicFramePr>
            <a:graphicFrameLocks noGrp="1"/>
          </p:cNvGraphicFramePr>
          <p:nvPr/>
        </p:nvGraphicFramePr>
        <p:xfrm>
          <a:off x="62533" y="894"/>
          <a:ext cx="12127883" cy="6798188"/>
        </p:xfrm>
        <a:graphic>
          <a:graphicData uri="http://schemas.openxmlformats.org/drawingml/2006/table">
            <a:tbl>
              <a:tblPr firstRow="1" bandRow="1">
                <a:tableStyleId>{5C22544A-7EE6-4342-B048-85BDC9FD1C3A}</a:tableStyleId>
              </a:tblPr>
              <a:tblGrid>
                <a:gridCol w="596693">
                  <a:extLst>
                    <a:ext uri="{9D8B030D-6E8A-4147-A177-3AD203B41FA5}">
                      <a16:colId xmlns:a16="http://schemas.microsoft.com/office/drawing/2014/main" val="3257992620"/>
                    </a:ext>
                  </a:extLst>
                </a:gridCol>
                <a:gridCol w="2610199">
                  <a:extLst>
                    <a:ext uri="{9D8B030D-6E8A-4147-A177-3AD203B41FA5}">
                      <a16:colId xmlns:a16="http://schemas.microsoft.com/office/drawing/2014/main" val="2517649755"/>
                    </a:ext>
                  </a:extLst>
                </a:gridCol>
                <a:gridCol w="1302193">
                  <a:extLst>
                    <a:ext uri="{9D8B030D-6E8A-4147-A177-3AD203B41FA5}">
                      <a16:colId xmlns:a16="http://schemas.microsoft.com/office/drawing/2014/main" val="4152760611"/>
                    </a:ext>
                  </a:extLst>
                </a:gridCol>
                <a:gridCol w="1234167">
                  <a:extLst>
                    <a:ext uri="{9D8B030D-6E8A-4147-A177-3AD203B41FA5}">
                      <a16:colId xmlns:a16="http://schemas.microsoft.com/office/drawing/2014/main" val="3536322254"/>
                    </a:ext>
                  </a:extLst>
                </a:gridCol>
                <a:gridCol w="2448899">
                  <a:extLst>
                    <a:ext uri="{9D8B030D-6E8A-4147-A177-3AD203B41FA5}">
                      <a16:colId xmlns:a16="http://schemas.microsoft.com/office/drawing/2014/main" val="740239882"/>
                    </a:ext>
                  </a:extLst>
                </a:gridCol>
                <a:gridCol w="3935732">
                  <a:extLst>
                    <a:ext uri="{9D8B030D-6E8A-4147-A177-3AD203B41FA5}">
                      <a16:colId xmlns:a16="http://schemas.microsoft.com/office/drawing/2014/main" val="856342137"/>
                    </a:ext>
                  </a:extLst>
                </a:gridCol>
              </a:tblGrid>
              <a:tr h="167596">
                <a:tc>
                  <a:txBody>
                    <a:bodyPr/>
                    <a:lstStyle/>
                    <a:p>
                      <a:pPr>
                        <a:spcAft>
                          <a:spcPts val="0"/>
                        </a:spcAft>
                      </a:pPr>
                      <a:r>
                        <a:rPr lang="en-GB" sz="1100">
                          <a:effectLst/>
                        </a:rPr>
                        <a:t>No</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Use Case</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Type</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Experience</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Delivery</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Device</a:t>
                      </a:r>
                      <a:endParaRPr lang="de-DE" sz="1100" dirty="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486137199"/>
                  </a:ext>
                </a:extLst>
              </a:tr>
              <a:tr h="167596">
                <a:tc>
                  <a:txBody>
                    <a:bodyPr/>
                    <a:lstStyle/>
                    <a:p>
                      <a:pPr>
                        <a:spcAft>
                          <a:spcPts val="0"/>
                        </a:spcAft>
                      </a:pPr>
                      <a:r>
                        <a:rPr lang="en-GB" sz="1100">
                          <a:effectLst/>
                        </a:rPr>
                        <a:t>1</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 Image Messaging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3DoF+, 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Upload and Download</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Phone</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85020112"/>
                  </a:ext>
                </a:extLst>
              </a:tr>
              <a:tr h="335193">
                <a:tc>
                  <a:txBody>
                    <a:bodyPr/>
                    <a:lstStyle/>
                    <a:p>
                      <a:pPr>
                        <a:spcAft>
                          <a:spcPts val="0"/>
                        </a:spcAft>
                      </a:pPr>
                      <a:r>
                        <a:rPr lang="en-GB" sz="1100">
                          <a:effectLst/>
                        </a:rPr>
                        <a:t>2</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Sharing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MR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Local, Messaging Download and Upload</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Phone</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4095002951"/>
                  </a:ext>
                </a:extLst>
              </a:tr>
              <a:tr h="226791">
                <a:tc>
                  <a:txBody>
                    <a:bodyPr/>
                    <a:lstStyle/>
                    <a:p>
                      <a:pPr>
                        <a:spcAft>
                          <a:spcPts val="0"/>
                        </a:spcAft>
                      </a:pPr>
                      <a:r>
                        <a:rPr lang="en-GB" sz="1100">
                          <a:effectLst/>
                        </a:rPr>
                        <a:t>3</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Streaming of Immersive 6DoF</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3DoF+, 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Streaming, Interactive, Split</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HMD with a controller</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2928570080"/>
                  </a:ext>
                </a:extLst>
              </a:tr>
              <a:tr h="335193">
                <a:tc>
                  <a:txBody>
                    <a:bodyPr/>
                    <a:lstStyle/>
                    <a:p>
                      <a:pPr>
                        <a:spcAft>
                          <a:spcPts val="0"/>
                        </a:spcAft>
                      </a:pPr>
                      <a:r>
                        <a:rPr lang="en-GB" sz="1100" dirty="0">
                          <a:effectLst/>
                        </a:rPr>
                        <a:t>4</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Emotional Streaming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2D, AR and 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2D, 3DoF+, 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Streaming</a:t>
                      </a:r>
                      <a:br>
                        <a:rPr lang="en-GB" sz="1100">
                          <a:effectLst/>
                        </a:rPr>
                      </a:br>
                      <a:r>
                        <a:rPr lang="en-GB" sz="1100">
                          <a:effectLst/>
                        </a:rPr>
                        <a:t>Interactive, Split</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Phone and HMD</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2624174521"/>
                  </a:ext>
                </a:extLst>
              </a:tr>
              <a:tr h="180594">
                <a:tc>
                  <a:txBody>
                    <a:bodyPr/>
                    <a:lstStyle/>
                    <a:p>
                      <a:pPr>
                        <a:spcAft>
                          <a:spcPts val="0"/>
                        </a:spcAft>
                      </a:pPr>
                      <a:r>
                        <a:rPr lang="en-GB" sz="1100">
                          <a:effectLst/>
                        </a:rPr>
                        <a:t>5</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Untethered Immersive Online Gaming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Streaming, Interactive, Split</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HMD with a Gaming controller</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2633225648"/>
                  </a:ext>
                </a:extLst>
              </a:tr>
              <a:tr h="167596">
                <a:tc>
                  <a:txBody>
                    <a:bodyPr/>
                    <a:lstStyle/>
                    <a:p>
                      <a:pPr>
                        <a:spcAft>
                          <a:spcPts val="0"/>
                        </a:spcAft>
                      </a:pPr>
                      <a:r>
                        <a:rPr lang="en-GB" sz="1100">
                          <a:effectLst/>
                        </a:rPr>
                        <a:t>6</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Video Game Live Streaming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Streaming, Split</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2D screen or HMD with a controller</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86167306"/>
                  </a:ext>
                </a:extLst>
              </a:tr>
              <a:tr h="189284">
                <a:tc>
                  <a:txBody>
                    <a:bodyPr/>
                    <a:lstStyle/>
                    <a:p>
                      <a:pPr>
                        <a:spcAft>
                          <a:spcPts val="0"/>
                        </a:spcAft>
                      </a:pPr>
                      <a:r>
                        <a:rPr lang="en-GB" sz="1100">
                          <a:effectLst/>
                        </a:rPr>
                        <a:t>7</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Real-time 3D Communication</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 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Conversational</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Phone</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3932089630"/>
                  </a:ext>
                </a:extLst>
              </a:tr>
              <a:tr h="364481">
                <a:tc>
                  <a:txBody>
                    <a:bodyPr/>
                    <a:lstStyle/>
                    <a:p>
                      <a:pPr>
                        <a:spcAft>
                          <a:spcPts val="0"/>
                        </a:spcAft>
                      </a:pPr>
                      <a:r>
                        <a:rPr lang="en-GB" sz="1100">
                          <a:effectLst/>
                        </a:rPr>
                        <a:t>8</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guided assistant at remote location (industrial services)</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2D video + AR</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 (2D + 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Local, Streaming, Interactive, Conversational</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5G AR Glasses, 5G touchscreen computer or tablet</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36662523"/>
                  </a:ext>
                </a:extLst>
              </a:tr>
              <a:tr h="502789">
                <a:tc>
                  <a:txBody>
                    <a:bodyPr/>
                    <a:lstStyle/>
                    <a:p>
                      <a:pPr>
                        <a:spcAft>
                          <a:spcPts val="0"/>
                        </a:spcAft>
                      </a:pPr>
                      <a:r>
                        <a:rPr lang="en-GB" sz="1100">
                          <a:effectLst/>
                        </a:rPr>
                        <a:t>9</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Police Critical Mission with 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AR, VR</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3DoF to 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Local, Streaming, Interactive, Conversational, Group Communication</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5G AR Glasses/Helmet, VR camera/microphone, Audio stereo headset, 5G accurate positioning</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3873366146"/>
                  </a:ext>
                </a:extLst>
              </a:tr>
              <a:tr h="335193">
                <a:tc>
                  <a:txBody>
                    <a:bodyPr/>
                    <a:lstStyle/>
                    <a:p>
                      <a:pPr>
                        <a:spcAft>
                          <a:spcPts val="0"/>
                        </a:spcAft>
                      </a:pPr>
                      <a:r>
                        <a:rPr lang="en-GB" sz="1100">
                          <a:effectLst/>
                        </a:rPr>
                        <a:t>10</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Online shopping from a catalogue – downloading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Download</a:t>
                      </a:r>
                      <a:br>
                        <a:rPr lang="en-GB" sz="1100">
                          <a:effectLst/>
                        </a:rPr>
                      </a:b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Glasses, Rendering system, Tablet (or smartphone), Capture device</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3026182062"/>
                  </a:ext>
                </a:extLst>
              </a:tr>
              <a:tr h="335193">
                <a:tc>
                  <a:txBody>
                    <a:bodyPr/>
                    <a:lstStyle/>
                    <a:p>
                      <a:pPr>
                        <a:spcAft>
                          <a:spcPts val="0"/>
                        </a:spcAft>
                      </a:pPr>
                      <a:r>
                        <a:rPr lang="en-GB" sz="1100">
                          <a:effectLst/>
                        </a:rPr>
                        <a:t>11</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Real-time communication with the shop assistant</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Interactive, Conversational</a:t>
                      </a:r>
                      <a:br>
                        <a:rPr lang="en-GB" sz="1100">
                          <a:effectLst/>
                        </a:rPr>
                      </a:b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Glasses, Rendering system, Tablet (or smartphone), Capture device</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2026480292"/>
                  </a:ext>
                </a:extLst>
              </a:tr>
              <a:tr h="167596">
                <a:tc>
                  <a:txBody>
                    <a:bodyPr/>
                    <a:lstStyle/>
                    <a:p>
                      <a:pPr>
                        <a:spcAft>
                          <a:spcPts val="0"/>
                        </a:spcAft>
                      </a:pPr>
                      <a:r>
                        <a:rPr lang="en-GB" sz="1100">
                          <a:effectLst/>
                        </a:rPr>
                        <a:t>12</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360-degree conference meeting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MR, 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Conversational</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Mobile / Laptop</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2610582492"/>
                  </a:ext>
                </a:extLst>
              </a:tr>
              <a:tr h="199783">
                <a:tc>
                  <a:txBody>
                    <a:bodyPr/>
                    <a:lstStyle/>
                    <a:p>
                      <a:pPr>
                        <a:spcAft>
                          <a:spcPts val="0"/>
                        </a:spcAft>
                      </a:pPr>
                      <a:r>
                        <a:rPr lang="en-GB" sz="1100">
                          <a:effectLst/>
                        </a:rPr>
                        <a:t>13</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 shared experience</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MR, 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3DoF+, 6DoF</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Conversational </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Mobile / Laptop</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1437009461"/>
                  </a:ext>
                </a:extLst>
              </a:tr>
              <a:tr h="335193">
                <a:tc>
                  <a:txBody>
                    <a:bodyPr/>
                    <a:lstStyle/>
                    <a:p>
                      <a:pPr>
                        <a:spcAft>
                          <a:spcPts val="0"/>
                        </a:spcAft>
                      </a:pPr>
                      <a:r>
                        <a:rPr lang="en-GB" sz="1100">
                          <a:effectLst/>
                        </a:rPr>
                        <a:t>14</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 VR conferencing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Interactive, Conversational</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VR gear with binaural playback and HMD video playback, Call server</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2142548999"/>
                  </a:ext>
                </a:extLst>
              </a:tr>
              <a:tr h="243590">
                <a:tc>
                  <a:txBody>
                    <a:bodyPr/>
                    <a:lstStyle/>
                    <a:p>
                      <a:pPr>
                        <a:spcAft>
                          <a:spcPts val="0"/>
                        </a:spcAft>
                      </a:pPr>
                      <a:r>
                        <a:rPr lang="en-GB" sz="1100">
                          <a:effectLst/>
                        </a:rPr>
                        <a:t>15</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XR Meeting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VR, XR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Interactive Conversational</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Phone, HMD, Glasses, headphones</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516108334"/>
                  </a:ext>
                </a:extLst>
              </a:tr>
              <a:tr h="335193">
                <a:tc>
                  <a:txBody>
                    <a:bodyPr/>
                    <a:lstStyle/>
                    <a:p>
                      <a:pPr>
                        <a:spcAft>
                          <a:spcPts val="0"/>
                        </a:spcAft>
                      </a:pPr>
                      <a:r>
                        <a:rPr lang="en-GB" sz="1100">
                          <a:effectLst/>
                        </a:rPr>
                        <a:t>16</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Convention / Poster Session</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VR, MR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Interactive, Conversational</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Phone, HMD, AR Glasses, VR controller/pointing device, headphones</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1089838806"/>
                  </a:ext>
                </a:extLst>
              </a:tr>
              <a:tr h="167596">
                <a:tc>
                  <a:txBody>
                    <a:bodyPr/>
                    <a:lstStyle/>
                    <a:p>
                      <a:pPr>
                        <a:spcAft>
                          <a:spcPts val="0"/>
                        </a:spcAft>
                      </a:pPr>
                      <a:r>
                        <a:rPr lang="en-GB" sz="1100">
                          <a:effectLst/>
                        </a:rPr>
                        <a:t>17</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animated avatar calls</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2D, 3DoF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Conversational</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Phone, HMD, Glasses, headphones</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4003234884"/>
                  </a:ext>
                </a:extLst>
              </a:tr>
              <a:tr h="335193">
                <a:tc>
                  <a:txBody>
                    <a:bodyPr/>
                    <a:lstStyle/>
                    <a:p>
                      <a:pPr>
                        <a:spcAft>
                          <a:spcPts val="0"/>
                        </a:spcAft>
                      </a:pPr>
                      <a:r>
                        <a:rPr lang="en-GB" sz="1100">
                          <a:effectLst/>
                        </a:rPr>
                        <a:t>18</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Online shopping from a catalogue – downloading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Download</a:t>
                      </a:r>
                      <a:br>
                        <a:rPr lang="en-GB" sz="1100">
                          <a:effectLst/>
                        </a:rPr>
                      </a:b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Glasses, Rendering system, Tablet (or smartphone), Capture device</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698106293"/>
                  </a:ext>
                </a:extLst>
              </a:tr>
              <a:tr h="335193">
                <a:tc>
                  <a:txBody>
                    <a:bodyPr/>
                    <a:lstStyle/>
                    <a:p>
                      <a:pPr>
                        <a:spcAft>
                          <a:spcPts val="0"/>
                        </a:spcAft>
                      </a:pPr>
                      <a:r>
                        <a:rPr lang="en-GB" sz="1100">
                          <a:effectLst/>
                        </a:rPr>
                        <a:t>19</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Front-facing camera video multi-party calls</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Conversational</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Smartphone with front-facing camera, headset</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1703875948"/>
                  </a:ext>
                </a:extLst>
              </a:tr>
              <a:tr h="316796">
                <a:tc>
                  <a:txBody>
                    <a:bodyPr/>
                    <a:lstStyle/>
                    <a:p>
                      <a:pPr>
                        <a:spcAft>
                          <a:spcPts val="0"/>
                        </a:spcAft>
                      </a:pPr>
                      <a:r>
                        <a:rPr lang="en-GB" sz="1100">
                          <a:effectLst/>
                        </a:rPr>
                        <a:t>20</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Streaming with Localization Registry</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Social 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Streaming, Interactive, Conversational</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glasses with binaural audio playback support</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2024636268"/>
                  </a:ext>
                </a:extLst>
              </a:tr>
              <a:tr h="335193">
                <a:tc>
                  <a:txBody>
                    <a:bodyPr/>
                    <a:lstStyle/>
                    <a:p>
                      <a:pPr>
                        <a:spcAft>
                          <a:spcPts val="0"/>
                        </a:spcAft>
                      </a:pPr>
                      <a:r>
                        <a:rPr lang="en-GB" sz="1100">
                          <a:effectLst/>
                        </a:rPr>
                        <a:t>21</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Immersive 6DoF Streaming with Social Interaction</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VR and Social 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3DoF+, 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Streaming, Interactive, Conversational, Split</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HMD with a controller</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950002435"/>
                  </a:ext>
                </a:extLst>
              </a:tr>
              <a:tr h="189255">
                <a:tc>
                  <a:txBody>
                    <a:bodyPr/>
                    <a:lstStyle/>
                    <a:p>
                      <a:pPr>
                        <a:spcAft>
                          <a:spcPts val="0"/>
                        </a:spcAft>
                      </a:pPr>
                      <a:r>
                        <a:rPr lang="en-GB" sz="1100">
                          <a:effectLst/>
                        </a:rPr>
                        <a:t>22</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5G Online Gaming Party</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Streaming, Interactive, Split, D2D</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HMD with a Gaming controller</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3260548881"/>
                  </a:ext>
                </a:extLst>
              </a:tr>
              <a:tr h="528974">
                <a:tc>
                  <a:txBody>
                    <a:bodyPr/>
                    <a:lstStyle/>
                    <a:p>
                      <a:pPr>
                        <a:spcAft>
                          <a:spcPts val="0"/>
                        </a:spcAft>
                      </a:pPr>
                      <a:r>
                        <a:rPr lang="en-GB" sz="1100">
                          <a:effectLst/>
                        </a:rPr>
                        <a:t>23</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Spatial Shared Data</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AR</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6DoF</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Streaming, Interactive, Conversational, Split</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HMD, AR Glasses</a:t>
                      </a:r>
                      <a:endParaRPr lang="de-DE" sz="1100" dirty="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2303825719"/>
                  </a:ext>
                </a:extLst>
              </a:tr>
            </a:tbl>
          </a:graphicData>
        </a:graphic>
      </p:graphicFrame>
    </p:spTree>
    <p:extLst>
      <p:ext uri="{BB962C8B-B14F-4D97-AF65-F5344CB8AC3E}">
        <p14:creationId xmlns:p14="http://schemas.microsoft.com/office/powerpoint/2010/main" val="540345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icture 2" descr="Ähnliches Foto">
            <a:extLst>
              <a:ext uri="{FF2B5EF4-FFF2-40B4-BE49-F238E27FC236}">
                <a16:creationId xmlns:a16="http://schemas.microsoft.com/office/drawing/2014/main" id="{27644CDE-9983-441A-8512-58E838EB2C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9750" y="4078152"/>
            <a:ext cx="910703" cy="512270"/>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Ähnliches Foto">
            <a:extLst>
              <a:ext uri="{FF2B5EF4-FFF2-40B4-BE49-F238E27FC236}">
                <a16:creationId xmlns:a16="http://schemas.microsoft.com/office/drawing/2014/main" id="{CFBDAB1A-3D93-4985-AFF9-245DAB98E4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1693" y="2863203"/>
            <a:ext cx="910703" cy="512270"/>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2" descr="Image result for VR HMD icon">
            <a:extLst>
              <a:ext uri="{FF2B5EF4-FFF2-40B4-BE49-F238E27FC236}">
                <a16:creationId xmlns:a16="http://schemas.microsoft.com/office/drawing/2014/main" id="{FF0D13FE-5FB1-4849-9FB8-C90534BB0898}"/>
              </a:ext>
            </a:extLst>
          </p:cNvPr>
          <p:cNvPicPr>
            <a:picLocks noChangeAspect="1" noChangeArrowheads="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l="6471" t="8929" r="15784" b="22043"/>
          <a:stretch/>
        </p:blipFill>
        <p:spPr bwMode="auto">
          <a:xfrm>
            <a:off x="4985569" y="363256"/>
            <a:ext cx="1499533" cy="887611"/>
          </a:xfrm>
          <a:prstGeom prst="rect">
            <a:avLst/>
          </a:prstGeom>
          <a:noFill/>
          <a:extLst>
            <a:ext uri="{909E8E84-426E-40dd-AFC4-6F175D3DCCD1}">
              <a14:hiddenFill xmlns=""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CE90445D-5089-164B-992E-BB0B86C001B2}"/>
              </a:ext>
            </a:extLst>
          </p:cNvPr>
          <p:cNvPicPr>
            <a:picLocks noChangeAspect="1"/>
          </p:cNvPicPr>
          <p:nvPr/>
        </p:nvPicPr>
        <p:blipFill>
          <a:blip r:embed="rId5"/>
          <a:stretch>
            <a:fillRect/>
          </a:stretch>
        </p:blipFill>
        <p:spPr>
          <a:xfrm>
            <a:off x="2905025" y="419795"/>
            <a:ext cx="1404546" cy="1014394"/>
          </a:xfrm>
          <a:prstGeom prst="rect">
            <a:avLst/>
          </a:prstGeom>
        </p:spPr>
      </p:pic>
      <p:pic>
        <p:nvPicPr>
          <p:cNvPr id="27" name="Picture 10" descr="Image result for smartphone icon">
            <a:extLst>
              <a:ext uri="{FF2B5EF4-FFF2-40B4-BE49-F238E27FC236}">
                <a16:creationId xmlns:a16="http://schemas.microsoft.com/office/drawing/2014/main" id="{B7CC358E-A0F6-492D-8C3E-D3037D1C1C24}"/>
              </a:ext>
            </a:extLst>
          </p:cNvPr>
          <p:cNvPicPr>
            <a:picLocks noChangeAspect="1" noChangeArrowheads="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930568" y="1448756"/>
            <a:ext cx="675985" cy="64375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Ähnliches Foto">
            <a:extLst>
              <a:ext uri="{FF2B5EF4-FFF2-40B4-BE49-F238E27FC236}">
                <a16:creationId xmlns:a16="http://schemas.microsoft.com/office/drawing/2014/main" id="{191C8824-FF63-4E32-B7AC-12E7ACB792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5163" y="1838976"/>
            <a:ext cx="307177" cy="172787"/>
          </a:xfrm>
          <a:prstGeom prst="rect">
            <a:avLst/>
          </a:prstGeom>
          <a:noFill/>
          <a:extLst>
            <a:ext uri="{909E8E84-426E-40DD-AFC4-6F175D3DCCD1}">
              <a14:hiddenFill xmlns:a14="http://schemas.microsoft.com/office/drawing/2010/main">
                <a:solidFill>
                  <a:srgbClr val="FFFFFF"/>
                </a:solidFill>
              </a14:hiddenFill>
            </a:ext>
          </a:extLst>
        </p:spPr>
      </p:pic>
      <p:sp>
        <p:nvSpPr>
          <p:cNvPr id="3" name="Flowchart: Magnetic Disk 2">
            <a:extLst>
              <a:ext uri="{FF2B5EF4-FFF2-40B4-BE49-F238E27FC236}">
                <a16:creationId xmlns:a16="http://schemas.microsoft.com/office/drawing/2014/main" id="{D04047B0-C109-4A9D-B741-10BF98AD325B}"/>
              </a:ext>
            </a:extLst>
          </p:cNvPr>
          <p:cNvSpPr/>
          <p:nvPr/>
        </p:nvSpPr>
        <p:spPr>
          <a:xfrm>
            <a:off x="3910944" y="1590371"/>
            <a:ext cx="757638" cy="430100"/>
          </a:xfrm>
          <a:prstGeom prst="flowChartMagneticDisk">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p>
        </p:txBody>
      </p:sp>
      <p:pic>
        <p:nvPicPr>
          <p:cNvPr id="34" name="Picture 2" descr="Ähnliches Foto">
            <a:extLst>
              <a:ext uri="{FF2B5EF4-FFF2-40B4-BE49-F238E27FC236}">
                <a16:creationId xmlns:a16="http://schemas.microsoft.com/office/drawing/2014/main" id="{48646DFE-5D77-45FF-AC68-3D811D197E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0092" y="1800709"/>
            <a:ext cx="296034" cy="166519"/>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a:extLst>
              <a:ext uri="{FF2B5EF4-FFF2-40B4-BE49-F238E27FC236}">
                <a16:creationId xmlns:a16="http://schemas.microsoft.com/office/drawing/2014/main" id="{7E4C6715-0FD1-479F-BD44-93C41DD7F869}"/>
              </a:ext>
            </a:extLst>
          </p:cNvPr>
          <p:cNvSpPr/>
          <p:nvPr/>
        </p:nvSpPr>
        <p:spPr>
          <a:xfrm>
            <a:off x="3852167" y="1717918"/>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36" name="Rectangle 35">
            <a:extLst>
              <a:ext uri="{FF2B5EF4-FFF2-40B4-BE49-F238E27FC236}">
                <a16:creationId xmlns:a16="http://schemas.microsoft.com/office/drawing/2014/main" id="{3F6481F1-285B-4F5E-AD41-505B1A3538D8}"/>
              </a:ext>
            </a:extLst>
          </p:cNvPr>
          <p:cNvSpPr/>
          <p:nvPr/>
        </p:nvSpPr>
        <p:spPr>
          <a:xfrm>
            <a:off x="2987784" y="1478944"/>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pic>
        <p:nvPicPr>
          <p:cNvPr id="37" name="Picture 10" descr="Image result for smartphone icon">
            <a:extLst>
              <a:ext uri="{FF2B5EF4-FFF2-40B4-BE49-F238E27FC236}">
                <a16:creationId xmlns:a16="http://schemas.microsoft.com/office/drawing/2014/main" id="{61AC2949-7027-447C-8A16-754ED4AB4A0F}"/>
              </a:ext>
            </a:extLst>
          </p:cNvPr>
          <p:cNvPicPr>
            <a:picLocks noChangeAspect="1" noChangeArrowheads="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268264" y="1691736"/>
            <a:ext cx="675985" cy="64375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Ähnliches Foto">
            <a:extLst>
              <a:ext uri="{FF2B5EF4-FFF2-40B4-BE49-F238E27FC236}">
                <a16:creationId xmlns:a16="http://schemas.microsoft.com/office/drawing/2014/main" id="{FBD4F7CD-3AAA-4E37-8F4D-92162BA3FF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2859" y="2081956"/>
            <a:ext cx="307177" cy="172787"/>
          </a:xfrm>
          <a:prstGeom prst="rect">
            <a:avLst/>
          </a:prstGeom>
          <a:noFill/>
          <a:extLst>
            <a:ext uri="{909E8E84-426E-40DD-AFC4-6F175D3DCCD1}">
              <a14:hiddenFill xmlns:a14="http://schemas.microsoft.com/office/drawing/2010/main">
                <a:solidFill>
                  <a:srgbClr val="FFFFFF"/>
                </a:solidFill>
              </a14:hiddenFill>
            </a:ext>
          </a:extLst>
        </p:spPr>
      </p:pic>
      <p:sp>
        <p:nvSpPr>
          <p:cNvPr id="41" name="Flowchart: Magnetic Disk 40">
            <a:extLst>
              <a:ext uri="{FF2B5EF4-FFF2-40B4-BE49-F238E27FC236}">
                <a16:creationId xmlns:a16="http://schemas.microsoft.com/office/drawing/2014/main" id="{CB866B1C-66E0-4207-A0D4-F245C88395CB}"/>
              </a:ext>
            </a:extLst>
          </p:cNvPr>
          <p:cNvSpPr/>
          <p:nvPr/>
        </p:nvSpPr>
        <p:spPr>
          <a:xfrm>
            <a:off x="6106283" y="1781527"/>
            <a:ext cx="757638" cy="430100"/>
          </a:xfrm>
          <a:prstGeom prst="flowChartMagneticDisk">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p>
        </p:txBody>
      </p:sp>
      <p:pic>
        <p:nvPicPr>
          <p:cNvPr id="45" name="Picture 2" descr="Ähnliches Foto">
            <a:extLst>
              <a:ext uri="{FF2B5EF4-FFF2-40B4-BE49-F238E27FC236}">
                <a16:creationId xmlns:a16="http://schemas.microsoft.com/office/drawing/2014/main" id="{647F7126-7D1D-4064-85E1-B1BB812710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5431" y="1991865"/>
            <a:ext cx="296034" cy="166519"/>
          </a:xfrm>
          <a:prstGeom prst="rect">
            <a:avLst/>
          </a:prstGeom>
          <a:noFill/>
          <a:extLst>
            <a:ext uri="{909E8E84-426E-40DD-AFC4-6F175D3DCCD1}">
              <a14:hiddenFill xmlns:a14="http://schemas.microsoft.com/office/drawing/2010/main">
                <a:solidFill>
                  <a:srgbClr val="FFFFFF"/>
                </a:solidFill>
              </a14:hiddenFill>
            </a:ext>
          </a:extLst>
        </p:spPr>
      </p:pic>
      <p:sp>
        <p:nvSpPr>
          <p:cNvPr id="47" name="Rectangle 46">
            <a:extLst>
              <a:ext uri="{FF2B5EF4-FFF2-40B4-BE49-F238E27FC236}">
                <a16:creationId xmlns:a16="http://schemas.microsoft.com/office/drawing/2014/main" id="{D8F924FD-DF4E-4826-ABB7-734C481C031C}"/>
              </a:ext>
            </a:extLst>
          </p:cNvPr>
          <p:cNvSpPr/>
          <p:nvPr/>
        </p:nvSpPr>
        <p:spPr>
          <a:xfrm>
            <a:off x="6047506" y="1909074"/>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48" name="Rectangle 47">
            <a:extLst>
              <a:ext uri="{FF2B5EF4-FFF2-40B4-BE49-F238E27FC236}">
                <a16:creationId xmlns:a16="http://schemas.microsoft.com/office/drawing/2014/main" id="{9F16001D-FD9B-4CA8-BC79-1F759F487946}"/>
              </a:ext>
            </a:extLst>
          </p:cNvPr>
          <p:cNvSpPr/>
          <p:nvPr/>
        </p:nvSpPr>
        <p:spPr>
          <a:xfrm>
            <a:off x="5325480" y="1721924"/>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4" name="Lightning Bolt 3">
            <a:extLst>
              <a:ext uri="{FF2B5EF4-FFF2-40B4-BE49-F238E27FC236}">
                <a16:creationId xmlns:a16="http://schemas.microsoft.com/office/drawing/2014/main" id="{72543787-767C-40A1-9BC3-2663F9A5DFF8}"/>
              </a:ext>
            </a:extLst>
          </p:cNvPr>
          <p:cNvSpPr/>
          <p:nvPr/>
        </p:nvSpPr>
        <p:spPr>
          <a:xfrm>
            <a:off x="5606255" y="1248375"/>
            <a:ext cx="561550" cy="445853"/>
          </a:xfrm>
          <a:prstGeom prst="lightningBolt">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err="1"/>
          </a:p>
        </p:txBody>
      </p:sp>
      <p:pic>
        <p:nvPicPr>
          <p:cNvPr id="49" name="Picture 2" descr="Image result for VR HMD icon">
            <a:extLst>
              <a:ext uri="{FF2B5EF4-FFF2-40B4-BE49-F238E27FC236}">
                <a16:creationId xmlns:a16="http://schemas.microsoft.com/office/drawing/2014/main" id="{1F517519-5F66-4129-99F6-A0175DDC6F57}"/>
              </a:ext>
            </a:extLst>
          </p:cNvPr>
          <p:cNvPicPr>
            <a:picLocks noChangeAspect="1" noChangeArrowheads="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l="6471" t="8929" r="15784" b="22043"/>
          <a:stretch/>
        </p:blipFill>
        <p:spPr bwMode="auto">
          <a:xfrm>
            <a:off x="7422791" y="305795"/>
            <a:ext cx="1499533" cy="887611"/>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10" descr="Image result for smartphone icon">
            <a:extLst>
              <a:ext uri="{FF2B5EF4-FFF2-40B4-BE49-F238E27FC236}">
                <a16:creationId xmlns:a16="http://schemas.microsoft.com/office/drawing/2014/main" id="{B22B97C2-A966-4E21-AE83-45E1DA39D9AD}"/>
              </a:ext>
            </a:extLst>
          </p:cNvPr>
          <p:cNvPicPr>
            <a:picLocks noChangeAspect="1" noChangeArrowheads="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40322" y="1573312"/>
            <a:ext cx="675985" cy="643754"/>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descr="Ähnliches Foto">
            <a:extLst>
              <a:ext uri="{FF2B5EF4-FFF2-40B4-BE49-F238E27FC236}">
                <a16:creationId xmlns:a16="http://schemas.microsoft.com/office/drawing/2014/main" id="{9516DA23-4033-4B89-9A13-D9069D64A6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4917" y="1963532"/>
            <a:ext cx="307177" cy="172787"/>
          </a:xfrm>
          <a:prstGeom prst="rect">
            <a:avLst/>
          </a:prstGeom>
          <a:noFill/>
          <a:extLst>
            <a:ext uri="{909E8E84-426E-40DD-AFC4-6F175D3DCCD1}">
              <a14:hiddenFill xmlns:a14="http://schemas.microsoft.com/office/drawing/2010/main">
                <a:solidFill>
                  <a:srgbClr val="FFFFFF"/>
                </a:solidFill>
              </a14:hiddenFill>
            </a:ext>
          </a:extLst>
        </p:spPr>
      </p:pic>
      <p:sp>
        <p:nvSpPr>
          <p:cNvPr id="52" name="Flowchart: Magnetic Disk 51">
            <a:extLst>
              <a:ext uri="{FF2B5EF4-FFF2-40B4-BE49-F238E27FC236}">
                <a16:creationId xmlns:a16="http://schemas.microsoft.com/office/drawing/2014/main" id="{1D28FB36-337C-4C4D-B88D-C5E11C530EBD}"/>
              </a:ext>
            </a:extLst>
          </p:cNvPr>
          <p:cNvSpPr/>
          <p:nvPr/>
        </p:nvSpPr>
        <p:spPr>
          <a:xfrm>
            <a:off x="8543505" y="1724066"/>
            <a:ext cx="757638" cy="430100"/>
          </a:xfrm>
          <a:prstGeom prst="flowChartMagneticDisk">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p>
        </p:txBody>
      </p:sp>
      <p:pic>
        <p:nvPicPr>
          <p:cNvPr id="53" name="Picture 2" descr="Ähnliches Foto">
            <a:extLst>
              <a:ext uri="{FF2B5EF4-FFF2-40B4-BE49-F238E27FC236}">
                <a16:creationId xmlns:a16="http://schemas.microsoft.com/office/drawing/2014/main" id="{84D3FEBF-8ACE-4625-817F-6360884401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2653" y="1934404"/>
            <a:ext cx="296034" cy="166519"/>
          </a:xfrm>
          <a:prstGeom prst="rect">
            <a:avLst/>
          </a:prstGeom>
          <a:noFill/>
          <a:extLst>
            <a:ext uri="{909E8E84-426E-40DD-AFC4-6F175D3DCCD1}">
              <a14:hiddenFill xmlns:a14="http://schemas.microsoft.com/office/drawing/2010/main">
                <a:solidFill>
                  <a:srgbClr val="FFFFFF"/>
                </a:solidFill>
              </a14:hiddenFill>
            </a:ext>
          </a:extLst>
        </p:spPr>
      </p:pic>
      <p:sp>
        <p:nvSpPr>
          <p:cNvPr id="54" name="Rectangle 53">
            <a:extLst>
              <a:ext uri="{FF2B5EF4-FFF2-40B4-BE49-F238E27FC236}">
                <a16:creationId xmlns:a16="http://schemas.microsoft.com/office/drawing/2014/main" id="{9EC9E931-7AEB-47CA-80D7-CDA47638B0FA}"/>
              </a:ext>
            </a:extLst>
          </p:cNvPr>
          <p:cNvSpPr/>
          <p:nvPr/>
        </p:nvSpPr>
        <p:spPr>
          <a:xfrm>
            <a:off x="8484728" y="1851613"/>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55" name="Rectangle 54">
            <a:extLst>
              <a:ext uri="{FF2B5EF4-FFF2-40B4-BE49-F238E27FC236}">
                <a16:creationId xmlns:a16="http://schemas.microsoft.com/office/drawing/2014/main" id="{266326A2-0CD2-4489-968F-7CB91EC1878A}"/>
              </a:ext>
            </a:extLst>
          </p:cNvPr>
          <p:cNvSpPr/>
          <p:nvPr/>
        </p:nvSpPr>
        <p:spPr>
          <a:xfrm>
            <a:off x="7797538" y="1603500"/>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56" name="Lightning Bolt 55">
            <a:extLst>
              <a:ext uri="{FF2B5EF4-FFF2-40B4-BE49-F238E27FC236}">
                <a16:creationId xmlns:a16="http://schemas.microsoft.com/office/drawing/2014/main" id="{186D15AC-D58C-4480-A5E5-DD321C0500C5}"/>
              </a:ext>
            </a:extLst>
          </p:cNvPr>
          <p:cNvSpPr/>
          <p:nvPr/>
        </p:nvSpPr>
        <p:spPr>
          <a:xfrm>
            <a:off x="8043477" y="1190914"/>
            <a:ext cx="561550" cy="445853"/>
          </a:xfrm>
          <a:prstGeom prst="lightningBolt">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err="1"/>
          </a:p>
        </p:txBody>
      </p:sp>
      <p:sp>
        <p:nvSpPr>
          <p:cNvPr id="57" name="Rectangle 56">
            <a:extLst>
              <a:ext uri="{FF2B5EF4-FFF2-40B4-BE49-F238E27FC236}">
                <a16:creationId xmlns:a16="http://schemas.microsoft.com/office/drawing/2014/main" id="{AFB61170-15A7-4FA8-B20D-373021C4DA0A}"/>
              </a:ext>
            </a:extLst>
          </p:cNvPr>
          <p:cNvSpPr/>
          <p:nvPr/>
        </p:nvSpPr>
        <p:spPr>
          <a:xfrm>
            <a:off x="7981954" y="588438"/>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pic>
        <p:nvPicPr>
          <p:cNvPr id="3074" name="Picture 2" descr="Bildergebnis für Tracker symbol">
            <a:extLst>
              <a:ext uri="{FF2B5EF4-FFF2-40B4-BE49-F238E27FC236}">
                <a16:creationId xmlns:a16="http://schemas.microsoft.com/office/drawing/2014/main" id="{111036E1-CC05-4E5D-9F59-56E3C609A4B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35862" y="716778"/>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descr="Bildergebnis für Tracker symbol">
            <a:extLst>
              <a:ext uri="{FF2B5EF4-FFF2-40B4-BE49-F238E27FC236}">
                <a16:creationId xmlns:a16="http://schemas.microsoft.com/office/drawing/2014/main" id="{E4749908-35C9-4707-BA70-904047E4A02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89529" y="676926"/>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descr="Bildergebnis für Tracker symbol">
            <a:extLst>
              <a:ext uri="{FF2B5EF4-FFF2-40B4-BE49-F238E27FC236}">
                <a16:creationId xmlns:a16="http://schemas.microsoft.com/office/drawing/2014/main" id="{EA39721C-0AEF-4976-A918-334C11F7254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94345" y="656999"/>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2" descr="Image result for VR HMD icon">
            <a:extLst>
              <a:ext uri="{FF2B5EF4-FFF2-40B4-BE49-F238E27FC236}">
                <a16:creationId xmlns:a16="http://schemas.microsoft.com/office/drawing/2014/main" id="{F6DDE9B6-0272-4C5D-AAEC-73F28DA8F920}"/>
              </a:ext>
            </a:extLst>
          </p:cNvPr>
          <p:cNvPicPr>
            <a:picLocks noChangeAspect="1" noChangeArrowheads="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l="6471" t="8929" r="15784" b="22043"/>
          <a:stretch/>
        </p:blipFill>
        <p:spPr bwMode="auto">
          <a:xfrm>
            <a:off x="9654706" y="1610967"/>
            <a:ext cx="1499533" cy="887611"/>
          </a:xfrm>
          <a:prstGeom prst="rect">
            <a:avLst/>
          </a:prstGeom>
          <a:noFill/>
          <a:extLst>
            <a:ext uri="{909E8E84-426E-40dd-AFC4-6F175D3DCCD1}">
              <a14:hiddenFill xmlns="" xmlns:a14="http://schemas.microsoft.com/office/drawing/2010/main">
                <a:solidFill>
                  <a:srgbClr val="FFFFFF"/>
                </a:solidFill>
              </a14:hiddenFill>
            </a:ext>
          </a:extLst>
        </p:spPr>
      </p:pic>
      <p:sp>
        <p:nvSpPr>
          <p:cNvPr id="62" name="Rectangle 61">
            <a:extLst>
              <a:ext uri="{FF2B5EF4-FFF2-40B4-BE49-F238E27FC236}">
                <a16:creationId xmlns:a16="http://schemas.microsoft.com/office/drawing/2014/main" id="{B04AB6FB-B07A-481D-9080-00E034AE2160}"/>
              </a:ext>
            </a:extLst>
          </p:cNvPr>
          <p:cNvSpPr/>
          <p:nvPr/>
        </p:nvSpPr>
        <p:spPr>
          <a:xfrm>
            <a:off x="10194509" y="1744645"/>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pic>
        <p:nvPicPr>
          <p:cNvPr id="63" name="Picture 2" descr="Bildergebnis für Tracker symbol">
            <a:extLst>
              <a:ext uri="{FF2B5EF4-FFF2-40B4-BE49-F238E27FC236}">
                <a16:creationId xmlns:a16="http://schemas.microsoft.com/office/drawing/2014/main" id="{BB9C7B59-3810-4475-9AC3-86212CC91D0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26260" y="1962171"/>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Ähnliches Foto">
            <a:extLst>
              <a:ext uri="{FF2B5EF4-FFF2-40B4-BE49-F238E27FC236}">
                <a16:creationId xmlns:a16="http://schemas.microsoft.com/office/drawing/2014/main" id="{B7BF77AC-BB5E-4A91-94DC-79D27EF849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5284" y="2094682"/>
            <a:ext cx="296034" cy="166519"/>
          </a:xfrm>
          <a:prstGeom prst="rect">
            <a:avLst/>
          </a:prstGeom>
          <a:noFill/>
          <a:extLst>
            <a:ext uri="{909E8E84-426E-40DD-AFC4-6F175D3DCCD1}">
              <a14:hiddenFill xmlns:a14="http://schemas.microsoft.com/office/drawing/2010/main">
                <a:solidFill>
                  <a:srgbClr val="FFFFFF"/>
                </a:solidFill>
              </a14:hiddenFill>
            </a:ext>
          </a:extLst>
        </p:spPr>
      </p:pic>
      <p:sp>
        <p:nvSpPr>
          <p:cNvPr id="6" name="Cloud 5">
            <a:extLst>
              <a:ext uri="{FF2B5EF4-FFF2-40B4-BE49-F238E27FC236}">
                <a16:creationId xmlns:a16="http://schemas.microsoft.com/office/drawing/2014/main" id="{571E4A8E-C5BF-4CA0-8A63-7C408740CE34}"/>
              </a:ext>
            </a:extLst>
          </p:cNvPr>
          <p:cNvSpPr/>
          <p:nvPr/>
        </p:nvSpPr>
        <p:spPr>
          <a:xfrm>
            <a:off x="1113283" y="3366894"/>
            <a:ext cx="10161018" cy="736690"/>
          </a:xfrm>
          <a:prstGeom prst="cloud">
            <a:avLst/>
          </a:prstGeom>
          <a:ln/>
        </p:spPr>
        <p:style>
          <a:lnRef idx="3">
            <a:schemeClr val="lt1"/>
          </a:lnRef>
          <a:fillRef idx="1">
            <a:schemeClr val="accent4"/>
          </a:fillRef>
          <a:effectRef idx="1">
            <a:schemeClr val="accent4"/>
          </a:effectRef>
          <a:fontRef idx="minor">
            <a:schemeClr val="lt1"/>
          </a:fontRef>
        </p:style>
        <p:txBody>
          <a:bodyPr rtlCol="0" anchor="ctr"/>
          <a:lstStyle/>
          <a:p>
            <a:pPr algn="ctr"/>
            <a:endParaRPr lang="de-DE" dirty="0" err="1"/>
          </a:p>
        </p:txBody>
      </p:sp>
      <p:sp>
        <p:nvSpPr>
          <p:cNvPr id="67" name="Rectangle 66">
            <a:extLst>
              <a:ext uri="{FF2B5EF4-FFF2-40B4-BE49-F238E27FC236}">
                <a16:creationId xmlns:a16="http://schemas.microsoft.com/office/drawing/2014/main" id="{44974D47-0A85-44F7-BBC2-A6D3DD0EC3FE}"/>
              </a:ext>
            </a:extLst>
          </p:cNvPr>
          <p:cNvSpPr/>
          <p:nvPr/>
        </p:nvSpPr>
        <p:spPr>
          <a:xfrm>
            <a:off x="4731376" y="3573266"/>
            <a:ext cx="3005320"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 Network Resources</a:t>
            </a:r>
          </a:p>
        </p:txBody>
      </p:sp>
      <p:cxnSp>
        <p:nvCxnSpPr>
          <p:cNvPr id="8" name="Straight Connector 7">
            <a:extLst>
              <a:ext uri="{FF2B5EF4-FFF2-40B4-BE49-F238E27FC236}">
                <a16:creationId xmlns:a16="http://schemas.microsoft.com/office/drawing/2014/main" id="{E16A9AC1-1AFA-45BD-B600-41A518EEB793}"/>
              </a:ext>
            </a:extLst>
          </p:cNvPr>
          <p:cNvCxnSpPr>
            <a:cxnSpLocks/>
            <a:stCxn id="106" idx="3"/>
            <a:endCxn id="65" idx="1"/>
          </p:cNvCxnSpPr>
          <p:nvPr/>
        </p:nvCxnSpPr>
        <p:spPr>
          <a:xfrm>
            <a:off x="1554133" y="2450646"/>
            <a:ext cx="4457560" cy="668692"/>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68" name="Straight Connector 67">
            <a:extLst>
              <a:ext uri="{FF2B5EF4-FFF2-40B4-BE49-F238E27FC236}">
                <a16:creationId xmlns:a16="http://schemas.microsoft.com/office/drawing/2014/main" id="{F3875035-79B7-4783-9816-8E9D38E51D8B}"/>
              </a:ext>
            </a:extLst>
          </p:cNvPr>
          <p:cNvCxnSpPr>
            <a:cxnSpLocks/>
            <a:stCxn id="34" idx="2"/>
            <a:endCxn id="65" idx="1"/>
          </p:cNvCxnSpPr>
          <p:nvPr/>
        </p:nvCxnSpPr>
        <p:spPr>
          <a:xfrm>
            <a:off x="4458109" y="1967228"/>
            <a:ext cx="1553584" cy="1152110"/>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3" name="Straight Connector 72">
            <a:extLst>
              <a:ext uri="{FF2B5EF4-FFF2-40B4-BE49-F238E27FC236}">
                <a16:creationId xmlns:a16="http://schemas.microsoft.com/office/drawing/2014/main" id="{F3F4B2A0-264A-43FF-9B9B-6827C87ABA08}"/>
              </a:ext>
            </a:extLst>
          </p:cNvPr>
          <p:cNvCxnSpPr>
            <a:cxnSpLocks/>
            <a:stCxn id="37" idx="2"/>
            <a:endCxn id="65" idx="1"/>
          </p:cNvCxnSpPr>
          <p:nvPr/>
        </p:nvCxnSpPr>
        <p:spPr>
          <a:xfrm>
            <a:off x="5606257" y="2335490"/>
            <a:ext cx="405436" cy="783848"/>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4" name="Straight Connector 73">
            <a:extLst>
              <a:ext uri="{FF2B5EF4-FFF2-40B4-BE49-F238E27FC236}">
                <a16:creationId xmlns:a16="http://schemas.microsoft.com/office/drawing/2014/main" id="{6F8A6305-600D-4635-AFAC-D4986BCA8363}"/>
              </a:ext>
            </a:extLst>
          </p:cNvPr>
          <p:cNvCxnSpPr>
            <a:cxnSpLocks/>
            <a:stCxn id="45" idx="2"/>
            <a:endCxn id="65" idx="1"/>
          </p:cNvCxnSpPr>
          <p:nvPr/>
        </p:nvCxnSpPr>
        <p:spPr>
          <a:xfrm flipH="1">
            <a:off x="6011693" y="2158384"/>
            <a:ext cx="641755" cy="960954"/>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7" name="Straight Connector 76">
            <a:extLst>
              <a:ext uri="{FF2B5EF4-FFF2-40B4-BE49-F238E27FC236}">
                <a16:creationId xmlns:a16="http://schemas.microsoft.com/office/drawing/2014/main" id="{7728E144-7560-4810-9C2A-F9E45DEB1B85}"/>
              </a:ext>
            </a:extLst>
          </p:cNvPr>
          <p:cNvCxnSpPr>
            <a:cxnSpLocks/>
            <a:stCxn id="50" idx="2"/>
            <a:endCxn id="65" idx="3"/>
          </p:cNvCxnSpPr>
          <p:nvPr/>
        </p:nvCxnSpPr>
        <p:spPr>
          <a:xfrm flipH="1">
            <a:off x="6922396" y="2217066"/>
            <a:ext cx="1155919" cy="902272"/>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0" name="Straight Connector 79">
            <a:extLst>
              <a:ext uri="{FF2B5EF4-FFF2-40B4-BE49-F238E27FC236}">
                <a16:creationId xmlns:a16="http://schemas.microsoft.com/office/drawing/2014/main" id="{0BD6CBBC-6967-4C39-89BB-304A239549D7}"/>
              </a:ext>
            </a:extLst>
          </p:cNvPr>
          <p:cNvCxnSpPr>
            <a:cxnSpLocks/>
            <a:stCxn id="53" idx="2"/>
            <a:endCxn id="65" idx="3"/>
          </p:cNvCxnSpPr>
          <p:nvPr/>
        </p:nvCxnSpPr>
        <p:spPr>
          <a:xfrm flipH="1">
            <a:off x="6922396" y="2100923"/>
            <a:ext cx="2168274" cy="1018415"/>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5" name="Straight Connector 84">
            <a:extLst>
              <a:ext uri="{FF2B5EF4-FFF2-40B4-BE49-F238E27FC236}">
                <a16:creationId xmlns:a16="http://schemas.microsoft.com/office/drawing/2014/main" id="{326CB29B-A976-4307-BFF7-A19FAA70DB93}"/>
              </a:ext>
            </a:extLst>
          </p:cNvPr>
          <p:cNvCxnSpPr>
            <a:cxnSpLocks/>
            <a:stCxn id="64" idx="1"/>
            <a:endCxn id="65" idx="3"/>
          </p:cNvCxnSpPr>
          <p:nvPr/>
        </p:nvCxnSpPr>
        <p:spPr>
          <a:xfrm flipH="1">
            <a:off x="6922396" y="2177942"/>
            <a:ext cx="3552888" cy="941396"/>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pic>
        <p:nvPicPr>
          <p:cNvPr id="105" name="Picture 104">
            <a:extLst>
              <a:ext uri="{FF2B5EF4-FFF2-40B4-BE49-F238E27FC236}">
                <a16:creationId xmlns:a16="http://schemas.microsoft.com/office/drawing/2014/main" id="{634F9A40-4A82-4D8F-89C3-0EDA8D8F16FA}"/>
              </a:ext>
            </a:extLst>
          </p:cNvPr>
          <p:cNvPicPr>
            <a:picLocks noChangeAspect="1"/>
          </p:cNvPicPr>
          <p:nvPr/>
        </p:nvPicPr>
        <p:blipFill>
          <a:blip r:embed="rId8"/>
          <a:stretch>
            <a:fillRect/>
          </a:stretch>
        </p:blipFill>
        <p:spPr>
          <a:xfrm>
            <a:off x="1116100" y="2177942"/>
            <a:ext cx="1726683" cy="917300"/>
          </a:xfrm>
          <a:prstGeom prst="rect">
            <a:avLst/>
          </a:prstGeom>
        </p:spPr>
      </p:pic>
      <p:pic>
        <p:nvPicPr>
          <p:cNvPr id="106" name="Picture 2" descr="Ähnliches Foto">
            <a:extLst>
              <a:ext uri="{FF2B5EF4-FFF2-40B4-BE49-F238E27FC236}">
                <a16:creationId xmlns:a16="http://schemas.microsoft.com/office/drawing/2014/main" id="{83819DBD-1AC2-40C6-853F-89A52CBE09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916711">
            <a:off x="1153230" y="2376745"/>
            <a:ext cx="404889" cy="227750"/>
          </a:xfrm>
          <a:prstGeom prst="rect">
            <a:avLst/>
          </a:prstGeom>
          <a:noFill/>
          <a:extLst>
            <a:ext uri="{909E8E84-426E-40DD-AFC4-6F175D3DCCD1}">
              <a14:hiddenFill xmlns:a14="http://schemas.microsoft.com/office/drawing/2010/main">
                <a:solidFill>
                  <a:srgbClr val="FFFFFF"/>
                </a:solidFill>
              </a14:hiddenFill>
            </a:ext>
          </a:extLst>
        </p:spPr>
      </p:pic>
      <p:sp>
        <p:nvSpPr>
          <p:cNvPr id="107" name="Rectangle 106">
            <a:extLst>
              <a:ext uri="{FF2B5EF4-FFF2-40B4-BE49-F238E27FC236}">
                <a16:creationId xmlns:a16="http://schemas.microsoft.com/office/drawing/2014/main" id="{ECA0E4CD-0845-4838-A6D7-89265363A779}"/>
              </a:ext>
            </a:extLst>
          </p:cNvPr>
          <p:cNvSpPr/>
          <p:nvPr/>
        </p:nvSpPr>
        <p:spPr>
          <a:xfrm>
            <a:off x="1482571" y="2250322"/>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cxnSp>
        <p:nvCxnSpPr>
          <p:cNvPr id="109" name="Straight Connector 108">
            <a:extLst>
              <a:ext uri="{FF2B5EF4-FFF2-40B4-BE49-F238E27FC236}">
                <a16:creationId xmlns:a16="http://schemas.microsoft.com/office/drawing/2014/main" id="{089DF3E3-6F2A-4BC7-990C-44C7C7FF2D33}"/>
              </a:ext>
            </a:extLst>
          </p:cNvPr>
          <p:cNvCxnSpPr>
            <a:cxnSpLocks/>
            <a:stCxn id="27" idx="2"/>
            <a:endCxn id="65" idx="1"/>
          </p:cNvCxnSpPr>
          <p:nvPr/>
        </p:nvCxnSpPr>
        <p:spPr>
          <a:xfrm>
            <a:off x="3268561" y="2092510"/>
            <a:ext cx="2743132" cy="1026828"/>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2073" name="Rectangle 2072">
            <a:extLst>
              <a:ext uri="{FF2B5EF4-FFF2-40B4-BE49-F238E27FC236}">
                <a16:creationId xmlns:a16="http://schemas.microsoft.com/office/drawing/2014/main" id="{ED835709-2561-45DA-997A-95CE7CA93F19}"/>
              </a:ext>
            </a:extLst>
          </p:cNvPr>
          <p:cNvSpPr/>
          <p:nvPr/>
        </p:nvSpPr>
        <p:spPr>
          <a:xfrm>
            <a:off x="1197994" y="1693476"/>
            <a:ext cx="1172116" cy="369332"/>
          </a:xfrm>
          <a:prstGeom prst="rect">
            <a:avLst/>
          </a:prstGeom>
        </p:spPr>
        <p:txBody>
          <a:bodyPr wrap="none">
            <a:spAutoFit/>
          </a:bodyPr>
          <a:lstStyle/>
          <a:p>
            <a:r>
              <a:rPr lang="en-US" dirty="0">
                <a:solidFill>
                  <a:schemeClr val="accent2">
                    <a:lumMod val="75000"/>
                  </a:schemeClr>
                </a:solidFill>
              </a:rPr>
              <a:t>XR5G-P1</a:t>
            </a:r>
            <a:endParaRPr lang="de-DE" dirty="0"/>
          </a:p>
        </p:txBody>
      </p:sp>
      <p:sp>
        <p:nvSpPr>
          <p:cNvPr id="115" name="Rectangle 114">
            <a:extLst>
              <a:ext uri="{FF2B5EF4-FFF2-40B4-BE49-F238E27FC236}">
                <a16:creationId xmlns:a16="http://schemas.microsoft.com/office/drawing/2014/main" id="{B0D078F2-EA87-4C9A-8E2C-E8A3E65DF391}"/>
              </a:ext>
            </a:extLst>
          </p:cNvPr>
          <p:cNvSpPr/>
          <p:nvPr/>
        </p:nvSpPr>
        <p:spPr>
          <a:xfrm>
            <a:off x="2936196" y="18120"/>
            <a:ext cx="1172116" cy="369332"/>
          </a:xfrm>
          <a:prstGeom prst="rect">
            <a:avLst/>
          </a:prstGeom>
        </p:spPr>
        <p:txBody>
          <a:bodyPr wrap="none">
            <a:spAutoFit/>
          </a:bodyPr>
          <a:lstStyle/>
          <a:p>
            <a:r>
              <a:rPr lang="en-US" dirty="0">
                <a:solidFill>
                  <a:schemeClr val="accent2">
                    <a:lumMod val="75000"/>
                  </a:schemeClr>
                </a:solidFill>
              </a:rPr>
              <a:t>XR5G-V1</a:t>
            </a:r>
            <a:endParaRPr lang="de-DE" dirty="0"/>
          </a:p>
        </p:txBody>
      </p:sp>
      <p:sp>
        <p:nvSpPr>
          <p:cNvPr id="116" name="Rectangle 115">
            <a:extLst>
              <a:ext uri="{FF2B5EF4-FFF2-40B4-BE49-F238E27FC236}">
                <a16:creationId xmlns:a16="http://schemas.microsoft.com/office/drawing/2014/main" id="{BD9D7FE8-CF5E-4143-A372-D23BC7D5BCBE}"/>
              </a:ext>
            </a:extLst>
          </p:cNvPr>
          <p:cNvSpPr/>
          <p:nvPr/>
        </p:nvSpPr>
        <p:spPr>
          <a:xfrm>
            <a:off x="5179493" y="14433"/>
            <a:ext cx="1172116" cy="369332"/>
          </a:xfrm>
          <a:prstGeom prst="rect">
            <a:avLst/>
          </a:prstGeom>
        </p:spPr>
        <p:txBody>
          <a:bodyPr wrap="none">
            <a:spAutoFit/>
          </a:bodyPr>
          <a:lstStyle/>
          <a:p>
            <a:r>
              <a:rPr lang="en-US" dirty="0">
                <a:solidFill>
                  <a:schemeClr val="accent2">
                    <a:lumMod val="75000"/>
                  </a:schemeClr>
                </a:solidFill>
              </a:rPr>
              <a:t>XR5G-V2</a:t>
            </a:r>
            <a:endParaRPr lang="de-DE" dirty="0"/>
          </a:p>
        </p:txBody>
      </p:sp>
      <p:pic>
        <p:nvPicPr>
          <p:cNvPr id="117" name="Picture 2" descr="Bildergebnis für Tracker symbol">
            <a:extLst>
              <a:ext uri="{FF2B5EF4-FFF2-40B4-BE49-F238E27FC236}">
                <a16:creationId xmlns:a16="http://schemas.microsoft.com/office/drawing/2014/main" id="{93AB0A7C-98FA-4A1E-BC52-46882839B45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70342" y="2403029"/>
            <a:ext cx="257779" cy="257779"/>
          </a:xfrm>
          <a:prstGeom prst="rect">
            <a:avLst/>
          </a:prstGeom>
          <a:noFill/>
          <a:extLst>
            <a:ext uri="{909E8E84-426E-40DD-AFC4-6F175D3DCCD1}">
              <a14:hiddenFill xmlns:a14="http://schemas.microsoft.com/office/drawing/2010/main">
                <a:solidFill>
                  <a:srgbClr val="FFFFFF"/>
                </a:solidFill>
              </a14:hiddenFill>
            </a:ext>
          </a:extLst>
        </p:spPr>
      </p:pic>
      <p:sp>
        <p:nvSpPr>
          <p:cNvPr id="118" name="Rectangle 117">
            <a:extLst>
              <a:ext uri="{FF2B5EF4-FFF2-40B4-BE49-F238E27FC236}">
                <a16:creationId xmlns:a16="http://schemas.microsoft.com/office/drawing/2014/main" id="{5B01A375-259B-4A88-AC39-ACBD9EB33905}"/>
              </a:ext>
            </a:extLst>
          </p:cNvPr>
          <p:cNvSpPr/>
          <p:nvPr/>
        </p:nvSpPr>
        <p:spPr>
          <a:xfrm>
            <a:off x="7593387" y="18120"/>
            <a:ext cx="1172116" cy="369332"/>
          </a:xfrm>
          <a:prstGeom prst="rect">
            <a:avLst/>
          </a:prstGeom>
        </p:spPr>
        <p:txBody>
          <a:bodyPr wrap="none">
            <a:spAutoFit/>
          </a:bodyPr>
          <a:lstStyle/>
          <a:p>
            <a:r>
              <a:rPr lang="en-US" dirty="0">
                <a:solidFill>
                  <a:schemeClr val="accent2">
                    <a:lumMod val="75000"/>
                  </a:schemeClr>
                </a:solidFill>
              </a:rPr>
              <a:t>XR5G-V3</a:t>
            </a:r>
            <a:endParaRPr lang="de-DE" dirty="0"/>
          </a:p>
        </p:txBody>
      </p:sp>
      <p:sp>
        <p:nvSpPr>
          <p:cNvPr id="119" name="Rectangle 118">
            <a:extLst>
              <a:ext uri="{FF2B5EF4-FFF2-40B4-BE49-F238E27FC236}">
                <a16:creationId xmlns:a16="http://schemas.microsoft.com/office/drawing/2014/main" id="{A1F91B17-E839-4075-BF0B-8674201A05FF}"/>
              </a:ext>
            </a:extLst>
          </p:cNvPr>
          <p:cNvSpPr/>
          <p:nvPr/>
        </p:nvSpPr>
        <p:spPr>
          <a:xfrm>
            <a:off x="9889226" y="1285648"/>
            <a:ext cx="1172116" cy="369332"/>
          </a:xfrm>
          <a:prstGeom prst="rect">
            <a:avLst/>
          </a:prstGeom>
        </p:spPr>
        <p:txBody>
          <a:bodyPr wrap="none">
            <a:spAutoFit/>
          </a:bodyPr>
          <a:lstStyle/>
          <a:p>
            <a:r>
              <a:rPr lang="en-US" dirty="0">
                <a:solidFill>
                  <a:schemeClr val="accent2">
                    <a:lumMod val="75000"/>
                  </a:schemeClr>
                </a:solidFill>
              </a:rPr>
              <a:t>XR5G-V4</a:t>
            </a:r>
            <a:endParaRPr lang="de-DE" dirty="0"/>
          </a:p>
        </p:txBody>
      </p:sp>
      <p:pic>
        <p:nvPicPr>
          <p:cNvPr id="120" name="Picture 119">
            <a:extLst>
              <a:ext uri="{FF2B5EF4-FFF2-40B4-BE49-F238E27FC236}">
                <a16:creationId xmlns:a16="http://schemas.microsoft.com/office/drawing/2014/main" id="{B9CDE394-9953-44D3-9931-85A0C25001A7}"/>
              </a:ext>
            </a:extLst>
          </p:cNvPr>
          <p:cNvPicPr>
            <a:picLocks noChangeAspect="1"/>
          </p:cNvPicPr>
          <p:nvPr/>
        </p:nvPicPr>
        <p:blipFill>
          <a:blip r:embed="rId9"/>
          <a:stretch>
            <a:fillRect/>
          </a:stretch>
        </p:blipFill>
        <p:spPr>
          <a:xfrm>
            <a:off x="582464" y="4729303"/>
            <a:ext cx="971669" cy="1071328"/>
          </a:xfrm>
          <a:prstGeom prst="rect">
            <a:avLst/>
          </a:prstGeom>
        </p:spPr>
      </p:pic>
      <p:pic>
        <p:nvPicPr>
          <p:cNvPr id="121" name="Picture 2" descr="Ähnliches Foto">
            <a:extLst>
              <a:ext uri="{FF2B5EF4-FFF2-40B4-BE49-F238E27FC236}">
                <a16:creationId xmlns:a16="http://schemas.microsoft.com/office/drawing/2014/main" id="{9986473A-7E58-4D55-B8D0-A0AAE042DC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42935">
            <a:off x="706780" y="5516385"/>
            <a:ext cx="404889" cy="227750"/>
          </a:xfrm>
          <a:prstGeom prst="rect">
            <a:avLst/>
          </a:prstGeom>
          <a:noFill/>
          <a:extLst>
            <a:ext uri="{909E8E84-426E-40DD-AFC4-6F175D3DCCD1}">
              <a14:hiddenFill xmlns:a14="http://schemas.microsoft.com/office/drawing/2010/main">
                <a:solidFill>
                  <a:srgbClr val="FFFFFF"/>
                </a:solidFill>
              </a14:hiddenFill>
            </a:ext>
          </a:extLst>
        </p:spPr>
      </p:pic>
      <p:sp>
        <p:nvSpPr>
          <p:cNvPr id="122" name="Rectangle 121">
            <a:extLst>
              <a:ext uri="{FF2B5EF4-FFF2-40B4-BE49-F238E27FC236}">
                <a16:creationId xmlns:a16="http://schemas.microsoft.com/office/drawing/2014/main" id="{6CC59D99-A3F6-434A-A8C5-FF36D0294FEC}"/>
              </a:ext>
            </a:extLst>
          </p:cNvPr>
          <p:cNvSpPr/>
          <p:nvPr/>
        </p:nvSpPr>
        <p:spPr>
          <a:xfrm>
            <a:off x="684644" y="4792172"/>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123" name="Rectangle 122">
            <a:extLst>
              <a:ext uri="{FF2B5EF4-FFF2-40B4-BE49-F238E27FC236}">
                <a16:creationId xmlns:a16="http://schemas.microsoft.com/office/drawing/2014/main" id="{9C84F2BA-F8A4-4BA1-9ACC-2A275EE7863B}"/>
              </a:ext>
            </a:extLst>
          </p:cNvPr>
          <p:cNvSpPr/>
          <p:nvPr/>
        </p:nvSpPr>
        <p:spPr>
          <a:xfrm>
            <a:off x="405520" y="5945128"/>
            <a:ext cx="1172116" cy="369332"/>
          </a:xfrm>
          <a:prstGeom prst="rect">
            <a:avLst/>
          </a:prstGeom>
        </p:spPr>
        <p:txBody>
          <a:bodyPr wrap="none">
            <a:spAutoFit/>
          </a:bodyPr>
          <a:lstStyle/>
          <a:p>
            <a:r>
              <a:rPr lang="en-US" dirty="0">
                <a:solidFill>
                  <a:schemeClr val="accent2">
                    <a:lumMod val="75000"/>
                  </a:schemeClr>
                </a:solidFill>
              </a:rPr>
              <a:t>XR5G-P1</a:t>
            </a:r>
            <a:endParaRPr lang="de-DE" dirty="0"/>
          </a:p>
        </p:txBody>
      </p:sp>
      <p:pic>
        <p:nvPicPr>
          <p:cNvPr id="125" name="Picture 124">
            <a:extLst>
              <a:ext uri="{FF2B5EF4-FFF2-40B4-BE49-F238E27FC236}">
                <a16:creationId xmlns:a16="http://schemas.microsoft.com/office/drawing/2014/main" id="{55A563E3-8689-4D13-9178-CF79C57EEBF0}"/>
              </a:ext>
            </a:extLst>
          </p:cNvPr>
          <p:cNvPicPr>
            <a:picLocks noChangeAspect="1"/>
          </p:cNvPicPr>
          <p:nvPr/>
        </p:nvPicPr>
        <p:blipFill>
          <a:blip r:embed="rId10"/>
          <a:stretch>
            <a:fillRect/>
          </a:stretch>
        </p:blipFill>
        <p:spPr>
          <a:xfrm>
            <a:off x="2128121" y="5480729"/>
            <a:ext cx="1887454" cy="720664"/>
          </a:xfrm>
          <a:prstGeom prst="rect">
            <a:avLst/>
          </a:prstGeom>
        </p:spPr>
      </p:pic>
      <p:pic>
        <p:nvPicPr>
          <p:cNvPr id="127" name="Picture 10" descr="Image result for smartphone icon">
            <a:extLst>
              <a:ext uri="{FF2B5EF4-FFF2-40B4-BE49-F238E27FC236}">
                <a16:creationId xmlns:a16="http://schemas.microsoft.com/office/drawing/2014/main" id="{51AF9A56-50EA-4728-931A-D1234ECE001C}"/>
              </a:ext>
            </a:extLst>
          </p:cNvPr>
          <p:cNvPicPr>
            <a:picLocks noChangeAspect="1" noChangeArrowheads="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37517" y="4713955"/>
            <a:ext cx="675985" cy="643754"/>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2" descr="Ähnliches Foto">
            <a:extLst>
              <a:ext uri="{FF2B5EF4-FFF2-40B4-BE49-F238E27FC236}">
                <a16:creationId xmlns:a16="http://schemas.microsoft.com/office/drawing/2014/main" id="{4CABEE96-4046-4FA2-A725-71AC0C382B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2112" y="4799369"/>
            <a:ext cx="258293" cy="145290"/>
          </a:xfrm>
          <a:prstGeom prst="rect">
            <a:avLst/>
          </a:prstGeom>
          <a:noFill/>
          <a:extLst>
            <a:ext uri="{909E8E84-426E-40DD-AFC4-6F175D3DCCD1}">
              <a14:hiddenFill xmlns:a14="http://schemas.microsoft.com/office/drawing/2010/main">
                <a:solidFill>
                  <a:srgbClr val="FFFFFF"/>
                </a:solidFill>
              </a14:hiddenFill>
            </a:ext>
          </a:extLst>
        </p:spPr>
      </p:pic>
      <p:sp>
        <p:nvSpPr>
          <p:cNvPr id="129" name="Flowchart: Magnetic Disk 128">
            <a:extLst>
              <a:ext uri="{FF2B5EF4-FFF2-40B4-BE49-F238E27FC236}">
                <a16:creationId xmlns:a16="http://schemas.microsoft.com/office/drawing/2014/main" id="{8A236D11-B31D-471D-8983-2EAAFABECE6F}"/>
              </a:ext>
            </a:extLst>
          </p:cNvPr>
          <p:cNvSpPr/>
          <p:nvPr/>
        </p:nvSpPr>
        <p:spPr>
          <a:xfrm>
            <a:off x="3117893" y="4855570"/>
            <a:ext cx="757638" cy="430100"/>
          </a:xfrm>
          <a:prstGeom prst="flowChartMagneticDisk">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p>
        </p:txBody>
      </p:sp>
      <p:pic>
        <p:nvPicPr>
          <p:cNvPr id="130" name="Picture 2" descr="Ähnliches Foto">
            <a:extLst>
              <a:ext uri="{FF2B5EF4-FFF2-40B4-BE49-F238E27FC236}">
                <a16:creationId xmlns:a16="http://schemas.microsoft.com/office/drawing/2014/main" id="{55D932EE-410E-41C1-9872-4AC57EC6A5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7041" y="5065908"/>
            <a:ext cx="296034" cy="166519"/>
          </a:xfrm>
          <a:prstGeom prst="rect">
            <a:avLst/>
          </a:prstGeom>
          <a:noFill/>
          <a:extLst>
            <a:ext uri="{909E8E84-426E-40DD-AFC4-6F175D3DCCD1}">
              <a14:hiddenFill xmlns:a14="http://schemas.microsoft.com/office/drawing/2010/main">
                <a:solidFill>
                  <a:srgbClr val="FFFFFF"/>
                </a:solidFill>
              </a14:hiddenFill>
            </a:ext>
          </a:extLst>
        </p:spPr>
      </p:pic>
      <p:sp>
        <p:nvSpPr>
          <p:cNvPr id="131" name="Rectangle 130">
            <a:extLst>
              <a:ext uri="{FF2B5EF4-FFF2-40B4-BE49-F238E27FC236}">
                <a16:creationId xmlns:a16="http://schemas.microsoft.com/office/drawing/2014/main" id="{00276D2D-7447-400B-B123-4856F27ECA17}"/>
              </a:ext>
            </a:extLst>
          </p:cNvPr>
          <p:cNvSpPr/>
          <p:nvPr/>
        </p:nvSpPr>
        <p:spPr>
          <a:xfrm>
            <a:off x="3059116" y="4983117"/>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132" name="Rectangle 131">
            <a:extLst>
              <a:ext uri="{FF2B5EF4-FFF2-40B4-BE49-F238E27FC236}">
                <a16:creationId xmlns:a16="http://schemas.microsoft.com/office/drawing/2014/main" id="{313B04CE-BB96-46BB-9880-1F2B2391AA0A}"/>
              </a:ext>
            </a:extLst>
          </p:cNvPr>
          <p:cNvSpPr/>
          <p:nvPr/>
        </p:nvSpPr>
        <p:spPr>
          <a:xfrm>
            <a:off x="2177523" y="4983117"/>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cxnSp>
        <p:nvCxnSpPr>
          <p:cNvPr id="2075" name="Connector: Curved 2074">
            <a:extLst>
              <a:ext uri="{FF2B5EF4-FFF2-40B4-BE49-F238E27FC236}">
                <a16:creationId xmlns:a16="http://schemas.microsoft.com/office/drawing/2014/main" id="{82332427-8004-4766-A8AD-53CEE141348E}"/>
              </a:ext>
            </a:extLst>
          </p:cNvPr>
          <p:cNvCxnSpPr>
            <a:cxnSpLocks/>
            <a:stCxn id="125" idx="1"/>
          </p:cNvCxnSpPr>
          <p:nvPr/>
        </p:nvCxnSpPr>
        <p:spPr>
          <a:xfrm rot="10800000" flipH="1">
            <a:off x="2128120" y="5357709"/>
            <a:ext cx="930995" cy="483352"/>
          </a:xfrm>
          <a:prstGeom prst="curvedConnector3">
            <a:avLst>
              <a:gd name="adj1" fmla="val -24554"/>
            </a:avLst>
          </a:prstGeom>
          <a:ln>
            <a:headEnd w="lg" len="lg"/>
            <a:tailEnd type="none"/>
          </a:ln>
        </p:spPr>
        <p:style>
          <a:lnRef idx="3">
            <a:schemeClr val="accent1"/>
          </a:lnRef>
          <a:fillRef idx="0">
            <a:schemeClr val="accent1"/>
          </a:fillRef>
          <a:effectRef idx="2">
            <a:schemeClr val="accent1"/>
          </a:effectRef>
          <a:fontRef idx="minor">
            <a:schemeClr val="tx1"/>
          </a:fontRef>
        </p:style>
      </p:cxnSp>
      <p:cxnSp>
        <p:nvCxnSpPr>
          <p:cNvPr id="140" name="Straight Connector 139">
            <a:extLst>
              <a:ext uri="{FF2B5EF4-FFF2-40B4-BE49-F238E27FC236}">
                <a16:creationId xmlns:a16="http://schemas.microsoft.com/office/drawing/2014/main" id="{11FF2C76-44D9-44A6-A550-AC3B8CB8035F}"/>
              </a:ext>
            </a:extLst>
          </p:cNvPr>
          <p:cNvCxnSpPr>
            <a:cxnSpLocks/>
            <a:stCxn id="127" idx="0"/>
            <a:endCxn id="124" idx="1"/>
          </p:cNvCxnSpPr>
          <p:nvPr/>
        </p:nvCxnSpPr>
        <p:spPr>
          <a:xfrm flipV="1">
            <a:off x="2475510" y="4334287"/>
            <a:ext cx="3554240" cy="379668"/>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44" name="Straight Connector 143">
            <a:extLst>
              <a:ext uri="{FF2B5EF4-FFF2-40B4-BE49-F238E27FC236}">
                <a16:creationId xmlns:a16="http://schemas.microsoft.com/office/drawing/2014/main" id="{07F0EC36-B3E6-45ED-AC30-41D153CD80AB}"/>
              </a:ext>
            </a:extLst>
          </p:cNvPr>
          <p:cNvCxnSpPr>
            <a:cxnSpLocks/>
            <a:stCxn id="129" idx="4"/>
            <a:endCxn id="124" idx="1"/>
          </p:cNvCxnSpPr>
          <p:nvPr/>
        </p:nvCxnSpPr>
        <p:spPr>
          <a:xfrm flipV="1">
            <a:off x="3875531" y="4334287"/>
            <a:ext cx="2154219" cy="736333"/>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pic>
        <p:nvPicPr>
          <p:cNvPr id="149" name="Picture 148">
            <a:extLst>
              <a:ext uri="{FF2B5EF4-FFF2-40B4-BE49-F238E27FC236}">
                <a16:creationId xmlns:a16="http://schemas.microsoft.com/office/drawing/2014/main" id="{8ABC545B-74F2-4343-9AAE-C54B9E3849BE}"/>
              </a:ext>
            </a:extLst>
          </p:cNvPr>
          <p:cNvPicPr>
            <a:picLocks noChangeAspect="1"/>
          </p:cNvPicPr>
          <p:nvPr/>
        </p:nvPicPr>
        <p:blipFill>
          <a:blip r:embed="rId10"/>
          <a:stretch>
            <a:fillRect/>
          </a:stretch>
        </p:blipFill>
        <p:spPr>
          <a:xfrm>
            <a:off x="4593191" y="5945128"/>
            <a:ext cx="1887454" cy="720664"/>
          </a:xfrm>
          <a:prstGeom prst="rect">
            <a:avLst/>
          </a:prstGeom>
        </p:spPr>
      </p:pic>
      <p:pic>
        <p:nvPicPr>
          <p:cNvPr id="150" name="Picture 10" descr="Image result for smartphone icon">
            <a:extLst>
              <a:ext uri="{FF2B5EF4-FFF2-40B4-BE49-F238E27FC236}">
                <a16:creationId xmlns:a16="http://schemas.microsoft.com/office/drawing/2014/main" id="{4BB6FCBB-C4DB-4BDC-80CF-F743D137BE34}"/>
              </a:ext>
            </a:extLst>
          </p:cNvPr>
          <p:cNvPicPr>
            <a:picLocks noChangeAspect="1" noChangeArrowheads="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602587" y="5178354"/>
            <a:ext cx="675985" cy="643754"/>
          </a:xfrm>
          <a:prstGeom prst="rect">
            <a:avLst/>
          </a:prstGeom>
          <a:noFill/>
          <a:extLst>
            <a:ext uri="{909E8E84-426E-40DD-AFC4-6F175D3DCCD1}">
              <a14:hiddenFill xmlns:a14="http://schemas.microsoft.com/office/drawing/2010/main">
                <a:solidFill>
                  <a:srgbClr val="FFFFFF"/>
                </a:solidFill>
              </a14:hiddenFill>
            </a:ext>
          </a:extLst>
        </p:spPr>
      </p:pic>
      <p:pic>
        <p:nvPicPr>
          <p:cNvPr id="151" name="Picture 2" descr="Ähnliches Foto">
            <a:extLst>
              <a:ext uri="{FF2B5EF4-FFF2-40B4-BE49-F238E27FC236}">
                <a16:creationId xmlns:a16="http://schemas.microsoft.com/office/drawing/2014/main" id="{EA6F3A7D-221A-4670-A810-88B086E2BC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7182" y="5263768"/>
            <a:ext cx="258293" cy="145290"/>
          </a:xfrm>
          <a:prstGeom prst="rect">
            <a:avLst/>
          </a:prstGeom>
          <a:noFill/>
          <a:extLst>
            <a:ext uri="{909E8E84-426E-40DD-AFC4-6F175D3DCCD1}">
              <a14:hiddenFill xmlns:a14="http://schemas.microsoft.com/office/drawing/2010/main">
                <a:solidFill>
                  <a:srgbClr val="FFFFFF"/>
                </a:solidFill>
              </a14:hiddenFill>
            </a:ext>
          </a:extLst>
        </p:spPr>
      </p:pic>
      <p:sp>
        <p:nvSpPr>
          <p:cNvPr id="152" name="Flowchart: Magnetic Disk 151">
            <a:extLst>
              <a:ext uri="{FF2B5EF4-FFF2-40B4-BE49-F238E27FC236}">
                <a16:creationId xmlns:a16="http://schemas.microsoft.com/office/drawing/2014/main" id="{458B54BA-BD54-4815-BF07-9B980F4ACC40}"/>
              </a:ext>
            </a:extLst>
          </p:cNvPr>
          <p:cNvSpPr/>
          <p:nvPr/>
        </p:nvSpPr>
        <p:spPr>
          <a:xfrm>
            <a:off x="5582963" y="5319969"/>
            <a:ext cx="757638" cy="430100"/>
          </a:xfrm>
          <a:prstGeom prst="flowChartMagneticDisk">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p>
        </p:txBody>
      </p:sp>
      <p:pic>
        <p:nvPicPr>
          <p:cNvPr id="153" name="Picture 2" descr="Ähnliches Foto">
            <a:extLst>
              <a:ext uri="{FF2B5EF4-FFF2-40B4-BE49-F238E27FC236}">
                <a16:creationId xmlns:a16="http://schemas.microsoft.com/office/drawing/2014/main" id="{8FAD9FE4-665C-4A6E-9806-D8E8161C7E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2111" y="5530307"/>
            <a:ext cx="296034" cy="166519"/>
          </a:xfrm>
          <a:prstGeom prst="rect">
            <a:avLst/>
          </a:prstGeom>
          <a:noFill/>
          <a:extLst>
            <a:ext uri="{909E8E84-426E-40DD-AFC4-6F175D3DCCD1}">
              <a14:hiddenFill xmlns:a14="http://schemas.microsoft.com/office/drawing/2010/main">
                <a:solidFill>
                  <a:srgbClr val="FFFFFF"/>
                </a:solidFill>
              </a14:hiddenFill>
            </a:ext>
          </a:extLst>
        </p:spPr>
      </p:pic>
      <p:sp>
        <p:nvSpPr>
          <p:cNvPr id="154" name="Rectangle 153">
            <a:extLst>
              <a:ext uri="{FF2B5EF4-FFF2-40B4-BE49-F238E27FC236}">
                <a16:creationId xmlns:a16="http://schemas.microsoft.com/office/drawing/2014/main" id="{921029E5-80FD-4321-9A7C-B8C9D8F832D4}"/>
              </a:ext>
            </a:extLst>
          </p:cNvPr>
          <p:cNvSpPr/>
          <p:nvPr/>
        </p:nvSpPr>
        <p:spPr>
          <a:xfrm>
            <a:off x="5524186" y="5447516"/>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155" name="Rectangle 154">
            <a:extLst>
              <a:ext uri="{FF2B5EF4-FFF2-40B4-BE49-F238E27FC236}">
                <a16:creationId xmlns:a16="http://schemas.microsoft.com/office/drawing/2014/main" id="{D449CCA8-8E80-49D0-8C42-A8D56140D973}"/>
              </a:ext>
            </a:extLst>
          </p:cNvPr>
          <p:cNvSpPr/>
          <p:nvPr/>
        </p:nvSpPr>
        <p:spPr>
          <a:xfrm>
            <a:off x="4642593" y="5447516"/>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157" name="Lightning Bolt 156">
            <a:extLst>
              <a:ext uri="{FF2B5EF4-FFF2-40B4-BE49-F238E27FC236}">
                <a16:creationId xmlns:a16="http://schemas.microsoft.com/office/drawing/2014/main" id="{60FC234C-9F45-46CA-A468-7993BE67B10A}"/>
              </a:ext>
            </a:extLst>
          </p:cNvPr>
          <p:cNvSpPr/>
          <p:nvPr/>
        </p:nvSpPr>
        <p:spPr>
          <a:xfrm rot="14751714">
            <a:off x="5241213" y="5723984"/>
            <a:ext cx="443291" cy="321707"/>
          </a:xfrm>
          <a:prstGeom prst="lightningBolt">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err="1"/>
          </a:p>
        </p:txBody>
      </p:sp>
      <p:cxnSp>
        <p:nvCxnSpPr>
          <p:cNvPr id="158" name="Straight Connector 157">
            <a:extLst>
              <a:ext uri="{FF2B5EF4-FFF2-40B4-BE49-F238E27FC236}">
                <a16:creationId xmlns:a16="http://schemas.microsoft.com/office/drawing/2014/main" id="{F410DB5D-05D3-4F41-9699-4414719BA51E}"/>
              </a:ext>
            </a:extLst>
          </p:cNvPr>
          <p:cNvCxnSpPr>
            <a:cxnSpLocks/>
            <a:stCxn id="153" idx="0"/>
            <a:endCxn id="124" idx="2"/>
          </p:cNvCxnSpPr>
          <p:nvPr/>
        </p:nvCxnSpPr>
        <p:spPr>
          <a:xfrm flipV="1">
            <a:off x="6130128" y="4590422"/>
            <a:ext cx="354974" cy="939885"/>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61" name="Straight Connector 160">
            <a:extLst>
              <a:ext uri="{FF2B5EF4-FFF2-40B4-BE49-F238E27FC236}">
                <a16:creationId xmlns:a16="http://schemas.microsoft.com/office/drawing/2014/main" id="{13812D3B-348E-43E8-9598-2251B1400E06}"/>
              </a:ext>
            </a:extLst>
          </p:cNvPr>
          <p:cNvCxnSpPr>
            <a:cxnSpLocks/>
            <a:stCxn id="150" idx="0"/>
            <a:endCxn id="124" idx="2"/>
          </p:cNvCxnSpPr>
          <p:nvPr/>
        </p:nvCxnSpPr>
        <p:spPr>
          <a:xfrm flipV="1">
            <a:off x="4940580" y="4590422"/>
            <a:ext cx="1544522" cy="587932"/>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pic>
        <p:nvPicPr>
          <p:cNvPr id="164" name="Picture 2" descr="Bildergebnis für Tracker symbol">
            <a:extLst>
              <a:ext uri="{FF2B5EF4-FFF2-40B4-BE49-F238E27FC236}">
                <a16:creationId xmlns:a16="http://schemas.microsoft.com/office/drawing/2014/main" id="{2931609C-201E-4E04-A37A-DF1B1320F8F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16266" y="5642536"/>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165" name="Picture 2" descr="Bildergebnis für Tracker symbol">
            <a:extLst>
              <a:ext uri="{FF2B5EF4-FFF2-40B4-BE49-F238E27FC236}">
                <a16:creationId xmlns:a16="http://schemas.microsoft.com/office/drawing/2014/main" id="{B8B8F37D-4316-4325-A993-50D2DE24530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72349" y="6129794"/>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166" name="Picture 4" descr="Image result for AR HMD icon">
            <a:extLst>
              <a:ext uri="{FF2B5EF4-FFF2-40B4-BE49-F238E27FC236}">
                <a16:creationId xmlns:a16="http://schemas.microsoft.com/office/drawing/2014/main" id="{AED652AC-1246-438F-8640-AD94918DDEFE}"/>
              </a:ext>
            </a:extLst>
          </p:cNvPr>
          <p:cNvPicPr>
            <a:picLocks noChangeAspect="1" noChangeArrowheads="1"/>
          </p:cNvPicPr>
          <p:nvPr/>
        </p:nvPicPr>
        <p:blipFill rotWithShape="1">
          <a:blip r:embed="rId11">
            <a:duotone>
              <a:schemeClr val="accent1">
                <a:shade val="45000"/>
                <a:satMod val="135000"/>
              </a:schemeClr>
              <a:prstClr val="white"/>
            </a:duotone>
            <a:extLst>
              <a:ext uri="{28A0092B-C50C-407E-A947-70E740481C1C}">
                <a14:useLocalDpi xmlns:a14="http://schemas.microsoft.com/office/drawing/2010/main" val="0"/>
              </a:ext>
            </a:extLst>
          </a:blip>
          <a:srcRect l="7273" t="13966" r="9812" b="24315"/>
          <a:stretch/>
        </p:blipFill>
        <p:spPr bwMode="auto">
          <a:xfrm>
            <a:off x="8765503" y="5082191"/>
            <a:ext cx="1350996" cy="893900"/>
          </a:xfrm>
          <a:prstGeom prst="rect">
            <a:avLst/>
          </a:prstGeom>
          <a:noFill/>
          <a:extLst>
            <a:ext uri="{909E8E84-426E-40DD-AFC4-6F175D3DCCD1}">
              <a14:hiddenFill xmlns:a14="http://schemas.microsoft.com/office/drawing/2010/main">
                <a:solidFill>
                  <a:srgbClr val="FFFFFF"/>
                </a:solidFill>
              </a14:hiddenFill>
            </a:ext>
          </a:extLst>
        </p:spPr>
      </p:pic>
      <p:pic>
        <p:nvPicPr>
          <p:cNvPr id="167" name="Picture 2" descr="Image result for VR HMD icon">
            <a:extLst>
              <a:ext uri="{FF2B5EF4-FFF2-40B4-BE49-F238E27FC236}">
                <a16:creationId xmlns:a16="http://schemas.microsoft.com/office/drawing/2014/main" id="{07EFB351-B78B-408E-BF7A-19F7E0120900}"/>
              </a:ext>
            </a:extLst>
          </p:cNvPr>
          <p:cNvPicPr>
            <a:picLocks noChangeAspect="1" noChangeArrowheads="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l="6471" t="8929" r="15784" b="22043"/>
          <a:stretch/>
        </p:blipFill>
        <p:spPr bwMode="auto">
          <a:xfrm>
            <a:off x="6876146" y="5335985"/>
            <a:ext cx="1499533" cy="887611"/>
          </a:xfrm>
          <a:prstGeom prst="rect">
            <a:avLst/>
          </a:prstGeom>
          <a:noFill/>
          <a:extLst>
            <a:ext uri="{909E8E84-426E-40dd-AFC4-6F175D3DCCD1}">
              <a14:hiddenFill xmlns="" xmlns:a14="http://schemas.microsoft.com/office/drawing/2010/main">
                <a:solidFill>
                  <a:srgbClr val="FFFFFF"/>
                </a:solidFill>
              </a14:hiddenFill>
            </a:ext>
          </a:extLst>
        </p:spPr>
      </p:pic>
      <p:sp>
        <p:nvSpPr>
          <p:cNvPr id="95" name="Action Button: Video 94">
            <a:hlinkClick r:id="" action="ppaction://noaction" highlightClick="1"/>
            <a:extLst>
              <a:ext uri="{FF2B5EF4-FFF2-40B4-BE49-F238E27FC236}">
                <a16:creationId xmlns:a16="http://schemas.microsoft.com/office/drawing/2014/main" id="{3548966F-ED57-4B07-9772-E3FEEEAAB878}"/>
              </a:ext>
            </a:extLst>
          </p:cNvPr>
          <p:cNvSpPr/>
          <p:nvPr/>
        </p:nvSpPr>
        <p:spPr>
          <a:xfrm>
            <a:off x="7865375" y="5626904"/>
            <a:ext cx="271596" cy="256627"/>
          </a:xfrm>
          <a:prstGeom prst="actionButtonMovie">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err="1"/>
          </a:p>
        </p:txBody>
      </p:sp>
      <p:sp>
        <p:nvSpPr>
          <p:cNvPr id="169" name="Rectangle 168">
            <a:extLst>
              <a:ext uri="{FF2B5EF4-FFF2-40B4-BE49-F238E27FC236}">
                <a16:creationId xmlns:a16="http://schemas.microsoft.com/office/drawing/2014/main" id="{C2640903-7F0B-4948-9DE9-F8F889464177}"/>
              </a:ext>
            </a:extLst>
          </p:cNvPr>
          <p:cNvSpPr/>
          <p:nvPr/>
        </p:nvSpPr>
        <p:spPr>
          <a:xfrm>
            <a:off x="7339749" y="5780044"/>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pic>
        <p:nvPicPr>
          <p:cNvPr id="170" name="Picture 2" descr="Bildergebnis für Tracker symbol">
            <a:extLst>
              <a:ext uri="{FF2B5EF4-FFF2-40B4-BE49-F238E27FC236}">
                <a16:creationId xmlns:a16="http://schemas.microsoft.com/office/drawing/2014/main" id="{DEE43C78-F5F4-4B58-BC99-7A029547A33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19446" y="5869400"/>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171" name="Picture 2" descr="Ähnliches Foto">
            <a:extLst>
              <a:ext uri="{FF2B5EF4-FFF2-40B4-BE49-F238E27FC236}">
                <a16:creationId xmlns:a16="http://schemas.microsoft.com/office/drawing/2014/main" id="{7F03E9C2-31EA-4F38-9E10-2C304F69BE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2108" y="5600444"/>
            <a:ext cx="296034" cy="166519"/>
          </a:xfrm>
          <a:prstGeom prst="rect">
            <a:avLst/>
          </a:prstGeom>
          <a:noFill/>
          <a:extLst>
            <a:ext uri="{909E8E84-426E-40DD-AFC4-6F175D3DCCD1}">
              <a14:hiddenFill xmlns:a14="http://schemas.microsoft.com/office/drawing/2010/main">
                <a:solidFill>
                  <a:srgbClr val="FFFFFF"/>
                </a:solidFill>
              </a14:hiddenFill>
            </a:ext>
          </a:extLst>
        </p:spPr>
      </p:pic>
      <p:cxnSp>
        <p:nvCxnSpPr>
          <p:cNvPr id="172" name="Straight Connector 171">
            <a:extLst>
              <a:ext uri="{FF2B5EF4-FFF2-40B4-BE49-F238E27FC236}">
                <a16:creationId xmlns:a16="http://schemas.microsoft.com/office/drawing/2014/main" id="{A5A3E964-3B9F-4B58-95DB-F48611FD8FDA}"/>
              </a:ext>
            </a:extLst>
          </p:cNvPr>
          <p:cNvCxnSpPr>
            <a:cxnSpLocks/>
            <a:stCxn id="171" idx="1"/>
            <a:endCxn id="124" idx="3"/>
          </p:cNvCxnSpPr>
          <p:nvPr/>
        </p:nvCxnSpPr>
        <p:spPr>
          <a:xfrm flipH="1" flipV="1">
            <a:off x="6940453" y="4334287"/>
            <a:ext cx="551655" cy="1349417"/>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175" name="Rectangle 174">
            <a:extLst>
              <a:ext uri="{FF2B5EF4-FFF2-40B4-BE49-F238E27FC236}">
                <a16:creationId xmlns:a16="http://schemas.microsoft.com/office/drawing/2014/main" id="{13BD0DD3-CF59-48BF-A39B-DF1076021042}"/>
              </a:ext>
            </a:extLst>
          </p:cNvPr>
          <p:cNvSpPr/>
          <p:nvPr/>
        </p:nvSpPr>
        <p:spPr>
          <a:xfrm>
            <a:off x="7119446" y="6269394"/>
            <a:ext cx="1172116" cy="369332"/>
          </a:xfrm>
          <a:prstGeom prst="rect">
            <a:avLst/>
          </a:prstGeom>
        </p:spPr>
        <p:txBody>
          <a:bodyPr wrap="none">
            <a:spAutoFit/>
          </a:bodyPr>
          <a:lstStyle/>
          <a:p>
            <a:r>
              <a:rPr lang="en-US" dirty="0">
                <a:solidFill>
                  <a:schemeClr val="accent2">
                    <a:lumMod val="75000"/>
                  </a:schemeClr>
                </a:solidFill>
              </a:rPr>
              <a:t>XR5G-A3</a:t>
            </a:r>
            <a:endParaRPr lang="de-DE" dirty="0"/>
          </a:p>
        </p:txBody>
      </p:sp>
      <p:sp>
        <p:nvSpPr>
          <p:cNvPr id="176" name="Rectangle 175">
            <a:extLst>
              <a:ext uri="{FF2B5EF4-FFF2-40B4-BE49-F238E27FC236}">
                <a16:creationId xmlns:a16="http://schemas.microsoft.com/office/drawing/2014/main" id="{2475F4C9-1F36-40CA-8D06-4CD65C14C8D8}"/>
              </a:ext>
            </a:extLst>
          </p:cNvPr>
          <p:cNvSpPr/>
          <p:nvPr/>
        </p:nvSpPr>
        <p:spPr>
          <a:xfrm>
            <a:off x="9150408" y="5441363"/>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pic>
        <p:nvPicPr>
          <p:cNvPr id="177" name="Picture 2" descr="Bildergebnis für Tracker symbol">
            <a:extLst>
              <a:ext uri="{FF2B5EF4-FFF2-40B4-BE49-F238E27FC236}">
                <a16:creationId xmlns:a16="http://schemas.microsoft.com/office/drawing/2014/main" id="{6345E3C3-84C0-4C47-86B0-D4E85C49E4A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28097" y="5530719"/>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178" name="Picture 2" descr="Ähnliches Foto">
            <a:extLst>
              <a:ext uri="{FF2B5EF4-FFF2-40B4-BE49-F238E27FC236}">
                <a16:creationId xmlns:a16="http://schemas.microsoft.com/office/drawing/2014/main" id="{94FA451A-1A4E-4357-ACAA-60C48264D5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31392" y="5301523"/>
            <a:ext cx="296034" cy="166519"/>
          </a:xfrm>
          <a:prstGeom prst="rect">
            <a:avLst/>
          </a:prstGeom>
          <a:noFill/>
          <a:extLst>
            <a:ext uri="{909E8E84-426E-40DD-AFC4-6F175D3DCCD1}">
              <a14:hiddenFill xmlns:a14="http://schemas.microsoft.com/office/drawing/2010/main">
                <a:solidFill>
                  <a:srgbClr val="FFFFFF"/>
                </a:solidFill>
              </a14:hiddenFill>
            </a:ext>
          </a:extLst>
        </p:spPr>
      </p:pic>
      <p:cxnSp>
        <p:nvCxnSpPr>
          <p:cNvPr id="179" name="Straight Connector 178">
            <a:extLst>
              <a:ext uri="{FF2B5EF4-FFF2-40B4-BE49-F238E27FC236}">
                <a16:creationId xmlns:a16="http://schemas.microsoft.com/office/drawing/2014/main" id="{82B97F9C-0BAE-421D-8462-A804EBF7FD49}"/>
              </a:ext>
            </a:extLst>
          </p:cNvPr>
          <p:cNvCxnSpPr>
            <a:cxnSpLocks/>
            <a:stCxn id="178" idx="0"/>
            <a:endCxn id="124" idx="3"/>
          </p:cNvCxnSpPr>
          <p:nvPr/>
        </p:nvCxnSpPr>
        <p:spPr>
          <a:xfrm flipH="1" flipV="1">
            <a:off x="6940453" y="4334287"/>
            <a:ext cx="2338956" cy="967236"/>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185" name="Rectangle 184">
            <a:extLst>
              <a:ext uri="{FF2B5EF4-FFF2-40B4-BE49-F238E27FC236}">
                <a16:creationId xmlns:a16="http://schemas.microsoft.com/office/drawing/2014/main" id="{1B152274-A33B-4FEC-9756-0A48C5635B83}"/>
              </a:ext>
            </a:extLst>
          </p:cNvPr>
          <p:cNvSpPr/>
          <p:nvPr/>
        </p:nvSpPr>
        <p:spPr>
          <a:xfrm>
            <a:off x="2177523" y="6244409"/>
            <a:ext cx="1172116" cy="369332"/>
          </a:xfrm>
          <a:prstGeom prst="rect">
            <a:avLst/>
          </a:prstGeom>
        </p:spPr>
        <p:txBody>
          <a:bodyPr wrap="none">
            <a:spAutoFit/>
          </a:bodyPr>
          <a:lstStyle/>
          <a:p>
            <a:r>
              <a:rPr lang="en-US" dirty="0">
                <a:solidFill>
                  <a:schemeClr val="accent2">
                    <a:lumMod val="75000"/>
                  </a:schemeClr>
                </a:solidFill>
              </a:rPr>
              <a:t>XR5G-A1</a:t>
            </a:r>
            <a:endParaRPr lang="de-DE" dirty="0"/>
          </a:p>
        </p:txBody>
      </p:sp>
      <p:sp>
        <p:nvSpPr>
          <p:cNvPr id="186" name="Rectangle 185">
            <a:extLst>
              <a:ext uri="{FF2B5EF4-FFF2-40B4-BE49-F238E27FC236}">
                <a16:creationId xmlns:a16="http://schemas.microsoft.com/office/drawing/2014/main" id="{EB594A3A-FF0E-4A22-AA07-4AE847679C68}"/>
              </a:ext>
            </a:extLst>
          </p:cNvPr>
          <p:cNvSpPr/>
          <p:nvPr/>
        </p:nvSpPr>
        <p:spPr>
          <a:xfrm>
            <a:off x="4445692" y="6534096"/>
            <a:ext cx="1172116" cy="369332"/>
          </a:xfrm>
          <a:prstGeom prst="rect">
            <a:avLst/>
          </a:prstGeom>
        </p:spPr>
        <p:txBody>
          <a:bodyPr wrap="none">
            <a:spAutoFit/>
          </a:bodyPr>
          <a:lstStyle/>
          <a:p>
            <a:r>
              <a:rPr lang="en-US" dirty="0">
                <a:solidFill>
                  <a:schemeClr val="accent2">
                    <a:lumMod val="75000"/>
                  </a:schemeClr>
                </a:solidFill>
              </a:rPr>
              <a:t>XR5G-A2</a:t>
            </a:r>
            <a:endParaRPr lang="de-DE" dirty="0"/>
          </a:p>
        </p:txBody>
      </p:sp>
      <p:sp>
        <p:nvSpPr>
          <p:cNvPr id="191" name="Rectangle 190">
            <a:extLst>
              <a:ext uri="{FF2B5EF4-FFF2-40B4-BE49-F238E27FC236}">
                <a16:creationId xmlns:a16="http://schemas.microsoft.com/office/drawing/2014/main" id="{2ED9B376-B7D1-44CA-BB3C-084BFD92AE04}"/>
              </a:ext>
            </a:extLst>
          </p:cNvPr>
          <p:cNvSpPr/>
          <p:nvPr/>
        </p:nvSpPr>
        <p:spPr>
          <a:xfrm>
            <a:off x="8965480" y="5931265"/>
            <a:ext cx="1172116" cy="369332"/>
          </a:xfrm>
          <a:prstGeom prst="rect">
            <a:avLst/>
          </a:prstGeom>
        </p:spPr>
        <p:txBody>
          <a:bodyPr wrap="none">
            <a:spAutoFit/>
          </a:bodyPr>
          <a:lstStyle/>
          <a:p>
            <a:r>
              <a:rPr lang="en-US" dirty="0">
                <a:solidFill>
                  <a:schemeClr val="accent2">
                    <a:lumMod val="75000"/>
                  </a:schemeClr>
                </a:solidFill>
              </a:rPr>
              <a:t>XR5G-A4</a:t>
            </a:r>
            <a:endParaRPr lang="de-DE" dirty="0"/>
          </a:p>
        </p:txBody>
      </p:sp>
      <p:pic>
        <p:nvPicPr>
          <p:cNvPr id="193" name="Picture 192">
            <a:extLst>
              <a:ext uri="{FF2B5EF4-FFF2-40B4-BE49-F238E27FC236}">
                <a16:creationId xmlns:a16="http://schemas.microsoft.com/office/drawing/2014/main" id="{AA81F92C-D3D1-4B50-8187-1F7803996008}"/>
              </a:ext>
            </a:extLst>
          </p:cNvPr>
          <p:cNvPicPr>
            <a:picLocks noChangeAspect="1"/>
          </p:cNvPicPr>
          <p:nvPr/>
        </p:nvPicPr>
        <p:blipFill>
          <a:blip r:embed="rId10"/>
          <a:stretch>
            <a:fillRect/>
          </a:stretch>
        </p:blipFill>
        <p:spPr>
          <a:xfrm>
            <a:off x="9827591" y="4397353"/>
            <a:ext cx="1887454" cy="720664"/>
          </a:xfrm>
          <a:prstGeom prst="rect">
            <a:avLst/>
          </a:prstGeom>
        </p:spPr>
      </p:pic>
      <p:pic>
        <p:nvPicPr>
          <p:cNvPr id="194" name="Picture 2" descr="Bildergebnis für Tracker symbol">
            <a:extLst>
              <a:ext uri="{FF2B5EF4-FFF2-40B4-BE49-F238E27FC236}">
                <a16:creationId xmlns:a16="http://schemas.microsoft.com/office/drawing/2014/main" id="{058EDA25-2DC2-4372-948D-AF97F96BECC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06749" y="4582019"/>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195" name="Picture 2" descr="Ähnliches Foto">
            <a:extLst>
              <a:ext uri="{FF2B5EF4-FFF2-40B4-BE49-F238E27FC236}">
                <a16:creationId xmlns:a16="http://schemas.microsoft.com/office/drawing/2014/main" id="{BE5786E6-43F2-4F07-A363-134CBB6CAD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63655" y="4537704"/>
            <a:ext cx="296034" cy="166519"/>
          </a:xfrm>
          <a:prstGeom prst="rect">
            <a:avLst/>
          </a:prstGeom>
          <a:noFill/>
          <a:extLst>
            <a:ext uri="{909E8E84-426E-40DD-AFC4-6F175D3DCCD1}">
              <a14:hiddenFill xmlns:a14="http://schemas.microsoft.com/office/drawing/2010/main">
                <a:solidFill>
                  <a:srgbClr val="FFFFFF"/>
                </a:solidFill>
              </a14:hiddenFill>
            </a:ext>
          </a:extLst>
        </p:spPr>
      </p:pic>
      <p:sp>
        <p:nvSpPr>
          <p:cNvPr id="196" name="Rectangle 195">
            <a:extLst>
              <a:ext uri="{FF2B5EF4-FFF2-40B4-BE49-F238E27FC236}">
                <a16:creationId xmlns:a16="http://schemas.microsoft.com/office/drawing/2014/main" id="{3814686E-F865-4F6D-8DD2-F1CE57828BE0}"/>
              </a:ext>
            </a:extLst>
          </p:cNvPr>
          <p:cNvSpPr/>
          <p:nvPr/>
        </p:nvSpPr>
        <p:spPr>
          <a:xfrm>
            <a:off x="10623301" y="4670441"/>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cxnSp>
        <p:nvCxnSpPr>
          <p:cNvPr id="197" name="Straight Connector 196">
            <a:extLst>
              <a:ext uri="{FF2B5EF4-FFF2-40B4-BE49-F238E27FC236}">
                <a16:creationId xmlns:a16="http://schemas.microsoft.com/office/drawing/2014/main" id="{0D6326CB-C68A-4AE9-AFDB-7D8C1301F458}"/>
              </a:ext>
            </a:extLst>
          </p:cNvPr>
          <p:cNvCxnSpPr>
            <a:cxnSpLocks/>
            <a:stCxn id="195" idx="1"/>
            <a:endCxn id="124" idx="3"/>
          </p:cNvCxnSpPr>
          <p:nvPr/>
        </p:nvCxnSpPr>
        <p:spPr>
          <a:xfrm flipH="1" flipV="1">
            <a:off x="6940453" y="4334287"/>
            <a:ext cx="2823202" cy="286677"/>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200" name="Rectangle 199">
            <a:extLst>
              <a:ext uri="{FF2B5EF4-FFF2-40B4-BE49-F238E27FC236}">
                <a16:creationId xmlns:a16="http://schemas.microsoft.com/office/drawing/2014/main" id="{7B299611-81B1-4946-9421-EC1FE0104CDE}"/>
              </a:ext>
            </a:extLst>
          </p:cNvPr>
          <p:cNvSpPr/>
          <p:nvPr/>
        </p:nvSpPr>
        <p:spPr>
          <a:xfrm>
            <a:off x="10437420" y="5119350"/>
            <a:ext cx="1172116" cy="369332"/>
          </a:xfrm>
          <a:prstGeom prst="rect">
            <a:avLst/>
          </a:prstGeom>
        </p:spPr>
        <p:txBody>
          <a:bodyPr wrap="none">
            <a:spAutoFit/>
          </a:bodyPr>
          <a:lstStyle/>
          <a:p>
            <a:r>
              <a:rPr lang="en-US" dirty="0">
                <a:solidFill>
                  <a:schemeClr val="accent2">
                    <a:lumMod val="75000"/>
                  </a:schemeClr>
                </a:solidFill>
              </a:rPr>
              <a:t>XR5G-A5</a:t>
            </a:r>
            <a:endParaRPr lang="de-DE" dirty="0"/>
          </a:p>
        </p:txBody>
      </p:sp>
      <p:pic>
        <p:nvPicPr>
          <p:cNvPr id="208" name="Picture 2" descr="Ähnliches Foto">
            <a:extLst>
              <a:ext uri="{FF2B5EF4-FFF2-40B4-BE49-F238E27FC236}">
                <a16:creationId xmlns:a16="http://schemas.microsoft.com/office/drawing/2014/main" id="{29A0CE56-E454-4660-BA52-D71993A815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03373" y="5966848"/>
            <a:ext cx="296034" cy="166519"/>
          </a:xfrm>
          <a:prstGeom prst="rect">
            <a:avLst/>
          </a:prstGeom>
          <a:noFill/>
          <a:extLst>
            <a:ext uri="{909E8E84-426E-40DD-AFC4-6F175D3DCCD1}">
              <a14:hiddenFill xmlns:a14="http://schemas.microsoft.com/office/drawing/2010/main">
                <a:solidFill>
                  <a:srgbClr val="FFFFFF"/>
                </a:solidFill>
              </a14:hiddenFill>
            </a:ext>
          </a:extLst>
        </p:spPr>
      </p:pic>
      <p:sp>
        <p:nvSpPr>
          <p:cNvPr id="209" name="Rectangle 208">
            <a:extLst>
              <a:ext uri="{FF2B5EF4-FFF2-40B4-BE49-F238E27FC236}">
                <a16:creationId xmlns:a16="http://schemas.microsoft.com/office/drawing/2014/main" id="{5ADB6A6D-DCC1-41B9-915E-C1C12451190E}"/>
              </a:ext>
            </a:extLst>
          </p:cNvPr>
          <p:cNvSpPr/>
          <p:nvPr/>
        </p:nvSpPr>
        <p:spPr>
          <a:xfrm>
            <a:off x="10928334" y="5942677"/>
            <a:ext cx="1225015" cy="276999"/>
          </a:xfrm>
          <a:prstGeom prst="rect">
            <a:avLst/>
          </a:prstGeom>
        </p:spPr>
        <p:txBody>
          <a:bodyPr wrap="none">
            <a:spAutoFit/>
          </a:bodyPr>
          <a:lstStyle/>
          <a:p>
            <a:r>
              <a:rPr lang="en-US" sz="1200" dirty="0">
                <a:solidFill>
                  <a:schemeClr val="accent2">
                    <a:lumMod val="75000"/>
                  </a:schemeClr>
                </a:solidFill>
              </a:rPr>
              <a:t>5G Technology</a:t>
            </a:r>
            <a:endParaRPr lang="de-DE" sz="1200" dirty="0"/>
          </a:p>
        </p:txBody>
      </p:sp>
      <p:sp>
        <p:nvSpPr>
          <p:cNvPr id="210" name="Rectangle 209">
            <a:extLst>
              <a:ext uri="{FF2B5EF4-FFF2-40B4-BE49-F238E27FC236}">
                <a16:creationId xmlns:a16="http://schemas.microsoft.com/office/drawing/2014/main" id="{60897AA0-CF05-4B0E-9AAA-B1DFE9D80664}"/>
              </a:ext>
            </a:extLst>
          </p:cNvPr>
          <p:cNvSpPr/>
          <p:nvPr/>
        </p:nvSpPr>
        <p:spPr>
          <a:xfrm>
            <a:off x="10416417" y="6189361"/>
            <a:ext cx="561551" cy="261610"/>
          </a:xfrm>
          <a:prstGeom prst="rect">
            <a:avLst/>
          </a:prstGeom>
          <a:noFill/>
        </p:spPr>
        <p:txBody>
          <a:bodyPr wrap="square" lIns="91440" tIns="45720" rIns="91440" bIns="45720">
            <a:spAutoFit/>
          </a:bodyPr>
          <a:lstStyle/>
          <a:p>
            <a:pPr algn="ctr"/>
            <a:r>
              <a:rPr lang="en-US" sz="1100" b="1" spc="50" dirty="0">
                <a:ln w="0"/>
                <a:solidFill>
                  <a:schemeClr val="bg2"/>
                </a:solidFill>
                <a:effectLst>
                  <a:innerShdw blurRad="63500" dist="50800" dir="13500000">
                    <a:srgbClr val="000000">
                      <a:alpha val="50000"/>
                    </a:srgbClr>
                  </a:innerShdw>
                </a:effectLst>
              </a:rPr>
              <a:t>XR</a:t>
            </a:r>
          </a:p>
        </p:txBody>
      </p:sp>
      <p:sp>
        <p:nvSpPr>
          <p:cNvPr id="211" name="Rectangle 210">
            <a:extLst>
              <a:ext uri="{FF2B5EF4-FFF2-40B4-BE49-F238E27FC236}">
                <a16:creationId xmlns:a16="http://schemas.microsoft.com/office/drawing/2014/main" id="{0D518BC5-A8A4-4A59-B245-397DB7D700E6}"/>
              </a:ext>
            </a:extLst>
          </p:cNvPr>
          <p:cNvSpPr/>
          <p:nvPr/>
        </p:nvSpPr>
        <p:spPr>
          <a:xfrm>
            <a:off x="10943210" y="6190760"/>
            <a:ext cx="917239" cy="276999"/>
          </a:xfrm>
          <a:prstGeom prst="rect">
            <a:avLst/>
          </a:prstGeom>
        </p:spPr>
        <p:txBody>
          <a:bodyPr wrap="none">
            <a:spAutoFit/>
          </a:bodyPr>
          <a:lstStyle/>
          <a:p>
            <a:r>
              <a:rPr lang="en-US" sz="1200" dirty="0">
                <a:solidFill>
                  <a:schemeClr val="accent2">
                    <a:lumMod val="75000"/>
                  </a:schemeClr>
                </a:solidFill>
              </a:rPr>
              <a:t>XR Engine</a:t>
            </a:r>
            <a:endParaRPr lang="de-DE" sz="1200" dirty="0"/>
          </a:p>
        </p:txBody>
      </p:sp>
      <p:pic>
        <p:nvPicPr>
          <p:cNvPr id="212" name="Picture 2" descr="Bildergebnis für Tracker symbol">
            <a:extLst>
              <a:ext uri="{FF2B5EF4-FFF2-40B4-BE49-F238E27FC236}">
                <a16:creationId xmlns:a16="http://schemas.microsoft.com/office/drawing/2014/main" id="{EB49A546-F24C-4E76-9394-A98F4C9A812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68302" y="6479842"/>
            <a:ext cx="257779" cy="257779"/>
          </a:xfrm>
          <a:prstGeom prst="rect">
            <a:avLst/>
          </a:prstGeom>
          <a:noFill/>
          <a:extLst>
            <a:ext uri="{909E8E84-426E-40DD-AFC4-6F175D3DCCD1}">
              <a14:hiddenFill xmlns:a14="http://schemas.microsoft.com/office/drawing/2010/main">
                <a:solidFill>
                  <a:srgbClr val="FFFFFF"/>
                </a:solidFill>
              </a14:hiddenFill>
            </a:ext>
          </a:extLst>
        </p:spPr>
      </p:pic>
      <p:sp>
        <p:nvSpPr>
          <p:cNvPr id="213" name="Rectangle 212">
            <a:extLst>
              <a:ext uri="{FF2B5EF4-FFF2-40B4-BE49-F238E27FC236}">
                <a16:creationId xmlns:a16="http://schemas.microsoft.com/office/drawing/2014/main" id="{A1C6C6F1-4BDD-48E9-9C4A-36A33D9C365A}"/>
              </a:ext>
            </a:extLst>
          </p:cNvPr>
          <p:cNvSpPr/>
          <p:nvPr/>
        </p:nvSpPr>
        <p:spPr>
          <a:xfrm>
            <a:off x="10940474" y="6441546"/>
            <a:ext cx="774571" cy="276999"/>
          </a:xfrm>
          <a:prstGeom prst="rect">
            <a:avLst/>
          </a:prstGeom>
        </p:spPr>
        <p:txBody>
          <a:bodyPr wrap="none">
            <a:spAutoFit/>
          </a:bodyPr>
          <a:lstStyle/>
          <a:p>
            <a:r>
              <a:rPr lang="en-US" sz="1200" dirty="0">
                <a:solidFill>
                  <a:schemeClr val="accent2">
                    <a:lumMod val="75000"/>
                  </a:schemeClr>
                </a:solidFill>
              </a:rPr>
              <a:t>Tracking</a:t>
            </a:r>
            <a:endParaRPr lang="de-DE" sz="1200" dirty="0"/>
          </a:p>
        </p:txBody>
      </p:sp>
      <p:sp>
        <p:nvSpPr>
          <p:cNvPr id="2" name="TextBox 1">
            <a:extLst>
              <a:ext uri="{FF2B5EF4-FFF2-40B4-BE49-F238E27FC236}">
                <a16:creationId xmlns:a16="http://schemas.microsoft.com/office/drawing/2014/main" id="{289BDF1D-B688-461F-A0F1-319A2FBA606D}"/>
              </a:ext>
            </a:extLst>
          </p:cNvPr>
          <p:cNvSpPr txBox="1"/>
          <p:nvPr/>
        </p:nvSpPr>
        <p:spPr>
          <a:xfrm>
            <a:off x="684644" y="419795"/>
            <a:ext cx="1185698" cy="827919"/>
          </a:xfrm>
          <a:prstGeom prst="rect">
            <a:avLst/>
          </a:prstGeom>
          <a:noFill/>
          <a:ln>
            <a:noFill/>
          </a:ln>
        </p:spPr>
        <p:txBody>
          <a:bodyPr wrap="square" lIns="137160" tIns="91440" rIns="0" bIns="91440" rtlCol="0">
            <a:spAutoFit/>
          </a:bodyPr>
          <a:lstStyle/>
          <a:p>
            <a:pPr algn="l">
              <a:lnSpc>
                <a:spcPct val="95000"/>
              </a:lnSpc>
              <a:spcBef>
                <a:spcPts val="1200"/>
              </a:spcBef>
            </a:pPr>
            <a:r>
              <a:rPr lang="de-DE" sz="4400" dirty="0">
                <a:solidFill>
                  <a:schemeClr val="accent1"/>
                </a:solidFill>
              </a:rPr>
              <a:t>VR</a:t>
            </a:r>
          </a:p>
        </p:txBody>
      </p:sp>
      <p:sp>
        <p:nvSpPr>
          <p:cNvPr id="108" name="TextBox 107">
            <a:extLst>
              <a:ext uri="{FF2B5EF4-FFF2-40B4-BE49-F238E27FC236}">
                <a16:creationId xmlns:a16="http://schemas.microsoft.com/office/drawing/2014/main" id="{232A46B1-C91C-4459-854D-7F5936418FFF}"/>
              </a:ext>
            </a:extLst>
          </p:cNvPr>
          <p:cNvSpPr txBox="1"/>
          <p:nvPr/>
        </p:nvSpPr>
        <p:spPr>
          <a:xfrm>
            <a:off x="79166" y="3925991"/>
            <a:ext cx="1185698" cy="827919"/>
          </a:xfrm>
          <a:prstGeom prst="rect">
            <a:avLst/>
          </a:prstGeom>
          <a:noFill/>
          <a:ln>
            <a:noFill/>
          </a:ln>
        </p:spPr>
        <p:txBody>
          <a:bodyPr wrap="square" lIns="137160" tIns="91440" rIns="0" bIns="91440" rtlCol="0">
            <a:spAutoFit/>
          </a:bodyPr>
          <a:lstStyle/>
          <a:p>
            <a:pPr algn="l">
              <a:lnSpc>
                <a:spcPct val="95000"/>
              </a:lnSpc>
              <a:spcBef>
                <a:spcPts val="1200"/>
              </a:spcBef>
            </a:pPr>
            <a:r>
              <a:rPr lang="de-DE" sz="4400" dirty="0">
                <a:solidFill>
                  <a:schemeClr val="accent1"/>
                </a:solidFill>
              </a:rPr>
              <a:t>AR</a:t>
            </a:r>
          </a:p>
        </p:txBody>
      </p:sp>
    </p:spTree>
    <p:extLst>
      <p:ext uri="{BB962C8B-B14F-4D97-AF65-F5344CB8AC3E}">
        <p14:creationId xmlns:p14="http://schemas.microsoft.com/office/powerpoint/2010/main" val="3470896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E6F3DDA-0BDF-4B83-801E-F8DA996B2475}"/>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262ABB33-D182-4316-A5D1-4BB5D14657B7}"/>
              </a:ext>
            </a:extLst>
          </p:cNvPr>
          <p:cNvSpPr>
            <a:spLocks noGrp="1"/>
          </p:cNvSpPr>
          <p:nvPr>
            <p:ph type="title"/>
          </p:nvPr>
        </p:nvSpPr>
        <p:spPr>
          <a:xfrm>
            <a:off x="495300" y="565125"/>
            <a:ext cx="11187112" cy="439479"/>
          </a:xfrm>
        </p:spPr>
        <p:txBody>
          <a:bodyPr/>
          <a:lstStyle/>
          <a:p>
            <a:r>
              <a:rPr lang="de-DE" dirty="0"/>
              <a:t>Immersiveness and Presence</a:t>
            </a:r>
            <a:endParaRPr lang="en-US" dirty="0"/>
          </a:p>
        </p:txBody>
      </p:sp>
      <p:sp>
        <p:nvSpPr>
          <p:cNvPr id="6" name="Content Placeholder 5">
            <a:extLst>
              <a:ext uri="{FF2B5EF4-FFF2-40B4-BE49-F238E27FC236}">
                <a16:creationId xmlns:a16="http://schemas.microsoft.com/office/drawing/2014/main" id="{8C01B23F-86AA-4583-9AFA-088649B7E8FA}"/>
              </a:ext>
            </a:extLst>
          </p:cNvPr>
          <p:cNvSpPr>
            <a:spLocks noGrp="1"/>
          </p:cNvSpPr>
          <p:nvPr>
            <p:ph sz="quarter" idx="14"/>
          </p:nvPr>
        </p:nvSpPr>
        <p:spPr/>
        <p:txBody>
          <a:bodyPr/>
          <a:lstStyle/>
          <a:p>
            <a:pPr hangingPunct="0"/>
            <a:r>
              <a:rPr lang="en-US" dirty="0"/>
              <a:t>Presence is the feeling of being physically and spatially located in an environment -  feeling like you’re really there</a:t>
            </a:r>
          </a:p>
          <a:p>
            <a:pPr lvl="1" hangingPunct="0"/>
            <a:r>
              <a:rPr lang="en-US" dirty="0"/>
              <a:t>Presence is achieved when the involuntary aspects of our reptilian corners of our brains are activated. When the user reaches out to grab the virtual apple, becomes unwilling to step off a plank or feel nervous when walking on rooftops. According to Teo Choong Ching [10], there are four components relevant for feeling present, namely the </a:t>
            </a:r>
          </a:p>
          <a:p>
            <a:pPr hangingPunct="0"/>
            <a:r>
              <a:rPr lang="en-US" dirty="0"/>
              <a:t>Selected technical requirements for visual presence </a:t>
            </a:r>
          </a:p>
          <a:p>
            <a:pPr lvl="1" hangingPunct="0"/>
            <a:r>
              <a:rPr lang="en-US" dirty="0"/>
              <a:t>Spatial Resolution: </a:t>
            </a:r>
            <a:r>
              <a:rPr lang="en-US" b="1" dirty="0"/>
              <a:t>2k by 2k per eye provides acceptable quality. 4k is considered a next step, 8k ultimate goal</a:t>
            </a:r>
            <a:r>
              <a:rPr lang="en-US" dirty="0"/>
              <a:t>.</a:t>
            </a:r>
          </a:p>
          <a:p>
            <a:pPr lvl="1"/>
            <a:r>
              <a:rPr lang="en-US" dirty="0"/>
              <a:t>Temporal Resolution: </a:t>
            </a:r>
            <a:r>
              <a:rPr lang="en-GB" b="1" dirty="0"/>
              <a:t>sustained frame rate of 90Hz and beyond</a:t>
            </a:r>
            <a:r>
              <a:rPr lang="en-GB" dirty="0"/>
              <a:t>, despite the usage of asynchronous time warping.</a:t>
            </a:r>
            <a:endParaRPr lang="en-US" dirty="0"/>
          </a:p>
          <a:p>
            <a:pPr lvl="0" hangingPunct="0"/>
            <a:r>
              <a:rPr lang="en-US" dirty="0"/>
              <a:t>Latency</a:t>
            </a:r>
          </a:p>
          <a:p>
            <a:pPr lvl="1" hangingPunct="0"/>
            <a:r>
              <a:rPr lang="en-US" dirty="0"/>
              <a:t>Less than </a:t>
            </a:r>
            <a:r>
              <a:rPr lang="en-US" b="1" dirty="0"/>
              <a:t>20 ms motion-to-photon latency </a:t>
            </a:r>
            <a:r>
              <a:rPr lang="en-US" dirty="0"/>
              <a:t>- from the time you move your head to when you see the display change.</a:t>
            </a:r>
          </a:p>
          <a:p>
            <a:pPr lvl="1" hangingPunct="0"/>
            <a:r>
              <a:rPr lang="en-US" dirty="0"/>
              <a:t>Minimize the time of pose-to-render-to-photon. Rendering content as quickly as possible. </a:t>
            </a:r>
            <a:r>
              <a:rPr lang="en-US" b="1" dirty="0"/>
              <a:t>Less than 50ms for render to photon in order to avoid wrongly rendered content.</a:t>
            </a:r>
            <a:r>
              <a:rPr lang="en-US" dirty="0"/>
              <a:t> For more details refer to clause 4.2.2.</a:t>
            </a:r>
          </a:p>
        </p:txBody>
      </p:sp>
      <p:sp>
        <p:nvSpPr>
          <p:cNvPr id="5" name="Subtitle 4">
            <a:extLst>
              <a:ext uri="{FF2B5EF4-FFF2-40B4-BE49-F238E27FC236}">
                <a16:creationId xmlns:a16="http://schemas.microsoft.com/office/drawing/2014/main" id="{7124ECAA-3EE4-41F2-A219-8171D2C19185}"/>
              </a:ext>
            </a:extLst>
          </p:cNvPr>
          <p:cNvSpPr>
            <a:spLocks noGrp="1"/>
          </p:cNvSpPr>
          <p:nvPr>
            <p:ph type="subTitle" idx="1"/>
          </p:nvPr>
        </p:nvSpPr>
        <p:spPr/>
        <p:txBody>
          <a:bodyPr/>
          <a:lstStyle/>
          <a:p>
            <a:r>
              <a:rPr lang="de-DE" dirty="0"/>
              <a:t>Details in Clause 4.2.1 of TR 26.928</a:t>
            </a:r>
            <a:endParaRPr lang="en-US" dirty="0"/>
          </a:p>
        </p:txBody>
      </p:sp>
    </p:spTree>
    <p:extLst>
      <p:ext uri="{BB962C8B-B14F-4D97-AF65-F5344CB8AC3E}">
        <p14:creationId xmlns:p14="http://schemas.microsoft.com/office/powerpoint/2010/main" val="3966373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DE20581-83A1-4E4B-9545-D857395D527D}"/>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C415BDD8-CAD3-4E9C-9738-2E3EA185A73F}"/>
              </a:ext>
            </a:extLst>
          </p:cNvPr>
          <p:cNvSpPr>
            <a:spLocks noGrp="1"/>
          </p:cNvSpPr>
          <p:nvPr>
            <p:ph type="title"/>
          </p:nvPr>
        </p:nvSpPr>
        <p:spPr>
          <a:xfrm>
            <a:off x="495300" y="565125"/>
            <a:ext cx="11187112" cy="439479"/>
          </a:xfrm>
        </p:spPr>
        <p:txBody>
          <a:bodyPr/>
          <a:lstStyle/>
          <a:p>
            <a:r>
              <a:rPr lang="de-DE" dirty="0"/>
              <a:t>Latencies and Delays</a:t>
            </a:r>
            <a:endParaRPr lang="en-US" dirty="0"/>
          </a:p>
        </p:txBody>
      </p:sp>
      <p:sp>
        <p:nvSpPr>
          <p:cNvPr id="4" name="Content Placeholder 3">
            <a:extLst>
              <a:ext uri="{FF2B5EF4-FFF2-40B4-BE49-F238E27FC236}">
                <a16:creationId xmlns:a16="http://schemas.microsoft.com/office/drawing/2014/main" id="{6C6B78C3-2A04-4B44-96C9-E2D9603AC967}"/>
              </a:ext>
            </a:extLst>
          </p:cNvPr>
          <p:cNvSpPr>
            <a:spLocks noGrp="1"/>
          </p:cNvSpPr>
          <p:nvPr>
            <p:ph sz="quarter" idx="14"/>
          </p:nvPr>
        </p:nvSpPr>
        <p:spPr/>
        <p:txBody>
          <a:bodyPr vert="horz" lIns="0" tIns="0" rIns="0" bIns="0" rtlCol="0" anchor="t">
            <a:normAutofit/>
          </a:bodyPr>
          <a:lstStyle/>
          <a:p>
            <a:pPr indent="-191770"/>
            <a:r>
              <a:rPr lang="en-GB" dirty="0"/>
              <a:t>The </a:t>
            </a:r>
            <a:r>
              <a:rPr lang="en-GB" b="1" dirty="0"/>
              <a:t>roundtrip interaction delay</a:t>
            </a:r>
            <a:r>
              <a:rPr lang="en-GB" dirty="0"/>
              <a:t> is therefore the sum of the </a:t>
            </a:r>
            <a:r>
              <a:rPr lang="en-GB" i="1" dirty="0"/>
              <a:t>Age of Content</a:t>
            </a:r>
            <a:r>
              <a:rPr lang="en-GB" dirty="0"/>
              <a:t> and the </a:t>
            </a:r>
            <a:r>
              <a:rPr lang="en-GB" i="1" dirty="0"/>
              <a:t>User Interaction Delay</a:t>
            </a:r>
            <a:r>
              <a:rPr lang="en-GB" dirty="0"/>
              <a:t>. </a:t>
            </a:r>
          </a:p>
          <a:p>
            <a:pPr lvl="1" hangingPunct="0"/>
            <a:r>
              <a:rPr lang="en-GB" b="1" dirty="0"/>
              <a:t>User interaction delay</a:t>
            </a:r>
            <a:r>
              <a:rPr lang="en-GB" dirty="0"/>
              <a:t> is defined as the time duration between the moment at which a user action is initiated and the time such an action is taken into account by the content creation engine. </a:t>
            </a:r>
            <a:endParaRPr lang="en-US" dirty="0"/>
          </a:p>
          <a:p>
            <a:pPr lvl="1" hangingPunct="0"/>
            <a:r>
              <a:rPr lang="en-GB" b="1" dirty="0"/>
              <a:t>Age of content</a:t>
            </a:r>
            <a:r>
              <a:rPr lang="en-GB" dirty="0"/>
              <a:t> is defined as the time duration between the moment a content is created and the time it is presented to the user. </a:t>
            </a:r>
          </a:p>
          <a:p>
            <a:pPr lvl="0" hangingPunct="0"/>
            <a:r>
              <a:rPr lang="en-GB" dirty="0"/>
              <a:t>Latency Requirements</a:t>
            </a:r>
          </a:p>
          <a:p>
            <a:pPr lvl="1" hangingPunct="0"/>
            <a:r>
              <a:rPr lang="en-GB" dirty="0"/>
              <a:t>Ultra-Low-Latency applications: roundtrip interaction delay threshold of at most </a:t>
            </a:r>
            <a:r>
              <a:rPr lang="en-GB" b="1" dirty="0"/>
              <a:t>50ms latency.</a:t>
            </a:r>
            <a:endParaRPr lang="en-US" b="1" dirty="0"/>
          </a:p>
          <a:p>
            <a:pPr lvl="1" hangingPunct="0"/>
            <a:r>
              <a:rPr lang="en-GB" dirty="0"/>
              <a:t>Low-Latency applications: roundtrip interaction delay threshold of at most </a:t>
            </a:r>
            <a:r>
              <a:rPr lang="en-GB" b="1" dirty="0"/>
              <a:t>100ms latency.</a:t>
            </a:r>
            <a:endParaRPr lang="en-US" b="1" dirty="0"/>
          </a:p>
          <a:p>
            <a:pPr lvl="1" hangingPunct="0"/>
            <a:r>
              <a:rPr lang="en-GB" dirty="0"/>
              <a:t>Moderate latency applications: roundtrip interaction delay threshold of at most </a:t>
            </a:r>
            <a:r>
              <a:rPr lang="en-GB" b="1" dirty="0"/>
              <a:t>200ms latency.</a:t>
            </a:r>
            <a:endParaRPr lang="en-US" b="1" dirty="0"/>
          </a:p>
          <a:p>
            <a:pPr lvl="1"/>
            <a:r>
              <a:rPr lang="en-GB" dirty="0"/>
              <a:t>Non- critical latency applications: roundtrip interaction delay threshold higher than 200ms latency.</a:t>
            </a:r>
            <a:endParaRPr lang="en-US" dirty="0"/>
          </a:p>
          <a:p>
            <a:pPr lvl="1" indent="-191770"/>
            <a:endParaRPr lang="en-US" dirty="0">
              <a:ea typeface="Microsoft Sans Serif"/>
              <a:cs typeface="Microsoft Sans Serif"/>
            </a:endParaRPr>
          </a:p>
        </p:txBody>
      </p:sp>
      <p:sp>
        <p:nvSpPr>
          <p:cNvPr id="5" name="Subtitle 4">
            <a:extLst>
              <a:ext uri="{FF2B5EF4-FFF2-40B4-BE49-F238E27FC236}">
                <a16:creationId xmlns:a16="http://schemas.microsoft.com/office/drawing/2014/main" id="{0477DC96-A843-4009-9C3F-274FE2B86C2B}"/>
              </a:ext>
            </a:extLst>
          </p:cNvPr>
          <p:cNvSpPr>
            <a:spLocks noGrp="1"/>
          </p:cNvSpPr>
          <p:nvPr>
            <p:ph type="subTitle" idx="1"/>
          </p:nvPr>
        </p:nvSpPr>
        <p:spPr>
          <a:xfrm>
            <a:off x="494189" y="1088135"/>
            <a:ext cx="11188223" cy="265907"/>
          </a:xfrm>
        </p:spPr>
        <p:txBody>
          <a:bodyPr/>
          <a:lstStyle/>
          <a:p>
            <a:r>
              <a:rPr lang="de-DE" dirty="0"/>
              <a:t>Details in Clause 4.2.2 of TR 26.928</a:t>
            </a:r>
            <a:endParaRPr lang="en-US" dirty="0"/>
          </a:p>
        </p:txBody>
      </p:sp>
    </p:spTree>
    <p:extLst>
      <p:ext uri="{BB962C8B-B14F-4D97-AF65-F5344CB8AC3E}">
        <p14:creationId xmlns:p14="http://schemas.microsoft.com/office/powerpoint/2010/main" val="3036789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a:extLst>
              <a:ext uri="{FF2B5EF4-FFF2-40B4-BE49-F238E27FC236}">
                <a16:creationId xmlns:a16="http://schemas.microsoft.com/office/drawing/2014/main" id="{87E6A415-5BC6-4577-B4E5-E5CBB60C895C}"/>
              </a:ext>
            </a:extLst>
          </p:cNvPr>
          <p:cNvGraphicFramePr>
            <a:graphicFrameLocks noChangeAspect="1"/>
          </p:cNvGraphicFramePr>
          <p:nvPr/>
        </p:nvGraphicFramePr>
        <p:xfrm>
          <a:off x="976543" y="1894076"/>
          <a:ext cx="9428085" cy="4254882"/>
        </p:xfrm>
        <a:graphic>
          <a:graphicData uri="http://schemas.openxmlformats.org/presentationml/2006/ole">
            <mc:AlternateContent xmlns:mc="http://schemas.openxmlformats.org/markup-compatibility/2006">
              <mc:Choice xmlns:v="urn:schemas-microsoft-com:vml" Requires="v">
                <p:oleObj spid="_x0000_s1026" name="Visio" r:id="rId3" imgW="7563025" imgH="3267209" progId="Visio.Drawing.15">
                  <p:embed/>
                </p:oleObj>
              </mc:Choice>
              <mc:Fallback>
                <p:oleObj name="Visio" r:id="rId3" imgW="7563025" imgH="3267209" progId="Visio.Drawing.15">
                  <p:embed/>
                  <p:pic>
                    <p:nvPicPr>
                      <p:cNvPr id="12" name="Object 11">
                        <a:extLst>
                          <a:ext uri="{FF2B5EF4-FFF2-40B4-BE49-F238E27FC236}">
                            <a16:creationId xmlns:a16="http://schemas.microsoft.com/office/drawing/2014/main" id="{87E6A415-5BC6-4577-B4E5-E5CBB60C89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543" y="1894076"/>
                        <a:ext cx="9428085" cy="4254882"/>
                      </a:xfrm>
                      <a:prstGeom prst="rect">
                        <a:avLst/>
                      </a:prstGeom>
                      <a:noFill/>
                    </p:spPr>
                  </p:pic>
                </p:oleObj>
              </mc:Fallback>
            </mc:AlternateContent>
          </a:graphicData>
        </a:graphic>
      </p:graphicFrame>
      <p:sp>
        <p:nvSpPr>
          <p:cNvPr id="7" name="Title 6">
            <a:extLst>
              <a:ext uri="{FF2B5EF4-FFF2-40B4-BE49-F238E27FC236}">
                <a16:creationId xmlns:a16="http://schemas.microsoft.com/office/drawing/2014/main" id="{398A680B-A162-4D3A-B775-DAFEB95EFDF0}"/>
              </a:ext>
            </a:extLst>
          </p:cNvPr>
          <p:cNvSpPr>
            <a:spLocks noGrp="1"/>
          </p:cNvSpPr>
          <p:nvPr>
            <p:ph type="title"/>
          </p:nvPr>
        </p:nvSpPr>
        <p:spPr/>
        <p:txBody>
          <a:bodyPr/>
          <a:lstStyle/>
          <a:p>
            <a:r>
              <a:rPr lang="de-DE" dirty="0"/>
              <a:t>Split Rendering Architecture</a:t>
            </a:r>
          </a:p>
        </p:txBody>
      </p:sp>
      <p:sp>
        <p:nvSpPr>
          <p:cNvPr id="8" name="Subtitle 7">
            <a:extLst>
              <a:ext uri="{FF2B5EF4-FFF2-40B4-BE49-F238E27FC236}">
                <a16:creationId xmlns:a16="http://schemas.microsoft.com/office/drawing/2014/main" id="{989BF2A2-D114-426D-8B84-4B6BB67FFE4B}"/>
              </a:ext>
            </a:extLst>
          </p:cNvPr>
          <p:cNvSpPr>
            <a:spLocks noGrp="1"/>
          </p:cNvSpPr>
          <p:nvPr>
            <p:ph type="subTitle" idx="1"/>
          </p:nvPr>
        </p:nvSpPr>
        <p:spPr/>
        <p:txBody>
          <a:bodyPr/>
          <a:lstStyle/>
          <a:p>
            <a:r>
              <a:rPr lang="de-DE" dirty="0" err="1"/>
              <a:t>Example</a:t>
            </a:r>
            <a:r>
              <a:rPr lang="de-DE" dirty="0"/>
              <a:t>: Split Rendering</a:t>
            </a:r>
          </a:p>
        </p:txBody>
      </p:sp>
      <p:sp>
        <p:nvSpPr>
          <p:cNvPr id="9" name="Rectangle 2">
            <a:extLst>
              <a:ext uri="{FF2B5EF4-FFF2-40B4-BE49-F238E27FC236}">
                <a16:creationId xmlns:a16="http://schemas.microsoft.com/office/drawing/2014/main" id="{2D1D9C0C-D4A7-4A12-808C-106CB0FA695E}"/>
              </a:ext>
            </a:extLst>
          </p:cNvPr>
          <p:cNvSpPr>
            <a:spLocks noChangeArrowheads="1"/>
          </p:cNvSpPr>
          <p:nvPr/>
        </p:nvSpPr>
        <p:spPr bwMode="auto">
          <a:xfrm>
            <a:off x="1132283" y="1848357"/>
            <a:ext cx="2716013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11" name="Rectangle 7">
            <a:extLst>
              <a:ext uri="{FF2B5EF4-FFF2-40B4-BE49-F238E27FC236}">
                <a16:creationId xmlns:a16="http://schemas.microsoft.com/office/drawing/2014/main" id="{FA254D98-52F6-4540-8120-69A60E3BBE65}"/>
              </a:ext>
            </a:extLst>
          </p:cNvPr>
          <p:cNvSpPr>
            <a:spLocks noChangeArrowheads="1"/>
          </p:cNvSpPr>
          <p:nvPr/>
        </p:nvSpPr>
        <p:spPr bwMode="auto">
          <a:xfrm>
            <a:off x="976543" y="1894076"/>
            <a:ext cx="170082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2" name="Rectangle 1">
            <a:extLst>
              <a:ext uri="{FF2B5EF4-FFF2-40B4-BE49-F238E27FC236}">
                <a16:creationId xmlns:a16="http://schemas.microsoft.com/office/drawing/2014/main" id="{9BAF76F3-C2D1-4C24-8905-13BE9FBCAEBB}"/>
              </a:ext>
            </a:extLst>
          </p:cNvPr>
          <p:cNvSpPr/>
          <p:nvPr/>
        </p:nvSpPr>
        <p:spPr>
          <a:xfrm>
            <a:off x="4110361" y="5182622"/>
            <a:ext cx="1127464" cy="10120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5G NR</a:t>
            </a:r>
            <a:endParaRPr lang="en-US" dirty="0" err="1">
              <a:solidFill>
                <a:schemeClr val="bg1"/>
              </a:solidFill>
              <a:latin typeface="Microsoft Sans Serif"/>
              <a:cs typeface="Microsoft Sans Serif" panose="020B0604020202020204" pitchFamily="34" charset="0"/>
            </a:endParaRPr>
          </a:p>
        </p:txBody>
      </p:sp>
      <p:sp>
        <p:nvSpPr>
          <p:cNvPr id="13" name="Rectangle 12">
            <a:extLst>
              <a:ext uri="{FF2B5EF4-FFF2-40B4-BE49-F238E27FC236}">
                <a16:creationId xmlns:a16="http://schemas.microsoft.com/office/drawing/2014/main" id="{2A0E2582-6538-4111-93D9-204BB64C44A1}"/>
              </a:ext>
            </a:extLst>
          </p:cNvPr>
          <p:cNvSpPr/>
          <p:nvPr/>
        </p:nvSpPr>
        <p:spPr>
          <a:xfrm>
            <a:off x="2753557" y="5182621"/>
            <a:ext cx="1127464" cy="10120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"Edge"</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5396387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4" id="{20670063-6D46-F647-8A0C-4E9CEDCADF87}" vid="{85022A61-E813-134A-8EAF-2F1B9BEC2518}"/>
    </a:ext>
  </a:extLst>
</a:theme>
</file>

<file path=ppt/theme/theme2.xml><?xml version="1.0" encoding="utf-8"?>
<a:theme xmlns:a="http://schemas.openxmlformats.org/drawingml/2006/main" name="1_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1" ma:contentTypeDescription="Create a new document." ma:contentTypeScope="" ma:versionID="34e5ac9a8caec3b3a307c3cc058e3352">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7ba339c1bd1ad2ececb802600786a551"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508889-A9E3-4CFD-9083-170E876B0DDB}">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E97B4D3-D865-495F-B927-419CB56441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672EA31-3F7C-449E-A93C-02301E82B2A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Qualcomm 16x9 Public Template - Jul2020</Template>
  <TotalTime>78</TotalTime>
  <Words>3204</Words>
  <Application>Microsoft Office PowerPoint</Application>
  <PresentationFormat>Widescreen</PresentationFormat>
  <Paragraphs>561</Paragraphs>
  <Slides>31</Slides>
  <Notes>2</Notes>
  <HiddenSlides>1</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31</vt:i4>
      </vt:variant>
    </vt:vector>
  </HeadingPairs>
  <TitlesOfParts>
    <vt:vector size="40" baseType="lpstr">
      <vt:lpstr>Arial</vt:lpstr>
      <vt:lpstr>Calibre Regular</vt:lpstr>
      <vt:lpstr>Calibri</vt:lpstr>
      <vt:lpstr>Century Gothic</vt:lpstr>
      <vt:lpstr>Microsoft Sans Serif</vt:lpstr>
      <vt:lpstr>Times New Roman</vt:lpstr>
      <vt:lpstr>Qualcomm Executive External</vt:lpstr>
      <vt:lpstr>1_Qualcomm Executive External</vt:lpstr>
      <vt:lpstr>Visio</vt:lpstr>
      <vt:lpstr>XR and Gaming in 3GPP</vt:lpstr>
      <vt:lpstr>Agenda</vt:lpstr>
      <vt:lpstr>FS_XR5G (eXtended Reality (XR) in 5G)</vt:lpstr>
      <vt:lpstr>Terms and Definitions</vt:lpstr>
      <vt:lpstr>PowerPoint Presentation</vt:lpstr>
      <vt:lpstr>PowerPoint Presentation</vt:lpstr>
      <vt:lpstr>Immersiveness and Presence</vt:lpstr>
      <vt:lpstr>Latencies and Delays</vt:lpstr>
      <vt:lpstr>Split Rendering Architecture</vt:lpstr>
      <vt:lpstr>Process contributing to delays</vt:lpstr>
      <vt:lpstr>5GXR Proposed Standardization Areas</vt:lpstr>
      <vt:lpstr>XR Traffic</vt:lpstr>
      <vt:lpstr>Background</vt:lpstr>
      <vt:lpstr>Split Rendering Architecture</vt:lpstr>
      <vt:lpstr>Cloud Gaming Architecture</vt:lpstr>
      <vt:lpstr>Options to obtain traffic models</vt:lpstr>
      <vt:lpstr>Example Configurations/Parameters</vt:lpstr>
      <vt:lpstr>Basic Challenges and Tasks</vt:lpstr>
      <vt:lpstr>PowerPoint Presentation</vt:lpstr>
      <vt:lpstr>P-Traces</vt:lpstr>
      <vt:lpstr>Initial Configurations (1)</vt:lpstr>
      <vt:lpstr>Initial Configurations (2)</vt:lpstr>
      <vt:lpstr>Initial Configurations (3)</vt:lpstr>
      <vt:lpstr>Configuration example</vt:lpstr>
      <vt:lpstr>Results from VR2-7</vt:lpstr>
      <vt:lpstr>Quality of configurations are still tbd</vt:lpstr>
      <vt:lpstr>5G Video</vt:lpstr>
      <vt:lpstr>FS_5GVideo Feasibility Study on 5G Video Codec Characteristics </vt:lpstr>
      <vt:lpstr>PowerPoint Presentation</vt:lpstr>
      <vt:lpstr>Metrics</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XR Traffic, AIS et al.</dc:title>
  <dc:subject/>
  <dc:creator>Thomas Stockhammer</dc:creator>
  <cp:keywords/>
  <dc:description/>
  <cp:lastModifiedBy>Thomas Stockhammer</cp:lastModifiedBy>
  <cp:revision>1</cp:revision>
  <dcterms:created xsi:type="dcterms:W3CDTF">2021-03-08T15:05:09Z</dcterms:created>
  <dcterms:modified xsi:type="dcterms:W3CDTF">2021-03-08T16:23:28Z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