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37" autoAdjust="0"/>
    <p:restoredTop sz="93248" autoAdjust="0"/>
  </p:normalViewPr>
  <p:slideViewPr>
    <p:cSldViewPr>
      <p:cViewPr varScale="1">
        <p:scale>
          <a:sx n="126" d="100"/>
          <a:sy n="126" d="100"/>
        </p:scale>
        <p:origin x="138" y="300"/>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31/03/2021</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2021 Guidelines for SA4#113-e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2-e/Inbox/Drafts" TargetMode="External"/><Relationship Id="rId2" Type="http://schemas.openxmlformats.org/officeDocument/2006/relationships/hyperlink" Target="https://www.3gpp.org/ftp/tsg_sa/WG4_CODEC/TSGS4_112-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SA4#113-e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SA4#113-e</a:t>
            </a:r>
            <a:br>
              <a:rPr lang="ja-JP" altLang="en-GB" sz="2000" dirty="0"/>
            </a:br>
            <a:r>
              <a:rPr lang="en-US" altLang="ja-JP" sz="2000" dirty="0"/>
              <a:t>E-meeting, 6-14 April 2021</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S4-210485</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https://www.3gpp.org/ftp/tsg_sa/WG4_CODEC/TSGS4_112-e/Inbox</a:t>
            </a:r>
            <a:r>
              <a:rPr lang="en-US" altLang="fr-FR" sz="1400" dirty="0"/>
              <a:t> </a:t>
            </a:r>
          </a:p>
          <a:p>
            <a:pPr lvl="2"/>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https://www.3gpp.org/ftp/tsg_sa/WG4_CODEC/TSGS4_112-e/Inbox/Drafts</a:t>
            </a:r>
            <a:r>
              <a:rPr lang="en-US" altLang="fr-FR" sz="1400" dirty="0"/>
              <a:t> </a:t>
            </a:r>
          </a:p>
          <a:p>
            <a:pPr lvl="2"/>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chairperson.</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5680" y="5589240"/>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i.e. </a:t>
            </a:r>
            <a:r>
              <a:rPr lang="en-US" sz="1200" dirty="0" err="1"/>
              <a:t>Tdoc</a:t>
            </a:r>
            <a:r>
              <a:rPr lang="en-US" sz="1200" dirty="0"/>
              <a:t>|_|</a:t>
            </a:r>
            <a:r>
              <a:rPr lang="en-US" sz="1200" dirty="0" err="1"/>
              <a:t>Company_name</a:t>
            </a:r>
            <a:r>
              <a:rPr lang="en-US" sz="1200" dirty="0"/>
              <a:t> (e.g. S4-211234_Banana)	</a:t>
            </a:r>
          </a:p>
          <a:p>
            <a:pPr lvl="2">
              <a:defRPr/>
            </a:pPr>
            <a:r>
              <a:rPr lang="en-US" sz="1200" dirty="0"/>
              <a:t>Revision template (by author) i.e. Tdoc|r|2_digits_rev_number (e.g. S4-211234r01)	</a:t>
            </a:r>
          </a:p>
          <a:p>
            <a:pPr lvl="2">
              <a:defRPr/>
            </a:pPr>
            <a:r>
              <a:rPr lang="en-US" sz="1200" dirty="0"/>
              <a:t>NB: company text proposals should apply to either latest </a:t>
            </a:r>
            <a:r>
              <a:rPr lang="en-US" sz="1200" dirty="0" err="1"/>
              <a:t>Tdoc</a:t>
            </a:r>
            <a:r>
              <a:rPr lang="en-US" sz="1200" dirty="0"/>
              <a:t> </a:t>
            </a:r>
            <a:r>
              <a:rPr lang="en-US" sz="1200" dirty="0" err="1"/>
              <a:t>revisision</a:t>
            </a:r>
            <a:r>
              <a:rPr lang="en-US" sz="1200" dirty="0"/>
              <a:t> or latest company proposal (e.g. S4-211234r07_Pear_Plum_Cheery)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dirty="0"/>
              <a:t>Example:		</a:t>
            </a:r>
          </a:p>
          <a:p>
            <a:pPr lvl="3">
              <a:defRPr/>
            </a:pPr>
            <a:r>
              <a:rPr lang="en-US" sz="1000" dirty="0"/>
              <a:t>Docs/S4-211234 (author Banana)		</a:t>
            </a:r>
          </a:p>
          <a:p>
            <a:pPr lvl="3">
              <a:defRPr/>
            </a:pPr>
            <a:r>
              <a:rPr lang="en-US" sz="1000" dirty="0"/>
              <a:t>Delegate from company “Pear” provides updates 	Drafts/Video/S4-211234_Pear</a:t>
            </a:r>
          </a:p>
          <a:p>
            <a:pPr lvl="3">
              <a:defRPr/>
            </a:pPr>
            <a:r>
              <a:rPr lang="en-US" sz="1000" dirty="0"/>
              <a:t>Delegate from company “Plum” provides updates 	Drafts/Video/S4-211234_Pear_Plum</a:t>
            </a:r>
          </a:p>
          <a:p>
            <a:pPr lvl="3">
              <a:defRPr/>
            </a:pPr>
            <a:r>
              <a:rPr lang="en-US" sz="1000" dirty="0"/>
              <a:t>Author provides a revision based on those inputs	Drafts/Video/S4-211234r01</a:t>
            </a:r>
          </a:p>
          <a:p>
            <a:pPr lvl="3">
              <a:defRPr/>
            </a:pPr>
            <a:r>
              <a:rPr lang="en-US" sz="1000" dirty="0"/>
              <a:t>Email comments trigger a further revision 	Drafts/Video/S4-211234r02</a:t>
            </a:r>
          </a:p>
          <a:p>
            <a:pPr lvl="3">
              <a:defRPr/>
            </a:pPr>
            <a:r>
              <a:rPr lang="en-US" sz="1000" dirty="0"/>
              <a:t>SWG chair proposes agreement	</a:t>
            </a:r>
          </a:p>
          <a:p>
            <a:pPr lvl="3">
              <a:defRPr/>
            </a:pPr>
            <a:r>
              <a:rPr lang="en-US" sz="1000" dirty="0"/>
              <a:t>Revised </a:t>
            </a:r>
            <a:r>
              <a:rPr lang="en-US" sz="1000" dirty="0" err="1"/>
              <a:t>Tdoc</a:t>
            </a:r>
            <a:r>
              <a:rPr lang="en-US" sz="1000" dirty="0"/>
              <a:t> number allocated		Inbox/S4-211235 (author Banana)		</a:t>
            </a:r>
          </a:p>
          <a:p>
            <a:pPr lvl="3">
              <a:defRPr/>
            </a:pPr>
            <a:r>
              <a:rPr lang="en-US" sz="1000" dirty="0"/>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 few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S4-21xxx, S4-21yyy,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SA4#112-e meetings, </a:t>
            </a:r>
            <a:r>
              <a:rPr lang="en-US" altLang="en-US" dirty="0">
                <a:solidFill>
                  <a:srgbClr val="FF0000"/>
                </a:solidFill>
              </a:rPr>
              <a:t>SA4#113-e </a:t>
            </a:r>
            <a:r>
              <a:rPr lang="en-US" altLang="en-US" dirty="0"/>
              <a:t>will be run as an Electronic Meeting</a:t>
            </a:r>
          </a:p>
          <a:p>
            <a:r>
              <a:rPr lang="en-US" altLang="en-US" dirty="0"/>
              <a:t> The following applies to </a:t>
            </a:r>
            <a:r>
              <a:rPr lang="en-US" altLang="en-US" dirty="0">
                <a:solidFill>
                  <a:srgbClr val="FF0000"/>
                </a:solidFill>
              </a:rPr>
              <a:t>SA4#113-e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SA4#113-e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Wednesday March 31</a:t>
            </a:r>
            <a:r>
              <a:rPr lang="en-US" altLang="fr-FR" sz="2000" baseline="30000" dirty="0">
                <a:solidFill>
                  <a:srgbClr val="FF0000"/>
                </a:solidFill>
              </a:rPr>
              <a:t>st</a:t>
            </a:r>
            <a:r>
              <a:rPr lang="en-US" altLang="fr-FR" sz="2000" dirty="0">
                <a:solidFill>
                  <a:srgbClr val="FF0000"/>
                </a:solidFill>
              </a:rPr>
              <a:t>, 2021 (23:59 CEST) </a:t>
            </a:r>
            <a:r>
              <a:rPr lang="en-US" altLang="fr-FR" sz="2000" dirty="0"/>
              <a:t>will be considered LATE and will NOT be handled during the meeting. (This submission deadline does not apply to SWG reports or other documents that must be prepared during the SA4 meeting)</a:t>
            </a:r>
          </a:p>
          <a:p>
            <a:r>
              <a:rPr lang="en-US" altLang="en-US" sz="2400" dirty="0"/>
              <a:t>SA4#113-e shall have full decision power</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t>SA4#113-e takes place from </a:t>
            </a:r>
            <a:r>
              <a:rPr lang="en-US" altLang="en-US" sz="2400" dirty="0">
                <a:solidFill>
                  <a:srgbClr val="FF0000"/>
                </a:solidFill>
              </a:rPr>
              <a:t>0700 CEST 6</a:t>
            </a:r>
            <a:r>
              <a:rPr lang="en-US" altLang="en-US" sz="2400" baseline="30000" dirty="0">
                <a:solidFill>
                  <a:srgbClr val="FF0000"/>
                </a:solidFill>
              </a:rPr>
              <a:t>th</a:t>
            </a:r>
            <a:r>
              <a:rPr lang="en-US" altLang="en-US" sz="2400" dirty="0">
                <a:solidFill>
                  <a:srgbClr val="FF0000"/>
                </a:solidFill>
              </a:rPr>
              <a:t> April to 1000 CEST 14</a:t>
            </a:r>
            <a:r>
              <a:rPr lang="en-US" altLang="en-US" sz="2400" baseline="30000" dirty="0">
                <a:solidFill>
                  <a:srgbClr val="FF0000"/>
                </a:solidFill>
              </a:rPr>
              <a:t>th</a:t>
            </a:r>
            <a:r>
              <a:rPr lang="en-US" altLang="en-US" sz="2400" dirty="0">
                <a:solidFill>
                  <a:srgbClr val="FF0000"/>
                </a:solidFill>
              </a:rPr>
              <a:t> April 2021</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SA4#113-e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SA4#113-e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SA4#113-e</a:t>
            </a:r>
            <a:r>
              <a:rPr lang="en-US" altLang="en-US" sz="2400" dirty="0"/>
              <a:t> will have formal registration</a:t>
            </a:r>
          </a:p>
          <a:p>
            <a:pPr lvl="1"/>
            <a:r>
              <a:rPr lang="en-US" altLang="en-US" sz="2000" dirty="0"/>
              <a:t>Registration does not count toward voting rights in any way</a:t>
            </a:r>
          </a:p>
          <a:p>
            <a:r>
              <a:rPr lang="en-US" altLang="en-US" sz="2400" dirty="0"/>
              <a:t>Being registered to the meeting is a </a:t>
            </a:r>
            <a:r>
              <a:rPr lang="en-US" altLang="en-US" sz="2400" dirty="0">
                <a:solidFill>
                  <a:srgbClr val="FF0000"/>
                </a:solidFill>
              </a:rPr>
              <a:t>prerequisite</a:t>
            </a:r>
            <a:r>
              <a:rPr lang="en-US" altLang="en-US" sz="2400" dirty="0"/>
              <a:t> to join the conference calls</a:t>
            </a:r>
          </a:p>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MTSI SWG:  </a:t>
            </a:r>
            <a:r>
              <a:rPr lang="fr-FR" altLang="fr-FR" sz="2000" b="1" dirty="0">
                <a:hlinkClick r:id="rId5"/>
              </a:rPr>
              <a:t>3GPP_TSG_SA_WG4_MTSI</a:t>
            </a:r>
            <a:endParaRPr lang="fr-FR" altLang="fr-FR" sz="2000" b="1" dirty="0"/>
          </a:p>
          <a:p>
            <a:pPr lvl="1"/>
            <a:r>
              <a:rPr lang="en-US" altLang="fr-FR" sz="2000" dirty="0"/>
              <a:t>SQ SWG: </a:t>
            </a:r>
            <a:r>
              <a:rPr lang="fr-FR" altLang="fr-FR" sz="2000" b="1" dirty="0">
                <a:hlinkClick r:id="rId6"/>
              </a:rPr>
              <a:t>3GPP_TSG_SA_WG4_SQ</a:t>
            </a:r>
            <a:endParaRPr lang="fr-FR" altLang="fr-FR" sz="2000" b="1" dirty="0"/>
          </a:p>
          <a:p>
            <a:pPr lvl="1"/>
            <a:r>
              <a:rPr lang="en-US" altLang="fr-FR" sz="2000" dirty="0"/>
              <a:t>EVS SWG: </a:t>
            </a:r>
            <a:r>
              <a:rPr lang="fr-FR" altLang="fr-FR" sz="2000" b="1" dirty="0">
                <a:hlinkClick r:id="rId7"/>
              </a:rPr>
              <a:t>3GPP_TSG_SA_WG4_EVS</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SA4#113-e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 (30 minutes trial session planned </a:t>
            </a:r>
            <a:r>
              <a:rPr lang="en-US" altLang="en-US" sz="2000" dirty="0">
                <a:solidFill>
                  <a:srgbClr val="FF0000"/>
                </a:solidFill>
              </a:rPr>
              <a:t>Thursday 1</a:t>
            </a:r>
            <a:r>
              <a:rPr lang="en-US" altLang="en-US" sz="2000" baseline="30000" dirty="0">
                <a:solidFill>
                  <a:srgbClr val="FF0000"/>
                </a:solidFill>
              </a:rPr>
              <a:t>st</a:t>
            </a:r>
            <a:r>
              <a:rPr lang="en-US" altLang="en-US" sz="2000" dirty="0">
                <a:solidFill>
                  <a:srgbClr val="FF0000"/>
                </a:solidFill>
              </a:rPr>
              <a:t> April 1500 CEST</a:t>
            </a:r>
            <a:r>
              <a:rPr lang="en-US" altLang="en-US" sz="2000" dirty="0"/>
              <a:t>)</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 (meeting ID will be “</a:t>
            </a:r>
            <a:r>
              <a:rPr lang="en-US" altLang="en-US" sz="2000" dirty="0">
                <a:solidFill>
                  <a:srgbClr val="FF0000"/>
                </a:solidFill>
              </a:rPr>
              <a:t>SA4#113-e</a:t>
            </a:r>
            <a:r>
              <a:rPr lang="en-US" altLang="en-US" sz="2000" dirty="0"/>
              <a:t>” for plenary sessions).</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1892</TotalTime>
  <Words>2173</Words>
  <Application>Microsoft Office PowerPoint</Application>
  <PresentationFormat>Grand écran</PresentationFormat>
  <Paragraphs>136</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3GPP SA4#113-e  as Electronic Meeting</vt:lpstr>
      <vt:lpstr>Background (1)</vt:lpstr>
      <vt:lpstr>Background (2)</vt:lpstr>
      <vt:lpstr>Background (3)</vt:lpstr>
      <vt:lpstr>Guidelines for SA4#113-e (1)</vt:lpstr>
      <vt:lpstr>Guidelines for SA4#113-e (2)</vt:lpstr>
      <vt:lpstr>Guidelines for SA4#113-e (3)</vt:lpstr>
      <vt:lpstr>Guidelines for SA4#113-e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7337</cp:revision>
  <dcterms:created xsi:type="dcterms:W3CDTF">2009-06-02T04:11:18Z</dcterms:created>
  <dcterms:modified xsi:type="dcterms:W3CDTF">2021-03-31T06:57:21Z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