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8"/>
  </p:notesMasterIdLst>
  <p:handoutMasterIdLst>
    <p:handoutMasterId r:id="rId19"/>
  </p:handoutMasterIdLst>
  <p:sldIdLst>
    <p:sldId id="754" r:id="rId5"/>
    <p:sldId id="666" r:id="rId6"/>
    <p:sldId id="948" r:id="rId7"/>
    <p:sldId id="959" r:id="rId8"/>
    <p:sldId id="944" r:id="rId9"/>
    <p:sldId id="956" r:id="rId10"/>
    <p:sldId id="952" r:id="rId11"/>
    <p:sldId id="953" r:id="rId12"/>
    <p:sldId id="945" r:id="rId13"/>
    <p:sldId id="958" r:id="rId14"/>
    <p:sldId id="954" r:id="rId15"/>
    <p:sldId id="960" r:id="rId16"/>
    <p:sldId id="957" r:id="rId17"/>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37" autoAdjust="0"/>
    <p:restoredTop sz="93248" autoAdjust="0"/>
  </p:normalViewPr>
  <p:slideViewPr>
    <p:cSldViewPr>
      <p:cViewPr varScale="1">
        <p:scale>
          <a:sx n="73" d="100"/>
          <a:sy n="73" d="100"/>
        </p:scale>
        <p:origin x="254" y="30"/>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03/11/2020</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2020 Guidelines for SA4#111-e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1-e/Inbox/Drafts" TargetMode="External"/><Relationship Id="rId2" Type="http://schemas.openxmlformats.org/officeDocument/2006/relationships/hyperlink" Target="https://www.3gpp.org/ftp/tsg_sa/WG4_CODEC/TSGS4_111-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list.etsi.org/scripts/wa.exe?A0=3GPP_TSG_SA_WG4_MBS" TargetMode="External"/><Relationship Id="rId7" Type="http://schemas.openxmlformats.org/officeDocument/2006/relationships/hyperlink" Target="https://protect2.fireeye.com/v1/url?k=cb9d1ee7-9714b18c-cb9d5e7c-0cc47ad93ea2-29add81b04690513&amp;q=1&amp;e=1003c919-3a81-408f-bb0f-5ad949981e2f&amp;u=https%3A%2F%2Flist.etsi.org%2Fscripts%2Fwa.exe%3FA0%3D3GPP_TSG_SA_WG4_EVS" TargetMode="External"/><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SQ" TargetMode="External"/><Relationship Id="rId5" Type="http://schemas.openxmlformats.org/officeDocument/2006/relationships/hyperlink" Target="https://list.etsi.org/scripts/wa.exe?A0=3GPP_TSG_SA_WG4_MTSI"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tohru/"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2133600"/>
            <a:ext cx="7772400" cy="1470025"/>
          </a:xfrm>
        </p:spPr>
        <p:txBody>
          <a:bodyPr/>
          <a:lstStyle/>
          <a:p>
            <a:r>
              <a:rPr lang="en-US" altLang="fr-FR" sz="4800" dirty="0"/>
              <a:t>Guidelines for SA4#111-e 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SA4#110-e</a:t>
            </a:r>
            <a:br>
              <a:rPr lang="ja-JP" altLang="en-GB" sz="2000" dirty="0"/>
            </a:br>
            <a:r>
              <a:rPr lang="en-US" altLang="ja-JP" sz="2000" dirty="0"/>
              <a:t>E-meeting, 11</a:t>
            </a:r>
            <a:r>
              <a:rPr lang="en-US" altLang="ja-JP" sz="2000" baseline="30000" dirty="0"/>
              <a:t>th</a:t>
            </a:r>
            <a:r>
              <a:rPr lang="en-US" altLang="ja-JP" sz="2000" dirty="0"/>
              <a:t> – 20</a:t>
            </a:r>
            <a:r>
              <a:rPr lang="en-US" altLang="ja-JP" sz="2000" baseline="30000" dirty="0"/>
              <a:t>th</a:t>
            </a:r>
            <a:r>
              <a:rPr lang="en-US" altLang="ja-JP" sz="2000" dirty="0"/>
              <a:t> November 2020</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S4-201302</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400" dirty="0"/>
              <a:t>All documents are stored on the online ftp server. No documents are shared as attachments to emails. It is recommended to insert a URL to the folder or document(s) in question. Use your 3GU Portal/EOL credentials to connect to the server.</a:t>
            </a:r>
          </a:p>
          <a:p>
            <a:pPr lvl="1"/>
            <a:r>
              <a:rPr lang="en-US" altLang="fr-FR" sz="1200" dirty="0"/>
              <a:t>“Inbox” folder:	 </a:t>
            </a:r>
            <a:r>
              <a:rPr lang="en-US" altLang="fr-FR" sz="1200" dirty="0">
                <a:hlinkClick r:id="rId2"/>
              </a:rPr>
              <a:t>https://www.3gpp.org/ftp/tsg_sa/WG4_CODEC/TSGS4_111-e/Inbox</a:t>
            </a:r>
            <a:r>
              <a:rPr lang="en-US" altLang="fr-FR" sz="1200" dirty="0"/>
              <a:t> </a:t>
            </a:r>
          </a:p>
          <a:p>
            <a:pPr lvl="2"/>
            <a:r>
              <a:rPr lang="en-US" altLang="fr-FR" sz="1100" dirty="0"/>
              <a:t>To submit formal </a:t>
            </a:r>
            <a:r>
              <a:rPr lang="en-US" altLang="fr-FR" sz="1100" dirty="0" err="1"/>
              <a:t>Tdocs</a:t>
            </a:r>
            <a:r>
              <a:rPr lang="en-US" altLang="fr-FR" sz="1100" dirty="0"/>
              <a:t> (with appropriate </a:t>
            </a:r>
            <a:r>
              <a:rPr lang="en-US" altLang="fr-FR" sz="1100" dirty="0" err="1"/>
              <a:t>Tdoc</a:t>
            </a:r>
            <a:r>
              <a:rPr lang="en-US" altLang="fr-FR" sz="1100" dirty="0"/>
              <a:t> nos.) during the meeting</a:t>
            </a:r>
          </a:p>
          <a:p>
            <a:pPr lvl="2"/>
            <a:r>
              <a:rPr lang="en-US" altLang="fr-FR" sz="1100" dirty="0"/>
              <a:t>Only files with .zip extension to be allowed (File naming convention: “S4-20xxxx.zip.”)</a:t>
            </a:r>
          </a:p>
          <a:p>
            <a:pPr lvl="1"/>
            <a:r>
              <a:rPr lang="en-US" altLang="fr-FR" sz="1200" dirty="0"/>
              <a:t>“Drafts” folder: </a:t>
            </a:r>
            <a:r>
              <a:rPr lang="en-US" altLang="fr-FR" sz="1200" dirty="0">
                <a:hlinkClick r:id="rId3"/>
              </a:rPr>
              <a:t>https://www.3gpp.org/ftp/tsg_sa/WG4_CODEC/TSGS4_111-e/Inbox/Drafts</a:t>
            </a:r>
            <a:r>
              <a:rPr lang="en-US" altLang="fr-FR" sz="1200" dirty="0"/>
              <a:t> </a:t>
            </a:r>
          </a:p>
          <a:p>
            <a:pPr lvl="2"/>
            <a:r>
              <a:rPr lang="en-US" altLang="fr-FR" sz="1100" dirty="0"/>
              <a:t>Draft documents for discussion during the meeting. Typically used for revisions before they are submitted as formal </a:t>
            </a:r>
            <a:r>
              <a:rPr lang="en-US" altLang="fr-FR" sz="1100" dirty="0" err="1"/>
              <a:t>Tdocs</a:t>
            </a:r>
            <a:r>
              <a:rPr lang="en-US" altLang="fr-FR" sz="1100" dirty="0"/>
              <a:t>.</a:t>
            </a:r>
          </a:p>
          <a:p>
            <a:pPr lvl="2"/>
            <a:r>
              <a:rPr lang="en-US" altLang="fr-FR" sz="1100" dirty="0"/>
              <a:t>Documents submitted in this area will not be treated formally during the meeting. </a:t>
            </a:r>
            <a:endParaRPr lang="en-US" altLang="fr-FR" sz="1200" dirty="0"/>
          </a:p>
          <a:p>
            <a:pPr lvl="1"/>
            <a:r>
              <a:rPr lang="en-US" altLang="fr-FR" sz="1200" dirty="0"/>
              <a:t>“Chair’s Notes” folder: under de “Drafts” folder</a:t>
            </a:r>
          </a:p>
          <a:p>
            <a:pPr lvl="2"/>
            <a:r>
              <a:rPr lang="en-US" altLang="fr-FR" sz="1100" dirty="0"/>
              <a:t>To share Chair's Notes after every SWG session/working sessions during the meeting. </a:t>
            </a:r>
          </a:p>
          <a:p>
            <a:pPr lvl="2"/>
            <a:r>
              <a:rPr lang="en-US" altLang="fr-FR" sz="1100" dirty="0"/>
              <a:t>The SA4 Chair, Vice-Chairs, SWG Chairs can upload interim notes in this folder. </a:t>
            </a:r>
          </a:p>
          <a:p>
            <a:pPr lvl="2"/>
            <a:r>
              <a:rPr lang="en-US" altLang="fr-FR" sz="1100" dirty="0"/>
              <a:t>To track </a:t>
            </a:r>
            <a:r>
              <a:rPr lang="en-US" altLang="fr-FR" sz="1100" dirty="0" err="1"/>
              <a:t>Tdoc</a:t>
            </a:r>
            <a:r>
              <a:rPr lang="en-US" altLang="fr-FR" sz="1100" dirty="0"/>
              <a:t> status</a:t>
            </a:r>
            <a:r>
              <a:rPr lang="en-US" altLang="fr-FR" sz="1100" i="1" dirty="0"/>
              <a:t>.</a:t>
            </a:r>
            <a:endParaRPr lang="en-US" altLang="fr-FR" sz="1100" dirty="0"/>
          </a:p>
          <a:p>
            <a:r>
              <a:rPr lang="en-US" altLang="fr-FR" sz="1400" dirty="0"/>
              <a:t>SA4 </a:t>
            </a:r>
            <a:r>
              <a:rPr lang="en-US" altLang="fr-FR" sz="1400" dirty="0" err="1"/>
              <a:t>Tdoc</a:t>
            </a:r>
            <a:r>
              <a:rPr lang="en-US" altLang="fr-FR" sz="1400" dirty="0"/>
              <a:t> # requests (during the meeting): To the appropriate chairperson.</a:t>
            </a:r>
          </a:p>
          <a:p>
            <a:r>
              <a:rPr lang="en-US" altLang="en-US" sz="1400" dirty="0"/>
              <a:t>These folders have the provision for users to upload documents using a web browser rather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5913" y="4941888"/>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date/time] </a:t>
            </a:r>
            <a:r>
              <a:rPr lang="en-US" dirty="0"/>
              <a:t>free text” for a unique or for a set of </a:t>
            </a:r>
            <a:r>
              <a:rPr lang="en-US" dirty="0" err="1"/>
              <a:t>Tdocs</a:t>
            </a:r>
            <a:endParaRPr lang="en-US" dirty="0"/>
          </a:p>
          <a:p>
            <a:pPr lvl="1">
              <a:defRPr/>
            </a:pPr>
            <a:r>
              <a:rPr lang="en-US" dirty="0"/>
              <a:t>E-mail discussions will be gradually triggered from </a:t>
            </a:r>
            <a:r>
              <a:rPr lang="en-US" altLang="en-US" i="1" dirty="0"/>
              <a:t>Start of e-meeting (Email). </a:t>
            </a:r>
            <a:r>
              <a:rPr lang="en-US" altLang="en-US" dirty="0"/>
              <a:t>At least 18 hours shall be allocated to email discussion before a conclusion can be derived.</a:t>
            </a:r>
            <a:endParaRPr lang="en-US" dirty="0"/>
          </a:p>
          <a:p>
            <a:pPr lvl="1">
              <a:defRPr/>
            </a:pPr>
            <a:r>
              <a:rPr lang="en-US" dirty="0"/>
              <a:t>No attachments to email, all drafts and Tdocs to be uploaded to the 3GPP FTP server</a:t>
            </a:r>
          </a:p>
          <a:p>
            <a:pPr lvl="1">
              <a:defRPr/>
            </a:pPr>
            <a:r>
              <a:rPr lang="en-US" dirty="0"/>
              <a:t>When replying, delegates shall make sure the subject starts with “RE: [original email subject]“ by removing any company mail server additions</a:t>
            </a:r>
          </a:p>
          <a:p>
            <a:pPr lvl="1">
              <a:defRPr/>
            </a:pPr>
            <a:r>
              <a:rPr lang="en-US" dirty="0"/>
              <a:t>No trigger email during “ETSI-land” week-end (Friday 2359 CET to Monday 0001 CET)</a:t>
            </a:r>
          </a:p>
          <a:p>
            <a:pPr lvl="1">
              <a:defRPr/>
            </a:pPr>
            <a:r>
              <a:rPr lang="en-US" dirty="0"/>
              <a:t>Example of a trigger email:</a:t>
            </a:r>
          </a:p>
          <a:p>
            <a:pPr lvl="2">
              <a:defRPr/>
            </a:pPr>
            <a:r>
              <a:rPr lang="en-US" dirty="0"/>
              <a:t>Subject: [5.1, S4-20xxx, S4-20yyy, 17NOV/1200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[TIME/DAY] (at least 18 hours (excluding “ETSI land” weekend) the document(s) will be considered [agreed/approved/noted].</a:t>
            </a:r>
            <a:endParaRPr lang="fr-FR" dirty="0"/>
          </a:p>
          <a:p>
            <a:pPr lvl="2">
              <a:defRPr/>
            </a:pPr>
            <a:r>
              <a:rPr lang="en-US" dirty="0"/>
              <a:t>Examples of timelines: </a:t>
            </a:r>
            <a:endParaRPr lang="fr-FR" dirty="0"/>
          </a:p>
          <a:p>
            <a:pPr lvl="3">
              <a:defRPr/>
            </a:pPr>
            <a:r>
              <a:rPr lang="en-US" dirty="0"/>
              <a:t>Thursday 1300 CET -&gt; Friday 0900 CET</a:t>
            </a:r>
            <a:endParaRPr lang="fr-FR" dirty="0"/>
          </a:p>
          <a:p>
            <a:pPr lvl="3">
              <a:defRPr/>
            </a:pPr>
            <a:r>
              <a:rPr lang="en-US" dirty="0"/>
              <a:t>Friday 1700 CET -&gt; Monday 1300 CET</a:t>
            </a:r>
            <a:endParaRPr lang="fr-FR" dirty="0"/>
          </a:p>
          <a:p>
            <a:pPr lvl="3">
              <a:defRPr/>
            </a:pPr>
            <a:r>
              <a:rPr lang="en-US" dirty="0"/>
              <a:t>Monday 1200 CET -&gt; Tuesday 0800 CET</a:t>
            </a:r>
          </a:p>
          <a:p>
            <a:pPr>
              <a:defRPr/>
            </a:pPr>
            <a:r>
              <a:rPr lang="en-US" dirty="0"/>
              <a:t>Deadlines for Email discussions</a:t>
            </a:r>
          </a:p>
          <a:p>
            <a:pPr lvl="1">
              <a:defRPr/>
            </a:pPr>
            <a:r>
              <a:rPr lang="en-US" altLang="en-US" i="1" dirty="0"/>
              <a:t>Final Revisions</a:t>
            </a:r>
            <a:r>
              <a:rPr lang="en-US" altLang="en-US" dirty="0"/>
              <a:t>: revisions of </a:t>
            </a:r>
            <a:r>
              <a:rPr lang="en-US" altLang="en-US" dirty="0" err="1"/>
              <a:t>Tdoc</a:t>
            </a:r>
            <a:r>
              <a:rPr lang="en-US" altLang="en-US" dirty="0"/>
              <a:t> uploaded after that deadline will not be handled via email discussion</a:t>
            </a:r>
          </a:p>
          <a:p>
            <a:pPr lvl="1">
              <a:defRPr/>
            </a:pPr>
            <a:r>
              <a:rPr lang="en-US" altLang="en-US" i="1" dirty="0"/>
              <a:t>End of E-mail approvals</a:t>
            </a:r>
            <a:r>
              <a:rPr lang="en-US" altLang="en-US" dirty="0"/>
              <a:t>: no email discussions shall take place after that deadline. </a:t>
            </a:r>
          </a:p>
          <a:p>
            <a:pPr>
              <a:defRPr/>
            </a:pPr>
            <a:r>
              <a:rPr lang="en-US" dirty="0"/>
              <a:t>The chair who triggered the discussion shall provide a conclusion via email to be documented in the relevant minutes. These conclusions shall be made available before the </a:t>
            </a:r>
            <a:r>
              <a:rPr lang="en-US" altLang="en-US" i="1" dirty="0"/>
              <a:t>Closing plenary </a:t>
            </a:r>
            <a:r>
              <a:rPr lang="en-US" altLang="en-US" i="1" dirty="0" err="1"/>
              <a:t>Telcos</a:t>
            </a:r>
            <a:r>
              <a:rPr lang="en-US" altLang="en-US" i="1" dirty="0"/>
              <a:t>.</a:t>
            </a:r>
          </a:p>
          <a:p>
            <a:pPr>
              <a:defRPr/>
            </a:pPr>
            <a:r>
              <a:rPr lang="en-US" dirty="0"/>
              <a:t>Unless objections are raised during the </a:t>
            </a:r>
            <a:r>
              <a:rPr lang="en-US" altLang="en-US" i="1" dirty="0"/>
              <a:t>Closing plenary </a:t>
            </a:r>
            <a:r>
              <a:rPr lang="en-US" altLang="en-US" i="1" dirty="0" err="1"/>
              <a:t>Telcos</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8402D8-8831-4828-81DE-F174D12154F0}"/>
              </a:ext>
            </a:extLst>
          </p:cNvPr>
          <p:cNvSpPr>
            <a:spLocks noGrp="1"/>
          </p:cNvSpPr>
          <p:nvPr>
            <p:ph idx="1"/>
          </p:nvPr>
        </p:nvSpPr>
        <p:spPr>
          <a:xfrm>
            <a:off x="609600" y="1341438"/>
            <a:ext cx="10972800" cy="5183187"/>
          </a:xfrm>
        </p:spPr>
        <p:txBody>
          <a:bodyPr>
            <a:normAutofit fontScale="85000" lnSpcReduction="20000"/>
          </a:bodyPr>
          <a:lstStyle/>
          <a:p>
            <a:pPr>
              <a:defRPr/>
            </a:pPr>
            <a:r>
              <a:rPr lang="en-US" altLang="fr-FR" dirty="0"/>
              <a:t> Schedule</a:t>
            </a:r>
          </a:p>
          <a:p>
            <a:pPr lvl="1">
              <a:defRPr/>
            </a:pPr>
            <a:r>
              <a:rPr lang="en-US" altLang="fr-FR" dirty="0"/>
              <a:t>9 November 2359 CET: </a:t>
            </a:r>
            <a:r>
              <a:rPr lang="en-US" altLang="fr-FR" dirty="0" err="1"/>
              <a:t>Tdoc</a:t>
            </a:r>
            <a:r>
              <a:rPr lang="en-US" altLang="fr-FR" dirty="0"/>
              <a:t> submission deadline</a:t>
            </a:r>
          </a:p>
          <a:p>
            <a:pPr lvl="1">
              <a:defRPr/>
            </a:pPr>
            <a:r>
              <a:rPr lang="en-US" altLang="fr-FR" dirty="0"/>
              <a:t>11 November 0600 CET: SA4#111-e e-meeting opening</a:t>
            </a:r>
          </a:p>
          <a:p>
            <a:pPr lvl="1">
              <a:defRPr/>
            </a:pPr>
            <a:r>
              <a:rPr lang="en-US" altLang="fr-FR" dirty="0"/>
              <a:t>11 November 1400 CET: GoToMeeting trial session</a:t>
            </a:r>
          </a:p>
          <a:p>
            <a:pPr lvl="1">
              <a:defRPr/>
            </a:pPr>
            <a:r>
              <a:rPr lang="en-US" altLang="fr-FR" dirty="0"/>
              <a:t>12 November 0600 CET: SWG e-meeting opening</a:t>
            </a:r>
          </a:p>
          <a:p>
            <a:pPr lvl="1">
              <a:defRPr/>
            </a:pPr>
            <a:r>
              <a:rPr lang="en-US" altLang="fr-FR" dirty="0"/>
              <a:t>12 November 1530-1700 CET: Opening Plenary Telco</a:t>
            </a:r>
          </a:p>
          <a:p>
            <a:pPr lvl="1">
              <a:defRPr/>
            </a:pPr>
            <a:r>
              <a:rPr lang="en-US" altLang="fr-FR" dirty="0"/>
              <a:t>13-18 November: SWG </a:t>
            </a:r>
            <a:r>
              <a:rPr lang="en-US" altLang="fr-FR" dirty="0" err="1"/>
              <a:t>Telcos</a:t>
            </a:r>
            <a:r>
              <a:rPr lang="en-US" altLang="fr-FR" dirty="0"/>
              <a:t> and email agreements</a:t>
            </a:r>
            <a:endParaRPr lang="en-US" dirty="0"/>
          </a:p>
          <a:p>
            <a:pPr lvl="3"/>
            <a:r>
              <a:rPr lang="en-US" dirty="0"/>
              <a:t>18 Nov. 2200 CET: Latest submission of final revisions (for email agreement process).</a:t>
            </a:r>
          </a:p>
          <a:p>
            <a:pPr lvl="3"/>
            <a:r>
              <a:rPr lang="en-US" dirty="0"/>
              <a:t>19 Nov. 0100 CET: Latest email agreements triggers</a:t>
            </a:r>
          </a:p>
          <a:p>
            <a:pPr lvl="3"/>
            <a:r>
              <a:rPr lang="en-US" dirty="0"/>
              <a:t>19 Nov. 1900 CET: End of email agreements.</a:t>
            </a:r>
          </a:p>
          <a:p>
            <a:pPr lvl="3"/>
            <a:r>
              <a:rPr lang="en-US" dirty="0"/>
              <a:t>19 Nov. 1900 CET: Latest </a:t>
            </a:r>
            <a:r>
              <a:rPr lang="en-US" dirty="0" err="1"/>
              <a:t>Tdoc</a:t>
            </a:r>
            <a:r>
              <a:rPr lang="en-US" dirty="0"/>
              <a:t> submission for closing plenary#1.</a:t>
            </a:r>
            <a:endParaRPr lang="en-US" altLang="fr-FR" dirty="0"/>
          </a:p>
          <a:p>
            <a:pPr lvl="1">
              <a:defRPr/>
            </a:pPr>
            <a:r>
              <a:rPr lang="en-US" altLang="fr-FR" dirty="0"/>
              <a:t>19 November 2200-2400 CET: Closing Plenary #1</a:t>
            </a:r>
          </a:p>
          <a:p>
            <a:pPr lvl="1">
              <a:defRPr/>
            </a:pPr>
            <a:r>
              <a:rPr lang="en-US" altLang="fr-FR" dirty="0"/>
              <a:t>20 November 1500-1700 CET: Closing Plenary #2</a:t>
            </a:r>
          </a:p>
          <a:p>
            <a:pPr lvl="1">
              <a:defRPr/>
            </a:pPr>
            <a:r>
              <a:rPr lang="en-US" altLang="fr-FR" dirty="0"/>
              <a:t>20 November 1700 CET: Closing of SA4#111-e e-meeting</a:t>
            </a:r>
          </a:p>
          <a:p>
            <a:pPr>
              <a:defRPr/>
            </a:pPr>
            <a:r>
              <a:rPr lang="en-US" altLang="fr-FR" dirty="0"/>
              <a:t> Detailed schedule of the meeting including SWG telco sessions is available in </a:t>
            </a:r>
            <a:r>
              <a:rPr lang="en-US" altLang="fr-FR" dirty="0" err="1"/>
              <a:t>Tdoc</a:t>
            </a:r>
            <a:r>
              <a:rPr lang="en-US" altLang="fr-FR" dirty="0"/>
              <a:t> </a:t>
            </a:r>
            <a:r>
              <a:rPr lang="en-US" altLang="fr-FR" b="1" dirty="0">
                <a:solidFill>
                  <a:srgbClr val="FF0000"/>
                </a:solidFill>
              </a:rPr>
              <a:t>S4-201303</a:t>
            </a:r>
            <a:r>
              <a:rPr lang="en-US" altLang="fr-FR" dirty="0"/>
              <a:t>. </a:t>
            </a:r>
            <a:r>
              <a:rPr lang="en-US" altLang="fr-FR" dirty="0" err="1"/>
              <a:t>GotoMeeting</a:t>
            </a:r>
            <a:r>
              <a:rPr lang="en-US" altLang="fr-FR" dirty="0"/>
              <a:t> session links will be indicated in the corresponding calendar invitations</a:t>
            </a:r>
            <a:endParaRPr lang="en-US" altLang="fr-FR" b="1" dirty="0">
              <a:solidFill>
                <a:srgbClr val="FF0000"/>
              </a:solidFill>
              <a:highlight>
                <a:srgbClr val="FFFF00"/>
              </a:highlight>
            </a:endParaRPr>
          </a:p>
        </p:txBody>
      </p:sp>
      <p:sp>
        <p:nvSpPr>
          <p:cNvPr id="17411" name="Title 2">
            <a:extLst>
              <a:ext uri="{FF2B5EF4-FFF2-40B4-BE49-F238E27FC236}">
                <a16:creationId xmlns:a16="http://schemas.microsoft.com/office/drawing/2014/main" id="{6E2CFEDE-2196-4FEA-91DD-62F4AE48DD72}"/>
              </a:ext>
            </a:extLst>
          </p:cNvPr>
          <p:cNvSpPr>
            <a:spLocks noGrp="1" noChangeArrowheads="1"/>
          </p:cNvSpPr>
          <p:nvPr>
            <p:ph type="title"/>
          </p:nvPr>
        </p:nvSpPr>
        <p:spPr/>
        <p:txBody>
          <a:bodyPr/>
          <a:lstStyle/>
          <a:p>
            <a:r>
              <a:rPr lang="en-US" altLang="en-US"/>
              <a:t>Meeting Practicalities (4)</a:t>
            </a:r>
          </a:p>
        </p:txBody>
      </p:sp>
      <p:sp>
        <p:nvSpPr>
          <p:cNvPr id="17412" name="Slide Number Placeholder 2">
            <a:extLst>
              <a:ext uri="{FF2B5EF4-FFF2-40B4-BE49-F238E27FC236}">
                <a16:creationId xmlns:a16="http://schemas.microsoft.com/office/drawing/2014/main" id="{DE4D4370-3B9D-4207-A6D2-79745DABC948}"/>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9C4B234-2884-49EB-9CC0-73518C2A9A18}"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Similarly to SA4#108-e, SA4#109-e, and SA4#110-e, </a:t>
            </a:r>
            <a:r>
              <a:rPr lang="en-US" altLang="en-US" dirty="0">
                <a:solidFill>
                  <a:srgbClr val="FF0000"/>
                </a:solidFill>
              </a:rPr>
              <a:t>SA4#111-e </a:t>
            </a:r>
            <a:r>
              <a:rPr lang="en-US" altLang="en-US" dirty="0"/>
              <a:t>will be run as an Electronic Meeting</a:t>
            </a:r>
          </a:p>
          <a:p>
            <a:r>
              <a:rPr lang="en-US" altLang="en-US" dirty="0"/>
              <a:t> The following applies to </a:t>
            </a:r>
            <a:r>
              <a:rPr lang="en-US" altLang="en-US" dirty="0">
                <a:solidFill>
                  <a:srgbClr val="FF0000"/>
                </a:solidFill>
              </a:rPr>
              <a:t>SA4#111-e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85000" lnSpcReduction="10000"/>
          </a:bodyPr>
          <a:lstStyle/>
          <a:p>
            <a:pPr>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a:defRPr/>
            </a:pPr>
            <a:r>
              <a:rPr lang="en-US" dirty="0"/>
              <a:t>Currently, holding elections (Article 22) electronically is not permitted and the rules for accrual of voting rights (Article 35) are not changed (e.g., still based on physical participation).</a:t>
            </a:r>
          </a:p>
          <a:p>
            <a:pPr>
              <a:defRPr/>
            </a:pPr>
            <a:r>
              <a:rPr lang="en-US" dirty="0"/>
              <a:t>The following changes in the working procedures are in effect when this annex is activated: […]</a:t>
            </a:r>
          </a:p>
          <a:p>
            <a:pPr>
              <a:defRPr/>
            </a:pPr>
            <a:r>
              <a:rPr lang="en-US" dirty="0"/>
              <a:t>See [Annex I:      Special procedures for exceptional situations restricting travel]</a:t>
            </a:r>
          </a:p>
          <a:p>
            <a:pPr>
              <a:defRPr/>
            </a:pPr>
            <a:r>
              <a:rPr lang="en-US" dirty="0"/>
              <a:t>Notice:   2020-05-15, the PCG activated annex I "Special procedures for exceptional situations restricting travel". The provisions of annex I are currently in force.</a:t>
            </a:r>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a:t>Only 3GPP members may attend the e-meeting (both on the mailing list as well as on collaborative tools/conference calls). </a:t>
            </a:r>
          </a:p>
          <a:p>
            <a:r>
              <a:rPr lang="en-US" altLang="fr-FR" sz="2400"/>
              <a:t>No recording of conference calls or collaborative tool sessions are allowed.</a:t>
            </a:r>
            <a:endParaRPr lang="fr-FR" altLang="fr-FR" sz="2400"/>
          </a:p>
          <a:p>
            <a:r>
              <a:rPr lang="en-US" altLang="fr-FR" sz="2400"/>
              <a:t>The remote participation tools are offered at best effort. If service is not possible or inadequate, the decision powers of the meeting remain unaffected.</a:t>
            </a:r>
            <a:endParaRPr lang="fr-FR" altLang="fr-FR" sz="2400"/>
          </a:p>
          <a:p>
            <a:r>
              <a:rPr lang="en-US" altLang="fr-FR" sz="2400"/>
              <a:t>All disclaimers usually read before the 3GPP meeting (anti-trust, IPR) apply also to e-meetings.</a:t>
            </a:r>
          </a:p>
          <a:p>
            <a:r>
              <a:rPr lang="en-US" altLang="fr-FR" sz="2400"/>
              <a:t>If you are not registered to the meeting but still take part in SA4 and its SWG email reflector discussions, you risk that your comments will be ignored.</a:t>
            </a:r>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SA4#111-e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Monday November 9</a:t>
            </a:r>
            <a:r>
              <a:rPr lang="en-US" altLang="fr-FR" sz="2000" baseline="30000" dirty="0">
                <a:solidFill>
                  <a:srgbClr val="FF0000"/>
                </a:solidFill>
              </a:rPr>
              <a:t>th</a:t>
            </a:r>
            <a:r>
              <a:rPr lang="en-US" altLang="fr-FR" sz="2000" dirty="0">
                <a:solidFill>
                  <a:srgbClr val="FF0000"/>
                </a:solidFill>
              </a:rPr>
              <a:t> 2020 at 23:59 CET </a:t>
            </a:r>
            <a:r>
              <a:rPr lang="en-US" altLang="fr-FR" sz="2000" dirty="0"/>
              <a:t>will be considered LATE and will NOT be handled during the meeting. (This submission deadline does not apply to SWG reports or other documents that must be prepared during the SA4 meeting)</a:t>
            </a:r>
          </a:p>
          <a:p>
            <a:r>
              <a:rPr lang="en-US" altLang="en-US" sz="2400" dirty="0"/>
              <a:t>SA4#111-e shall have full decision power</a:t>
            </a:r>
          </a:p>
          <a:p>
            <a:pPr lvl="1"/>
            <a:r>
              <a:rPr lang="en-US" altLang="en-US" sz="2000" dirty="0"/>
              <a:t>All decisions and </a:t>
            </a:r>
            <a:r>
              <a:rPr lang="en-US" altLang="en-US" sz="2000" dirty="0" err="1"/>
              <a:t>Tdoc</a:t>
            </a:r>
            <a:r>
              <a:rPr lang="en-US" altLang="en-US" sz="2000" dirty="0"/>
              <a:t> status will be confirmed during the online closing plenary sessions.</a:t>
            </a:r>
          </a:p>
          <a:p>
            <a:r>
              <a:rPr lang="en-US" altLang="en-US" sz="2400" dirty="0"/>
              <a:t>SA4#111-e takes place from 0600 CET 11th November to 1700 CET 20th November, 2020. </a:t>
            </a:r>
          </a:p>
          <a:p>
            <a:pPr lvl="1"/>
            <a:r>
              <a:rPr lang="en-US" altLang="en-US" sz="2000" dirty="0"/>
              <a:t>The meeting will be held as a combination of email agreement process and teleconferences.</a:t>
            </a:r>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SA4#111-e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SA4#111-e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1800" dirty="0"/>
              <a:t>SA4#111-e will have formal registration</a:t>
            </a:r>
          </a:p>
          <a:p>
            <a:pPr lvl="1"/>
            <a:r>
              <a:rPr lang="en-US" altLang="en-US" sz="1600" dirty="0"/>
              <a:t>Registration does not count toward voting rights in any way</a:t>
            </a:r>
          </a:p>
          <a:p>
            <a:r>
              <a:rPr lang="en-US" altLang="en-US" sz="1800" dirty="0"/>
              <a:t>Being registered to the meeting is a </a:t>
            </a:r>
            <a:r>
              <a:rPr lang="en-US" altLang="en-US" sz="1800" dirty="0">
                <a:solidFill>
                  <a:srgbClr val="FF0000"/>
                </a:solidFill>
              </a:rPr>
              <a:t>prerequisite</a:t>
            </a:r>
            <a:r>
              <a:rPr lang="en-US" altLang="en-US" sz="1800" dirty="0"/>
              <a:t> to join the conference calls</a:t>
            </a:r>
          </a:p>
          <a:p>
            <a:r>
              <a:rPr lang="en-US" altLang="en-US" sz="1800" dirty="0"/>
              <a:t>E-mail agreement process will run on the SA4 e-mail reflectors (click on the links to reach the corresponding subscription page):</a:t>
            </a:r>
          </a:p>
          <a:p>
            <a:pPr lvl="1"/>
            <a:r>
              <a:rPr lang="en-US" altLang="fr-FR" sz="1600" dirty="0"/>
              <a:t>SA4 WG : </a:t>
            </a:r>
            <a:r>
              <a:rPr lang="fr-FR" altLang="fr-FR" sz="1600" b="1" dirty="0">
                <a:hlinkClick r:id="rId2"/>
              </a:rPr>
              <a:t>3GPP_TSG_SA_WG4</a:t>
            </a:r>
            <a:endParaRPr lang="fr-FR" altLang="fr-FR" sz="1600" dirty="0"/>
          </a:p>
          <a:p>
            <a:pPr lvl="1"/>
            <a:r>
              <a:rPr lang="fr-FR" altLang="fr-FR" sz="1600" dirty="0"/>
              <a:t>MBS SWG: </a:t>
            </a:r>
            <a:r>
              <a:rPr lang="fr-FR" altLang="fr-FR" sz="1600" b="1" dirty="0">
                <a:hlinkClick r:id="rId3"/>
              </a:rPr>
              <a:t>3GPP_TSG_SA_WG4_MBS</a:t>
            </a:r>
            <a:endParaRPr lang="fr-FR" altLang="fr-FR" sz="1600" dirty="0"/>
          </a:p>
          <a:p>
            <a:pPr lvl="1"/>
            <a:r>
              <a:rPr lang="fr-FR" altLang="fr-FR" sz="1600" dirty="0" err="1"/>
              <a:t>Video</a:t>
            </a:r>
            <a:r>
              <a:rPr lang="fr-FR" altLang="fr-FR" sz="1600" dirty="0"/>
              <a:t> SWG: </a:t>
            </a:r>
            <a:r>
              <a:rPr lang="fr-FR" altLang="fr-FR" sz="1600" b="1" dirty="0">
                <a:hlinkClick r:id="rId4"/>
              </a:rPr>
              <a:t>3GPP_TSG_SA_WG4_VIDEO</a:t>
            </a:r>
            <a:endParaRPr lang="fr-FR" altLang="fr-FR" sz="1600" dirty="0"/>
          </a:p>
          <a:p>
            <a:pPr lvl="1"/>
            <a:r>
              <a:rPr lang="fr-FR" altLang="fr-FR" sz="1600" dirty="0"/>
              <a:t>MTSI SWG:  </a:t>
            </a:r>
            <a:r>
              <a:rPr lang="fr-FR" altLang="fr-FR" sz="1600" b="1" dirty="0">
                <a:hlinkClick r:id="rId5"/>
              </a:rPr>
              <a:t>3GPP_TSG_SA_WG4_MTSI</a:t>
            </a:r>
            <a:endParaRPr lang="fr-FR" altLang="fr-FR" sz="1600" b="1" dirty="0"/>
          </a:p>
          <a:p>
            <a:pPr lvl="1"/>
            <a:r>
              <a:rPr lang="en-US" altLang="fr-FR" sz="1600" dirty="0"/>
              <a:t>SQ SWG: </a:t>
            </a:r>
            <a:r>
              <a:rPr lang="fr-FR" altLang="fr-FR" sz="1600" b="1" dirty="0">
                <a:hlinkClick r:id="rId6"/>
              </a:rPr>
              <a:t>3GPP_TSG_SA_WG4_SQ</a:t>
            </a:r>
            <a:endParaRPr lang="fr-FR" altLang="fr-FR" sz="1600" b="1" dirty="0"/>
          </a:p>
          <a:p>
            <a:pPr lvl="1"/>
            <a:r>
              <a:rPr lang="en-US" altLang="fr-FR" sz="1600" dirty="0"/>
              <a:t>EVS SWG: </a:t>
            </a:r>
            <a:r>
              <a:rPr lang="fr-FR" altLang="fr-FR" sz="1600" b="1" dirty="0">
                <a:hlinkClick r:id="rId7"/>
              </a:rPr>
              <a:t>3GPP_TSG_SA_WG4_EVS</a:t>
            </a:r>
            <a:endParaRPr lang="en-US" altLang="en-US" sz="16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SA4#111-e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8"/>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 (30 minutes trial session planned 11</a:t>
            </a:r>
            <a:r>
              <a:rPr lang="en-US" altLang="en-US" sz="2000" baseline="30000" dirty="0"/>
              <a:t>th</a:t>
            </a:r>
            <a:r>
              <a:rPr lang="en-US" altLang="en-US" sz="2000" dirty="0"/>
              <a:t> November 1400 CET)</a:t>
            </a:r>
          </a:p>
          <a:p>
            <a:pPr lvl="1">
              <a:defRPr/>
            </a:pPr>
            <a:r>
              <a:rPr lang="en-US" altLang="en-US" sz="2000" dirty="0"/>
              <a:t>Up to 3 parallel sessions</a:t>
            </a:r>
          </a:p>
          <a:p>
            <a:pPr lvl="1">
              <a:defRPr/>
            </a:pPr>
            <a:r>
              <a:rPr lang="en-US" altLang="fr-FR" sz="2000" dirty="0" err="1"/>
              <a:t>GotoMeeting</a:t>
            </a:r>
            <a:r>
              <a:rPr lang="en-US" altLang="fr-FR" sz="2000" dirty="0"/>
              <a:t> session links will be indicated in the corresponding calendar invitations</a:t>
            </a:r>
            <a:endParaRPr lang="en-US" altLang="fr-FR" sz="2000" b="1" dirty="0">
              <a:solidFill>
                <a:srgbClr val="FF0000"/>
              </a:solidFill>
              <a:highlight>
                <a:srgbClr val="FFFF00"/>
              </a:highlight>
            </a:endParaRPr>
          </a:p>
          <a:p>
            <a:pPr lvl="1">
              <a:defRPr/>
            </a:pPr>
            <a:r>
              <a:rPr lang="en-US" altLang="en-US" sz="2000" dirty="0"/>
              <a:t>Hand-raising to be defined by each session chair. The </a:t>
            </a:r>
            <a:r>
              <a:rPr lang="en-US" altLang="en-US" sz="2000" b="1" dirty="0">
                <a:solidFill>
                  <a:srgbClr val="FF0000"/>
                </a:solidFill>
              </a:rPr>
              <a:t>3GPP version </a:t>
            </a:r>
            <a:r>
              <a:rPr lang="en-US" altLang="en-US" sz="2000" dirty="0"/>
              <a:t>of the online tool “TOHRU - Trace Online Hand Raising Utility“ (</a:t>
            </a:r>
            <a:r>
              <a:rPr lang="en-US" altLang="en-US" sz="2000" dirty="0">
                <a:hlinkClick r:id="rId2"/>
              </a:rPr>
              <a:t>https://www.3gpp.org/tohru/</a:t>
            </a:r>
            <a:r>
              <a:rPr lang="en-US" altLang="en-US" sz="2000" dirty="0"/>
              <a:t>) may be used as needed.</a:t>
            </a:r>
          </a:p>
          <a:p>
            <a:pPr lvl="1">
              <a:defRPr/>
            </a:pPr>
            <a:r>
              <a:rPr lang="en-US" altLang="en-US" sz="2000" dirty="0"/>
              <a:t>Online minutes as usual (containing Chair’s notes from email discussions and telco minutes)</a:t>
            </a:r>
          </a:p>
          <a:p>
            <a:pPr lvl="1">
              <a:defRPr/>
            </a:pPr>
            <a:r>
              <a:rPr lang="en-US" sz="2000" i="1" dirty="0"/>
              <a:t>SA4#111-e </a:t>
            </a:r>
            <a:r>
              <a:rPr lang="en-US" sz="2000" i="1" dirty="0" err="1"/>
              <a:t>Tdoc</a:t>
            </a:r>
            <a:r>
              <a:rPr lang="en-US" sz="2000" i="1" dirty="0"/>
              <a:t> status sheet </a:t>
            </a:r>
            <a:r>
              <a:rPr lang="en-US" sz="2000" dirty="0"/>
              <a:t>to be updated</a:t>
            </a:r>
            <a:endParaRPr lang="en-US" altLang="en-US" sz="2000" dirty="0"/>
          </a:p>
          <a:p>
            <a:pPr>
              <a:defRPr/>
            </a:pPr>
            <a:r>
              <a:rPr lang="en-US" altLang="en-US" sz="2400" dirty="0"/>
              <a:t>Register in GoToMeeting tool for all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1753</TotalTime>
  <Words>1717</Words>
  <Application>Microsoft Office PowerPoint</Application>
  <PresentationFormat>Grand écran</PresentationFormat>
  <Paragraphs>127</Paragraphs>
  <Slides>13</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13</vt:i4>
      </vt:variant>
    </vt:vector>
  </HeadingPairs>
  <TitlesOfParts>
    <vt:vector size="16" baseType="lpstr">
      <vt:lpstr>Arial</vt:lpstr>
      <vt:lpstr>Calibri</vt:lpstr>
      <vt:lpstr>Office Theme</vt:lpstr>
      <vt:lpstr>Guidelines for SA4#111-e as Electronic Meeting</vt:lpstr>
      <vt:lpstr>Background (1)</vt:lpstr>
      <vt:lpstr>Background (2)</vt:lpstr>
      <vt:lpstr>Background (3)</vt:lpstr>
      <vt:lpstr>Guidelines for SA4#111-e (1)</vt:lpstr>
      <vt:lpstr>Guidelines for SA4#111-e (2)</vt:lpstr>
      <vt:lpstr>Guidelines for SA4#111-e (3)</vt:lpstr>
      <vt:lpstr>Guidelines for SA4#111-e (4)</vt:lpstr>
      <vt:lpstr>Meeting Practicalities (1)</vt:lpstr>
      <vt:lpstr>Meeting Practicalities (2)</vt:lpstr>
      <vt:lpstr>Meeting Practicalities (3)</vt:lpstr>
      <vt:lpstr>Meeting Practicalities (4)</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7318</cp:revision>
  <dcterms:created xsi:type="dcterms:W3CDTF">2009-06-02T04:11:18Z</dcterms:created>
  <dcterms:modified xsi:type="dcterms:W3CDTF">2020-11-03T17:46:34Z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