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6" r:id="rId9"/>
    <p:sldId id="757" r:id="rId10"/>
    <p:sldId id="758" r:id="rId11"/>
    <p:sldId id="754" r:id="rId12"/>
    <p:sldId id="755" r:id="rId13"/>
    <p:sldId id="75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040" autoAdjust="0"/>
    <p:restoredTop sz="94221" autoAdjust="0"/>
  </p:normalViewPr>
  <p:slideViewPr>
    <p:cSldViewPr>
      <p:cViewPr varScale="1">
        <p:scale>
          <a:sx n="68" d="100"/>
          <a:sy n="68" d="100"/>
        </p:scale>
        <p:origin x="1676" y="28"/>
      </p:cViewPr>
      <p:guideLst>
        <p:guide orient="horz" pos="2160"/>
        <p:guide pos="3120"/>
      </p:guideLst>
    </p:cSldViewPr>
  </p:slideViewPr>
  <p:outlineViewPr>
    <p:cViewPr>
      <p:scale>
        <a:sx n="33" d="100"/>
        <a:sy n="33" d="100"/>
      </p:scale>
      <p:origin x="0" y="-4536"/>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897847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595093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#110-e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19-28 August, 2020</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t>Dependencies on IETF drafts in SA4</a:t>
            </a:r>
            <a:endParaRPr lang="en-US" altLang="en-US" kern="0" dirty="0"/>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No new dependency introduced </a:t>
            </a:r>
          </a:p>
          <a:p>
            <a:pPr>
              <a:lnSpc>
                <a:spcPct val="85000"/>
              </a:lnSpc>
              <a:spcBef>
                <a:spcPts val="1200"/>
              </a:spcBef>
              <a:defRPr/>
            </a:pPr>
            <a:r>
              <a:rPr lang="fi-FI" altLang="en-US" sz="1600" b="0" kern="0" dirty="0">
                <a:solidFill>
                  <a:schemeClr val="accent2"/>
                </a:solidFill>
                <a:cs typeface="Arial" panose="020B0604020202020204" pitchFamily="34" charset="0"/>
              </a:rPr>
              <a:t>No new dependency removed</a:t>
            </a:r>
          </a:p>
          <a:p>
            <a:pPr>
              <a:lnSpc>
                <a:spcPct val="85000"/>
              </a:lnSpc>
              <a:spcBef>
                <a:spcPts val="1200"/>
              </a:spcBef>
              <a:defRPr/>
            </a:pPr>
            <a:r>
              <a:rPr lang="en-GB" altLang="en-US" sz="1600" b="0" kern="0" dirty="0"/>
              <a:t>IETF dependencies in SA4: 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rgbClr val="006600"/>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2417492270"/>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a:br>
            <a:br>
              <a:rPr lang="en-US" altLang="en-US" sz="1600"/>
            </a:br>
            <a:endParaRPr lang="en-US" altLang="en-US" sz="1600"/>
          </a:p>
          <a:p>
            <a:pPr marL="0" indent="0">
              <a:buFontTx/>
              <a:buNone/>
            </a:pPr>
            <a:endParaRPr lang="en-GB" altLang="en-US" sz="1600" b="1">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3200876"/>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SQ SWG chairmanship</a:t>
            </a:r>
          </a:p>
          <a:p>
            <a:pPr marL="285750" indent="-285750">
              <a:spcBef>
                <a:spcPts val="600"/>
              </a:spcBef>
              <a:buFontTx/>
              <a:buChar char="-"/>
              <a:defRPr/>
            </a:pPr>
            <a:r>
              <a:rPr lang="en-US" sz="1800" dirty="0">
                <a:solidFill>
                  <a:srgbClr val="000099"/>
                </a:solidFill>
                <a:latin typeface="Arial" charset="0"/>
              </a:rPr>
              <a:t>SA4 Leadership ways of working</a:t>
            </a:r>
          </a:p>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ways of working</a:t>
            </a:r>
          </a:p>
          <a:p>
            <a:pPr marL="285750" indent="-285750">
              <a:spcBef>
                <a:spcPts val="600"/>
              </a:spcBef>
              <a:buFontTx/>
              <a:buChar char="-"/>
              <a:defRPr/>
            </a:pPr>
            <a:r>
              <a:rPr lang="en-US" sz="1800" dirty="0">
                <a:solidFill>
                  <a:srgbClr val="000099"/>
                </a:solidFill>
                <a:latin typeface="Arial" charset="0"/>
              </a:rPr>
              <a:t>Meeting calendar – proposed updates</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908045"/>
          </a:xfrm>
        </p:spPr>
        <p:txBody>
          <a:bodyPr/>
          <a:lstStyle/>
          <a:p>
            <a:pPr>
              <a:spcBef>
                <a:spcPts val="600"/>
              </a:spcBef>
              <a:defRPr/>
            </a:pPr>
            <a:r>
              <a:rPr lang="en-US" sz="4000" dirty="0">
                <a:solidFill>
                  <a:srgbClr val="000099"/>
                </a:solidFill>
                <a:latin typeface="Arial" charset="0"/>
              </a:rPr>
              <a:t>SQ SWG chairmanship</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2462213"/>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The position of SA4 SQ SWG chairman has been opened since the end of the SA4#107 meeting.</a:t>
            </a:r>
          </a:p>
          <a:p>
            <a:pPr marL="285750" indent="-285750">
              <a:spcBef>
                <a:spcPts val="600"/>
              </a:spcBef>
              <a:buFontTx/>
              <a:buChar char="-"/>
              <a:defRPr/>
            </a:pPr>
            <a:r>
              <a:rPr lang="en-US" sz="1800" dirty="0">
                <a:solidFill>
                  <a:srgbClr val="000099"/>
                </a:solidFill>
                <a:latin typeface="Arial" charset="0"/>
              </a:rPr>
              <a:t>Stéphane Ragot volunteered for the position. Stéphane’s expertise, his past leadership position as Vice-chairman, and his experience and knowledge of our Working Group makes him an excellent candidate. </a:t>
            </a:r>
          </a:p>
          <a:p>
            <a:pPr marL="285750" indent="-285750">
              <a:spcBef>
                <a:spcPts val="600"/>
              </a:spcBef>
              <a:buFontTx/>
              <a:buChar char="-"/>
              <a:defRPr/>
            </a:pPr>
            <a:r>
              <a:rPr lang="en-US" sz="1800" dirty="0">
                <a:solidFill>
                  <a:srgbClr val="000099"/>
                </a:solidFill>
                <a:latin typeface="Arial" charset="0"/>
              </a:rPr>
              <a:t>The SA4 leadership agreed to implement this on 22</a:t>
            </a:r>
            <a:r>
              <a:rPr lang="en-US" sz="1800" baseline="30000" dirty="0">
                <a:solidFill>
                  <a:srgbClr val="000099"/>
                </a:solidFill>
                <a:latin typeface="Arial" charset="0"/>
              </a:rPr>
              <a:t>nd</a:t>
            </a:r>
            <a:r>
              <a:rPr lang="en-US" sz="1800" dirty="0">
                <a:solidFill>
                  <a:srgbClr val="000099"/>
                </a:solidFill>
                <a:latin typeface="Arial" charset="0"/>
              </a:rPr>
              <a:t> July 2020. The SA4 leadership is grateful to Stéphane and Orange. This is now up for confirmation by SA4 plenary.</a:t>
            </a:r>
          </a:p>
        </p:txBody>
      </p:sp>
    </p:spTree>
    <p:extLst>
      <p:ext uri="{BB962C8B-B14F-4D97-AF65-F5344CB8AC3E}">
        <p14:creationId xmlns:p14="http://schemas.microsoft.com/office/powerpoint/2010/main" val="1784956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908045"/>
          </a:xfrm>
        </p:spPr>
        <p:txBody>
          <a:bodyPr/>
          <a:lstStyle/>
          <a:p>
            <a:pPr>
              <a:spcBef>
                <a:spcPts val="600"/>
              </a:spcBef>
              <a:defRPr/>
            </a:pPr>
            <a:r>
              <a:rPr lang="en-US" sz="4000" dirty="0">
                <a:solidFill>
                  <a:srgbClr val="000099"/>
                </a:solidFill>
                <a:latin typeface="Arial" charset="0"/>
              </a:rPr>
              <a:t>SA4 Leadership ways of working</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20115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One current vice-chairman and the current chairman 2nd terms are scheduled to end in October 2020. In normal circumstances, elections should take place at SA4#111. But the SA4#111 meeting has been converted to an e-meeting and 3GPP working procedures do not currently enable elections to take place during e-meetings. </a:t>
            </a:r>
          </a:p>
          <a:p>
            <a:pPr marL="285750" indent="-285750">
              <a:spcBef>
                <a:spcPts val="600"/>
              </a:spcBef>
              <a:buFontTx/>
              <a:buChar char="-"/>
              <a:defRPr/>
            </a:pPr>
            <a:r>
              <a:rPr lang="en-US" sz="1800" dirty="0">
                <a:solidFill>
                  <a:srgbClr val="000099"/>
                </a:solidFill>
                <a:latin typeface="Arial" charset="0"/>
              </a:rPr>
              <a:t>The 3GPP Working Procedures group is currently working and may propose to PCG some extensions to the rules enabling elections during e-meetings. However such decision is not expected before September and it is not yet clear when such election could take place.</a:t>
            </a:r>
          </a:p>
          <a:p>
            <a:pPr marL="285750" indent="-285750">
              <a:spcBef>
                <a:spcPts val="600"/>
              </a:spcBef>
              <a:buFontTx/>
              <a:buChar char="-"/>
              <a:defRPr/>
            </a:pPr>
            <a:r>
              <a:rPr lang="en-US" sz="1800" dirty="0">
                <a:solidFill>
                  <a:srgbClr val="000099"/>
                </a:solidFill>
                <a:latin typeface="Arial" charset="0"/>
              </a:rPr>
              <a:t>In order to maintain trust in the group the leadership agreed to change its ways of working until the next chairman and vice-chairman elections takes place: All SWG chairmen will be included in all 3GPP SA4 </a:t>
            </a:r>
            <a:r>
              <a:rPr lang="en-US" sz="1800">
                <a:solidFill>
                  <a:srgbClr val="000099"/>
                </a:solidFill>
                <a:latin typeface="Arial" charset="0"/>
              </a:rPr>
              <a:t>leadership discussions. </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997392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ways of working</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308872"/>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Rapporteurs are advised for their planning that guidelines have been agreed on which days of the week are preferred to plan SWG AH </a:t>
            </a:r>
            <a:r>
              <a:rPr lang="en-US" sz="1800" dirty="0" err="1">
                <a:solidFill>
                  <a:srgbClr val="000099"/>
                </a:solidFill>
                <a:latin typeface="Arial" charset="0"/>
              </a:rPr>
              <a:t>telcos</a:t>
            </a:r>
            <a:r>
              <a:rPr lang="en-US" sz="1800" dirty="0">
                <a:solidFill>
                  <a:srgbClr val="000099"/>
                </a:solidFill>
                <a:latin typeface="Arial" charset="0"/>
              </a:rPr>
              <a:t>:</a:t>
            </a:r>
          </a:p>
          <a:p>
            <a:pPr marL="742950" lvl="1" indent="-285750">
              <a:spcBef>
                <a:spcPts val="600"/>
              </a:spcBef>
              <a:buFontTx/>
              <a:buChar char="-"/>
              <a:defRPr/>
            </a:pPr>
            <a:r>
              <a:rPr lang="en-US" sz="1800" dirty="0">
                <a:solidFill>
                  <a:srgbClr val="000099"/>
                </a:solidFill>
                <a:latin typeface="Arial" charset="0"/>
              </a:rPr>
              <a:t>Monday – SQ or EVS SWG</a:t>
            </a:r>
          </a:p>
          <a:p>
            <a:pPr marL="742950" lvl="1" indent="-285750">
              <a:spcBef>
                <a:spcPts val="600"/>
              </a:spcBef>
              <a:buFontTx/>
              <a:buChar char="-"/>
              <a:defRPr/>
            </a:pPr>
            <a:r>
              <a:rPr lang="en-US" sz="1800" dirty="0">
                <a:solidFill>
                  <a:srgbClr val="000099"/>
                </a:solidFill>
                <a:latin typeface="Arial" charset="0"/>
              </a:rPr>
              <a:t>Tuesday – Video SWG</a:t>
            </a:r>
          </a:p>
          <a:p>
            <a:pPr marL="742950" lvl="1" indent="-285750">
              <a:spcBef>
                <a:spcPts val="600"/>
              </a:spcBef>
              <a:buFontTx/>
              <a:buChar char="-"/>
              <a:defRPr/>
            </a:pPr>
            <a:r>
              <a:rPr lang="en-US" sz="1800" dirty="0">
                <a:solidFill>
                  <a:srgbClr val="000099"/>
                </a:solidFill>
                <a:latin typeface="Arial" charset="0"/>
              </a:rPr>
              <a:t>Wednesday – MTSI SWG</a:t>
            </a:r>
          </a:p>
          <a:p>
            <a:pPr marL="742950" lvl="1" indent="-285750">
              <a:spcBef>
                <a:spcPts val="600"/>
              </a:spcBef>
              <a:buFontTx/>
              <a:buChar char="-"/>
              <a:defRPr/>
            </a:pPr>
            <a:r>
              <a:rPr lang="en-US" sz="1800" dirty="0">
                <a:solidFill>
                  <a:srgbClr val="000099"/>
                </a:solidFill>
                <a:latin typeface="Arial" charset="0"/>
              </a:rPr>
              <a:t>Thursday – MBS SWG</a:t>
            </a:r>
          </a:p>
          <a:p>
            <a:pPr marL="742950" lvl="1" indent="-285750">
              <a:spcBef>
                <a:spcPts val="600"/>
              </a:spcBef>
              <a:buFontTx/>
              <a:buChar char="-"/>
              <a:defRPr/>
            </a:pPr>
            <a:r>
              <a:rPr lang="en-US" sz="1800" dirty="0">
                <a:solidFill>
                  <a:srgbClr val="000099"/>
                </a:solidFill>
                <a:latin typeface="Arial" charset="0"/>
              </a:rPr>
              <a:t>Friday –  SQ or EVS SWG</a:t>
            </a:r>
          </a:p>
          <a:p>
            <a:pPr marL="285750" indent="-285750">
              <a:spcBef>
                <a:spcPts val="600"/>
              </a:spcBef>
              <a:buFontTx/>
              <a:buChar char="-"/>
              <a:defRPr/>
            </a:pPr>
            <a:r>
              <a:rPr lang="en-US" sz="1800" dirty="0" err="1">
                <a:solidFill>
                  <a:srgbClr val="000099"/>
                </a:solidFill>
                <a:latin typeface="Arial" charset="0"/>
              </a:rPr>
              <a:t>Tdocs</a:t>
            </a:r>
            <a:r>
              <a:rPr lang="en-US" sz="1800" dirty="0">
                <a:solidFill>
                  <a:srgbClr val="000099"/>
                </a:solidFill>
                <a:latin typeface="Arial" charset="0"/>
              </a:rPr>
              <a:t> should be circulated on the appropriate email reflector (MBS SWG </a:t>
            </a:r>
            <a:r>
              <a:rPr lang="en-US" sz="1800" dirty="0" err="1">
                <a:solidFill>
                  <a:srgbClr val="000099"/>
                </a:solidFill>
                <a:latin typeface="Arial" charset="0"/>
              </a:rPr>
              <a:t>Tdocs</a:t>
            </a:r>
            <a:r>
              <a:rPr lang="en-US" sz="1800" dirty="0">
                <a:solidFill>
                  <a:srgbClr val="000099"/>
                </a:solidFill>
                <a:latin typeface="Arial" charset="0"/>
              </a:rPr>
              <a:t> on MBS SWG email reflector, MTSI SWG </a:t>
            </a:r>
            <a:r>
              <a:rPr lang="en-US" sz="1800" dirty="0" err="1">
                <a:solidFill>
                  <a:srgbClr val="000099"/>
                </a:solidFill>
                <a:latin typeface="Arial" charset="0"/>
              </a:rPr>
              <a:t>Tdocs</a:t>
            </a:r>
            <a:r>
              <a:rPr lang="en-US" sz="1800" dirty="0">
                <a:solidFill>
                  <a:srgbClr val="000099"/>
                </a:solidFill>
                <a:latin typeface="Arial" charset="0"/>
              </a:rPr>
              <a:t> on MTSI SWG email reflector etc.), including calendar invitation and agendas, unless there is a good reason to use the SA4 reflector.</a:t>
            </a:r>
          </a:p>
          <a:p>
            <a:pPr marL="285750" indent="-285750">
              <a:spcBef>
                <a:spcPts val="600"/>
              </a:spcBef>
              <a:buFontTx/>
              <a:buChar char="-"/>
              <a:defRPr/>
            </a:pP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155702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4F20F01-CE94-41E6-A2F9-7BDDA66A4CF5}"/>
              </a:ext>
            </a:extLst>
          </p:cNvPr>
          <p:cNvSpPr>
            <a:spLocks noGrp="1" noChangeArrowheads="1"/>
          </p:cNvSpPr>
          <p:nvPr>
            <p:ph type="title"/>
          </p:nvPr>
        </p:nvSpPr>
        <p:spPr/>
        <p:txBody>
          <a:bodyPr/>
          <a:lstStyle/>
          <a:p>
            <a:r>
              <a:rPr lang="fr-FR" altLang="fr-FR"/>
              <a:t>Calendar 2020</a:t>
            </a:r>
          </a:p>
        </p:txBody>
      </p:sp>
      <p:graphicFrame>
        <p:nvGraphicFramePr>
          <p:cNvPr id="4" name="Table 3">
            <a:extLst>
              <a:ext uri="{FF2B5EF4-FFF2-40B4-BE49-F238E27FC236}">
                <a16:creationId xmlns:a16="http://schemas.microsoft.com/office/drawing/2014/main" id="{D8E89CD8-EE97-4C09-924D-F9992E8B863B}"/>
              </a:ext>
            </a:extLst>
          </p:cNvPr>
          <p:cNvGraphicFramePr>
            <a:graphicFrameLocks noGrp="1"/>
          </p:cNvGraphicFramePr>
          <p:nvPr>
            <p:extLst>
              <p:ext uri="{D42A27DB-BD31-4B8C-83A1-F6EECF244321}">
                <p14:modId xmlns:p14="http://schemas.microsoft.com/office/powerpoint/2010/main" val="3125272528"/>
              </p:ext>
            </p:extLst>
          </p:nvPr>
        </p:nvGraphicFramePr>
        <p:xfrm>
          <a:off x="1568450" y="1412875"/>
          <a:ext cx="6616700" cy="2131549"/>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32">
                <a:tc>
                  <a:txBody>
                    <a:bodyPr/>
                    <a:lstStyle/>
                    <a:p>
                      <a:pPr marL="36000">
                        <a:lnSpc>
                          <a:spcPct val="90000"/>
                        </a:lnSpc>
                      </a:pPr>
                      <a:r>
                        <a:rPr lang="fi-FI" sz="1400" dirty="0"/>
                        <a:t>Meeting</a:t>
                      </a:r>
                      <a:endParaRPr lang="en-US" sz="1400" dirty="0"/>
                    </a:p>
                  </a:txBody>
                  <a:tcPr marL="91443" marR="91443" marT="45708" marB="45708" anchor="ctr"/>
                </a:tc>
                <a:tc>
                  <a:txBody>
                    <a:bodyPr/>
                    <a:lstStyle/>
                    <a:p>
                      <a:pPr marL="36000">
                        <a:lnSpc>
                          <a:spcPct val="90000"/>
                        </a:lnSpc>
                      </a:pPr>
                      <a:r>
                        <a:rPr lang="fi-FI" sz="1400" dirty="0"/>
                        <a:t>Dates </a:t>
                      </a:r>
                      <a:endParaRPr lang="en-US" sz="1400" dirty="0"/>
                    </a:p>
                  </a:txBody>
                  <a:tcPr marL="91443" marR="91443" marT="45708" marB="45708" anchor="ctr"/>
                </a:tc>
                <a:tc>
                  <a:txBody>
                    <a:bodyPr/>
                    <a:lstStyle/>
                    <a:p>
                      <a:pPr marL="36000">
                        <a:lnSpc>
                          <a:spcPct val="90000"/>
                        </a:lnSpc>
                      </a:pPr>
                      <a:r>
                        <a:rPr lang="fi-FI" sz="1400" dirty="0"/>
                        <a:t>Venue and Host</a:t>
                      </a:r>
                      <a:endParaRPr lang="en-US" sz="1400" dirty="0"/>
                    </a:p>
                  </a:txBody>
                  <a:tcPr marL="91443" marR="91443" marT="45708" marB="45708" anchor="ctr"/>
                </a:tc>
                <a:extLst>
                  <a:ext uri="{0D108BD9-81ED-4DB2-BD59-A6C34878D82A}">
                    <a16:rowId xmlns:a16="http://schemas.microsoft.com/office/drawing/2014/main" val="10000"/>
                  </a:ext>
                </a:extLst>
              </a:tr>
              <a:tr h="66739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SA4#109-e</a:t>
                      </a:r>
                      <a:endParaRPr lang="en-US" sz="1400" b="0" dirty="0">
                        <a:solidFill>
                          <a:schemeClr val="tx1"/>
                        </a:solidFill>
                        <a:latin typeface="+mn-lt"/>
                      </a:endParaRPr>
                    </a:p>
                  </a:txBody>
                  <a:tcPr marL="91443" marR="91443" marT="45708" marB="45708" anchor="ctr"/>
                </a:tc>
                <a:tc>
                  <a:txBody>
                    <a:bodyPr/>
                    <a:lstStyle/>
                    <a:p>
                      <a:pPr marL="36000" algn="l">
                        <a:lnSpc>
                          <a:spcPct val="90000"/>
                        </a:lnSpc>
                        <a:spcBef>
                          <a:spcPts val="0"/>
                        </a:spcBef>
                      </a:pPr>
                      <a:r>
                        <a:rPr lang="en-US" sz="1400" b="0" dirty="0">
                          <a:solidFill>
                            <a:schemeClr val="tx1"/>
                          </a:solidFill>
                          <a:latin typeface="+mn-lt"/>
                        </a:rPr>
                        <a:t>20 May – 3 June 2020</a:t>
                      </a:r>
                    </a:p>
                  </a:txBody>
                  <a:tcPr marL="91443" marR="91443" marT="45708" marB="45708"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43" marR="91443" marT="45708" marB="45708" anchor="ctr"/>
                </a:tc>
                <a:extLst>
                  <a:ext uri="{0D108BD9-81ED-4DB2-BD59-A6C34878D82A}">
                    <a16:rowId xmlns:a16="http://schemas.microsoft.com/office/drawing/2014/main" val="10003"/>
                  </a:ext>
                </a:extLst>
              </a:tr>
              <a:tr h="6050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SA4#110-e</a:t>
                      </a:r>
                      <a:endParaRPr lang="en-US" sz="1400" b="0" dirty="0">
                        <a:solidFill>
                          <a:schemeClr val="tx1"/>
                        </a:solidFill>
                        <a:latin typeface="+mn-lt"/>
                      </a:endParaRPr>
                    </a:p>
                  </a:txBody>
                  <a:tcPr marL="91443" marR="91443" marT="45708" marB="45708" anchor="ctr"/>
                </a:tc>
                <a:tc>
                  <a:txBody>
                    <a:bodyPr/>
                    <a:lstStyle/>
                    <a:p>
                      <a:pPr marL="36000" algn="l">
                        <a:lnSpc>
                          <a:spcPct val="90000"/>
                        </a:lnSpc>
                        <a:spcBef>
                          <a:spcPts val="0"/>
                        </a:spcBef>
                      </a:pPr>
                      <a:r>
                        <a:rPr lang="en-US" sz="1400" b="0" dirty="0">
                          <a:solidFill>
                            <a:schemeClr val="tx1"/>
                          </a:solidFill>
                          <a:latin typeface="+mn-lt"/>
                        </a:rPr>
                        <a:t>19 - 28 August 2020</a:t>
                      </a:r>
                    </a:p>
                  </a:txBody>
                  <a:tcPr marL="91443" marR="91443" marT="45708" marB="45708"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43" marR="91443" marT="45708" marB="45708" anchor="ctr"/>
                </a:tc>
                <a:extLst>
                  <a:ext uri="{0D108BD9-81ED-4DB2-BD59-A6C34878D82A}">
                    <a16:rowId xmlns:a16="http://schemas.microsoft.com/office/drawing/2014/main" val="10004"/>
                  </a:ext>
                </a:extLst>
              </a:tr>
              <a:tr h="4754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SA4#111-e</a:t>
                      </a:r>
                      <a:endParaRPr lang="en-US" sz="1400" b="0" dirty="0">
                        <a:solidFill>
                          <a:schemeClr val="tx1"/>
                        </a:solidFill>
                        <a:latin typeface="+mn-lt"/>
                      </a:endParaRPr>
                    </a:p>
                  </a:txBody>
                  <a:tcPr marL="91443" marR="91443" marT="45708" marB="45708" anchor="ctr"/>
                </a:tc>
                <a:tc>
                  <a:txBody>
                    <a:bodyPr/>
                    <a:lstStyle/>
                    <a:p>
                      <a:pPr marL="36000" algn="l">
                        <a:lnSpc>
                          <a:spcPct val="90000"/>
                        </a:lnSpc>
                        <a:spcBef>
                          <a:spcPts val="0"/>
                        </a:spcBef>
                      </a:pPr>
                      <a:r>
                        <a:rPr lang="en-US" sz="1400" b="0" dirty="0">
                          <a:solidFill>
                            <a:srgbClr val="FF0000"/>
                          </a:solidFill>
                          <a:latin typeface="+mn-lt"/>
                        </a:rPr>
                        <a:t>[4-13 TBD] </a:t>
                      </a:r>
                      <a:r>
                        <a:rPr lang="en-US" sz="1400" b="0" strike="sngStrike" dirty="0">
                          <a:solidFill>
                            <a:schemeClr val="tx1"/>
                          </a:solidFill>
                          <a:latin typeface="+mn-lt"/>
                        </a:rPr>
                        <a:t>9 - 13</a:t>
                      </a:r>
                      <a:r>
                        <a:rPr lang="en-US" sz="1400" b="0" dirty="0">
                          <a:solidFill>
                            <a:schemeClr val="tx1"/>
                          </a:solidFill>
                          <a:latin typeface="+mn-lt"/>
                        </a:rPr>
                        <a:t> November 2020</a:t>
                      </a:r>
                    </a:p>
                  </a:txBody>
                  <a:tcPr marL="91443" marR="91443" marT="45708" marB="45708"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43" marR="91443" marT="45708" marB="45708"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a:t>Calendar 2021</a:t>
            </a:r>
          </a:p>
        </p:txBody>
      </p:sp>
      <p:sp>
        <p:nvSpPr>
          <p:cNvPr id="2" name="Espace réservé du contenu 1">
            <a:extLst>
              <a:ext uri="{FF2B5EF4-FFF2-40B4-BE49-F238E27FC236}">
                <a16:creationId xmlns:a16="http://schemas.microsoft.com/office/drawing/2014/main" id="{1426274F-17E7-464D-9281-0B39C37569D3}"/>
              </a:ext>
            </a:extLst>
          </p:cNvPr>
          <p:cNvSpPr>
            <a:spLocks noGrp="1"/>
          </p:cNvSpPr>
          <p:nvPr>
            <p:ph sz="half" idx="1"/>
          </p:nvPr>
        </p:nvSpPr>
        <p:spPr>
          <a:xfrm>
            <a:off x="709005" y="4869160"/>
            <a:ext cx="8456240" cy="1311424"/>
          </a:xfrm>
        </p:spPr>
        <p:txBody>
          <a:bodyPr/>
          <a:lstStyle/>
          <a:p>
            <a:r>
              <a:rPr lang="en-US" dirty="0">
                <a:solidFill>
                  <a:srgbClr val="FF0000"/>
                </a:solidFill>
              </a:rPr>
              <a:t>*</a:t>
            </a:r>
            <a:r>
              <a:rPr lang="en-US" dirty="0"/>
              <a:t>Note that the e-meeting may be converted back to Face-to-face meeting if COVID-19 situation allows and a host is identified.</a:t>
            </a:r>
          </a:p>
        </p:txBody>
      </p:sp>
      <p:graphicFrame>
        <p:nvGraphicFramePr>
          <p:cNvPr id="6" name="Table 5">
            <a:extLst>
              <a:ext uri="{FF2B5EF4-FFF2-40B4-BE49-F238E27FC236}">
                <a16:creationId xmlns:a16="http://schemas.microsoft.com/office/drawing/2014/main" id="{D26E52AE-353B-4606-916E-E679BDFFB54C}"/>
              </a:ext>
            </a:extLst>
          </p:cNvPr>
          <p:cNvGraphicFramePr>
            <a:graphicFrameLocks noGrp="1"/>
          </p:cNvGraphicFramePr>
          <p:nvPr>
            <p:extLst>
              <p:ext uri="{D42A27DB-BD31-4B8C-83A1-F6EECF244321}">
                <p14:modId xmlns:p14="http://schemas.microsoft.com/office/powerpoint/2010/main" val="3197406604"/>
              </p:ext>
            </p:extLst>
          </p:nvPr>
        </p:nvGraphicFramePr>
        <p:xfrm>
          <a:off x="1065213" y="1916113"/>
          <a:ext cx="7559675" cy="256077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[27 January TBD]</a:t>
                      </a:r>
                      <a:r>
                        <a:rPr lang="en-US" sz="1400" b="0" kern="1200" dirty="0">
                          <a:solidFill>
                            <a:schemeClr val="dk1"/>
                          </a:solidFill>
                          <a:effectLst/>
                          <a:latin typeface="+mn-lt"/>
                          <a:ea typeface="+mn-ea"/>
                          <a:cs typeface="+mn-cs"/>
                        </a:rPr>
                        <a:t> </a:t>
                      </a:r>
                      <a:r>
                        <a:rPr lang="en-US" sz="1400" b="0" strike="sngStrike" kern="1200" dirty="0">
                          <a:solidFill>
                            <a:schemeClr val="dk1"/>
                          </a:solidFill>
                          <a:effectLst/>
                          <a:latin typeface="+mn-lt"/>
                          <a:ea typeface="+mn-ea"/>
                          <a:cs typeface="+mn-cs"/>
                        </a:rPr>
                        <a:t>1</a:t>
                      </a:r>
                      <a:r>
                        <a:rPr lang="fr-FR" sz="1400" b="0" strike="sng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5 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Dolby, Venue: San Francisco, CA, USA</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0000"/>
                          </a:solidFill>
                          <a:effectLst/>
                          <a:latin typeface="+mn-lt"/>
                          <a:ea typeface="+mn-ea"/>
                          <a:cs typeface="+mn-cs"/>
                        </a:rPr>
                        <a:t>[7 TBD] </a:t>
                      </a:r>
                      <a:r>
                        <a:rPr lang="en-US" sz="1400" b="0" strike="sngStrike" kern="1200" dirty="0">
                          <a:solidFill>
                            <a:schemeClr val="dk1"/>
                          </a:solidFill>
                          <a:effectLst/>
                          <a:latin typeface="+mn-lt"/>
                          <a:ea typeface="+mn-ea"/>
                          <a:cs typeface="+mn-cs"/>
                        </a:rPr>
                        <a:t>12</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16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100000"/>
                        </a:lnSpc>
                        <a:spcBef>
                          <a:spcPts val="0"/>
                        </a:spcBef>
                        <a:spcAft>
                          <a:spcPts val="0"/>
                        </a:spcAft>
                        <a:buClrTx/>
                        <a:buSzTx/>
                        <a:buFontTx/>
                        <a:buNone/>
                        <a:tabLst/>
                        <a:defRPr/>
                      </a:pPr>
                      <a:r>
                        <a:rPr lang="en-US" sz="1400" b="0" strike="sngStrike" dirty="0">
                          <a:solidFill>
                            <a:schemeClr val="tx1"/>
                          </a:solidFill>
                          <a:latin typeface="+mn-lt"/>
                        </a:rPr>
                        <a:t>[EF3], Venue: [Fully electronic?]</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[19 TBD] </a:t>
                      </a:r>
                      <a:r>
                        <a:rPr lang="fr-FR" sz="1400" b="0" strike="sngStrike" kern="1200" dirty="0">
                          <a:solidFill>
                            <a:schemeClr val="dk1"/>
                          </a:solidFill>
                          <a:effectLst/>
                          <a:latin typeface="+mn-lt"/>
                          <a:ea typeface="+mn-ea"/>
                          <a:cs typeface="+mn-cs"/>
                        </a:rPr>
                        <a:t>24</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28 May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Samsung, Venue: TBD</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23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Samsung</a:t>
                      </a:r>
                      <a:r>
                        <a:rPr lang="en-US" sz="1400" b="0" dirty="0">
                          <a:solidFill>
                            <a:schemeClr val="tx1"/>
                          </a:solidFill>
                          <a:latin typeface="+mn-lt"/>
                        </a:rPr>
                        <a:t>, Venue: TBD</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a:t>
                      </a:r>
                      <a:r>
                        <a:rPr lang="en-US" sz="1400" b="0" dirty="0">
                          <a:solidFill>
                            <a:srgbClr val="FF0000"/>
                          </a:solidFill>
                          <a:latin typeface="+mn-lt"/>
                        </a:rPr>
                        <a:t>Marbella, Spain</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9" ma:contentTypeDescription="Create a new document." ma:contentTypeScope="" ma:versionID="e8a9d905c0cd20df03a1f5e7ee5f07b0">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166b59f4c13042e88e08f41979a6873c"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FDB97B-A997-451D-8C5A-827D9FDFE0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10915</TotalTime>
  <Pages>15</Pages>
  <Words>1191</Words>
  <Application>Microsoft Office PowerPoint</Application>
  <PresentationFormat>Format A4 (210 x 297 mm)</PresentationFormat>
  <Paragraphs>153</Paragraphs>
  <Slides>10</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SQ SWG chairmanship</vt:lpstr>
      <vt:lpstr>SA4 Leadership ways of working</vt:lpstr>
      <vt:lpstr>SWG Ad Hoc Telcos ways of working</vt:lpstr>
      <vt:lpstr>Calendar 2020</vt:lpstr>
      <vt:lpstr>Calendar 2021</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406</cp:revision>
  <cp:lastPrinted>1999-04-27T06:51:51Z</cp:lastPrinted>
  <dcterms:created xsi:type="dcterms:W3CDTF">2002-09-29T21:39:56Z</dcterms:created>
  <dcterms:modified xsi:type="dcterms:W3CDTF">2020-08-17T17:42:56Z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0x0101002C7EC6EB72709A4BBD33974080D0AD8A</vt:lpwstr>
  </property>
</Properties>
</file>