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27"/>
  </p:notesMasterIdLst>
  <p:handoutMasterIdLst>
    <p:handoutMasterId r:id="rId28"/>
  </p:handoutMasterIdLst>
  <p:sldIdLst>
    <p:sldId id="141169811" r:id="rId5"/>
    <p:sldId id="141169836" r:id="rId6"/>
    <p:sldId id="1448942965" r:id="rId7"/>
    <p:sldId id="1448942987" r:id="rId8"/>
    <p:sldId id="1448942975" r:id="rId9"/>
    <p:sldId id="1448942988" r:id="rId10"/>
    <p:sldId id="1448942981" r:id="rId11"/>
    <p:sldId id="1448942989" r:id="rId12"/>
    <p:sldId id="141169817" r:id="rId13"/>
    <p:sldId id="1448942991" r:id="rId14"/>
    <p:sldId id="1448942990" r:id="rId15"/>
    <p:sldId id="141169816" r:id="rId16"/>
    <p:sldId id="1448942983" r:id="rId17"/>
    <p:sldId id="1448942970" r:id="rId18"/>
    <p:sldId id="1448942967" r:id="rId19"/>
    <p:sldId id="1448942968" r:id="rId20"/>
    <p:sldId id="1448942971" r:id="rId21"/>
    <p:sldId id="141169833" r:id="rId22"/>
    <p:sldId id="141169820" r:id="rId23"/>
    <p:sldId id="1448942977" r:id="rId24"/>
    <p:sldId id="141169825" r:id="rId25"/>
    <p:sldId id="14116981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Charles Lo" initials="CL" lastIdx="2" clrIdx="1">
    <p:extLst>
      <p:ext uri="{19B8F6BF-5375-455C-9EA6-DF929625EA0E}">
        <p15:presenceInfo xmlns:p15="http://schemas.microsoft.com/office/powerpoint/2012/main" userId="S::clo@qti.qualcomm.com::e4df713d-51fa-4e07-bce4-ea6727a641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9595"/>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96D700-6746-4C93-8134-5CFFB393C006}" v="47" dt="2021-11-03T03:30:21.278"/>
    <p1510:client id="{2B356695-354D-B04F-B5C8-C7C2F4AA0461}" v="5" dt="2021-11-03T00:12:30.926"/>
    <p1510:client id="{A1768BBB-7149-388C-81B3-18687A72E8F6}" v="52" dt="2021-11-03T03:27:26.2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med Bouazizi" userId="S::bouazizi@qti.qualcomm.com::300043ec-01cb-4c86-b16d-d7941d3371b2" providerId="AD" clId="Web-{A1768BBB-7149-388C-81B3-18687A72E8F6}"/>
    <pc:docChg chg="modSld">
      <pc:chgData name="Imed Bouazizi" userId="S::bouazizi@qti.qualcomm.com::300043ec-01cb-4c86-b16d-d7941d3371b2" providerId="AD" clId="Web-{A1768BBB-7149-388C-81B3-18687A72E8F6}" dt="2021-11-03T03:27:26.255" v="49" actId="1076"/>
      <pc:docMkLst>
        <pc:docMk/>
      </pc:docMkLst>
      <pc:sldChg chg="addSp delSp modSp">
        <pc:chgData name="Imed Bouazizi" userId="S::bouazizi@qti.qualcomm.com::300043ec-01cb-4c86-b16d-d7941d3371b2" providerId="AD" clId="Web-{A1768BBB-7149-388C-81B3-18687A72E8F6}" dt="2021-11-03T03:27:26.255" v="49" actId="1076"/>
        <pc:sldMkLst>
          <pc:docMk/>
          <pc:sldMk cId="1238594375" sldId="1448942990"/>
        </pc:sldMkLst>
        <pc:spChg chg="mod">
          <ac:chgData name="Imed Bouazizi" userId="S::bouazizi@qti.qualcomm.com::300043ec-01cb-4c86-b16d-d7941d3371b2" providerId="AD" clId="Web-{A1768BBB-7149-388C-81B3-18687A72E8F6}" dt="2021-11-03T03:26:14.113" v="45" actId="14100"/>
          <ac:spMkLst>
            <pc:docMk/>
            <pc:sldMk cId="1238594375" sldId="1448942990"/>
            <ac:spMk id="5" creationId="{8332B287-0E29-B74A-8D96-162EAC660D75}"/>
          </ac:spMkLst>
        </pc:spChg>
        <pc:spChg chg="mod topLvl">
          <ac:chgData name="Imed Bouazizi" userId="S::bouazizi@qti.qualcomm.com::300043ec-01cb-4c86-b16d-d7941d3371b2" providerId="AD" clId="Web-{A1768BBB-7149-388C-81B3-18687A72E8F6}" dt="2021-11-03T03:25:28.315" v="38" actId="14100"/>
          <ac:spMkLst>
            <pc:docMk/>
            <pc:sldMk cId="1238594375" sldId="1448942990"/>
            <ac:spMk id="9" creationId="{242FDA73-7C7E-CC4F-90C7-7F579A017D4C}"/>
          </ac:spMkLst>
        </pc:spChg>
        <pc:spChg chg="mod topLvl">
          <ac:chgData name="Imed Bouazizi" userId="S::bouazizi@qti.qualcomm.com::300043ec-01cb-4c86-b16d-d7941d3371b2" providerId="AD" clId="Web-{A1768BBB-7149-388C-81B3-18687A72E8F6}" dt="2021-11-03T03:23:02.061" v="25"/>
          <ac:spMkLst>
            <pc:docMk/>
            <pc:sldMk cId="1238594375" sldId="1448942990"/>
            <ac:spMk id="11" creationId="{F65DBF85-4005-5D48-91A7-6351749A9F5D}"/>
          </ac:spMkLst>
        </pc:spChg>
        <pc:spChg chg="topLvl">
          <ac:chgData name="Imed Bouazizi" userId="S::bouazizi@qti.qualcomm.com::300043ec-01cb-4c86-b16d-d7941d3371b2" providerId="AD" clId="Web-{A1768BBB-7149-388C-81B3-18687A72E8F6}" dt="2021-11-03T03:23:02.061" v="25"/>
          <ac:spMkLst>
            <pc:docMk/>
            <pc:sldMk cId="1238594375" sldId="1448942990"/>
            <ac:spMk id="12" creationId="{EF702A38-8D26-5742-966C-B6C0E968CB87}"/>
          </ac:spMkLst>
        </pc:spChg>
        <pc:spChg chg="mod topLvl">
          <ac:chgData name="Imed Bouazizi" userId="S::bouazizi@qti.qualcomm.com::300043ec-01cb-4c86-b16d-d7941d3371b2" providerId="AD" clId="Web-{A1768BBB-7149-388C-81B3-18687A72E8F6}" dt="2021-11-03T03:27:26.255" v="49" actId="1076"/>
          <ac:spMkLst>
            <pc:docMk/>
            <pc:sldMk cId="1238594375" sldId="1448942990"/>
            <ac:spMk id="13" creationId="{88FF33B6-B647-044E-94A5-CEC098A716EB}"/>
          </ac:spMkLst>
        </pc:spChg>
        <pc:spChg chg="topLvl">
          <ac:chgData name="Imed Bouazizi" userId="S::bouazizi@qti.qualcomm.com::300043ec-01cb-4c86-b16d-d7941d3371b2" providerId="AD" clId="Web-{A1768BBB-7149-388C-81B3-18687A72E8F6}" dt="2021-11-03T03:23:02.061" v="25"/>
          <ac:spMkLst>
            <pc:docMk/>
            <pc:sldMk cId="1238594375" sldId="1448942990"/>
            <ac:spMk id="14" creationId="{E2F8185C-512C-2242-B552-8C1818DFF22B}"/>
          </ac:spMkLst>
        </pc:spChg>
        <pc:spChg chg="topLvl">
          <ac:chgData name="Imed Bouazizi" userId="S::bouazizi@qti.qualcomm.com::300043ec-01cb-4c86-b16d-d7941d3371b2" providerId="AD" clId="Web-{A1768BBB-7149-388C-81B3-18687A72E8F6}" dt="2021-11-03T03:24:38.314" v="34"/>
          <ac:spMkLst>
            <pc:docMk/>
            <pc:sldMk cId="1238594375" sldId="1448942990"/>
            <ac:spMk id="18" creationId="{BCAE9BF5-1DD6-6042-9452-A446FABF1ED5}"/>
          </ac:spMkLst>
        </pc:spChg>
        <pc:spChg chg="mod topLvl">
          <ac:chgData name="Imed Bouazizi" userId="S::bouazizi@qti.qualcomm.com::300043ec-01cb-4c86-b16d-d7941d3371b2" providerId="AD" clId="Web-{A1768BBB-7149-388C-81B3-18687A72E8F6}" dt="2021-11-03T03:24:38.314" v="34"/>
          <ac:spMkLst>
            <pc:docMk/>
            <pc:sldMk cId="1238594375" sldId="1448942990"/>
            <ac:spMk id="19" creationId="{EA7BD8F4-9719-0449-ACAE-0A501B007416}"/>
          </ac:spMkLst>
        </pc:spChg>
        <pc:spChg chg="mod topLvl">
          <ac:chgData name="Imed Bouazizi" userId="S::bouazizi@qti.qualcomm.com::300043ec-01cb-4c86-b16d-d7941d3371b2" providerId="AD" clId="Web-{A1768BBB-7149-388C-81B3-18687A72E8F6}" dt="2021-11-03T03:24:38.314" v="34"/>
          <ac:spMkLst>
            <pc:docMk/>
            <pc:sldMk cId="1238594375" sldId="1448942990"/>
            <ac:spMk id="20" creationId="{328A2F9B-0F63-8840-933B-B2523E4324DE}"/>
          </ac:spMkLst>
        </pc:spChg>
        <pc:spChg chg="mod topLvl">
          <ac:chgData name="Imed Bouazizi" userId="S::bouazizi@qti.qualcomm.com::300043ec-01cb-4c86-b16d-d7941d3371b2" providerId="AD" clId="Web-{A1768BBB-7149-388C-81B3-18687A72E8F6}" dt="2021-11-03T03:24:38.314" v="34"/>
          <ac:spMkLst>
            <pc:docMk/>
            <pc:sldMk cId="1238594375" sldId="1448942990"/>
            <ac:spMk id="21" creationId="{A0E8DD0E-E5C6-EE4F-8BC5-C74FC704C171}"/>
          </ac:spMkLst>
        </pc:spChg>
        <pc:spChg chg="mod topLvl">
          <ac:chgData name="Imed Bouazizi" userId="S::bouazizi@qti.qualcomm.com::300043ec-01cb-4c86-b16d-d7941d3371b2" providerId="AD" clId="Web-{A1768BBB-7149-388C-81B3-18687A72E8F6}" dt="2021-11-03T03:24:38.314" v="34"/>
          <ac:spMkLst>
            <pc:docMk/>
            <pc:sldMk cId="1238594375" sldId="1448942990"/>
            <ac:spMk id="22" creationId="{3AEB75CE-DA9E-FB46-B4AF-0AAD8CA3281D}"/>
          </ac:spMkLst>
        </pc:spChg>
        <pc:spChg chg="mod topLvl">
          <ac:chgData name="Imed Bouazizi" userId="S::bouazizi@qti.qualcomm.com::300043ec-01cb-4c86-b16d-d7941d3371b2" providerId="AD" clId="Web-{A1768BBB-7149-388C-81B3-18687A72E8F6}" dt="2021-11-03T03:24:38.314" v="34"/>
          <ac:spMkLst>
            <pc:docMk/>
            <pc:sldMk cId="1238594375" sldId="1448942990"/>
            <ac:spMk id="23" creationId="{1EEF4204-269C-E042-8EBA-2E34291E2177}"/>
          </ac:spMkLst>
        </pc:spChg>
        <pc:spChg chg="mod topLvl">
          <ac:chgData name="Imed Bouazizi" userId="S::bouazizi@qti.qualcomm.com::300043ec-01cb-4c86-b16d-d7941d3371b2" providerId="AD" clId="Web-{A1768BBB-7149-388C-81B3-18687A72E8F6}" dt="2021-11-03T03:25:47.722" v="41" actId="14100"/>
          <ac:spMkLst>
            <pc:docMk/>
            <pc:sldMk cId="1238594375" sldId="1448942990"/>
            <ac:spMk id="24" creationId="{DA24F07D-61F6-9E4D-8DD2-D581B073BD6A}"/>
          </ac:spMkLst>
        </pc:spChg>
        <pc:spChg chg="mod topLvl">
          <ac:chgData name="Imed Bouazizi" userId="S::bouazizi@qti.qualcomm.com::300043ec-01cb-4c86-b16d-d7941d3371b2" providerId="AD" clId="Web-{A1768BBB-7149-388C-81B3-18687A72E8F6}" dt="2021-11-03T03:26:06.441" v="44" actId="1076"/>
          <ac:spMkLst>
            <pc:docMk/>
            <pc:sldMk cId="1238594375" sldId="1448942990"/>
            <ac:spMk id="25" creationId="{1247C447-FD74-064C-813B-0752E01F2575}"/>
          </ac:spMkLst>
        </pc:spChg>
        <pc:spChg chg="topLvl">
          <ac:chgData name="Imed Bouazizi" userId="S::bouazizi@qti.qualcomm.com::300043ec-01cb-4c86-b16d-d7941d3371b2" providerId="AD" clId="Web-{A1768BBB-7149-388C-81B3-18687A72E8F6}" dt="2021-11-03T03:25:40.862" v="40"/>
          <ac:spMkLst>
            <pc:docMk/>
            <pc:sldMk cId="1238594375" sldId="1448942990"/>
            <ac:spMk id="26" creationId="{BC21821E-D383-E140-8F42-F5D3039C14C4}"/>
          </ac:spMkLst>
        </pc:spChg>
        <pc:spChg chg="topLvl">
          <ac:chgData name="Imed Bouazizi" userId="S::bouazizi@qti.qualcomm.com::300043ec-01cb-4c86-b16d-d7941d3371b2" providerId="AD" clId="Web-{A1768BBB-7149-388C-81B3-18687A72E8F6}" dt="2021-11-03T03:25:40.862" v="40"/>
          <ac:spMkLst>
            <pc:docMk/>
            <pc:sldMk cId="1238594375" sldId="1448942990"/>
            <ac:spMk id="27" creationId="{9F34B053-3C4B-1A41-919B-9BD5E0608F14}"/>
          </ac:spMkLst>
        </pc:spChg>
        <pc:spChg chg="mod topLvl">
          <ac:chgData name="Imed Bouazizi" userId="S::bouazizi@qti.qualcomm.com::300043ec-01cb-4c86-b16d-d7941d3371b2" providerId="AD" clId="Web-{A1768BBB-7149-388C-81B3-18687A72E8F6}" dt="2021-11-03T03:26:44.332" v="46" actId="1076"/>
          <ac:spMkLst>
            <pc:docMk/>
            <pc:sldMk cId="1238594375" sldId="1448942990"/>
            <ac:spMk id="28" creationId="{A8AE56BE-0F86-7D4B-B574-43D0A3F683FC}"/>
          </ac:spMkLst>
        </pc:spChg>
        <pc:spChg chg="mod topLvl">
          <ac:chgData name="Imed Bouazizi" userId="S::bouazizi@qti.qualcomm.com::300043ec-01cb-4c86-b16d-d7941d3371b2" providerId="AD" clId="Web-{A1768BBB-7149-388C-81B3-18687A72E8F6}" dt="2021-11-03T03:23:50.547" v="28" actId="14100"/>
          <ac:spMkLst>
            <pc:docMk/>
            <pc:sldMk cId="1238594375" sldId="1448942990"/>
            <ac:spMk id="29" creationId="{46E81068-ECD5-904B-9182-A6756C5773F1}"/>
          </ac:spMkLst>
        </pc:spChg>
        <pc:spChg chg="mod topLvl">
          <ac:chgData name="Imed Bouazizi" userId="S::bouazizi@qti.qualcomm.com::300043ec-01cb-4c86-b16d-d7941d3371b2" providerId="AD" clId="Web-{A1768BBB-7149-388C-81B3-18687A72E8F6}" dt="2021-11-03T03:23:42.937" v="27"/>
          <ac:spMkLst>
            <pc:docMk/>
            <pc:sldMk cId="1238594375" sldId="1448942990"/>
            <ac:spMk id="30" creationId="{3CA325DE-823B-C64D-AD3D-E9A37D58DAFB}"/>
          </ac:spMkLst>
        </pc:spChg>
        <pc:spChg chg="mod topLvl">
          <ac:chgData name="Imed Bouazizi" userId="S::bouazizi@qti.qualcomm.com::300043ec-01cb-4c86-b16d-d7941d3371b2" providerId="AD" clId="Web-{A1768BBB-7149-388C-81B3-18687A72E8F6}" dt="2021-11-03T03:23:57.688" v="29" actId="1076"/>
          <ac:spMkLst>
            <pc:docMk/>
            <pc:sldMk cId="1238594375" sldId="1448942990"/>
            <ac:spMk id="31" creationId="{404AE264-B371-B845-87B8-72D3780A2F43}"/>
          </ac:spMkLst>
        </pc:spChg>
        <pc:grpChg chg="del mod">
          <ac:chgData name="Imed Bouazizi" userId="S::bouazizi@qti.qualcomm.com::300043ec-01cb-4c86-b16d-d7941d3371b2" providerId="AD" clId="Web-{A1768BBB-7149-388C-81B3-18687A72E8F6}" dt="2021-11-03T03:23:02.061" v="25"/>
          <ac:grpSpMkLst>
            <pc:docMk/>
            <pc:sldMk cId="1238594375" sldId="1448942990"/>
            <ac:grpSpMk id="6" creationId="{A17B0A34-8087-2142-B1C0-A4C84E551603}"/>
          </ac:grpSpMkLst>
        </pc:grpChg>
        <pc:grpChg chg="del mod topLvl">
          <ac:chgData name="Imed Bouazizi" userId="S::bouazizi@qti.qualcomm.com::300043ec-01cb-4c86-b16d-d7941d3371b2" providerId="AD" clId="Web-{A1768BBB-7149-388C-81B3-18687A72E8F6}" dt="2021-11-03T03:23:42.937" v="27"/>
          <ac:grpSpMkLst>
            <pc:docMk/>
            <pc:sldMk cId="1238594375" sldId="1448942990"/>
            <ac:grpSpMk id="7" creationId="{2B1469C1-FD6E-3B4E-98BE-D9AB0EA7BF75}"/>
          </ac:grpSpMkLst>
        </pc:grpChg>
        <pc:grpChg chg="del mod topLvl">
          <ac:chgData name="Imed Bouazizi" userId="S::bouazizi@qti.qualcomm.com::300043ec-01cb-4c86-b16d-d7941d3371b2" providerId="AD" clId="Web-{A1768BBB-7149-388C-81B3-18687A72E8F6}" dt="2021-11-03T03:25:40.862" v="40"/>
          <ac:grpSpMkLst>
            <pc:docMk/>
            <pc:sldMk cId="1238594375" sldId="1448942990"/>
            <ac:grpSpMk id="8" creationId="{E4CB556A-3C53-DA4F-85E9-EE741E5A801A}"/>
          </ac:grpSpMkLst>
        </pc:grpChg>
        <pc:grpChg chg="del mod topLvl">
          <ac:chgData name="Imed Bouazizi" userId="S::bouazizi@qti.qualcomm.com::300043ec-01cb-4c86-b16d-d7941d3371b2" providerId="AD" clId="Web-{A1768BBB-7149-388C-81B3-18687A72E8F6}" dt="2021-11-03T03:24:38.314" v="34"/>
          <ac:grpSpMkLst>
            <pc:docMk/>
            <pc:sldMk cId="1238594375" sldId="1448942990"/>
            <ac:grpSpMk id="10" creationId="{0FAA70BE-9D00-C843-AD1B-DD356FBDD255}"/>
          </ac:grpSpMkLst>
        </pc:grpChg>
        <pc:grpChg chg="add mod">
          <ac:chgData name="Imed Bouazizi" userId="S::bouazizi@qti.qualcomm.com::300043ec-01cb-4c86-b16d-d7941d3371b2" providerId="AD" clId="Web-{A1768BBB-7149-388C-81B3-18687A72E8F6}" dt="2021-11-03T03:25:13.440" v="36" actId="1076"/>
          <ac:grpSpMkLst>
            <pc:docMk/>
            <pc:sldMk cId="1238594375" sldId="1448942990"/>
            <ac:grpSpMk id="33" creationId="{18DB48E1-6773-44E9-873F-40BC4A6159BB}"/>
          </ac:grpSpMkLst>
        </pc:grpChg>
        <pc:cxnChg chg="mod topLvl">
          <ac:chgData name="Imed Bouazizi" userId="S::bouazizi@qti.qualcomm.com::300043ec-01cb-4c86-b16d-d7941d3371b2" providerId="AD" clId="Web-{A1768BBB-7149-388C-81B3-18687A72E8F6}" dt="2021-11-03T03:27:19.240" v="48" actId="14100"/>
          <ac:cxnSpMkLst>
            <pc:docMk/>
            <pc:sldMk cId="1238594375" sldId="1448942990"/>
            <ac:cxnSpMk id="15" creationId="{F5499AEF-4423-A14C-A138-3E11096DD8C6}"/>
          </ac:cxnSpMkLst>
        </pc:cxnChg>
        <pc:cxnChg chg="mod topLvl">
          <ac:chgData name="Imed Bouazizi" userId="S::bouazizi@qti.qualcomm.com::300043ec-01cb-4c86-b16d-d7941d3371b2" providerId="AD" clId="Web-{A1768BBB-7149-388C-81B3-18687A72E8F6}" dt="2021-11-03T03:23:02.061" v="25"/>
          <ac:cxnSpMkLst>
            <pc:docMk/>
            <pc:sldMk cId="1238594375" sldId="1448942990"/>
            <ac:cxnSpMk id="16" creationId="{D467D643-9AFB-E34F-8FE1-52BC3C36E0EE}"/>
          </ac:cxnSpMkLst>
        </pc:cxnChg>
        <pc:cxnChg chg="topLvl">
          <ac:chgData name="Imed Bouazizi" userId="S::bouazizi@qti.qualcomm.com::300043ec-01cb-4c86-b16d-d7941d3371b2" providerId="AD" clId="Web-{A1768BBB-7149-388C-81B3-18687A72E8F6}" dt="2021-11-03T03:23:02.061" v="25"/>
          <ac:cxnSpMkLst>
            <pc:docMk/>
            <pc:sldMk cId="1238594375" sldId="1448942990"/>
            <ac:cxnSpMk id="17" creationId="{1CEA6948-9046-B74F-983E-D6BFCD1C5845}"/>
          </ac:cxnSpMkLst>
        </pc:cxnChg>
        <pc:cxnChg chg="mod">
          <ac:chgData name="Imed Bouazizi" userId="S::bouazizi@qti.qualcomm.com::300043ec-01cb-4c86-b16d-d7941d3371b2" providerId="AD" clId="Web-{A1768BBB-7149-388C-81B3-18687A72E8F6}" dt="2021-11-03T03:26:06.441" v="44" actId="1076"/>
          <ac:cxnSpMkLst>
            <pc:docMk/>
            <pc:sldMk cId="1238594375" sldId="1448942990"/>
            <ac:cxnSpMk id="32" creationId="{C1045394-DE19-1D4A-8AA7-57E31E9ADCBF}"/>
          </ac:cxnSpMkLst>
        </pc:cxnChg>
      </pc:sldChg>
    </pc:docChg>
  </pc:docChgLst>
  <pc:docChgLst>
    <pc:chgData name="Imed Bouazizi" userId="300043ec-01cb-4c86-b16d-d7941d3371b2" providerId="ADAL" clId="{0096D700-6746-4C93-8134-5CFFB393C006}"/>
    <pc:docChg chg="undo custSel modSld">
      <pc:chgData name="Imed Bouazizi" userId="300043ec-01cb-4c86-b16d-d7941d3371b2" providerId="ADAL" clId="{0096D700-6746-4C93-8134-5CFFB393C006}" dt="2021-11-03T03:30:21.278" v="44" actId="20577"/>
      <pc:docMkLst>
        <pc:docMk/>
      </pc:docMkLst>
      <pc:sldChg chg="delSp modSp mod">
        <pc:chgData name="Imed Bouazizi" userId="300043ec-01cb-4c86-b16d-d7941d3371b2" providerId="ADAL" clId="{0096D700-6746-4C93-8134-5CFFB393C006}" dt="2021-11-03T03:30:21.278" v="44" actId="20577"/>
        <pc:sldMkLst>
          <pc:docMk/>
          <pc:sldMk cId="1238594375" sldId="1448942990"/>
        </pc:sldMkLst>
        <pc:spChg chg="del mod">
          <ac:chgData name="Imed Bouazizi" userId="300043ec-01cb-4c86-b16d-d7941d3371b2" providerId="ADAL" clId="{0096D700-6746-4C93-8134-5CFFB393C006}" dt="2021-11-03T03:29:10.655" v="28" actId="478"/>
          <ac:spMkLst>
            <pc:docMk/>
            <pc:sldMk cId="1238594375" sldId="1448942990"/>
            <ac:spMk id="2" creationId="{C5F67811-597C-E843-ADC2-88BF612FC39E}"/>
          </ac:spMkLst>
        </pc:spChg>
        <pc:spChg chg="mod">
          <ac:chgData name="Imed Bouazizi" userId="300043ec-01cb-4c86-b16d-d7941d3371b2" providerId="ADAL" clId="{0096D700-6746-4C93-8134-5CFFB393C006}" dt="2021-11-03T03:30:21.278" v="44" actId="20577"/>
          <ac:spMkLst>
            <pc:docMk/>
            <pc:sldMk cId="1238594375" sldId="1448942990"/>
            <ac:spMk id="11" creationId="{F65DBF85-4005-5D48-91A7-6351749A9F5D}"/>
          </ac:spMkLst>
        </pc:spChg>
        <pc:spChg chg="mod">
          <ac:chgData name="Imed Bouazizi" userId="300043ec-01cb-4c86-b16d-d7941d3371b2" providerId="ADAL" clId="{0096D700-6746-4C93-8134-5CFFB393C006}" dt="2021-11-03T03:29:04.771" v="26" actId="1076"/>
          <ac:spMkLst>
            <pc:docMk/>
            <pc:sldMk cId="1238594375" sldId="1448942990"/>
            <ac:spMk id="14" creationId="{E2F8185C-512C-2242-B552-8C1818DFF22B}"/>
          </ac:spMkLst>
        </pc:spChg>
        <pc:spChg chg="mod">
          <ac:chgData name="Imed Bouazizi" userId="300043ec-01cb-4c86-b16d-d7941d3371b2" providerId="ADAL" clId="{0096D700-6746-4C93-8134-5CFFB393C006}" dt="2021-11-03T03:28:40.238" v="22" actId="1037"/>
          <ac:spMkLst>
            <pc:docMk/>
            <pc:sldMk cId="1238594375" sldId="1448942990"/>
            <ac:spMk id="26" creationId="{BC21821E-D383-E140-8F42-F5D3039C14C4}"/>
          </ac:spMkLst>
        </pc:spChg>
        <pc:spChg chg="mod">
          <ac:chgData name="Imed Bouazizi" userId="300043ec-01cb-4c86-b16d-d7941d3371b2" providerId="ADAL" clId="{0096D700-6746-4C93-8134-5CFFB393C006}" dt="2021-11-03T03:28:28.207" v="3" actId="1037"/>
          <ac:spMkLst>
            <pc:docMk/>
            <pc:sldMk cId="1238594375" sldId="1448942990"/>
            <ac:spMk id="28" creationId="{A8AE56BE-0F86-7D4B-B574-43D0A3F683FC}"/>
          </ac:spMkLst>
        </pc:spChg>
        <pc:spChg chg="mod">
          <ac:chgData name="Imed Bouazizi" userId="300043ec-01cb-4c86-b16d-d7941d3371b2" providerId="ADAL" clId="{0096D700-6746-4C93-8134-5CFFB393C006}" dt="2021-11-03T03:29:59.942" v="33" actId="14100"/>
          <ac:spMkLst>
            <pc:docMk/>
            <pc:sldMk cId="1238594375" sldId="1448942990"/>
            <ac:spMk id="31" creationId="{404AE264-B371-B845-87B8-72D3780A2F43}"/>
          </ac:spMkLst>
        </pc:spChg>
        <pc:cxnChg chg="mod">
          <ac:chgData name="Imed Bouazizi" userId="300043ec-01cb-4c86-b16d-d7941d3371b2" providerId="ADAL" clId="{0096D700-6746-4C93-8134-5CFFB393C006}" dt="2021-11-03T03:28:25.830" v="2" actId="14100"/>
          <ac:cxnSpMkLst>
            <pc:docMk/>
            <pc:sldMk cId="1238594375" sldId="1448942990"/>
            <ac:cxnSpMk id="15" creationId="{F5499AEF-4423-A14C-A138-3E11096DD8C6}"/>
          </ac:cxnSpMkLst>
        </pc:cxnChg>
        <pc:cxnChg chg="mod">
          <ac:chgData name="Imed Bouazizi" userId="300043ec-01cb-4c86-b16d-d7941d3371b2" providerId="ADAL" clId="{0096D700-6746-4C93-8134-5CFFB393C006}" dt="2021-11-03T03:29:04.771" v="26" actId="1076"/>
          <ac:cxnSpMkLst>
            <pc:docMk/>
            <pc:sldMk cId="1238594375" sldId="1448942990"/>
            <ac:cxnSpMk id="32" creationId="{C1045394-DE19-1D4A-8AA7-57E31E9ADCBF}"/>
          </ac:cxnSpMkLst>
        </pc:cxnChg>
      </pc:sldChg>
    </pc:docChg>
  </pc:docChgLst>
  <pc:docChgLst>
    <pc:chgData name="Nikolai Leung" userId="5a841b54-124a-4321-8d48-d4d361d240d2" providerId="ADAL" clId="{2B356695-354D-B04F-B5C8-C7C2F4AA0461}"/>
    <pc:docChg chg="modSld">
      <pc:chgData name="Nikolai Leung" userId="5a841b54-124a-4321-8d48-d4d361d240d2" providerId="ADAL" clId="{2B356695-354D-B04F-B5C8-C7C2F4AA0461}" dt="2021-11-03T14:15:52.669" v="7" actId="6549"/>
      <pc:docMkLst>
        <pc:docMk/>
      </pc:docMkLst>
      <pc:sldChg chg="addSp modSp">
        <pc:chgData name="Nikolai Leung" userId="5a841b54-124a-4321-8d48-d4d361d240d2" providerId="ADAL" clId="{2B356695-354D-B04F-B5C8-C7C2F4AA0461}" dt="2021-11-03T14:15:52.669" v="7" actId="6549"/>
        <pc:sldMkLst>
          <pc:docMk/>
          <pc:sldMk cId="4129786951" sldId="141169816"/>
        </pc:sldMkLst>
        <pc:spChg chg="mod">
          <ac:chgData name="Nikolai Leung" userId="5a841b54-124a-4321-8d48-d4d361d240d2" providerId="ADAL" clId="{2B356695-354D-B04F-B5C8-C7C2F4AA0461}" dt="2021-11-03T14:15:52.669" v="7" actId="6549"/>
          <ac:spMkLst>
            <pc:docMk/>
            <pc:sldMk cId="4129786951" sldId="141169816"/>
            <ac:spMk id="6" creationId="{F7FBC654-B0F0-4037-B208-6ECD8A1A77A6}"/>
          </ac:spMkLst>
        </pc:spChg>
        <pc:graphicFrameChg chg="add mod">
          <ac:chgData name="Nikolai Leung" userId="5a841b54-124a-4321-8d48-d4d361d240d2" providerId="ADAL" clId="{2B356695-354D-B04F-B5C8-C7C2F4AA0461}" dt="2021-11-03T14:15:22.683" v="1"/>
          <ac:graphicFrameMkLst>
            <pc:docMk/>
            <pc:sldMk cId="4129786951" sldId="141169816"/>
            <ac:graphicFrameMk id="8" creationId="{09BBE1AB-F828-0140-886E-0AB94990EFB2}"/>
          </ac:graphicFrameMkLst>
        </pc:graphicFrame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E6BAE0-8E36-4B4D-900E-E9F23BAD9CF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41F4265-D742-4510-A2BD-C82D0F56DE41}">
      <dgm:prSet/>
      <dgm:spPr/>
      <dgm:t>
        <a:bodyPr/>
        <a:lstStyle/>
        <a:p>
          <a:pPr>
            <a:lnSpc>
              <a:spcPct val="100000"/>
            </a:lnSpc>
          </a:pPr>
          <a:r>
            <a:rPr lang="en-US">
              <a:solidFill>
                <a:schemeClr val="tx1"/>
              </a:solidFill>
            </a:rPr>
            <a:t>Has identified commercialization interests</a:t>
          </a:r>
        </a:p>
      </dgm:t>
    </dgm:pt>
    <dgm:pt modelId="{460E1BDE-01B1-43C7-BE6F-8F630C3F9D28}" type="parTrans" cxnId="{B8464FB6-A8AF-4F1D-BEEB-7F956558EC96}">
      <dgm:prSet/>
      <dgm:spPr/>
      <dgm:t>
        <a:bodyPr/>
        <a:lstStyle/>
        <a:p>
          <a:endParaRPr lang="en-US"/>
        </a:p>
      </dgm:t>
    </dgm:pt>
    <dgm:pt modelId="{FFBC6781-43F9-4242-A16C-4119108E7BC0}" type="sibTrans" cxnId="{B8464FB6-A8AF-4F1D-BEEB-7F956558EC96}">
      <dgm:prSet/>
      <dgm:spPr/>
      <dgm:t>
        <a:bodyPr/>
        <a:lstStyle/>
        <a:p>
          <a:endParaRPr lang="en-US"/>
        </a:p>
      </dgm:t>
    </dgm:pt>
    <dgm:pt modelId="{AFC8A4DE-8FE5-4613-8F37-6FA8BCB3AA66}">
      <dgm:prSet/>
      <dgm:spPr/>
      <dgm:t>
        <a:bodyPr/>
        <a:lstStyle/>
        <a:p>
          <a:pPr>
            <a:lnSpc>
              <a:spcPct val="100000"/>
            </a:lnSpc>
          </a:pPr>
          <a:r>
            <a:rPr lang="en-US">
              <a:solidFill>
                <a:schemeClr val="tx1"/>
              </a:solidFill>
            </a:rPr>
            <a:t>Non-vertical framework for app integration &amp; service collaboration</a:t>
          </a:r>
        </a:p>
      </dgm:t>
    </dgm:pt>
    <dgm:pt modelId="{5B9B2BF9-56B4-4570-9AB7-F8F7801F9339}" type="parTrans" cxnId="{2A32A3C6-3480-433C-B721-D2FE1DF3E252}">
      <dgm:prSet/>
      <dgm:spPr/>
      <dgm:t>
        <a:bodyPr/>
        <a:lstStyle/>
        <a:p>
          <a:endParaRPr lang="en-US"/>
        </a:p>
      </dgm:t>
    </dgm:pt>
    <dgm:pt modelId="{742098F0-5106-49C1-A0FA-F844F3656673}" type="sibTrans" cxnId="{2A32A3C6-3480-433C-B721-D2FE1DF3E252}">
      <dgm:prSet/>
      <dgm:spPr/>
      <dgm:t>
        <a:bodyPr/>
        <a:lstStyle/>
        <a:p>
          <a:endParaRPr lang="en-US"/>
        </a:p>
      </dgm:t>
    </dgm:pt>
    <dgm:pt modelId="{476C56F3-F8B1-43A3-A179-3BFDDA8E6ED3}">
      <dgm:prSet/>
      <dgm:spPr/>
      <dgm:t>
        <a:bodyPr/>
        <a:lstStyle/>
        <a:p>
          <a:pPr>
            <a:lnSpc>
              <a:spcPct val="100000"/>
            </a:lnSpc>
          </a:pPr>
          <a:r>
            <a:rPr lang="en-US">
              <a:solidFill>
                <a:schemeClr val="tx1"/>
              </a:solidFill>
            </a:rPr>
            <a:t>Leverage deployed multimedia technologies</a:t>
          </a:r>
        </a:p>
      </dgm:t>
    </dgm:pt>
    <dgm:pt modelId="{35A583EB-498D-4F31-A898-21FDA721C8CE}" type="parTrans" cxnId="{F7B370E6-8847-49F1-A9D8-31F1BC6A43A2}">
      <dgm:prSet/>
      <dgm:spPr/>
      <dgm:t>
        <a:bodyPr/>
        <a:lstStyle/>
        <a:p>
          <a:endParaRPr lang="en-US"/>
        </a:p>
      </dgm:t>
    </dgm:pt>
    <dgm:pt modelId="{42B61368-EF2D-44BC-8670-6214DD2B2C63}" type="sibTrans" cxnId="{F7B370E6-8847-49F1-A9D8-31F1BC6A43A2}">
      <dgm:prSet/>
      <dgm:spPr/>
      <dgm:t>
        <a:bodyPr/>
        <a:lstStyle/>
        <a:p>
          <a:endParaRPr lang="en-US"/>
        </a:p>
      </dgm:t>
    </dgm:pt>
    <dgm:pt modelId="{41444499-2058-4667-B12F-C114C21BA3E8}">
      <dgm:prSet/>
      <dgm:spPr/>
      <dgm:t>
        <a:bodyPr/>
        <a:lstStyle/>
        <a:p>
          <a:pPr>
            <a:lnSpc>
              <a:spcPct val="100000"/>
            </a:lnSpc>
          </a:pPr>
          <a:r>
            <a:rPr lang="en-US"/>
            <a:t>Support for implementation and deployment (tools, reference s/w, interop,…)</a:t>
          </a:r>
        </a:p>
      </dgm:t>
    </dgm:pt>
    <dgm:pt modelId="{AF635E35-0BDF-4408-9D7F-0DB6EC0A1A81}" type="parTrans" cxnId="{CB42613F-B315-4554-8709-ED0851A6FC6B}">
      <dgm:prSet/>
      <dgm:spPr/>
      <dgm:t>
        <a:bodyPr/>
        <a:lstStyle/>
        <a:p>
          <a:endParaRPr lang="en-US"/>
        </a:p>
      </dgm:t>
    </dgm:pt>
    <dgm:pt modelId="{D63C9DBD-D66D-4271-AAA8-03E0A4D6419E}" type="sibTrans" cxnId="{CB42613F-B315-4554-8709-ED0851A6FC6B}">
      <dgm:prSet/>
      <dgm:spPr/>
      <dgm:t>
        <a:bodyPr/>
        <a:lstStyle/>
        <a:p>
          <a:endParaRPr lang="en-US"/>
        </a:p>
      </dgm:t>
    </dgm:pt>
    <dgm:pt modelId="{DE6A7F4A-6924-40C7-9B03-CDC6426D9481}" type="pres">
      <dgm:prSet presAssocID="{1EE6BAE0-8E36-4B4D-900E-E9F23BAD9CFA}" presName="root" presStyleCnt="0">
        <dgm:presLayoutVars>
          <dgm:dir/>
          <dgm:resizeHandles val="exact"/>
        </dgm:presLayoutVars>
      </dgm:prSet>
      <dgm:spPr/>
    </dgm:pt>
    <dgm:pt modelId="{F90B952F-19BF-43D3-89C6-D1E37ABAC654}" type="pres">
      <dgm:prSet presAssocID="{541F4265-D742-4510-A2BD-C82D0F56DE41}" presName="compNode" presStyleCnt="0"/>
      <dgm:spPr/>
    </dgm:pt>
    <dgm:pt modelId="{5CF4D25B-6F76-40DC-A40D-761A36268B34}" type="pres">
      <dgm:prSet presAssocID="{541F4265-D742-4510-A2BD-C82D0F56DE41}" presName="bgRect" presStyleLbl="bgShp" presStyleIdx="0" presStyleCnt="4"/>
      <dgm:spPr/>
    </dgm:pt>
    <dgm:pt modelId="{776ED02D-F219-4802-AE44-1E0E89D5123F}" type="pres">
      <dgm:prSet presAssocID="{541F4265-D742-4510-A2BD-C82D0F56DE4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hopping cart"/>
        </a:ext>
      </dgm:extLst>
    </dgm:pt>
    <dgm:pt modelId="{E9B24A44-1F31-4767-860C-0929C22226F8}" type="pres">
      <dgm:prSet presAssocID="{541F4265-D742-4510-A2BD-C82D0F56DE41}" presName="spaceRect" presStyleCnt="0"/>
      <dgm:spPr/>
    </dgm:pt>
    <dgm:pt modelId="{9EF2BCB2-83C2-43E3-8DF1-6DE26F39CEEE}" type="pres">
      <dgm:prSet presAssocID="{541F4265-D742-4510-A2BD-C82D0F56DE41}" presName="parTx" presStyleLbl="revTx" presStyleIdx="0" presStyleCnt="4">
        <dgm:presLayoutVars>
          <dgm:chMax val="0"/>
          <dgm:chPref val="0"/>
        </dgm:presLayoutVars>
      </dgm:prSet>
      <dgm:spPr/>
    </dgm:pt>
    <dgm:pt modelId="{BF419C11-BF64-4E38-BF63-6DD4BC52DC94}" type="pres">
      <dgm:prSet presAssocID="{FFBC6781-43F9-4242-A16C-4119108E7BC0}" presName="sibTrans" presStyleCnt="0"/>
      <dgm:spPr/>
    </dgm:pt>
    <dgm:pt modelId="{42E17526-A84E-44DD-98BF-C36E1A4DC6E8}" type="pres">
      <dgm:prSet presAssocID="{AFC8A4DE-8FE5-4613-8F37-6FA8BCB3AA66}" presName="compNode" presStyleCnt="0"/>
      <dgm:spPr/>
    </dgm:pt>
    <dgm:pt modelId="{942CF5A7-1E2D-4B48-974D-1AE54905AE07}" type="pres">
      <dgm:prSet presAssocID="{AFC8A4DE-8FE5-4613-8F37-6FA8BCB3AA66}" presName="bgRect" presStyleLbl="bgShp" presStyleIdx="1" presStyleCnt="4"/>
      <dgm:spPr/>
    </dgm:pt>
    <dgm:pt modelId="{EB25DE7A-D586-4FEA-B7EA-19F31D41390C}" type="pres">
      <dgm:prSet presAssocID="{AFC8A4DE-8FE5-4613-8F37-6FA8BCB3AA6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ity"/>
        </a:ext>
      </dgm:extLst>
    </dgm:pt>
    <dgm:pt modelId="{72089D63-AA7C-4E01-AD36-A8C8159B4F40}" type="pres">
      <dgm:prSet presAssocID="{AFC8A4DE-8FE5-4613-8F37-6FA8BCB3AA66}" presName="spaceRect" presStyleCnt="0"/>
      <dgm:spPr/>
    </dgm:pt>
    <dgm:pt modelId="{763C5C36-5C77-4337-BBC8-AC204FAD75D2}" type="pres">
      <dgm:prSet presAssocID="{AFC8A4DE-8FE5-4613-8F37-6FA8BCB3AA66}" presName="parTx" presStyleLbl="revTx" presStyleIdx="1" presStyleCnt="4">
        <dgm:presLayoutVars>
          <dgm:chMax val="0"/>
          <dgm:chPref val="0"/>
        </dgm:presLayoutVars>
      </dgm:prSet>
      <dgm:spPr/>
    </dgm:pt>
    <dgm:pt modelId="{77390914-8AFC-4A41-9DE8-26307E2EF18D}" type="pres">
      <dgm:prSet presAssocID="{742098F0-5106-49C1-A0FA-F844F3656673}" presName="sibTrans" presStyleCnt="0"/>
      <dgm:spPr/>
    </dgm:pt>
    <dgm:pt modelId="{06F74A49-C91D-4382-A24E-5B9412B8E495}" type="pres">
      <dgm:prSet presAssocID="{476C56F3-F8B1-43A3-A179-3BFDDA8E6ED3}" presName="compNode" presStyleCnt="0"/>
      <dgm:spPr/>
    </dgm:pt>
    <dgm:pt modelId="{5538D707-D472-4081-BAB2-7FE777B78648}" type="pres">
      <dgm:prSet presAssocID="{476C56F3-F8B1-43A3-A179-3BFDDA8E6ED3}" presName="bgRect" presStyleLbl="bgShp" presStyleIdx="2" presStyleCnt="4"/>
      <dgm:spPr/>
    </dgm:pt>
    <dgm:pt modelId="{9FDE444E-4004-459A-ADBF-C436B5EFEBF1}" type="pres">
      <dgm:prSet presAssocID="{476C56F3-F8B1-43A3-A179-3BFDDA8E6ED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mputer"/>
        </a:ext>
      </dgm:extLst>
    </dgm:pt>
    <dgm:pt modelId="{F0B5BD9B-ED67-44DF-AEA3-8C5B6DC5F662}" type="pres">
      <dgm:prSet presAssocID="{476C56F3-F8B1-43A3-A179-3BFDDA8E6ED3}" presName="spaceRect" presStyleCnt="0"/>
      <dgm:spPr/>
    </dgm:pt>
    <dgm:pt modelId="{36A302BF-52C2-4EB5-BE3E-F4482E42DD42}" type="pres">
      <dgm:prSet presAssocID="{476C56F3-F8B1-43A3-A179-3BFDDA8E6ED3}" presName="parTx" presStyleLbl="revTx" presStyleIdx="2" presStyleCnt="4">
        <dgm:presLayoutVars>
          <dgm:chMax val="0"/>
          <dgm:chPref val="0"/>
        </dgm:presLayoutVars>
      </dgm:prSet>
      <dgm:spPr/>
    </dgm:pt>
    <dgm:pt modelId="{13EC27B7-5DE7-49BA-AC8D-8900028B0880}" type="pres">
      <dgm:prSet presAssocID="{42B61368-EF2D-44BC-8670-6214DD2B2C63}" presName="sibTrans" presStyleCnt="0"/>
      <dgm:spPr/>
    </dgm:pt>
    <dgm:pt modelId="{B06AD183-C29B-4C71-841D-85487579C6FA}" type="pres">
      <dgm:prSet presAssocID="{41444499-2058-4667-B12F-C114C21BA3E8}" presName="compNode" presStyleCnt="0"/>
      <dgm:spPr/>
    </dgm:pt>
    <dgm:pt modelId="{F2685F64-EF4B-40D6-B991-71B664201F73}" type="pres">
      <dgm:prSet presAssocID="{41444499-2058-4667-B12F-C114C21BA3E8}" presName="bgRect" presStyleLbl="bgShp" presStyleIdx="3" presStyleCnt="4"/>
      <dgm:spPr/>
    </dgm:pt>
    <dgm:pt modelId="{D9359F1E-C014-443C-B642-3E0AA1A739F5}" type="pres">
      <dgm:prSet presAssocID="{41444499-2058-4667-B12F-C114C21BA3E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ools"/>
        </a:ext>
      </dgm:extLst>
    </dgm:pt>
    <dgm:pt modelId="{360612EB-3B42-49C8-98E6-659F864D7689}" type="pres">
      <dgm:prSet presAssocID="{41444499-2058-4667-B12F-C114C21BA3E8}" presName="spaceRect" presStyleCnt="0"/>
      <dgm:spPr/>
    </dgm:pt>
    <dgm:pt modelId="{EF835FD7-3DFD-41EA-80E4-267204DF6FF7}" type="pres">
      <dgm:prSet presAssocID="{41444499-2058-4667-B12F-C114C21BA3E8}" presName="parTx" presStyleLbl="revTx" presStyleIdx="3" presStyleCnt="4">
        <dgm:presLayoutVars>
          <dgm:chMax val="0"/>
          <dgm:chPref val="0"/>
        </dgm:presLayoutVars>
      </dgm:prSet>
      <dgm:spPr/>
    </dgm:pt>
  </dgm:ptLst>
  <dgm:cxnLst>
    <dgm:cxn modelId="{8100610A-4622-4540-973B-4A128EF9FFD3}" type="presOf" srcId="{1EE6BAE0-8E36-4B4D-900E-E9F23BAD9CFA}" destId="{DE6A7F4A-6924-40C7-9B03-CDC6426D9481}" srcOrd="0" destOrd="0" presId="urn:microsoft.com/office/officeart/2018/2/layout/IconVerticalSolidList"/>
    <dgm:cxn modelId="{A4D4C936-4D4E-404C-9810-C7F506890446}" type="presOf" srcId="{AFC8A4DE-8FE5-4613-8F37-6FA8BCB3AA66}" destId="{763C5C36-5C77-4337-BBC8-AC204FAD75D2}" srcOrd="0" destOrd="0" presId="urn:microsoft.com/office/officeart/2018/2/layout/IconVerticalSolidList"/>
    <dgm:cxn modelId="{CB42613F-B315-4554-8709-ED0851A6FC6B}" srcId="{1EE6BAE0-8E36-4B4D-900E-E9F23BAD9CFA}" destId="{41444499-2058-4667-B12F-C114C21BA3E8}" srcOrd="3" destOrd="0" parTransId="{AF635E35-0BDF-4408-9D7F-0DB6EC0A1A81}" sibTransId="{D63C9DBD-D66D-4271-AAA8-03E0A4D6419E}"/>
    <dgm:cxn modelId="{21979042-B379-463D-8B2C-245ECC594151}" type="presOf" srcId="{476C56F3-F8B1-43A3-A179-3BFDDA8E6ED3}" destId="{36A302BF-52C2-4EB5-BE3E-F4482E42DD42}" srcOrd="0" destOrd="0" presId="urn:microsoft.com/office/officeart/2018/2/layout/IconVerticalSolidList"/>
    <dgm:cxn modelId="{269D27B6-C406-40F8-87C7-D2DF1F417C93}" type="presOf" srcId="{41444499-2058-4667-B12F-C114C21BA3E8}" destId="{EF835FD7-3DFD-41EA-80E4-267204DF6FF7}" srcOrd="0" destOrd="0" presId="urn:microsoft.com/office/officeart/2018/2/layout/IconVerticalSolidList"/>
    <dgm:cxn modelId="{B8464FB6-A8AF-4F1D-BEEB-7F956558EC96}" srcId="{1EE6BAE0-8E36-4B4D-900E-E9F23BAD9CFA}" destId="{541F4265-D742-4510-A2BD-C82D0F56DE41}" srcOrd="0" destOrd="0" parTransId="{460E1BDE-01B1-43C7-BE6F-8F630C3F9D28}" sibTransId="{FFBC6781-43F9-4242-A16C-4119108E7BC0}"/>
    <dgm:cxn modelId="{2A32A3C6-3480-433C-B721-D2FE1DF3E252}" srcId="{1EE6BAE0-8E36-4B4D-900E-E9F23BAD9CFA}" destId="{AFC8A4DE-8FE5-4613-8F37-6FA8BCB3AA66}" srcOrd="1" destOrd="0" parTransId="{5B9B2BF9-56B4-4570-9AB7-F8F7801F9339}" sibTransId="{742098F0-5106-49C1-A0FA-F844F3656673}"/>
    <dgm:cxn modelId="{F7B370E6-8847-49F1-A9D8-31F1BC6A43A2}" srcId="{1EE6BAE0-8E36-4B4D-900E-E9F23BAD9CFA}" destId="{476C56F3-F8B1-43A3-A179-3BFDDA8E6ED3}" srcOrd="2" destOrd="0" parTransId="{35A583EB-498D-4F31-A898-21FDA721C8CE}" sibTransId="{42B61368-EF2D-44BC-8670-6214DD2B2C63}"/>
    <dgm:cxn modelId="{FD31E0E8-A7D6-47EE-B49B-FD3AC34E48D0}" type="presOf" srcId="{541F4265-D742-4510-A2BD-C82D0F56DE41}" destId="{9EF2BCB2-83C2-43E3-8DF1-6DE26F39CEEE}" srcOrd="0" destOrd="0" presId="urn:microsoft.com/office/officeart/2018/2/layout/IconVerticalSolidList"/>
    <dgm:cxn modelId="{CAE3A7A7-4A14-419D-9EB4-063A48ED7A65}" type="presParOf" srcId="{DE6A7F4A-6924-40C7-9B03-CDC6426D9481}" destId="{F90B952F-19BF-43D3-89C6-D1E37ABAC654}" srcOrd="0" destOrd="0" presId="urn:microsoft.com/office/officeart/2018/2/layout/IconVerticalSolidList"/>
    <dgm:cxn modelId="{FBDF6F11-27AD-4CB2-8407-6BDF1D9A2801}" type="presParOf" srcId="{F90B952F-19BF-43D3-89C6-D1E37ABAC654}" destId="{5CF4D25B-6F76-40DC-A40D-761A36268B34}" srcOrd="0" destOrd="0" presId="urn:microsoft.com/office/officeart/2018/2/layout/IconVerticalSolidList"/>
    <dgm:cxn modelId="{30814E2F-9FBE-4BEF-8415-066EFC41C8E8}" type="presParOf" srcId="{F90B952F-19BF-43D3-89C6-D1E37ABAC654}" destId="{776ED02D-F219-4802-AE44-1E0E89D5123F}" srcOrd="1" destOrd="0" presId="urn:microsoft.com/office/officeart/2018/2/layout/IconVerticalSolidList"/>
    <dgm:cxn modelId="{8AF50D39-A9A2-4532-9909-F2BE749E5930}" type="presParOf" srcId="{F90B952F-19BF-43D3-89C6-D1E37ABAC654}" destId="{E9B24A44-1F31-4767-860C-0929C22226F8}" srcOrd="2" destOrd="0" presId="urn:microsoft.com/office/officeart/2018/2/layout/IconVerticalSolidList"/>
    <dgm:cxn modelId="{4032F82E-0E53-49A0-BC39-3C55049169C7}" type="presParOf" srcId="{F90B952F-19BF-43D3-89C6-D1E37ABAC654}" destId="{9EF2BCB2-83C2-43E3-8DF1-6DE26F39CEEE}" srcOrd="3" destOrd="0" presId="urn:microsoft.com/office/officeart/2018/2/layout/IconVerticalSolidList"/>
    <dgm:cxn modelId="{E37F3A8A-119C-484A-B462-4805CFD98948}" type="presParOf" srcId="{DE6A7F4A-6924-40C7-9B03-CDC6426D9481}" destId="{BF419C11-BF64-4E38-BF63-6DD4BC52DC94}" srcOrd="1" destOrd="0" presId="urn:microsoft.com/office/officeart/2018/2/layout/IconVerticalSolidList"/>
    <dgm:cxn modelId="{3B27BA09-5825-47B3-86F9-1DF2B4F09A2F}" type="presParOf" srcId="{DE6A7F4A-6924-40C7-9B03-CDC6426D9481}" destId="{42E17526-A84E-44DD-98BF-C36E1A4DC6E8}" srcOrd="2" destOrd="0" presId="urn:microsoft.com/office/officeart/2018/2/layout/IconVerticalSolidList"/>
    <dgm:cxn modelId="{87F84EAB-8D67-4A5B-A94E-525898F71C52}" type="presParOf" srcId="{42E17526-A84E-44DD-98BF-C36E1A4DC6E8}" destId="{942CF5A7-1E2D-4B48-974D-1AE54905AE07}" srcOrd="0" destOrd="0" presId="urn:microsoft.com/office/officeart/2018/2/layout/IconVerticalSolidList"/>
    <dgm:cxn modelId="{5D2BCD6F-1554-4B5F-8DC6-555C1AB55329}" type="presParOf" srcId="{42E17526-A84E-44DD-98BF-C36E1A4DC6E8}" destId="{EB25DE7A-D586-4FEA-B7EA-19F31D41390C}" srcOrd="1" destOrd="0" presId="urn:microsoft.com/office/officeart/2018/2/layout/IconVerticalSolidList"/>
    <dgm:cxn modelId="{CEF65910-ED1F-4B7C-B43F-765448FD9FA8}" type="presParOf" srcId="{42E17526-A84E-44DD-98BF-C36E1A4DC6E8}" destId="{72089D63-AA7C-4E01-AD36-A8C8159B4F40}" srcOrd="2" destOrd="0" presId="urn:microsoft.com/office/officeart/2018/2/layout/IconVerticalSolidList"/>
    <dgm:cxn modelId="{2B46879B-1E79-4F75-AF57-8AB2BFF09BCC}" type="presParOf" srcId="{42E17526-A84E-44DD-98BF-C36E1A4DC6E8}" destId="{763C5C36-5C77-4337-BBC8-AC204FAD75D2}" srcOrd="3" destOrd="0" presId="urn:microsoft.com/office/officeart/2018/2/layout/IconVerticalSolidList"/>
    <dgm:cxn modelId="{E49FA9FD-14B9-43D2-8985-621850D901C5}" type="presParOf" srcId="{DE6A7F4A-6924-40C7-9B03-CDC6426D9481}" destId="{77390914-8AFC-4A41-9DE8-26307E2EF18D}" srcOrd="3" destOrd="0" presId="urn:microsoft.com/office/officeart/2018/2/layout/IconVerticalSolidList"/>
    <dgm:cxn modelId="{53D032F4-0441-4C8C-9E1C-4C5CD715F0D4}" type="presParOf" srcId="{DE6A7F4A-6924-40C7-9B03-CDC6426D9481}" destId="{06F74A49-C91D-4382-A24E-5B9412B8E495}" srcOrd="4" destOrd="0" presId="urn:microsoft.com/office/officeart/2018/2/layout/IconVerticalSolidList"/>
    <dgm:cxn modelId="{C11A60F4-D6B5-4003-B5AA-E6953777A36C}" type="presParOf" srcId="{06F74A49-C91D-4382-A24E-5B9412B8E495}" destId="{5538D707-D472-4081-BAB2-7FE777B78648}" srcOrd="0" destOrd="0" presId="urn:microsoft.com/office/officeart/2018/2/layout/IconVerticalSolidList"/>
    <dgm:cxn modelId="{FC05829A-65BA-461C-952B-2BD4E0865C5A}" type="presParOf" srcId="{06F74A49-C91D-4382-A24E-5B9412B8E495}" destId="{9FDE444E-4004-459A-ADBF-C436B5EFEBF1}" srcOrd="1" destOrd="0" presId="urn:microsoft.com/office/officeart/2018/2/layout/IconVerticalSolidList"/>
    <dgm:cxn modelId="{28807042-9B05-4689-A769-E47A44B28ADF}" type="presParOf" srcId="{06F74A49-C91D-4382-A24E-5B9412B8E495}" destId="{F0B5BD9B-ED67-44DF-AEA3-8C5B6DC5F662}" srcOrd="2" destOrd="0" presId="urn:microsoft.com/office/officeart/2018/2/layout/IconVerticalSolidList"/>
    <dgm:cxn modelId="{023B7DEF-154C-4E99-A2BF-11E8FE622E41}" type="presParOf" srcId="{06F74A49-C91D-4382-A24E-5B9412B8E495}" destId="{36A302BF-52C2-4EB5-BE3E-F4482E42DD42}" srcOrd="3" destOrd="0" presId="urn:microsoft.com/office/officeart/2018/2/layout/IconVerticalSolidList"/>
    <dgm:cxn modelId="{B263333D-8E20-489D-BFFA-14B753AA96C0}" type="presParOf" srcId="{DE6A7F4A-6924-40C7-9B03-CDC6426D9481}" destId="{13EC27B7-5DE7-49BA-AC8D-8900028B0880}" srcOrd="5" destOrd="0" presId="urn:microsoft.com/office/officeart/2018/2/layout/IconVerticalSolidList"/>
    <dgm:cxn modelId="{8F1F4F32-CADB-49A6-B355-0A06A619A6C8}" type="presParOf" srcId="{DE6A7F4A-6924-40C7-9B03-CDC6426D9481}" destId="{B06AD183-C29B-4C71-841D-85487579C6FA}" srcOrd="6" destOrd="0" presId="urn:microsoft.com/office/officeart/2018/2/layout/IconVerticalSolidList"/>
    <dgm:cxn modelId="{2FADD50D-B7AF-43FE-BC08-26E73089F5EB}" type="presParOf" srcId="{B06AD183-C29B-4C71-841D-85487579C6FA}" destId="{F2685F64-EF4B-40D6-B991-71B664201F73}" srcOrd="0" destOrd="0" presId="urn:microsoft.com/office/officeart/2018/2/layout/IconVerticalSolidList"/>
    <dgm:cxn modelId="{5D567236-27C3-44FD-8599-FBCB9098FB5E}" type="presParOf" srcId="{B06AD183-C29B-4C71-841D-85487579C6FA}" destId="{D9359F1E-C014-443C-B642-3E0AA1A739F5}" srcOrd="1" destOrd="0" presId="urn:microsoft.com/office/officeart/2018/2/layout/IconVerticalSolidList"/>
    <dgm:cxn modelId="{A8D7A3A2-185C-4906-A512-FE9D366B595F}" type="presParOf" srcId="{B06AD183-C29B-4C71-841D-85487579C6FA}" destId="{360612EB-3B42-49C8-98E6-659F864D7689}" srcOrd="2" destOrd="0" presId="urn:microsoft.com/office/officeart/2018/2/layout/IconVerticalSolidList"/>
    <dgm:cxn modelId="{7B0DEDC4-FF6B-495C-8C34-638A6A32255B}" type="presParOf" srcId="{B06AD183-C29B-4C71-841D-85487579C6FA}" destId="{EF835FD7-3DFD-41EA-80E4-267204DF6FF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4D25B-6F76-40DC-A40D-761A36268B34}">
      <dsp:nvSpPr>
        <dsp:cNvPr id="0" name=""/>
        <dsp:cNvSpPr/>
      </dsp:nvSpPr>
      <dsp:spPr>
        <a:xfrm>
          <a:off x="0" y="1943"/>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6ED02D-F219-4802-AE44-1E0E89D5123F}">
      <dsp:nvSpPr>
        <dsp:cNvPr id="0" name=""/>
        <dsp:cNvSpPr/>
      </dsp:nvSpPr>
      <dsp:spPr>
        <a:xfrm>
          <a:off x="297904" y="223525"/>
          <a:ext cx="541644" cy="54164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EF2BCB2-83C2-43E3-8DF1-6DE26F39CEEE}">
      <dsp:nvSpPr>
        <dsp:cNvPr id="0" name=""/>
        <dsp:cNvSpPr/>
      </dsp:nvSpPr>
      <dsp:spPr>
        <a:xfrm>
          <a:off x="1137453" y="1943"/>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100000"/>
            </a:lnSpc>
            <a:spcBef>
              <a:spcPct val="0"/>
            </a:spcBef>
            <a:spcAft>
              <a:spcPct val="35000"/>
            </a:spcAft>
            <a:buNone/>
          </a:pPr>
          <a:r>
            <a:rPr lang="en-US" sz="2200" kern="1200">
              <a:solidFill>
                <a:schemeClr val="tx1"/>
              </a:solidFill>
            </a:rPr>
            <a:t>Has identified commercialization interests</a:t>
          </a:r>
        </a:p>
      </dsp:txBody>
      <dsp:txXfrm>
        <a:off x="1137453" y="1943"/>
        <a:ext cx="10049658" cy="984808"/>
      </dsp:txXfrm>
    </dsp:sp>
    <dsp:sp modelId="{942CF5A7-1E2D-4B48-974D-1AE54905AE07}">
      <dsp:nvSpPr>
        <dsp:cNvPr id="0" name=""/>
        <dsp:cNvSpPr/>
      </dsp:nvSpPr>
      <dsp:spPr>
        <a:xfrm>
          <a:off x="0" y="1232953"/>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25DE7A-D586-4FEA-B7EA-19F31D41390C}">
      <dsp:nvSpPr>
        <dsp:cNvPr id="0" name=""/>
        <dsp:cNvSpPr/>
      </dsp:nvSpPr>
      <dsp:spPr>
        <a:xfrm>
          <a:off x="297904" y="1454535"/>
          <a:ext cx="541644" cy="54164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63C5C36-5C77-4337-BBC8-AC204FAD75D2}">
      <dsp:nvSpPr>
        <dsp:cNvPr id="0" name=""/>
        <dsp:cNvSpPr/>
      </dsp:nvSpPr>
      <dsp:spPr>
        <a:xfrm>
          <a:off x="1137453" y="1232953"/>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100000"/>
            </a:lnSpc>
            <a:spcBef>
              <a:spcPct val="0"/>
            </a:spcBef>
            <a:spcAft>
              <a:spcPct val="35000"/>
            </a:spcAft>
            <a:buNone/>
          </a:pPr>
          <a:r>
            <a:rPr lang="en-US" sz="2200" kern="1200">
              <a:solidFill>
                <a:schemeClr val="tx1"/>
              </a:solidFill>
            </a:rPr>
            <a:t>Non-vertical framework for app integration &amp; service collaboration</a:t>
          </a:r>
        </a:p>
      </dsp:txBody>
      <dsp:txXfrm>
        <a:off x="1137453" y="1232953"/>
        <a:ext cx="10049658" cy="984808"/>
      </dsp:txXfrm>
    </dsp:sp>
    <dsp:sp modelId="{5538D707-D472-4081-BAB2-7FE777B78648}">
      <dsp:nvSpPr>
        <dsp:cNvPr id="0" name=""/>
        <dsp:cNvSpPr/>
      </dsp:nvSpPr>
      <dsp:spPr>
        <a:xfrm>
          <a:off x="0" y="2463964"/>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DE444E-4004-459A-ADBF-C436B5EFEBF1}">
      <dsp:nvSpPr>
        <dsp:cNvPr id="0" name=""/>
        <dsp:cNvSpPr/>
      </dsp:nvSpPr>
      <dsp:spPr>
        <a:xfrm>
          <a:off x="297904" y="2685546"/>
          <a:ext cx="541644" cy="54164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6A302BF-52C2-4EB5-BE3E-F4482E42DD42}">
      <dsp:nvSpPr>
        <dsp:cNvPr id="0" name=""/>
        <dsp:cNvSpPr/>
      </dsp:nvSpPr>
      <dsp:spPr>
        <a:xfrm>
          <a:off x="1137453" y="2463964"/>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100000"/>
            </a:lnSpc>
            <a:spcBef>
              <a:spcPct val="0"/>
            </a:spcBef>
            <a:spcAft>
              <a:spcPct val="35000"/>
            </a:spcAft>
            <a:buNone/>
          </a:pPr>
          <a:r>
            <a:rPr lang="en-US" sz="2200" kern="1200">
              <a:solidFill>
                <a:schemeClr val="tx1"/>
              </a:solidFill>
            </a:rPr>
            <a:t>Leverage deployed multimedia technologies</a:t>
          </a:r>
        </a:p>
      </dsp:txBody>
      <dsp:txXfrm>
        <a:off x="1137453" y="2463964"/>
        <a:ext cx="10049658" cy="984808"/>
      </dsp:txXfrm>
    </dsp:sp>
    <dsp:sp modelId="{F2685F64-EF4B-40D6-B991-71B664201F73}">
      <dsp:nvSpPr>
        <dsp:cNvPr id="0" name=""/>
        <dsp:cNvSpPr/>
      </dsp:nvSpPr>
      <dsp:spPr>
        <a:xfrm>
          <a:off x="0" y="3694975"/>
          <a:ext cx="11187112" cy="98480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359F1E-C014-443C-B642-3E0AA1A739F5}">
      <dsp:nvSpPr>
        <dsp:cNvPr id="0" name=""/>
        <dsp:cNvSpPr/>
      </dsp:nvSpPr>
      <dsp:spPr>
        <a:xfrm>
          <a:off x="297904" y="3916557"/>
          <a:ext cx="541644" cy="54164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835FD7-3DFD-41EA-80E4-267204DF6FF7}">
      <dsp:nvSpPr>
        <dsp:cNvPr id="0" name=""/>
        <dsp:cNvSpPr/>
      </dsp:nvSpPr>
      <dsp:spPr>
        <a:xfrm>
          <a:off x="1137453" y="3694975"/>
          <a:ext cx="10049658" cy="98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26" tIns="104226" rIns="104226" bIns="104226" numCol="1" spcCol="1270" anchor="ctr" anchorCtr="0">
          <a:noAutofit/>
        </a:bodyPr>
        <a:lstStyle/>
        <a:p>
          <a:pPr marL="0" lvl="0" indent="0" algn="l" defTabSz="977900">
            <a:lnSpc>
              <a:spcPct val="100000"/>
            </a:lnSpc>
            <a:spcBef>
              <a:spcPct val="0"/>
            </a:spcBef>
            <a:spcAft>
              <a:spcPct val="35000"/>
            </a:spcAft>
            <a:buNone/>
          </a:pPr>
          <a:r>
            <a:rPr lang="en-US" sz="2200" kern="1200"/>
            <a:t>Support for implementation and deployment (tools, reference s/w, interop,…)</a:t>
          </a:r>
        </a:p>
      </dsp:txBody>
      <dsp:txXfrm>
        <a:off x="1137453" y="3694975"/>
        <a:ext cx="10049658" cy="98480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11/3/2021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03.11.2021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28A2613-ABFE-468A-A021-82F251360FB0}" type="slidenum">
              <a:rPr lang="en-US" smtClean="0"/>
              <a:pPr/>
              <a:t>3</a:t>
            </a:fld>
            <a:endParaRPr lang="en-US"/>
          </a:p>
        </p:txBody>
      </p:sp>
    </p:spTree>
    <p:extLst>
      <p:ext uri="{BB962C8B-B14F-4D97-AF65-F5344CB8AC3E}">
        <p14:creationId xmlns:p14="http://schemas.microsoft.com/office/powerpoint/2010/main" val="594571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5</a:t>
            </a:fld>
            <a:endParaRPr lang="de-DE"/>
          </a:p>
        </p:txBody>
      </p:sp>
    </p:spTree>
    <p:extLst>
      <p:ext uri="{BB962C8B-B14F-4D97-AF65-F5344CB8AC3E}">
        <p14:creationId xmlns:p14="http://schemas.microsoft.com/office/powerpoint/2010/main" val="30753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14</a:t>
            </a:fld>
            <a:endParaRPr lang="de-DE"/>
          </a:p>
        </p:txBody>
      </p:sp>
    </p:spTree>
    <p:extLst>
      <p:ext uri="{BB962C8B-B14F-4D97-AF65-F5344CB8AC3E}">
        <p14:creationId xmlns:p14="http://schemas.microsoft.com/office/powerpoint/2010/main" val="363320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17</a:t>
            </a:fld>
            <a:endParaRPr lang="de-DE"/>
          </a:p>
        </p:txBody>
      </p:sp>
    </p:spTree>
    <p:extLst>
      <p:ext uri="{BB962C8B-B14F-4D97-AF65-F5344CB8AC3E}">
        <p14:creationId xmlns:p14="http://schemas.microsoft.com/office/powerpoint/2010/main" val="931094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22</a:t>
            </a:fld>
            <a:endParaRPr lang="de-DE"/>
          </a:p>
        </p:txBody>
      </p:sp>
    </p:spTree>
    <p:extLst>
      <p:ext uri="{BB962C8B-B14F-4D97-AF65-F5344CB8AC3E}">
        <p14:creationId xmlns:p14="http://schemas.microsoft.com/office/powerpoint/2010/main" val="1656405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342812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1" y="565125"/>
            <a:ext cx="11187112" cy="439479"/>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1" y="1719073"/>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90" y="1088135"/>
            <a:ext cx="11188223"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300" y="6531676"/>
            <a:ext cx="5954053"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a:t>
            </a:r>
            <a:r>
              <a:rPr lang="en-US" err="1"/>
              <a:t>samle</a:t>
            </a:r>
            <a:r>
              <a:rPr lang="en-US"/>
              <a:t> text</a:t>
            </a:r>
          </a:p>
        </p:txBody>
      </p:sp>
    </p:spTree>
    <p:extLst>
      <p:ext uri="{BB962C8B-B14F-4D97-AF65-F5344CB8AC3E}">
        <p14:creationId xmlns:p14="http://schemas.microsoft.com/office/powerpoint/2010/main" val="27003857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WG4_CODEC/SA4_Workshops/Rel18_WS_Aug2021/Docs/S4WS-210007.zip" TargetMode="External"/><Relationship Id="rId2" Type="http://schemas.openxmlformats.org/officeDocument/2006/relationships/hyperlink" Target="https://www.3gpp.org/ftp/TSG_SA/WG4_CODEC/SA4_Workshops/Rel18_WS_Nov2021/Docs/S4WS-210007.zip" TargetMode="Externa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WG4_CODEC/SA4_Workshops/Rel18_WS_Nov2021/Docs/S4WS-210019.zip" TargetMode="Externa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Visio_Drawing_30326970.vsdx"/><Relationship Id="rId2" Type="http://schemas.openxmlformats.org/officeDocument/2006/relationships/slideLayout" Target="../slideLayouts/slideLayout84.xml"/><Relationship Id="rId1" Type="http://schemas.openxmlformats.org/officeDocument/2006/relationships/vmlDrawing" Target="../drawings/vmlDrawing1.v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Visio_Drawing_30326970.vsdx"/><Relationship Id="rId2" Type="http://schemas.openxmlformats.org/officeDocument/2006/relationships/slideLayout" Target="../slideLayouts/slideLayout84.xml"/><Relationship Id="rId1" Type="http://schemas.openxmlformats.org/officeDocument/2006/relationships/vmlDrawing" Target="../drawings/vmlDrawing2.vml"/><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hyperlink" Target="https://www.3gpp.org/ftp/TSG_SA/WG4_CODEC/SA4_Workshops/Rel18_WS_Nov2021/Docs/S4WS-210011.zip" TargetMode="External"/><Relationship Id="rId2" Type="http://schemas.openxmlformats.org/officeDocument/2006/relationships/slideLayout" Target="../slideLayouts/slideLayout84.xml"/><Relationship Id="rId1" Type="http://schemas.openxmlformats.org/officeDocument/2006/relationships/vmlDrawing" Target="../drawings/vmlDrawing3.v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package" Target="../embeddings/Microsoft_Visio_Drawing_D265C0B1.vsdx"/></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WG4_CODEC/SA4_Workshops/Rel18_WS_Nov2021/Docs/S4WS-210014.zip" TargetMode="Externa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WG4_CODEC/SA4_Workshops/Rel18_WS_Nov2021/Docs/S4WS-210018.zip" TargetMode="External"/><Relationship Id="rId2" Type="http://schemas.openxmlformats.org/officeDocument/2006/relationships/image" Target="../media/image20.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8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SA4_Workshops/Rel18_WS_Nov2021/Docs/S4WS-210020.zip" TargetMode="External"/><Relationship Id="rId7" Type="http://schemas.openxmlformats.org/officeDocument/2006/relationships/hyperlink" Target="https://www.3gpp.org/ftp/TSG_SA/WG4_CODEC/SA4_Workshops/Rel18_WS_Nov2021/Docs/S4WS-210014.zip"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s://www.3gpp.org/ftp/TSG_SA/WG4_CODEC/SA4_Workshops/Rel18_WS_Nov2021/Docs/S4WS-210011.zip" TargetMode="External"/><Relationship Id="rId5" Type="http://schemas.openxmlformats.org/officeDocument/2006/relationships/hyperlink" Target="https://www.3gpp.org/ftp/TSG_SA/WG4_CODEC/SA4_Workshops/Rel18_WS_Nov2021/Docs/S4WS-210019.zip" TargetMode="External"/><Relationship Id="rId4" Type="http://schemas.openxmlformats.org/officeDocument/2006/relationships/hyperlink" Target="https://www.3gpp.org/ftp/TSG_SA/WG4_CODEC/SA4_Workshops/Rel18_WS_Nov2021/Docs/S4WS-210018.zip"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WG4_CODEC/SA4_Workshops/Rel18_WS_Nov2021/Docs/S4WS-210018.zip" TargetMode="Externa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SA4_Workshops/Rel18_WS_Nov2021/Docs/S4WS-210018.zip" TargetMode="External"/><Relationship Id="rId2" Type="http://schemas.openxmlformats.org/officeDocument/2006/relationships/image" Target="../media/image9.emf"/><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WG4_CODEC/SA4_Workshops/Rel18_WS_Nov2021/Docs/S4WS-210011.zip" TargetMode="External"/><Relationship Id="rId2" Type="http://schemas.openxmlformats.org/officeDocument/2006/relationships/hyperlink" Target="https://www.3gpp.org/ftp/TSG_SA/WG4_CODEC/SA4_Workshops/Rel18_WS_Nov2021/Docs/S4WS-210019.zip" TargetMode="External"/><Relationship Id="rId1" Type="http://schemas.openxmlformats.org/officeDocument/2006/relationships/slideLayout" Target="../slideLayouts/slideLayout16.xml"/><Relationship Id="rId5" Type="http://schemas.openxmlformats.org/officeDocument/2006/relationships/hyperlink" Target="https://www.3gpp.org/ftp/TSG_SA/WG4_CODEC/SA4_Workshops/Rel18_WS_Nov2021/Docs/S4WS-210018.zip" TargetMode="External"/><Relationship Id="rId4" Type="http://schemas.openxmlformats.org/officeDocument/2006/relationships/hyperlink" Target="https://www.3gpp.org/ftp/TSG_SA/WG4_CODEC/SA4_Workshops/Rel18_WS_Nov2021/Docs/S4WS-210014.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D44BDC-EC4F-3D4C-B2F9-5680DCECC2B3}"/>
              </a:ext>
            </a:extLst>
          </p:cNvPr>
          <p:cNvSpPr>
            <a:spLocks noGrp="1"/>
          </p:cNvSpPr>
          <p:nvPr>
            <p:ph type="body" sz="quarter" idx="10"/>
          </p:nvPr>
        </p:nvSpPr>
        <p:spPr>
          <a:xfrm>
            <a:off x="495299" y="4195085"/>
            <a:ext cx="7415930" cy="961930"/>
          </a:xfrm>
        </p:spPr>
        <p:txBody>
          <a:bodyPr/>
          <a:lstStyle/>
          <a:p>
            <a:r>
              <a:rPr lang="en-US"/>
              <a:t>Qualcomm Incorporated</a:t>
            </a:r>
          </a:p>
          <a:p>
            <a:r>
              <a:rPr lang="en-US" sz="1800"/>
              <a:t>With input from Samsung, Dolby, Xiaomi, </a:t>
            </a:r>
            <a:r>
              <a:rPr lang="en-US" sz="1800" err="1"/>
              <a:t>FaceBook</a:t>
            </a:r>
            <a:r>
              <a:rPr lang="en-US" sz="1800"/>
              <a:t>, Nokia, Ericsson</a:t>
            </a:r>
          </a:p>
        </p:txBody>
      </p:sp>
      <p:sp>
        <p:nvSpPr>
          <p:cNvPr id="3" name="Text Placeholder 2">
            <a:extLst>
              <a:ext uri="{FF2B5EF4-FFF2-40B4-BE49-F238E27FC236}">
                <a16:creationId xmlns:a16="http://schemas.microsoft.com/office/drawing/2014/main" id="{BB67A02D-E5F6-C842-A8B0-B966D1FE4BE2}"/>
              </a:ext>
            </a:extLst>
          </p:cNvPr>
          <p:cNvSpPr>
            <a:spLocks noGrp="1"/>
          </p:cNvSpPr>
          <p:nvPr>
            <p:ph type="body" sz="quarter" idx="11"/>
          </p:nvPr>
        </p:nvSpPr>
        <p:spPr>
          <a:xfrm>
            <a:off x="6825028" y="169353"/>
            <a:ext cx="2319713" cy="226772"/>
          </a:xfrm>
        </p:spPr>
        <p:txBody>
          <a:bodyPr/>
          <a:lstStyle/>
          <a:p>
            <a:r>
              <a:rPr lang="en-US" b="1"/>
              <a:t>S4WS-210017</a:t>
            </a:r>
          </a:p>
        </p:txBody>
      </p:sp>
      <p:sp>
        <p:nvSpPr>
          <p:cNvPr id="4" name="Text Placeholder 3">
            <a:extLst>
              <a:ext uri="{FF2B5EF4-FFF2-40B4-BE49-F238E27FC236}">
                <a16:creationId xmlns:a16="http://schemas.microsoft.com/office/drawing/2014/main" id="{EFA08356-EB5C-2A4E-AAA1-560C3D5168D0}"/>
              </a:ext>
            </a:extLst>
          </p:cNvPr>
          <p:cNvSpPr>
            <a:spLocks noGrp="1"/>
          </p:cNvSpPr>
          <p:nvPr>
            <p:ph type="body" sz="quarter" idx="13"/>
          </p:nvPr>
        </p:nvSpPr>
        <p:spPr>
          <a:xfrm>
            <a:off x="495299" y="396125"/>
            <a:ext cx="2405555" cy="262176"/>
          </a:xfrm>
        </p:spPr>
        <p:txBody>
          <a:bodyPr/>
          <a:lstStyle/>
          <a:p>
            <a:r>
              <a:rPr lang="en-US"/>
              <a:t>SA4 Rel-18 Workshop #2</a:t>
            </a:r>
          </a:p>
          <a:p>
            <a:endParaRPr lang="en-US" b="1"/>
          </a:p>
          <a:p>
            <a:r>
              <a:rPr lang="en-US"/>
              <a:t>November 3rd, 2021</a:t>
            </a:r>
          </a:p>
        </p:txBody>
      </p:sp>
      <p:sp>
        <p:nvSpPr>
          <p:cNvPr id="6" name="Title 5">
            <a:extLst>
              <a:ext uri="{FF2B5EF4-FFF2-40B4-BE49-F238E27FC236}">
                <a16:creationId xmlns:a16="http://schemas.microsoft.com/office/drawing/2014/main" id="{310B79A0-131E-6A45-BC13-15C1EDEA773E}"/>
              </a:ext>
            </a:extLst>
          </p:cNvPr>
          <p:cNvSpPr>
            <a:spLocks noGrp="1"/>
          </p:cNvSpPr>
          <p:nvPr>
            <p:ph type="title"/>
          </p:nvPr>
        </p:nvSpPr>
        <p:spPr>
          <a:xfrm>
            <a:off x="431638" y="2256890"/>
            <a:ext cx="7415930" cy="1820755"/>
          </a:xfrm>
        </p:spPr>
        <p:txBody>
          <a:bodyPr/>
          <a:lstStyle/>
          <a:p>
            <a:r>
              <a:rPr lang="en-US"/>
              <a:t>3GPP SA4 </a:t>
            </a:r>
            <a:br>
              <a:rPr lang="en-US"/>
            </a:br>
            <a:r>
              <a:rPr lang="en-US"/>
              <a:t>Rel-18 Priorities</a:t>
            </a:r>
          </a:p>
        </p:txBody>
      </p:sp>
    </p:spTree>
    <p:extLst>
      <p:ext uri="{BB962C8B-B14F-4D97-AF65-F5344CB8AC3E}">
        <p14:creationId xmlns:p14="http://schemas.microsoft.com/office/powerpoint/2010/main" val="5423418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CAE9BF5-1DD6-6042-9452-A446FABF1ED5}"/>
              </a:ext>
            </a:extLst>
          </p:cNvPr>
          <p:cNvSpPr/>
          <p:nvPr/>
        </p:nvSpPr>
        <p:spPr>
          <a:xfrm>
            <a:off x="2266387" y="2153052"/>
            <a:ext cx="6799703" cy="3480498"/>
          </a:xfrm>
          <a:prstGeom prst="rect">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Split Rendering MSE</a:t>
            </a: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p:txBody>
      </p:sp>
      <p:sp>
        <p:nvSpPr>
          <p:cNvPr id="24" name="Rectangle 23">
            <a:extLst>
              <a:ext uri="{FF2B5EF4-FFF2-40B4-BE49-F238E27FC236}">
                <a16:creationId xmlns:a16="http://schemas.microsoft.com/office/drawing/2014/main" id="{DA24F07D-61F6-9E4D-8DD2-D581B073BD6A}"/>
              </a:ext>
            </a:extLst>
          </p:cNvPr>
          <p:cNvSpPr/>
          <p:nvPr/>
        </p:nvSpPr>
        <p:spPr>
          <a:xfrm>
            <a:off x="2334967" y="4315031"/>
            <a:ext cx="6635551" cy="1180573"/>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Integration</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 name="Title 2">
            <a:extLst>
              <a:ext uri="{FF2B5EF4-FFF2-40B4-BE49-F238E27FC236}">
                <a16:creationId xmlns:a16="http://schemas.microsoft.com/office/drawing/2014/main" id="{AADD6484-B78E-234B-86D8-4723F0C0CFAC}"/>
              </a:ext>
            </a:extLst>
          </p:cNvPr>
          <p:cNvSpPr>
            <a:spLocks noGrp="1"/>
          </p:cNvSpPr>
          <p:nvPr>
            <p:ph type="title"/>
          </p:nvPr>
        </p:nvSpPr>
        <p:spPr/>
        <p:txBody>
          <a:bodyPr/>
          <a:lstStyle/>
          <a:p>
            <a:r>
              <a:rPr lang="en-US"/>
              <a:t>Split-Rendering Stage 3 (</a:t>
            </a:r>
            <a:r>
              <a:rPr lang="en-US" err="1"/>
              <a:t>Split_XR</a:t>
            </a:r>
            <a:r>
              <a:rPr lang="en-US"/>
              <a:t>)</a:t>
            </a:r>
          </a:p>
        </p:txBody>
      </p:sp>
      <p:sp>
        <p:nvSpPr>
          <p:cNvPr id="4" name="Subtitle 3">
            <a:extLst>
              <a:ext uri="{FF2B5EF4-FFF2-40B4-BE49-F238E27FC236}">
                <a16:creationId xmlns:a16="http://schemas.microsoft.com/office/drawing/2014/main" id="{25D5C5C7-1C87-6B4C-BF52-7F4B47F48353}"/>
              </a:ext>
            </a:extLst>
          </p:cNvPr>
          <p:cNvSpPr>
            <a:spLocks noGrp="1"/>
          </p:cNvSpPr>
          <p:nvPr>
            <p:ph type="subTitle" idx="1"/>
          </p:nvPr>
        </p:nvSpPr>
        <p:spPr/>
        <p:txBody>
          <a:bodyPr/>
          <a:lstStyle/>
          <a:p>
            <a:r>
              <a:rPr lang="en-US"/>
              <a:t>Using the Media Service Enabler framework: Option 1</a:t>
            </a:r>
          </a:p>
        </p:txBody>
      </p:sp>
      <p:sp>
        <p:nvSpPr>
          <p:cNvPr id="29" name="Rectangle 28">
            <a:extLst>
              <a:ext uri="{FF2B5EF4-FFF2-40B4-BE49-F238E27FC236}">
                <a16:creationId xmlns:a16="http://schemas.microsoft.com/office/drawing/2014/main" id="{46E81068-ECD5-904B-9182-A6756C5773F1}"/>
              </a:ext>
            </a:extLst>
          </p:cNvPr>
          <p:cNvSpPr/>
          <p:nvPr/>
        </p:nvSpPr>
        <p:spPr>
          <a:xfrm>
            <a:off x="2334967" y="2854092"/>
            <a:ext cx="2451711" cy="135636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RTC Profile</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0" name="Rectangle 29">
            <a:extLst>
              <a:ext uri="{FF2B5EF4-FFF2-40B4-BE49-F238E27FC236}">
                <a16:creationId xmlns:a16="http://schemas.microsoft.com/office/drawing/2014/main" id="{3CA325DE-823B-C64D-AD3D-E9A37D58DAFB}"/>
              </a:ext>
            </a:extLst>
          </p:cNvPr>
          <p:cNvSpPr/>
          <p:nvPr/>
        </p:nvSpPr>
        <p:spPr>
          <a:xfrm>
            <a:off x="2398265" y="3562752"/>
            <a:ext cx="63066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RTP Profile</a:t>
            </a:r>
          </a:p>
        </p:txBody>
      </p:sp>
      <p:sp>
        <p:nvSpPr>
          <p:cNvPr id="31" name="Rectangle 30">
            <a:extLst>
              <a:ext uri="{FF2B5EF4-FFF2-40B4-BE49-F238E27FC236}">
                <a16:creationId xmlns:a16="http://schemas.microsoft.com/office/drawing/2014/main" id="{404AE264-B371-B845-87B8-72D3780A2F43}"/>
              </a:ext>
            </a:extLst>
          </p:cNvPr>
          <p:cNvSpPr/>
          <p:nvPr/>
        </p:nvSpPr>
        <p:spPr>
          <a:xfrm>
            <a:off x="3075992" y="3562752"/>
            <a:ext cx="813180"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Signaling Profile</a:t>
            </a:r>
          </a:p>
        </p:txBody>
      </p:sp>
      <p:sp>
        <p:nvSpPr>
          <p:cNvPr id="25" name="Rectangle 24">
            <a:extLst>
              <a:ext uri="{FF2B5EF4-FFF2-40B4-BE49-F238E27FC236}">
                <a16:creationId xmlns:a16="http://schemas.microsoft.com/office/drawing/2014/main" id="{1247C447-FD74-064C-813B-0752E01F2575}"/>
              </a:ext>
            </a:extLst>
          </p:cNvPr>
          <p:cNvSpPr/>
          <p:nvPr/>
        </p:nvSpPr>
        <p:spPr>
          <a:xfrm>
            <a:off x="7315760" y="4723439"/>
            <a:ext cx="156127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Edge Functionality</a:t>
            </a:r>
          </a:p>
        </p:txBody>
      </p:sp>
      <p:sp>
        <p:nvSpPr>
          <p:cNvPr id="26" name="Rectangle 25">
            <a:extLst>
              <a:ext uri="{FF2B5EF4-FFF2-40B4-BE49-F238E27FC236}">
                <a16:creationId xmlns:a16="http://schemas.microsoft.com/office/drawing/2014/main" id="{BC21821E-D383-E140-8F42-F5D3039C14C4}"/>
              </a:ext>
            </a:extLst>
          </p:cNvPr>
          <p:cNvSpPr/>
          <p:nvPr/>
        </p:nvSpPr>
        <p:spPr>
          <a:xfrm>
            <a:off x="4225437" y="4731044"/>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QoS Profile</a:t>
            </a:r>
          </a:p>
        </p:txBody>
      </p:sp>
      <p:sp>
        <p:nvSpPr>
          <p:cNvPr id="27" name="Rectangle 26">
            <a:extLst>
              <a:ext uri="{FF2B5EF4-FFF2-40B4-BE49-F238E27FC236}">
                <a16:creationId xmlns:a16="http://schemas.microsoft.com/office/drawing/2014/main" id="{9F34B053-3C4B-1A41-919B-9BD5E0608F14}"/>
              </a:ext>
            </a:extLst>
          </p:cNvPr>
          <p:cNvSpPr/>
          <p:nvPr/>
        </p:nvSpPr>
        <p:spPr>
          <a:xfrm>
            <a:off x="2508528" y="4718823"/>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QoE</a:t>
            </a:r>
            <a:r>
              <a:rPr lang="en-US" sz="1200">
                <a:solidFill>
                  <a:schemeClr val="tx1"/>
                </a:solidFill>
              </a:rPr>
              <a:t> and Consumption </a:t>
            </a:r>
          </a:p>
          <a:p>
            <a:pPr algn="ctr"/>
            <a:r>
              <a:rPr lang="en-US" sz="1200">
                <a:solidFill>
                  <a:schemeClr val="tx1"/>
                </a:solidFill>
              </a:rPr>
              <a:t>Data Collection</a:t>
            </a:r>
          </a:p>
        </p:txBody>
      </p:sp>
      <p:sp>
        <p:nvSpPr>
          <p:cNvPr id="28" name="Rectangle 27">
            <a:extLst>
              <a:ext uri="{FF2B5EF4-FFF2-40B4-BE49-F238E27FC236}">
                <a16:creationId xmlns:a16="http://schemas.microsoft.com/office/drawing/2014/main" id="{A8AE56BE-0F86-7D4B-B574-43D0A3F683FC}"/>
              </a:ext>
            </a:extLst>
          </p:cNvPr>
          <p:cNvSpPr/>
          <p:nvPr/>
        </p:nvSpPr>
        <p:spPr>
          <a:xfrm>
            <a:off x="5918386" y="4718823"/>
            <a:ext cx="11756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Provisioning</a:t>
            </a:r>
          </a:p>
        </p:txBody>
      </p:sp>
      <p:sp>
        <p:nvSpPr>
          <p:cNvPr id="9" name="Rectangle 8">
            <a:extLst>
              <a:ext uri="{FF2B5EF4-FFF2-40B4-BE49-F238E27FC236}">
                <a16:creationId xmlns:a16="http://schemas.microsoft.com/office/drawing/2014/main" id="{242FDA73-7C7E-CC4F-90C7-7F579A017D4C}"/>
              </a:ext>
            </a:extLst>
          </p:cNvPr>
          <p:cNvSpPr/>
          <p:nvPr/>
        </p:nvSpPr>
        <p:spPr>
          <a:xfrm>
            <a:off x="7470003" y="2854092"/>
            <a:ext cx="1501608" cy="1356360"/>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Guidelines: Post-processing, Pose correction,</a:t>
            </a:r>
          </a:p>
          <a:p>
            <a:pPr algn="ctr"/>
            <a:r>
              <a:rPr lang="en-US" sz="1400">
                <a:solidFill>
                  <a:schemeClr val="tx1"/>
                </a:solidFill>
              </a:rPr>
              <a:t>XR Runtime</a:t>
            </a:r>
          </a:p>
        </p:txBody>
      </p:sp>
      <p:grpSp>
        <p:nvGrpSpPr>
          <p:cNvPr id="33" name="Group 32">
            <a:extLst>
              <a:ext uri="{FF2B5EF4-FFF2-40B4-BE49-F238E27FC236}">
                <a16:creationId xmlns:a16="http://schemas.microsoft.com/office/drawing/2014/main" id="{18DB48E1-6773-44E9-873F-40BC4A6159BB}"/>
              </a:ext>
            </a:extLst>
          </p:cNvPr>
          <p:cNvGrpSpPr/>
          <p:nvPr/>
        </p:nvGrpSpPr>
        <p:grpSpPr>
          <a:xfrm>
            <a:off x="4880219" y="2854092"/>
            <a:ext cx="2505154" cy="1356360"/>
            <a:chOff x="5052468" y="2536383"/>
            <a:chExt cx="2505154" cy="1356360"/>
          </a:xfrm>
        </p:grpSpPr>
        <p:sp>
          <p:nvSpPr>
            <p:cNvPr id="19" name="Rectangle 18">
              <a:extLst>
                <a:ext uri="{FF2B5EF4-FFF2-40B4-BE49-F238E27FC236}">
                  <a16:creationId xmlns:a16="http://schemas.microsoft.com/office/drawing/2014/main" id="{EA7BD8F4-9719-0449-ACAE-0A501B007416}"/>
                </a:ext>
              </a:extLst>
            </p:cNvPr>
            <p:cNvSpPr/>
            <p:nvPr/>
          </p:nvSpPr>
          <p:spPr>
            <a:xfrm>
              <a:off x="5052468" y="2536383"/>
              <a:ext cx="2505154" cy="135636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Media Format Profiles</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0" name="Rectangle 19">
              <a:extLst>
                <a:ext uri="{FF2B5EF4-FFF2-40B4-BE49-F238E27FC236}">
                  <a16:creationId xmlns:a16="http://schemas.microsoft.com/office/drawing/2014/main" id="{328A2F9B-0F63-8840-933B-B2523E4324DE}"/>
                </a:ext>
              </a:extLst>
            </p:cNvPr>
            <p:cNvSpPr/>
            <p:nvPr/>
          </p:nvSpPr>
          <p:spPr>
            <a:xfrm>
              <a:off x="5139949"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AR Profile</a:t>
              </a:r>
            </a:p>
          </p:txBody>
        </p:sp>
        <p:sp>
          <p:nvSpPr>
            <p:cNvPr id="21" name="Rectangle 20">
              <a:extLst>
                <a:ext uri="{FF2B5EF4-FFF2-40B4-BE49-F238E27FC236}">
                  <a16:creationId xmlns:a16="http://schemas.microsoft.com/office/drawing/2014/main" id="{A0E8DD0E-E5C6-EE4F-8BC5-C74FC704C171}"/>
                </a:ext>
              </a:extLst>
            </p:cNvPr>
            <p:cNvSpPr/>
            <p:nvPr/>
          </p:nvSpPr>
          <p:spPr>
            <a:xfrm>
              <a:off x="5927283"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VR Profile</a:t>
              </a:r>
            </a:p>
          </p:txBody>
        </p:sp>
        <p:sp>
          <p:nvSpPr>
            <p:cNvPr id="22" name="Rectangle 21">
              <a:extLst>
                <a:ext uri="{FF2B5EF4-FFF2-40B4-BE49-F238E27FC236}">
                  <a16:creationId xmlns:a16="http://schemas.microsoft.com/office/drawing/2014/main" id="{3AEB75CE-DA9E-FB46-B4AF-0AAD8CA3281D}"/>
                </a:ext>
              </a:extLst>
            </p:cNvPr>
            <p:cNvSpPr/>
            <p:nvPr/>
          </p:nvSpPr>
          <p:spPr>
            <a:xfrm>
              <a:off x="6702688" y="3245043"/>
              <a:ext cx="7793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Gaming Profile</a:t>
              </a:r>
            </a:p>
          </p:txBody>
        </p:sp>
        <p:sp>
          <p:nvSpPr>
            <p:cNvPr id="23" name="Rectangle 22">
              <a:extLst>
                <a:ext uri="{FF2B5EF4-FFF2-40B4-BE49-F238E27FC236}">
                  <a16:creationId xmlns:a16="http://schemas.microsoft.com/office/drawing/2014/main" id="{1EEF4204-269C-E042-8EBA-2E34291E2177}"/>
                </a:ext>
              </a:extLst>
            </p:cNvPr>
            <p:cNvSpPr/>
            <p:nvPr/>
          </p:nvSpPr>
          <p:spPr>
            <a:xfrm>
              <a:off x="5138972" y="2841183"/>
              <a:ext cx="2343097" cy="3352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Scene Description Profile</a:t>
              </a:r>
            </a:p>
          </p:txBody>
        </p:sp>
      </p:grpSp>
      <p:sp>
        <p:nvSpPr>
          <p:cNvPr id="11" name="Rectangle 10">
            <a:extLst>
              <a:ext uri="{FF2B5EF4-FFF2-40B4-BE49-F238E27FC236}">
                <a16:creationId xmlns:a16="http://schemas.microsoft.com/office/drawing/2014/main" id="{F65DBF85-4005-5D48-91A7-6351749A9F5D}"/>
              </a:ext>
            </a:extLst>
          </p:cNvPr>
          <p:cNvSpPr/>
          <p:nvPr/>
        </p:nvSpPr>
        <p:spPr>
          <a:xfrm>
            <a:off x="3964725" y="3562753"/>
            <a:ext cx="727394" cy="5791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solidFill>
                  <a:schemeClr val="tx1"/>
                </a:solidFill>
              </a:rPr>
              <a:t>Pose/</a:t>
            </a:r>
            <a:br>
              <a:rPr lang="en-US" sz="1200">
                <a:solidFill>
                  <a:schemeClr val="tx1"/>
                </a:solidFill>
              </a:rPr>
            </a:br>
            <a:r>
              <a:rPr lang="en-US" sz="1200">
                <a:solidFill>
                  <a:schemeClr val="tx1"/>
                </a:solidFill>
              </a:rPr>
              <a:t>Uplink</a:t>
            </a:r>
            <a:br>
              <a:rPr lang="en-US" sz="1200">
                <a:solidFill>
                  <a:schemeClr val="tx1"/>
                </a:solidFill>
              </a:rPr>
            </a:br>
            <a:r>
              <a:rPr lang="en-US" sz="1200">
                <a:solidFill>
                  <a:schemeClr val="tx1"/>
                </a:solidFill>
              </a:rPr>
              <a:t>Profile</a:t>
            </a:r>
            <a:endParaRPr lang="en-US" sz="1200">
              <a:solidFill>
                <a:schemeClr val="tx1"/>
              </a:solidFill>
              <a:ea typeface="Microsoft Sans Serif"/>
              <a:cs typeface="Microsoft Sans Serif"/>
            </a:endParaRPr>
          </a:p>
        </p:txBody>
      </p:sp>
      <p:sp>
        <p:nvSpPr>
          <p:cNvPr id="12" name="Rectangle 11">
            <a:extLst>
              <a:ext uri="{FF2B5EF4-FFF2-40B4-BE49-F238E27FC236}">
                <a16:creationId xmlns:a16="http://schemas.microsoft.com/office/drawing/2014/main" id="{EF702A38-8D26-5742-966C-B6C0E968CB87}"/>
              </a:ext>
            </a:extLst>
          </p:cNvPr>
          <p:cNvSpPr/>
          <p:nvPr/>
        </p:nvSpPr>
        <p:spPr>
          <a:xfrm>
            <a:off x="837637" y="3116982"/>
            <a:ext cx="876300" cy="83058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RTC Enabler</a:t>
            </a:r>
          </a:p>
          <a:p>
            <a:pPr algn="ctr"/>
            <a:r>
              <a:rPr lang="en-US" sz="1400">
                <a:solidFill>
                  <a:schemeClr val="tx1"/>
                </a:solidFill>
              </a:rPr>
              <a:t>26.5xx</a:t>
            </a:r>
          </a:p>
        </p:txBody>
      </p:sp>
      <p:sp>
        <p:nvSpPr>
          <p:cNvPr id="13" name="Rectangle 12">
            <a:extLst>
              <a:ext uri="{FF2B5EF4-FFF2-40B4-BE49-F238E27FC236}">
                <a16:creationId xmlns:a16="http://schemas.microsoft.com/office/drawing/2014/main" id="{88FF33B6-B647-044E-94A5-CEC098A716EB}"/>
              </a:ext>
            </a:extLst>
          </p:cNvPr>
          <p:cNvSpPr/>
          <p:nvPr/>
        </p:nvSpPr>
        <p:spPr>
          <a:xfrm>
            <a:off x="9618540" y="2040104"/>
            <a:ext cx="2097011" cy="83058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a:solidFill>
                  <a:schemeClr val="tx1"/>
                </a:solidFill>
              </a:rPr>
              <a:t>Media Format Enabler</a:t>
            </a:r>
          </a:p>
          <a:p>
            <a:pPr algn="ctr"/>
            <a:r>
              <a:rPr lang="en-US" sz="1400">
                <a:solidFill>
                  <a:schemeClr val="tx1"/>
                </a:solidFill>
              </a:rPr>
              <a:t>(26.5xx with device-specific profile for AR)</a:t>
            </a:r>
            <a:endParaRPr lang="en-US" sz="1400">
              <a:solidFill>
                <a:schemeClr val="tx1"/>
              </a:solidFill>
              <a:ea typeface="Microsoft Sans Serif"/>
              <a:cs typeface="Microsoft Sans Serif"/>
            </a:endParaRPr>
          </a:p>
        </p:txBody>
      </p:sp>
      <p:sp>
        <p:nvSpPr>
          <p:cNvPr id="14" name="Rectangle 13">
            <a:extLst>
              <a:ext uri="{FF2B5EF4-FFF2-40B4-BE49-F238E27FC236}">
                <a16:creationId xmlns:a16="http://schemas.microsoft.com/office/drawing/2014/main" id="{E2F8185C-512C-2242-B552-8C1818DFF22B}"/>
              </a:ext>
            </a:extLst>
          </p:cNvPr>
          <p:cNvSpPr/>
          <p:nvPr/>
        </p:nvSpPr>
        <p:spPr>
          <a:xfrm>
            <a:off x="9499060" y="4319324"/>
            <a:ext cx="1250337" cy="1167071"/>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Media Control Enabler</a:t>
            </a:r>
          </a:p>
          <a:p>
            <a:pPr algn="ctr"/>
            <a:r>
              <a:rPr lang="en-US" sz="1400">
                <a:solidFill>
                  <a:schemeClr val="tx1"/>
                </a:solidFill>
              </a:rPr>
              <a:t>(~26.512)</a:t>
            </a:r>
          </a:p>
        </p:txBody>
      </p:sp>
      <p:cxnSp>
        <p:nvCxnSpPr>
          <p:cNvPr id="15" name="Elbow Connector 14">
            <a:extLst>
              <a:ext uri="{FF2B5EF4-FFF2-40B4-BE49-F238E27FC236}">
                <a16:creationId xmlns:a16="http://schemas.microsoft.com/office/drawing/2014/main" id="{F5499AEF-4423-A14C-A138-3E11096DD8C6}"/>
              </a:ext>
            </a:extLst>
          </p:cNvPr>
          <p:cNvCxnSpPr>
            <a:cxnSpLocks/>
            <a:stCxn id="19" idx="0"/>
            <a:endCxn id="13" idx="0"/>
          </p:cNvCxnSpPr>
          <p:nvPr/>
        </p:nvCxnSpPr>
        <p:spPr>
          <a:xfrm rot="5400000" flipH="1" flipV="1">
            <a:off x="7992927" y="179973"/>
            <a:ext cx="813988" cy="4534250"/>
          </a:xfrm>
          <a:prstGeom prst="bentConnector3">
            <a:avLst>
              <a:gd name="adj1" fmla="val 128084"/>
            </a:avLst>
          </a:prstGeom>
          <a:ln w="1905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D467D643-9AFB-E34F-8FE1-52BC3C36E0EE}"/>
              </a:ext>
            </a:extLst>
          </p:cNvPr>
          <p:cNvCxnSpPr>
            <a:stCxn id="29" idx="1"/>
            <a:endCxn id="12" idx="3"/>
          </p:cNvCxnSpPr>
          <p:nvPr/>
        </p:nvCxnSpPr>
        <p:spPr>
          <a:xfrm flipH="1">
            <a:off x="1713937" y="3532272"/>
            <a:ext cx="62103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Elbow Connector 31">
            <a:extLst>
              <a:ext uri="{FF2B5EF4-FFF2-40B4-BE49-F238E27FC236}">
                <a16:creationId xmlns:a16="http://schemas.microsoft.com/office/drawing/2014/main" id="{C1045394-DE19-1D4A-8AA7-57E31E9ADCBF}"/>
              </a:ext>
            </a:extLst>
          </p:cNvPr>
          <p:cNvCxnSpPr>
            <a:cxnSpLocks/>
            <a:stCxn id="24" idx="3"/>
            <a:endCxn id="14" idx="1"/>
          </p:cNvCxnSpPr>
          <p:nvPr/>
        </p:nvCxnSpPr>
        <p:spPr>
          <a:xfrm flipV="1">
            <a:off x="8970518" y="4902860"/>
            <a:ext cx="528542" cy="2458"/>
          </a:xfrm>
          <a:prstGeom prst="bentConnector3">
            <a:avLst>
              <a:gd name="adj1" fmla="val 50000"/>
            </a:avLst>
          </a:prstGeom>
          <a:ln w="19050">
            <a:tailEnd type="triangle"/>
          </a:ln>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3BC34053-F1CE-DF40-9044-3FC5FC592A34}"/>
              </a:ext>
            </a:extLst>
          </p:cNvPr>
          <p:cNvSpPr/>
          <p:nvPr/>
        </p:nvSpPr>
        <p:spPr>
          <a:xfrm>
            <a:off x="9153127" y="5633550"/>
            <a:ext cx="2219325" cy="276999"/>
          </a:xfrm>
          <a:prstGeom prst="rect">
            <a:avLst/>
          </a:prstGeom>
        </p:spPr>
        <p:txBody>
          <a:bodyPr wrap="none">
            <a:spAutoFit/>
          </a:bodyPr>
          <a:lstStyle/>
          <a:p>
            <a:r>
              <a:rPr lang="en-US" sz="1200">
                <a:solidFill>
                  <a:srgbClr val="000000"/>
                </a:solidFill>
                <a:latin typeface="Calibri" panose="020F0502020204030204" pitchFamily="34" charset="0"/>
              </a:rPr>
              <a:t>Extend 26.512 to also cover RTC </a:t>
            </a:r>
            <a:endParaRPr lang="en-US" sz="1200"/>
          </a:p>
        </p:txBody>
      </p:sp>
    </p:spTree>
    <p:extLst>
      <p:ext uri="{BB962C8B-B14F-4D97-AF65-F5344CB8AC3E}">
        <p14:creationId xmlns:p14="http://schemas.microsoft.com/office/powerpoint/2010/main" val="13136824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CAE9BF5-1DD6-6042-9452-A446FABF1ED5}"/>
              </a:ext>
            </a:extLst>
          </p:cNvPr>
          <p:cNvSpPr/>
          <p:nvPr/>
        </p:nvSpPr>
        <p:spPr>
          <a:xfrm>
            <a:off x="2312881" y="2137554"/>
            <a:ext cx="6799703" cy="3480498"/>
          </a:xfrm>
          <a:prstGeom prst="rect">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Split Rendering MSE</a:t>
            </a: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p:txBody>
      </p:sp>
      <p:sp>
        <p:nvSpPr>
          <p:cNvPr id="24" name="Rectangle 23">
            <a:extLst>
              <a:ext uri="{FF2B5EF4-FFF2-40B4-BE49-F238E27FC236}">
                <a16:creationId xmlns:a16="http://schemas.microsoft.com/office/drawing/2014/main" id="{DA24F07D-61F6-9E4D-8DD2-D581B073BD6A}"/>
              </a:ext>
            </a:extLst>
          </p:cNvPr>
          <p:cNvSpPr/>
          <p:nvPr/>
        </p:nvSpPr>
        <p:spPr>
          <a:xfrm>
            <a:off x="2381461" y="4299533"/>
            <a:ext cx="6635551" cy="1180573"/>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Integration</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 name="Title 2">
            <a:extLst>
              <a:ext uri="{FF2B5EF4-FFF2-40B4-BE49-F238E27FC236}">
                <a16:creationId xmlns:a16="http://schemas.microsoft.com/office/drawing/2014/main" id="{AADD6484-B78E-234B-86D8-4723F0C0CFAC}"/>
              </a:ext>
            </a:extLst>
          </p:cNvPr>
          <p:cNvSpPr>
            <a:spLocks noGrp="1"/>
          </p:cNvSpPr>
          <p:nvPr>
            <p:ph type="title"/>
          </p:nvPr>
        </p:nvSpPr>
        <p:spPr/>
        <p:txBody>
          <a:bodyPr/>
          <a:lstStyle/>
          <a:p>
            <a:r>
              <a:rPr lang="en-US"/>
              <a:t>Split-Rendering Stage 3 (</a:t>
            </a:r>
            <a:r>
              <a:rPr lang="en-US" err="1"/>
              <a:t>Split_XR</a:t>
            </a:r>
            <a:r>
              <a:rPr lang="en-US"/>
              <a:t>)</a:t>
            </a:r>
          </a:p>
        </p:txBody>
      </p:sp>
      <p:sp>
        <p:nvSpPr>
          <p:cNvPr id="4" name="Subtitle 3">
            <a:extLst>
              <a:ext uri="{FF2B5EF4-FFF2-40B4-BE49-F238E27FC236}">
                <a16:creationId xmlns:a16="http://schemas.microsoft.com/office/drawing/2014/main" id="{25D5C5C7-1C87-6B4C-BF52-7F4B47F48353}"/>
              </a:ext>
            </a:extLst>
          </p:cNvPr>
          <p:cNvSpPr>
            <a:spLocks noGrp="1"/>
          </p:cNvSpPr>
          <p:nvPr>
            <p:ph type="subTitle" idx="1"/>
          </p:nvPr>
        </p:nvSpPr>
        <p:spPr/>
        <p:txBody>
          <a:bodyPr/>
          <a:lstStyle/>
          <a:p>
            <a:r>
              <a:rPr lang="en-US"/>
              <a:t>Using the Media Service Enabler framework: Option 2</a:t>
            </a:r>
          </a:p>
        </p:txBody>
      </p:sp>
      <p:sp>
        <p:nvSpPr>
          <p:cNvPr id="5" name="Rectangle 4">
            <a:extLst>
              <a:ext uri="{FF2B5EF4-FFF2-40B4-BE49-F238E27FC236}">
                <a16:creationId xmlns:a16="http://schemas.microsoft.com/office/drawing/2014/main" id="{8332B287-0E29-B74A-8D96-162EAC660D75}"/>
              </a:ext>
            </a:extLst>
          </p:cNvPr>
          <p:cNvSpPr/>
          <p:nvPr/>
        </p:nvSpPr>
        <p:spPr>
          <a:xfrm>
            <a:off x="2445180" y="4615365"/>
            <a:ext cx="4848634" cy="763314"/>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9" name="Rectangle 28">
            <a:extLst>
              <a:ext uri="{FF2B5EF4-FFF2-40B4-BE49-F238E27FC236}">
                <a16:creationId xmlns:a16="http://schemas.microsoft.com/office/drawing/2014/main" id="{46E81068-ECD5-904B-9182-A6756C5773F1}"/>
              </a:ext>
            </a:extLst>
          </p:cNvPr>
          <p:cNvSpPr/>
          <p:nvPr/>
        </p:nvSpPr>
        <p:spPr>
          <a:xfrm>
            <a:off x="2381461" y="2838594"/>
            <a:ext cx="2451711" cy="135636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RTC Profile</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0" name="Rectangle 29">
            <a:extLst>
              <a:ext uri="{FF2B5EF4-FFF2-40B4-BE49-F238E27FC236}">
                <a16:creationId xmlns:a16="http://schemas.microsoft.com/office/drawing/2014/main" id="{3CA325DE-823B-C64D-AD3D-E9A37D58DAFB}"/>
              </a:ext>
            </a:extLst>
          </p:cNvPr>
          <p:cNvSpPr/>
          <p:nvPr/>
        </p:nvSpPr>
        <p:spPr>
          <a:xfrm>
            <a:off x="2444759" y="3547254"/>
            <a:ext cx="63066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RTP Profile</a:t>
            </a:r>
          </a:p>
        </p:txBody>
      </p:sp>
      <p:sp>
        <p:nvSpPr>
          <p:cNvPr id="31" name="Rectangle 30">
            <a:extLst>
              <a:ext uri="{FF2B5EF4-FFF2-40B4-BE49-F238E27FC236}">
                <a16:creationId xmlns:a16="http://schemas.microsoft.com/office/drawing/2014/main" id="{404AE264-B371-B845-87B8-72D3780A2F43}"/>
              </a:ext>
            </a:extLst>
          </p:cNvPr>
          <p:cNvSpPr/>
          <p:nvPr/>
        </p:nvSpPr>
        <p:spPr>
          <a:xfrm>
            <a:off x="3122486" y="3547254"/>
            <a:ext cx="813180"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Signaling Profile</a:t>
            </a:r>
          </a:p>
        </p:txBody>
      </p:sp>
      <p:sp>
        <p:nvSpPr>
          <p:cNvPr id="25" name="Rectangle 24">
            <a:extLst>
              <a:ext uri="{FF2B5EF4-FFF2-40B4-BE49-F238E27FC236}">
                <a16:creationId xmlns:a16="http://schemas.microsoft.com/office/drawing/2014/main" id="{1247C447-FD74-064C-813B-0752E01F2575}"/>
              </a:ext>
            </a:extLst>
          </p:cNvPr>
          <p:cNvSpPr/>
          <p:nvPr/>
        </p:nvSpPr>
        <p:spPr>
          <a:xfrm>
            <a:off x="7362254" y="4707941"/>
            <a:ext cx="1561271" cy="579120"/>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Edge Functionality</a:t>
            </a:r>
          </a:p>
        </p:txBody>
      </p:sp>
      <p:sp>
        <p:nvSpPr>
          <p:cNvPr id="26" name="Rectangle 25">
            <a:extLst>
              <a:ext uri="{FF2B5EF4-FFF2-40B4-BE49-F238E27FC236}">
                <a16:creationId xmlns:a16="http://schemas.microsoft.com/office/drawing/2014/main" id="{BC21821E-D383-E140-8F42-F5D3039C14C4}"/>
              </a:ext>
            </a:extLst>
          </p:cNvPr>
          <p:cNvSpPr/>
          <p:nvPr/>
        </p:nvSpPr>
        <p:spPr>
          <a:xfrm>
            <a:off x="4271931" y="4715546"/>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QoS Profile</a:t>
            </a:r>
          </a:p>
        </p:txBody>
      </p:sp>
      <p:sp>
        <p:nvSpPr>
          <p:cNvPr id="27" name="Rectangle 26">
            <a:extLst>
              <a:ext uri="{FF2B5EF4-FFF2-40B4-BE49-F238E27FC236}">
                <a16:creationId xmlns:a16="http://schemas.microsoft.com/office/drawing/2014/main" id="{9F34B053-3C4B-1A41-919B-9BD5E0608F14}"/>
              </a:ext>
            </a:extLst>
          </p:cNvPr>
          <p:cNvSpPr/>
          <p:nvPr/>
        </p:nvSpPr>
        <p:spPr>
          <a:xfrm>
            <a:off x="2555022" y="4703325"/>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QoE</a:t>
            </a:r>
            <a:r>
              <a:rPr lang="en-US" sz="1200">
                <a:solidFill>
                  <a:schemeClr val="tx1"/>
                </a:solidFill>
              </a:rPr>
              <a:t> and Consumption </a:t>
            </a:r>
          </a:p>
          <a:p>
            <a:pPr algn="ctr"/>
            <a:r>
              <a:rPr lang="en-US" sz="1200">
                <a:solidFill>
                  <a:schemeClr val="tx1"/>
                </a:solidFill>
              </a:rPr>
              <a:t>Data Collection</a:t>
            </a:r>
          </a:p>
        </p:txBody>
      </p:sp>
      <p:sp>
        <p:nvSpPr>
          <p:cNvPr id="28" name="Rectangle 27">
            <a:extLst>
              <a:ext uri="{FF2B5EF4-FFF2-40B4-BE49-F238E27FC236}">
                <a16:creationId xmlns:a16="http://schemas.microsoft.com/office/drawing/2014/main" id="{A8AE56BE-0F86-7D4B-B574-43D0A3F683FC}"/>
              </a:ext>
            </a:extLst>
          </p:cNvPr>
          <p:cNvSpPr/>
          <p:nvPr/>
        </p:nvSpPr>
        <p:spPr>
          <a:xfrm>
            <a:off x="5964880" y="4703325"/>
            <a:ext cx="11756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Provisioning</a:t>
            </a:r>
          </a:p>
        </p:txBody>
      </p:sp>
      <p:sp>
        <p:nvSpPr>
          <p:cNvPr id="9" name="Rectangle 8">
            <a:extLst>
              <a:ext uri="{FF2B5EF4-FFF2-40B4-BE49-F238E27FC236}">
                <a16:creationId xmlns:a16="http://schemas.microsoft.com/office/drawing/2014/main" id="{242FDA73-7C7E-CC4F-90C7-7F579A017D4C}"/>
              </a:ext>
            </a:extLst>
          </p:cNvPr>
          <p:cNvSpPr/>
          <p:nvPr/>
        </p:nvSpPr>
        <p:spPr>
          <a:xfrm>
            <a:off x="7516497" y="2838594"/>
            <a:ext cx="1501608" cy="1356360"/>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Guidelines: Post-processing, Pose correction,</a:t>
            </a:r>
          </a:p>
          <a:p>
            <a:pPr algn="ctr"/>
            <a:r>
              <a:rPr lang="en-US" sz="1400">
                <a:solidFill>
                  <a:schemeClr val="tx1"/>
                </a:solidFill>
              </a:rPr>
              <a:t>XR Runtime</a:t>
            </a:r>
          </a:p>
        </p:txBody>
      </p:sp>
      <p:grpSp>
        <p:nvGrpSpPr>
          <p:cNvPr id="33" name="Group 32">
            <a:extLst>
              <a:ext uri="{FF2B5EF4-FFF2-40B4-BE49-F238E27FC236}">
                <a16:creationId xmlns:a16="http://schemas.microsoft.com/office/drawing/2014/main" id="{18DB48E1-6773-44E9-873F-40BC4A6159BB}"/>
              </a:ext>
            </a:extLst>
          </p:cNvPr>
          <p:cNvGrpSpPr/>
          <p:nvPr/>
        </p:nvGrpSpPr>
        <p:grpSpPr>
          <a:xfrm>
            <a:off x="4926713" y="2838594"/>
            <a:ext cx="2505154" cy="1356360"/>
            <a:chOff x="5052468" y="2536383"/>
            <a:chExt cx="2505154" cy="1356360"/>
          </a:xfrm>
        </p:grpSpPr>
        <p:sp>
          <p:nvSpPr>
            <p:cNvPr id="19" name="Rectangle 18">
              <a:extLst>
                <a:ext uri="{FF2B5EF4-FFF2-40B4-BE49-F238E27FC236}">
                  <a16:creationId xmlns:a16="http://schemas.microsoft.com/office/drawing/2014/main" id="{EA7BD8F4-9719-0449-ACAE-0A501B007416}"/>
                </a:ext>
              </a:extLst>
            </p:cNvPr>
            <p:cNvSpPr/>
            <p:nvPr/>
          </p:nvSpPr>
          <p:spPr>
            <a:xfrm>
              <a:off x="5052468" y="2536383"/>
              <a:ext cx="2505154" cy="135636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Media Format Profiles</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0" name="Rectangle 19">
              <a:extLst>
                <a:ext uri="{FF2B5EF4-FFF2-40B4-BE49-F238E27FC236}">
                  <a16:creationId xmlns:a16="http://schemas.microsoft.com/office/drawing/2014/main" id="{328A2F9B-0F63-8840-933B-B2523E4324DE}"/>
                </a:ext>
              </a:extLst>
            </p:cNvPr>
            <p:cNvSpPr/>
            <p:nvPr/>
          </p:nvSpPr>
          <p:spPr>
            <a:xfrm>
              <a:off x="5139949"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AR Profile</a:t>
              </a:r>
            </a:p>
          </p:txBody>
        </p:sp>
        <p:sp>
          <p:nvSpPr>
            <p:cNvPr id="21" name="Rectangle 20">
              <a:extLst>
                <a:ext uri="{FF2B5EF4-FFF2-40B4-BE49-F238E27FC236}">
                  <a16:creationId xmlns:a16="http://schemas.microsoft.com/office/drawing/2014/main" id="{A0E8DD0E-E5C6-EE4F-8BC5-C74FC704C171}"/>
                </a:ext>
              </a:extLst>
            </p:cNvPr>
            <p:cNvSpPr/>
            <p:nvPr/>
          </p:nvSpPr>
          <p:spPr>
            <a:xfrm>
              <a:off x="5927283"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VR Profile</a:t>
              </a:r>
            </a:p>
          </p:txBody>
        </p:sp>
        <p:sp>
          <p:nvSpPr>
            <p:cNvPr id="22" name="Rectangle 21">
              <a:extLst>
                <a:ext uri="{FF2B5EF4-FFF2-40B4-BE49-F238E27FC236}">
                  <a16:creationId xmlns:a16="http://schemas.microsoft.com/office/drawing/2014/main" id="{3AEB75CE-DA9E-FB46-B4AF-0AAD8CA3281D}"/>
                </a:ext>
              </a:extLst>
            </p:cNvPr>
            <p:cNvSpPr/>
            <p:nvPr/>
          </p:nvSpPr>
          <p:spPr>
            <a:xfrm>
              <a:off x="6702688" y="3245043"/>
              <a:ext cx="7793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Gaming Profile</a:t>
              </a:r>
            </a:p>
          </p:txBody>
        </p:sp>
        <p:sp>
          <p:nvSpPr>
            <p:cNvPr id="23" name="Rectangle 22">
              <a:extLst>
                <a:ext uri="{FF2B5EF4-FFF2-40B4-BE49-F238E27FC236}">
                  <a16:creationId xmlns:a16="http://schemas.microsoft.com/office/drawing/2014/main" id="{1EEF4204-269C-E042-8EBA-2E34291E2177}"/>
                </a:ext>
              </a:extLst>
            </p:cNvPr>
            <p:cNvSpPr/>
            <p:nvPr/>
          </p:nvSpPr>
          <p:spPr>
            <a:xfrm>
              <a:off x="5138972" y="2841183"/>
              <a:ext cx="2343097" cy="3352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Scene Description Profile</a:t>
              </a:r>
            </a:p>
          </p:txBody>
        </p:sp>
      </p:grpSp>
      <p:sp>
        <p:nvSpPr>
          <p:cNvPr id="11" name="Rectangle 10">
            <a:extLst>
              <a:ext uri="{FF2B5EF4-FFF2-40B4-BE49-F238E27FC236}">
                <a16:creationId xmlns:a16="http://schemas.microsoft.com/office/drawing/2014/main" id="{F65DBF85-4005-5D48-91A7-6351749A9F5D}"/>
              </a:ext>
            </a:extLst>
          </p:cNvPr>
          <p:cNvSpPr/>
          <p:nvPr/>
        </p:nvSpPr>
        <p:spPr>
          <a:xfrm>
            <a:off x="4011219" y="3547255"/>
            <a:ext cx="727394" cy="5791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solidFill>
                  <a:schemeClr val="tx1"/>
                </a:solidFill>
              </a:rPr>
              <a:t>Pose/</a:t>
            </a:r>
            <a:br>
              <a:rPr lang="en-US" sz="1200">
                <a:solidFill>
                  <a:schemeClr val="tx1"/>
                </a:solidFill>
              </a:rPr>
            </a:br>
            <a:r>
              <a:rPr lang="en-US" sz="1200">
                <a:solidFill>
                  <a:schemeClr val="tx1"/>
                </a:solidFill>
              </a:rPr>
              <a:t>Uplink</a:t>
            </a:r>
            <a:br>
              <a:rPr lang="en-US" sz="1200">
                <a:solidFill>
                  <a:schemeClr val="tx1"/>
                </a:solidFill>
              </a:rPr>
            </a:br>
            <a:r>
              <a:rPr lang="en-US" sz="1200">
                <a:solidFill>
                  <a:schemeClr val="tx1"/>
                </a:solidFill>
              </a:rPr>
              <a:t>Profile</a:t>
            </a:r>
            <a:endParaRPr lang="en-US" sz="1200">
              <a:solidFill>
                <a:schemeClr val="tx1"/>
              </a:solidFill>
              <a:ea typeface="Microsoft Sans Serif"/>
              <a:cs typeface="Microsoft Sans Serif"/>
            </a:endParaRPr>
          </a:p>
        </p:txBody>
      </p:sp>
      <p:sp>
        <p:nvSpPr>
          <p:cNvPr id="12" name="Rectangle 11">
            <a:extLst>
              <a:ext uri="{FF2B5EF4-FFF2-40B4-BE49-F238E27FC236}">
                <a16:creationId xmlns:a16="http://schemas.microsoft.com/office/drawing/2014/main" id="{EF702A38-8D26-5742-966C-B6C0E968CB87}"/>
              </a:ext>
            </a:extLst>
          </p:cNvPr>
          <p:cNvSpPr/>
          <p:nvPr/>
        </p:nvSpPr>
        <p:spPr>
          <a:xfrm>
            <a:off x="884131" y="3101484"/>
            <a:ext cx="876300" cy="83058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RTC Enabler</a:t>
            </a:r>
          </a:p>
          <a:p>
            <a:pPr algn="ctr"/>
            <a:r>
              <a:rPr lang="en-US" sz="1400">
                <a:solidFill>
                  <a:schemeClr val="tx1"/>
                </a:solidFill>
              </a:rPr>
              <a:t>26.5xx</a:t>
            </a:r>
          </a:p>
        </p:txBody>
      </p:sp>
      <p:sp>
        <p:nvSpPr>
          <p:cNvPr id="13" name="Rectangle 12">
            <a:extLst>
              <a:ext uri="{FF2B5EF4-FFF2-40B4-BE49-F238E27FC236}">
                <a16:creationId xmlns:a16="http://schemas.microsoft.com/office/drawing/2014/main" id="{88FF33B6-B647-044E-94A5-CEC098A716EB}"/>
              </a:ext>
            </a:extLst>
          </p:cNvPr>
          <p:cNvSpPr/>
          <p:nvPr/>
        </p:nvSpPr>
        <p:spPr>
          <a:xfrm>
            <a:off x="9665034" y="2024606"/>
            <a:ext cx="2097011" cy="83058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a:solidFill>
                  <a:schemeClr val="tx1"/>
                </a:solidFill>
              </a:rPr>
              <a:t>Media Format Enabler</a:t>
            </a:r>
          </a:p>
          <a:p>
            <a:pPr algn="ctr"/>
            <a:r>
              <a:rPr lang="en-US" sz="1400">
                <a:solidFill>
                  <a:schemeClr val="tx1"/>
                </a:solidFill>
              </a:rPr>
              <a:t>(26.5xx with device-specific profile for AR)</a:t>
            </a:r>
            <a:endParaRPr lang="en-US" sz="1400">
              <a:solidFill>
                <a:schemeClr val="tx1"/>
              </a:solidFill>
              <a:ea typeface="Microsoft Sans Serif"/>
              <a:cs typeface="Microsoft Sans Serif"/>
            </a:endParaRPr>
          </a:p>
        </p:txBody>
      </p:sp>
      <p:sp>
        <p:nvSpPr>
          <p:cNvPr id="14" name="Rectangle 13">
            <a:extLst>
              <a:ext uri="{FF2B5EF4-FFF2-40B4-BE49-F238E27FC236}">
                <a16:creationId xmlns:a16="http://schemas.microsoft.com/office/drawing/2014/main" id="{E2F8185C-512C-2242-B552-8C1818DFF22B}"/>
              </a:ext>
            </a:extLst>
          </p:cNvPr>
          <p:cNvSpPr/>
          <p:nvPr/>
        </p:nvSpPr>
        <p:spPr>
          <a:xfrm>
            <a:off x="9505499" y="4390098"/>
            <a:ext cx="1250337" cy="120763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Media Control Enabler</a:t>
            </a:r>
          </a:p>
          <a:p>
            <a:pPr algn="ctr"/>
            <a:r>
              <a:rPr lang="en-US" sz="1400">
                <a:solidFill>
                  <a:schemeClr val="tx1"/>
                </a:solidFill>
              </a:rPr>
              <a:t>(~26.512)</a:t>
            </a:r>
          </a:p>
        </p:txBody>
      </p:sp>
      <p:cxnSp>
        <p:nvCxnSpPr>
          <p:cNvPr id="15" name="Elbow Connector 14">
            <a:extLst>
              <a:ext uri="{FF2B5EF4-FFF2-40B4-BE49-F238E27FC236}">
                <a16:creationId xmlns:a16="http://schemas.microsoft.com/office/drawing/2014/main" id="{F5499AEF-4423-A14C-A138-3E11096DD8C6}"/>
              </a:ext>
            </a:extLst>
          </p:cNvPr>
          <p:cNvCxnSpPr>
            <a:cxnSpLocks/>
            <a:stCxn id="19" idx="0"/>
            <a:endCxn id="13" idx="0"/>
          </p:cNvCxnSpPr>
          <p:nvPr/>
        </p:nvCxnSpPr>
        <p:spPr>
          <a:xfrm rot="5400000" flipH="1" flipV="1">
            <a:off x="8039421" y="164475"/>
            <a:ext cx="813988" cy="4534250"/>
          </a:xfrm>
          <a:prstGeom prst="bentConnector3">
            <a:avLst>
              <a:gd name="adj1" fmla="val 128084"/>
            </a:avLst>
          </a:prstGeom>
          <a:ln w="1905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D467D643-9AFB-E34F-8FE1-52BC3C36E0EE}"/>
              </a:ext>
            </a:extLst>
          </p:cNvPr>
          <p:cNvCxnSpPr>
            <a:stCxn id="29" idx="1"/>
            <a:endCxn id="12" idx="3"/>
          </p:cNvCxnSpPr>
          <p:nvPr/>
        </p:nvCxnSpPr>
        <p:spPr>
          <a:xfrm flipH="1">
            <a:off x="1760431" y="3516774"/>
            <a:ext cx="62103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7" name="Elbow Connector 16">
            <a:extLst>
              <a:ext uri="{FF2B5EF4-FFF2-40B4-BE49-F238E27FC236}">
                <a16:creationId xmlns:a16="http://schemas.microsoft.com/office/drawing/2014/main" id="{1CEA6948-9046-B74F-983E-D6BFCD1C5845}"/>
              </a:ext>
            </a:extLst>
          </p:cNvPr>
          <p:cNvCxnSpPr>
            <a:cxnSpLocks/>
            <a:stCxn id="24" idx="1"/>
            <a:endCxn id="12" idx="2"/>
          </p:cNvCxnSpPr>
          <p:nvPr/>
        </p:nvCxnSpPr>
        <p:spPr>
          <a:xfrm rot="10800000">
            <a:off x="1322281" y="3932064"/>
            <a:ext cx="1059180" cy="957756"/>
          </a:xfrm>
          <a:prstGeom prst="bentConnector2">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Elbow Connector 31">
            <a:extLst>
              <a:ext uri="{FF2B5EF4-FFF2-40B4-BE49-F238E27FC236}">
                <a16:creationId xmlns:a16="http://schemas.microsoft.com/office/drawing/2014/main" id="{C1045394-DE19-1D4A-8AA7-57E31E9ADCBF}"/>
              </a:ext>
            </a:extLst>
          </p:cNvPr>
          <p:cNvCxnSpPr>
            <a:cxnSpLocks/>
            <a:stCxn id="25" idx="3"/>
            <a:endCxn id="14" idx="1"/>
          </p:cNvCxnSpPr>
          <p:nvPr/>
        </p:nvCxnSpPr>
        <p:spPr>
          <a:xfrm flipV="1">
            <a:off x="8923525" y="4993918"/>
            <a:ext cx="581974" cy="3583"/>
          </a:xfrm>
          <a:prstGeom prst="bentConnector3">
            <a:avLst>
              <a:gd name="adj1" fmla="val 50000"/>
            </a:avLst>
          </a:prstGeom>
          <a:ln w="190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385943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a:t>5GMS and Multicast/Broadcast Stage 3 Aspects </a:t>
            </a: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a:xfrm>
            <a:off x="495300" y="1437573"/>
            <a:ext cx="5351023" cy="4975717"/>
          </a:xfrm>
          <a:solidFill>
            <a:schemeClr val="accent2">
              <a:lumMod val="60000"/>
              <a:lumOff val="40000"/>
            </a:schemeClr>
          </a:solidFill>
        </p:spPr>
        <p:txBody>
          <a:bodyPr vert="horz" lIns="0" tIns="0" rIns="0" bIns="0" rtlCol="0" anchor="t">
            <a:noAutofit/>
          </a:bodyPr>
          <a:lstStyle/>
          <a:p>
            <a:pPr marL="0" indent="0" algn="ctr">
              <a:buNone/>
            </a:pPr>
            <a:r>
              <a:rPr lang="en-US" sz="2000"/>
              <a:t>Unicast streaming</a:t>
            </a:r>
          </a:p>
          <a:p>
            <a:pPr indent="-191770"/>
            <a:r>
              <a:rPr lang="en-US" sz="2000"/>
              <a:t>Areas of interest </a:t>
            </a:r>
          </a:p>
          <a:p>
            <a:pPr marL="356235" lvl="1" indent="-164465"/>
            <a:r>
              <a:rPr lang="en-US" sz="1400"/>
              <a:t>Support for EDGE</a:t>
            </a:r>
            <a:endParaRPr lang="en-US" sz="1400">
              <a:ea typeface="Microsoft Sans Serif"/>
              <a:cs typeface="Microsoft Sans Serif"/>
            </a:endParaRPr>
          </a:p>
          <a:p>
            <a:pPr marL="356235" lvl="1" indent="-164465"/>
            <a:r>
              <a:rPr lang="en-US" sz="1400"/>
              <a:t>Background traffic</a:t>
            </a:r>
            <a:endParaRPr lang="en-US" sz="1400">
              <a:ea typeface="Microsoft Sans Serif"/>
              <a:cs typeface="Microsoft Sans Serif"/>
            </a:endParaRPr>
          </a:p>
          <a:p>
            <a:pPr marL="356235" lvl="1" indent="-164465"/>
            <a:r>
              <a:rPr lang="en-US" sz="1400"/>
              <a:t>Live-Streaming and Context Aware Streaming</a:t>
            </a:r>
            <a:endParaRPr lang="en-US" sz="1400">
              <a:ea typeface="Microsoft Sans Serif"/>
              <a:cs typeface="Microsoft Sans Serif"/>
            </a:endParaRPr>
          </a:p>
          <a:p>
            <a:pPr marL="356235" lvl="1" indent="-164465"/>
            <a:r>
              <a:rPr lang="en-US" sz="1400"/>
              <a:t>Traffic Identification</a:t>
            </a:r>
            <a:endParaRPr lang="en-US" sz="1400">
              <a:ea typeface="Microsoft Sans Serif"/>
              <a:cs typeface="Microsoft Sans Serif"/>
            </a:endParaRPr>
          </a:p>
          <a:p>
            <a:pPr marL="356235" lvl="1" indent="-164465"/>
            <a:r>
              <a:rPr lang="en-US" sz="1400"/>
              <a:t>New Protocols</a:t>
            </a:r>
            <a:endParaRPr lang="en-US" sz="1400">
              <a:ea typeface="Microsoft Sans Serif"/>
              <a:cs typeface="Microsoft Sans Serif"/>
            </a:endParaRPr>
          </a:p>
          <a:p>
            <a:pPr marL="356235" lvl="1" indent="-164465">
              <a:buClr>
                <a:srgbClr val="2D374A"/>
              </a:buClr>
            </a:pPr>
            <a:r>
              <a:rPr lang="en-US" sz="1400">
                <a:ea typeface="Microsoft Sans Serif"/>
                <a:cs typeface="Microsoft Sans Serif"/>
              </a:rPr>
              <a:t>Uplink media streaming</a:t>
            </a:r>
            <a:endParaRPr lang="en-US" sz="1400"/>
          </a:p>
          <a:p>
            <a:pPr marL="356235" lvl="1" indent="-164465"/>
            <a:r>
              <a:rPr lang="en-US" sz="1400"/>
              <a:t>Security and DRM</a:t>
            </a:r>
            <a:endParaRPr lang="en-US" sz="1400">
              <a:ea typeface="Microsoft Sans Serif"/>
              <a:cs typeface="Microsoft Sans Serif"/>
            </a:endParaRPr>
          </a:p>
          <a:p>
            <a:pPr marL="356235" lvl="1" indent="-164465"/>
            <a:r>
              <a:rPr lang="en-US" sz="1400"/>
              <a:t>Possibly new study topics</a:t>
            </a:r>
            <a:endParaRPr lang="en-US" sz="1400">
              <a:ea typeface="Microsoft Sans Serif"/>
              <a:cs typeface="Microsoft Sans Serif"/>
            </a:endParaRPr>
          </a:p>
          <a:p>
            <a:pPr indent="-191770"/>
            <a:r>
              <a:rPr lang="en-US" sz="2000"/>
              <a:t>Background/Justification</a:t>
            </a:r>
            <a:endParaRPr lang="en-US" sz="2000">
              <a:ea typeface="Microsoft Sans Serif"/>
              <a:cs typeface="Microsoft Sans Serif"/>
            </a:endParaRPr>
          </a:p>
          <a:p>
            <a:pPr marL="356235" lvl="1" indent="-164465"/>
            <a:r>
              <a:rPr lang="en-US" sz="1400">
                <a:ea typeface="Microsoft Sans Serif"/>
                <a:cs typeface="Microsoft Sans Serif"/>
              </a:rPr>
              <a:t>Edge functionality in TS 26.501</a:t>
            </a:r>
            <a:endParaRPr lang="en-US" sz="1400"/>
          </a:p>
          <a:p>
            <a:pPr marL="356235" lvl="1" indent="-164465">
              <a:buClr>
                <a:srgbClr val="2D374A"/>
              </a:buClr>
            </a:pPr>
            <a:r>
              <a:rPr lang="en-US" sz="1400"/>
              <a:t>Justification see in TR 26.804</a:t>
            </a:r>
            <a:endParaRPr lang="en-US" sz="1400">
              <a:ea typeface="Microsoft Sans Serif"/>
              <a:cs typeface="Microsoft Sans Serif"/>
            </a:endParaRPr>
          </a:p>
          <a:p>
            <a:pPr marL="356235" lvl="1" indent="-164465"/>
            <a:r>
              <a:rPr lang="en-US" sz="1400"/>
              <a:t>Propose to extend TR 26.804 until the end of Rel-17 and start normative work for Rel-18 in 2022</a:t>
            </a:r>
            <a:endParaRPr lang="en-US" sz="1400">
              <a:ea typeface="Microsoft Sans Serif"/>
              <a:cs typeface="Microsoft Sans Serif"/>
            </a:endParaRPr>
          </a:p>
          <a:p>
            <a:pPr indent="-191770"/>
            <a:r>
              <a:rPr lang="en-US" sz="2000"/>
              <a:t>Draft Objectives</a:t>
            </a:r>
            <a:endParaRPr lang="en-US" sz="2000">
              <a:ea typeface="Microsoft Sans Serif"/>
              <a:cs typeface="Microsoft Sans Serif"/>
            </a:endParaRPr>
          </a:p>
          <a:p>
            <a:pPr marL="356235" lvl="1" indent="-164465"/>
            <a:r>
              <a:rPr lang="en-US" sz="1400"/>
              <a:t>Provide updates to stage-3 as needed</a:t>
            </a:r>
            <a:endParaRPr lang="en-US" sz="1400">
              <a:ea typeface="Microsoft Sans Serif"/>
              <a:cs typeface="Microsoft Sans Serif"/>
            </a:endParaRPr>
          </a:p>
          <a:p>
            <a:pPr marL="356235" lvl="1" indent="-164465">
              <a:buClr>
                <a:srgbClr val="2D374A"/>
              </a:buClr>
            </a:pPr>
            <a:r>
              <a:rPr lang="en-US" sz="1400">
                <a:ea typeface="Microsoft Sans Serif"/>
                <a:cs typeface="Microsoft Sans Serif"/>
              </a:rPr>
              <a:t>Specify the stage-3 extensions for EDGE</a:t>
            </a:r>
          </a:p>
          <a:p>
            <a:pPr indent="-191770"/>
            <a:endParaRPr lang="en-US" sz="2000">
              <a:ea typeface="Microsoft Sans Serif"/>
              <a:cs typeface="Microsoft Sans Serif"/>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385778" cy="265907"/>
          </a:xfrm>
        </p:spPr>
        <p:txBody>
          <a:bodyPr vert="horz" wrap="square" lIns="0" tIns="0" rIns="0" bIns="0" rtlCol="0" anchor="t">
            <a:spAutoFit/>
          </a:bodyPr>
          <a:lstStyle/>
          <a:p>
            <a:r>
              <a:rPr lang="en-US"/>
              <a:t>Focus on FS_5GMS_EXT Recommendations, EDGE Stage 3, and incomplete work in 5MBUSA</a:t>
            </a:r>
          </a:p>
        </p:txBody>
      </p:sp>
      <p:sp>
        <p:nvSpPr>
          <p:cNvPr id="7" name="Content Placeholder 2">
            <a:extLst>
              <a:ext uri="{FF2B5EF4-FFF2-40B4-BE49-F238E27FC236}">
                <a16:creationId xmlns:a16="http://schemas.microsoft.com/office/drawing/2014/main" id="{0AC14DD2-2C75-4BBF-998B-90367188E1B5}"/>
              </a:ext>
            </a:extLst>
          </p:cNvPr>
          <p:cNvSpPr txBox="1">
            <a:spLocks/>
          </p:cNvSpPr>
          <p:nvPr/>
        </p:nvSpPr>
        <p:spPr>
          <a:xfrm>
            <a:off x="6023264" y="1437572"/>
            <a:ext cx="5465182" cy="4958095"/>
          </a:xfrm>
          <a:prstGeom prst="rect">
            <a:avLst/>
          </a:prstGeom>
          <a:solidFill>
            <a:schemeClr val="accent2">
              <a:lumMod val="75000"/>
            </a:schemeClr>
          </a:solidFill>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lgn="ctr">
              <a:lnSpc>
                <a:spcPct val="90000"/>
              </a:lnSpc>
              <a:buNone/>
            </a:pPr>
            <a:r>
              <a:rPr lang="en-US">
                <a:solidFill>
                  <a:schemeClr val="bg1"/>
                </a:solidFill>
              </a:rPr>
              <a:t>Multicast/broadcast delivery</a:t>
            </a:r>
          </a:p>
          <a:p>
            <a:pPr indent="-191770">
              <a:lnSpc>
                <a:spcPct val="90000"/>
              </a:lnSpc>
            </a:pPr>
            <a:r>
              <a:rPr lang="en-US">
                <a:solidFill>
                  <a:schemeClr val="bg1"/>
                </a:solidFill>
              </a:rPr>
              <a:t>Areas of interest</a:t>
            </a:r>
            <a:endParaRPr lang="en-US">
              <a:solidFill>
                <a:schemeClr val="bg1"/>
              </a:solidFill>
              <a:ea typeface="Microsoft Sans Serif"/>
              <a:cs typeface="Microsoft Sans Serif"/>
            </a:endParaRPr>
          </a:p>
          <a:p>
            <a:pPr marL="356235" lvl="1" indent="-164465"/>
            <a:r>
              <a:rPr lang="en-US">
                <a:solidFill>
                  <a:schemeClr val="bg1"/>
                </a:solidFill>
              </a:rPr>
              <a:t>Remaining issues from Rel-17</a:t>
            </a:r>
            <a:endParaRPr lang="en-US">
              <a:solidFill>
                <a:schemeClr val="bg1"/>
              </a:solidFill>
              <a:ea typeface="Microsoft Sans Serif"/>
              <a:cs typeface="Microsoft Sans Serif"/>
            </a:endParaRPr>
          </a:p>
          <a:p>
            <a:pPr marL="356235" lvl="1" indent="-164465"/>
            <a:r>
              <a:rPr lang="en-US">
                <a:solidFill>
                  <a:schemeClr val="bg1"/>
                </a:solidFill>
              </a:rPr>
              <a:t>Hybrid Services</a:t>
            </a:r>
            <a:endParaRPr lang="en-US">
              <a:solidFill>
                <a:schemeClr val="bg1"/>
              </a:solidFill>
              <a:ea typeface="Microsoft Sans Serif"/>
              <a:cs typeface="Microsoft Sans Serif"/>
            </a:endParaRPr>
          </a:p>
          <a:p>
            <a:pPr marL="356235" lvl="1" indent="-164465"/>
            <a:r>
              <a:rPr lang="en-US">
                <a:solidFill>
                  <a:schemeClr val="bg1"/>
                </a:solidFill>
              </a:rPr>
              <a:t>Support for 5MBS User Service and 5G Core</a:t>
            </a:r>
            <a:endParaRPr lang="en-US">
              <a:solidFill>
                <a:schemeClr val="bg1"/>
              </a:solidFill>
              <a:ea typeface="Microsoft Sans Serif"/>
              <a:cs typeface="Microsoft Sans Serif"/>
            </a:endParaRPr>
          </a:p>
          <a:p>
            <a:pPr indent="-191770"/>
            <a:r>
              <a:rPr lang="en-US">
                <a:solidFill>
                  <a:schemeClr val="bg1"/>
                </a:solidFill>
              </a:rPr>
              <a:t>Background/Justification</a:t>
            </a:r>
            <a:endParaRPr lang="en-US">
              <a:solidFill>
                <a:schemeClr val="bg1"/>
              </a:solidFill>
              <a:ea typeface="Microsoft Sans Serif"/>
              <a:cs typeface="Microsoft Sans Serif"/>
            </a:endParaRPr>
          </a:p>
          <a:p>
            <a:pPr marL="356235" lvl="1" indent="-164465"/>
            <a:r>
              <a:rPr lang="en-US">
                <a:solidFill>
                  <a:schemeClr val="bg1"/>
                </a:solidFill>
              </a:rPr>
              <a:t>Justification see in TR 26.802</a:t>
            </a:r>
            <a:endParaRPr lang="en-US">
              <a:solidFill>
                <a:schemeClr val="bg1"/>
              </a:solidFill>
              <a:ea typeface="Microsoft Sans Serif"/>
              <a:cs typeface="Microsoft Sans Serif"/>
            </a:endParaRPr>
          </a:p>
          <a:p>
            <a:pPr indent="-191770"/>
            <a:r>
              <a:rPr lang="en-US">
                <a:solidFill>
                  <a:schemeClr val="bg1"/>
                </a:solidFill>
              </a:rPr>
              <a:t>Draft Objectives</a:t>
            </a:r>
            <a:endParaRPr lang="en-US">
              <a:solidFill>
                <a:schemeClr val="bg1"/>
              </a:solidFill>
              <a:ea typeface="Microsoft Sans Serif"/>
              <a:cs typeface="Microsoft Sans Serif"/>
            </a:endParaRPr>
          </a:p>
          <a:p>
            <a:pPr marL="356235" lvl="1" indent="-164465"/>
            <a:r>
              <a:rPr lang="en-US">
                <a:solidFill>
                  <a:schemeClr val="bg1"/>
                </a:solidFill>
              </a:rPr>
              <a:t>Provide updates to stage-3 as needed</a:t>
            </a:r>
            <a:endParaRPr lang="en-US">
              <a:solidFill>
                <a:schemeClr val="bg1"/>
              </a:solidFill>
              <a:ea typeface="Microsoft Sans Serif"/>
              <a:cs typeface="Microsoft Sans Serif"/>
            </a:endParaRPr>
          </a:p>
          <a:p>
            <a:pPr indent="-191770"/>
            <a:endParaRPr lang="en-US">
              <a:ea typeface="Microsoft Sans Serif"/>
              <a:cs typeface="Microsoft Sans Serif"/>
            </a:endParaRPr>
          </a:p>
        </p:txBody>
      </p:sp>
      <p:sp>
        <p:nvSpPr>
          <p:cNvPr id="6" name="Rectangle 5">
            <a:extLst>
              <a:ext uri="{FF2B5EF4-FFF2-40B4-BE49-F238E27FC236}">
                <a16:creationId xmlns:a16="http://schemas.microsoft.com/office/drawing/2014/main" id="{F7FBC654-B0F0-4037-B208-6ECD8A1A77A6}"/>
              </a:ext>
            </a:extLst>
          </p:cNvPr>
          <p:cNvSpPr/>
          <p:nvPr/>
        </p:nvSpPr>
        <p:spPr>
          <a:xfrm>
            <a:off x="6236413" y="5223062"/>
            <a:ext cx="3708971" cy="8270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a:solidFill>
                  <a:schemeClr val="bg1"/>
                </a:solidFill>
                <a:latin typeface="Microsoft Sans Serif"/>
                <a:cs typeface="Microsoft Sans Serif" panose="020B0604020202020204" pitchFamily="34" charset="0"/>
              </a:rPr>
              <a:t>See also </a:t>
            </a:r>
            <a:r>
              <a:rPr lang="de-DE" err="1">
                <a:solidFill>
                  <a:schemeClr val="bg1"/>
                </a:solidFill>
                <a:latin typeface="Microsoft Sans Serif"/>
                <a:cs typeface="Microsoft Sans Serif" panose="020B0604020202020204" pitchFamily="34" charset="0"/>
              </a:rPr>
              <a:t>input</a:t>
            </a:r>
            <a:r>
              <a:rPr lang="de-DE">
                <a:solidFill>
                  <a:schemeClr val="bg1"/>
                </a:solidFill>
                <a:latin typeface="Microsoft Sans Serif"/>
                <a:cs typeface="Microsoft Sans Serif" panose="020B0604020202020204" pitchFamily="34" charset="0"/>
              </a:rPr>
              <a:t> </a:t>
            </a:r>
            <a:r>
              <a:rPr lang="de-DE" err="1">
                <a:solidFill>
                  <a:schemeClr val="bg1"/>
                </a:solidFill>
                <a:latin typeface="Microsoft Sans Serif"/>
                <a:cs typeface="Microsoft Sans Serif" panose="020B0604020202020204" pitchFamily="34" charset="0"/>
              </a:rPr>
              <a:t>from</a:t>
            </a:r>
            <a:r>
              <a:rPr lang="de-DE">
                <a:solidFill>
                  <a:schemeClr val="bg1"/>
                </a:solidFill>
                <a:latin typeface="Microsoft Sans Serif"/>
                <a:cs typeface="Microsoft Sans Serif" panose="020B0604020202020204" pitchFamily="34" charset="0"/>
              </a:rPr>
              <a:t> 5G-MAG</a:t>
            </a:r>
          </a:p>
          <a:p>
            <a:pPr algn="ctr">
              <a:lnSpc>
                <a:spcPct val="96000"/>
              </a:lnSpc>
            </a:pPr>
            <a:r>
              <a:rPr lang="en-US">
                <a:solidFill>
                  <a:schemeClr val="tx1"/>
                </a:solidFill>
                <a:hlinkClick r:id="rId2"/>
              </a:rPr>
              <a:t>S4WS-210007</a:t>
            </a:r>
            <a:endParaRPr lang="en-US">
              <a:solidFill>
                <a:srgbClr val="13171F"/>
              </a:solidFill>
              <a:latin typeface="Calibri" panose="020F0502020204030204" pitchFamily="34" charset="0"/>
            </a:endParaRPr>
          </a:p>
        </p:txBody>
      </p:sp>
      <p:sp>
        <p:nvSpPr>
          <p:cNvPr id="5" name="Rectangle 4">
            <a:extLst>
              <a:ext uri="{FF2B5EF4-FFF2-40B4-BE49-F238E27FC236}">
                <a16:creationId xmlns:a16="http://schemas.microsoft.com/office/drawing/2014/main" id="{64777B47-F767-5346-9A59-9ACD87927BF1}"/>
              </a:ext>
            </a:extLst>
          </p:cNvPr>
          <p:cNvSpPr/>
          <p:nvPr/>
        </p:nvSpPr>
        <p:spPr>
          <a:xfrm>
            <a:off x="9073839" y="93001"/>
            <a:ext cx="3118161" cy="369332"/>
          </a:xfrm>
          <a:prstGeom prst="rect">
            <a:avLst/>
          </a:prstGeom>
        </p:spPr>
        <p:txBody>
          <a:bodyPr wrap="none">
            <a:spAutoFit/>
          </a:bodyPr>
          <a:lstStyle/>
          <a:p>
            <a:r>
              <a:rPr lang="en-US">
                <a:solidFill>
                  <a:schemeClr val="accent1"/>
                </a:solidFill>
              </a:rPr>
              <a:t>Qualcomm, Samsung, Dolby</a:t>
            </a:r>
            <a:endParaRPr lang="en-US"/>
          </a:p>
        </p:txBody>
      </p:sp>
      <p:graphicFrame>
        <p:nvGraphicFramePr>
          <p:cNvPr id="8" name="Table 7">
            <a:extLst>
              <a:ext uri="{FF2B5EF4-FFF2-40B4-BE49-F238E27FC236}">
                <a16:creationId xmlns:a16="http://schemas.microsoft.com/office/drawing/2014/main" id="{09BBE1AB-F828-0140-886E-0AB94990EFB2}"/>
              </a:ext>
            </a:extLst>
          </p:cNvPr>
          <p:cNvGraphicFramePr>
            <a:graphicFrameLocks noGrp="1"/>
          </p:cNvGraphicFramePr>
          <p:nvPr/>
        </p:nvGraphicFramePr>
        <p:xfrm>
          <a:off x="0" y="0"/>
          <a:ext cx="698500" cy="609600"/>
        </p:xfrm>
        <a:graphic>
          <a:graphicData uri="http://schemas.openxmlformats.org/drawingml/2006/table">
            <a:tbl>
              <a:tblPr>
                <a:tableStyleId>{5C22544A-7EE6-4342-B048-85BDC9FD1C3A}</a:tableStyleId>
              </a:tblPr>
              <a:tblGrid>
                <a:gridCol w="698500">
                  <a:extLst>
                    <a:ext uri="{9D8B030D-6E8A-4147-A177-3AD203B41FA5}">
                      <a16:colId xmlns:a16="http://schemas.microsoft.com/office/drawing/2014/main" val="2895326700"/>
                    </a:ext>
                  </a:extLst>
                </a:gridCol>
              </a:tblGrid>
              <a:tr h="609600">
                <a:tc>
                  <a:txBody>
                    <a:bodyPr/>
                    <a:lstStyle/>
                    <a:p>
                      <a:pPr algn="l" fontAlgn="t"/>
                      <a:r>
                        <a:rPr lang="en-US" sz="800" u="sng" strike="noStrike">
                          <a:effectLst/>
                          <a:hlinkClick r:id="rId3"/>
                        </a:rPr>
                        <a:t>S4WS-210007</a:t>
                      </a:r>
                      <a:endParaRPr lang="en-US" sz="800" b="1" i="0" u="sng" strike="noStrike">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784026457"/>
                  </a:ext>
                </a:extLst>
              </a:tr>
            </a:tbl>
          </a:graphicData>
        </a:graphic>
      </p:graphicFrame>
    </p:spTree>
    <p:extLst>
      <p:ext uri="{BB962C8B-B14F-4D97-AF65-F5344CB8AC3E}">
        <p14:creationId xmlns:p14="http://schemas.microsoft.com/office/powerpoint/2010/main" val="41297869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A08A4-3EC0-4178-AD42-C51B3A8B1C1F}"/>
              </a:ext>
            </a:extLst>
          </p:cNvPr>
          <p:cNvSpPr>
            <a:spLocks noGrp="1"/>
          </p:cNvSpPr>
          <p:nvPr>
            <p:ph type="title"/>
          </p:nvPr>
        </p:nvSpPr>
        <p:spPr>
          <a:xfrm>
            <a:off x="495300" y="565125"/>
            <a:ext cx="11187112" cy="439479"/>
          </a:xfrm>
        </p:spPr>
        <p:txBody>
          <a:bodyPr/>
          <a:lstStyle/>
          <a:p>
            <a:r>
              <a:rPr lang="de-DE"/>
              <a:t>Media Capabilities for AR Glasses (MeCAR)</a:t>
            </a:r>
            <a:endParaRPr lang="en-US"/>
          </a:p>
        </p:txBody>
      </p:sp>
      <p:sp>
        <p:nvSpPr>
          <p:cNvPr id="3" name="Content Placeholder 2">
            <a:extLst>
              <a:ext uri="{FF2B5EF4-FFF2-40B4-BE49-F238E27FC236}">
                <a16:creationId xmlns:a16="http://schemas.microsoft.com/office/drawing/2014/main" id="{203A6520-037F-4981-8BB6-74ED24D8A407}"/>
              </a:ext>
            </a:extLst>
          </p:cNvPr>
          <p:cNvSpPr>
            <a:spLocks noGrp="1"/>
          </p:cNvSpPr>
          <p:nvPr>
            <p:ph sz="quarter" idx="14"/>
          </p:nvPr>
        </p:nvSpPr>
        <p:spPr/>
        <p:txBody>
          <a:bodyPr>
            <a:normAutofit fontScale="92500" lnSpcReduction="20000"/>
          </a:bodyPr>
          <a:lstStyle/>
          <a:p>
            <a:r>
              <a:rPr lang="de-DE">
                <a:solidFill>
                  <a:schemeClr val="accent1"/>
                </a:solidFill>
              </a:rPr>
              <a:t>Motivation</a:t>
            </a:r>
          </a:p>
          <a:p>
            <a:pPr lvl="1"/>
            <a:r>
              <a:rPr lang="de-DE"/>
              <a:t>AR chipsets may be quite different from traditional smartphone chipsets</a:t>
            </a:r>
          </a:p>
          <a:p>
            <a:pPr lvl="1"/>
            <a:r>
              <a:rPr lang="de-DE"/>
              <a:t>Similar as was done for feature phones 15 years ago, AR </a:t>
            </a:r>
            <a:r>
              <a:rPr lang="de-DE" err="1"/>
              <a:t>glasses</a:t>
            </a:r>
            <a:r>
              <a:rPr lang="de-DE"/>
              <a:t> require basic interoperability on codecs and formats</a:t>
            </a:r>
          </a:p>
          <a:p>
            <a:pPr lvl="1"/>
            <a:r>
              <a:rPr lang="de-DE"/>
              <a:t>New KPIs include very low power consumption, low latency options, new formats, multiple decoders</a:t>
            </a:r>
          </a:p>
          <a:p>
            <a:pPr lvl="1"/>
            <a:r>
              <a:rPr lang="de-DE"/>
              <a:t>Codecs for </a:t>
            </a:r>
            <a:r>
              <a:rPr lang="de-DE" err="1"/>
              <a:t>glasses</a:t>
            </a:r>
            <a:r>
              <a:rPr lang="de-DE"/>
              <a:t> are service independent</a:t>
            </a:r>
          </a:p>
          <a:p>
            <a:pPr lvl="1"/>
            <a:r>
              <a:rPr lang="de-DE"/>
              <a:t>Serves as  end </a:t>
            </a:r>
            <a:r>
              <a:rPr lang="de-DE" err="1"/>
              <a:t>point</a:t>
            </a:r>
            <a:r>
              <a:rPr lang="de-DE"/>
              <a:t> for </a:t>
            </a:r>
            <a:r>
              <a:rPr lang="de-DE" err="1"/>
              <a:t>basic</a:t>
            </a:r>
            <a:r>
              <a:rPr lang="de-DE"/>
              <a:t> AR </a:t>
            </a:r>
            <a:r>
              <a:rPr lang="de-DE" err="1"/>
              <a:t>applications</a:t>
            </a:r>
            <a:r>
              <a:rPr lang="de-DE"/>
              <a:t> </a:t>
            </a:r>
            <a:r>
              <a:rPr lang="de-DE" err="1"/>
              <a:t>as</a:t>
            </a:r>
            <a:r>
              <a:rPr lang="de-DE"/>
              <a:t> </a:t>
            </a:r>
            <a:r>
              <a:rPr lang="de-DE" err="1"/>
              <a:t>well</a:t>
            </a:r>
            <a:r>
              <a:rPr lang="de-DE"/>
              <a:t> </a:t>
            </a:r>
            <a:r>
              <a:rPr lang="de-DE" err="1"/>
              <a:t>as</a:t>
            </a:r>
            <a:r>
              <a:rPr lang="de-DE"/>
              <a:t> for split-rendering =&gt; </a:t>
            </a:r>
            <a:r>
              <a:rPr lang="de-DE" err="1"/>
              <a:t>Addressing</a:t>
            </a:r>
            <a:r>
              <a:rPr lang="de-DE"/>
              <a:t> EDGAR </a:t>
            </a:r>
            <a:r>
              <a:rPr lang="de-DE" err="1"/>
              <a:t>device</a:t>
            </a:r>
            <a:r>
              <a:rPr lang="de-DE"/>
              <a:t> </a:t>
            </a:r>
            <a:r>
              <a:rPr lang="de-DE" err="1"/>
              <a:t>as</a:t>
            </a:r>
            <a:r>
              <a:rPr lang="de-DE"/>
              <a:t> in TR 26.998</a:t>
            </a:r>
          </a:p>
          <a:p>
            <a:pPr lvl="1"/>
            <a:r>
              <a:rPr lang="en-US"/>
              <a:t>The media capabilities are importantly </a:t>
            </a:r>
            <a:r>
              <a:rPr lang="en-US">
                <a:solidFill>
                  <a:srgbClr val="FF0000"/>
                </a:solidFill>
              </a:rPr>
              <a:t>driven by realistic deployment options </a:t>
            </a:r>
            <a:r>
              <a:rPr lang="en-US"/>
              <a:t>addressing device capabilities as documented in TR 26.998, clause 4.5.2 as well as the relevant KPIs</a:t>
            </a:r>
            <a:endParaRPr lang="de-DE"/>
          </a:p>
          <a:p>
            <a:r>
              <a:rPr lang="de-DE">
                <a:solidFill>
                  <a:schemeClr val="accent1"/>
                </a:solidFill>
              </a:rPr>
              <a:t>Objectives:</a:t>
            </a:r>
          </a:p>
          <a:p>
            <a:pPr lvl="1"/>
            <a:r>
              <a:rPr lang="en-US"/>
              <a:t>This work item defines service-independent media capabilities for AR Glasses. In particular, the following objectives are considered:</a:t>
            </a:r>
          </a:p>
          <a:p>
            <a:pPr lvl="2"/>
            <a:r>
              <a:rPr lang="en-US"/>
              <a:t>Define a reference terminal architecture </a:t>
            </a:r>
            <a:r>
              <a:rPr lang="en-US" err="1"/>
              <a:t>fo</a:t>
            </a:r>
            <a:r>
              <a:rPr lang="en-US"/>
              <a:t> AR devices</a:t>
            </a:r>
          </a:p>
          <a:p>
            <a:pPr lvl="2"/>
            <a:r>
              <a:rPr lang="en-US">
                <a:solidFill>
                  <a:srgbClr val="FF0000"/>
                </a:solidFill>
              </a:rPr>
              <a:t>Define at least one AR device category that addresses the constraints of an EDGAR-type glass</a:t>
            </a:r>
          </a:p>
          <a:p>
            <a:pPr lvl="3"/>
            <a:r>
              <a:rPr lang="en-US"/>
              <a:t>Note: Additional device categories such as STAR may be defined, but with lower priority</a:t>
            </a:r>
          </a:p>
          <a:p>
            <a:pPr lvl="2"/>
            <a:r>
              <a:rPr lang="en-US"/>
              <a:t>For each AR device category</a:t>
            </a:r>
          </a:p>
          <a:p>
            <a:pPr lvl="3"/>
            <a:r>
              <a:rPr lang="en-US"/>
              <a:t>Define relevant media types and formats, including basic scenes, audio, graphics and video as well as sensor data.</a:t>
            </a:r>
          </a:p>
          <a:p>
            <a:pPr lvl="3"/>
            <a:r>
              <a:rPr lang="en-US"/>
              <a:t>Define decoding capabilities, including support for multiple parallel decoders</a:t>
            </a:r>
          </a:p>
          <a:p>
            <a:pPr lvl="3"/>
            <a:r>
              <a:rPr lang="en-US"/>
              <a:t>Define encoding capabilities </a:t>
            </a:r>
          </a:p>
          <a:p>
            <a:pPr lvl="3"/>
            <a:r>
              <a:rPr lang="en-US"/>
              <a:t>Define relevant security capabilities</a:t>
            </a:r>
          </a:p>
          <a:p>
            <a:pPr lvl="2"/>
            <a:r>
              <a:rPr lang="en-US"/>
              <a:t>Define relevant KPIs and </a:t>
            </a:r>
            <a:r>
              <a:rPr lang="en-US" err="1"/>
              <a:t>QoE</a:t>
            </a:r>
            <a:r>
              <a:rPr lang="en-US"/>
              <a:t> Metrics for AR media</a:t>
            </a:r>
          </a:p>
          <a:p>
            <a:pPr lvl="2"/>
            <a:r>
              <a:rPr lang="en-US"/>
              <a:t>Encapsulation into RTP and ISO BMFF/CMAF</a:t>
            </a:r>
          </a:p>
          <a:p>
            <a:pPr lvl="1"/>
            <a:endParaRPr lang="de-DE"/>
          </a:p>
          <a:p>
            <a:endParaRPr lang="en-US"/>
          </a:p>
        </p:txBody>
      </p:sp>
      <p:sp>
        <p:nvSpPr>
          <p:cNvPr id="4" name="Subtitle 3">
            <a:extLst>
              <a:ext uri="{FF2B5EF4-FFF2-40B4-BE49-F238E27FC236}">
                <a16:creationId xmlns:a16="http://schemas.microsoft.com/office/drawing/2014/main" id="{9081C8E8-49E6-46A6-A9B9-7E26D61717C4}"/>
              </a:ext>
            </a:extLst>
          </p:cNvPr>
          <p:cNvSpPr>
            <a:spLocks noGrp="1"/>
          </p:cNvSpPr>
          <p:nvPr>
            <p:ph type="subTitle" idx="1"/>
          </p:nvPr>
        </p:nvSpPr>
        <p:spPr/>
        <p:txBody>
          <a:bodyPr/>
          <a:lstStyle/>
          <a:p>
            <a:r>
              <a:rPr lang="en-US"/>
              <a:t>Separate Specification than 5G-RTC, Split-Rendering, </a:t>
            </a:r>
            <a:r>
              <a:rPr lang="en-US" err="1"/>
              <a:t>etc</a:t>
            </a:r>
            <a:r>
              <a:rPr lang="en-US"/>
              <a:t>… that is device-centric and service-agnostic </a:t>
            </a:r>
          </a:p>
        </p:txBody>
      </p:sp>
      <p:sp>
        <p:nvSpPr>
          <p:cNvPr id="7" name="Rectangle 6">
            <a:extLst>
              <a:ext uri="{FF2B5EF4-FFF2-40B4-BE49-F238E27FC236}">
                <a16:creationId xmlns:a16="http://schemas.microsoft.com/office/drawing/2014/main" id="{F0014F16-5E4C-4F4C-A15F-9D9E7698C13A}"/>
              </a:ext>
            </a:extLst>
          </p:cNvPr>
          <p:cNvSpPr/>
          <p:nvPr/>
        </p:nvSpPr>
        <p:spPr>
          <a:xfrm>
            <a:off x="6888594" y="87869"/>
            <a:ext cx="5220083" cy="369332"/>
          </a:xfrm>
          <a:prstGeom prst="rect">
            <a:avLst/>
          </a:prstGeom>
        </p:spPr>
        <p:txBody>
          <a:bodyPr wrap="none">
            <a:spAutoFit/>
          </a:bodyPr>
          <a:lstStyle/>
          <a:p>
            <a:pPr fontAlgn="t"/>
            <a:r>
              <a:rPr lang="en-US">
                <a:solidFill>
                  <a:schemeClr val="accent1"/>
                </a:solidFill>
                <a:latin typeface="Calibri" panose="020F0502020204030204" pitchFamily="34" charset="0"/>
              </a:rPr>
              <a:t>Qualcomm, Xiaomi, </a:t>
            </a:r>
            <a:r>
              <a:rPr lang="en-US" err="1">
                <a:solidFill>
                  <a:schemeClr val="accent1"/>
                </a:solidFill>
                <a:latin typeface="Calibri" panose="020F0502020204030204" pitchFamily="34" charset="0"/>
              </a:rPr>
              <a:t>FaceBook</a:t>
            </a:r>
            <a:r>
              <a:rPr lang="en-US">
                <a:solidFill>
                  <a:schemeClr val="accent1"/>
                </a:solidFill>
                <a:latin typeface="Calibri" panose="020F0502020204030204" pitchFamily="34" charset="0"/>
              </a:rPr>
              <a:t>, Samsung, Dolby, Nokia</a:t>
            </a:r>
          </a:p>
        </p:txBody>
      </p:sp>
      <p:sp>
        <p:nvSpPr>
          <p:cNvPr id="8" name="Oval 7">
            <a:extLst>
              <a:ext uri="{FF2B5EF4-FFF2-40B4-BE49-F238E27FC236}">
                <a16:creationId xmlns:a16="http://schemas.microsoft.com/office/drawing/2014/main" id="{CC1DBBFD-C991-0942-B5FF-DE4E74ADB177}"/>
              </a:ext>
            </a:extLst>
          </p:cNvPr>
          <p:cNvSpPr/>
          <p:nvPr/>
        </p:nvSpPr>
        <p:spPr>
          <a:xfrm>
            <a:off x="8769061" y="5418837"/>
            <a:ext cx="3083668" cy="11743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en-US">
                <a:solidFill>
                  <a:schemeClr val="bg1"/>
                </a:solidFill>
                <a:latin typeface="Calibri" panose="020F0502020204030204" pitchFamily="34" charset="0"/>
              </a:rPr>
              <a:t>Also see </a:t>
            </a:r>
          </a:p>
          <a:p>
            <a:pPr algn="ctr" fontAlgn="t"/>
            <a:r>
              <a:rPr lang="en-US">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S4WS-210019</a:t>
            </a:r>
            <a:r>
              <a:rPr lang="en-US">
                <a:solidFill>
                  <a:schemeClr val="bg1"/>
                </a:solidFill>
                <a:latin typeface="Calibri" panose="020F0502020204030204" pitchFamily="34" charset="0"/>
              </a:rPr>
              <a:t> </a:t>
            </a:r>
          </a:p>
          <a:p>
            <a:pPr algn="ctr" fontAlgn="t"/>
            <a:r>
              <a:rPr lang="en-US">
                <a:solidFill>
                  <a:schemeClr val="bg1"/>
                </a:solidFill>
                <a:latin typeface="Calibri" panose="020F0502020204030204" pitchFamily="34" charset="0"/>
              </a:rPr>
              <a:t>from Xiaomi</a:t>
            </a:r>
          </a:p>
        </p:txBody>
      </p:sp>
    </p:spTree>
    <p:extLst>
      <p:ext uri="{BB962C8B-B14F-4D97-AF65-F5344CB8AC3E}">
        <p14:creationId xmlns:p14="http://schemas.microsoft.com/office/powerpoint/2010/main" val="3138321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8" name="Picture 12" descr="GoToMeeting logo vector">
            <a:extLst>
              <a:ext uri="{FF2B5EF4-FFF2-40B4-BE49-F238E27FC236}">
                <a16:creationId xmlns:a16="http://schemas.microsoft.com/office/drawing/2014/main" id="{F6C5647D-D53E-4544-9913-EC24600FEE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5083" y="814077"/>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Microsoft Teams - Insight Platforms">
            <a:extLst>
              <a:ext uri="{FF2B5EF4-FFF2-40B4-BE49-F238E27FC236}">
                <a16:creationId xmlns:a16="http://schemas.microsoft.com/office/drawing/2014/main" id="{E6E6EFAC-79FB-234C-975D-2E100D3577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5507" y="707437"/>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136A1E2-C5A9-3F48-B957-D1ADD0A1B8FE}"/>
              </a:ext>
            </a:extLst>
          </p:cNvPr>
          <p:cNvSpPr>
            <a:spLocks noGrp="1"/>
          </p:cNvSpPr>
          <p:nvPr>
            <p:ph type="title"/>
          </p:nvPr>
        </p:nvSpPr>
        <p:spPr/>
        <p:txBody>
          <a:bodyPr/>
          <a:lstStyle/>
          <a:p>
            <a:r>
              <a:rPr lang="en-US"/>
              <a:t>5G-RTC/</a:t>
            </a:r>
            <a:r>
              <a:rPr lang="en-US" err="1"/>
              <a:t>iRTC</a:t>
            </a:r>
            <a:r>
              <a:rPr lang="en-US"/>
              <a:t>: Commercial Conferencing Applications </a:t>
            </a:r>
          </a:p>
        </p:txBody>
      </p:sp>
      <p:sp>
        <p:nvSpPr>
          <p:cNvPr id="7" name="Subtitle 6">
            <a:extLst>
              <a:ext uri="{FF2B5EF4-FFF2-40B4-BE49-F238E27FC236}">
                <a16:creationId xmlns:a16="http://schemas.microsoft.com/office/drawing/2014/main" id="{ECFEF703-72A1-CD45-92CB-DB156C4447A6}"/>
              </a:ext>
            </a:extLst>
          </p:cNvPr>
          <p:cNvSpPr>
            <a:spLocks noGrp="1"/>
          </p:cNvSpPr>
          <p:nvPr>
            <p:ph type="subTitle" idx="1"/>
          </p:nvPr>
        </p:nvSpPr>
        <p:spPr/>
        <p:txBody>
          <a:bodyPr/>
          <a:lstStyle/>
          <a:p>
            <a:r>
              <a:rPr lang="en-US"/>
              <a:t>Many use </a:t>
            </a:r>
            <a:r>
              <a:rPr lang="en-US">
                <a:solidFill>
                  <a:schemeClr val="accent1"/>
                </a:solidFill>
              </a:rPr>
              <a:t>WebRTC</a:t>
            </a:r>
            <a:r>
              <a:rPr lang="en-US"/>
              <a:t> for app and/or browser – but only running Over-the-Top of 4G/5G</a:t>
            </a:r>
          </a:p>
        </p:txBody>
      </p:sp>
      <p:pic>
        <p:nvPicPr>
          <p:cNvPr id="4100" name="Picture 4" descr="Zoom Logo, PNG, Symbol, History, Meaning">
            <a:extLst>
              <a:ext uri="{FF2B5EF4-FFF2-40B4-BE49-F238E27FC236}">
                <a16:creationId xmlns:a16="http://schemas.microsoft.com/office/drawing/2014/main" id="{81C15FED-645F-DF42-A5C5-908DFA8754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4430" y="1641913"/>
            <a:ext cx="2324595" cy="130177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acebook Brand Resources">
            <a:extLst>
              <a:ext uri="{FF2B5EF4-FFF2-40B4-BE49-F238E27FC236}">
                <a16:creationId xmlns:a16="http://schemas.microsoft.com/office/drawing/2014/main" id="{D2F28242-AA11-BC43-A682-3AC97438FA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3627" y="3482679"/>
            <a:ext cx="1479741" cy="1479741"/>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Discord's new logo isn't exactly blowing its users away | VGC">
            <a:extLst>
              <a:ext uri="{FF2B5EF4-FFF2-40B4-BE49-F238E27FC236}">
                <a16:creationId xmlns:a16="http://schemas.microsoft.com/office/drawing/2014/main" id="{32C23120-3FCC-F046-AAC1-F1BB53E051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03989" y="3422435"/>
            <a:ext cx="2538594" cy="1421613"/>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ntroducing Horizon Workrooms: Remote Collaboration Reimagined - About  Facebook">
            <a:extLst>
              <a:ext uri="{FF2B5EF4-FFF2-40B4-BE49-F238E27FC236}">
                <a16:creationId xmlns:a16="http://schemas.microsoft.com/office/drawing/2014/main" id="{B360386A-06F1-7F4E-9FA8-32C2BCBDA3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5507" y="3152367"/>
            <a:ext cx="2857500" cy="21403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9B81777-5360-2C46-AF91-A5DA4E89C1CD}"/>
              </a:ext>
            </a:extLst>
          </p:cNvPr>
          <p:cNvSpPr/>
          <p:nvPr/>
        </p:nvSpPr>
        <p:spPr>
          <a:xfrm>
            <a:off x="1199482" y="5597006"/>
            <a:ext cx="9793035" cy="446917"/>
          </a:xfrm>
          <a:prstGeom prst="rect">
            <a:avLst/>
          </a:prstGeom>
        </p:spPr>
        <p:txBody>
          <a:bodyPr wrap="square">
            <a:spAutoFit/>
          </a:bodyPr>
          <a:lstStyle/>
          <a:p>
            <a:pPr>
              <a:lnSpc>
                <a:spcPct val="96000"/>
              </a:lnSpc>
              <a:spcBef>
                <a:spcPts val="900"/>
              </a:spcBef>
            </a:pPr>
            <a:r>
              <a:rPr lang="en-US" sz="2400">
                <a:solidFill>
                  <a:srgbClr val="FF0000"/>
                </a:solidFill>
                <a:latin typeface="Microsoft Sans Serif" panose="020B0604020202020204" pitchFamily="34" charset="0"/>
              </a:rPr>
              <a:t>How can 3GPP engage and collaborate with the WebRTC ecosystem? </a:t>
            </a:r>
            <a:endParaRPr lang="en-US" sz="2400">
              <a:solidFill>
                <a:srgbClr val="FF0000"/>
              </a:solidFill>
              <a:effectLst/>
            </a:endParaRPr>
          </a:p>
        </p:txBody>
      </p:sp>
      <p:sp>
        <p:nvSpPr>
          <p:cNvPr id="5" name="Rectangle 4">
            <a:extLst>
              <a:ext uri="{FF2B5EF4-FFF2-40B4-BE49-F238E27FC236}">
                <a16:creationId xmlns:a16="http://schemas.microsoft.com/office/drawing/2014/main" id="{1D1497E8-073C-0344-B403-FBE0F5CC1A72}"/>
              </a:ext>
            </a:extLst>
          </p:cNvPr>
          <p:cNvSpPr/>
          <p:nvPr/>
        </p:nvSpPr>
        <p:spPr>
          <a:xfrm>
            <a:off x="8687643" y="47752"/>
            <a:ext cx="3504357" cy="369332"/>
          </a:xfrm>
          <a:prstGeom prst="rect">
            <a:avLst/>
          </a:prstGeom>
        </p:spPr>
        <p:txBody>
          <a:bodyPr wrap="none">
            <a:spAutoFit/>
          </a:bodyPr>
          <a:lstStyle/>
          <a:p>
            <a:pPr fontAlgn="t"/>
            <a:r>
              <a:rPr lang="en-US">
                <a:solidFill>
                  <a:schemeClr val="accent1"/>
                </a:solidFill>
                <a:latin typeface="Calibri" panose="020F0502020204030204" pitchFamily="34" charset="0"/>
              </a:rPr>
              <a:t>Qualcomm, </a:t>
            </a:r>
            <a:r>
              <a:rPr lang="en-US" err="1">
                <a:solidFill>
                  <a:schemeClr val="accent1"/>
                </a:solidFill>
                <a:latin typeface="Calibri" panose="020F0502020204030204" pitchFamily="34" charset="0"/>
              </a:rPr>
              <a:t>FaceBook</a:t>
            </a:r>
            <a:r>
              <a:rPr lang="en-US">
                <a:solidFill>
                  <a:schemeClr val="accent1"/>
                </a:solidFill>
                <a:latin typeface="Calibri" panose="020F0502020204030204" pitchFamily="34" charset="0"/>
              </a:rPr>
              <a:t>, Dolby, Nokia</a:t>
            </a:r>
          </a:p>
        </p:txBody>
      </p:sp>
    </p:spTree>
    <p:extLst>
      <p:ext uri="{BB962C8B-B14F-4D97-AF65-F5344CB8AC3E}">
        <p14:creationId xmlns:p14="http://schemas.microsoft.com/office/powerpoint/2010/main" val="8241639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0041C-084E-4A56-B42B-5CFCE16ABCDE}"/>
              </a:ext>
            </a:extLst>
          </p:cNvPr>
          <p:cNvSpPr>
            <a:spLocks noGrp="1"/>
          </p:cNvSpPr>
          <p:nvPr>
            <p:ph type="title"/>
          </p:nvPr>
        </p:nvSpPr>
        <p:spPr>
          <a:xfrm>
            <a:off x="496759" y="591662"/>
            <a:ext cx="11184199" cy="413575"/>
          </a:xfrm>
        </p:spPr>
        <p:txBody>
          <a:bodyPr/>
          <a:lstStyle/>
          <a:p>
            <a:r>
              <a:rPr lang="de-DE" sz="3199"/>
              <a:t>3GPP Conversational Services</a:t>
            </a:r>
            <a:endParaRPr lang="en-US" sz="3199"/>
          </a:p>
        </p:txBody>
      </p:sp>
      <p:sp>
        <p:nvSpPr>
          <p:cNvPr id="3" name="Content Placeholder 2">
            <a:extLst>
              <a:ext uri="{FF2B5EF4-FFF2-40B4-BE49-F238E27FC236}">
                <a16:creationId xmlns:a16="http://schemas.microsoft.com/office/drawing/2014/main" id="{B47277C7-7AB1-4BCD-8BED-E2E8886E4F69}"/>
              </a:ext>
            </a:extLst>
          </p:cNvPr>
          <p:cNvSpPr>
            <a:spLocks noGrp="1"/>
          </p:cNvSpPr>
          <p:nvPr>
            <p:ph sz="quarter" idx="14"/>
          </p:nvPr>
        </p:nvSpPr>
        <p:spPr>
          <a:xfrm>
            <a:off x="496759" y="1602960"/>
            <a:ext cx="5491738" cy="3506071"/>
          </a:xfrm>
        </p:spPr>
        <p:txBody>
          <a:bodyPr>
            <a:normAutofit lnSpcReduction="10000"/>
          </a:bodyPr>
          <a:lstStyle/>
          <a:p>
            <a:pPr marL="0" indent="0">
              <a:buNone/>
            </a:pPr>
            <a:r>
              <a:rPr lang="de-DE">
                <a:solidFill>
                  <a:srgbClr val="0000FF"/>
                </a:solidFill>
              </a:rPr>
              <a:t>3GPP TS 26.114 </a:t>
            </a:r>
            <a:r>
              <a:rPr lang="de-DE" err="1">
                <a:solidFill>
                  <a:srgbClr val="0000FF"/>
                </a:solidFill>
              </a:rPr>
              <a:t>includes</a:t>
            </a:r>
            <a:r>
              <a:rPr lang="de-DE">
                <a:solidFill>
                  <a:srgbClr val="0000FF"/>
                </a:solidFill>
              </a:rPr>
              <a:t> </a:t>
            </a:r>
            <a:r>
              <a:rPr lang="de-DE" err="1">
                <a:solidFill>
                  <a:srgbClr val="0000FF"/>
                </a:solidFill>
              </a:rPr>
              <a:t>the</a:t>
            </a:r>
            <a:r>
              <a:rPr lang="de-DE">
                <a:solidFill>
                  <a:srgbClr val="0000FF"/>
                </a:solidFill>
              </a:rPr>
              <a:t> </a:t>
            </a:r>
            <a:r>
              <a:rPr lang="de-DE" err="1">
                <a:solidFill>
                  <a:srgbClr val="0000FF"/>
                </a:solidFill>
              </a:rPr>
              <a:t>following</a:t>
            </a:r>
            <a:r>
              <a:rPr lang="de-DE">
                <a:solidFill>
                  <a:srgbClr val="0000FF"/>
                </a:solidFill>
              </a:rPr>
              <a:t> </a:t>
            </a:r>
            <a:r>
              <a:rPr lang="de-DE" err="1">
                <a:solidFill>
                  <a:srgbClr val="0000FF"/>
                </a:solidFill>
              </a:rPr>
              <a:t>components</a:t>
            </a:r>
            <a:r>
              <a:rPr lang="de-DE">
                <a:solidFill>
                  <a:srgbClr val="0000FF"/>
                </a:solidFill>
              </a:rPr>
              <a:t> in a </a:t>
            </a:r>
            <a:r>
              <a:rPr lang="de-DE" err="1">
                <a:solidFill>
                  <a:srgbClr val="0000FF"/>
                </a:solidFill>
              </a:rPr>
              <a:t>single</a:t>
            </a:r>
            <a:r>
              <a:rPr lang="de-DE">
                <a:solidFill>
                  <a:srgbClr val="0000FF"/>
                </a:solidFill>
              </a:rPr>
              <a:t> </a:t>
            </a:r>
            <a:r>
              <a:rPr lang="de-DE" err="1">
                <a:solidFill>
                  <a:srgbClr val="0000FF"/>
                </a:solidFill>
              </a:rPr>
              <a:t>service</a:t>
            </a:r>
            <a:r>
              <a:rPr lang="de-DE">
                <a:solidFill>
                  <a:srgbClr val="0000FF"/>
                </a:solidFill>
              </a:rPr>
              <a:t> </a:t>
            </a:r>
            <a:r>
              <a:rPr lang="de-DE" err="1">
                <a:solidFill>
                  <a:srgbClr val="0000FF"/>
                </a:solidFill>
              </a:rPr>
              <a:t>specification</a:t>
            </a:r>
            <a:r>
              <a:rPr lang="de-DE">
                <a:solidFill>
                  <a:srgbClr val="0000FF"/>
                </a:solidFill>
              </a:rPr>
              <a:t> </a:t>
            </a:r>
            <a:r>
              <a:rPr lang="de-DE" err="1">
                <a:solidFill>
                  <a:srgbClr val="0000FF"/>
                </a:solidFill>
              </a:rPr>
              <a:t>based</a:t>
            </a:r>
            <a:r>
              <a:rPr lang="de-DE">
                <a:solidFill>
                  <a:srgbClr val="0000FF"/>
                </a:solidFill>
              </a:rPr>
              <a:t> on SIP/IMS</a:t>
            </a:r>
          </a:p>
          <a:p>
            <a:r>
              <a:rPr lang="de-DE">
                <a:solidFill>
                  <a:srgbClr val="00B0F0"/>
                </a:solidFill>
              </a:rPr>
              <a:t>Session Setup and Control</a:t>
            </a:r>
          </a:p>
          <a:p>
            <a:r>
              <a:rPr lang="de-DE" err="1">
                <a:solidFill>
                  <a:srgbClr val="7030A0"/>
                </a:solidFill>
              </a:rPr>
              <a:t>QoS</a:t>
            </a:r>
            <a:r>
              <a:rPr lang="de-DE">
                <a:solidFill>
                  <a:srgbClr val="7030A0"/>
                </a:solidFill>
              </a:rPr>
              <a:t> and 5G Integration</a:t>
            </a:r>
          </a:p>
          <a:p>
            <a:r>
              <a:rPr lang="de-DE">
                <a:solidFill>
                  <a:srgbClr val="FF0000"/>
                </a:solidFill>
              </a:rPr>
              <a:t>Content </a:t>
            </a:r>
            <a:r>
              <a:rPr lang="de-DE" err="1">
                <a:solidFill>
                  <a:srgbClr val="FF0000"/>
                </a:solidFill>
              </a:rPr>
              <a:t>Delivery</a:t>
            </a:r>
            <a:r>
              <a:rPr lang="de-DE">
                <a:solidFill>
                  <a:srgbClr val="FF0000"/>
                </a:solidFill>
              </a:rPr>
              <a:t> and Media</a:t>
            </a:r>
          </a:p>
          <a:p>
            <a:r>
              <a:rPr lang="de-DE">
                <a:solidFill>
                  <a:srgbClr val="00B050"/>
                </a:solidFill>
              </a:rPr>
              <a:t>End Points</a:t>
            </a:r>
          </a:p>
          <a:p>
            <a:pPr lvl="1"/>
            <a:r>
              <a:rPr lang="de-DE" err="1">
                <a:solidFill>
                  <a:srgbClr val="00B050"/>
                </a:solidFill>
              </a:rPr>
              <a:t>speakers</a:t>
            </a:r>
            <a:r>
              <a:rPr lang="de-DE">
                <a:solidFill>
                  <a:srgbClr val="00B050"/>
                </a:solidFill>
              </a:rPr>
              <a:t>/</a:t>
            </a:r>
            <a:r>
              <a:rPr lang="de-DE" err="1">
                <a:solidFill>
                  <a:srgbClr val="00B050"/>
                </a:solidFill>
              </a:rPr>
              <a:t>displays</a:t>
            </a:r>
            <a:r>
              <a:rPr lang="de-DE">
                <a:solidFill>
                  <a:srgbClr val="00B050"/>
                </a:solidFill>
              </a:rPr>
              <a:t>/</a:t>
            </a:r>
            <a:r>
              <a:rPr lang="de-DE" err="1">
                <a:solidFill>
                  <a:srgbClr val="00B050"/>
                </a:solidFill>
              </a:rPr>
              <a:t>cameras</a:t>
            </a:r>
            <a:r>
              <a:rPr lang="de-DE">
                <a:solidFill>
                  <a:srgbClr val="00B050"/>
                </a:solidFill>
              </a:rPr>
              <a:t>/</a:t>
            </a:r>
            <a:r>
              <a:rPr lang="de-DE" err="1">
                <a:solidFill>
                  <a:srgbClr val="00B050"/>
                </a:solidFill>
              </a:rPr>
              <a:t>microphones</a:t>
            </a:r>
            <a:endParaRPr lang="de-DE">
              <a:solidFill>
                <a:srgbClr val="00B050"/>
              </a:solidFill>
            </a:endParaRPr>
          </a:p>
          <a:p>
            <a:endParaRPr lang="de-DE">
              <a:solidFill>
                <a:srgbClr val="0000FF"/>
              </a:solidFill>
            </a:endParaRPr>
          </a:p>
        </p:txBody>
      </p:sp>
      <p:sp>
        <p:nvSpPr>
          <p:cNvPr id="4" name="Subtitle 3">
            <a:extLst>
              <a:ext uri="{FF2B5EF4-FFF2-40B4-BE49-F238E27FC236}">
                <a16:creationId xmlns:a16="http://schemas.microsoft.com/office/drawing/2014/main" id="{241F9BFA-5717-4266-98C3-6A5F58C1E4D0}"/>
              </a:ext>
            </a:extLst>
          </p:cNvPr>
          <p:cNvSpPr>
            <a:spLocks noGrp="1"/>
          </p:cNvSpPr>
          <p:nvPr>
            <p:ph type="subTitle" idx="1"/>
          </p:nvPr>
        </p:nvSpPr>
        <p:spPr/>
        <p:txBody>
          <a:bodyPr/>
          <a:lstStyle/>
          <a:p>
            <a:r>
              <a:rPr lang="de-DE"/>
              <a:t>Based on traditional vertical MTSI </a:t>
            </a:r>
            <a:r>
              <a:rPr lang="de-DE" err="1"/>
              <a:t>service</a:t>
            </a:r>
            <a:r>
              <a:rPr lang="de-DE"/>
              <a:t> </a:t>
            </a:r>
            <a:r>
              <a:rPr lang="de-DE" err="1"/>
              <a:t>model</a:t>
            </a:r>
            <a:endParaRPr lang="en-US"/>
          </a:p>
        </p:txBody>
      </p:sp>
      <p:graphicFrame>
        <p:nvGraphicFramePr>
          <p:cNvPr id="7" name="Object 6">
            <a:extLst>
              <a:ext uri="{FF2B5EF4-FFF2-40B4-BE49-F238E27FC236}">
                <a16:creationId xmlns:a16="http://schemas.microsoft.com/office/drawing/2014/main" id="{C84D8107-1044-4CAC-B406-67FDB6D21A30}"/>
              </a:ext>
            </a:extLst>
          </p:cNvPr>
          <p:cNvGraphicFramePr>
            <a:graphicFrameLocks noChangeAspect="1"/>
          </p:cNvGraphicFramePr>
          <p:nvPr>
            <p:extLst>
              <p:ext uri="{D42A27DB-BD31-4B8C-83A1-F6EECF244321}">
                <p14:modId xmlns:p14="http://schemas.microsoft.com/office/powerpoint/2010/main" val="2228762485"/>
              </p:ext>
            </p:extLst>
          </p:nvPr>
        </p:nvGraphicFramePr>
        <p:xfrm>
          <a:off x="6430745" y="538100"/>
          <a:ext cx="5491738" cy="5491738"/>
        </p:xfrm>
        <a:graphic>
          <a:graphicData uri="http://schemas.openxmlformats.org/presentationml/2006/ole">
            <mc:AlternateContent xmlns:mc="http://schemas.openxmlformats.org/markup-compatibility/2006">
              <mc:Choice xmlns:v="urn:schemas-microsoft-com:vml" Requires="v">
                <p:oleObj spid="_x0000_s107521" name="Visio" r:id="rId3" imgW="5057714" imgH="5057775" progId="Visio.Drawing.15">
                  <p:embed/>
                </p:oleObj>
              </mc:Choice>
              <mc:Fallback>
                <p:oleObj name="Visio" r:id="rId3" imgW="5057714" imgH="5057775" progId="Visio.Drawing.15">
                  <p:embed/>
                  <p:pic>
                    <p:nvPicPr>
                      <p:cNvPr id="7" name="Object 6">
                        <a:extLst>
                          <a:ext uri="{FF2B5EF4-FFF2-40B4-BE49-F238E27FC236}">
                            <a16:creationId xmlns:a16="http://schemas.microsoft.com/office/drawing/2014/main" id="{C84D8107-1044-4CAC-B406-67FDB6D21A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0745" y="538100"/>
                        <a:ext cx="5491738" cy="5491738"/>
                      </a:xfrm>
                      <a:prstGeom prst="rect">
                        <a:avLst/>
                      </a:prstGeom>
                      <a:noFill/>
                    </p:spPr>
                  </p:pic>
                </p:oleObj>
              </mc:Fallback>
            </mc:AlternateContent>
          </a:graphicData>
        </a:graphic>
      </p:graphicFrame>
      <p:sp>
        <p:nvSpPr>
          <p:cNvPr id="16" name="Down Arrow 15">
            <a:extLst>
              <a:ext uri="{FF2B5EF4-FFF2-40B4-BE49-F238E27FC236}">
                <a16:creationId xmlns:a16="http://schemas.microsoft.com/office/drawing/2014/main" id="{C4470D98-9CAA-1645-A7E7-2D1DC7995E9C}"/>
              </a:ext>
            </a:extLst>
          </p:cNvPr>
          <p:cNvSpPr/>
          <p:nvPr/>
        </p:nvSpPr>
        <p:spPr>
          <a:xfrm>
            <a:off x="959531" y="5109030"/>
            <a:ext cx="6952343" cy="1748970"/>
          </a:xfrm>
          <a:prstGeom prst="downArrow">
            <a:avLst>
              <a:gd name="adj1" fmla="val 50000"/>
              <a:gd name="adj2" fmla="val 5336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Decompose and evolve to support apps with modular 5G-RTC model</a:t>
            </a:r>
          </a:p>
        </p:txBody>
      </p:sp>
      <p:sp>
        <p:nvSpPr>
          <p:cNvPr id="8" name="Rectangle 7">
            <a:extLst>
              <a:ext uri="{FF2B5EF4-FFF2-40B4-BE49-F238E27FC236}">
                <a16:creationId xmlns:a16="http://schemas.microsoft.com/office/drawing/2014/main" id="{86AFA1F6-0D7D-E843-B00C-8A162C12039F}"/>
              </a:ext>
            </a:extLst>
          </p:cNvPr>
          <p:cNvSpPr/>
          <p:nvPr/>
        </p:nvSpPr>
        <p:spPr>
          <a:xfrm>
            <a:off x="8610148" y="10883"/>
            <a:ext cx="3504357" cy="369332"/>
          </a:xfrm>
          <a:prstGeom prst="rect">
            <a:avLst/>
          </a:prstGeom>
        </p:spPr>
        <p:txBody>
          <a:bodyPr wrap="none">
            <a:spAutoFit/>
          </a:bodyPr>
          <a:lstStyle/>
          <a:p>
            <a:pPr fontAlgn="t"/>
            <a:r>
              <a:rPr lang="en-US">
                <a:solidFill>
                  <a:schemeClr val="accent1"/>
                </a:solidFill>
                <a:latin typeface="Calibri" panose="020F0502020204030204" pitchFamily="34" charset="0"/>
              </a:rPr>
              <a:t>Qualcomm, </a:t>
            </a:r>
            <a:r>
              <a:rPr lang="en-US" err="1">
                <a:solidFill>
                  <a:schemeClr val="accent1"/>
                </a:solidFill>
                <a:latin typeface="Calibri" panose="020F0502020204030204" pitchFamily="34" charset="0"/>
              </a:rPr>
              <a:t>FaceBook</a:t>
            </a:r>
            <a:r>
              <a:rPr lang="en-US">
                <a:solidFill>
                  <a:schemeClr val="accent1"/>
                </a:solidFill>
                <a:latin typeface="Calibri" panose="020F0502020204030204" pitchFamily="34" charset="0"/>
              </a:rPr>
              <a:t>, Dolby, Nokia</a:t>
            </a:r>
          </a:p>
        </p:txBody>
      </p:sp>
    </p:spTree>
    <p:extLst>
      <p:ext uri="{BB962C8B-B14F-4D97-AF65-F5344CB8AC3E}">
        <p14:creationId xmlns:p14="http://schemas.microsoft.com/office/powerpoint/2010/main" val="29640068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0041C-084E-4A56-B42B-5CFCE16ABCDE}"/>
              </a:ext>
            </a:extLst>
          </p:cNvPr>
          <p:cNvSpPr>
            <a:spLocks noGrp="1"/>
          </p:cNvSpPr>
          <p:nvPr>
            <p:ph type="title"/>
          </p:nvPr>
        </p:nvSpPr>
        <p:spPr>
          <a:xfrm>
            <a:off x="496759" y="178174"/>
            <a:ext cx="11184199" cy="827063"/>
          </a:xfrm>
        </p:spPr>
        <p:txBody>
          <a:bodyPr/>
          <a:lstStyle/>
          <a:p>
            <a:r>
              <a:rPr lang="de-DE" sz="3199"/>
              <a:t>5G Real-time Communication </a:t>
            </a:r>
            <a:br>
              <a:rPr lang="de-DE" sz="3199"/>
            </a:br>
            <a:r>
              <a:rPr lang="de-DE" sz="3199"/>
              <a:t>(5G-RTC)</a:t>
            </a:r>
            <a:endParaRPr lang="en-US" sz="3199"/>
          </a:p>
        </p:txBody>
      </p:sp>
      <p:sp>
        <p:nvSpPr>
          <p:cNvPr id="3" name="Content Placeholder 2">
            <a:extLst>
              <a:ext uri="{FF2B5EF4-FFF2-40B4-BE49-F238E27FC236}">
                <a16:creationId xmlns:a16="http://schemas.microsoft.com/office/drawing/2014/main" id="{B47277C7-7AB1-4BCD-8BED-E2E8886E4F69}"/>
              </a:ext>
            </a:extLst>
          </p:cNvPr>
          <p:cNvSpPr>
            <a:spLocks noGrp="1"/>
          </p:cNvSpPr>
          <p:nvPr>
            <p:ph sz="quarter" idx="14"/>
          </p:nvPr>
        </p:nvSpPr>
        <p:spPr>
          <a:xfrm>
            <a:off x="496761" y="1719074"/>
            <a:ext cx="5264497" cy="4573055"/>
          </a:xfrm>
        </p:spPr>
        <p:txBody>
          <a:bodyPr>
            <a:normAutofit fontScale="92500" lnSpcReduction="20000"/>
          </a:bodyPr>
          <a:lstStyle/>
          <a:p>
            <a:r>
              <a:rPr lang="de-DE">
                <a:solidFill>
                  <a:srgbClr val="0000FF"/>
                </a:solidFill>
              </a:rPr>
              <a:t>Integration </a:t>
            </a:r>
            <a:r>
              <a:rPr lang="de-DE" err="1">
                <a:solidFill>
                  <a:srgbClr val="0000FF"/>
                </a:solidFill>
              </a:rPr>
              <a:t>of</a:t>
            </a:r>
            <a:r>
              <a:rPr lang="de-DE">
                <a:solidFill>
                  <a:srgbClr val="0000FF"/>
                </a:solidFill>
              </a:rPr>
              <a:t> </a:t>
            </a:r>
            <a:r>
              <a:rPr lang="de-DE" err="1">
                <a:solidFill>
                  <a:srgbClr val="0000FF"/>
                </a:solidFill>
              </a:rPr>
              <a:t>third</a:t>
            </a:r>
            <a:r>
              <a:rPr lang="de-DE">
                <a:solidFill>
                  <a:srgbClr val="0000FF"/>
                </a:solidFill>
              </a:rPr>
              <a:t>-party </a:t>
            </a:r>
            <a:r>
              <a:rPr lang="de-DE" err="1">
                <a:solidFill>
                  <a:srgbClr val="0000FF"/>
                </a:solidFill>
              </a:rPr>
              <a:t>services</a:t>
            </a:r>
            <a:r>
              <a:rPr lang="de-DE">
                <a:solidFill>
                  <a:srgbClr val="0000FF"/>
                </a:solidFill>
              </a:rPr>
              <a:t>/</a:t>
            </a:r>
            <a:r>
              <a:rPr lang="de-DE" err="1">
                <a:solidFill>
                  <a:srgbClr val="0000FF"/>
                </a:solidFill>
              </a:rPr>
              <a:t>apps</a:t>
            </a:r>
            <a:endParaRPr lang="de-DE">
              <a:solidFill>
                <a:srgbClr val="0000FF"/>
              </a:solidFill>
            </a:endParaRPr>
          </a:p>
          <a:p>
            <a:pPr lvl="1"/>
            <a:r>
              <a:rPr lang="de-DE">
                <a:solidFill>
                  <a:srgbClr val="0000FF"/>
                </a:solidFill>
              </a:rPr>
              <a:t>More </a:t>
            </a:r>
            <a:r>
              <a:rPr lang="de-DE" err="1">
                <a:solidFill>
                  <a:srgbClr val="0000FF"/>
                </a:solidFill>
              </a:rPr>
              <a:t>components</a:t>
            </a:r>
            <a:r>
              <a:rPr lang="de-DE">
                <a:solidFill>
                  <a:srgbClr val="0000FF"/>
                </a:solidFill>
              </a:rPr>
              <a:t> </a:t>
            </a:r>
            <a:r>
              <a:rPr lang="de-DE" err="1">
                <a:solidFill>
                  <a:srgbClr val="0000FF"/>
                </a:solidFill>
              </a:rPr>
              <a:t>and</a:t>
            </a:r>
            <a:r>
              <a:rPr lang="de-DE">
                <a:solidFill>
                  <a:srgbClr val="0000FF"/>
                </a:solidFill>
              </a:rPr>
              <a:t> </a:t>
            </a:r>
            <a:r>
              <a:rPr lang="de-DE" err="1">
                <a:solidFill>
                  <a:srgbClr val="0000FF"/>
                </a:solidFill>
              </a:rPr>
              <a:t>specs</a:t>
            </a:r>
            <a:r>
              <a:rPr lang="de-DE">
                <a:solidFill>
                  <a:srgbClr val="0000FF"/>
                </a:solidFill>
              </a:rPr>
              <a:t> </a:t>
            </a:r>
            <a:r>
              <a:rPr lang="de-DE" err="1">
                <a:solidFill>
                  <a:srgbClr val="0000FF"/>
                </a:solidFill>
              </a:rPr>
              <a:t>are</a:t>
            </a:r>
            <a:r>
              <a:rPr lang="de-DE">
                <a:solidFill>
                  <a:srgbClr val="0000FF"/>
                </a:solidFill>
              </a:rPr>
              <a:t> </a:t>
            </a:r>
            <a:r>
              <a:rPr lang="de-DE" err="1">
                <a:solidFill>
                  <a:srgbClr val="0000FF"/>
                </a:solidFill>
              </a:rPr>
              <a:t>needed</a:t>
            </a:r>
            <a:endParaRPr lang="de-DE">
              <a:solidFill>
                <a:srgbClr val="0000FF"/>
              </a:solidFill>
            </a:endParaRPr>
          </a:p>
          <a:p>
            <a:pPr lvl="1"/>
            <a:r>
              <a:rPr lang="de-DE" err="1">
                <a:solidFill>
                  <a:srgbClr val="0000FF"/>
                </a:solidFill>
              </a:rPr>
              <a:t>Similar</a:t>
            </a:r>
            <a:r>
              <a:rPr lang="de-DE">
                <a:solidFill>
                  <a:srgbClr val="0000FF"/>
                </a:solidFill>
              </a:rPr>
              <a:t> </a:t>
            </a:r>
            <a:r>
              <a:rPr lang="de-DE" err="1">
                <a:solidFill>
                  <a:srgbClr val="0000FF"/>
                </a:solidFill>
              </a:rPr>
              <a:t>to</a:t>
            </a:r>
            <a:r>
              <a:rPr lang="de-DE">
                <a:solidFill>
                  <a:srgbClr val="0000FF"/>
                </a:solidFill>
              </a:rPr>
              <a:t> </a:t>
            </a:r>
            <a:r>
              <a:rPr lang="de-DE" err="1">
                <a:solidFill>
                  <a:srgbClr val="0000FF"/>
                </a:solidFill>
              </a:rPr>
              <a:t>the</a:t>
            </a:r>
            <a:r>
              <a:rPr lang="de-DE">
                <a:solidFill>
                  <a:srgbClr val="0000FF"/>
                </a:solidFill>
              </a:rPr>
              <a:t> </a:t>
            </a:r>
            <a:r>
              <a:rPr lang="de-DE" err="1">
                <a:solidFill>
                  <a:srgbClr val="0000FF"/>
                </a:solidFill>
              </a:rPr>
              <a:t>approach</a:t>
            </a:r>
            <a:r>
              <a:rPr lang="de-DE">
                <a:solidFill>
                  <a:srgbClr val="0000FF"/>
                </a:solidFill>
              </a:rPr>
              <a:t> </a:t>
            </a:r>
            <a:r>
              <a:rPr lang="de-DE" err="1">
                <a:solidFill>
                  <a:srgbClr val="0000FF"/>
                </a:solidFill>
              </a:rPr>
              <a:t>done</a:t>
            </a:r>
            <a:r>
              <a:rPr lang="de-DE">
                <a:solidFill>
                  <a:srgbClr val="0000FF"/>
                </a:solidFill>
              </a:rPr>
              <a:t> for 5G Media Streaming</a:t>
            </a:r>
          </a:p>
          <a:p>
            <a:r>
              <a:rPr lang="de-DE">
                <a:solidFill>
                  <a:srgbClr val="00B0F0"/>
                </a:solidFill>
              </a:rPr>
              <a:t>Session Setup </a:t>
            </a:r>
            <a:r>
              <a:rPr lang="de-DE" err="1">
                <a:solidFill>
                  <a:srgbClr val="00B0F0"/>
                </a:solidFill>
              </a:rPr>
              <a:t>and</a:t>
            </a:r>
            <a:r>
              <a:rPr lang="de-DE">
                <a:solidFill>
                  <a:srgbClr val="00B0F0"/>
                </a:solidFill>
              </a:rPr>
              <a:t> Control</a:t>
            </a:r>
          </a:p>
          <a:p>
            <a:pPr lvl="1"/>
            <a:r>
              <a:rPr lang="de-DE">
                <a:solidFill>
                  <a:srgbClr val="00B0F0"/>
                </a:solidFill>
              </a:rPr>
              <a:t>SIP-</a:t>
            </a:r>
            <a:r>
              <a:rPr lang="de-DE" err="1">
                <a:solidFill>
                  <a:srgbClr val="00B0F0"/>
                </a:solidFill>
              </a:rPr>
              <a:t>based</a:t>
            </a:r>
            <a:r>
              <a:rPr lang="de-DE">
                <a:solidFill>
                  <a:srgbClr val="00B0F0"/>
                </a:solidFill>
              </a:rPr>
              <a:t>  (TS 26.114)</a:t>
            </a:r>
          </a:p>
          <a:p>
            <a:pPr lvl="1"/>
            <a:r>
              <a:rPr lang="de-DE" i="1">
                <a:solidFill>
                  <a:srgbClr val="00B0F0"/>
                </a:solidFill>
              </a:rPr>
              <a:t>App-</a:t>
            </a:r>
            <a:r>
              <a:rPr lang="de-DE" i="1" err="1">
                <a:solidFill>
                  <a:srgbClr val="00B0F0"/>
                </a:solidFill>
              </a:rPr>
              <a:t>based</a:t>
            </a:r>
            <a:r>
              <a:rPr lang="de-DE" i="1">
                <a:solidFill>
                  <a:srgbClr val="00B0F0"/>
                </a:solidFill>
              </a:rPr>
              <a:t> (</a:t>
            </a:r>
            <a:r>
              <a:rPr lang="de-DE" i="1" err="1">
                <a:solidFill>
                  <a:srgbClr val="00B0F0"/>
                </a:solidFill>
              </a:rPr>
              <a:t>webRTC</a:t>
            </a:r>
            <a:r>
              <a:rPr lang="de-DE" i="1">
                <a:solidFill>
                  <a:srgbClr val="00B0F0"/>
                </a:solidFill>
              </a:rPr>
              <a:t> </a:t>
            </a:r>
            <a:r>
              <a:rPr lang="de-DE" i="1" err="1">
                <a:solidFill>
                  <a:srgbClr val="00B0F0"/>
                </a:solidFill>
              </a:rPr>
              <a:t>model</a:t>
            </a:r>
            <a:r>
              <a:rPr lang="de-DE" i="1">
                <a:solidFill>
                  <a:srgbClr val="00B0F0"/>
                </a:solidFill>
              </a:rPr>
              <a:t>)</a:t>
            </a:r>
          </a:p>
          <a:p>
            <a:r>
              <a:rPr lang="de-DE" err="1">
                <a:solidFill>
                  <a:srgbClr val="7030A0"/>
                </a:solidFill>
              </a:rPr>
              <a:t>QoS</a:t>
            </a:r>
            <a:r>
              <a:rPr lang="de-DE">
                <a:solidFill>
                  <a:srgbClr val="7030A0"/>
                </a:solidFill>
              </a:rPr>
              <a:t> </a:t>
            </a:r>
            <a:r>
              <a:rPr lang="de-DE" err="1">
                <a:solidFill>
                  <a:srgbClr val="7030A0"/>
                </a:solidFill>
              </a:rPr>
              <a:t>and</a:t>
            </a:r>
            <a:r>
              <a:rPr lang="de-DE">
                <a:solidFill>
                  <a:srgbClr val="7030A0"/>
                </a:solidFill>
              </a:rPr>
              <a:t> 5G Integration</a:t>
            </a:r>
          </a:p>
          <a:p>
            <a:pPr lvl="1"/>
            <a:r>
              <a:rPr lang="de-DE">
                <a:solidFill>
                  <a:srgbClr val="7030A0"/>
                </a:solidFill>
              </a:rPr>
              <a:t>SIP/IMS-</a:t>
            </a:r>
            <a:r>
              <a:rPr lang="de-DE" err="1">
                <a:solidFill>
                  <a:srgbClr val="7030A0"/>
                </a:solidFill>
              </a:rPr>
              <a:t>based</a:t>
            </a:r>
            <a:r>
              <a:rPr lang="de-DE">
                <a:solidFill>
                  <a:srgbClr val="7030A0"/>
                </a:solidFill>
              </a:rPr>
              <a:t> (TS 26.114)</a:t>
            </a:r>
          </a:p>
          <a:p>
            <a:pPr lvl="1"/>
            <a:r>
              <a:rPr lang="de-DE" i="1">
                <a:solidFill>
                  <a:srgbClr val="7030A0"/>
                </a:solidFill>
              </a:rPr>
              <a:t>App/service-</a:t>
            </a:r>
            <a:r>
              <a:rPr lang="de-DE" i="1" err="1">
                <a:solidFill>
                  <a:srgbClr val="7030A0"/>
                </a:solidFill>
              </a:rPr>
              <a:t>based</a:t>
            </a:r>
            <a:r>
              <a:rPr lang="de-DE" i="1">
                <a:solidFill>
                  <a:srgbClr val="7030A0"/>
                </a:solidFill>
              </a:rPr>
              <a:t> (</a:t>
            </a:r>
            <a:r>
              <a:rPr lang="de-DE" i="1" err="1">
                <a:solidFill>
                  <a:srgbClr val="7030A0"/>
                </a:solidFill>
              </a:rPr>
              <a:t>webRTC</a:t>
            </a:r>
            <a:r>
              <a:rPr lang="de-DE" i="1">
                <a:solidFill>
                  <a:srgbClr val="7030A0"/>
                </a:solidFill>
              </a:rPr>
              <a:t> </a:t>
            </a:r>
            <a:r>
              <a:rPr lang="de-DE" i="1" err="1">
                <a:solidFill>
                  <a:srgbClr val="7030A0"/>
                </a:solidFill>
              </a:rPr>
              <a:t>and</a:t>
            </a:r>
            <a:r>
              <a:rPr lang="de-DE" i="1">
                <a:solidFill>
                  <a:srgbClr val="7030A0"/>
                </a:solidFill>
              </a:rPr>
              <a:t> 5GMS </a:t>
            </a:r>
            <a:r>
              <a:rPr lang="de-DE" i="1" err="1">
                <a:solidFill>
                  <a:srgbClr val="7030A0"/>
                </a:solidFill>
              </a:rPr>
              <a:t>model</a:t>
            </a:r>
            <a:r>
              <a:rPr lang="de-DE" i="1">
                <a:solidFill>
                  <a:srgbClr val="7030A0"/>
                </a:solidFill>
              </a:rPr>
              <a:t>)</a:t>
            </a:r>
          </a:p>
          <a:p>
            <a:r>
              <a:rPr lang="de-DE">
                <a:solidFill>
                  <a:srgbClr val="FF0000"/>
                </a:solidFill>
              </a:rPr>
              <a:t>Content </a:t>
            </a:r>
            <a:r>
              <a:rPr lang="de-DE" err="1">
                <a:solidFill>
                  <a:srgbClr val="FF0000"/>
                </a:solidFill>
              </a:rPr>
              <a:t>Delivery</a:t>
            </a:r>
            <a:r>
              <a:rPr lang="de-DE">
                <a:solidFill>
                  <a:srgbClr val="FF0000"/>
                </a:solidFill>
              </a:rPr>
              <a:t> </a:t>
            </a:r>
            <a:r>
              <a:rPr lang="de-DE" err="1">
                <a:solidFill>
                  <a:srgbClr val="FF0000"/>
                </a:solidFill>
              </a:rPr>
              <a:t>and</a:t>
            </a:r>
            <a:r>
              <a:rPr lang="de-DE">
                <a:solidFill>
                  <a:srgbClr val="FF0000"/>
                </a:solidFill>
              </a:rPr>
              <a:t> Media</a:t>
            </a:r>
          </a:p>
          <a:p>
            <a:pPr lvl="1"/>
            <a:r>
              <a:rPr lang="de-DE">
                <a:solidFill>
                  <a:srgbClr val="FF0000"/>
                </a:solidFill>
              </a:rPr>
              <a:t>RTP/RTCP-</a:t>
            </a:r>
            <a:r>
              <a:rPr lang="de-DE" err="1">
                <a:solidFill>
                  <a:srgbClr val="FF0000"/>
                </a:solidFill>
              </a:rPr>
              <a:t>based</a:t>
            </a:r>
            <a:r>
              <a:rPr lang="de-DE">
                <a:solidFill>
                  <a:srgbClr val="FF0000"/>
                </a:solidFill>
              </a:rPr>
              <a:t> + Control (26.114 + </a:t>
            </a:r>
            <a:r>
              <a:rPr lang="de-DE" i="1" err="1">
                <a:solidFill>
                  <a:srgbClr val="FF0000"/>
                </a:solidFill>
              </a:rPr>
              <a:t>webRTC</a:t>
            </a:r>
            <a:r>
              <a:rPr lang="de-DE">
                <a:solidFill>
                  <a:srgbClr val="FF0000"/>
                </a:solidFill>
              </a:rPr>
              <a:t>)</a:t>
            </a:r>
          </a:p>
          <a:p>
            <a:pPr lvl="1"/>
            <a:r>
              <a:rPr lang="de-DE">
                <a:solidFill>
                  <a:srgbClr val="FF0000"/>
                </a:solidFill>
              </a:rPr>
              <a:t>Codecs: TS 26.114 </a:t>
            </a:r>
            <a:r>
              <a:rPr lang="de-DE" err="1">
                <a:solidFill>
                  <a:srgbClr val="FF0000"/>
                </a:solidFill>
              </a:rPr>
              <a:t>and</a:t>
            </a:r>
            <a:r>
              <a:rPr lang="de-DE">
                <a:solidFill>
                  <a:srgbClr val="FF0000"/>
                </a:solidFill>
              </a:rPr>
              <a:t> TS 26.511 + </a:t>
            </a:r>
            <a:r>
              <a:rPr lang="de-DE" i="1">
                <a:solidFill>
                  <a:srgbClr val="FF0000"/>
                </a:solidFill>
              </a:rPr>
              <a:t>additional </a:t>
            </a:r>
            <a:r>
              <a:rPr lang="de-DE" i="1" err="1">
                <a:solidFill>
                  <a:srgbClr val="FF0000"/>
                </a:solidFill>
              </a:rPr>
              <a:t>media</a:t>
            </a:r>
            <a:endParaRPr lang="de-DE" i="1">
              <a:solidFill>
                <a:srgbClr val="FF0000"/>
              </a:solidFill>
            </a:endParaRPr>
          </a:p>
          <a:p>
            <a:r>
              <a:rPr lang="de-DE">
                <a:solidFill>
                  <a:srgbClr val="00B050"/>
                </a:solidFill>
              </a:rPr>
              <a:t>End Points</a:t>
            </a:r>
          </a:p>
          <a:p>
            <a:pPr lvl="1"/>
            <a:r>
              <a:rPr lang="de-DE" err="1">
                <a:solidFill>
                  <a:srgbClr val="00B050"/>
                </a:solidFill>
              </a:rPr>
              <a:t>Direct</a:t>
            </a:r>
            <a:r>
              <a:rPr lang="de-DE">
                <a:solidFill>
                  <a:srgbClr val="00B050"/>
                </a:solidFill>
              </a:rPr>
              <a:t> </a:t>
            </a:r>
            <a:r>
              <a:rPr lang="de-DE" err="1">
                <a:solidFill>
                  <a:srgbClr val="00B050"/>
                </a:solidFill>
              </a:rPr>
              <a:t>output</a:t>
            </a:r>
            <a:r>
              <a:rPr lang="de-DE">
                <a:solidFill>
                  <a:srgbClr val="00B050"/>
                </a:solidFill>
              </a:rPr>
              <a:t>/</a:t>
            </a:r>
            <a:r>
              <a:rPr lang="de-DE" err="1">
                <a:solidFill>
                  <a:srgbClr val="00B050"/>
                </a:solidFill>
              </a:rPr>
              <a:t>input</a:t>
            </a:r>
            <a:r>
              <a:rPr lang="de-DE">
                <a:solidFill>
                  <a:srgbClr val="00B050"/>
                </a:solidFill>
              </a:rPr>
              <a:t> (</a:t>
            </a:r>
            <a:r>
              <a:rPr lang="de-DE" err="1">
                <a:solidFill>
                  <a:srgbClr val="00B050"/>
                </a:solidFill>
              </a:rPr>
              <a:t>speakers</a:t>
            </a:r>
            <a:r>
              <a:rPr lang="de-DE">
                <a:solidFill>
                  <a:srgbClr val="00B050"/>
                </a:solidFill>
              </a:rPr>
              <a:t>/</a:t>
            </a:r>
            <a:r>
              <a:rPr lang="de-DE" err="1">
                <a:solidFill>
                  <a:srgbClr val="00B050"/>
                </a:solidFill>
              </a:rPr>
              <a:t>displays</a:t>
            </a:r>
            <a:r>
              <a:rPr lang="de-DE">
                <a:solidFill>
                  <a:srgbClr val="00B050"/>
                </a:solidFill>
              </a:rPr>
              <a:t>/</a:t>
            </a:r>
            <a:r>
              <a:rPr lang="de-DE" err="1">
                <a:solidFill>
                  <a:srgbClr val="00B050"/>
                </a:solidFill>
              </a:rPr>
              <a:t>cameras</a:t>
            </a:r>
            <a:r>
              <a:rPr lang="de-DE">
                <a:solidFill>
                  <a:srgbClr val="00B050"/>
                </a:solidFill>
              </a:rPr>
              <a:t>/</a:t>
            </a:r>
            <a:r>
              <a:rPr lang="de-DE" err="1">
                <a:solidFill>
                  <a:srgbClr val="00B050"/>
                </a:solidFill>
              </a:rPr>
              <a:t>microphones</a:t>
            </a:r>
            <a:r>
              <a:rPr lang="de-DE">
                <a:solidFill>
                  <a:srgbClr val="00B050"/>
                </a:solidFill>
              </a:rPr>
              <a:t>)</a:t>
            </a:r>
          </a:p>
          <a:p>
            <a:pPr lvl="1"/>
            <a:r>
              <a:rPr lang="de-DE" i="1">
                <a:solidFill>
                  <a:srgbClr val="00B050"/>
                </a:solidFill>
              </a:rPr>
              <a:t>XR Rendering: </a:t>
            </a:r>
            <a:r>
              <a:rPr lang="de-DE" i="1" err="1">
                <a:solidFill>
                  <a:srgbClr val="00B050"/>
                </a:solidFill>
              </a:rPr>
              <a:t>scene</a:t>
            </a:r>
            <a:r>
              <a:rPr lang="de-DE" i="1">
                <a:solidFill>
                  <a:srgbClr val="00B050"/>
                </a:solidFill>
              </a:rPr>
              <a:t> </a:t>
            </a:r>
            <a:r>
              <a:rPr lang="de-DE" i="1" err="1">
                <a:solidFill>
                  <a:srgbClr val="00B050"/>
                </a:solidFill>
              </a:rPr>
              <a:t>rendering</a:t>
            </a:r>
            <a:r>
              <a:rPr lang="de-DE" i="1">
                <a:solidFill>
                  <a:srgbClr val="00B050"/>
                </a:solidFill>
              </a:rPr>
              <a:t>, e.g. </a:t>
            </a:r>
            <a:r>
              <a:rPr lang="de-DE" i="1" err="1">
                <a:solidFill>
                  <a:srgbClr val="00B050"/>
                </a:solidFill>
              </a:rPr>
              <a:t>glTF</a:t>
            </a:r>
            <a:r>
              <a:rPr lang="de-DE" i="1">
                <a:solidFill>
                  <a:srgbClr val="00B050"/>
                </a:solidFill>
              </a:rPr>
              <a:t> + MPEG-I SD</a:t>
            </a:r>
          </a:p>
          <a:p>
            <a:pPr lvl="1"/>
            <a:r>
              <a:rPr lang="de-DE" i="1">
                <a:solidFill>
                  <a:srgbClr val="00B050"/>
                </a:solidFill>
              </a:rPr>
              <a:t>XR </a:t>
            </a:r>
            <a:r>
              <a:rPr lang="de-DE" i="1" err="1">
                <a:solidFill>
                  <a:srgbClr val="00B050"/>
                </a:solidFill>
              </a:rPr>
              <a:t>Runtimes</a:t>
            </a:r>
            <a:r>
              <a:rPr lang="de-DE" i="1">
                <a:solidFill>
                  <a:srgbClr val="00B050"/>
                </a:solidFill>
              </a:rPr>
              <a:t>: </a:t>
            </a:r>
            <a:r>
              <a:rPr lang="de-DE" i="1" err="1">
                <a:solidFill>
                  <a:srgbClr val="00B050"/>
                </a:solidFill>
              </a:rPr>
              <a:t>pose</a:t>
            </a:r>
            <a:r>
              <a:rPr lang="de-DE" i="1">
                <a:solidFill>
                  <a:srgbClr val="00B050"/>
                </a:solidFill>
              </a:rPr>
              <a:t>, </a:t>
            </a:r>
            <a:r>
              <a:rPr lang="de-DE" i="1" err="1">
                <a:solidFill>
                  <a:srgbClr val="00B050"/>
                </a:solidFill>
              </a:rPr>
              <a:t>trackers</a:t>
            </a:r>
            <a:r>
              <a:rPr lang="de-DE" i="1">
                <a:solidFill>
                  <a:srgbClr val="00B050"/>
                </a:solidFill>
              </a:rPr>
              <a:t>, </a:t>
            </a:r>
            <a:r>
              <a:rPr lang="de-DE" i="1" err="1">
                <a:solidFill>
                  <a:srgbClr val="00B050"/>
                </a:solidFill>
              </a:rPr>
              <a:t>and</a:t>
            </a:r>
            <a:r>
              <a:rPr lang="de-DE" i="1">
                <a:solidFill>
                  <a:srgbClr val="00B050"/>
                </a:solidFill>
              </a:rPr>
              <a:t> </a:t>
            </a:r>
            <a:r>
              <a:rPr lang="de-DE" i="1" err="1">
                <a:solidFill>
                  <a:srgbClr val="00B050"/>
                </a:solidFill>
              </a:rPr>
              <a:t>sensors</a:t>
            </a:r>
            <a:r>
              <a:rPr lang="de-DE" i="1">
                <a:solidFill>
                  <a:srgbClr val="00B050"/>
                </a:solidFill>
              </a:rPr>
              <a:t>, e.g. </a:t>
            </a:r>
            <a:r>
              <a:rPr lang="de-DE" i="1" err="1">
                <a:solidFill>
                  <a:srgbClr val="00B050"/>
                </a:solidFill>
              </a:rPr>
              <a:t>OpenXR</a:t>
            </a:r>
            <a:endParaRPr lang="de-DE" i="1">
              <a:solidFill>
                <a:srgbClr val="00B050"/>
              </a:solidFill>
            </a:endParaRPr>
          </a:p>
        </p:txBody>
      </p:sp>
      <p:sp>
        <p:nvSpPr>
          <p:cNvPr id="4" name="Subtitle 3">
            <a:extLst>
              <a:ext uri="{FF2B5EF4-FFF2-40B4-BE49-F238E27FC236}">
                <a16:creationId xmlns:a16="http://schemas.microsoft.com/office/drawing/2014/main" id="{241F9BFA-5717-4266-98C3-6A5F58C1E4D0}"/>
              </a:ext>
            </a:extLst>
          </p:cNvPr>
          <p:cNvSpPr>
            <a:spLocks noGrp="1"/>
          </p:cNvSpPr>
          <p:nvPr>
            <p:ph type="subTitle" idx="1"/>
          </p:nvPr>
        </p:nvSpPr>
        <p:spPr/>
        <p:txBody>
          <a:bodyPr/>
          <a:lstStyle/>
          <a:p>
            <a:r>
              <a:rPr lang="de-DE"/>
              <a:t>Based on ITT4RT, FS_5GSTAR, Split Rendering, etc.</a:t>
            </a:r>
            <a:endParaRPr lang="en-US"/>
          </a:p>
        </p:txBody>
      </p:sp>
      <p:graphicFrame>
        <p:nvGraphicFramePr>
          <p:cNvPr id="7" name="Object 6">
            <a:extLst>
              <a:ext uri="{FF2B5EF4-FFF2-40B4-BE49-F238E27FC236}">
                <a16:creationId xmlns:a16="http://schemas.microsoft.com/office/drawing/2014/main" id="{C84D8107-1044-4CAC-B406-67FDB6D21A30}"/>
              </a:ext>
            </a:extLst>
          </p:cNvPr>
          <p:cNvGraphicFramePr>
            <a:graphicFrameLocks noChangeAspect="1"/>
          </p:cNvGraphicFramePr>
          <p:nvPr>
            <p:extLst>
              <p:ext uri="{D42A27DB-BD31-4B8C-83A1-F6EECF244321}">
                <p14:modId xmlns:p14="http://schemas.microsoft.com/office/powerpoint/2010/main" val="1152404103"/>
              </p:ext>
            </p:extLst>
          </p:nvPr>
        </p:nvGraphicFramePr>
        <p:xfrm>
          <a:off x="6498978" y="635800"/>
          <a:ext cx="5491738" cy="5491738"/>
        </p:xfrm>
        <a:graphic>
          <a:graphicData uri="http://schemas.openxmlformats.org/presentationml/2006/ole">
            <mc:AlternateContent xmlns:mc="http://schemas.openxmlformats.org/markup-compatibility/2006">
              <mc:Choice xmlns:v="urn:schemas-microsoft-com:vml" Requires="v">
                <p:oleObj spid="_x0000_s108545" name="Visio" r:id="rId3" imgW="5057714" imgH="5057775" progId="Visio.Drawing.15">
                  <p:embed/>
                </p:oleObj>
              </mc:Choice>
              <mc:Fallback>
                <p:oleObj name="Visio" r:id="rId3" imgW="5057714" imgH="5057775" progId="Visio.Drawing.15">
                  <p:embed/>
                  <p:pic>
                    <p:nvPicPr>
                      <p:cNvPr id="7" name="Object 6">
                        <a:extLst>
                          <a:ext uri="{FF2B5EF4-FFF2-40B4-BE49-F238E27FC236}">
                            <a16:creationId xmlns:a16="http://schemas.microsoft.com/office/drawing/2014/main" id="{C84D8107-1044-4CAC-B406-67FDB6D21A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8978" y="635800"/>
                        <a:ext cx="5491738" cy="5491738"/>
                      </a:xfrm>
                      <a:prstGeom prst="rect">
                        <a:avLst/>
                      </a:prstGeom>
                      <a:noFill/>
                    </p:spPr>
                  </p:pic>
                </p:oleObj>
              </mc:Fallback>
            </mc:AlternateContent>
          </a:graphicData>
        </a:graphic>
      </p:graphicFrame>
      <p:sp>
        <p:nvSpPr>
          <p:cNvPr id="8" name="Rectangle 7">
            <a:extLst>
              <a:ext uri="{FF2B5EF4-FFF2-40B4-BE49-F238E27FC236}">
                <a16:creationId xmlns:a16="http://schemas.microsoft.com/office/drawing/2014/main" id="{90379C69-6F0A-4BF7-8ED1-3ABF1CC05516}"/>
              </a:ext>
            </a:extLst>
          </p:cNvPr>
          <p:cNvSpPr/>
          <p:nvPr/>
        </p:nvSpPr>
        <p:spPr>
          <a:xfrm>
            <a:off x="8053177" y="328169"/>
            <a:ext cx="2284662" cy="1966179"/>
          </a:xfrm>
          <a:prstGeom prst="rect">
            <a:avLst/>
          </a:prstGeom>
          <a:solidFill>
            <a:srgbClr val="C0000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sz="1600">
                <a:solidFill>
                  <a:srgbClr val="FF0000"/>
                </a:solidFill>
                <a:latin typeface="Microsoft Sans Serif"/>
                <a:cs typeface="Microsoft Sans Serif" panose="020B0604020202020204" pitchFamily="34" charset="0"/>
              </a:rPr>
              <a:t>Media </a:t>
            </a:r>
            <a:r>
              <a:rPr lang="de-DE" sz="1600" err="1">
                <a:solidFill>
                  <a:srgbClr val="FF0000"/>
                </a:solidFill>
                <a:latin typeface="Microsoft Sans Serif"/>
                <a:cs typeface="Microsoft Sans Serif" panose="020B0604020202020204" pitchFamily="34" charset="0"/>
              </a:rPr>
              <a:t>receiver</a:t>
            </a:r>
            <a:endParaRPr lang="en-US" sz="1600">
              <a:solidFill>
                <a:srgbClr val="FF0000"/>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75EC9AFA-E8EB-4BC3-9339-010FAEF46532}"/>
              </a:ext>
            </a:extLst>
          </p:cNvPr>
          <p:cNvSpPr/>
          <p:nvPr/>
        </p:nvSpPr>
        <p:spPr>
          <a:xfrm>
            <a:off x="8052712" y="4693045"/>
            <a:ext cx="2391321" cy="1926359"/>
          </a:xfrm>
          <a:prstGeom prst="rect">
            <a:avLst/>
          </a:prstGeom>
          <a:solidFill>
            <a:srgbClr val="C0000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1600">
                <a:solidFill>
                  <a:srgbClr val="FF0000"/>
                </a:solidFill>
                <a:latin typeface="Microsoft Sans Serif"/>
                <a:cs typeface="Microsoft Sans Serif" panose="020B0604020202020204" pitchFamily="34" charset="0"/>
              </a:rPr>
              <a:t>Media </a:t>
            </a:r>
            <a:r>
              <a:rPr lang="de-DE" sz="1600" err="1">
                <a:solidFill>
                  <a:srgbClr val="FF0000"/>
                </a:solidFill>
                <a:latin typeface="Microsoft Sans Serif"/>
                <a:cs typeface="Microsoft Sans Serif" panose="020B0604020202020204" pitchFamily="34" charset="0"/>
              </a:rPr>
              <a:t>sender</a:t>
            </a:r>
            <a:endParaRPr lang="en-US" sz="1600">
              <a:solidFill>
                <a:srgbClr val="FF0000"/>
              </a:solidFill>
              <a:latin typeface="Microsoft Sans Serif"/>
              <a:cs typeface="Microsoft Sans Serif" panose="020B0604020202020204" pitchFamily="34" charset="0"/>
            </a:endParaRPr>
          </a:p>
        </p:txBody>
      </p:sp>
      <p:sp>
        <p:nvSpPr>
          <p:cNvPr id="10" name="Rectangle 9">
            <a:extLst>
              <a:ext uri="{FF2B5EF4-FFF2-40B4-BE49-F238E27FC236}">
                <a16:creationId xmlns:a16="http://schemas.microsoft.com/office/drawing/2014/main" id="{CD06B576-31A3-4289-86C8-0BFE4C534A57}"/>
              </a:ext>
            </a:extLst>
          </p:cNvPr>
          <p:cNvSpPr/>
          <p:nvPr/>
        </p:nvSpPr>
        <p:spPr>
          <a:xfrm>
            <a:off x="6495805" y="348239"/>
            <a:ext cx="1084157" cy="1966179"/>
          </a:xfrm>
          <a:prstGeom prst="rect">
            <a:avLst/>
          </a:prstGeom>
          <a:solidFill>
            <a:srgbClr val="00B05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sz="1200">
                <a:solidFill>
                  <a:srgbClr val="00B050"/>
                </a:solidFill>
                <a:latin typeface="Microsoft Sans Serif"/>
                <a:cs typeface="Microsoft Sans Serif" panose="020B0604020202020204" pitchFamily="34" charset="0"/>
              </a:rPr>
              <a:t>Rendering End Points</a:t>
            </a:r>
            <a:endParaRPr lang="en-US" sz="1200">
              <a:solidFill>
                <a:srgbClr val="00B050"/>
              </a:solidFill>
              <a:latin typeface="Microsoft Sans Serif"/>
              <a:cs typeface="Microsoft Sans Serif" panose="020B0604020202020204" pitchFamily="34" charset="0"/>
            </a:endParaRPr>
          </a:p>
        </p:txBody>
      </p:sp>
      <p:sp>
        <p:nvSpPr>
          <p:cNvPr id="11" name="Rectangle 10">
            <a:extLst>
              <a:ext uri="{FF2B5EF4-FFF2-40B4-BE49-F238E27FC236}">
                <a16:creationId xmlns:a16="http://schemas.microsoft.com/office/drawing/2014/main" id="{40AF2998-8DEC-41FA-8B24-F4CC4DAE179E}"/>
              </a:ext>
            </a:extLst>
          </p:cNvPr>
          <p:cNvSpPr/>
          <p:nvPr/>
        </p:nvSpPr>
        <p:spPr>
          <a:xfrm>
            <a:off x="6501623" y="4447112"/>
            <a:ext cx="1081513" cy="1926359"/>
          </a:xfrm>
          <a:prstGeom prst="rect">
            <a:avLst/>
          </a:prstGeom>
          <a:solidFill>
            <a:srgbClr val="00B05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1200" err="1">
                <a:solidFill>
                  <a:srgbClr val="00B050"/>
                </a:solidFill>
                <a:latin typeface="Microsoft Sans Serif"/>
                <a:cs typeface="Microsoft Sans Serif" panose="020B0604020202020204" pitchFamily="34" charset="0"/>
              </a:rPr>
              <a:t>Capturing</a:t>
            </a:r>
            <a:r>
              <a:rPr lang="de-DE" sz="1200">
                <a:solidFill>
                  <a:srgbClr val="00B050"/>
                </a:solidFill>
                <a:latin typeface="Microsoft Sans Serif"/>
                <a:cs typeface="Microsoft Sans Serif" panose="020B0604020202020204" pitchFamily="34" charset="0"/>
              </a:rPr>
              <a:t> </a:t>
            </a:r>
            <a:r>
              <a:rPr lang="de-DE" sz="1200" err="1">
                <a:solidFill>
                  <a:srgbClr val="00B050"/>
                </a:solidFill>
                <a:latin typeface="Microsoft Sans Serif"/>
                <a:cs typeface="Microsoft Sans Serif" panose="020B0604020202020204" pitchFamily="34" charset="0"/>
              </a:rPr>
              <a:t>Sources</a:t>
            </a:r>
            <a:endParaRPr lang="en-US" sz="1200">
              <a:solidFill>
                <a:srgbClr val="00B050"/>
              </a:solidFill>
              <a:latin typeface="Microsoft Sans Serif"/>
              <a:cs typeface="Microsoft Sans Serif" panose="020B0604020202020204" pitchFamily="34" charset="0"/>
            </a:endParaRPr>
          </a:p>
        </p:txBody>
      </p:sp>
      <p:sp>
        <p:nvSpPr>
          <p:cNvPr id="12" name="Rectangle 11">
            <a:extLst>
              <a:ext uri="{FF2B5EF4-FFF2-40B4-BE49-F238E27FC236}">
                <a16:creationId xmlns:a16="http://schemas.microsoft.com/office/drawing/2014/main" id="{BFFFDF9B-CF4D-4F12-A235-086C3A273D98}"/>
              </a:ext>
            </a:extLst>
          </p:cNvPr>
          <p:cNvSpPr/>
          <p:nvPr/>
        </p:nvSpPr>
        <p:spPr>
          <a:xfrm>
            <a:off x="8053178" y="3429826"/>
            <a:ext cx="2488699" cy="538218"/>
          </a:xfrm>
          <a:prstGeom prst="rect">
            <a:avLst/>
          </a:prstGeom>
          <a:solidFill>
            <a:srgbClr val="00B0F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de-DE" sz="1400">
                <a:solidFill>
                  <a:srgbClr val="00B0F0"/>
                </a:solidFill>
                <a:latin typeface="Microsoft Sans Serif"/>
                <a:cs typeface="Microsoft Sans Serif" panose="020B0604020202020204" pitchFamily="34" charset="0"/>
              </a:rPr>
              <a:t>Session Setup &amp; Control</a:t>
            </a:r>
            <a:endParaRPr lang="en-US" sz="1400">
              <a:solidFill>
                <a:srgbClr val="00B0F0"/>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1B2B2CD8-427B-4B66-B787-ECF16B5A2724}"/>
              </a:ext>
            </a:extLst>
          </p:cNvPr>
          <p:cNvSpPr/>
          <p:nvPr/>
        </p:nvSpPr>
        <p:spPr>
          <a:xfrm>
            <a:off x="7579962" y="2327289"/>
            <a:ext cx="2767110" cy="1069596"/>
          </a:xfrm>
          <a:prstGeom prst="rect">
            <a:avLst/>
          </a:prstGeom>
          <a:solidFill>
            <a:srgbClr val="0070C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en-US" sz="1600" err="1">
              <a:solidFill>
                <a:schemeClr val="tx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51879D6F-F36B-4C7A-A27F-FD2EC5AC717C}"/>
              </a:ext>
            </a:extLst>
          </p:cNvPr>
          <p:cNvSpPr/>
          <p:nvPr/>
        </p:nvSpPr>
        <p:spPr>
          <a:xfrm>
            <a:off x="7475285" y="3998587"/>
            <a:ext cx="2937091" cy="367782"/>
          </a:xfrm>
          <a:prstGeom prst="rect">
            <a:avLst/>
          </a:prstGeom>
          <a:solidFill>
            <a:srgbClr val="0070C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en-US" sz="1600" err="1">
              <a:solidFill>
                <a:schemeClr val="tx1"/>
              </a:solidFill>
              <a:latin typeface="Microsoft Sans Serif"/>
              <a:cs typeface="Microsoft Sans Serif" panose="020B0604020202020204" pitchFamily="34" charset="0"/>
            </a:endParaRPr>
          </a:p>
        </p:txBody>
      </p:sp>
      <p:sp>
        <p:nvSpPr>
          <p:cNvPr id="15" name="Rectangle 14">
            <a:extLst>
              <a:ext uri="{FF2B5EF4-FFF2-40B4-BE49-F238E27FC236}">
                <a16:creationId xmlns:a16="http://schemas.microsoft.com/office/drawing/2014/main" id="{5FE0EC86-CA88-47B9-8982-D5ADCF65B543}"/>
              </a:ext>
            </a:extLst>
          </p:cNvPr>
          <p:cNvSpPr/>
          <p:nvPr/>
        </p:nvSpPr>
        <p:spPr>
          <a:xfrm>
            <a:off x="6482740" y="2332786"/>
            <a:ext cx="1084157" cy="2063715"/>
          </a:xfrm>
          <a:prstGeom prst="rect">
            <a:avLst/>
          </a:prstGeom>
          <a:solidFill>
            <a:srgbClr val="0070C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endParaRPr lang="de-DE" sz="1200">
              <a:solidFill>
                <a:srgbClr val="0000FF"/>
              </a:solidFill>
              <a:latin typeface="Microsoft Sans Serif"/>
              <a:cs typeface="Microsoft Sans Serif" panose="020B0604020202020204" pitchFamily="34" charset="0"/>
            </a:endParaRPr>
          </a:p>
          <a:p>
            <a:pPr algn="ctr">
              <a:lnSpc>
                <a:spcPct val="96000"/>
              </a:lnSpc>
            </a:pPr>
            <a:r>
              <a:rPr lang="de-DE" sz="1200" err="1">
                <a:solidFill>
                  <a:srgbClr val="0000FF"/>
                </a:solidFill>
                <a:latin typeface="Microsoft Sans Serif"/>
                <a:cs typeface="Microsoft Sans Serif" panose="020B0604020202020204" pitchFamily="34" charset="0"/>
              </a:rPr>
              <a:t>Applications</a:t>
            </a:r>
            <a:endParaRPr lang="en-US" sz="1200">
              <a:solidFill>
                <a:srgbClr val="0000FF"/>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A45D4B82-681B-4418-BF62-929F6F0BB4CF}"/>
              </a:ext>
            </a:extLst>
          </p:cNvPr>
          <p:cNvSpPr/>
          <p:nvPr/>
        </p:nvSpPr>
        <p:spPr>
          <a:xfrm>
            <a:off x="10781236" y="537482"/>
            <a:ext cx="1115120" cy="6264166"/>
          </a:xfrm>
          <a:prstGeom prst="rect">
            <a:avLst/>
          </a:prstGeom>
          <a:solidFill>
            <a:srgbClr val="7030A0">
              <a:alpha val="10196"/>
            </a:srgbClr>
          </a:solidFill>
          <a:ln>
            <a:solidFill>
              <a:srgbClr val="000000">
                <a:alpha val="1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6000"/>
              </a:lnSpc>
            </a:pPr>
            <a:r>
              <a:rPr lang="de-DE" sz="1400" err="1">
                <a:solidFill>
                  <a:srgbClr val="7030A0"/>
                </a:solidFill>
                <a:latin typeface="Microsoft Sans Serif"/>
                <a:cs typeface="Microsoft Sans Serif" panose="020B0604020202020204" pitchFamily="34" charset="0"/>
              </a:rPr>
              <a:t>QoS</a:t>
            </a:r>
            <a:r>
              <a:rPr lang="de-DE" sz="1400">
                <a:solidFill>
                  <a:srgbClr val="7030A0"/>
                </a:solidFill>
                <a:latin typeface="Microsoft Sans Serif"/>
                <a:cs typeface="Microsoft Sans Serif" panose="020B0604020202020204" pitchFamily="34" charset="0"/>
              </a:rPr>
              <a:t> and 5G Integration</a:t>
            </a:r>
            <a:endParaRPr lang="en-US" sz="1400">
              <a:solidFill>
                <a:srgbClr val="7030A0"/>
              </a:solidFill>
              <a:latin typeface="Microsoft Sans Serif"/>
              <a:cs typeface="Microsoft Sans Serif" panose="020B0604020202020204" pitchFamily="34" charset="0"/>
            </a:endParaRPr>
          </a:p>
        </p:txBody>
      </p:sp>
      <p:sp>
        <p:nvSpPr>
          <p:cNvPr id="5" name="TextBox 4">
            <a:extLst>
              <a:ext uri="{FF2B5EF4-FFF2-40B4-BE49-F238E27FC236}">
                <a16:creationId xmlns:a16="http://schemas.microsoft.com/office/drawing/2014/main" id="{BC42A7C1-FFC7-9545-BC9D-6A31C2185017}"/>
              </a:ext>
            </a:extLst>
          </p:cNvPr>
          <p:cNvSpPr txBox="1"/>
          <p:nvPr/>
        </p:nvSpPr>
        <p:spPr>
          <a:xfrm>
            <a:off x="1160000" y="6376004"/>
            <a:ext cx="3938016" cy="233910"/>
          </a:xfrm>
          <a:prstGeom prst="rect">
            <a:avLst/>
          </a:prstGeom>
          <a:noFill/>
          <a:ln>
            <a:noFill/>
          </a:ln>
        </p:spPr>
        <p:txBody>
          <a:bodyPr wrap="square" lIns="0" tIns="0" rIns="0" bIns="0" rtlCol="0">
            <a:spAutoFit/>
          </a:bodyPr>
          <a:lstStyle/>
          <a:p>
            <a:pPr>
              <a:lnSpc>
                <a:spcPct val="95000"/>
              </a:lnSpc>
              <a:spcBef>
                <a:spcPts val="1200"/>
              </a:spcBef>
            </a:pPr>
            <a:r>
              <a:rPr lang="en-US" sz="1600" i="1">
                <a:solidFill>
                  <a:schemeClr val="tx1">
                    <a:lumMod val="85000"/>
                    <a:lumOff val="15000"/>
                  </a:schemeClr>
                </a:solidFill>
              </a:rPr>
              <a:t>Italicized: new component to be specified</a:t>
            </a:r>
          </a:p>
        </p:txBody>
      </p:sp>
      <p:sp>
        <p:nvSpPr>
          <p:cNvPr id="16" name="Rectangle 15">
            <a:extLst>
              <a:ext uri="{FF2B5EF4-FFF2-40B4-BE49-F238E27FC236}">
                <a16:creationId xmlns:a16="http://schemas.microsoft.com/office/drawing/2014/main" id="{B5BBC96E-56E2-AC4B-947B-931E91BC323C}"/>
              </a:ext>
            </a:extLst>
          </p:cNvPr>
          <p:cNvSpPr/>
          <p:nvPr/>
        </p:nvSpPr>
        <p:spPr>
          <a:xfrm>
            <a:off x="8660197" y="-28424"/>
            <a:ext cx="3504357" cy="369332"/>
          </a:xfrm>
          <a:prstGeom prst="rect">
            <a:avLst/>
          </a:prstGeom>
        </p:spPr>
        <p:txBody>
          <a:bodyPr wrap="none">
            <a:spAutoFit/>
          </a:bodyPr>
          <a:lstStyle/>
          <a:p>
            <a:pPr fontAlgn="t"/>
            <a:r>
              <a:rPr lang="en-US">
                <a:solidFill>
                  <a:schemeClr val="accent1"/>
                </a:solidFill>
                <a:latin typeface="Calibri" panose="020F0502020204030204" pitchFamily="34" charset="0"/>
              </a:rPr>
              <a:t>Qualcomm, </a:t>
            </a:r>
            <a:r>
              <a:rPr lang="en-US" err="1">
                <a:solidFill>
                  <a:schemeClr val="accent1"/>
                </a:solidFill>
                <a:latin typeface="Calibri" panose="020F0502020204030204" pitchFamily="34" charset="0"/>
              </a:rPr>
              <a:t>FaceBook</a:t>
            </a:r>
            <a:r>
              <a:rPr lang="en-US">
                <a:solidFill>
                  <a:schemeClr val="accent1"/>
                </a:solidFill>
                <a:latin typeface="Calibri" panose="020F0502020204030204" pitchFamily="34" charset="0"/>
              </a:rPr>
              <a:t>, Dolby, Nokia</a:t>
            </a:r>
          </a:p>
        </p:txBody>
      </p:sp>
    </p:spTree>
    <p:extLst>
      <p:ext uri="{BB962C8B-B14F-4D97-AF65-F5344CB8AC3E}">
        <p14:creationId xmlns:p14="http://schemas.microsoft.com/office/powerpoint/2010/main" val="25601988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
                                            <p:txEl>
                                              <p:pRg st="12" end="12"/>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
                                            <p:txEl>
                                              <p:pRg st="14" end="14"/>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
                                            <p:txEl>
                                              <p:pRg st="15" end="15"/>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CBADF-FA8F-C14C-9EE7-496AE95AB6F3}"/>
              </a:ext>
            </a:extLst>
          </p:cNvPr>
          <p:cNvSpPr>
            <a:spLocks noGrp="1"/>
          </p:cNvSpPr>
          <p:nvPr>
            <p:ph type="title"/>
          </p:nvPr>
        </p:nvSpPr>
        <p:spPr/>
        <p:txBody>
          <a:bodyPr/>
          <a:lstStyle/>
          <a:p>
            <a:r>
              <a:rPr lang="en-US"/>
              <a:t>5G-RTC/</a:t>
            </a:r>
            <a:r>
              <a:rPr lang="en-US" err="1"/>
              <a:t>iRTC</a:t>
            </a:r>
            <a:r>
              <a:rPr lang="en-US"/>
              <a:t> Modularization</a:t>
            </a:r>
          </a:p>
        </p:txBody>
      </p:sp>
      <p:sp>
        <p:nvSpPr>
          <p:cNvPr id="3" name="Content Placeholder 2">
            <a:extLst>
              <a:ext uri="{FF2B5EF4-FFF2-40B4-BE49-F238E27FC236}">
                <a16:creationId xmlns:a16="http://schemas.microsoft.com/office/drawing/2014/main" id="{426B923F-D1E4-0B4E-A5C7-CA37AEEE122D}"/>
              </a:ext>
            </a:extLst>
          </p:cNvPr>
          <p:cNvSpPr>
            <a:spLocks noGrp="1"/>
          </p:cNvSpPr>
          <p:nvPr>
            <p:ph sz="quarter" idx="14"/>
          </p:nvPr>
        </p:nvSpPr>
        <p:spPr>
          <a:xfrm>
            <a:off x="495301" y="1719074"/>
            <a:ext cx="8562638" cy="2252292"/>
          </a:xfrm>
        </p:spPr>
        <p:txBody>
          <a:bodyPr/>
          <a:lstStyle/>
          <a:p>
            <a:r>
              <a:rPr lang="en-US"/>
              <a:t>Fully-vertical application</a:t>
            </a:r>
          </a:p>
          <a:p>
            <a:pPr lvl="1"/>
            <a:r>
              <a:rPr lang="en-US"/>
              <a:t>Use all traditional MTSI/IMS components</a:t>
            </a:r>
          </a:p>
          <a:p>
            <a:r>
              <a:rPr lang="en-US"/>
              <a:t>IMS Data Channel-based web-based applications</a:t>
            </a:r>
          </a:p>
          <a:p>
            <a:pPr lvl="1"/>
            <a:r>
              <a:rPr lang="en-US"/>
              <a:t>MNO or 3</a:t>
            </a:r>
            <a:r>
              <a:rPr lang="en-US" baseline="30000"/>
              <a:t>rd </a:t>
            </a:r>
            <a:r>
              <a:rPr lang="en-US"/>
              <a:t>party web apps are downloaded from application repositories via the bootstrap Data Channel</a:t>
            </a:r>
          </a:p>
          <a:p>
            <a:pPr lvl="1"/>
            <a:r>
              <a:rPr lang="en-US"/>
              <a:t>Data Channel can also be used by 3</a:t>
            </a:r>
            <a:r>
              <a:rPr lang="en-US" baseline="30000"/>
              <a:t>rd</a:t>
            </a:r>
            <a:r>
              <a:rPr lang="en-US"/>
              <a:t> party apps for media or proprietary data</a:t>
            </a:r>
          </a:p>
          <a:p>
            <a:r>
              <a:rPr lang="en-US"/>
              <a:t>WebRTC-based applications</a:t>
            </a:r>
          </a:p>
          <a:p>
            <a:pPr lvl="1"/>
            <a:r>
              <a:rPr lang="en-US"/>
              <a:t>Use traditional WebRTC components with 5G integration &amp; optimization</a:t>
            </a:r>
          </a:p>
          <a:p>
            <a:endParaRPr lang="en-US"/>
          </a:p>
          <a:p>
            <a:endParaRPr lang="en-US"/>
          </a:p>
        </p:txBody>
      </p:sp>
      <p:sp>
        <p:nvSpPr>
          <p:cNvPr id="4" name="Subtitle 3">
            <a:extLst>
              <a:ext uri="{FF2B5EF4-FFF2-40B4-BE49-F238E27FC236}">
                <a16:creationId xmlns:a16="http://schemas.microsoft.com/office/drawing/2014/main" id="{0F6173EB-EF36-714C-BA35-3994C2FDC398}"/>
              </a:ext>
            </a:extLst>
          </p:cNvPr>
          <p:cNvSpPr>
            <a:spLocks noGrp="1"/>
          </p:cNvSpPr>
          <p:nvPr>
            <p:ph type="subTitle" idx="1"/>
          </p:nvPr>
        </p:nvSpPr>
        <p:spPr/>
        <p:txBody>
          <a:bodyPr/>
          <a:lstStyle/>
          <a:p>
            <a:r>
              <a:rPr lang="en-US"/>
              <a:t>Supports a variety of service/application models, including….</a:t>
            </a:r>
          </a:p>
        </p:txBody>
      </p:sp>
      <p:sp>
        <p:nvSpPr>
          <p:cNvPr id="5" name="Footer Placeholder 4">
            <a:extLst>
              <a:ext uri="{FF2B5EF4-FFF2-40B4-BE49-F238E27FC236}">
                <a16:creationId xmlns:a16="http://schemas.microsoft.com/office/drawing/2014/main" id="{EB3DAADB-4F83-A84A-A565-41FD37907A89}"/>
              </a:ext>
            </a:extLst>
          </p:cNvPr>
          <p:cNvSpPr>
            <a:spLocks noGrp="1"/>
          </p:cNvSpPr>
          <p:nvPr>
            <p:ph type="ftr" sz="quarter" idx="3"/>
          </p:nvPr>
        </p:nvSpPr>
        <p:spPr/>
        <p:txBody>
          <a:bodyPr/>
          <a:lstStyle/>
          <a:p>
            <a:r>
              <a:rPr lang="en-US"/>
              <a:t>Source samle text</a:t>
            </a:r>
          </a:p>
        </p:txBody>
      </p:sp>
      <p:sp>
        <p:nvSpPr>
          <p:cNvPr id="6" name="Rectangle 2">
            <a:extLst>
              <a:ext uri="{FF2B5EF4-FFF2-40B4-BE49-F238E27FC236}">
                <a16:creationId xmlns:a16="http://schemas.microsoft.com/office/drawing/2014/main" id="{FA97D6CA-E87D-C74F-A081-6B07FCD959F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CA239FE3-2793-0E4F-A31A-6356B8CAEF57}"/>
              </a:ext>
            </a:extLst>
          </p:cNvPr>
          <p:cNvGraphicFramePr>
            <a:graphicFrameLocks noChangeAspect="1"/>
          </p:cNvGraphicFramePr>
          <p:nvPr/>
        </p:nvGraphicFramePr>
        <p:xfrm>
          <a:off x="9152965" y="2159000"/>
          <a:ext cx="2980996" cy="2404029"/>
        </p:xfrm>
        <a:graphic>
          <a:graphicData uri="http://schemas.openxmlformats.org/presentationml/2006/ole">
            <mc:AlternateContent xmlns:mc="http://schemas.openxmlformats.org/markup-compatibility/2006">
              <mc:Choice xmlns:v="urn:schemas-microsoft-com:vml" Requires="v">
                <p:oleObj spid="_x0000_s109569" r:id="rId4" imgW="3149600" imgH="2552700" progId="Visio.Drawing.15">
                  <p:embed/>
                </p:oleObj>
              </mc:Choice>
              <mc:Fallback>
                <p:oleObj r:id="rId4" imgW="3149600" imgH="2552700" progId="Visio.Drawing.15">
                  <p:embed/>
                  <p:pic>
                    <p:nvPicPr>
                      <p:cNvPr id="7" name="Object 6">
                        <a:extLst>
                          <a:ext uri="{FF2B5EF4-FFF2-40B4-BE49-F238E27FC236}">
                            <a16:creationId xmlns:a16="http://schemas.microsoft.com/office/drawing/2014/main" id="{CA239FE3-2793-0E4F-A31A-6356B8CAEF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52965" y="2159000"/>
                        <a:ext cx="2980996" cy="2404029"/>
                      </a:xfrm>
                      <a:prstGeom prst="rect">
                        <a:avLst/>
                      </a:prstGeom>
                      <a:noFill/>
                    </p:spPr>
                  </p:pic>
                </p:oleObj>
              </mc:Fallback>
            </mc:AlternateContent>
          </a:graphicData>
        </a:graphic>
      </p:graphicFrame>
      <p:pic>
        <p:nvPicPr>
          <p:cNvPr id="6148" name="Picture 4" descr="4: WebRTC protocol stack [4, pp. 408-413, 59, p. 196] | Download Scientific  Diagram">
            <a:extLst>
              <a:ext uri="{FF2B5EF4-FFF2-40B4-BE49-F238E27FC236}">
                <a16:creationId xmlns:a16="http://schemas.microsoft.com/office/drawing/2014/main" id="{164CCEB6-C44B-7740-8BF0-07AE77108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7526" y="4658915"/>
            <a:ext cx="3149600" cy="171931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E5D8BD4-CD8A-D645-94D4-8ECAA236B89E}"/>
              </a:ext>
            </a:extLst>
          </p:cNvPr>
          <p:cNvSpPr/>
          <p:nvPr/>
        </p:nvSpPr>
        <p:spPr>
          <a:xfrm>
            <a:off x="1897527" y="4658915"/>
            <a:ext cx="4422592" cy="386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latin typeface="Microsoft Sans Serif"/>
                <a:cs typeface="Microsoft Sans Serif" panose="020B0604020202020204" pitchFamily="34" charset="0"/>
              </a:rPr>
              <a:t>Application</a:t>
            </a:r>
          </a:p>
        </p:txBody>
      </p:sp>
      <p:sp>
        <p:nvSpPr>
          <p:cNvPr id="9" name="Rectangle 8">
            <a:extLst>
              <a:ext uri="{FF2B5EF4-FFF2-40B4-BE49-F238E27FC236}">
                <a16:creationId xmlns:a16="http://schemas.microsoft.com/office/drawing/2014/main" id="{4DC1BC74-D751-6A4F-9283-F589F1741438}"/>
              </a:ext>
            </a:extLst>
          </p:cNvPr>
          <p:cNvSpPr/>
          <p:nvPr/>
        </p:nvSpPr>
        <p:spPr>
          <a:xfrm>
            <a:off x="5047125" y="5045342"/>
            <a:ext cx="1272993" cy="1183341"/>
          </a:xfrm>
          <a:prstGeom prst="rect">
            <a:avLst/>
          </a:prstGeom>
          <a:solidFill>
            <a:srgbClr val="7030A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a:solidFill>
                  <a:srgbClr val="FFFF00"/>
                </a:solidFill>
                <a:latin typeface="Microsoft Sans Serif"/>
                <a:cs typeface="Microsoft Sans Serif" panose="020B0604020202020204" pitchFamily="34" charset="0"/>
              </a:rPr>
              <a:t>5G-RTC Media Session Handler (e.g., Network Assistance, QoS, Metrics/Consumption Collection &amp; Reporting)</a:t>
            </a:r>
          </a:p>
        </p:txBody>
      </p:sp>
      <p:sp>
        <p:nvSpPr>
          <p:cNvPr id="10" name="Rectangle 9">
            <a:extLst>
              <a:ext uri="{FF2B5EF4-FFF2-40B4-BE49-F238E27FC236}">
                <a16:creationId xmlns:a16="http://schemas.microsoft.com/office/drawing/2014/main" id="{9DCED1FE-2717-0D47-8DD3-002E10CC4044}"/>
              </a:ext>
            </a:extLst>
          </p:cNvPr>
          <p:cNvSpPr/>
          <p:nvPr/>
        </p:nvSpPr>
        <p:spPr>
          <a:xfrm>
            <a:off x="1897526" y="6237648"/>
            <a:ext cx="4422592" cy="22411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a:solidFill>
                  <a:srgbClr val="FFFF00"/>
                </a:solidFill>
                <a:latin typeface="Microsoft Sans Serif"/>
                <a:cs typeface="Microsoft Sans Serif" panose="020B0604020202020204" pitchFamily="34" charset="0"/>
              </a:rPr>
              <a:t>5G cross-layer optimized transport</a:t>
            </a:r>
          </a:p>
        </p:txBody>
      </p:sp>
      <p:sp>
        <p:nvSpPr>
          <p:cNvPr id="12" name="Oval 11">
            <a:extLst>
              <a:ext uri="{FF2B5EF4-FFF2-40B4-BE49-F238E27FC236}">
                <a16:creationId xmlns:a16="http://schemas.microsoft.com/office/drawing/2014/main" id="{A4ED6327-A02A-F449-B905-14BFA39B7AE7}"/>
              </a:ext>
            </a:extLst>
          </p:cNvPr>
          <p:cNvSpPr/>
          <p:nvPr/>
        </p:nvSpPr>
        <p:spPr>
          <a:xfrm>
            <a:off x="8165947" y="5130263"/>
            <a:ext cx="3083668" cy="11743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en-US">
                <a:solidFill>
                  <a:schemeClr val="bg1"/>
                </a:solidFill>
                <a:latin typeface="Calibri" panose="020F0502020204030204" pitchFamily="34" charset="0"/>
              </a:rPr>
              <a:t>Also see </a:t>
            </a:r>
          </a:p>
          <a:p>
            <a:pPr algn="ctr" fontAlgn="t"/>
            <a:r>
              <a:rPr lang="en-US">
                <a:solidFill>
                  <a:schemeClr val="bg1"/>
                </a:solidFill>
                <a:latin typeface="Calibri" panose="020F0502020204030204" pitchFamily="34" charset="0"/>
                <a:hlinkClick r:id="rId7">
                  <a:extLst>
                    <a:ext uri="{A12FA001-AC4F-418D-AE19-62706E023703}">
                      <ahyp:hlinkClr xmlns:ahyp="http://schemas.microsoft.com/office/drawing/2018/hyperlinkcolor" val="tx"/>
                    </a:ext>
                  </a:extLst>
                </a:hlinkClick>
              </a:rPr>
              <a:t>S4WS-210011</a:t>
            </a:r>
            <a:r>
              <a:rPr lang="en-US">
                <a:solidFill>
                  <a:schemeClr val="bg1"/>
                </a:solidFill>
                <a:latin typeface="Calibri" panose="020F0502020204030204" pitchFamily="34" charset="0"/>
              </a:rPr>
              <a:t> </a:t>
            </a:r>
          </a:p>
          <a:p>
            <a:pPr algn="ctr" fontAlgn="t"/>
            <a:r>
              <a:rPr lang="en-US">
                <a:solidFill>
                  <a:schemeClr val="bg1"/>
                </a:solidFill>
                <a:latin typeface="Calibri" panose="020F0502020204030204" pitchFamily="34" charset="0"/>
              </a:rPr>
              <a:t>from </a:t>
            </a:r>
            <a:r>
              <a:rPr lang="en-US" err="1">
                <a:solidFill>
                  <a:schemeClr val="bg1"/>
                </a:solidFill>
                <a:latin typeface="Calibri" panose="020F0502020204030204" pitchFamily="34" charset="0"/>
              </a:rPr>
              <a:t>FaceBook</a:t>
            </a:r>
            <a:endParaRPr lang="en-US">
              <a:solidFill>
                <a:schemeClr val="bg1"/>
              </a:solidFill>
              <a:latin typeface="Calibri" panose="020F0502020204030204" pitchFamily="34" charset="0"/>
            </a:endParaRPr>
          </a:p>
        </p:txBody>
      </p:sp>
      <p:sp>
        <p:nvSpPr>
          <p:cNvPr id="11" name="Rectangle 10">
            <a:extLst>
              <a:ext uri="{FF2B5EF4-FFF2-40B4-BE49-F238E27FC236}">
                <a16:creationId xmlns:a16="http://schemas.microsoft.com/office/drawing/2014/main" id="{8DC74A6C-4BAF-C445-BA9D-E6D98B621533}"/>
              </a:ext>
            </a:extLst>
          </p:cNvPr>
          <p:cNvSpPr/>
          <p:nvPr/>
        </p:nvSpPr>
        <p:spPr>
          <a:xfrm>
            <a:off x="8629604" y="96842"/>
            <a:ext cx="3504357" cy="369332"/>
          </a:xfrm>
          <a:prstGeom prst="rect">
            <a:avLst/>
          </a:prstGeom>
        </p:spPr>
        <p:txBody>
          <a:bodyPr wrap="none">
            <a:spAutoFit/>
          </a:bodyPr>
          <a:lstStyle/>
          <a:p>
            <a:pPr fontAlgn="t"/>
            <a:r>
              <a:rPr lang="en-US">
                <a:solidFill>
                  <a:schemeClr val="accent1"/>
                </a:solidFill>
                <a:latin typeface="Calibri" panose="020F0502020204030204" pitchFamily="34" charset="0"/>
              </a:rPr>
              <a:t>Qualcomm, </a:t>
            </a:r>
            <a:r>
              <a:rPr lang="en-US" err="1">
                <a:solidFill>
                  <a:schemeClr val="accent1"/>
                </a:solidFill>
                <a:latin typeface="Calibri" panose="020F0502020204030204" pitchFamily="34" charset="0"/>
              </a:rPr>
              <a:t>FaceBook</a:t>
            </a:r>
            <a:r>
              <a:rPr lang="en-US">
                <a:solidFill>
                  <a:schemeClr val="accent1"/>
                </a:solidFill>
                <a:latin typeface="Calibri" panose="020F0502020204030204" pitchFamily="34" charset="0"/>
              </a:rPr>
              <a:t>, Dolby, Nokia</a:t>
            </a:r>
          </a:p>
        </p:txBody>
      </p:sp>
    </p:spTree>
    <p:extLst>
      <p:ext uri="{BB962C8B-B14F-4D97-AF65-F5344CB8AC3E}">
        <p14:creationId xmlns:p14="http://schemas.microsoft.com/office/powerpoint/2010/main" val="25464464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a:t>Integration of new Video Codec into 5G</a:t>
            </a:r>
            <a:endParaRPr lang="en-US" sz="1400"/>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p:txBody>
          <a:bodyPr vert="horz" lIns="0" tIns="0" rIns="0" bIns="0" rtlCol="0" anchor="t">
            <a:normAutofit lnSpcReduction="10000"/>
          </a:bodyPr>
          <a:lstStyle/>
          <a:p>
            <a:pPr indent="-191770"/>
            <a:r>
              <a:rPr lang="en-US"/>
              <a:t>Background/Justification</a:t>
            </a:r>
          </a:p>
          <a:p>
            <a:pPr marL="356235" lvl="1" indent="-164465"/>
            <a:r>
              <a:rPr lang="en-US"/>
              <a:t>From TR 26.955, </a:t>
            </a:r>
            <a:r>
              <a:rPr lang="en-US">
                <a:solidFill>
                  <a:srgbClr val="FF0000"/>
                </a:solidFill>
              </a:rPr>
              <a:t>we expect to observe clear technical benefits </a:t>
            </a:r>
            <a:r>
              <a:rPr lang="en-US"/>
              <a:t>for new video codecs compared to existing codecs.</a:t>
            </a:r>
            <a:endParaRPr lang="en-US">
              <a:ea typeface="Microsoft Sans Serif"/>
              <a:cs typeface="Microsoft Sans Serif"/>
            </a:endParaRPr>
          </a:p>
          <a:p>
            <a:pPr marL="356235" lvl="1" indent="-164465"/>
            <a:r>
              <a:rPr lang="en-US"/>
              <a:t>In particular, for services with more diverse needs of signal types (gaming, 4K, 8K, screen content) benefits in the range of 30-50% compression efficiency at the same quality can be observed for certain codecs</a:t>
            </a:r>
            <a:endParaRPr lang="en-US">
              <a:ea typeface="Microsoft Sans Serif"/>
              <a:cs typeface="Microsoft Sans Serif"/>
            </a:endParaRPr>
          </a:p>
          <a:p>
            <a:pPr marL="356235" lvl="1" indent="-164465"/>
            <a:r>
              <a:rPr lang="en-US"/>
              <a:t>3GPP beneficially adds interoperability and full characterization for relevant 3GPP scenarios.</a:t>
            </a:r>
            <a:endParaRPr lang="en-US">
              <a:ea typeface="Microsoft Sans Serif"/>
              <a:cs typeface="Microsoft Sans Serif"/>
            </a:endParaRPr>
          </a:p>
          <a:p>
            <a:pPr indent="-191770"/>
            <a:r>
              <a:rPr lang="en-US">
                <a:sym typeface="Wingdings" pitchFamily="2" charset="2"/>
              </a:rPr>
              <a:t>Draft objectives</a:t>
            </a:r>
            <a:endParaRPr lang="en-US">
              <a:ea typeface="Microsoft Sans Serif"/>
              <a:cs typeface="Microsoft Sans Serif"/>
            </a:endParaRPr>
          </a:p>
          <a:p>
            <a:pPr marL="356235" lvl="1" indent="-164465"/>
            <a:r>
              <a:rPr lang="en-US"/>
              <a:t>Provide decoding capabilities, interoperability and signaling </a:t>
            </a:r>
            <a:r>
              <a:rPr lang="en-US">
                <a:solidFill>
                  <a:srgbClr val="7030A0"/>
                </a:solidFill>
              </a:rPr>
              <a:t>extensions for DASH/CMAF and RTP-based</a:t>
            </a:r>
            <a:r>
              <a:rPr lang="en-US"/>
              <a:t> Video delivery</a:t>
            </a:r>
            <a:endParaRPr lang="en-US">
              <a:ea typeface="Microsoft Sans Serif"/>
              <a:cs typeface="Microsoft Sans Serif"/>
            </a:endParaRPr>
          </a:p>
          <a:p>
            <a:pPr marL="356235" lvl="1" indent="-164465"/>
            <a:r>
              <a:rPr lang="en-US"/>
              <a:t>Add new codec to TV </a:t>
            </a:r>
            <a:r>
              <a:rPr lang="en-US">
                <a:solidFill>
                  <a:srgbClr val="7030A0"/>
                </a:solidFill>
              </a:rPr>
              <a:t>Media Profiles </a:t>
            </a:r>
            <a:r>
              <a:rPr lang="en-US"/>
              <a:t>for 4K-TV and 8K-TV</a:t>
            </a:r>
            <a:endParaRPr lang="en-US">
              <a:ea typeface="Microsoft Sans Serif"/>
              <a:cs typeface="Microsoft Sans Serif"/>
            </a:endParaRPr>
          </a:p>
          <a:p>
            <a:pPr marL="356235" lvl="1" indent="-164465"/>
            <a:r>
              <a:rPr lang="en-US"/>
              <a:t>Provide recommendations and requirements for support of  new video codec </a:t>
            </a:r>
            <a:r>
              <a:rPr lang="en-US">
                <a:solidFill>
                  <a:srgbClr val="7030A0"/>
                </a:solidFill>
              </a:rPr>
              <a:t>in different 3GPP-defined services </a:t>
            </a:r>
            <a:r>
              <a:rPr lang="en-US"/>
              <a:t>including 5G Media Streaming and MTSI</a:t>
            </a:r>
            <a:endParaRPr lang="en-US">
              <a:ea typeface="Microsoft Sans Serif"/>
              <a:cs typeface="Microsoft Sans Serif"/>
            </a:endParaRPr>
          </a:p>
          <a:p>
            <a:pPr marL="356235" lvl="1" indent="-164465"/>
            <a:r>
              <a:rPr lang="en-US"/>
              <a:t>Provide </a:t>
            </a:r>
            <a:r>
              <a:rPr lang="en-US">
                <a:solidFill>
                  <a:srgbClr val="7030A0"/>
                </a:solidFill>
              </a:rPr>
              <a:t>complete characterization </a:t>
            </a:r>
            <a:r>
              <a:rPr lang="en-US"/>
              <a:t>results for new video codec based on TR 26.955 for all relevant scenarios</a:t>
            </a:r>
            <a:endParaRPr lang="en-US">
              <a:ea typeface="Microsoft Sans Serif"/>
              <a:cs typeface="Microsoft Sans Serif"/>
            </a:endParaRPr>
          </a:p>
          <a:p>
            <a:pPr marL="356235" lvl="1" indent="-164465"/>
            <a:r>
              <a:rPr lang="en-US"/>
              <a:t>Update TR 26.925 with </a:t>
            </a:r>
            <a:r>
              <a:rPr lang="en-US">
                <a:solidFill>
                  <a:srgbClr val="7030A0"/>
                </a:solidFill>
              </a:rPr>
              <a:t>typical traffic characteristics </a:t>
            </a:r>
            <a:r>
              <a:rPr lang="en-US"/>
              <a:t>adding new information based on new video codec performance</a:t>
            </a:r>
            <a:endParaRPr lang="en-US">
              <a:ea typeface="Microsoft Sans Serif"/>
              <a:cs typeface="Microsoft Sans Serif"/>
            </a:endParaRPr>
          </a:p>
          <a:p>
            <a:pPr marL="356235" lvl="1" indent="-164465"/>
            <a:r>
              <a:rPr lang="en-US"/>
              <a:t>Work with </a:t>
            </a:r>
            <a:r>
              <a:rPr lang="en-US">
                <a:solidFill>
                  <a:srgbClr val="7030A0"/>
                </a:solidFill>
              </a:rPr>
              <a:t>relevant organizations </a:t>
            </a:r>
            <a:r>
              <a:rPr lang="en-US"/>
              <a:t>to introduce </a:t>
            </a:r>
            <a:r>
              <a:rPr lang="en-US">
                <a:solidFill>
                  <a:srgbClr val="7030A0"/>
                </a:solidFill>
              </a:rPr>
              <a:t>common media profiles and reference material </a:t>
            </a:r>
            <a:r>
              <a:rPr lang="en-US"/>
              <a:t>for new video codec-based media distributions.</a:t>
            </a:r>
          </a:p>
          <a:p>
            <a:pPr marL="136779" indent="-164465"/>
            <a:r>
              <a:rPr lang="en-US">
                <a:ea typeface="Microsoft Sans Serif"/>
                <a:cs typeface="Microsoft Sans Serif"/>
              </a:rPr>
              <a:t>Timeline</a:t>
            </a:r>
          </a:p>
          <a:p>
            <a:pPr marL="356235" lvl="1" indent="-164465"/>
            <a:r>
              <a:rPr lang="en-US">
                <a:ea typeface="Microsoft Sans Serif"/>
                <a:cs typeface="Microsoft Sans Serif"/>
              </a:rPr>
              <a:t>Complete the Study in March 2022</a:t>
            </a:r>
          </a:p>
          <a:p>
            <a:pPr marL="356235" lvl="1" indent="-164465"/>
            <a:r>
              <a:rPr lang="en-US">
                <a:ea typeface="Microsoft Sans Serif"/>
                <a:cs typeface="Microsoft Sans Serif"/>
              </a:rPr>
              <a:t>Create a work item in for SA March 22</a:t>
            </a:r>
          </a:p>
          <a:p>
            <a:pPr marL="0" indent="0">
              <a:buNone/>
            </a:pPr>
            <a:endParaRPr lang="en-US"/>
          </a:p>
          <a:p>
            <a:pPr marL="356235" lvl="1" indent="-164465"/>
            <a:endParaRPr lang="en-US">
              <a:ea typeface="Microsoft Sans Serif"/>
              <a:cs typeface="Microsoft Sans Serif"/>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FS_5GVideo Study Item Recommendations </a:t>
            </a:r>
          </a:p>
        </p:txBody>
      </p:sp>
      <p:sp>
        <p:nvSpPr>
          <p:cNvPr id="5" name="Rectangle 4">
            <a:extLst>
              <a:ext uri="{FF2B5EF4-FFF2-40B4-BE49-F238E27FC236}">
                <a16:creationId xmlns:a16="http://schemas.microsoft.com/office/drawing/2014/main" id="{66346610-CDA3-FC4F-ABC2-3AD92358CC48}"/>
              </a:ext>
            </a:extLst>
          </p:cNvPr>
          <p:cNvSpPr/>
          <p:nvPr/>
        </p:nvSpPr>
        <p:spPr>
          <a:xfrm>
            <a:off x="8357296" y="87869"/>
            <a:ext cx="3834704" cy="369332"/>
          </a:xfrm>
          <a:prstGeom prst="rect">
            <a:avLst/>
          </a:prstGeom>
        </p:spPr>
        <p:txBody>
          <a:bodyPr wrap="none">
            <a:spAutoFit/>
          </a:bodyPr>
          <a:lstStyle/>
          <a:p>
            <a:r>
              <a:rPr lang="en-US">
                <a:solidFill>
                  <a:schemeClr val="accent1"/>
                </a:solidFill>
              </a:rPr>
              <a:t>Qualcomm, Samsung, Dolby, Nokia</a:t>
            </a:r>
            <a:endParaRPr lang="en-US"/>
          </a:p>
        </p:txBody>
      </p:sp>
      <p:sp>
        <p:nvSpPr>
          <p:cNvPr id="6" name="Oval 5">
            <a:extLst>
              <a:ext uri="{FF2B5EF4-FFF2-40B4-BE49-F238E27FC236}">
                <a16:creationId xmlns:a16="http://schemas.microsoft.com/office/drawing/2014/main" id="{D425B584-4F32-A54A-B003-15817A9EDC5A}"/>
              </a:ext>
            </a:extLst>
          </p:cNvPr>
          <p:cNvSpPr/>
          <p:nvPr/>
        </p:nvSpPr>
        <p:spPr>
          <a:xfrm>
            <a:off x="8598744" y="565125"/>
            <a:ext cx="3083668" cy="11743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en-US">
                <a:solidFill>
                  <a:schemeClr val="bg1"/>
                </a:solidFill>
                <a:latin typeface="Calibri" panose="020F0502020204030204" pitchFamily="34" charset="0"/>
              </a:rPr>
              <a:t>Also see </a:t>
            </a:r>
          </a:p>
          <a:p>
            <a:pPr algn="ctr" fontAlgn="t"/>
            <a:r>
              <a:rPr lang="en-US">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S4WS-210014</a:t>
            </a:r>
            <a:r>
              <a:rPr lang="en-US">
                <a:solidFill>
                  <a:schemeClr val="bg1"/>
                </a:solidFill>
                <a:latin typeface="Calibri" panose="020F0502020204030204" pitchFamily="34" charset="0"/>
              </a:rPr>
              <a:t> </a:t>
            </a:r>
          </a:p>
          <a:p>
            <a:pPr algn="ctr" fontAlgn="t"/>
            <a:r>
              <a:rPr lang="en-US">
                <a:solidFill>
                  <a:schemeClr val="bg1"/>
                </a:solidFill>
                <a:latin typeface="Calibri" panose="020F0502020204030204" pitchFamily="34" charset="0"/>
              </a:rPr>
              <a:t>from Dolby</a:t>
            </a:r>
          </a:p>
        </p:txBody>
      </p:sp>
    </p:spTree>
    <p:extLst>
      <p:ext uri="{BB962C8B-B14F-4D97-AF65-F5344CB8AC3E}">
        <p14:creationId xmlns:p14="http://schemas.microsoft.com/office/powerpoint/2010/main" val="26147063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777E-777A-BA4C-A704-019EABA07552}"/>
              </a:ext>
            </a:extLst>
          </p:cNvPr>
          <p:cNvSpPr>
            <a:spLocks noGrp="1"/>
          </p:cNvSpPr>
          <p:nvPr>
            <p:ph type="title"/>
          </p:nvPr>
        </p:nvSpPr>
        <p:spPr>
          <a:xfrm>
            <a:off x="495300" y="565125"/>
            <a:ext cx="11187112" cy="439479"/>
          </a:xfrm>
        </p:spPr>
        <p:txBody>
          <a:bodyPr/>
          <a:lstStyle/>
          <a:p>
            <a:r>
              <a:rPr lang="en-US"/>
              <a:t>Study Item on AI/ML Media (FS_AMM)</a:t>
            </a:r>
          </a:p>
        </p:txBody>
      </p:sp>
      <p:sp>
        <p:nvSpPr>
          <p:cNvPr id="3" name="Content Placeholder 2">
            <a:extLst>
              <a:ext uri="{FF2B5EF4-FFF2-40B4-BE49-F238E27FC236}">
                <a16:creationId xmlns:a16="http://schemas.microsoft.com/office/drawing/2014/main" id="{A2E4024F-897B-064F-8129-3242B80D3C7A}"/>
              </a:ext>
            </a:extLst>
          </p:cNvPr>
          <p:cNvSpPr>
            <a:spLocks noGrp="1"/>
          </p:cNvSpPr>
          <p:nvPr>
            <p:ph sz="quarter" idx="14"/>
          </p:nvPr>
        </p:nvSpPr>
        <p:spPr>
          <a:xfrm>
            <a:off x="495300" y="1719072"/>
            <a:ext cx="6948488" cy="4681727"/>
          </a:xfrm>
        </p:spPr>
        <p:txBody>
          <a:bodyPr vert="horz" lIns="0" tIns="0" rIns="0" bIns="0" rtlCol="0" anchor="t">
            <a:noAutofit/>
          </a:bodyPr>
          <a:lstStyle/>
          <a:p>
            <a:r>
              <a:rPr lang="en-US">
                <a:solidFill>
                  <a:schemeClr val="accent1"/>
                </a:solidFill>
              </a:rPr>
              <a:t>Background/Justification</a:t>
            </a:r>
          </a:p>
          <a:p>
            <a:pPr marL="356235" lvl="1" indent="-164465"/>
            <a:r>
              <a:rPr lang="en-US" sz="1800">
                <a:ea typeface="Microsoft Sans Serif"/>
                <a:cs typeface="Microsoft Sans Serif"/>
              </a:rPr>
              <a:t>Proliferation of </a:t>
            </a:r>
            <a:r>
              <a:rPr lang="en-US" sz="1800">
                <a:solidFill>
                  <a:srgbClr val="7030A0"/>
                </a:solidFill>
                <a:ea typeface="Microsoft Sans Serif"/>
                <a:cs typeface="Microsoft Sans Serif"/>
              </a:rPr>
              <a:t>AI-based media processing</a:t>
            </a:r>
          </a:p>
          <a:p>
            <a:pPr marL="356235" lvl="1" indent="-164465">
              <a:buClr>
                <a:srgbClr val="2D374A"/>
              </a:buClr>
            </a:pPr>
            <a:r>
              <a:rPr lang="en-US" sz="1800">
                <a:solidFill>
                  <a:srgbClr val="7030A0"/>
                </a:solidFill>
                <a:ea typeface="Microsoft Sans Serif"/>
                <a:cs typeface="Microsoft Sans Serif"/>
              </a:rPr>
              <a:t>Edge</a:t>
            </a:r>
            <a:r>
              <a:rPr lang="en-US" sz="1800">
                <a:ea typeface="Microsoft Sans Serif"/>
                <a:cs typeface="Microsoft Sans Serif"/>
              </a:rPr>
              <a:t> opens new opportunities for </a:t>
            </a:r>
            <a:r>
              <a:rPr lang="en-US" sz="1800">
                <a:solidFill>
                  <a:srgbClr val="7030A0"/>
                </a:solidFill>
                <a:ea typeface="Microsoft Sans Serif"/>
                <a:cs typeface="Microsoft Sans Serif"/>
              </a:rPr>
              <a:t>inference in the network</a:t>
            </a:r>
          </a:p>
          <a:p>
            <a:pPr marL="356235" lvl="1" indent="-164465">
              <a:buClr>
                <a:srgbClr val="2D374A"/>
              </a:buClr>
            </a:pPr>
            <a:r>
              <a:rPr lang="en-US" sz="1800">
                <a:ea typeface="Microsoft Sans Serif"/>
                <a:cs typeface="Microsoft Sans Serif"/>
              </a:rPr>
              <a:t>Exchange of trained models, update of model weights, and transmission of media data for processing generate significant traffic</a:t>
            </a:r>
          </a:p>
          <a:p>
            <a:r>
              <a:rPr lang="en-US">
                <a:solidFill>
                  <a:schemeClr val="accent1"/>
                </a:solidFill>
              </a:rPr>
              <a:t>Draft Objectives</a:t>
            </a:r>
          </a:p>
          <a:p>
            <a:pPr marL="356235" lvl="1" indent="-164465"/>
            <a:r>
              <a:rPr lang="en-US" sz="1800"/>
              <a:t>Traffic </a:t>
            </a:r>
            <a:r>
              <a:rPr lang="en-US" sz="1800">
                <a:solidFill>
                  <a:srgbClr val="7030A0"/>
                </a:solidFill>
              </a:rPr>
              <a:t>Characterization</a:t>
            </a:r>
            <a:r>
              <a:rPr lang="en-US" sz="1800"/>
              <a:t> for AI/ML-based applications</a:t>
            </a:r>
            <a:endParaRPr lang="en-US" sz="1800">
              <a:ea typeface="Microsoft Sans Serif"/>
              <a:cs typeface="Microsoft Sans Serif"/>
            </a:endParaRPr>
          </a:p>
          <a:p>
            <a:pPr marL="356235" lvl="1" indent="-164465"/>
            <a:r>
              <a:rPr lang="en-US" sz="1800"/>
              <a:t>Identify gaps and </a:t>
            </a:r>
            <a:r>
              <a:rPr lang="en-US" sz="1800">
                <a:solidFill>
                  <a:srgbClr val="7030A0"/>
                </a:solidFill>
              </a:rPr>
              <a:t>enablers</a:t>
            </a:r>
            <a:r>
              <a:rPr lang="en-US" sz="1800"/>
              <a:t> to support AI/ML applications</a:t>
            </a:r>
            <a:endParaRPr lang="en-US" sz="1800">
              <a:ea typeface="Microsoft Sans Serif"/>
              <a:cs typeface="Microsoft Sans Serif"/>
            </a:endParaRPr>
          </a:p>
          <a:p>
            <a:pPr marL="356235" lvl="1" indent="-164465">
              <a:buClr>
                <a:srgbClr val="2D374A"/>
              </a:buClr>
            </a:pPr>
            <a:r>
              <a:rPr lang="en-US" sz="1800">
                <a:ea typeface="Microsoft Sans Serif"/>
                <a:cs typeface="Microsoft Sans Serif"/>
              </a:rPr>
              <a:t>Investigate </a:t>
            </a:r>
            <a:r>
              <a:rPr lang="en-US" sz="1800">
                <a:solidFill>
                  <a:srgbClr val="7030A0"/>
                </a:solidFill>
                <a:ea typeface="Microsoft Sans Serif"/>
                <a:cs typeface="Microsoft Sans Serif"/>
              </a:rPr>
              <a:t>protocols and formats </a:t>
            </a:r>
            <a:r>
              <a:rPr lang="en-US" sz="1800">
                <a:ea typeface="Microsoft Sans Serif"/>
                <a:cs typeface="Microsoft Sans Serif"/>
              </a:rPr>
              <a:t>for the exchange of </a:t>
            </a:r>
            <a:r>
              <a:rPr lang="en-US" sz="1800">
                <a:solidFill>
                  <a:srgbClr val="7030A0"/>
                </a:solidFill>
                <a:ea typeface="Microsoft Sans Serif"/>
                <a:cs typeface="Microsoft Sans Serif"/>
              </a:rPr>
              <a:t>AI models</a:t>
            </a:r>
          </a:p>
          <a:p>
            <a:pPr marL="356235" lvl="1" indent="-164465">
              <a:buClr>
                <a:srgbClr val="2D374A"/>
              </a:buClr>
            </a:pPr>
            <a:r>
              <a:rPr lang="en-US" sz="1800">
                <a:ea typeface="Microsoft Sans Serif"/>
                <a:cs typeface="Microsoft Sans Serif"/>
              </a:rPr>
              <a:t>Recommend </a:t>
            </a:r>
            <a:r>
              <a:rPr lang="en-US" sz="1800">
                <a:solidFill>
                  <a:srgbClr val="7030A0"/>
                </a:solidFill>
                <a:ea typeface="Microsoft Sans Serif"/>
                <a:cs typeface="Microsoft Sans Serif"/>
              </a:rPr>
              <a:t>integration</a:t>
            </a:r>
            <a:r>
              <a:rPr lang="en-US" sz="1800">
                <a:ea typeface="Microsoft Sans Serif"/>
                <a:cs typeface="Microsoft Sans Serif"/>
              </a:rPr>
              <a:t> of AI/ML media processing with 5GMS and Edge</a:t>
            </a:r>
          </a:p>
          <a:p>
            <a:endParaRPr lang="en-US">
              <a:ea typeface="Microsoft Sans Serif"/>
              <a:cs typeface="Microsoft Sans Serif"/>
            </a:endParaRPr>
          </a:p>
        </p:txBody>
      </p:sp>
      <p:sp>
        <p:nvSpPr>
          <p:cNvPr id="4" name="Subtitle 3">
            <a:extLst>
              <a:ext uri="{FF2B5EF4-FFF2-40B4-BE49-F238E27FC236}">
                <a16:creationId xmlns:a16="http://schemas.microsoft.com/office/drawing/2014/main" id="{94CAC97D-2B83-494B-A1ED-D04ED83E6D51}"/>
              </a:ext>
            </a:extLst>
          </p:cNvPr>
          <p:cNvSpPr>
            <a:spLocks noGrp="1"/>
          </p:cNvSpPr>
          <p:nvPr>
            <p:ph type="subTitle" idx="1"/>
          </p:nvPr>
        </p:nvSpPr>
        <p:spPr>
          <a:xfrm>
            <a:off x="494189" y="1088135"/>
            <a:ext cx="11188223" cy="265907"/>
          </a:xfrm>
        </p:spPr>
        <p:txBody>
          <a:bodyPr/>
          <a:lstStyle/>
          <a:p>
            <a:r>
              <a:rPr lang="en-US"/>
              <a:t>TR 22.874 5GS; Study on traffic characteristics and performance requirements for AI/ML model transfer</a:t>
            </a:r>
          </a:p>
        </p:txBody>
      </p:sp>
      <p:sp>
        <p:nvSpPr>
          <p:cNvPr id="5" name="Footer Placeholder 4">
            <a:extLst>
              <a:ext uri="{FF2B5EF4-FFF2-40B4-BE49-F238E27FC236}">
                <a16:creationId xmlns:a16="http://schemas.microsoft.com/office/drawing/2014/main" id="{D8E91D3C-7229-A44F-BD0D-DF407C4AB11C}"/>
              </a:ext>
            </a:extLst>
          </p:cNvPr>
          <p:cNvSpPr>
            <a:spLocks noGrp="1"/>
          </p:cNvSpPr>
          <p:nvPr>
            <p:ph type="ftr" sz="quarter" idx="4294967295"/>
          </p:nvPr>
        </p:nvSpPr>
        <p:spPr>
          <a:xfrm>
            <a:off x="495299" y="6531676"/>
            <a:ext cx="5954053" cy="118174"/>
          </a:xfrm>
          <a:prstGeom prst="rect">
            <a:avLst/>
          </a:prstGeom>
        </p:spPr>
        <p:txBody>
          <a:bodyPr/>
          <a:lstStyle/>
          <a:p>
            <a:r>
              <a:rPr lang="en-US"/>
              <a:t>Source samle text</a:t>
            </a:r>
          </a:p>
        </p:txBody>
      </p:sp>
      <p:pic>
        <p:nvPicPr>
          <p:cNvPr id="6" name="Picture 6" descr="A picture containing text, outdoor, road, street&#10;&#10;Description automatically generated">
            <a:extLst>
              <a:ext uri="{FF2B5EF4-FFF2-40B4-BE49-F238E27FC236}">
                <a16:creationId xmlns:a16="http://schemas.microsoft.com/office/drawing/2014/main" id="{3FAA2FCE-78AE-4E67-8731-405E0F3560F9}"/>
              </a:ext>
            </a:extLst>
          </p:cNvPr>
          <p:cNvPicPr>
            <a:picLocks noChangeAspect="1"/>
          </p:cNvPicPr>
          <p:nvPr/>
        </p:nvPicPr>
        <p:blipFill>
          <a:blip r:embed="rId2"/>
          <a:stretch>
            <a:fillRect/>
          </a:stretch>
        </p:blipFill>
        <p:spPr>
          <a:xfrm>
            <a:off x="7874488" y="2218104"/>
            <a:ext cx="4209561" cy="2832100"/>
          </a:xfrm>
          <a:prstGeom prst="rect">
            <a:avLst/>
          </a:prstGeom>
        </p:spPr>
      </p:pic>
      <p:sp>
        <p:nvSpPr>
          <p:cNvPr id="7" name="Oval 6">
            <a:extLst>
              <a:ext uri="{FF2B5EF4-FFF2-40B4-BE49-F238E27FC236}">
                <a16:creationId xmlns:a16="http://schemas.microsoft.com/office/drawing/2014/main" id="{2D5C046E-578D-F84A-90DA-390DBB77465E}"/>
              </a:ext>
            </a:extLst>
          </p:cNvPr>
          <p:cNvSpPr/>
          <p:nvPr/>
        </p:nvSpPr>
        <p:spPr>
          <a:xfrm>
            <a:off x="8598744" y="5417361"/>
            <a:ext cx="3083668" cy="11743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en-US">
                <a:solidFill>
                  <a:schemeClr val="bg1"/>
                </a:solidFill>
                <a:latin typeface="Calibri" panose="020F0502020204030204" pitchFamily="34" charset="0"/>
              </a:rPr>
              <a:t>Also see </a:t>
            </a:r>
          </a:p>
          <a:p>
            <a:pPr algn="ctr" fontAlgn="t"/>
            <a:r>
              <a:rPr lang="en-US">
                <a:solidFill>
                  <a:schemeClr val="bg1"/>
                </a:solidFill>
                <a:latin typeface="Calibri" panose="020F0502020204030204" pitchFamily="34" charset="0"/>
                <a:hlinkClick r:id="rId3">
                  <a:extLst>
                    <a:ext uri="{A12FA001-AC4F-418D-AE19-62706E023703}">
                      <ahyp:hlinkClr xmlns:ahyp="http://schemas.microsoft.com/office/drawing/2018/hyperlinkcolor" val="tx"/>
                    </a:ext>
                  </a:extLst>
                </a:hlinkClick>
              </a:rPr>
              <a:t>S4WS-210018</a:t>
            </a:r>
            <a:r>
              <a:rPr lang="en-US">
                <a:solidFill>
                  <a:schemeClr val="bg1"/>
                </a:solidFill>
                <a:latin typeface="Calibri" panose="020F0502020204030204" pitchFamily="34" charset="0"/>
              </a:rPr>
              <a:t> </a:t>
            </a:r>
          </a:p>
          <a:p>
            <a:pPr algn="ctr" fontAlgn="t"/>
            <a:r>
              <a:rPr lang="en-US">
                <a:solidFill>
                  <a:schemeClr val="bg1"/>
                </a:solidFill>
                <a:latin typeface="Calibri" panose="020F0502020204030204" pitchFamily="34" charset="0"/>
              </a:rPr>
              <a:t>from Samsung</a:t>
            </a:r>
          </a:p>
        </p:txBody>
      </p:sp>
    </p:spTree>
    <p:extLst>
      <p:ext uri="{BB962C8B-B14F-4D97-AF65-F5344CB8AC3E}">
        <p14:creationId xmlns:p14="http://schemas.microsoft.com/office/powerpoint/2010/main" val="9304478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527229-FE37-7049-911D-A7784A6B0BDC}"/>
              </a:ext>
            </a:extLst>
          </p:cNvPr>
          <p:cNvSpPr>
            <a:spLocks noGrp="1"/>
          </p:cNvSpPr>
          <p:nvPr>
            <p:ph sz="quarter" idx="10"/>
          </p:nvPr>
        </p:nvSpPr>
        <p:spPr>
          <a:xfrm>
            <a:off x="3721607" y="2368296"/>
            <a:ext cx="7555993" cy="4071829"/>
          </a:xfrm>
        </p:spPr>
        <p:txBody>
          <a:bodyPr vert="horz" lIns="0" tIns="0" rIns="0" bIns="0" rtlCol="0" anchor="t">
            <a:noAutofit/>
          </a:bodyPr>
          <a:lstStyle/>
          <a:p>
            <a:pPr marL="0" indent="0">
              <a:lnSpc>
                <a:spcPct val="100000"/>
              </a:lnSpc>
              <a:buNone/>
            </a:pPr>
            <a:r>
              <a:rPr lang="en-US" sz="2000" b="1">
                <a:solidFill>
                  <a:schemeClr val="accent1"/>
                </a:solidFill>
                <a:cs typeface="Microsoft Sans Serif"/>
              </a:rPr>
              <a:t>Guiding Principles</a:t>
            </a:r>
          </a:p>
          <a:p>
            <a:pPr marL="0" indent="0">
              <a:lnSpc>
                <a:spcPct val="100000"/>
              </a:lnSpc>
              <a:buNone/>
            </a:pPr>
            <a:r>
              <a:rPr lang="en-US" sz="2000" b="1">
                <a:solidFill>
                  <a:schemeClr val="accent1"/>
                </a:solidFill>
                <a:cs typeface="Microsoft Sans Serif"/>
              </a:rPr>
              <a:t>Timeline for Agreeing on Rel-18 Features</a:t>
            </a:r>
          </a:p>
          <a:p>
            <a:pPr marL="0" indent="0">
              <a:lnSpc>
                <a:spcPct val="100000"/>
              </a:lnSpc>
              <a:buNone/>
            </a:pPr>
            <a:r>
              <a:rPr lang="en-US" sz="2000" b="1">
                <a:solidFill>
                  <a:schemeClr val="accent1"/>
                </a:solidFill>
                <a:cs typeface="Microsoft Sans Serif"/>
              </a:rPr>
              <a:t>Summary of Features</a:t>
            </a:r>
          </a:p>
          <a:p>
            <a:pPr marL="0" indent="0">
              <a:lnSpc>
                <a:spcPct val="100000"/>
              </a:lnSpc>
              <a:buNone/>
            </a:pPr>
            <a:r>
              <a:rPr lang="en-US" sz="2000" b="1">
                <a:solidFill>
                  <a:schemeClr val="accent1"/>
                </a:solidFill>
                <a:cs typeface="Microsoft Sans Serif"/>
              </a:rPr>
              <a:t>Feature Details</a:t>
            </a:r>
          </a:p>
          <a:p>
            <a:pPr lvl="2">
              <a:lnSpc>
                <a:spcPct val="100000"/>
              </a:lnSpc>
            </a:pPr>
            <a:r>
              <a:rPr lang="en-US" sz="2000">
                <a:cs typeface="Microsoft Sans Serif"/>
              </a:rPr>
              <a:t>6.1: Stage 2</a:t>
            </a:r>
          </a:p>
          <a:p>
            <a:pPr lvl="2">
              <a:lnSpc>
                <a:spcPct val="100000"/>
              </a:lnSpc>
            </a:pPr>
            <a:r>
              <a:rPr lang="en-US" sz="2000">
                <a:cs typeface="Microsoft Sans Serif"/>
              </a:rPr>
              <a:t>6.2: Stage 3</a:t>
            </a:r>
          </a:p>
          <a:p>
            <a:pPr lvl="2">
              <a:lnSpc>
                <a:spcPct val="100000"/>
              </a:lnSpc>
            </a:pPr>
            <a:r>
              <a:rPr lang="en-US" sz="2000">
                <a:cs typeface="Microsoft Sans Serif"/>
              </a:rPr>
              <a:t>6.3: Extensions into Rel-17</a:t>
            </a:r>
          </a:p>
          <a:p>
            <a:pPr marL="0" indent="0">
              <a:lnSpc>
                <a:spcPct val="100000"/>
              </a:lnSpc>
              <a:buNone/>
            </a:pPr>
            <a:endParaRPr lang="en-US" sz="2000" b="1">
              <a:solidFill>
                <a:schemeClr val="accent1"/>
              </a:solidFill>
              <a:cs typeface="Microsoft Sans Serif"/>
            </a:endParaRPr>
          </a:p>
        </p:txBody>
      </p:sp>
      <p:sp>
        <p:nvSpPr>
          <p:cNvPr id="2" name="Title 1">
            <a:extLst>
              <a:ext uri="{FF2B5EF4-FFF2-40B4-BE49-F238E27FC236}">
                <a16:creationId xmlns:a16="http://schemas.microsoft.com/office/drawing/2014/main" id="{8B4D159A-DAED-3D4B-97C2-470CC3F0D456}"/>
              </a:ext>
            </a:extLst>
          </p:cNvPr>
          <p:cNvSpPr>
            <a:spLocks noGrp="1"/>
          </p:cNvSpPr>
          <p:nvPr>
            <p:ph type="title"/>
          </p:nvPr>
        </p:nvSpPr>
        <p:spPr>
          <a:xfrm>
            <a:off x="3694176" y="1360639"/>
            <a:ext cx="6078832" cy="568745"/>
          </a:xfrm>
        </p:spPr>
        <p:txBody>
          <a:bodyPr/>
          <a:lstStyle/>
          <a:p>
            <a:r>
              <a:rPr lang="en-US"/>
              <a:t>Outline</a:t>
            </a:r>
          </a:p>
        </p:txBody>
      </p:sp>
    </p:spTree>
    <p:extLst>
      <p:ext uri="{BB962C8B-B14F-4D97-AF65-F5344CB8AC3E}">
        <p14:creationId xmlns:p14="http://schemas.microsoft.com/office/powerpoint/2010/main" val="41876983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575E4E-1D58-564D-A476-8198EECB6245}"/>
              </a:ext>
            </a:extLst>
          </p:cNvPr>
          <p:cNvSpPr>
            <a:spLocks noGrp="1"/>
          </p:cNvSpPr>
          <p:nvPr>
            <p:ph type="title"/>
          </p:nvPr>
        </p:nvSpPr>
        <p:spPr>
          <a:xfrm>
            <a:off x="495298" y="3194277"/>
            <a:ext cx="8829675" cy="736355"/>
          </a:xfrm>
        </p:spPr>
        <p:txBody>
          <a:bodyPr/>
          <a:lstStyle/>
          <a:p>
            <a:r>
              <a:rPr lang="en-US"/>
              <a:t>Extensions of Rel-17</a:t>
            </a:r>
          </a:p>
        </p:txBody>
      </p:sp>
    </p:spTree>
    <p:extLst>
      <p:ext uri="{BB962C8B-B14F-4D97-AF65-F5344CB8AC3E}">
        <p14:creationId xmlns:p14="http://schemas.microsoft.com/office/powerpoint/2010/main" val="31496863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777E-777A-BA4C-A704-019EABA07552}"/>
              </a:ext>
            </a:extLst>
          </p:cNvPr>
          <p:cNvSpPr>
            <a:spLocks noGrp="1"/>
          </p:cNvSpPr>
          <p:nvPr>
            <p:ph type="title"/>
          </p:nvPr>
        </p:nvSpPr>
        <p:spPr>
          <a:xfrm>
            <a:off x="495300" y="565125"/>
            <a:ext cx="11187112" cy="439479"/>
          </a:xfrm>
        </p:spPr>
        <p:txBody>
          <a:bodyPr/>
          <a:lstStyle/>
          <a:p>
            <a:r>
              <a:rPr lang="en-US"/>
              <a:t>Expected Extensions into Rel-18</a:t>
            </a:r>
          </a:p>
        </p:txBody>
      </p:sp>
      <p:sp>
        <p:nvSpPr>
          <p:cNvPr id="3" name="Content Placeholder 2">
            <a:extLst>
              <a:ext uri="{FF2B5EF4-FFF2-40B4-BE49-F238E27FC236}">
                <a16:creationId xmlns:a16="http://schemas.microsoft.com/office/drawing/2014/main" id="{A2E4024F-897B-064F-8129-3242B80D3C7A}"/>
              </a:ext>
            </a:extLst>
          </p:cNvPr>
          <p:cNvSpPr>
            <a:spLocks noGrp="1"/>
          </p:cNvSpPr>
          <p:nvPr>
            <p:ph sz="quarter" idx="14"/>
          </p:nvPr>
        </p:nvSpPr>
        <p:spPr/>
        <p:txBody>
          <a:bodyPr vert="horz" lIns="0" tIns="0" rIns="0" bIns="0" rtlCol="0" anchor="t">
            <a:noAutofit/>
          </a:bodyPr>
          <a:lstStyle/>
          <a:p>
            <a:pPr marL="0" indent="0">
              <a:buNone/>
            </a:pPr>
            <a:r>
              <a:rPr lang="en-GB" err="1">
                <a:solidFill>
                  <a:srgbClr val="2853DC"/>
                </a:solidFill>
              </a:rPr>
              <a:t>IVAS_Codec</a:t>
            </a:r>
            <a:r>
              <a:rPr lang="en-GB">
                <a:solidFill>
                  <a:srgbClr val="2853DC"/>
                </a:solidFill>
              </a:rPr>
              <a:t> (EVS Codec Extension for Immersive Voice and Audio Services)</a:t>
            </a:r>
            <a:endParaRPr lang="en-US">
              <a:solidFill>
                <a:srgbClr val="2853DC"/>
              </a:solidFill>
              <a:ea typeface="Microsoft Sans Serif"/>
              <a:cs typeface="Microsoft Sans Serif"/>
            </a:endParaRPr>
          </a:p>
          <a:p>
            <a:pPr marL="356235" lvl="1" indent="-164465"/>
            <a:endParaRPr lang="en-US" sz="1800"/>
          </a:p>
          <a:p>
            <a:pPr marL="356235" lvl="1" indent="-164465">
              <a:buClr>
                <a:srgbClr val="2D374A"/>
              </a:buClr>
            </a:pPr>
            <a:r>
              <a:rPr lang="en-US" sz="1800"/>
              <a:t>Currently scheduled to be completed in Rel-17</a:t>
            </a:r>
          </a:p>
          <a:p>
            <a:pPr marL="356235" lvl="1" indent="-164465">
              <a:buClr>
                <a:srgbClr val="2D374A"/>
              </a:buClr>
            </a:pPr>
            <a:endParaRPr lang="en-US" sz="1800"/>
          </a:p>
          <a:p>
            <a:pPr marL="356235" lvl="1" indent="-164465">
              <a:buClr>
                <a:srgbClr val="2D374A"/>
              </a:buClr>
            </a:pPr>
            <a:r>
              <a:rPr lang="en-US" sz="1800"/>
              <a:t>Expected to slip to Rel-18</a:t>
            </a:r>
          </a:p>
          <a:p>
            <a:pPr marL="356235" lvl="1" indent="-164465">
              <a:buClr>
                <a:srgbClr val="2D374A"/>
              </a:buClr>
            </a:pPr>
            <a:endParaRPr lang="en-US" sz="1800">
              <a:ea typeface="Microsoft Sans Serif"/>
              <a:cs typeface="Microsoft Sans Serif"/>
            </a:endParaRPr>
          </a:p>
          <a:p>
            <a:pPr marL="356235" lvl="1" indent="-164465">
              <a:buClr>
                <a:srgbClr val="2D374A"/>
              </a:buClr>
            </a:pPr>
            <a:r>
              <a:rPr lang="en-US" sz="1800">
                <a:ea typeface="Microsoft Sans Serif"/>
                <a:cs typeface="Microsoft Sans Serif"/>
              </a:rPr>
              <a:t>Rel-18 work is assumed to include everything needed for the service </a:t>
            </a:r>
          </a:p>
          <a:p>
            <a:pPr marL="520700" lvl="2" indent="-164465">
              <a:buClr>
                <a:srgbClr val="2D374A"/>
              </a:buClr>
            </a:pPr>
            <a:r>
              <a:rPr lang="en-US">
                <a:ea typeface="Microsoft Sans Serif"/>
                <a:cs typeface="Microsoft Sans Serif"/>
              </a:rPr>
              <a:t>IVAS codec specifications</a:t>
            </a:r>
          </a:p>
          <a:p>
            <a:pPr marL="520700" lvl="2" indent="-164465">
              <a:buClr>
                <a:srgbClr val="2D374A"/>
              </a:buClr>
            </a:pPr>
            <a:r>
              <a:rPr lang="en-US">
                <a:ea typeface="Microsoft Sans Serif"/>
                <a:cs typeface="Microsoft Sans Serif"/>
              </a:rPr>
              <a:t>Technical report on test results, complexity, memory, </a:t>
            </a:r>
            <a:r>
              <a:rPr lang="en-US" err="1">
                <a:ea typeface="Microsoft Sans Serif"/>
                <a:cs typeface="Microsoft Sans Serif"/>
              </a:rPr>
              <a:t>etc</a:t>
            </a:r>
            <a:r>
              <a:rPr lang="en-US">
                <a:ea typeface="Microsoft Sans Serif"/>
                <a:cs typeface="Microsoft Sans Serif"/>
              </a:rPr>
              <a:t>…</a:t>
            </a:r>
          </a:p>
          <a:p>
            <a:pPr marL="520700" lvl="2" indent="-164465">
              <a:buClr>
                <a:srgbClr val="2D374A"/>
              </a:buClr>
            </a:pPr>
            <a:r>
              <a:rPr lang="en-US">
                <a:ea typeface="Microsoft Sans Serif"/>
                <a:cs typeface="Microsoft Sans Serif"/>
              </a:rPr>
              <a:t>Terminal acoustics testing</a:t>
            </a:r>
          </a:p>
          <a:p>
            <a:pPr marL="520700" lvl="2" indent="-164465">
              <a:buClr>
                <a:srgbClr val="2D374A"/>
              </a:buClr>
            </a:pPr>
            <a:r>
              <a:rPr lang="en-US">
                <a:ea typeface="Microsoft Sans Serif"/>
                <a:cs typeface="Microsoft Sans Serif"/>
              </a:rPr>
              <a:t>Integration into 3GPP system and services</a:t>
            </a:r>
          </a:p>
        </p:txBody>
      </p:sp>
      <p:sp>
        <p:nvSpPr>
          <p:cNvPr id="4" name="Rectangle 3">
            <a:extLst>
              <a:ext uri="{FF2B5EF4-FFF2-40B4-BE49-F238E27FC236}">
                <a16:creationId xmlns:a16="http://schemas.microsoft.com/office/drawing/2014/main" id="{3F41FEC2-8FFE-EB4D-8769-2EF75106E8D5}"/>
              </a:ext>
            </a:extLst>
          </p:cNvPr>
          <p:cNvSpPr/>
          <p:nvPr/>
        </p:nvSpPr>
        <p:spPr>
          <a:xfrm>
            <a:off x="9362137" y="195793"/>
            <a:ext cx="2601674" cy="369332"/>
          </a:xfrm>
          <a:prstGeom prst="rect">
            <a:avLst/>
          </a:prstGeom>
        </p:spPr>
        <p:txBody>
          <a:bodyPr wrap="none">
            <a:spAutoFit/>
          </a:bodyPr>
          <a:lstStyle/>
          <a:p>
            <a:r>
              <a:rPr lang="en-US">
                <a:solidFill>
                  <a:schemeClr val="accent1"/>
                </a:solidFill>
                <a:latin typeface="Calibri" panose="020F0502020204030204" pitchFamily="34" charset="0"/>
              </a:rPr>
              <a:t>Qualcomm, Dolby, Xiaomi</a:t>
            </a:r>
            <a:endParaRPr lang="en-US">
              <a:solidFill>
                <a:schemeClr val="accent1"/>
              </a:solidFill>
            </a:endParaRPr>
          </a:p>
        </p:txBody>
      </p:sp>
    </p:spTree>
    <p:extLst>
      <p:ext uri="{BB962C8B-B14F-4D97-AF65-F5344CB8AC3E}">
        <p14:creationId xmlns:p14="http://schemas.microsoft.com/office/powerpoint/2010/main" val="10478923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4258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FA6EAA0-A29C-4F94-9DA1-C120616E6646}"/>
              </a:ext>
            </a:extLst>
          </p:cNvPr>
          <p:cNvSpPr>
            <a:spLocks noGrp="1"/>
          </p:cNvSpPr>
          <p:nvPr>
            <p:ph type="ftr" sz="quarter" idx="3"/>
          </p:nvPr>
        </p:nvSpPr>
        <p:spPr/>
        <p:txBody>
          <a:bodyPr/>
          <a:lstStyle/>
          <a:p>
            <a:pPr defTabSz="685594">
              <a:lnSpc>
                <a:spcPct val="95000"/>
              </a:lnSpc>
              <a:spcBef>
                <a:spcPts val="1200"/>
              </a:spcBef>
              <a:buClr>
                <a:srgbClr val="3253DC"/>
              </a:buClr>
            </a:pPr>
            <a:endParaRPr lang="en-US"/>
          </a:p>
        </p:txBody>
      </p:sp>
      <p:sp>
        <p:nvSpPr>
          <p:cNvPr id="6" name="Title 1">
            <a:extLst>
              <a:ext uri="{FF2B5EF4-FFF2-40B4-BE49-F238E27FC236}">
                <a16:creationId xmlns:a16="http://schemas.microsoft.com/office/drawing/2014/main" id="{034D0996-A04E-4258-859D-B31FD8559E1A}"/>
              </a:ext>
            </a:extLst>
          </p:cNvPr>
          <p:cNvSpPr txBox="1">
            <a:spLocks/>
          </p:cNvSpPr>
          <p:nvPr/>
        </p:nvSpPr>
        <p:spPr>
          <a:xfrm>
            <a:off x="496760" y="578379"/>
            <a:ext cx="11184199" cy="429028"/>
          </a:xfrm>
          <a:prstGeom prst="rect">
            <a:avLst/>
          </a:prstGeom>
        </p:spPr>
        <p:txBody>
          <a:bodyPr vert="horz" wrap="square" lIns="0" tIns="0" rIns="0" bIns="0" rtlCol="0" anchor="b">
            <a:noAutofit/>
          </a:bodyPr>
          <a:lst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a:lstStyle>
          <a:p>
            <a:r>
              <a:rPr lang="en-US" sz="3200"/>
              <a:t>Guiding Principles</a:t>
            </a:r>
          </a:p>
        </p:txBody>
      </p:sp>
      <p:sp>
        <p:nvSpPr>
          <p:cNvPr id="7" name="Subtitle 3">
            <a:extLst>
              <a:ext uri="{FF2B5EF4-FFF2-40B4-BE49-F238E27FC236}">
                <a16:creationId xmlns:a16="http://schemas.microsoft.com/office/drawing/2014/main" id="{ADA11508-D91E-4562-AE1F-16065DDE4CD2}"/>
              </a:ext>
            </a:extLst>
          </p:cNvPr>
          <p:cNvSpPr txBox="1">
            <a:spLocks/>
          </p:cNvSpPr>
          <p:nvPr/>
        </p:nvSpPr>
        <p:spPr>
          <a:xfrm>
            <a:off x="511044" y="1041302"/>
            <a:ext cx="11184199" cy="431657"/>
          </a:xfrm>
          <a:prstGeom prst="rect">
            <a:avLst/>
          </a:prstGeom>
        </p:spPr>
        <p:txBody>
          <a:bodyPr vert="horz" lIns="0" tIns="0" rIns="0" bIns="0" rtlCol="0" anchor="t">
            <a:noAutofit/>
          </a:bodyPr>
          <a:lst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pPr marL="0" indent="0">
              <a:buNone/>
            </a:pPr>
            <a:r>
              <a:rPr lang="en-US" sz="2400"/>
              <a:t>Standardization Priorities</a:t>
            </a:r>
          </a:p>
        </p:txBody>
      </p:sp>
      <p:graphicFrame>
        <p:nvGraphicFramePr>
          <p:cNvPr id="8" name="Content Placeholder 2">
            <a:extLst>
              <a:ext uri="{FF2B5EF4-FFF2-40B4-BE49-F238E27FC236}">
                <a16:creationId xmlns:a16="http://schemas.microsoft.com/office/drawing/2014/main" id="{7E1A4362-58B4-7145-9406-E1D54785DFBC}"/>
              </a:ext>
            </a:extLst>
          </p:cNvPr>
          <p:cNvGraphicFramePr>
            <a:graphicFrameLocks/>
          </p:cNvGraphicFramePr>
          <p:nvPr/>
        </p:nvGraphicFramePr>
        <p:xfrm>
          <a:off x="496888" y="1719073"/>
          <a:ext cx="11187112" cy="46817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ounded Rectangle 8">
            <a:extLst>
              <a:ext uri="{FF2B5EF4-FFF2-40B4-BE49-F238E27FC236}">
                <a16:creationId xmlns:a16="http://schemas.microsoft.com/office/drawing/2014/main" id="{43F7E8A2-CCE6-3E41-A0A7-27534E97C322}"/>
              </a:ext>
            </a:extLst>
          </p:cNvPr>
          <p:cNvSpPr/>
          <p:nvPr/>
        </p:nvSpPr>
        <p:spPr>
          <a:xfrm>
            <a:off x="10172699" y="180083"/>
            <a:ext cx="1882379" cy="14569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2000">
                <a:solidFill>
                  <a:schemeClr val="bg1"/>
                </a:solidFill>
                <a:latin typeface="Microsoft Sans Serif"/>
                <a:cs typeface="Microsoft Sans Serif" panose="020B0604020202020204" pitchFamily="34" charset="0"/>
              </a:rPr>
              <a:t>SA4 needs to adapt to stay relevant</a:t>
            </a:r>
          </a:p>
        </p:txBody>
      </p:sp>
      <p:sp>
        <p:nvSpPr>
          <p:cNvPr id="10" name="Striped Right Arrow 9">
            <a:extLst>
              <a:ext uri="{FF2B5EF4-FFF2-40B4-BE49-F238E27FC236}">
                <a16:creationId xmlns:a16="http://schemas.microsoft.com/office/drawing/2014/main" id="{8508DDAD-F85C-D245-B4B4-88AE704D6B9D}"/>
              </a:ext>
            </a:extLst>
          </p:cNvPr>
          <p:cNvSpPr/>
          <p:nvPr/>
        </p:nvSpPr>
        <p:spPr>
          <a:xfrm>
            <a:off x="4158592" y="355008"/>
            <a:ext cx="5993607" cy="1006500"/>
          </a:xfrm>
          <a:prstGeom prst="striped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a:solidFill>
                  <a:schemeClr val="bg1"/>
                </a:solidFill>
                <a:cs typeface="Microsoft Sans Serif" panose="020B0604020202020204" pitchFamily="34" charset="0"/>
              </a:rPr>
              <a:t>Mobile multimedia ecosystem has been changing</a:t>
            </a:r>
            <a:endParaRPr lang="en-US">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4257441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F8EAEDF-B4C7-3442-89AC-1D24445E33E2}"/>
              </a:ext>
            </a:extLst>
          </p:cNvPr>
          <p:cNvSpPr>
            <a:spLocks noGrp="1"/>
          </p:cNvSpPr>
          <p:nvPr>
            <p:ph type="title"/>
          </p:nvPr>
        </p:nvSpPr>
        <p:spPr>
          <a:xfrm>
            <a:off x="495300" y="565125"/>
            <a:ext cx="11187112" cy="439479"/>
          </a:xfrm>
        </p:spPr>
        <p:txBody>
          <a:bodyPr/>
          <a:lstStyle/>
          <a:p>
            <a:r>
              <a:rPr lang="en-US"/>
              <a:t>Timeline for Agreeing on Rel-18 Features</a:t>
            </a:r>
          </a:p>
        </p:txBody>
      </p:sp>
      <p:sp>
        <p:nvSpPr>
          <p:cNvPr id="4" name="Content Placeholder 3">
            <a:extLst>
              <a:ext uri="{FF2B5EF4-FFF2-40B4-BE49-F238E27FC236}">
                <a16:creationId xmlns:a16="http://schemas.microsoft.com/office/drawing/2014/main" id="{050A6D27-0DFA-314C-B984-85C590DFDDBB}"/>
              </a:ext>
            </a:extLst>
          </p:cNvPr>
          <p:cNvSpPr>
            <a:spLocks noGrp="1"/>
          </p:cNvSpPr>
          <p:nvPr>
            <p:ph sz="quarter" idx="14"/>
          </p:nvPr>
        </p:nvSpPr>
        <p:spPr>
          <a:xfrm>
            <a:off x="502444" y="5811188"/>
            <a:ext cx="10717244" cy="481687"/>
          </a:xfrm>
        </p:spPr>
        <p:txBody>
          <a:bodyPr/>
          <a:lstStyle/>
          <a:p>
            <a:pPr marL="0" indent="0">
              <a:buNone/>
            </a:pPr>
            <a:r>
              <a:rPr lang="en-US" sz="1800"/>
              <a:t>SA4#117 will not have much time to debate and finalize Rel-18 features</a:t>
            </a:r>
          </a:p>
          <a:p>
            <a:pPr marL="0" indent="0">
              <a:buNone/>
            </a:pPr>
            <a:r>
              <a:rPr lang="en-US" sz="1800" b="1">
                <a:solidFill>
                  <a:schemeClr val="accent1"/>
                </a:solidFill>
              </a:rPr>
              <a:t>Proposal: draft Rel-18 WID/SID proposals should be submitted for information</a:t>
            </a:r>
          </a:p>
        </p:txBody>
      </p:sp>
      <p:sp>
        <p:nvSpPr>
          <p:cNvPr id="5" name="Subtitle 4">
            <a:extLst>
              <a:ext uri="{FF2B5EF4-FFF2-40B4-BE49-F238E27FC236}">
                <a16:creationId xmlns:a16="http://schemas.microsoft.com/office/drawing/2014/main" id="{9DC835EA-AF88-604C-B3F6-C884070231E6}"/>
              </a:ext>
            </a:extLst>
          </p:cNvPr>
          <p:cNvSpPr>
            <a:spLocks noGrp="1"/>
          </p:cNvSpPr>
          <p:nvPr>
            <p:ph type="subTitle" idx="1"/>
          </p:nvPr>
        </p:nvSpPr>
        <p:spPr/>
        <p:txBody>
          <a:bodyPr/>
          <a:lstStyle/>
          <a:p>
            <a:r>
              <a:rPr lang="en-US"/>
              <a:t>Need to guarantee that we have time to complete Rel-17 on time</a:t>
            </a:r>
          </a:p>
        </p:txBody>
      </p:sp>
      <p:graphicFrame>
        <p:nvGraphicFramePr>
          <p:cNvPr id="6" name="Table 5">
            <a:extLst>
              <a:ext uri="{FF2B5EF4-FFF2-40B4-BE49-F238E27FC236}">
                <a16:creationId xmlns:a16="http://schemas.microsoft.com/office/drawing/2014/main" id="{A759EB1C-C771-1446-A7BD-C7D1E02F4BF4}"/>
              </a:ext>
            </a:extLst>
          </p:cNvPr>
          <p:cNvGraphicFramePr>
            <a:graphicFrameLocks noGrp="1"/>
          </p:cNvGraphicFramePr>
          <p:nvPr>
            <p:extLst>
              <p:ext uri="{D42A27DB-BD31-4B8C-83A1-F6EECF244321}">
                <p14:modId xmlns:p14="http://schemas.microsoft.com/office/powerpoint/2010/main" val="2954108610"/>
              </p:ext>
            </p:extLst>
          </p:nvPr>
        </p:nvGraphicFramePr>
        <p:xfrm>
          <a:off x="494189" y="1445644"/>
          <a:ext cx="10404260" cy="4107300"/>
        </p:xfrm>
        <a:graphic>
          <a:graphicData uri="http://schemas.openxmlformats.org/drawingml/2006/table">
            <a:tbl>
              <a:tblPr>
                <a:tableStyleId>{5C22544A-7EE6-4342-B048-85BDC9FD1C3A}</a:tableStyleId>
              </a:tblPr>
              <a:tblGrid>
                <a:gridCol w="3081180">
                  <a:extLst>
                    <a:ext uri="{9D8B030D-6E8A-4147-A177-3AD203B41FA5}">
                      <a16:colId xmlns:a16="http://schemas.microsoft.com/office/drawing/2014/main" val="3128496507"/>
                    </a:ext>
                  </a:extLst>
                </a:gridCol>
                <a:gridCol w="1719974">
                  <a:extLst>
                    <a:ext uri="{9D8B030D-6E8A-4147-A177-3AD203B41FA5}">
                      <a16:colId xmlns:a16="http://schemas.microsoft.com/office/drawing/2014/main" val="3656245583"/>
                    </a:ext>
                  </a:extLst>
                </a:gridCol>
                <a:gridCol w="3155044">
                  <a:extLst>
                    <a:ext uri="{9D8B030D-6E8A-4147-A177-3AD203B41FA5}">
                      <a16:colId xmlns:a16="http://schemas.microsoft.com/office/drawing/2014/main" val="3945847817"/>
                    </a:ext>
                  </a:extLst>
                </a:gridCol>
                <a:gridCol w="1224031">
                  <a:extLst>
                    <a:ext uri="{9D8B030D-6E8A-4147-A177-3AD203B41FA5}">
                      <a16:colId xmlns:a16="http://schemas.microsoft.com/office/drawing/2014/main" val="2408828848"/>
                    </a:ext>
                  </a:extLst>
                </a:gridCol>
                <a:gridCol w="1224031">
                  <a:extLst>
                    <a:ext uri="{9D8B030D-6E8A-4147-A177-3AD203B41FA5}">
                      <a16:colId xmlns:a16="http://schemas.microsoft.com/office/drawing/2014/main" val="1813798382"/>
                    </a:ext>
                  </a:extLst>
                </a:gridCol>
              </a:tblGrid>
              <a:tr h="283578">
                <a:tc>
                  <a:txBody>
                    <a:bodyPr/>
                    <a:lstStyle/>
                    <a:p>
                      <a:pPr algn="l" fontAlgn="t"/>
                      <a:r>
                        <a:rPr lang="en-US" sz="1200" b="1" u="none" strike="noStrike">
                          <a:effectLst/>
                        </a:rPr>
                        <a:t>Name</a:t>
                      </a:r>
                      <a:endParaRPr lang="en-US" sz="1200" b="1" i="0" u="none" strike="noStrike">
                        <a:solidFill>
                          <a:srgbClr val="363636"/>
                        </a:solidFill>
                        <a:effectLst/>
                        <a:latin typeface="&quot;Times New Roman&quot;"/>
                      </a:endParaRPr>
                    </a:p>
                  </a:txBody>
                  <a:tcPr marL="8390" marR="8390" marT="8390" marB="0"/>
                </a:tc>
                <a:tc>
                  <a:txBody>
                    <a:bodyPr/>
                    <a:lstStyle/>
                    <a:p>
                      <a:pPr algn="l" fontAlgn="t"/>
                      <a:r>
                        <a:rPr lang="en-US" sz="1200" b="1" u="none" strike="noStrike" err="1">
                          <a:effectLst/>
                        </a:rPr>
                        <a:t>WI_Code</a:t>
                      </a:r>
                      <a:endParaRPr lang="en-US" sz="1200" b="1" i="0" u="none" strike="noStrike">
                        <a:solidFill>
                          <a:srgbClr val="363636"/>
                        </a:solidFill>
                        <a:effectLst/>
                        <a:latin typeface="&quot;Times New Roman&quot;"/>
                      </a:endParaRPr>
                    </a:p>
                  </a:txBody>
                  <a:tcPr marL="8390" marR="8390" marT="8390" marB="0"/>
                </a:tc>
                <a:tc>
                  <a:txBody>
                    <a:bodyPr/>
                    <a:lstStyle/>
                    <a:p>
                      <a:pPr algn="l" fontAlgn="t"/>
                      <a:r>
                        <a:rPr lang="en-US" sz="1200" b="1" u="none" strike="noStrike">
                          <a:effectLst/>
                        </a:rPr>
                        <a:t>Target Completion Date</a:t>
                      </a:r>
                      <a:endParaRPr lang="en-US" sz="1200" b="1" i="0" u="none" strike="noStrike">
                        <a:solidFill>
                          <a:srgbClr val="363636"/>
                        </a:solidFill>
                        <a:effectLst/>
                        <a:latin typeface="&quot;Times New Roman&quot;"/>
                      </a:endParaRPr>
                    </a:p>
                  </a:txBody>
                  <a:tcPr marL="8390" marR="8390" marT="8390" marB="0"/>
                </a:tc>
                <a:tc>
                  <a:txBody>
                    <a:bodyPr/>
                    <a:lstStyle/>
                    <a:p>
                      <a:pPr algn="ctr" fontAlgn="t"/>
                      <a:r>
                        <a:rPr lang="en-US" sz="1200" b="1" u="none" strike="noStrike">
                          <a:effectLst/>
                        </a:rPr>
                        <a:t>Completion %age till SA4#114-e</a:t>
                      </a:r>
                      <a:endParaRPr lang="en-US" sz="1200" b="1" i="0" u="none" strike="noStrike">
                        <a:solidFill>
                          <a:srgbClr val="363636"/>
                        </a:solidFill>
                        <a:effectLst/>
                        <a:latin typeface="&quot;Times New Roman&quot;"/>
                      </a:endParaRPr>
                    </a:p>
                  </a:txBody>
                  <a:tcPr marL="8390" marR="8390" marT="8390" marB="0"/>
                </a:tc>
                <a:tc>
                  <a:txBody>
                    <a:bodyPr/>
                    <a:lstStyle/>
                    <a:p>
                      <a:pPr algn="ctr" fontAlgn="t"/>
                      <a:r>
                        <a:rPr lang="en-US" sz="1200" b="1" u="none" strike="noStrike">
                          <a:effectLst/>
                        </a:rPr>
                        <a:t>Completion %age till SA4#115-e</a:t>
                      </a:r>
                      <a:endParaRPr lang="en-US" sz="1200" b="1" i="0" u="none" strike="noStrike">
                        <a:solidFill>
                          <a:srgbClr val="363636"/>
                        </a:solidFill>
                        <a:effectLst/>
                        <a:latin typeface="&quot;Times New Roman&quot;"/>
                      </a:endParaRPr>
                    </a:p>
                  </a:txBody>
                  <a:tcPr marL="8390" marR="8390" marT="8390" marB="0"/>
                </a:tc>
                <a:extLst>
                  <a:ext uri="{0D108BD9-81ED-4DB2-BD59-A6C34878D82A}">
                    <a16:rowId xmlns:a16="http://schemas.microsoft.com/office/drawing/2014/main" val="3125333605"/>
                  </a:ext>
                </a:extLst>
              </a:tr>
              <a:tr h="183399">
                <a:tc>
                  <a:txBody>
                    <a:bodyPr/>
                    <a:lstStyle/>
                    <a:p>
                      <a:pPr algn="l" fontAlgn="t"/>
                      <a:r>
                        <a:rPr lang="en-US" sz="1000" b="1" u="none" strike="noStrike">
                          <a:effectLst/>
                        </a:rPr>
                        <a:t>Extension for headset interface tests of UE</a:t>
                      </a:r>
                      <a:endParaRPr lang="en-US" sz="1000" b="1" i="0" u="none" strike="noStrike">
                        <a:solidFill>
                          <a:srgbClr val="0000FF"/>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HInT</a:t>
                      </a:r>
                      <a:endParaRPr lang="en-US" sz="1000" b="1" i="0" u="none" strike="noStrike">
                        <a:solidFill>
                          <a:srgbClr val="0000FF"/>
                        </a:solidFill>
                        <a:effectLst/>
                        <a:latin typeface="&quot;Times New Roman&quot;"/>
                      </a:endParaRPr>
                    </a:p>
                  </a:txBody>
                  <a:tcPr marL="8390" marR="8390" marT="8390" marB="0">
                    <a:solidFill>
                      <a:srgbClr val="FFC000"/>
                    </a:solidFill>
                  </a:tcPr>
                </a:tc>
                <a:tc>
                  <a:txBody>
                    <a:bodyPr/>
                    <a:lstStyle/>
                    <a:p>
                      <a:pPr algn="ctr" fontAlgn="b"/>
                      <a:r>
                        <a:rPr lang="en-US" sz="1000" u="none" strike="noStrike">
                          <a:effectLst/>
                        </a:rPr>
                        <a:t>10-Dec-21</a:t>
                      </a:r>
                      <a:endParaRPr lang="en-US" sz="1000" b="0" i="0" u="none" strike="noStrike">
                        <a:solidFill>
                          <a:srgbClr val="000000"/>
                        </a:solidFill>
                        <a:effectLst/>
                        <a:latin typeface="Arial" panose="020B0604020202020204" pitchFamily="34" charset="0"/>
                      </a:endParaRPr>
                    </a:p>
                  </a:txBody>
                  <a:tcPr marL="8390" marR="8390" marT="8390" marB="0" anchor="b">
                    <a:solidFill>
                      <a:srgbClr val="FFC000"/>
                    </a:solidFill>
                  </a:tcPr>
                </a:tc>
                <a:tc>
                  <a:txBody>
                    <a:bodyPr/>
                    <a:lstStyle/>
                    <a:p>
                      <a:pPr algn="ctr" fontAlgn="t"/>
                      <a:r>
                        <a:rPr lang="en-US" sz="1000" u="none" strike="noStrike">
                          <a:effectLst/>
                        </a:rPr>
                        <a:t>70%</a:t>
                      </a:r>
                      <a:endParaRPr lang="en-US" sz="1000" b="1" i="0" u="none" strike="noStrike">
                        <a:solidFill>
                          <a:srgbClr val="000000"/>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75%</a:t>
                      </a:r>
                      <a:endParaRPr lang="en-US" sz="1000" b="1" i="0" u="none" strike="noStrike">
                        <a:solidFill>
                          <a:srgbClr val="EA4335"/>
                        </a:solidFill>
                        <a:effectLst/>
                        <a:latin typeface="&quot;Times New Roman&quot;"/>
                      </a:endParaRPr>
                    </a:p>
                  </a:txBody>
                  <a:tcPr marL="8390" marR="8390" marT="8390" marB="0">
                    <a:solidFill>
                      <a:srgbClr val="FFC000"/>
                    </a:solidFill>
                  </a:tcPr>
                </a:tc>
                <a:extLst>
                  <a:ext uri="{0D108BD9-81ED-4DB2-BD59-A6C34878D82A}">
                    <a16:rowId xmlns:a16="http://schemas.microsoft.com/office/drawing/2014/main" val="1177929584"/>
                  </a:ext>
                </a:extLst>
              </a:tr>
              <a:tr h="325992">
                <a:tc>
                  <a:txBody>
                    <a:bodyPr/>
                    <a:lstStyle/>
                    <a:p>
                      <a:pPr algn="l" fontAlgn="t"/>
                      <a:r>
                        <a:rPr lang="en-US" sz="1000" b="1" u="none" strike="noStrike">
                          <a:effectLst/>
                        </a:rPr>
                        <a:t>Support of Immersive Teleconferencing and Telepresence for Remote Terminals</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ITT4RT</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b"/>
                      <a:r>
                        <a:rPr lang="en-US" sz="1000" u="none" strike="noStrike">
                          <a:effectLst/>
                        </a:rPr>
                        <a:t>11-Mar-22</a:t>
                      </a:r>
                      <a:endParaRPr lang="en-US" sz="1000" b="0" i="0" u="none" strike="noStrike">
                        <a:solidFill>
                          <a:srgbClr val="000000"/>
                        </a:solidFill>
                        <a:effectLst/>
                        <a:latin typeface="Arial" panose="020B0604020202020204" pitchFamily="34" charset="0"/>
                      </a:endParaRPr>
                    </a:p>
                  </a:txBody>
                  <a:tcPr marL="8390" marR="8390" marT="8390" marB="0" anchor="b">
                    <a:solidFill>
                      <a:srgbClr val="FFFF00"/>
                    </a:solidFill>
                  </a:tcPr>
                </a:tc>
                <a:tc>
                  <a:txBody>
                    <a:bodyPr/>
                    <a:lstStyle/>
                    <a:p>
                      <a:pPr algn="ctr" fontAlgn="t"/>
                      <a:r>
                        <a:rPr lang="en-US" sz="1000" u="none" strike="noStrike">
                          <a:effectLst/>
                        </a:rPr>
                        <a:t>75%</a:t>
                      </a:r>
                      <a:endParaRPr lang="en-US" sz="1000" b="1"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85%</a:t>
                      </a:r>
                      <a:endParaRPr lang="en-US" sz="1000" b="1" i="0" u="none" strike="noStrike">
                        <a:solidFill>
                          <a:srgbClr val="EA4335"/>
                        </a:solidFill>
                        <a:effectLst/>
                        <a:latin typeface="&quot;Times New Roman&quot;"/>
                      </a:endParaRPr>
                    </a:p>
                  </a:txBody>
                  <a:tcPr marL="8390" marR="8390" marT="8390" marB="0">
                    <a:solidFill>
                      <a:srgbClr val="FFFF00"/>
                    </a:solidFill>
                  </a:tcPr>
                </a:tc>
                <a:extLst>
                  <a:ext uri="{0D108BD9-81ED-4DB2-BD59-A6C34878D82A}">
                    <a16:rowId xmlns:a16="http://schemas.microsoft.com/office/drawing/2014/main" val="2958842473"/>
                  </a:ext>
                </a:extLst>
              </a:tr>
              <a:tr h="325992">
                <a:tc>
                  <a:txBody>
                    <a:bodyPr/>
                    <a:lstStyle/>
                    <a:p>
                      <a:pPr algn="l" fontAlgn="t"/>
                      <a:r>
                        <a:rPr lang="en-US" sz="1000" b="1" u="none" strike="noStrike">
                          <a:effectLst/>
                        </a:rPr>
                        <a:t>Terminal Audio quality performance and Test methods for Immersive Audio Services</a:t>
                      </a:r>
                      <a:endParaRPr lang="en-US" sz="1000" b="1" i="0" u="none" strike="noStrike">
                        <a:solidFill>
                          <a:srgbClr val="0000FF"/>
                        </a:solidFill>
                        <a:effectLst/>
                        <a:latin typeface="&quot;Times New Roman&quot;"/>
                      </a:endParaRPr>
                    </a:p>
                  </a:txBody>
                  <a:tcPr marL="8390" marR="8390" marT="8390" marB="0">
                    <a:noFill/>
                  </a:tcPr>
                </a:tc>
                <a:tc>
                  <a:txBody>
                    <a:bodyPr/>
                    <a:lstStyle/>
                    <a:p>
                      <a:pPr algn="ctr" fontAlgn="t"/>
                      <a:r>
                        <a:rPr lang="en-US" sz="1000" u="none" strike="noStrike">
                          <a:effectLst/>
                        </a:rPr>
                        <a:t>ATIAS</a:t>
                      </a:r>
                      <a:endParaRPr lang="en-US" sz="1000" b="1" i="0" u="none" strike="noStrike">
                        <a:solidFill>
                          <a:srgbClr val="0000FF"/>
                        </a:solidFill>
                        <a:effectLst/>
                        <a:latin typeface="&quot;Times New Roman&quot;"/>
                      </a:endParaRPr>
                    </a:p>
                  </a:txBody>
                  <a:tcPr marL="8390" marR="8390" marT="8390" marB="0">
                    <a:noFill/>
                  </a:tcPr>
                </a:tc>
                <a:tc>
                  <a:txBody>
                    <a:bodyPr/>
                    <a:lstStyle/>
                    <a:p>
                      <a:pPr algn="ctr" fontAlgn="b"/>
                      <a:r>
                        <a:rPr lang="en-US" sz="1000" u="none" strike="noStrike">
                          <a:effectLst/>
                        </a:rPr>
                        <a:t>2-Dec-22</a:t>
                      </a:r>
                      <a:endParaRPr lang="en-US" sz="1000" b="0" i="0" u="none" strike="noStrike">
                        <a:solidFill>
                          <a:srgbClr val="000000"/>
                        </a:solidFill>
                        <a:effectLst/>
                        <a:latin typeface="Arial" panose="020B0604020202020204" pitchFamily="34" charset="0"/>
                      </a:endParaRPr>
                    </a:p>
                  </a:txBody>
                  <a:tcPr marL="8390" marR="8390" marT="8390" marB="0" anchor="b">
                    <a:noFill/>
                  </a:tcPr>
                </a:tc>
                <a:tc>
                  <a:txBody>
                    <a:bodyPr/>
                    <a:lstStyle/>
                    <a:p>
                      <a:pPr algn="ctr" fontAlgn="t"/>
                      <a:r>
                        <a:rPr lang="en-US" sz="1000" u="none" strike="noStrike">
                          <a:effectLst/>
                        </a:rPr>
                        <a:t>20%</a:t>
                      </a:r>
                      <a:endParaRPr lang="en-US" sz="1000" b="1" i="0" u="none" strike="noStrike">
                        <a:solidFill>
                          <a:srgbClr val="000000"/>
                        </a:solidFill>
                        <a:effectLst/>
                        <a:latin typeface="&quot;Times New Roman&quot;"/>
                      </a:endParaRPr>
                    </a:p>
                  </a:txBody>
                  <a:tcPr marL="8390" marR="8390" marT="8390" marB="0">
                    <a:noFill/>
                  </a:tcPr>
                </a:tc>
                <a:tc>
                  <a:txBody>
                    <a:bodyPr/>
                    <a:lstStyle/>
                    <a:p>
                      <a:pPr algn="ctr" fontAlgn="t"/>
                      <a:r>
                        <a:rPr lang="en-US" sz="1000" u="none" strike="noStrike">
                          <a:effectLst/>
                        </a:rPr>
                        <a:t>20%</a:t>
                      </a:r>
                      <a:endParaRPr lang="en-US" sz="1000" b="1" i="0" u="none" strike="noStrike">
                        <a:solidFill>
                          <a:srgbClr val="EA4335"/>
                        </a:solidFill>
                        <a:effectLst/>
                        <a:latin typeface="&quot;Times New Roman&quot;"/>
                      </a:endParaRPr>
                    </a:p>
                  </a:txBody>
                  <a:tcPr marL="8390" marR="8390" marT="8390" marB="0">
                    <a:noFill/>
                  </a:tcPr>
                </a:tc>
                <a:extLst>
                  <a:ext uri="{0D108BD9-81ED-4DB2-BD59-A6C34878D82A}">
                    <a16:rowId xmlns:a16="http://schemas.microsoft.com/office/drawing/2014/main" val="2343766972"/>
                  </a:ext>
                </a:extLst>
              </a:tr>
              <a:tr h="183399">
                <a:tc>
                  <a:txBody>
                    <a:bodyPr/>
                    <a:lstStyle/>
                    <a:p>
                      <a:pPr algn="l" fontAlgn="t"/>
                      <a:r>
                        <a:rPr lang="en-US" sz="1000" b="1" u="none" strike="noStrike">
                          <a:effectLst/>
                        </a:rPr>
                        <a:t>Handsets Featuring Non-Traditional Earpieces</a:t>
                      </a:r>
                      <a:endParaRPr lang="en-US" sz="1000" b="1" i="0" u="none" strike="noStrike">
                        <a:solidFill>
                          <a:srgbClr val="0000FF"/>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HaNTE</a:t>
                      </a:r>
                      <a:endParaRPr lang="en-US" sz="1000" b="1" i="0" u="none" strike="noStrike">
                        <a:solidFill>
                          <a:srgbClr val="0000FF"/>
                        </a:solidFill>
                        <a:effectLst/>
                        <a:latin typeface="&quot;Times New Roman&quot;"/>
                      </a:endParaRPr>
                    </a:p>
                  </a:txBody>
                  <a:tcPr marL="8390" marR="8390" marT="8390" marB="0">
                    <a:solidFill>
                      <a:srgbClr val="FFC000"/>
                    </a:solidFill>
                  </a:tcPr>
                </a:tc>
                <a:tc>
                  <a:txBody>
                    <a:bodyPr/>
                    <a:lstStyle/>
                    <a:p>
                      <a:pPr algn="ctr" fontAlgn="b"/>
                      <a:r>
                        <a:rPr lang="en-US" sz="1000" u="none" strike="noStrike">
                          <a:effectLst/>
                        </a:rPr>
                        <a:t>8-Sep-21</a:t>
                      </a:r>
                      <a:endParaRPr lang="en-US" sz="1000" b="0" i="0" u="none" strike="noStrike">
                        <a:solidFill>
                          <a:srgbClr val="000000"/>
                        </a:solidFill>
                        <a:effectLst/>
                        <a:latin typeface="Arial" panose="020B0604020202020204" pitchFamily="34" charset="0"/>
                      </a:endParaRPr>
                    </a:p>
                  </a:txBody>
                  <a:tcPr marL="8390" marR="8390" marT="8390" marB="0" anchor="b">
                    <a:solidFill>
                      <a:srgbClr val="FFC000"/>
                    </a:solidFill>
                  </a:tcPr>
                </a:tc>
                <a:tc>
                  <a:txBody>
                    <a:bodyPr/>
                    <a:lstStyle/>
                    <a:p>
                      <a:pPr algn="ctr" fontAlgn="t"/>
                      <a:r>
                        <a:rPr lang="en-US" sz="1000" u="none" strike="noStrike">
                          <a:effectLst/>
                        </a:rPr>
                        <a:t>70%</a:t>
                      </a:r>
                      <a:endParaRPr lang="en-US" sz="1000" b="1" i="0" u="none" strike="noStrike">
                        <a:solidFill>
                          <a:srgbClr val="000000"/>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80%</a:t>
                      </a:r>
                      <a:endParaRPr lang="en-US" sz="1000" b="1" i="0" u="none" strike="noStrike">
                        <a:solidFill>
                          <a:srgbClr val="EA4335"/>
                        </a:solidFill>
                        <a:effectLst/>
                        <a:latin typeface="&quot;Times New Roman&quot;"/>
                      </a:endParaRPr>
                    </a:p>
                  </a:txBody>
                  <a:tcPr marL="8390" marR="8390" marT="8390" marB="0">
                    <a:solidFill>
                      <a:srgbClr val="FFC000"/>
                    </a:solidFill>
                  </a:tcPr>
                </a:tc>
                <a:extLst>
                  <a:ext uri="{0D108BD9-81ED-4DB2-BD59-A6C34878D82A}">
                    <a16:rowId xmlns:a16="http://schemas.microsoft.com/office/drawing/2014/main" val="2452692346"/>
                  </a:ext>
                </a:extLst>
              </a:tr>
              <a:tr h="325992">
                <a:tc>
                  <a:txBody>
                    <a:bodyPr/>
                    <a:lstStyle/>
                    <a:p>
                      <a:pPr algn="l" fontAlgn="t"/>
                      <a:r>
                        <a:rPr lang="en-US" sz="1000" b="1" u="none" strike="noStrike">
                          <a:effectLst/>
                        </a:rPr>
                        <a:t>EVS Codec Extension for Immersive Voice and Audio Services</a:t>
                      </a:r>
                      <a:endParaRPr lang="en-US" sz="1000" b="1" i="0" u="none" strike="noStrike">
                        <a:solidFill>
                          <a:srgbClr val="0000FF"/>
                        </a:solidFill>
                        <a:effectLst/>
                        <a:latin typeface="&quot;Times New Roman&quot;"/>
                      </a:endParaRPr>
                    </a:p>
                  </a:txBody>
                  <a:tcPr marL="8390" marR="8390" marT="8390" marB="0">
                    <a:noFill/>
                  </a:tcPr>
                </a:tc>
                <a:tc>
                  <a:txBody>
                    <a:bodyPr/>
                    <a:lstStyle/>
                    <a:p>
                      <a:pPr algn="ctr" fontAlgn="t"/>
                      <a:r>
                        <a:rPr lang="en-US" sz="1000" u="none" strike="noStrike" err="1">
                          <a:effectLst/>
                        </a:rPr>
                        <a:t>IVAS_Codec</a:t>
                      </a:r>
                      <a:endParaRPr lang="en-US" sz="1000" b="1" i="0" u="none" strike="noStrike">
                        <a:solidFill>
                          <a:srgbClr val="0000FF"/>
                        </a:solidFill>
                        <a:effectLst/>
                        <a:latin typeface="&quot;Times New Roman&quot;"/>
                      </a:endParaRPr>
                    </a:p>
                  </a:txBody>
                  <a:tcPr marL="8390" marR="8390" marT="8390" marB="0">
                    <a:noFill/>
                  </a:tcPr>
                </a:tc>
                <a:tc>
                  <a:txBody>
                    <a:bodyPr/>
                    <a:lstStyle/>
                    <a:p>
                      <a:pPr algn="ctr" fontAlgn="b"/>
                      <a:r>
                        <a:rPr lang="en-US" sz="1000" u="none" strike="noStrike">
                          <a:effectLst/>
                        </a:rPr>
                        <a:t>10-Jun-22</a:t>
                      </a:r>
                      <a:endParaRPr lang="en-US" sz="1000" b="0" i="0" u="none" strike="noStrike">
                        <a:solidFill>
                          <a:srgbClr val="000000"/>
                        </a:solidFill>
                        <a:effectLst/>
                        <a:latin typeface="Arial" panose="020B0604020202020204" pitchFamily="34" charset="0"/>
                      </a:endParaRPr>
                    </a:p>
                  </a:txBody>
                  <a:tcPr marL="8390" marR="8390" marT="8390" marB="0" anchor="b">
                    <a:noFill/>
                  </a:tcPr>
                </a:tc>
                <a:tc>
                  <a:txBody>
                    <a:bodyPr/>
                    <a:lstStyle/>
                    <a:p>
                      <a:pPr algn="ctr" fontAlgn="t"/>
                      <a:r>
                        <a:rPr lang="en-US" sz="1000" u="none" strike="noStrike">
                          <a:effectLst/>
                        </a:rPr>
                        <a:t>27%</a:t>
                      </a:r>
                      <a:endParaRPr lang="en-US" sz="1000" b="1" i="0" u="none" strike="noStrike">
                        <a:solidFill>
                          <a:srgbClr val="000000"/>
                        </a:solidFill>
                        <a:effectLst/>
                        <a:latin typeface="&quot;Times New Roman&quot;"/>
                      </a:endParaRPr>
                    </a:p>
                  </a:txBody>
                  <a:tcPr marL="8390" marR="8390" marT="8390" marB="0">
                    <a:noFill/>
                  </a:tcPr>
                </a:tc>
                <a:tc>
                  <a:txBody>
                    <a:bodyPr/>
                    <a:lstStyle/>
                    <a:p>
                      <a:pPr algn="ctr" fontAlgn="t"/>
                      <a:r>
                        <a:rPr lang="en-US" sz="1000" u="none" strike="noStrike">
                          <a:effectLst/>
                        </a:rPr>
                        <a:t>30%</a:t>
                      </a:r>
                      <a:endParaRPr lang="en-US" sz="1000" b="1" i="0" u="none" strike="noStrike">
                        <a:solidFill>
                          <a:srgbClr val="EA4335"/>
                        </a:solidFill>
                        <a:effectLst/>
                        <a:latin typeface="&quot;Times New Roman&quot;"/>
                      </a:endParaRPr>
                    </a:p>
                  </a:txBody>
                  <a:tcPr marL="8390" marR="8390" marT="8390" marB="0">
                    <a:noFill/>
                  </a:tcPr>
                </a:tc>
                <a:extLst>
                  <a:ext uri="{0D108BD9-81ED-4DB2-BD59-A6C34878D82A}">
                    <a16:rowId xmlns:a16="http://schemas.microsoft.com/office/drawing/2014/main" val="1931154034"/>
                  </a:ext>
                </a:extLst>
              </a:tr>
              <a:tr h="183399">
                <a:tc>
                  <a:txBody>
                    <a:bodyPr/>
                    <a:lstStyle/>
                    <a:p>
                      <a:pPr algn="l" fontAlgn="t"/>
                      <a:r>
                        <a:rPr lang="en-US" sz="1000" b="1" u="none" strike="noStrike">
                          <a:effectLst/>
                        </a:rPr>
                        <a:t>Study on 5G Glass-type AR/MR Devices</a:t>
                      </a:r>
                      <a:endParaRPr lang="en-US" sz="1000" b="1" i="0" u="none" strike="noStrike">
                        <a:solidFill>
                          <a:srgbClr val="0000FF"/>
                        </a:solidFill>
                        <a:effectLst/>
                        <a:latin typeface="&quot;Times New Roman&quot;"/>
                      </a:endParaRPr>
                    </a:p>
                  </a:txBody>
                  <a:tcPr marL="8390" marR="8390" marT="8390" marB="0">
                    <a:noFill/>
                  </a:tcPr>
                </a:tc>
                <a:tc>
                  <a:txBody>
                    <a:bodyPr/>
                    <a:lstStyle/>
                    <a:p>
                      <a:pPr algn="ctr" fontAlgn="t"/>
                      <a:r>
                        <a:rPr lang="en-US" sz="1000" u="none" strike="noStrike">
                          <a:effectLst/>
                        </a:rPr>
                        <a:t>FS_5GSTAR</a:t>
                      </a:r>
                      <a:endParaRPr lang="en-US" sz="1000" b="1" i="0" u="none" strike="noStrike">
                        <a:solidFill>
                          <a:srgbClr val="0000FF"/>
                        </a:solidFill>
                        <a:effectLst/>
                        <a:latin typeface="&quot;Times New Roman&quot;"/>
                      </a:endParaRPr>
                    </a:p>
                  </a:txBody>
                  <a:tcPr marL="8390" marR="8390" marT="8390" marB="0">
                    <a:noFill/>
                  </a:tcPr>
                </a:tc>
                <a:tc>
                  <a:txBody>
                    <a:bodyPr/>
                    <a:lstStyle/>
                    <a:p>
                      <a:pPr algn="ctr" fontAlgn="b"/>
                      <a:r>
                        <a:rPr lang="en-US" sz="1000" u="none" strike="noStrike">
                          <a:effectLst/>
                        </a:rPr>
                        <a:t>10-Dec-21</a:t>
                      </a:r>
                      <a:endParaRPr lang="en-US" sz="1000" b="0" i="0" u="none" strike="noStrike">
                        <a:solidFill>
                          <a:srgbClr val="000000"/>
                        </a:solidFill>
                        <a:effectLst/>
                        <a:latin typeface="Arial" panose="020B0604020202020204" pitchFamily="34" charset="0"/>
                      </a:endParaRPr>
                    </a:p>
                  </a:txBody>
                  <a:tcPr marL="8390" marR="8390" marT="8390" marB="0" anchor="b">
                    <a:noFill/>
                  </a:tcPr>
                </a:tc>
                <a:tc>
                  <a:txBody>
                    <a:bodyPr/>
                    <a:lstStyle/>
                    <a:p>
                      <a:pPr algn="ctr" fontAlgn="t"/>
                      <a:r>
                        <a:rPr lang="en-US" sz="1000" u="none" strike="noStrike">
                          <a:effectLst/>
                        </a:rPr>
                        <a:t>65%</a:t>
                      </a:r>
                      <a:endParaRPr lang="en-US" sz="1000" b="1" i="0" u="none" strike="noStrike">
                        <a:solidFill>
                          <a:srgbClr val="000000"/>
                        </a:solidFill>
                        <a:effectLst/>
                        <a:latin typeface="&quot;Times New Roman&quot;"/>
                      </a:endParaRPr>
                    </a:p>
                  </a:txBody>
                  <a:tcPr marL="8390" marR="8390" marT="8390" marB="0">
                    <a:noFill/>
                  </a:tcPr>
                </a:tc>
                <a:tc>
                  <a:txBody>
                    <a:bodyPr/>
                    <a:lstStyle/>
                    <a:p>
                      <a:pPr algn="ctr" fontAlgn="t"/>
                      <a:r>
                        <a:rPr lang="en-US" sz="1000" u="none" strike="noStrike">
                          <a:effectLst/>
                        </a:rPr>
                        <a:t>80%</a:t>
                      </a:r>
                      <a:endParaRPr lang="en-US" sz="1000" b="1" i="0" u="none" strike="noStrike">
                        <a:solidFill>
                          <a:srgbClr val="EA4335"/>
                        </a:solidFill>
                        <a:effectLst/>
                        <a:latin typeface="&quot;Times New Roman&quot;"/>
                      </a:endParaRPr>
                    </a:p>
                  </a:txBody>
                  <a:tcPr marL="8390" marR="8390" marT="8390" marB="0">
                    <a:noFill/>
                  </a:tcPr>
                </a:tc>
                <a:extLst>
                  <a:ext uri="{0D108BD9-81ED-4DB2-BD59-A6C34878D82A}">
                    <a16:rowId xmlns:a16="http://schemas.microsoft.com/office/drawing/2014/main" val="3775688635"/>
                  </a:ext>
                </a:extLst>
              </a:tr>
              <a:tr h="183399">
                <a:tc>
                  <a:txBody>
                    <a:bodyPr/>
                    <a:lstStyle/>
                    <a:p>
                      <a:pPr algn="l" fontAlgn="t"/>
                      <a:r>
                        <a:rPr lang="en-US" sz="1000" b="1" u="none" strike="noStrike">
                          <a:effectLst/>
                        </a:rPr>
                        <a:t>5GMS AF Event Exposure</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EVEX</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11-Mar-22</a:t>
                      </a:r>
                      <a:endParaRPr lang="en-US" sz="1000" b="0"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0%</a:t>
                      </a:r>
                      <a:endParaRPr lang="en-US" sz="1000" b="1"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10%</a:t>
                      </a:r>
                      <a:endParaRPr lang="en-US" sz="1000" b="1" i="0" u="none" strike="noStrike">
                        <a:solidFill>
                          <a:srgbClr val="EA4335"/>
                        </a:solidFill>
                        <a:effectLst/>
                        <a:latin typeface="&quot;Times New Roman&quot;"/>
                      </a:endParaRPr>
                    </a:p>
                  </a:txBody>
                  <a:tcPr marL="8390" marR="8390" marT="8390" marB="0">
                    <a:solidFill>
                      <a:srgbClr val="FFFF00"/>
                    </a:solidFill>
                  </a:tcPr>
                </a:tc>
                <a:extLst>
                  <a:ext uri="{0D108BD9-81ED-4DB2-BD59-A6C34878D82A}">
                    <a16:rowId xmlns:a16="http://schemas.microsoft.com/office/drawing/2014/main" val="1482361327"/>
                  </a:ext>
                </a:extLst>
              </a:tr>
              <a:tr h="325992">
                <a:tc>
                  <a:txBody>
                    <a:bodyPr/>
                    <a:lstStyle/>
                    <a:p>
                      <a:pPr algn="l" fontAlgn="t"/>
                      <a:r>
                        <a:rPr lang="en-US" sz="1000" b="1" u="none" strike="noStrike">
                          <a:effectLst/>
                        </a:rPr>
                        <a:t>Edge Extensions to the 5G Media Streaming Architecture</a:t>
                      </a:r>
                      <a:endParaRPr lang="en-US" sz="1000" b="1" i="0" u="none" strike="noStrike">
                        <a:solidFill>
                          <a:srgbClr val="0000FF"/>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5GMS_EDGE</a:t>
                      </a:r>
                      <a:endParaRPr lang="en-US" sz="1000" b="1" i="0" u="none" strike="noStrike">
                        <a:solidFill>
                          <a:srgbClr val="0000FF"/>
                        </a:solidFill>
                        <a:effectLst/>
                        <a:latin typeface="&quot;Times New Roman&quot;"/>
                      </a:endParaRPr>
                    </a:p>
                  </a:txBody>
                  <a:tcPr marL="8390" marR="8390" marT="8390" marB="0">
                    <a:solidFill>
                      <a:srgbClr val="FFC000"/>
                    </a:solidFill>
                  </a:tcPr>
                </a:tc>
                <a:tc>
                  <a:txBody>
                    <a:bodyPr/>
                    <a:lstStyle/>
                    <a:p>
                      <a:pPr algn="ctr" fontAlgn="b"/>
                      <a:r>
                        <a:rPr lang="en-US" sz="1000" u="none" strike="noStrike">
                          <a:effectLst/>
                        </a:rPr>
                        <a:t>8-Sep-21</a:t>
                      </a:r>
                      <a:endParaRPr lang="en-US" sz="1000" b="0" i="0" u="none" strike="noStrike">
                        <a:solidFill>
                          <a:srgbClr val="000000"/>
                        </a:solidFill>
                        <a:effectLst/>
                        <a:latin typeface="Arial" panose="020B0604020202020204" pitchFamily="34" charset="0"/>
                      </a:endParaRPr>
                    </a:p>
                  </a:txBody>
                  <a:tcPr marL="8390" marR="8390" marT="8390" marB="0" anchor="b">
                    <a:solidFill>
                      <a:srgbClr val="FFC000"/>
                    </a:solidFill>
                  </a:tcPr>
                </a:tc>
                <a:tc>
                  <a:txBody>
                    <a:bodyPr/>
                    <a:lstStyle/>
                    <a:p>
                      <a:pPr algn="ctr" fontAlgn="t"/>
                      <a:r>
                        <a:rPr lang="en-US" sz="1000" u="none" strike="noStrike">
                          <a:effectLst/>
                        </a:rPr>
                        <a:t>0%</a:t>
                      </a:r>
                      <a:endParaRPr lang="en-US" sz="1000" b="1" i="0" u="none" strike="noStrike">
                        <a:solidFill>
                          <a:srgbClr val="000000"/>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30%</a:t>
                      </a:r>
                      <a:endParaRPr lang="en-US" sz="1000" b="1" i="0" u="none" strike="noStrike">
                        <a:solidFill>
                          <a:srgbClr val="EA4335"/>
                        </a:solidFill>
                        <a:effectLst/>
                        <a:latin typeface="&quot;Times New Roman&quot;"/>
                      </a:endParaRPr>
                    </a:p>
                  </a:txBody>
                  <a:tcPr marL="8390" marR="8390" marT="8390" marB="0">
                    <a:solidFill>
                      <a:srgbClr val="FFC000"/>
                    </a:solidFill>
                  </a:tcPr>
                </a:tc>
                <a:extLst>
                  <a:ext uri="{0D108BD9-81ED-4DB2-BD59-A6C34878D82A}">
                    <a16:rowId xmlns:a16="http://schemas.microsoft.com/office/drawing/2014/main" val="3282342418"/>
                  </a:ext>
                </a:extLst>
              </a:tr>
              <a:tr h="183399">
                <a:tc>
                  <a:txBody>
                    <a:bodyPr/>
                    <a:lstStyle/>
                    <a:p>
                      <a:pPr algn="l" fontAlgn="t"/>
                      <a:r>
                        <a:rPr lang="en-US" sz="1000" b="1" u="none" strike="noStrike">
                          <a:effectLst/>
                        </a:rPr>
                        <a:t>8K Television over 5G</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8K_TV_5G</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11-Mar-22</a:t>
                      </a:r>
                      <a:endParaRPr lang="en-US" sz="1000" b="0"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 </a:t>
                      </a:r>
                      <a:endParaRPr lang="en-US" sz="1000" b="1"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40%</a:t>
                      </a:r>
                      <a:endParaRPr lang="en-US" sz="1000" b="1" i="0" u="none" strike="noStrike">
                        <a:solidFill>
                          <a:srgbClr val="EA4335"/>
                        </a:solidFill>
                        <a:effectLst/>
                        <a:latin typeface="&quot;Times New Roman&quot;"/>
                      </a:endParaRPr>
                    </a:p>
                  </a:txBody>
                  <a:tcPr marL="8390" marR="8390" marT="8390" marB="0">
                    <a:solidFill>
                      <a:srgbClr val="FFFF00"/>
                    </a:solidFill>
                  </a:tcPr>
                </a:tc>
                <a:extLst>
                  <a:ext uri="{0D108BD9-81ED-4DB2-BD59-A6C34878D82A}">
                    <a16:rowId xmlns:a16="http://schemas.microsoft.com/office/drawing/2014/main" val="3726865271"/>
                  </a:ext>
                </a:extLst>
              </a:tr>
              <a:tr h="325992">
                <a:tc>
                  <a:txBody>
                    <a:bodyPr/>
                    <a:lstStyle/>
                    <a:p>
                      <a:pPr algn="l" fontAlgn="t"/>
                      <a:r>
                        <a:rPr lang="en-US" sz="1000" b="1" u="none" strike="noStrike">
                          <a:effectLst/>
                        </a:rPr>
                        <a:t>5G Multicast-Broadcast User Service Architecture and related 5GMS Extensions</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5MBUSA</a:t>
                      </a:r>
                      <a:endParaRPr lang="en-US" sz="1000" b="1" i="0" u="none" strike="noStrike">
                        <a:solidFill>
                          <a:srgbClr val="0000FF"/>
                        </a:solidFill>
                        <a:effectLst/>
                        <a:latin typeface="&quot;Times New Roman&quot;"/>
                      </a:endParaRPr>
                    </a:p>
                  </a:txBody>
                  <a:tcPr marL="8390" marR="8390" marT="8390" marB="0">
                    <a:solidFill>
                      <a:srgbClr val="FFFF00"/>
                    </a:solidFill>
                  </a:tcPr>
                </a:tc>
                <a:tc>
                  <a:txBody>
                    <a:bodyPr/>
                    <a:lstStyle/>
                    <a:p>
                      <a:pPr algn="ctr" fontAlgn="b"/>
                      <a:r>
                        <a:rPr lang="en-US" sz="1000" u="none" strike="noStrike">
                          <a:effectLst/>
                        </a:rPr>
                        <a:t>10-Jun-22</a:t>
                      </a:r>
                      <a:endParaRPr lang="en-US" sz="1000" b="0" i="0" u="none" strike="noStrike">
                        <a:solidFill>
                          <a:srgbClr val="000000"/>
                        </a:solidFill>
                        <a:effectLst/>
                        <a:latin typeface="Arial" panose="020B0604020202020204" pitchFamily="34" charset="0"/>
                      </a:endParaRPr>
                    </a:p>
                  </a:txBody>
                  <a:tcPr marL="8390" marR="8390" marT="8390" marB="0" anchor="b">
                    <a:solidFill>
                      <a:srgbClr val="FFFF00"/>
                    </a:solidFill>
                  </a:tcPr>
                </a:tc>
                <a:tc>
                  <a:txBody>
                    <a:bodyPr/>
                    <a:lstStyle/>
                    <a:p>
                      <a:pPr algn="ctr" fontAlgn="t"/>
                      <a:r>
                        <a:rPr lang="en-US" sz="1000" u="none" strike="noStrike">
                          <a:effectLst/>
                        </a:rPr>
                        <a:t>0%</a:t>
                      </a:r>
                      <a:endParaRPr lang="en-US" sz="1000" b="1"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b"/>
                      <a:r>
                        <a:rPr lang="en-US" sz="1000" u="none" strike="noStrike">
                          <a:effectLst/>
                        </a:rPr>
                        <a:t>5%</a:t>
                      </a:r>
                      <a:endParaRPr lang="en-US" sz="1000" b="1" i="0" u="none" strike="noStrike">
                        <a:solidFill>
                          <a:srgbClr val="EA4335"/>
                        </a:solidFill>
                        <a:effectLst/>
                        <a:latin typeface="Arial" panose="020B0604020202020204" pitchFamily="34" charset="0"/>
                      </a:endParaRPr>
                    </a:p>
                  </a:txBody>
                  <a:tcPr marL="8390" marR="8390" marT="8390" marB="0" anchor="b">
                    <a:solidFill>
                      <a:srgbClr val="FFFF00"/>
                    </a:solidFill>
                  </a:tcPr>
                </a:tc>
                <a:extLst>
                  <a:ext uri="{0D108BD9-81ED-4DB2-BD59-A6C34878D82A}">
                    <a16:rowId xmlns:a16="http://schemas.microsoft.com/office/drawing/2014/main" val="1905452522"/>
                  </a:ext>
                </a:extLst>
              </a:tr>
              <a:tr h="183399">
                <a:tc>
                  <a:txBody>
                    <a:bodyPr/>
                    <a:lstStyle/>
                    <a:p>
                      <a:pPr algn="l" fontAlgn="t"/>
                      <a:r>
                        <a:rPr lang="en-US" sz="1000" u="none" strike="noStrike">
                          <a:effectLst/>
                        </a:rPr>
                        <a:t>Study on VR Streaming Conformance and Guidelines</a:t>
                      </a:r>
                      <a:endParaRPr lang="en-US" sz="1000" b="0" i="0" u="none" strike="noStrike">
                        <a:solidFill>
                          <a:srgbClr val="000000"/>
                        </a:solidFill>
                        <a:effectLst/>
                        <a:latin typeface="&quot;Times New Roman&quot;"/>
                      </a:endParaRPr>
                    </a:p>
                  </a:txBody>
                  <a:tcPr marL="8390" marR="8390" marT="8390" marB="0">
                    <a:noFill/>
                  </a:tcPr>
                </a:tc>
                <a:tc>
                  <a:txBody>
                    <a:bodyPr/>
                    <a:lstStyle/>
                    <a:p>
                      <a:pPr algn="ctr" fontAlgn="t"/>
                      <a:r>
                        <a:rPr lang="en-US" sz="1000" u="none" strike="noStrike" err="1">
                          <a:effectLst/>
                        </a:rPr>
                        <a:t>FS_VR_CoGui</a:t>
                      </a:r>
                      <a:endParaRPr lang="en-US" sz="1000" b="0" i="0" u="none" strike="noStrike">
                        <a:solidFill>
                          <a:srgbClr val="000000"/>
                        </a:solidFill>
                        <a:effectLst/>
                        <a:latin typeface="&quot;Times New Roman&quot;"/>
                      </a:endParaRPr>
                    </a:p>
                  </a:txBody>
                  <a:tcPr marL="8390" marR="8390" marT="8390" marB="0">
                    <a:noFill/>
                  </a:tcPr>
                </a:tc>
                <a:tc>
                  <a:txBody>
                    <a:bodyPr/>
                    <a:lstStyle/>
                    <a:p>
                      <a:pPr algn="ctr" fontAlgn="b"/>
                      <a:r>
                        <a:rPr lang="en-US" sz="1000" u="none" strike="noStrike">
                          <a:effectLst/>
                        </a:rPr>
                        <a:t>10-Dec-21</a:t>
                      </a:r>
                      <a:endParaRPr lang="en-US" sz="1000" b="0" i="0" u="none" strike="noStrike">
                        <a:solidFill>
                          <a:srgbClr val="000000"/>
                        </a:solidFill>
                        <a:effectLst/>
                        <a:latin typeface="Arial" panose="020B0604020202020204" pitchFamily="34" charset="0"/>
                      </a:endParaRPr>
                    </a:p>
                  </a:txBody>
                  <a:tcPr marL="8390" marR="8390" marT="8390" marB="0" anchor="b">
                    <a:noFill/>
                  </a:tcPr>
                </a:tc>
                <a:tc>
                  <a:txBody>
                    <a:bodyPr/>
                    <a:lstStyle/>
                    <a:p>
                      <a:pPr algn="ctr" fontAlgn="t"/>
                      <a:r>
                        <a:rPr lang="en-US" sz="1000" u="none" strike="noStrike">
                          <a:effectLst/>
                        </a:rPr>
                        <a:t>20%</a:t>
                      </a:r>
                      <a:endParaRPr lang="en-US" sz="1000" b="1" i="0" u="none" strike="noStrike">
                        <a:solidFill>
                          <a:srgbClr val="000000"/>
                        </a:solidFill>
                        <a:effectLst/>
                        <a:latin typeface="&quot;Times New Roman&quot;"/>
                      </a:endParaRPr>
                    </a:p>
                  </a:txBody>
                  <a:tcPr marL="8390" marR="8390" marT="8390" marB="0">
                    <a:noFill/>
                  </a:tcPr>
                </a:tc>
                <a:tc>
                  <a:txBody>
                    <a:bodyPr/>
                    <a:lstStyle/>
                    <a:p>
                      <a:pPr algn="ctr" fontAlgn="t"/>
                      <a:r>
                        <a:rPr lang="en-US" sz="1000" u="none" strike="noStrike">
                          <a:effectLst/>
                        </a:rPr>
                        <a:t>20%</a:t>
                      </a:r>
                      <a:endParaRPr lang="en-US" sz="1000" b="1" i="0" u="none" strike="noStrike">
                        <a:solidFill>
                          <a:srgbClr val="EA4335"/>
                        </a:solidFill>
                        <a:effectLst/>
                        <a:latin typeface="&quot;Times New Roman&quot;"/>
                      </a:endParaRPr>
                    </a:p>
                  </a:txBody>
                  <a:tcPr marL="8390" marR="8390" marT="8390" marB="0">
                    <a:noFill/>
                  </a:tcPr>
                </a:tc>
                <a:extLst>
                  <a:ext uri="{0D108BD9-81ED-4DB2-BD59-A6C34878D82A}">
                    <a16:rowId xmlns:a16="http://schemas.microsoft.com/office/drawing/2014/main" val="1787546410"/>
                  </a:ext>
                </a:extLst>
              </a:tr>
              <a:tr h="183399">
                <a:tc>
                  <a:txBody>
                    <a:bodyPr/>
                    <a:lstStyle/>
                    <a:p>
                      <a:pPr algn="l" fontAlgn="t"/>
                      <a:r>
                        <a:rPr lang="en-US" sz="1000" u="none" strike="noStrike">
                          <a:effectLst/>
                        </a:rPr>
                        <a:t>Study on 5G Video Codec Characteristics</a:t>
                      </a:r>
                      <a:endParaRPr lang="en-US" sz="1000" b="0"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FS_5GVideo</a:t>
                      </a:r>
                      <a:endParaRPr lang="en-US" sz="1000" b="0"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b"/>
                      <a:r>
                        <a:rPr lang="en-US" sz="1000" u="none" strike="noStrike">
                          <a:solidFill>
                            <a:srgbClr val="FF0000"/>
                          </a:solidFill>
                          <a:effectLst/>
                        </a:rPr>
                        <a:t>10-Dec-21 -&gt; 11-Mar-22</a:t>
                      </a:r>
                      <a:endParaRPr lang="en-US" sz="1000" b="0" i="0" u="none" strike="noStrike">
                        <a:solidFill>
                          <a:srgbClr val="FF0000"/>
                        </a:solidFill>
                        <a:effectLst/>
                        <a:latin typeface="Arial" panose="020B0604020202020204" pitchFamily="34" charset="0"/>
                      </a:endParaRPr>
                    </a:p>
                  </a:txBody>
                  <a:tcPr marL="8390" marR="8390" marT="8390" marB="0" anchor="b">
                    <a:solidFill>
                      <a:srgbClr val="FFFF00"/>
                    </a:solidFill>
                  </a:tcPr>
                </a:tc>
                <a:tc>
                  <a:txBody>
                    <a:bodyPr/>
                    <a:lstStyle/>
                    <a:p>
                      <a:pPr algn="ctr" fontAlgn="t"/>
                      <a:r>
                        <a:rPr lang="en-US" sz="1000" u="none" strike="noStrike">
                          <a:effectLst/>
                        </a:rPr>
                        <a:t>70%</a:t>
                      </a:r>
                      <a:endParaRPr lang="en-US" sz="1000" b="1"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75%</a:t>
                      </a:r>
                      <a:endParaRPr lang="en-US" sz="1000" b="1" i="0" u="none" strike="noStrike">
                        <a:solidFill>
                          <a:srgbClr val="EA4335"/>
                        </a:solidFill>
                        <a:effectLst/>
                        <a:latin typeface="&quot;Times New Roman&quot;"/>
                      </a:endParaRPr>
                    </a:p>
                  </a:txBody>
                  <a:tcPr marL="8390" marR="8390" marT="8390" marB="0">
                    <a:solidFill>
                      <a:srgbClr val="FFFF00"/>
                    </a:solidFill>
                  </a:tcPr>
                </a:tc>
                <a:extLst>
                  <a:ext uri="{0D108BD9-81ED-4DB2-BD59-A6C34878D82A}">
                    <a16:rowId xmlns:a16="http://schemas.microsoft.com/office/drawing/2014/main" val="2482022169"/>
                  </a:ext>
                </a:extLst>
              </a:tr>
              <a:tr h="325992">
                <a:tc>
                  <a:txBody>
                    <a:bodyPr/>
                    <a:lstStyle/>
                    <a:p>
                      <a:pPr algn="l" fontAlgn="t"/>
                      <a:r>
                        <a:rPr lang="en-US" sz="1000" u="none" strike="noStrike">
                          <a:effectLst/>
                        </a:rPr>
                        <a:t>Study on Typical Traffic Characteristics for XR Services and other Media</a:t>
                      </a:r>
                      <a:endParaRPr lang="en-US" sz="1000" b="0" i="0" u="none" strike="noStrike">
                        <a:solidFill>
                          <a:srgbClr val="000000"/>
                        </a:solidFill>
                        <a:effectLst/>
                        <a:latin typeface="&quot;Times New Roman&quot;"/>
                      </a:endParaRPr>
                    </a:p>
                  </a:txBody>
                  <a:tcPr marL="8390" marR="8390" marT="8390" marB="0">
                    <a:solidFill>
                      <a:srgbClr val="FFC000"/>
                    </a:solidFill>
                  </a:tcPr>
                </a:tc>
                <a:tc>
                  <a:txBody>
                    <a:bodyPr/>
                    <a:lstStyle/>
                    <a:p>
                      <a:pPr algn="ctr" fontAlgn="t"/>
                      <a:r>
                        <a:rPr lang="en-US" sz="1000" u="none" strike="noStrike" err="1">
                          <a:effectLst/>
                        </a:rPr>
                        <a:t>FS_XRTraffic</a:t>
                      </a:r>
                      <a:endParaRPr lang="en-US" sz="1000" b="0" i="0" u="none" strike="noStrike">
                        <a:solidFill>
                          <a:srgbClr val="000000"/>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15-Dec-21</a:t>
                      </a:r>
                      <a:endParaRPr lang="en-US" sz="1000" b="0" i="0" u="none" strike="noStrike">
                        <a:solidFill>
                          <a:srgbClr val="000000"/>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65%</a:t>
                      </a:r>
                      <a:endParaRPr lang="en-US" sz="1000" b="1" i="0" u="none" strike="noStrike">
                        <a:solidFill>
                          <a:srgbClr val="000000"/>
                        </a:solidFill>
                        <a:effectLst/>
                        <a:latin typeface="&quot;Times New Roman&quot;"/>
                      </a:endParaRPr>
                    </a:p>
                  </a:txBody>
                  <a:tcPr marL="8390" marR="8390" marT="8390" marB="0">
                    <a:solidFill>
                      <a:srgbClr val="FFC000"/>
                    </a:solidFill>
                  </a:tcPr>
                </a:tc>
                <a:tc>
                  <a:txBody>
                    <a:bodyPr/>
                    <a:lstStyle/>
                    <a:p>
                      <a:pPr algn="ctr" fontAlgn="t"/>
                      <a:r>
                        <a:rPr lang="en-US" sz="1000" u="none" strike="noStrike">
                          <a:effectLst/>
                        </a:rPr>
                        <a:t>70%</a:t>
                      </a:r>
                      <a:endParaRPr lang="en-US" sz="1000" b="1" i="0" u="none" strike="noStrike">
                        <a:solidFill>
                          <a:srgbClr val="EA4335"/>
                        </a:solidFill>
                        <a:effectLst/>
                        <a:latin typeface="&quot;Times New Roman&quot;"/>
                      </a:endParaRPr>
                    </a:p>
                  </a:txBody>
                  <a:tcPr marL="8390" marR="8390" marT="8390" marB="0">
                    <a:solidFill>
                      <a:srgbClr val="FFC000"/>
                    </a:solidFill>
                  </a:tcPr>
                </a:tc>
                <a:extLst>
                  <a:ext uri="{0D108BD9-81ED-4DB2-BD59-A6C34878D82A}">
                    <a16:rowId xmlns:a16="http://schemas.microsoft.com/office/drawing/2014/main" val="829870795"/>
                  </a:ext>
                </a:extLst>
              </a:tr>
              <a:tr h="326043">
                <a:tc>
                  <a:txBody>
                    <a:bodyPr/>
                    <a:lstStyle/>
                    <a:p>
                      <a:pPr algn="l" fontAlgn="b"/>
                      <a:r>
                        <a:rPr lang="en-US" sz="1000" u="none" strike="noStrike">
                          <a:effectLst/>
                        </a:rPr>
                        <a:t>Study on 5G media streaming extensions </a:t>
                      </a:r>
                      <a:endParaRPr lang="en-US" sz="1000" b="0" i="0" u="none" strike="noStrike">
                        <a:solidFill>
                          <a:srgbClr val="000000"/>
                        </a:solidFill>
                        <a:effectLst/>
                        <a:latin typeface="&quot;Times New Roman&quot;"/>
                      </a:endParaRPr>
                    </a:p>
                  </a:txBody>
                  <a:tcPr marL="8390" marR="8390" marT="8390" marB="0" anchor="b">
                    <a:solidFill>
                      <a:srgbClr val="FFC000"/>
                    </a:solidFill>
                  </a:tcPr>
                </a:tc>
                <a:tc>
                  <a:txBody>
                    <a:bodyPr/>
                    <a:lstStyle/>
                    <a:p>
                      <a:pPr algn="ctr" fontAlgn="b"/>
                      <a:r>
                        <a:rPr lang="en-US" sz="1000" u="none" strike="noStrike">
                          <a:effectLst/>
                        </a:rPr>
                        <a:t>FS_5GMS_EXT</a:t>
                      </a:r>
                      <a:endParaRPr lang="en-US" sz="1000" b="0" i="0" u="none" strike="noStrike">
                        <a:solidFill>
                          <a:srgbClr val="000000"/>
                        </a:solidFill>
                        <a:effectLst/>
                        <a:latin typeface="&quot;Times New Roman&quot;"/>
                      </a:endParaRPr>
                    </a:p>
                  </a:txBody>
                  <a:tcPr marL="8390" marR="8390" marT="8390" marB="0" anchor="b">
                    <a:solidFill>
                      <a:srgbClr val="FFC000"/>
                    </a:solidFill>
                  </a:tcPr>
                </a:tc>
                <a:tc>
                  <a:txBody>
                    <a:bodyPr/>
                    <a:lstStyle/>
                    <a:p>
                      <a:pPr algn="ctr" fontAlgn="b"/>
                      <a:r>
                        <a:rPr lang="en-US" sz="1000" u="none" strike="noStrike">
                          <a:effectLst/>
                        </a:rPr>
                        <a:t>8-Sep-21</a:t>
                      </a:r>
                      <a:endParaRPr lang="en-US" sz="1000" b="0" i="0" u="none" strike="noStrike">
                        <a:solidFill>
                          <a:srgbClr val="000000"/>
                        </a:solidFill>
                        <a:effectLst/>
                        <a:latin typeface="Arial" panose="020B0604020202020204" pitchFamily="34" charset="0"/>
                      </a:endParaRPr>
                    </a:p>
                  </a:txBody>
                  <a:tcPr marL="8390" marR="8390" marT="8390" marB="0" anchor="b">
                    <a:solidFill>
                      <a:srgbClr val="FFC000"/>
                    </a:solidFill>
                  </a:tcPr>
                </a:tc>
                <a:tc>
                  <a:txBody>
                    <a:bodyPr/>
                    <a:lstStyle/>
                    <a:p>
                      <a:pPr algn="ctr" fontAlgn="b"/>
                      <a:r>
                        <a:rPr lang="en-US" sz="1000" u="none" strike="noStrike">
                          <a:effectLst/>
                        </a:rPr>
                        <a:t>40%</a:t>
                      </a:r>
                      <a:endParaRPr lang="en-US" sz="1000" b="1" i="0" u="none" strike="noStrike">
                        <a:solidFill>
                          <a:srgbClr val="000000"/>
                        </a:solidFill>
                        <a:effectLst/>
                        <a:latin typeface="&quot;Times New Roman&quot;"/>
                      </a:endParaRPr>
                    </a:p>
                  </a:txBody>
                  <a:tcPr marL="8390" marR="8390" marT="8390" marB="0" anchor="b">
                    <a:solidFill>
                      <a:srgbClr val="FFC000"/>
                    </a:solidFill>
                  </a:tcPr>
                </a:tc>
                <a:tc>
                  <a:txBody>
                    <a:bodyPr/>
                    <a:lstStyle/>
                    <a:p>
                      <a:pPr algn="ctr" fontAlgn="t"/>
                      <a:r>
                        <a:rPr lang="en-US" sz="1000" u="none" strike="noStrike">
                          <a:effectLst/>
                        </a:rPr>
                        <a:t>50%</a:t>
                      </a:r>
                      <a:endParaRPr lang="en-US" sz="1000" b="1" i="0" u="none" strike="noStrike">
                        <a:solidFill>
                          <a:srgbClr val="EA4335"/>
                        </a:solidFill>
                        <a:effectLst/>
                        <a:latin typeface="&quot;Times New Roman&quot;"/>
                      </a:endParaRPr>
                    </a:p>
                  </a:txBody>
                  <a:tcPr marL="8390" marR="8390" marT="8390" marB="0">
                    <a:solidFill>
                      <a:srgbClr val="FFC000"/>
                    </a:solidFill>
                  </a:tcPr>
                </a:tc>
                <a:extLst>
                  <a:ext uri="{0D108BD9-81ED-4DB2-BD59-A6C34878D82A}">
                    <a16:rowId xmlns:a16="http://schemas.microsoft.com/office/drawing/2014/main" val="2455204976"/>
                  </a:ext>
                </a:extLst>
              </a:tr>
              <a:tr h="167362">
                <a:tc>
                  <a:txBody>
                    <a:bodyPr/>
                    <a:lstStyle/>
                    <a:p>
                      <a:pPr algn="l" fontAlgn="b"/>
                      <a:r>
                        <a:rPr lang="en-US" sz="1000" u="none" strike="noStrike">
                          <a:effectLst/>
                        </a:rPr>
                        <a:t>Study on Media Production over 5G NPN</a:t>
                      </a:r>
                      <a:endParaRPr lang="en-US" sz="1000" b="0" i="0" u="none" strike="noStrike">
                        <a:solidFill>
                          <a:srgbClr val="000000"/>
                        </a:solidFill>
                        <a:effectLst/>
                        <a:latin typeface="&quot;Times New Roman&quot;"/>
                      </a:endParaRPr>
                    </a:p>
                  </a:txBody>
                  <a:tcPr marL="8390" marR="8390" marT="8390" marB="0" anchor="b">
                    <a:solidFill>
                      <a:srgbClr val="FFFF00"/>
                    </a:solidFill>
                  </a:tcPr>
                </a:tc>
                <a:tc>
                  <a:txBody>
                    <a:bodyPr/>
                    <a:lstStyle/>
                    <a:p>
                      <a:pPr algn="ctr" fontAlgn="b"/>
                      <a:r>
                        <a:rPr lang="en-US" sz="1000" u="none" strike="noStrike">
                          <a:effectLst/>
                        </a:rPr>
                        <a:t>FS_5G_4_AVProd</a:t>
                      </a:r>
                      <a:endParaRPr lang="en-US" sz="1000" b="0" i="0" u="none" strike="noStrike">
                        <a:solidFill>
                          <a:srgbClr val="000000"/>
                        </a:solidFill>
                        <a:effectLst/>
                        <a:latin typeface="&quot;Times New Roman&quot;"/>
                      </a:endParaRPr>
                    </a:p>
                  </a:txBody>
                  <a:tcPr marL="8390" marR="8390" marT="8390" marB="0" anchor="b">
                    <a:solidFill>
                      <a:srgbClr val="FFFF00"/>
                    </a:solidFill>
                  </a:tcPr>
                </a:tc>
                <a:tc>
                  <a:txBody>
                    <a:bodyPr/>
                    <a:lstStyle/>
                    <a:p>
                      <a:pPr algn="ctr" fontAlgn="b"/>
                      <a:r>
                        <a:rPr lang="en-US" sz="1000" u="none" strike="noStrike">
                          <a:effectLst/>
                        </a:rPr>
                        <a:t>11-Mar-22</a:t>
                      </a:r>
                      <a:endParaRPr lang="en-US" sz="1000" b="0" i="0" u="none" strike="noStrike">
                        <a:solidFill>
                          <a:srgbClr val="000000"/>
                        </a:solidFill>
                        <a:effectLst/>
                        <a:latin typeface="Arial" panose="020B0604020202020204" pitchFamily="34" charset="0"/>
                      </a:endParaRPr>
                    </a:p>
                  </a:txBody>
                  <a:tcPr marL="8390" marR="8390" marT="8390" marB="0" anchor="b">
                    <a:solidFill>
                      <a:srgbClr val="FFFF00"/>
                    </a:solidFill>
                  </a:tcPr>
                </a:tc>
                <a:tc>
                  <a:txBody>
                    <a:bodyPr/>
                    <a:lstStyle/>
                    <a:p>
                      <a:pPr algn="ctr" fontAlgn="t"/>
                      <a:r>
                        <a:rPr lang="en-US" sz="1000" u="none" strike="noStrike">
                          <a:effectLst/>
                        </a:rPr>
                        <a:t>15%</a:t>
                      </a:r>
                      <a:endParaRPr lang="en-US" sz="1000" b="1" i="0" u="none" strike="noStrike">
                        <a:solidFill>
                          <a:srgbClr val="000000"/>
                        </a:solidFill>
                        <a:effectLst/>
                        <a:latin typeface="&quot;Times New Roman&quot;"/>
                      </a:endParaRPr>
                    </a:p>
                  </a:txBody>
                  <a:tcPr marL="8390" marR="8390" marT="8390" marB="0">
                    <a:solidFill>
                      <a:srgbClr val="FFFF00"/>
                    </a:solidFill>
                  </a:tcPr>
                </a:tc>
                <a:tc>
                  <a:txBody>
                    <a:bodyPr/>
                    <a:lstStyle/>
                    <a:p>
                      <a:pPr algn="ctr" fontAlgn="t"/>
                      <a:r>
                        <a:rPr lang="en-US" sz="1000" u="none" strike="noStrike">
                          <a:effectLst/>
                        </a:rPr>
                        <a:t>30%</a:t>
                      </a:r>
                      <a:endParaRPr lang="en-US" sz="1000" b="1" i="0" u="none" strike="noStrike">
                        <a:solidFill>
                          <a:srgbClr val="EA4335"/>
                        </a:solidFill>
                        <a:effectLst/>
                        <a:latin typeface="&quot;Times New Roman&quot;"/>
                      </a:endParaRPr>
                    </a:p>
                  </a:txBody>
                  <a:tcPr marL="8390" marR="8390" marT="8390" marB="0">
                    <a:solidFill>
                      <a:srgbClr val="FFFF00"/>
                    </a:solidFill>
                  </a:tcPr>
                </a:tc>
                <a:extLst>
                  <a:ext uri="{0D108BD9-81ED-4DB2-BD59-A6C34878D82A}">
                    <a16:rowId xmlns:a16="http://schemas.microsoft.com/office/drawing/2014/main" val="3829631873"/>
                  </a:ext>
                </a:extLst>
              </a:tr>
            </a:tbl>
          </a:graphicData>
        </a:graphic>
      </p:graphicFrame>
      <p:sp>
        <p:nvSpPr>
          <p:cNvPr id="7" name="Rectangle 6">
            <a:extLst>
              <a:ext uri="{FF2B5EF4-FFF2-40B4-BE49-F238E27FC236}">
                <a16:creationId xmlns:a16="http://schemas.microsoft.com/office/drawing/2014/main" id="{AD1093B3-2951-B54D-B7D2-A46E5827F9D5}"/>
              </a:ext>
            </a:extLst>
          </p:cNvPr>
          <p:cNvSpPr/>
          <p:nvPr/>
        </p:nvSpPr>
        <p:spPr>
          <a:xfrm>
            <a:off x="9122227" y="231247"/>
            <a:ext cx="2821441" cy="35785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ysClr val="windowText" lastClr="000000"/>
                </a:solidFill>
                <a:latin typeface="Microsoft Sans Serif"/>
                <a:cs typeface="Microsoft Sans Serif" panose="020B0604020202020204" pitchFamily="34" charset="0"/>
              </a:rPr>
              <a:t>Scheduled for completion at or after SA4#117</a:t>
            </a:r>
          </a:p>
        </p:txBody>
      </p:sp>
      <p:sp>
        <p:nvSpPr>
          <p:cNvPr id="8" name="Rectangle 7">
            <a:extLst>
              <a:ext uri="{FF2B5EF4-FFF2-40B4-BE49-F238E27FC236}">
                <a16:creationId xmlns:a16="http://schemas.microsoft.com/office/drawing/2014/main" id="{43F84C6D-BF56-454A-A888-92799AE6CC0F}"/>
              </a:ext>
            </a:extLst>
          </p:cNvPr>
          <p:cNvSpPr/>
          <p:nvPr/>
        </p:nvSpPr>
        <p:spPr>
          <a:xfrm>
            <a:off x="9137626" y="590385"/>
            <a:ext cx="2821441" cy="3578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a:solidFill>
                  <a:sysClr val="windowText" lastClr="000000"/>
                </a:solidFill>
                <a:latin typeface="Microsoft Sans Serif"/>
                <a:cs typeface="Microsoft Sans Serif" panose="020B0604020202020204" pitchFamily="34" charset="0"/>
              </a:rPr>
              <a:t>Completion could be delayed to SA4#117 or later </a:t>
            </a:r>
          </a:p>
        </p:txBody>
      </p:sp>
      <p:sp>
        <p:nvSpPr>
          <p:cNvPr id="2" name="Rounded Rectangle 1">
            <a:extLst>
              <a:ext uri="{FF2B5EF4-FFF2-40B4-BE49-F238E27FC236}">
                <a16:creationId xmlns:a16="http://schemas.microsoft.com/office/drawing/2014/main" id="{D26DD2AA-8011-3749-B57A-3787E6C3C465}"/>
              </a:ext>
            </a:extLst>
          </p:cNvPr>
          <p:cNvSpPr/>
          <p:nvPr/>
        </p:nvSpPr>
        <p:spPr>
          <a:xfrm>
            <a:off x="8433881" y="5636133"/>
            <a:ext cx="3525185" cy="9457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a:solidFill>
                  <a:schemeClr val="bg1"/>
                </a:solidFill>
                <a:latin typeface="Microsoft Sans Serif"/>
                <a:cs typeface="Microsoft Sans Serif" panose="020B0604020202020204" pitchFamily="34" charset="0"/>
              </a:rPr>
              <a:t>Prioritize Rel-18 WIDs based on SA4 Study Item conclusions, SA1/SA2 Studies, or unfinished work from previous work items</a:t>
            </a:r>
          </a:p>
        </p:txBody>
      </p:sp>
    </p:spTree>
    <p:extLst>
      <p:ext uri="{BB962C8B-B14F-4D97-AF65-F5344CB8AC3E}">
        <p14:creationId xmlns:p14="http://schemas.microsoft.com/office/powerpoint/2010/main" val="42836945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0BA238-CE6E-3448-BF48-0B33BFBE34D2}"/>
              </a:ext>
            </a:extLst>
          </p:cNvPr>
          <p:cNvSpPr>
            <a:spLocks noGrp="1"/>
          </p:cNvSpPr>
          <p:nvPr>
            <p:ph type="title"/>
          </p:nvPr>
        </p:nvSpPr>
        <p:spPr/>
        <p:txBody>
          <a:bodyPr/>
          <a:lstStyle/>
          <a:p>
            <a:r>
              <a:rPr lang="en-US"/>
              <a:t>Summary</a:t>
            </a:r>
          </a:p>
        </p:txBody>
      </p:sp>
      <p:sp>
        <p:nvSpPr>
          <p:cNvPr id="7" name="Subtitle 6">
            <a:extLst>
              <a:ext uri="{FF2B5EF4-FFF2-40B4-BE49-F238E27FC236}">
                <a16:creationId xmlns:a16="http://schemas.microsoft.com/office/drawing/2014/main" id="{87BB2592-9F40-9948-8AF4-78840B1DD98A}"/>
              </a:ext>
            </a:extLst>
          </p:cNvPr>
          <p:cNvSpPr>
            <a:spLocks noGrp="1"/>
          </p:cNvSpPr>
          <p:nvPr>
            <p:ph type="subTitle" idx="1"/>
          </p:nvPr>
        </p:nvSpPr>
        <p:spPr/>
        <p:txBody>
          <a:bodyPr/>
          <a:lstStyle/>
          <a:p>
            <a:r>
              <a:rPr lang="en-US">
                <a:solidFill>
                  <a:schemeClr val="accent1"/>
                </a:solidFill>
              </a:rPr>
              <a:t>Priority SA4 Rel-18 Features</a:t>
            </a:r>
          </a:p>
        </p:txBody>
      </p:sp>
      <p:graphicFrame>
        <p:nvGraphicFramePr>
          <p:cNvPr id="6" name="Table 5">
            <a:extLst>
              <a:ext uri="{FF2B5EF4-FFF2-40B4-BE49-F238E27FC236}">
                <a16:creationId xmlns:a16="http://schemas.microsoft.com/office/drawing/2014/main" id="{0F9001C9-9E72-8C4C-929D-B37D8D7274C1}"/>
              </a:ext>
            </a:extLst>
          </p:cNvPr>
          <p:cNvGraphicFramePr>
            <a:graphicFrameLocks noGrp="1"/>
          </p:cNvGraphicFramePr>
          <p:nvPr>
            <p:extLst>
              <p:ext uri="{D42A27DB-BD31-4B8C-83A1-F6EECF244321}">
                <p14:modId xmlns:p14="http://schemas.microsoft.com/office/powerpoint/2010/main" val="523920648"/>
              </p:ext>
            </p:extLst>
          </p:nvPr>
        </p:nvGraphicFramePr>
        <p:xfrm>
          <a:off x="553327" y="1421774"/>
          <a:ext cx="9896665" cy="5161280"/>
        </p:xfrm>
        <a:graphic>
          <a:graphicData uri="http://schemas.openxmlformats.org/drawingml/2006/table">
            <a:tbl>
              <a:tblPr/>
              <a:tblGrid>
                <a:gridCol w="1003099">
                  <a:extLst>
                    <a:ext uri="{9D8B030D-6E8A-4147-A177-3AD203B41FA5}">
                      <a16:colId xmlns:a16="http://schemas.microsoft.com/office/drawing/2014/main" val="2980765359"/>
                    </a:ext>
                  </a:extLst>
                </a:gridCol>
                <a:gridCol w="4826687">
                  <a:extLst>
                    <a:ext uri="{9D8B030D-6E8A-4147-A177-3AD203B41FA5}">
                      <a16:colId xmlns:a16="http://schemas.microsoft.com/office/drawing/2014/main" val="3973893391"/>
                    </a:ext>
                  </a:extLst>
                </a:gridCol>
                <a:gridCol w="1045145">
                  <a:extLst>
                    <a:ext uri="{9D8B030D-6E8A-4147-A177-3AD203B41FA5}">
                      <a16:colId xmlns:a16="http://schemas.microsoft.com/office/drawing/2014/main" val="713261645"/>
                    </a:ext>
                  </a:extLst>
                </a:gridCol>
                <a:gridCol w="1510867">
                  <a:extLst>
                    <a:ext uri="{9D8B030D-6E8A-4147-A177-3AD203B41FA5}">
                      <a16:colId xmlns:a16="http://schemas.microsoft.com/office/drawing/2014/main" val="951013395"/>
                    </a:ext>
                  </a:extLst>
                </a:gridCol>
                <a:gridCol w="1510867">
                  <a:extLst>
                    <a:ext uri="{9D8B030D-6E8A-4147-A177-3AD203B41FA5}">
                      <a16:colId xmlns:a16="http://schemas.microsoft.com/office/drawing/2014/main" val="3630836682"/>
                    </a:ext>
                  </a:extLst>
                </a:gridCol>
              </a:tblGrid>
              <a:tr h="0">
                <a:tc>
                  <a:txBody>
                    <a:bodyPr/>
                    <a:lstStyle/>
                    <a:p>
                      <a:pPr marL="0" marR="0" algn="ctr" fontAlgn="t">
                        <a:spcBef>
                          <a:spcPts val="0"/>
                        </a:spcBef>
                        <a:spcAft>
                          <a:spcPts val="0"/>
                        </a:spcAft>
                      </a:pPr>
                      <a:r>
                        <a:rPr lang="en-US" sz="1100" b="1">
                          <a:effectLst/>
                          <a:latin typeface="Calibri" panose="020F0502020204030204" pitchFamily="34" charset="0"/>
                        </a:rPr>
                        <a:t>Agenda Item</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100" b="1">
                          <a:effectLst/>
                          <a:latin typeface="Calibri" panose="020F0502020204030204" pitchFamily="34" charset="0"/>
                        </a:rPr>
                        <a:t>Description</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100" b="1">
                          <a:effectLst/>
                          <a:latin typeface="Calibri" panose="020F0502020204030204" pitchFamily="34" charset="0"/>
                        </a:rPr>
                        <a:t>Type of WID/SID </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100" b="1">
                          <a:effectLst/>
                          <a:latin typeface="Calibri" panose="020F0502020204030204" pitchFamily="34" charset="0"/>
                        </a:rPr>
                        <a:t> Supporters</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spcBef>
                          <a:spcPts val="0"/>
                        </a:spcBef>
                        <a:spcAft>
                          <a:spcPts val="0"/>
                        </a:spcAft>
                      </a:pPr>
                      <a:r>
                        <a:rPr lang="en-US" sz="1100" b="1">
                          <a:effectLst/>
                          <a:latin typeface="Calibri" panose="020F0502020204030204" pitchFamily="34" charset="0"/>
                        </a:rPr>
                        <a:t>See details in joint contribution from</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358600834"/>
                  </a:ext>
                </a:extLst>
              </a:tr>
              <a:tr h="0">
                <a:tc>
                  <a:txBody>
                    <a:bodyPr/>
                    <a:lstStyle/>
                    <a:p>
                      <a:pPr marL="0" marR="0" algn="ctr" fontAlgn="t">
                        <a:spcBef>
                          <a:spcPts val="0"/>
                        </a:spcBef>
                        <a:spcAft>
                          <a:spcPts val="0"/>
                        </a:spcAft>
                      </a:pPr>
                      <a:r>
                        <a:rPr lang="en-US" sz="1100">
                          <a:effectLst/>
                          <a:latin typeface="Calibri" panose="020F0502020204030204" pitchFamily="34" charset="0"/>
                        </a:rPr>
                        <a:t>6.1</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b="1">
                          <a:effectLst/>
                          <a:latin typeface="Calibri" panose="020F0502020204030204" pitchFamily="34" charset="0"/>
                        </a:rPr>
                        <a:t>Stage 2</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726287449"/>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5G Media Service Enablers (FS_5G_MSE)</a:t>
                      </a:r>
                    </a:p>
                    <a:p>
                      <a:pPr marL="0" marR="0" fontAlgn="t">
                        <a:spcBef>
                          <a:spcPts val="0"/>
                        </a:spcBef>
                        <a:spcAft>
                          <a:spcPts val="0"/>
                        </a:spcAft>
                      </a:pPr>
                      <a:r>
                        <a:rPr lang="en-US" sz="1100">
                          <a:solidFill>
                            <a:srgbClr val="0070C0"/>
                          </a:solidFill>
                          <a:effectLst/>
                          <a:latin typeface="Calibri" panose="020F0502020204030204" pitchFamily="34" charset="0"/>
                        </a:rPr>
                        <a:t>Extension of 5GMS collaboration model concept to 3</a:t>
                      </a:r>
                      <a:r>
                        <a:rPr lang="en-US" sz="1100" baseline="30000">
                          <a:solidFill>
                            <a:srgbClr val="0070C0"/>
                          </a:solidFill>
                          <a:effectLst/>
                          <a:latin typeface="Calibri" panose="020F0502020204030204" pitchFamily="34" charset="0"/>
                        </a:rPr>
                        <a:t>rd</a:t>
                      </a:r>
                      <a:r>
                        <a:rPr lang="en-US" sz="1100">
                          <a:solidFill>
                            <a:srgbClr val="0070C0"/>
                          </a:solidFill>
                          <a:effectLst/>
                          <a:latin typeface="Calibri" panose="020F0502020204030204" pitchFamily="34" charset="0"/>
                        </a:rPr>
                        <a:t> party apps</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Stage 2 SID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a:solidFill>
                            <a:srgbClr val="13171F"/>
                          </a:solidFill>
                          <a:effectLst/>
                          <a:latin typeface="Calibri" panose="020F0502020204030204" pitchFamily="34" charset="0"/>
                        </a:rPr>
                        <a:t>Xiaomi, </a:t>
                      </a:r>
                      <a:r>
                        <a:rPr lang="en-US" sz="1100" err="1">
                          <a:solidFill>
                            <a:srgbClr val="13171F"/>
                          </a:solidFill>
                          <a:effectLst/>
                          <a:latin typeface="Calibri" panose="020F0502020204030204" pitchFamily="34" charset="0"/>
                        </a:rPr>
                        <a:t>FaceBook</a:t>
                      </a:r>
                      <a:r>
                        <a:rPr lang="en-US" sz="1100">
                          <a:solidFill>
                            <a:srgbClr val="13171F"/>
                          </a:solidFill>
                          <a:effectLst/>
                          <a:latin typeface="Calibri" panose="020F0502020204030204" pitchFamily="34" charset="0"/>
                        </a:rPr>
                        <a:t>, Dolby, Samsung</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Qualcomm</a:t>
                      </a:r>
                    </a:p>
                    <a:p>
                      <a:pPr marL="0" marR="0" lvl="0" indent="0" algn="l" defTabSz="914400" rtl="0" eaLnBrk="1" fontAlgn="t" latinLnBrk="0" hangingPunct="1">
                        <a:lnSpc>
                          <a:spcPct val="100000"/>
                        </a:lnSpc>
                        <a:spcBef>
                          <a:spcPts val="0"/>
                        </a:spcBef>
                        <a:spcAft>
                          <a:spcPts val="0"/>
                        </a:spcAft>
                        <a:buClrTx/>
                        <a:buSzTx/>
                        <a:buFontTx/>
                        <a:buNone/>
                        <a:tabLst/>
                        <a:defRPr/>
                      </a:pPr>
                      <a:r>
                        <a:rPr lang="en-US" sz="1000" b="0" kern="1200">
                          <a:solidFill>
                            <a:schemeClr val="tx1"/>
                          </a:solidFill>
                          <a:effectLst/>
                          <a:latin typeface="+mn-lt"/>
                          <a:ea typeface="+mn-ea"/>
                          <a:cs typeface="+mn-cs"/>
                          <a:hlinkClick r:id="rId3"/>
                        </a:rPr>
                        <a:t>S4WS-210020</a:t>
                      </a:r>
                      <a:endParaRPr lang="en-US" sz="1000" b="0" kern="1200">
                        <a:solidFill>
                          <a:schemeClr val="tx1"/>
                        </a:solidFill>
                        <a:effectLst/>
                        <a:latin typeface="+mn-lt"/>
                        <a:ea typeface="+mn-ea"/>
                        <a:cs typeface="+mn-cs"/>
                      </a:endParaRPr>
                    </a:p>
                    <a:p>
                      <a:pPr marL="0" marR="0" fontAlgn="t">
                        <a:spcBef>
                          <a:spcPts val="0"/>
                        </a:spcBef>
                        <a:spcAft>
                          <a:spcPts val="0"/>
                        </a:spcAft>
                      </a:pPr>
                      <a:endParaRPr lang="en-US" sz="11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4195001890"/>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5G Augmented Reality Experiences Architecture (5G_AREA) </a:t>
                      </a:r>
                    </a:p>
                    <a:p>
                      <a:pPr marL="0" marR="0" fontAlgn="t">
                        <a:spcBef>
                          <a:spcPts val="0"/>
                        </a:spcBef>
                        <a:spcAft>
                          <a:spcPts val="0"/>
                        </a:spcAft>
                      </a:pPr>
                      <a:r>
                        <a:rPr lang="en-US" sz="1100">
                          <a:solidFill>
                            <a:srgbClr val="0070C0"/>
                          </a:solidFill>
                          <a:effectLst/>
                          <a:latin typeface="Calibri" panose="020F0502020204030204" pitchFamily="34" charset="0"/>
                        </a:rPr>
                        <a:t>Follow-on from FS_5GSTAR</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Stage 2 WID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a:solidFill>
                            <a:srgbClr val="13171F"/>
                          </a:solidFill>
                          <a:effectLst/>
                          <a:latin typeface="Calibri" panose="020F0502020204030204" pitchFamily="34" charset="0"/>
                        </a:rPr>
                        <a:t>Samsung, </a:t>
                      </a:r>
                      <a:r>
                        <a:rPr lang="en-US" sz="1100" err="1">
                          <a:solidFill>
                            <a:srgbClr val="13171F"/>
                          </a:solidFill>
                          <a:effectLst/>
                          <a:latin typeface="Calibri" panose="020F0502020204030204" pitchFamily="34" charset="0"/>
                        </a:rPr>
                        <a:t>FaceBook</a:t>
                      </a:r>
                      <a:r>
                        <a:rPr lang="en-US" sz="1100">
                          <a:solidFill>
                            <a:srgbClr val="13171F"/>
                          </a:solidFill>
                          <a:effectLst/>
                          <a:latin typeface="Calibri" panose="020F0502020204030204" pitchFamily="34" charset="0"/>
                        </a:rPr>
                        <a:t>, Dolby, Ericsson, Xiaomi</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Samsung</a:t>
                      </a:r>
                    </a:p>
                    <a:p>
                      <a:pPr marL="0" marR="0" lvl="0" indent="0" algn="l" defTabSz="914400" rtl="0" eaLnBrk="1" fontAlgn="t" latinLnBrk="0" hangingPunct="1">
                        <a:lnSpc>
                          <a:spcPct val="100000"/>
                        </a:lnSpc>
                        <a:spcBef>
                          <a:spcPts val="0"/>
                        </a:spcBef>
                        <a:spcAft>
                          <a:spcPts val="0"/>
                        </a:spcAft>
                        <a:buClrTx/>
                        <a:buSzTx/>
                        <a:buFontTx/>
                        <a:buNone/>
                        <a:tabLst/>
                        <a:defRPr/>
                      </a:pPr>
                      <a:r>
                        <a:rPr lang="en-US" sz="1000" b="0" i="0" kern="1200">
                          <a:solidFill>
                            <a:schemeClr val="tx1"/>
                          </a:solidFill>
                          <a:effectLst/>
                          <a:latin typeface="+mn-lt"/>
                          <a:ea typeface="+mn-ea"/>
                          <a:cs typeface="+mn-cs"/>
                          <a:hlinkClick r:id="rId4"/>
                        </a:rPr>
                        <a:t>S4WS-210018</a:t>
                      </a:r>
                      <a:endParaRPr lang="en-US" sz="10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759797674"/>
                  </a:ext>
                </a:extLst>
              </a:tr>
              <a:tr h="0">
                <a:tc>
                  <a:txBody>
                    <a:bodyPr/>
                    <a:lstStyle/>
                    <a:p>
                      <a:pPr marL="0" marR="0" algn="ctr" fontAlgn="t">
                        <a:spcBef>
                          <a:spcPts val="0"/>
                        </a:spcBef>
                        <a:spcAft>
                          <a:spcPts val="0"/>
                        </a:spcAft>
                      </a:pPr>
                      <a:r>
                        <a:rPr lang="en-US" sz="1100">
                          <a:effectLst/>
                          <a:latin typeface="Calibri" panose="020F0502020204030204" pitchFamily="34" charset="0"/>
                        </a:rPr>
                        <a:t>6.2</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b="1">
                          <a:effectLst/>
                          <a:latin typeface="Calibri" panose="020F0502020204030204" pitchFamily="34" charset="0"/>
                        </a:rPr>
                        <a:t>Stage 3</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endParaRPr lang="en-US" sz="11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955478690"/>
                  </a:ext>
                </a:extLst>
              </a:tr>
              <a:tr h="0">
                <a:tc>
                  <a:txBody>
                    <a:bodyPr/>
                    <a:lstStyle/>
                    <a:p>
                      <a:pPr marL="0" marR="0" algn="ctr" fontAlgn="t">
                        <a:spcBef>
                          <a:spcPts val="0"/>
                        </a:spcBef>
                        <a:spcAft>
                          <a:spcPts val="0"/>
                        </a:spcAft>
                      </a:pP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l" defTabSz="914400" rtl="0" eaLnBrk="1" fontAlgn="t" latinLnBrk="0" hangingPunct="1">
                        <a:spcBef>
                          <a:spcPts val="0"/>
                        </a:spcBef>
                        <a:spcAft>
                          <a:spcPts val="0"/>
                        </a:spcAft>
                      </a:pPr>
                      <a:r>
                        <a:rPr lang="en-US" sz="1100" kern="1200">
                          <a:solidFill>
                            <a:schemeClr val="tx1"/>
                          </a:solidFill>
                          <a:effectLst/>
                          <a:latin typeface="Calibri" panose="020F0502020204030204" pitchFamily="34" charset="0"/>
                          <a:ea typeface="+mn-ea"/>
                          <a:cs typeface="+mn-cs"/>
                        </a:rPr>
                        <a:t>Media Capabilities for Augmented Reality Glasses (</a:t>
                      </a:r>
                      <a:r>
                        <a:rPr lang="en-US" sz="1100" kern="1200" err="1">
                          <a:solidFill>
                            <a:schemeClr val="tx1"/>
                          </a:solidFill>
                          <a:effectLst/>
                          <a:latin typeface="Calibri" panose="020F0502020204030204" pitchFamily="34" charset="0"/>
                          <a:ea typeface="+mn-ea"/>
                          <a:cs typeface="+mn-cs"/>
                        </a:rPr>
                        <a:t>MeCAR</a:t>
                      </a:r>
                      <a:r>
                        <a:rPr lang="en-US" sz="1100" kern="1200">
                          <a:solidFill>
                            <a:schemeClr val="tx1"/>
                          </a:solidFill>
                          <a:effectLst/>
                          <a:latin typeface="Calibri" panose="020F0502020204030204" pitchFamily="34" charset="0"/>
                          <a:ea typeface="+mn-ea"/>
                          <a:cs typeface="+mn-cs"/>
                        </a:rPr>
                        <a:t>) &lt;MSE&gt;</a:t>
                      </a:r>
                    </a:p>
                    <a:p>
                      <a:pPr marL="0" marR="0" algn="l" defTabSz="914400" rtl="0" eaLnBrk="1" fontAlgn="t" latinLnBrk="0" hangingPunct="1">
                        <a:spcBef>
                          <a:spcPts val="0"/>
                        </a:spcBef>
                        <a:spcAft>
                          <a:spcPts val="0"/>
                        </a:spcAft>
                      </a:pPr>
                      <a:r>
                        <a:rPr lang="en-US" sz="1100" kern="1200">
                          <a:solidFill>
                            <a:srgbClr val="0070C0"/>
                          </a:solidFill>
                          <a:effectLst/>
                          <a:latin typeface="Calibri" panose="020F0502020204030204" pitchFamily="34" charset="0"/>
                          <a:ea typeface="+mn-ea"/>
                          <a:cs typeface="+mn-cs"/>
                        </a:rPr>
                        <a:t>Follow-on from FS_5GSTAR</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kern="1200">
                          <a:solidFill>
                            <a:schemeClr val="tx1"/>
                          </a:solidFill>
                          <a:effectLst/>
                          <a:latin typeface="Calibri" panose="020F0502020204030204" pitchFamily="34" charset="0"/>
                          <a:ea typeface="+mn-ea"/>
                          <a:cs typeface="+mn-cs"/>
                        </a:rPr>
                        <a:t>Stage 3 WID</a:t>
                      </a:r>
                    </a:p>
                    <a:p>
                      <a:pPr marL="0" marR="0" fontAlgn="t">
                        <a:spcBef>
                          <a:spcPts val="0"/>
                        </a:spcBef>
                        <a:spcAft>
                          <a:spcPts val="0"/>
                        </a:spcAft>
                      </a:pP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Xiaomi, </a:t>
                      </a:r>
                      <a:r>
                        <a:rPr lang="en-US" sz="1100" err="1">
                          <a:solidFill>
                            <a:srgbClr val="13171F"/>
                          </a:solidFill>
                          <a:effectLst/>
                          <a:latin typeface="Calibri" panose="020F0502020204030204" pitchFamily="34" charset="0"/>
                        </a:rPr>
                        <a:t>FaceBook</a:t>
                      </a:r>
                      <a:r>
                        <a:rPr lang="en-US" sz="1100">
                          <a:solidFill>
                            <a:srgbClr val="13171F"/>
                          </a:solidFill>
                          <a:effectLst/>
                          <a:latin typeface="Calibri" panose="020F0502020204030204" pitchFamily="34" charset="0"/>
                        </a:rPr>
                        <a:t>, Samsung, Dolby, Nokia</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Xiaomi</a:t>
                      </a:r>
                    </a:p>
                    <a:p>
                      <a:pPr marL="0" marR="0" lvl="0" indent="0" algn="l" defTabSz="914400" rtl="0" eaLnBrk="1" fontAlgn="t" latinLnBrk="0" hangingPunct="1">
                        <a:lnSpc>
                          <a:spcPct val="100000"/>
                        </a:lnSpc>
                        <a:spcBef>
                          <a:spcPts val="0"/>
                        </a:spcBef>
                        <a:spcAft>
                          <a:spcPts val="0"/>
                        </a:spcAft>
                        <a:buClrTx/>
                        <a:buSzTx/>
                        <a:buFontTx/>
                        <a:buNone/>
                        <a:tabLst/>
                        <a:defRPr/>
                      </a:pPr>
                      <a:r>
                        <a:rPr lang="en-US" sz="1000" b="0" i="0" kern="1200">
                          <a:solidFill>
                            <a:schemeClr val="tx1"/>
                          </a:solidFill>
                          <a:effectLst/>
                          <a:latin typeface="+mn-lt"/>
                          <a:ea typeface="+mn-ea"/>
                          <a:cs typeface="+mn-cs"/>
                          <a:hlinkClick r:id="rId5"/>
                        </a:rPr>
                        <a:t>S4WS-210019</a:t>
                      </a:r>
                      <a:endParaRPr lang="en-US" sz="10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529118215"/>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5G/Immersive Real-Time Communications (5G-RTC/</a:t>
                      </a:r>
                      <a:r>
                        <a:rPr lang="en-US" sz="1100" err="1">
                          <a:effectLst/>
                          <a:latin typeface="Calibri" panose="020F0502020204030204" pitchFamily="34" charset="0"/>
                        </a:rPr>
                        <a:t>iRTC</a:t>
                      </a:r>
                      <a:r>
                        <a:rPr lang="en-US" sz="1100">
                          <a:effectLst/>
                          <a:latin typeface="Calibri" panose="020F0502020204030204" pitchFamily="34" charset="0"/>
                        </a:rPr>
                        <a:t>) &lt;MSE&gt;</a:t>
                      </a:r>
                    </a:p>
                    <a:p>
                      <a:pPr marL="0" marR="0" fontAlgn="t">
                        <a:spcBef>
                          <a:spcPts val="0"/>
                        </a:spcBef>
                        <a:spcAft>
                          <a:spcPts val="0"/>
                        </a:spcAft>
                      </a:pPr>
                      <a:r>
                        <a:rPr lang="en-US" sz="1100">
                          <a:solidFill>
                            <a:srgbClr val="0070C0"/>
                          </a:solidFill>
                          <a:effectLst/>
                          <a:latin typeface="Calibri" panose="020F0502020204030204" pitchFamily="34" charset="0"/>
                        </a:rPr>
                        <a:t>Follow-on from FS_5GSTAR</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Stage 3 WID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err="1">
                          <a:solidFill>
                            <a:srgbClr val="13171F"/>
                          </a:solidFill>
                          <a:effectLst/>
                          <a:latin typeface="Calibri" panose="020F0502020204030204" pitchFamily="34" charset="0"/>
                        </a:rPr>
                        <a:t>FaceBook</a:t>
                      </a:r>
                      <a:r>
                        <a:rPr lang="en-US" sz="1100">
                          <a:solidFill>
                            <a:srgbClr val="13171F"/>
                          </a:solidFill>
                          <a:effectLst/>
                          <a:latin typeface="Calibri" panose="020F0502020204030204" pitchFamily="34" charset="0"/>
                        </a:rPr>
                        <a:t>, Dolby, Nokia</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err="1">
                          <a:solidFill>
                            <a:srgbClr val="13171F"/>
                          </a:solidFill>
                          <a:effectLst/>
                          <a:latin typeface="Calibri" panose="020F0502020204030204" pitchFamily="34" charset="0"/>
                        </a:rPr>
                        <a:t>FaceBook</a:t>
                      </a:r>
                      <a:r>
                        <a:rPr lang="en-US" sz="1100">
                          <a:solidFill>
                            <a:srgbClr val="13171F"/>
                          </a:solidFill>
                          <a:effectLst/>
                          <a:latin typeface="Calibri" panose="020F0502020204030204" pitchFamily="34" charset="0"/>
                        </a:rPr>
                        <a:t> (</a:t>
                      </a:r>
                      <a:r>
                        <a:rPr lang="en-US" sz="1100" err="1">
                          <a:solidFill>
                            <a:srgbClr val="13171F"/>
                          </a:solidFill>
                          <a:effectLst/>
                          <a:latin typeface="Calibri" panose="020F0502020204030204" pitchFamily="34" charset="0"/>
                        </a:rPr>
                        <a:t>iRTC</a:t>
                      </a:r>
                      <a:r>
                        <a:rPr lang="en-US" sz="1100">
                          <a:solidFill>
                            <a:srgbClr val="13171F"/>
                          </a:solidFill>
                          <a:effectLst/>
                          <a:latin typeface="Calibri" panose="020F0502020204030204" pitchFamily="34" charset="0"/>
                        </a:rPr>
                        <a:t>)</a:t>
                      </a:r>
                    </a:p>
                    <a:p>
                      <a:pPr marL="0" marR="0" lvl="0" indent="0" algn="l" defTabSz="914400" rtl="0" eaLnBrk="1" fontAlgn="t" latinLnBrk="0" hangingPunct="1">
                        <a:lnSpc>
                          <a:spcPct val="100000"/>
                        </a:lnSpc>
                        <a:spcBef>
                          <a:spcPts val="0"/>
                        </a:spcBef>
                        <a:spcAft>
                          <a:spcPts val="0"/>
                        </a:spcAft>
                        <a:buClrTx/>
                        <a:buSzTx/>
                        <a:buFontTx/>
                        <a:buNone/>
                        <a:tabLst/>
                        <a:defRPr/>
                      </a:pPr>
                      <a:r>
                        <a:rPr lang="en-US" sz="1000" b="0" i="0" kern="1200">
                          <a:solidFill>
                            <a:schemeClr val="tx1"/>
                          </a:solidFill>
                          <a:effectLst/>
                          <a:latin typeface="+mn-lt"/>
                          <a:ea typeface="+mn-ea"/>
                          <a:cs typeface="+mn-cs"/>
                          <a:hlinkClick r:id="rId6"/>
                        </a:rPr>
                        <a:t>S4WS-210011</a:t>
                      </a:r>
                      <a:endParaRPr lang="en-US" sz="10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731789172"/>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Split-Rendering (</a:t>
                      </a:r>
                      <a:r>
                        <a:rPr lang="en-US" sz="1100" err="1">
                          <a:effectLst/>
                          <a:latin typeface="Calibri" panose="020F0502020204030204" pitchFamily="34" charset="0"/>
                        </a:rPr>
                        <a:t>Split_XR</a:t>
                      </a:r>
                      <a:r>
                        <a:rPr lang="en-US" sz="1100">
                          <a:effectLst/>
                          <a:latin typeface="Calibri" panose="020F0502020204030204" pitchFamily="34" charset="0"/>
                        </a:rPr>
                        <a:t>) &lt;MSE&gt;</a:t>
                      </a:r>
                    </a:p>
                    <a:p>
                      <a:pPr marL="0" marR="0" fontAlgn="t">
                        <a:spcBef>
                          <a:spcPts val="0"/>
                        </a:spcBef>
                        <a:spcAft>
                          <a:spcPts val="0"/>
                        </a:spcAft>
                      </a:pPr>
                      <a:r>
                        <a:rPr lang="en-US" sz="1100">
                          <a:solidFill>
                            <a:srgbClr val="0070C0"/>
                          </a:solidFill>
                          <a:effectLst/>
                          <a:latin typeface="Calibri" panose="020F0502020204030204" pitchFamily="34" charset="0"/>
                        </a:rPr>
                        <a:t>Follow-on from FS_5GSTAR</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tc>
                  <a:txBody>
                    <a:bodyPr/>
                    <a:lstStyle/>
                    <a:p>
                      <a:pPr marL="0" marR="0" fontAlgn="t">
                        <a:spcBef>
                          <a:spcPts val="0"/>
                        </a:spcBef>
                        <a:spcAft>
                          <a:spcPts val="0"/>
                        </a:spcAft>
                      </a:pPr>
                      <a:r>
                        <a:rPr lang="en-US" sz="1100">
                          <a:effectLst/>
                          <a:latin typeface="Calibri" panose="020F0502020204030204" pitchFamily="34" charset="0"/>
                        </a:rPr>
                        <a:t>Stage 3 WID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a:solidFill>
                            <a:srgbClr val="13171F"/>
                          </a:solidFill>
                          <a:effectLst/>
                          <a:latin typeface="Calibri" panose="020F0502020204030204" pitchFamily="34" charset="0"/>
                        </a:rPr>
                        <a:t>Dolby, Samsung</a:t>
                      </a:r>
                    </a:p>
                    <a:p>
                      <a:pPr marL="0" marR="0" fontAlgn="t">
                        <a:spcBef>
                          <a:spcPts val="0"/>
                        </a:spcBef>
                        <a:spcAft>
                          <a:spcPts val="0"/>
                        </a:spcAft>
                      </a:pPr>
                      <a:r>
                        <a:rPr lang="en-US" sz="1100">
                          <a:solidFill>
                            <a:srgbClr val="13171F"/>
                          </a:solidFill>
                          <a:effectLst/>
                          <a:latin typeface="Calibri" panose="020F0502020204030204" pitchFamily="34" charset="0"/>
                        </a:rPr>
                        <a:t>Xiaomi, Ericsson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tc>
                  <a:txBody>
                    <a:bodyPr/>
                    <a:lstStyle/>
                    <a:p>
                      <a:pPr marL="0" marR="0" fontAlgn="t">
                        <a:spcBef>
                          <a:spcPts val="0"/>
                        </a:spcBef>
                        <a:spcAft>
                          <a:spcPts val="0"/>
                        </a:spcAft>
                      </a:pPr>
                      <a:endParaRPr lang="en-US" sz="11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extLst>
                  <a:ext uri="{0D108BD9-81ED-4DB2-BD59-A6C34878D82A}">
                    <a16:rowId xmlns:a16="http://schemas.microsoft.com/office/drawing/2014/main" val="663566654"/>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Integration of new Video Codec into 5G (5GVideo)</a:t>
                      </a:r>
                    </a:p>
                    <a:p>
                      <a:pPr marL="0" marR="0" fontAlgn="t">
                        <a:spcBef>
                          <a:spcPts val="0"/>
                        </a:spcBef>
                        <a:spcAft>
                          <a:spcPts val="0"/>
                        </a:spcAft>
                      </a:pPr>
                      <a:r>
                        <a:rPr lang="en-US" sz="1100">
                          <a:solidFill>
                            <a:srgbClr val="0070C0"/>
                          </a:solidFill>
                          <a:effectLst/>
                          <a:latin typeface="Calibri" panose="020F0502020204030204" pitchFamily="34" charset="0"/>
                        </a:rPr>
                        <a:t>Follow-on from FS_5GVideo</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Stage 3 WID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Dolby, Samsung, Nokia</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Dolby</a:t>
                      </a:r>
                    </a:p>
                    <a:p>
                      <a:pPr marL="0" marR="0" fontAlgn="t">
                        <a:spcBef>
                          <a:spcPts val="0"/>
                        </a:spcBef>
                        <a:spcAft>
                          <a:spcPts val="0"/>
                        </a:spcAft>
                      </a:pPr>
                      <a:r>
                        <a:rPr lang="en-US" sz="1000" b="0" i="0" kern="1200">
                          <a:solidFill>
                            <a:schemeClr val="tx1"/>
                          </a:solidFill>
                          <a:effectLst/>
                          <a:latin typeface="+mn-lt"/>
                          <a:ea typeface="+mn-ea"/>
                          <a:cs typeface="+mn-cs"/>
                          <a:hlinkClick r:id="rId7"/>
                        </a:rPr>
                        <a:t>S4WS-210014</a:t>
                      </a:r>
                      <a:endParaRPr lang="en-US" sz="10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244858023"/>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5GMS Stage 3 aspects</a:t>
                      </a:r>
                    </a:p>
                    <a:p>
                      <a:pPr marL="0" marR="0" fontAlgn="t">
                        <a:spcBef>
                          <a:spcPts val="0"/>
                        </a:spcBef>
                        <a:spcAft>
                          <a:spcPts val="0"/>
                        </a:spcAft>
                      </a:pPr>
                      <a:r>
                        <a:rPr lang="en-US" sz="1100">
                          <a:solidFill>
                            <a:srgbClr val="0070C0"/>
                          </a:solidFill>
                          <a:effectLst/>
                          <a:latin typeface="Calibri" panose="020F0502020204030204" pitchFamily="34" charset="0"/>
                        </a:rPr>
                        <a:t>Follow-on from FS_5GMS_EXT, 5MBUSA, 5GMS_EDGE</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tc>
                  <a:txBody>
                    <a:bodyPr/>
                    <a:lstStyle/>
                    <a:p>
                      <a:pPr marL="0" marR="0" fontAlgn="t">
                        <a:spcBef>
                          <a:spcPts val="0"/>
                        </a:spcBef>
                        <a:spcAft>
                          <a:spcPts val="0"/>
                        </a:spcAft>
                      </a:pPr>
                      <a:r>
                        <a:rPr lang="en-US" sz="1100">
                          <a:effectLst/>
                          <a:latin typeface="Calibri" panose="020F0502020204030204" pitchFamily="34" charset="0"/>
                        </a:rPr>
                        <a:t>Stage 3 WID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a:solidFill>
                            <a:srgbClr val="13171F"/>
                          </a:solidFill>
                          <a:effectLst/>
                          <a:latin typeface="Calibri" panose="020F0502020204030204" pitchFamily="34" charset="0"/>
                        </a:rPr>
                        <a:t>Dolby, Samsung, </a:t>
                      </a:r>
                      <a:endParaRPr lang="en-US" sz="1100">
                        <a:solidFill>
                          <a:srgbClr val="13171F"/>
                        </a:solidFill>
                        <a:effectLst/>
                        <a:highlight>
                          <a:srgbClr val="FFFF00"/>
                        </a:highligh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tc>
                  <a:txBody>
                    <a:bodyPr/>
                    <a:lstStyle/>
                    <a:p>
                      <a:pPr marL="0" marR="0" fontAlgn="t">
                        <a:spcBef>
                          <a:spcPts val="0"/>
                        </a:spcBef>
                        <a:spcAft>
                          <a:spcPts val="0"/>
                        </a:spcAft>
                      </a:pPr>
                      <a:endParaRPr lang="en-US" sz="11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solidFill>
                      <a:srgbClr val="92D050"/>
                    </a:solidFill>
                  </a:tcPr>
                </a:tc>
                <a:extLst>
                  <a:ext uri="{0D108BD9-81ED-4DB2-BD59-A6C34878D82A}">
                    <a16:rowId xmlns:a16="http://schemas.microsoft.com/office/drawing/2014/main" val="257206490"/>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a:rPr>
                        <a:t>Artificial Intelligence/Machine Learning</a:t>
                      </a:r>
                    </a:p>
                    <a:p>
                      <a:pPr lvl="0" algn="l">
                        <a:lnSpc>
                          <a:spcPct val="100000"/>
                        </a:lnSpc>
                        <a:spcBef>
                          <a:spcPts val="0"/>
                        </a:spcBef>
                        <a:spcAft>
                          <a:spcPts val="0"/>
                        </a:spcAft>
                        <a:buNone/>
                      </a:pPr>
                      <a:r>
                        <a:rPr lang="en-US" sz="1100" kern="1200" noProof="0">
                          <a:solidFill>
                            <a:srgbClr val="0070C0"/>
                          </a:solidFill>
                          <a:effectLst/>
                          <a:latin typeface="Calibri" panose="020F0502020204030204" pitchFamily="34" charset="0"/>
                          <a:ea typeface="+mn-ea"/>
                          <a:cs typeface="+mn-cs"/>
                        </a:rPr>
                        <a:t>Following SA1 study item</a:t>
                      </a:r>
                      <a:endParaRPr lang="en-US" sz="1100" kern="1200">
                        <a:solidFill>
                          <a:srgbClr val="0070C0"/>
                        </a:solidFill>
                        <a:effectLst/>
                        <a:latin typeface="Calibri" panose="020F0502020204030204" pitchFamily="34" charset="0"/>
                        <a:ea typeface="+mn-ea"/>
                        <a:cs typeface="+mn-cs"/>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Stage 3 SID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Dolby, Samsung, Nokia</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Samsung</a:t>
                      </a:r>
                    </a:p>
                    <a:p>
                      <a:pPr marL="0" marR="0" lvl="0" indent="0" algn="l" defTabSz="914400" rtl="0" eaLnBrk="1" fontAlgn="t" latinLnBrk="0" hangingPunct="1">
                        <a:lnSpc>
                          <a:spcPct val="100000"/>
                        </a:lnSpc>
                        <a:spcBef>
                          <a:spcPts val="0"/>
                        </a:spcBef>
                        <a:spcAft>
                          <a:spcPts val="0"/>
                        </a:spcAft>
                        <a:buClrTx/>
                        <a:buSzTx/>
                        <a:buFontTx/>
                        <a:buNone/>
                        <a:tabLst/>
                        <a:defRPr/>
                      </a:pPr>
                      <a:r>
                        <a:rPr lang="en-US" sz="1000" b="0" i="0" kern="1200">
                          <a:solidFill>
                            <a:schemeClr val="tx1"/>
                          </a:solidFill>
                          <a:effectLst/>
                          <a:latin typeface="+mn-lt"/>
                          <a:ea typeface="+mn-ea"/>
                          <a:cs typeface="+mn-cs"/>
                          <a:hlinkClick r:id="rId4"/>
                        </a:rPr>
                        <a:t>S4WS-210018</a:t>
                      </a:r>
                      <a:endParaRPr lang="en-US" sz="10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02614407"/>
                  </a:ext>
                </a:extLst>
              </a:tr>
              <a:tr h="0">
                <a:tc>
                  <a:txBody>
                    <a:bodyPr/>
                    <a:lstStyle/>
                    <a:p>
                      <a:pPr marL="0" marR="0" algn="ctr" fontAlgn="t">
                        <a:spcBef>
                          <a:spcPts val="0"/>
                        </a:spcBef>
                        <a:spcAft>
                          <a:spcPts val="0"/>
                        </a:spcAft>
                      </a:pPr>
                      <a:r>
                        <a:rPr lang="en-US" sz="1100">
                          <a:effectLst/>
                          <a:latin typeface="Calibri" panose="020F0502020204030204" pitchFamily="34" charset="0"/>
                        </a:rPr>
                        <a:t>6.3</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b="1">
                          <a:effectLst/>
                          <a:latin typeface="Calibri" panose="020F0502020204030204" pitchFamily="34" charset="0"/>
                        </a:rPr>
                        <a:t>Extensions of Rel-17</a:t>
                      </a:r>
                      <a:endParaRPr lang="en-US"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endParaRPr lang="en-US" sz="11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79613082"/>
                  </a:ext>
                </a:extLst>
              </a:tr>
              <a:tr h="0">
                <a:tc>
                  <a:txBody>
                    <a:bodyPr/>
                    <a:lstStyle/>
                    <a:p>
                      <a:pPr marL="0" marR="0" algn="ctr" fontAlgn="t">
                        <a:spcBef>
                          <a:spcPts val="0"/>
                        </a:spcBef>
                        <a:spcAft>
                          <a:spcPts val="0"/>
                        </a:spcAft>
                      </a:pPr>
                      <a:r>
                        <a:rPr lang="en-US" sz="1100">
                          <a:effectLst/>
                          <a:latin typeface="Calibri" panose="020F0502020204030204" pitchFamily="34" charset="0"/>
                        </a:rPr>
                        <a:t> </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GB" sz="1100" err="1">
                          <a:effectLst/>
                          <a:latin typeface="Calibri" panose="020F0502020204030204" pitchFamily="34" charset="0"/>
                        </a:rPr>
                        <a:t>IVAS_Codec</a:t>
                      </a:r>
                      <a:endParaRPr lang="en-GB" sz="1100">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effectLst/>
                          <a:latin typeface="Calibri" panose="020F0502020204030204" pitchFamily="34" charset="0"/>
                        </a:rPr>
                        <a:t>Stage 3 WID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1100">
                          <a:solidFill>
                            <a:srgbClr val="13171F"/>
                          </a:solidFill>
                          <a:effectLst/>
                          <a:latin typeface="Calibri" panose="020F0502020204030204" pitchFamily="34" charset="0"/>
                        </a:rPr>
                        <a:t> Dolby, Xiaomi</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endParaRPr lang="en-US" sz="1100">
                        <a:solidFill>
                          <a:srgbClr val="13171F"/>
                        </a:solidFill>
                        <a:effectLst/>
                        <a:latin typeface="Calibri" panose="020F0502020204030204" pitchFamily="34" charset="0"/>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954194527"/>
                  </a:ext>
                </a:extLst>
              </a:tr>
            </a:tbl>
          </a:graphicData>
        </a:graphic>
      </p:graphicFrame>
    </p:spTree>
    <p:extLst>
      <p:ext uri="{BB962C8B-B14F-4D97-AF65-F5344CB8AC3E}">
        <p14:creationId xmlns:p14="http://schemas.microsoft.com/office/powerpoint/2010/main" val="37857817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527229-FE37-7049-911D-A7784A6B0BDC}"/>
              </a:ext>
            </a:extLst>
          </p:cNvPr>
          <p:cNvSpPr>
            <a:spLocks noGrp="1"/>
          </p:cNvSpPr>
          <p:nvPr>
            <p:ph sz="quarter" idx="10"/>
          </p:nvPr>
        </p:nvSpPr>
        <p:spPr>
          <a:xfrm>
            <a:off x="3721607" y="2368296"/>
            <a:ext cx="7555993" cy="4071829"/>
          </a:xfrm>
        </p:spPr>
        <p:txBody>
          <a:bodyPr vert="horz" lIns="0" tIns="0" rIns="0" bIns="0" rtlCol="0" anchor="t">
            <a:noAutofit/>
          </a:bodyPr>
          <a:lstStyle/>
          <a:p>
            <a:pPr marL="0" indent="0">
              <a:lnSpc>
                <a:spcPct val="100000"/>
              </a:lnSpc>
              <a:buNone/>
            </a:pPr>
            <a:r>
              <a:rPr lang="en-US" sz="2000" b="1">
                <a:solidFill>
                  <a:schemeClr val="accent1"/>
                </a:solidFill>
                <a:cs typeface="Microsoft Sans Serif"/>
              </a:rPr>
              <a:t>5G Media Service Enablers (FS_5G_MSE)</a:t>
            </a:r>
          </a:p>
          <a:p>
            <a:pPr lvl="1">
              <a:lnSpc>
                <a:spcPct val="100000"/>
              </a:lnSpc>
            </a:pPr>
            <a:r>
              <a:rPr lang="en-US" sz="1400">
                <a:cs typeface="Microsoft Sans Serif"/>
              </a:rPr>
              <a:t>See joint contribution from Qualcomm, Xiaomi, </a:t>
            </a:r>
            <a:r>
              <a:rPr lang="en-US" sz="1400" err="1">
                <a:cs typeface="Microsoft Sans Serif"/>
              </a:rPr>
              <a:t>FaceBook</a:t>
            </a:r>
            <a:r>
              <a:rPr lang="en-US" sz="1400">
                <a:cs typeface="Microsoft Sans Serif"/>
              </a:rPr>
              <a:t>, Dolby, and Samsung</a:t>
            </a:r>
            <a:endParaRPr lang="en-US" sz="1400" b="1">
              <a:solidFill>
                <a:schemeClr val="accent1"/>
              </a:solidFill>
              <a:cs typeface="Microsoft Sans Serif"/>
            </a:endParaRPr>
          </a:p>
          <a:p>
            <a:pPr marL="0" indent="0">
              <a:lnSpc>
                <a:spcPct val="100000"/>
              </a:lnSpc>
              <a:buNone/>
            </a:pPr>
            <a:r>
              <a:rPr lang="en-US" sz="2000" b="1">
                <a:solidFill>
                  <a:schemeClr val="accent1"/>
                </a:solidFill>
                <a:cs typeface="Microsoft Sans Serif"/>
              </a:rPr>
              <a:t>5G Augmented Reality Experiences Architecture (5G_AREA)</a:t>
            </a:r>
            <a:endParaRPr lang="en-US" sz="2000">
              <a:cs typeface="Microsoft Sans Serif"/>
            </a:endParaRPr>
          </a:p>
          <a:p>
            <a:pPr>
              <a:lnSpc>
                <a:spcPct val="100000"/>
              </a:lnSpc>
            </a:pPr>
            <a:r>
              <a:rPr lang="en-US" sz="1400">
                <a:cs typeface="Microsoft Sans Serif"/>
              </a:rPr>
              <a:t>See joint contribution from Samsung, Qualcomm, Xiaomi, </a:t>
            </a:r>
            <a:r>
              <a:rPr lang="en-US" sz="1400" err="1">
                <a:cs typeface="Microsoft Sans Serif"/>
              </a:rPr>
              <a:t>FaceBook</a:t>
            </a:r>
            <a:r>
              <a:rPr lang="en-US" sz="1400">
                <a:cs typeface="Microsoft Sans Serif"/>
              </a:rPr>
              <a:t>, Dolby, and Ericsson </a:t>
            </a:r>
            <a:r>
              <a:rPr lang="en-US" sz="1400">
                <a:hlinkClick r:id="rId2"/>
              </a:rPr>
              <a:t>S4WS-210018</a:t>
            </a:r>
            <a:endParaRPr lang="en-US" sz="1400">
              <a:solidFill>
                <a:srgbClr val="13171F"/>
              </a:solidFill>
              <a:latin typeface="Calibri" panose="020F0502020204030204" pitchFamily="34" charset="0"/>
            </a:endParaRPr>
          </a:p>
          <a:p>
            <a:pPr>
              <a:lnSpc>
                <a:spcPct val="100000"/>
              </a:lnSpc>
            </a:pPr>
            <a:endParaRPr lang="en-US" sz="1400">
              <a:cs typeface="Microsoft Sans Serif"/>
            </a:endParaRPr>
          </a:p>
          <a:p>
            <a:pPr marL="0" indent="0">
              <a:lnSpc>
                <a:spcPct val="100000"/>
              </a:lnSpc>
              <a:buNone/>
            </a:pPr>
            <a:endParaRPr lang="en-US" sz="2000" b="1">
              <a:solidFill>
                <a:schemeClr val="accent1"/>
              </a:solidFill>
              <a:cs typeface="Microsoft Sans Serif"/>
            </a:endParaRPr>
          </a:p>
        </p:txBody>
      </p:sp>
      <p:sp>
        <p:nvSpPr>
          <p:cNvPr id="2" name="Title 1">
            <a:extLst>
              <a:ext uri="{FF2B5EF4-FFF2-40B4-BE49-F238E27FC236}">
                <a16:creationId xmlns:a16="http://schemas.microsoft.com/office/drawing/2014/main" id="{8B4D159A-DAED-3D4B-97C2-470CC3F0D456}"/>
              </a:ext>
            </a:extLst>
          </p:cNvPr>
          <p:cNvSpPr>
            <a:spLocks noGrp="1"/>
          </p:cNvSpPr>
          <p:nvPr>
            <p:ph type="title"/>
          </p:nvPr>
        </p:nvSpPr>
        <p:spPr>
          <a:xfrm>
            <a:off x="3694176" y="1360639"/>
            <a:ext cx="6078832" cy="568745"/>
          </a:xfrm>
        </p:spPr>
        <p:txBody>
          <a:bodyPr/>
          <a:lstStyle/>
          <a:p>
            <a:r>
              <a:rPr lang="en-US"/>
              <a:t>Stage 2</a:t>
            </a:r>
          </a:p>
        </p:txBody>
      </p:sp>
    </p:spTree>
    <p:extLst>
      <p:ext uri="{BB962C8B-B14F-4D97-AF65-F5344CB8AC3E}">
        <p14:creationId xmlns:p14="http://schemas.microsoft.com/office/powerpoint/2010/main" val="9072561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125645"/>
            <a:ext cx="11187112" cy="878959"/>
          </a:xfrm>
        </p:spPr>
        <p:txBody>
          <a:bodyPr/>
          <a:lstStyle/>
          <a:p>
            <a:r>
              <a:rPr lang="en-US"/>
              <a:t>5G Augmented Reality Experiences Architecture (5G_AREA)</a:t>
            </a: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p:txBody>
          <a:bodyPr vert="horz" lIns="0" tIns="0" rIns="0" bIns="0" rtlCol="0" anchor="t">
            <a:normAutofit lnSpcReduction="10000"/>
          </a:bodyPr>
          <a:lstStyle/>
          <a:p>
            <a:r>
              <a:rPr lang="en-US"/>
              <a:t>Expected Conclusions (not only for AR study, but also from XR study)</a:t>
            </a:r>
          </a:p>
          <a:p>
            <a:pPr lvl="1"/>
            <a:r>
              <a:rPr lang="en-US" sz="1800"/>
              <a:t>AR/Rendering centric </a:t>
            </a:r>
            <a:r>
              <a:rPr lang="en-US" sz="1800">
                <a:solidFill>
                  <a:srgbClr val="7030A0"/>
                </a:solidFill>
              </a:rPr>
              <a:t>end-points </a:t>
            </a:r>
            <a:r>
              <a:rPr lang="en-US" sz="1800"/>
              <a:t>need to be </a:t>
            </a:r>
            <a:r>
              <a:rPr lang="en-US" sz="1800">
                <a:solidFill>
                  <a:srgbClr val="7030A0"/>
                </a:solidFill>
              </a:rPr>
              <a:t>defined</a:t>
            </a:r>
            <a:r>
              <a:rPr lang="en-US" sz="1800"/>
              <a:t> following the architecture below</a:t>
            </a:r>
          </a:p>
          <a:p>
            <a:pPr lvl="1"/>
            <a:r>
              <a:rPr lang="en-US" sz="1800"/>
              <a:t>Generic</a:t>
            </a:r>
            <a:r>
              <a:rPr lang="en-US" sz="1800">
                <a:solidFill>
                  <a:srgbClr val="7030A0"/>
                </a:solidFill>
              </a:rPr>
              <a:t> Architecture </a:t>
            </a:r>
            <a:r>
              <a:rPr lang="en-US" sz="1800"/>
              <a:t>for XR/AR end points need to be defined</a:t>
            </a:r>
          </a:p>
          <a:p>
            <a:pPr lvl="1"/>
            <a:r>
              <a:rPr lang="en-US" sz="1800">
                <a:solidFill>
                  <a:srgbClr val="7030A0"/>
                </a:solidFill>
              </a:rPr>
              <a:t>Operator and third-party </a:t>
            </a:r>
            <a:r>
              <a:rPr lang="en-US" sz="1800"/>
              <a:t>services need to be supported</a:t>
            </a:r>
          </a:p>
          <a:p>
            <a:pPr lvl="1"/>
            <a:r>
              <a:rPr lang="en-US" sz="1800">
                <a:solidFill>
                  <a:srgbClr val="7030A0"/>
                </a:solidFill>
              </a:rPr>
              <a:t>5G Integration </a:t>
            </a:r>
            <a:r>
              <a:rPr lang="en-US" sz="1800"/>
              <a:t>through different methods (</a:t>
            </a:r>
            <a:r>
              <a:rPr lang="en-US" sz="1800">
                <a:solidFill>
                  <a:srgbClr val="7030A0"/>
                </a:solidFill>
              </a:rPr>
              <a:t>OTT-based</a:t>
            </a:r>
            <a:r>
              <a:rPr lang="en-US" sz="1800"/>
              <a:t> and IMS-based)</a:t>
            </a:r>
          </a:p>
          <a:p>
            <a:pPr lvl="1"/>
            <a:r>
              <a:rPr lang="en-US" sz="1800"/>
              <a:t>Specific building blocks require more detailed specification work, for example </a:t>
            </a:r>
            <a:r>
              <a:rPr lang="en-US" sz="1800">
                <a:solidFill>
                  <a:srgbClr val="7030A0"/>
                </a:solidFill>
              </a:rPr>
              <a:t>new formats </a:t>
            </a:r>
            <a:r>
              <a:rPr lang="en-US" sz="1800"/>
              <a:t>and signals</a:t>
            </a:r>
          </a:p>
          <a:p>
            <a:pPr lvl="1"/>
            <a:r>
              <a:rPr lang="en-US" sz="1800"/>
              <a:t>Different and </a:t>
            </a:r>
            <a:r>
              <a:rPr lang="en-US" sz="1800">
                <a:solidFill>
                  <a:srgbClr val="7030A0"/>
                </a:solidFill>
              </a:rPr>
              <a:t>additional KPIs </a:t>
            </a:r>
            <a:r>
              <a:rPr lang="en-US" sz="1800"/>
              <a:t>are of relevance: latency, power consumption, signal quality, etc.</a:t>
            </a:r>
          </a:p>
          <a:p>
            <a:r>
              <a:rPr lang="en-US"/>
              <a:t>Stage 2 Work Item</a:t>
            </a:r>
          </a:p>
          <a:p>
            <a:pPr lvl="1"/>
            <a:r>
              <a:rPr lang="en-US" sz="1800"/>
              <a:t>Define Rendering centric and AR/XR </a:t>
            </a:r>
            <a:r>
              <a:rPr lang="en-US" sz="1800">
                <a:solidFill>
                  <a:srgbClr val="7030A0"/>
                </a:solidFill>
              </a:rPr>
              <a:t>architectures</a:t>
            </a:r>
          </a:p>
          <a:p>
            <a:pPr lvl="2"/>
            <a:r>
              <a:rPr lang="en-US" sz="1800">
                <a:solidFill>
                  <a:srgbClr val="7030A0"/>
                </a:solidFill>
              </a:rPr>
              <a:t>Stand-alone</a:t>
            </a:r>
          </a:p>
          <a:p>
            <a:pPr lvl="2"/>
            <a:r>
              <a:rPr lang="en-US" sz="1800">
                <a:solidFill>
                  <a:srgbClr val="7030A0"/>
                </a:solidFill>
              </a:rPr>
              <a:t>Edge-based</a:t>
            </a:r>
          </a:p>
          <a:p>
            <a:pPr lvl="1"/>
            <a:r>
              <a:rPr lang="en-US" sz="1800">
                <a:solidFill>
                  <a:srgbClr val="7030A0"/>
                </a:solidFill>
              </a:rPr>
              <a:t>Call Flows and procedures</a:t>
            </a:r>
          </a:p>
          <a:p>
            <a:pPr lvl="1"/>
            <a:r>
              <a:rPr lang="en-US" sz="1800"/>
              <a:t>Collaboration Scenarios</a:t>
            </a:r>
          </a:p>
          <a:p>
            <a:pPr lvl="1"/>
            <a:r>
              <a:rPr lang="en-US" sz="1800"/>
              <a:t>Extensions to TS 26.501 and/or new spec</a:t>
            </a:r>
          </a:p>
          <a:p>
            <a:r>
              <a:rPr lang="en-US"/>
              <a:t>Timeline: March to Dec 2022</a:t>
            </a:r>
          </a:p>
          <a:p>
            <a:pPr lvl="1"/>
            <a:endParaRPr lang="en-US"/>
          </a:p>
          <a:p>
            <a:endParaRPr lang="en-US"/>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FS_5GSTAR Study Item Recommendations </a:t>
            </a:r>
          </a:p>
        </p:txBody>
      </p:sp>
      <p:pic>
        <p:nvPicPr>
          <p:cNvPr id="8" name="Picture 7">
            <a:extLst>
              <a:ext uri="{FF2B5EF4-FFF2-40B4-BE49-F238E27FC236}">
                <a16:creationId xmlns:a16="http://schemas.microsoft.com/office/drawing/2014/main" id="{DDF4EB76-28F9-4A75-983C-DEDB39E3E62A}"/>
              </a:ext>
            </a:extLst>
          </p:cNvPr>
          <p:cNvPicPr>
            <a:picLocks noChangeAspect="1"/>
          </p:cNvPicPr>
          <p:nvPr/>
        </p:nvPicPr>
        <p:blipFill>
          <a:blip r:embed="rId2"/>
          <a:stretch>
            <a:fillRect/>
          </a:stretch>
        </p:blipFill>
        <p:spPr>
          <a:xfrm>
            <a:off x="5390146" y="4593130"/>
            <a:ext cx="6801853" cy="2264869"/>
          </a:xfrm>
          <a:prstGeom prst="rect">
            <a:avLst/>
          </a:prstGeom>
        </p:spPr>
      </p:pic>
      <p:sp>
        <p:nvSpPr>
          <p:cNvPr id="7" name="Oval 6">
            <a:extLst>
              <a:ext uri="{FF2B5EF4-FFF2-40B4-BE49-F238E27FC236}">
                <a16:creationId xmlns:a16="http://schemas.microsoft.com/office/drawing/2014/main" id="{2AE159E9-BD8D-4D47-9A5F-F7CF56969BFE}"/>
              </a:ext>
            </a:extLst>
          </p:cNvPr>
          <p:cNvSpPr/>
          <p:nvPr/>
        </p:nvSpPr>
        <p:spPr>
          <a:xfrm>
            <a:off x="9030510" y="457201"/>
            <a:ext cx="3083668" cy="117432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en-US">
                <a:solidFill>
                  <a:schemeClr val="bg1"/>
                </a:solidFill>
                <a:latin typeface="Calibri" panose="020F0502020204030204" pitchFamily="34" charset="0"/>
              </a:rPr>
              <a:t>Also see </a:t>
            </a:r>
          </a:p>
          <a:p>
            <a:pPr algn="ctr" fontAlgn="t"/>
            <a:r>
              <a:rPr lang="en-US">
                <a:solidFill>
                  <a:schemeClr val="bg1"/>
                </a:solidFill>
                <a:latin typeface="Calibri" panose="020F0502020204030204" pitchFamily="34" charset="0"/>
                <a:hlinkClick r:id="rId3">
                  <a:extLst>
                    <a:ext uri="{A12FA001-AC4F-418D-AE19-62706E023703}">
                      <ahyp:hlinkClr xmlns:ahyp="http://schemas.microsoft.com/office/drawing/2018/hyperlinkcolor" val="tx"/>
                    </a:ext>
                  </a:extLst>
                </a:hlinkClick>
              </a:rPr>
              <a:t>S4WS-210018</a:t>
            </a:r>
            <a:r>
              <a:rPr lang="en-US">
                <a:solidFill>
                  <a:schemeClr val="bg1"/>
                </a:solidFill>
                <a:latin typeface="Calibri" panose="020F0502020204030204" pitchFamily="34" charset="0"/>
              </a:rPr>
              <a:t> </a:t>
            </a:r>
          </a:p>
          <a:p>
            <a:pPr algn="ctr" fontAlgn="t"/>
            <a:r>
              <a:rPr lang="en-US">
                <a:solidFill>
                  <a:schemeClr val="bg1"/>
                </a:solidFill>
                <a:latin typeface="Calibri" panose="020F0502020204030204" pitchFamily="34" charset="0"/>
              </a:rPr>
              <a:t>from Samsung</a:t>
            </a:r>
          </a:p>
        </p:txBody>
      </p:sp>
    </p:spTree>
    <p:extLst>
      <p:ext uri="{BB962C8B-B14F-4D97-AF65-F5344CB8AC3E}">
        <p14:creationId xmlns:p14="http://schemas.microsoft.com/office/powerpoint/2010/main" val="1788004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527229-FE37-7049-911D-A7784A6B0BDC}"/>
              </a:ext>
            </a:extLst>
          </p:cNvPr>
          <p:cNvSpPr>
            <a:spLocks noGrp="1"/>
          </p:cNvSpPr>
          <p:nvPr>
            <p:ph sz="quarter" idx="10"/>
          </p:nvPr>
        </p:nvSpPr>
        <p:spPr>
          <a:xfrm>
            <a:off x="3789701" y="2319658"/>
            <a:ext cx="7555993" cy="4071829"/>
          </a:xfrm>
        </p:spPr>
        <p:txBody>
          <a:bodyPr vert="horz" lIns="0" tIns="0" rIns="0" bIns="0" rtlCol="0" anchor="t">
            <a:noAutofit/>
          </a:bodyPr>
          <a:lstStyle/>
          <a:p>
            <a:pPr marL="0" indent="0" fontAlgn="t">
              <a:lnSpc>
                <a:spcPct val="100000"/>
              </a:lnSpc>
              <a:spcAft>
                <a:spcPts val="600"/>
              </a:spcAft>
              <a:buNone/>
            </a:pPr>
            <a:r>
              <a:rPr lang="en-US" sz="2000" b="1">
                <a:solidFill>
                  <a:schemeClr val="accent1"/>
                </a:solidFill>
                <a:cs typeface="Microsoft Sans Serif"/>
              </a:rPr>
              <a:t>Split-Rendering (</a:t>
            </a:r>
            <a:r>
              <a:rPr lang="en-US" sz="2000" b="1" err="1">
                <a:solidFill>
                  <a:schemeClr val="accent1"/>
                </a:solidFill>
                <a:cs typeface="Microsoft Sans Serif"/>
              </a:rPr>
              <a:t>Split_XR</a:t>
            </a:r>
            <a:r>
              <a:rPr lang="en-US" sz="2000" b="1">
                <a:solidFill>
                  <a:schemeClr val="accent1"/>
                </a:solidFill>
                <a:cs typeface="Microsoft Sans Serif"/>
              </a:rPr>
              <a:t>)</a:t>
            </a:r>
          </a:p>
          <a:p>
            <a:pPr marL="0" indent="0" fontAlgn="t">
              <a:lnSpc>
                <a:spcPct val="100000"/>
              </a:lnSpc>
              <a:spcAft>
                <a:spcPts val="600"/>
              </a:spcAft>
              <a:buNone/>
            </a:pPr>
            <a:r>
              <a:rPr lang="en-US" sz="2000" b="1">
                <a:solidFill>
                  <a:schemeClr val="accent1"/>
                </a:solidFill>
                <a:cs typeface="Microsoft Sans Serif"/>
              </a:rPr>
              <a:t>5GMS and Multicast/Broadcast Stage 3 Aspects </a:t>
            </a:r>
          </a:p>
          <a:p>
            <a:pPr marL="0" indent="0" fontAlgn="t">
              <a:lnSpc>
                <a:spcPct val="100000"/>
              </a:lnSpc>
              <a:spcAft>
                <a:spcPts val="600"/>
              </a:spcAft>
              <a:buNone/>
            </a:pPr>
            <a:endParaRPr lang="en-US" sz="2000" b="1">
              <a:solidFill>
                <a:schemeClr val="accent1"/>
              </a:solidFill>
              <a:cs typeface="Microsoft Sans Serif"/>
            </a:endParaRPr>
          </a:p>
          <a:p>
            <a:pPr marL="0" indent="0" fontAlgn="t">
              <a:lnSpc>
                <a:spcPct val="100000"/>
              </a:lnSpc>
              <a:spcAft>
                <a:spcPts val="600"/>
              </a:spcAft>
              <a:buNone/>
            </a:pPr>
            <a:r>
              <a:rPr lang="en-US" sz="2000" b="1">
                <a:solidFill>
                  <a:schemeClr val="accent1"/>
                </a:solidFill>
                <a:cs typeface="Microsoft Sans Serif"/>
              </a:rPr>
              <a:t>Media Capabilities for Augmented Reality Glasses (</a:t>
            </a:r>
            <a:r>
              <a:rPr lang="en-US" sz="2000" b="1" err="1">
                <a:solidFill>
                  <a:schemeClr val="accent1"/>
                </a:solidFill>
                <a:cs typeface="Microsoft Sans Serif"/>
              </a:rPr>
              <a:t>MeCAR</a:t>
            </a:r>
            <a:r>
              <a:rPr lang="en-US" sz="2000" b="1">
                <a:solidFill>
                  <a:schemeClr val="accent1"/>
                </a:solidFill>
                <a:cs typeface="Microsoft Sans Serif"/>
              </a:rPr>
              <a:t>)</a:t>
            </a:r>
          </a:p>
          <a:p>
            <a:pPr>
              <a:lnSpc>
                <a:spcPct val="100000"/>
              </a:lnSpc>
              <a:spcAft>
                <a:spcPts val="600"/>
              </a:spcAft>
            </a:pPr>
            <a:r>
              <a:rPr lang="en-US" sz="1400">
                <a:cs typeface="Microsoft Sans Serif"/>
              </a:rPr>
              <a:t>See joint contribution from Xiaomi, Qualcomm, </a:t>
            </a:r>
            <a:r>
              <a:rPr lang="en-US" sz="1400" err="1">
                <a:cs typeface="Microsoft Sans Serif"/>
              </a:rPr>
              <a:t>FaceBook</a:t>
            </a:r>
            <a:r>
              <a:rPr lang="en-US" sz="1400">
                <a:cs typeface="Microsoft Sans Serif"/>
              </a:rPr>
              <a:t>, Samsung, Dolby and Nokia </a:t>
            </a:r>
            <a:br>
              <a:rPr lang="en-US" sz="1400">
                <a:cs typeface="Microsoft Sans Serif"/>
              </a:rPr>
            </a:br>
            <a:r>
              <a:rPr lang="en-US" sz="1400">
                <a:hlinkClick r:id="rId2"/>
              </a:rPr>
              <a:t>S4WS-210019</a:t>
            </a:r>
            <a:endParaRPr lang="en-US" sz="2000" b="1">
              <a:solidFill>
                <a:schemeClr val="accent1"/>
              </a:solidFill>
              <a:cs typeface="Microsoft Sans Serif"/>
            </a:endParaRPr>
          </a:p>
          <a:p>
            <a:pPr marL="0" indent="0" fontAlgn="t">
              <a:lnSpc>
                <a:spcPct val="100000"/>
              </a:lnSpc>
              <a:spcAft>
                <a:spcPts val="600"/>
              </a:spcAft>
              <a:buNone/>
            </a:pPr>
            <a:r>
              <a:rPr lang="en-US" sz="2000" b="1">
                <a:solidFill>
                  <a:schemeClr val="accent1"/>
                </a:solidFill>
                <a:cs typeface="Microsoft Sans Serif"/>
              </a:rPr>
              <a:t>5G/Immersive Real-Time Communications (5G-RTC/</a:t>
            </a:r>
            <a:r>
              <a:rPr lang="en-US" sz="2000" b="1" err="1">
                <a:solidFill>
                  <a:schemeClr val="accent1"/>
                </a:solidFill>
                <a:cs typeface="Microsoft Sans Serif"/>
              </a:rPr>
              <a:t>iRTC</a:t>
            </a:r>
            <a:r>
              <a:rPr lang="en-US" sz="2000" b="1">
                <a:solidFill>
                  <a:schemeClr val="accent1"/>
                </a:solidFill>
                <a:cs typeface="Microsoft Sans Serif"/>
              </a:rPr>
              <a:t>) </a:t>
            </a:r>
          </a:p>
          <a:p>
            <a:pPr fontAlgn="t">
              <a:lnSpc>
                <a:spcPct val="100000"/>
              </a:lnSpc>
              <a:spcAft>
                <a:spcPts val="600"/>
              </a:spcAft>
            </a:pPr>
            <a:r>
              <a:rPr lang="en-US" sz="1400">
                <a:cs typeface="Microsoft Sans Serif"/>
              </a:rPr>
              <a:t>See joint contribution from </a:t>
            </a:r>
            <a:r>
              <a:rPr lang="en-US" sz="1400" err="1">
                <a:cs typeface="Microsoft Sans Serif"/>
              </a:rPr>
              <a:t>FaceBook</a:t>
            </a:r>
            <a:r>
              <a:rPr lang="en-US" sz="1400">
                <a:cs typeface="Microsoft Sans Serif"/>
              </a:rPr>
              <a:t>, Qualcomm, Dolby and Nokia </a:t>
            </a:r>
            <a:r>
              <a:rPr lang="en-US" sz="1400">
                <a:hlinkClick r:id="rId3"/>
              </a:rPr>
              <a:t>S4WS-210011</a:t>
            </a:r>
            <a:endParaRPr lang="en-US" sz="1400">
              <a:cs typeface="Microsoft Sans Serif"/>
            </a:endParaRPr>
          </a:p>
          <a:p>
            <a:pPr marL="0" indent="0" fontAlgn="t">
              <a:lnSpc>
                <a:spcPct val="100000"/>
              </a:lnSpc>
              <a:spcAft>
                <a:spcPts val="600"/>
              </a:spcAft>
              <a:buNone/>
            </a:pPr>
            <a:r>
              <a:rPr lang="en-US" sz="2000" b="1">
                <a:solidFill>
                  <a:schemeClr val="accent1"/>
                </a:solidFill>
                <a:cs typeface="Microsoft Sans Serif"/>
              </a:rPr>
              <a:t>Integration of new Video Codec into 5G (5GVideo)</a:t>
            </a:r>
          </a:p>
          <a:p>
            <a:pPr fontAlgn="t">
              <a:lnSpc>
                <a:spcPct val="100000"/>
              </a:lnSpc>
              <a:spcAft>
                <a:spcPts val="600"/>
              </a:spcAft>
            </a:pPr>
            <a:r>
              <a:rPr lang="en-US" sz="1400">
                <a:cs typeface="Microsoft Sans Serif"/>
              </a:rPr>
              <a:t>See joint contribution from </a:t>
            </a:r>
            <a:r>
              <a:rPr lang="en-US" sz="1400">
                <a:solidFill>
                  <a:srgbClr val="13171F"/>
                </a:solidFill>
              </a:rPr>
              <a:t>Dolby, Qualcomm, Samsung, and Nokia </a:t>
            </a:r>
            <a:r>
              <a:rPr lang="en-US" sz="1400">
                <a:hlinkClick r:id="rId4"/>
              </a:rPr>
              <a:t>S4WS-210014</a:t>
            </a:r>
            <a:endParaRPr lang="en-US" sz="2000" b="1">
              <a:solidFill>
                <a:schemeClr val="accent1"/>
              </a:solidFill>
              <a:cs typeface="Microsoft Sans Serif"/>
            </a:endParaRPr>
          </a:p>
          <a:p>
            <a:pPr marL="0" indent="0" fontAlgn="t">
              <a:lnSpc>
                <a:spcPct val="100000"/>
              </a:lnSpc>
              <a:spcAft>
                <a:spcPts val="600"/>
              </a:spcAft>
              <a:buNone/>
            </a:pPr>
            <a:r>
              <a:rPr lang="en-US" sz="2000" b="1">
                <a:solidFill>
                  <a:schemeClr val="accent1"/>
                </a:solidFill>
                <a:cs typeface="Microsoft Sans Serif"/>
              </a:rPr>
              <a:t>Artificial Intelligence/Machine Learning</a:t>
            </a:r>
          </a:p>
          <a:p>
            <a:pPr fontAlgn="t">
              <a:lnSpc>
                <a:spcPct val="100000"/>
              </a:lnSpc>
              <a:spcAft>
                <a:spcPts val="600"/>
              </a:spcAft>
            </a:pPr>
            <a:r>
              <a:rPr lang="en-US" sz="1400">
                <a:cs typeface="Microsoft Sans Serif"/>
              </a:rPr>
              <a:t>See joint contribution from Samsung, Qualcomm, Dolby and Nokia </a:t>
            </a:r>
            <a:r>
              <a:rPr lang="en-US" sz="1400">
                <a:hlinkClick r:id="rId5"/>
              </a:rPr>
              <a:t>S4WS-210018</a:t>
            </a:r>
            <a:endParaRPr lang="en-US" sz="1400">
              <a:cs typeface="Microsoft Sans Serif"/>
            </a:endParaRPr>
          </a:p>
          <a:p>
            <a:pPr marL="0" indent="0" fontAlgn="t">
              <a:lnSpc>
                <a:spcPct val="100000"/>
              </a:lnSpc>
              <a:spcAft>
                <a:spcPts val="600"/>
              </a:spcAft>
              <a:buNone/>
            </a:pPr>
            <a:endParaRPr lang="en-US" sz="2000" b="1">
              <a:solidFill>
                <a:schemeClr val="accent1"/>
              </a:solidFill>
              <a:cs typeface="Microsoft Sans Serif"/>
            </a:endParaRPr>
          </a:p>
          <a:p>
            <a:pPr marL="0" indent="0">
              <a:lnSpc>
                <a:spcPct val="100000"/>
              </a:lnSpc>
              <a:buNone/>
            </a:pPr>
            <a:endParaRPr lang="en-US" sz="2000">
              <a:cs typeface="Microsoft Sans Serif"/>
            </a:endParaRPr>
          </a:p>
          <a:p>
            <a:pPr marL="0" indent="0">
              <a:lnSpc>
                <a:spcPct val="100000"/>
              </a:lnSpc>
              <a:buNone/>
            </a:pPr>
            <a:endParaRPr lang="en-US" sz="2000" b="1">
              <a:solidFill>
                <a:schemeClr val="accent1"/>
              </a:solidFill>
              <a:cs typeface="Microsoft Sans Serif"/>
            </a:endParaRPr>
          </a:p>
        </p:txBody>
      </p:sp>
      <p:sp>
        <p:nvSpPr>
          <p:cNvPr id="2" name="Title 1">
            <a:extLst>
              <a:ext uri="{FF2B5EF4-FFF2-40B4-BE49-F238E27FC236}">
                <a16:creationId xmlns:a16="http://schemas.microsoft.com/office/drawing/2014/main" id="{8B4D159A-DAED-3D4B-97C2-470CC3F0D456}"/>
              </a:ext>
            </a:extLst>
          </p:cNvPr>
          <p:cNvSpPr>
            <a:spLocks noGrp="1"/>
          </p:cNvSpPr>
          <p:nvPr>
            <p:ph type="title"/>
          </p:nvPr>
        </p:nvSpPr>
        <p:spPr>
          <a:xfrm>
            <a:off x="3694176" y="1360639"/>
            <a:ext cx="6078832" cy="568745"/>
          </a:xfrm>
        </p:spPr>
        <p:txBody>
          <a:bodyPr/>
          <a:lstStyle/>
          <a:p>
            <a:r>
              <a:rPr lang="en-US"/>
              <a:t>Stage 3</a:t>
            </a:r>
          </a:p>
        </p:txBody>
      </p:sp>
    </p:spTree>
    <p:extLst>
      <p:ext uri="{BB962C8B-B14F-4D97-AF65-F5344CB8AC3E}">
        <p14:creationId xmlns:p14="http://schemas.microsoft.com/office/powerpoint/2010/main" val="1137416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a:t>Split-Rendering Stage 3 (</a:t>
            </a:r>
            <a:r>
              <a:rPr lang="en-US" err="1"/>
              <a:t>Split_XR</a:t>
            </a:r>
            <a:r>
              <a:rPr lang="en-US"/>
              <a:t>)</a:t>
            </a:r>
            <a:endParaRPr lang="en-US" sz="1400">
              <a:solidFill>
                <a:schemeClr val="accent1"/>
              </a:solidFill>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FS_EMSA recommendations, 5GMS_EDGE, and </a:t>
            </a:r>
            <a:r>
              <a:rPr lang="en-GB" err="1"/>
              <a:t>FS_XRTraffic</a:t>
            </a:r>
            <a:r>
              <a:rPr lang="en-GB"/>
              <a:t> </a:t>
            </a:r>
            <a:r>
              <a:rPr lang="en-US"/>
              <a:t> </a:t>
            </a:r>
          </a:p>
        </p:txBody>
      </p:sp>
      <p:pic>
        <p:nvPicPr>
          <p:cNvPr id="10" name="Picture 10" descr="Diagram&#10;&#10;Description automatically generated">
            <a:extLst>
              <a:ext uri="{FF2B5EF4-FFF2-40B4-BE49-F238E27FC236}">
                <a16:creationId xmlns:a16="http://schemas.microsoft.com/office/drawing/2014/main" id="{AD7A9C3E-8F7B-4FA5-A7A1-2B413E4BB3E0}"/>
              </a:ext>
            </a:extLst>
          </p:cNvPr>
          <p:cNvPicPr>
            <a:picLocks noChangeAspect="1"/>
          </p:cNvPicPr>
          <p:nvPr/>
        </p:nvPicPr>
        <p:blipFill>
          <a:blip r:embed="rId2"/>
          <a:stretch>
            <a:fillRect/>
          </a:stretch>
        </p:blipFill>
        <p:spPr>
          <a:xfrm>
            <a:off x="6570785" y="1514466"/>
            <a:ext cx="5195276" cy="4854836"/>
          </a:xfrm>
          <a:prstGeom prst="rect">
            <a:avLst/>
          </a:prstGeom>
        </p:spPr>
      </p:pic>
      <p:sp>
        <p:nvSpPr>
          <p:cNvPr id="5" name="Rectangle 4">
            <a:extLst>
              <a:ext uri="{FF2B5EF4-FFF2-40B4-BE49-F238E27FC236}">
                <a16:creationId xmlns:a16="http://schemas.microsoft.com/office/drawing/2014/main" id="{3A3D80DC-8DFA-2F4E-89D8-2971DB511A28}"/>
              </a:ext>
            </a:extLst>
          </p:cNvPr>
          <p:cNvSpPr/>
          <p:nvPr/>
        </p:nvSpPr>
        <p:spPr>
          <a:xfrm>
            <a:off x="7945325" y="35369"/>
            <a:ext cx="4246675" cy="369332"/>
          </a:xfrm>
          <a:prstGeom prst="rect">
            <a:avLst/>
          </a:prstGeom>
        </p:spPr>
        <p:txBody>
          <a:bodyPr wrap="none">
            <a:spAutoFit/>
          </a:bodyPr>
          <a:lstStyle/>
          <a:p>
            <a:r>
              <a:rPr lang="en-US">
                <a:solidFill>
                  <a:schemeClr val="accent1"/>
                </a:solidFill>
              </a:rPr>
              <a:t>Qualcomm, Samsung, Xiaomi, Ericsson</a:t>
            </a:r>
            <a:endParaRPr lang="en-US"/>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a:xfrm>
            <a:off x="495299" y="1719072"/>
            <a:ext cx="6417967" cy="4681727"/>
          </a:xfrm>
        </p:spPr>
        <p:txBody>
          <a:bodyPr vert="horz" lIns="0" tIns="0" rIns="0" bIns="0" rtlCol="0" anchor="t">
            <a:normAutofit fontScale="92500"/>
          </a:bodyPr>
          <a:lstStyle/>
          <a:p>
            <a:pPr indent="-191770"/>
            <a:r>
              <a:rPr lang="en-US"/>
              <a:t>Background/Justification</a:t>
            </a:r>
          </a:p>
          <a:p>
            <a:pPr marL="356235" lvl="1" indent="-164465"/>
            <a:r>
              <a:rPr lang="en-US">
                <a:ea typeface="Microsoft Sans Serif"/>
                <a:cs typeface="Microsoft Sans Serif"/>
              </a:rPr>
              <a:t>Rendering is quite complex, especially for advanced applications such as gaming and AR</a:t>
            </a:r>
          </a:p>
          <a:p>
            <a:pPr marL="356235" lvl="1" indent="-164465">
              <a:buClr>
                <a:srgbClr val="2D374A"/>
              </a:buClr>
            </a:pPr>
            <a:r>
              <a:rPr lang="en-US">
                <a:ea typeface="Microsoft Sans Serif"/>
                <a:cs typeface="Microsoft Sans Serif"/>
              </a:rPr>
              <a:t>5G offers new capabilities such as low latency and edge processing</a:t>
            </a:r>
            <a:endParaRPr lang="en-US"/>
          </a:p>
          <a:p>
            <a:pPr marL="356235" lvl="1" indent="-164465">
              <a:buClr>
                <a:srgbClr val="2D374A"/>
              </a:buClr>
            </a:pPr>
            <a:r>
              <a:rPr lang="en-US">
                <a:ea typeface="Microsoft Sans Serif"/>
                <a:cs typeface="Microsoft Sans Serif"/>
              </a:rPr>
              <a:t>Enable UE to share rendering with the edge for superior user experience</a:t>
            </a:r>
            <a:endParaRPr lang="en-US"/>
          </a:p>
          <a:p>
            <a:pPr indent="-191770"/>
            <a:r>
              <a:rPr lang="en-US"/>
              <a:t>Draft Objectives</a:t>
            </a:r>
            <a:endParaRPr lang="en-US">
              <a:ea typeface="Microsoft Sans Serif"/>
              <a:cs typeface="Microsoft Sans Serif"/>
            </a:endParaRPr>
          </a:p>
          <a:p>
            <a:pPr marL="356235" lvl="1" indent="-164465"/>
            <a:r>
              <a:rPr lang="en-US">
                <a:ea typeface="Microsoft Sans Serif"/>
                <a:cs typeface="Microsoft Sans Serif"/>
              </a:rPr>
              <a:t>Re-use of </a:t>
            </a:r>
            <a:r>
              <a:rPr lang="en-US">
                <a:solidFill>
                  <a:srgbClr val="7030A0"/>
                </a:solidFill>
                <a:ea typeface="Microsoft Sans Serif"/>
                <a:cs typeface="Microsoft Sans Serif"/>
              </a:rPr>
              <a:t>5G-RTC</a:t>
            </a:r>
            <a:r>
              <a:rPr lang="en-US">
                <a:ea typeface="Microsoft Sans Serif"/>
                <a:cs typeface="Microsoft Sans Serif"/>
              </a:rPr>
              <a:t> components for</a:t>
            </a:r>
          </a:p>
          <a:p>
            <a:pPr marL="520700" lvl="2" indent="-164465"/>
            <a:r>
              <a:rPr lang="en-US"/>
              <a:t>Media formats and codecs for split rendering </a:t>
            </a:r>
            <a:r>
              <a:rPr lang="en-US">
                <a:solidFill>
                  <a:srgbClr val="7030A0"/>
                </a:solidFill>
              </a:rPr>
              <a:t>integration (</a:t>
            </a:r>
            <a:r>
              <a:rPr lang="en-US" err="1">
                <a:solidFill>
                  <a:srgbClr val="7030A0"/>
                </a:solidFill>
              </a:rPr>
              <a:t>MeCAR</a:t>
            </a:r>
            <a:r>
              <a:rPr lang="en-US">
                <a:solidFill>
                  <a:srgbClr val="7030A0"/>
                </a:solidFill>
              </a:rPr>
              <a:t>)</a:t>
            </a:r>
            <a:endParaRPr lang="en-US">
              <a:solidFill>
                <a:srgbClr val="7030A0"/>
              </a:solidFill>
              <a:ea typeface="Microsoft Sans Serif"/>
              <a:cs typeface="Microsoft Sans Serif"/>
            </a:endParaRPr>
          </a:p>
          <a:p>
            <a:pPr marL="520700" lvl="2" indent="-164465">
              <a:buClr>
                <a:srgbClr val="13171F">
                  <a:lumMod val="85000"/>
                  <a:lumOff val="15000"/>
                </a:srgbClr>
              </a:buClr>
            </a:pPr>
            <a:r>
              <a:rPr lang="en-US"/>
              <a:t>Control and transport protocols for split rendering</a:t>
            </a:r>
            <a:endParaRPr lang="en-US">
              <a:ea typeface="Microsoft Sans Serif"/>
              <a:cs typeface="Microsoft Sans Serif"/>
            </a:endParaRPr>
          </a:p>
          <a:p>
            <a:pPr marL="520700" lvl="2" indent="-164465"/>
            <a:r>
              <a:rPr lang="en-US">
                <a:ea typeface="Microsoft Sans Serif"/>
                <a:cs typeface="Microsoft Sans Serif"/>
              </a:rPr>
              <a:t>Define pose and metadata formats and integration with XR runtime systems</a:t>
            </a:r>
            <a:endParaRPr lang="en-US">
              <a:ea typeface="+mn-lt"/>
              <a:cs typeface="+mn-lt"/>
            </a:endParaRPr>
          </a:p>
          <a:p>
            <a:pPr marL="356235" lvl="1" indent="-164465">
              <a:buClr>
                <a:srgbClr val="2D374A"/>
              </a:buClr>
            </a:pPr>
            <a:r>
              <a:rPr lang="en-US">
                <a:ea typeface="Microsoft Sans Serif"/>
                <a:cs typeface="Microsoft Sans Serif"/>
              </a:rPr>
              <a:t>Re-use EDGE, STAR, and </a:t>
            </a:r>
            <a:r>
              <a:rPr lang="en-US" err="1">
                <a:ea typeface="Microsoft Sans Serif"/>
                <a:cs typeface="Microsoft Sans Serif"/>
              </a:rPr>
              <a:t>XRTraffic</a:t>
            </a:r>
            <a:r>
              <a:rPr lang="en-US">
                <a:ea typeface="Microsoft Sans Serif"/>
                <a:cs typeface="Microsoft Sans Serif"/>
              </a:rPr>
              <a:t> work</a:t>
            </a:r>
            <a:endParaRPr lang="en-US"/>
          </a:p>
          <a:p>
            <a:pPr marL="356235" lvl="1" indent="-164465">
              <a:buClr>
                <a:srgbClr val="2D374A"/>
              </a:buClr>
            </a:pPr>
            <a:r>
              <a:rPr lang="en-US">
                <a:ea typeface="Microsoft Sans Serif"/>
                <a:cs typeface="Microsoft Sans Serif"/>
              </a:rPr>
              <a:t>Integrate split rendering </a:t>
            </a:r>
            <a:r>
              <a:rPr lang="en-US">
                <a:solidFill>
                  <a:srgbClr val="7030A0"/>
                </a:solidFill>
                <a:ea typeface="Microsoft Sans Serif"/>
                <a:cs typeface="Microsoft Sans Serif"/>
              </a:rPr>
              <a:t>in the 5GMS </a:t>
            </a:r>
            <a:r>
              <a:rPr lang="en-US">
                <a:ea typeface="Microsoft Sans Serif"/>
                <a:cs typeface="Microsoft Sans Serif"/>
              </a:rPr>
              <a:t>architecture</a:t>
            </a:r>
          </a:p>
          <a:p>
            <a:pPr marL="356235" lvl="1" indent="-164465">
              <a:buClr>
                <a:srgbClr val="2D374A"/>
              </a:buClr>
            </a:pPr>
            <a:r>
              <a:rPr lang="en-US">
                <a:ea typeface="Microsoft Sans Serif"/>
                <a:cs typeface="Microsoft Sans Serif"/>
              </a:rPr>
              <a:t>Define split rendering </a:t>
            </a:r>
            <a:r>
              <a:rPr lang="en-US">
                <a:solidFill>
                  <a:srgbClr val="7030A0"/>
                </a:solidFill>
                <a:ea typeface="Microsoft Sans Serif"/>
                <a:cs typeface="Microsoft Sans Serif"/>
              </a:rPr>
              <a:t>context and context relocation</a:t>
            </a:r>
          </a:p>
          <a:p>
            <a:pPr marL="356235" lvl="1" indent="-164465">
              <a:buClr>
                <a:srgbClr val="2D374A"/>
              </a:buClr>
            </a:pPr>
            <a:r>
              <a:rPr lang="en-US">
                <a:solidFill>
                  <a:srgbClr val="7030A0"/>
                </a:solidFill>
                <a:ea typeface="Microsoft Sans Serif"/>
                <a:cs typeface="Microsoft Sans Serif"/>
              </a:rPr>
              <a:t>KPIs and </a:t>
            </a:r>
            <a:r>
              <a:rPr lang="en-US" err="1">
                <a:solidFill>
                  <a:srgbClr val="7030A0"/>
                </a:solidFill>
                <a:ea typeface="Microsoft Sans Serif"/>
                <a:cs typeface="Microsoft Sans Serif"/>
              </a:rPr>
              <a:t>QoE</a:t>
            </a:r>
            <a:r>
              <a:rPr lang="en-US">
                <a:solidFill>
                  <a:srgbClr val="7030A0"/>
                </a:solidFill>
                <a:ea typeface="Microsoft Sans Serif"/>
                <a:cs typeface="Microsoft Sans Serif"/>
              </a:rPr>
              <a:t> Metrics</a:t>
            </a:r>
          </a:p>
          <a:p>
            <a:pPr marL="356235" lvl="1" indent="-164465">
              <a:buClr>
                <a:srgbClr val="2D374A"/>
              </a:buClr>
            </a:pPr>
            <a:r>
              <a:rPr lang="en-US">
                <a:solidFill>
                  <a:srgbClr val="7030A0"/>
                </a:solidFill>
                <a:ea typeface="Microsoft Sans Serif"/>
                <a:cs typeface="Microsoft Sans Serif"/>
              </a:rPr>
              <a:t>QoS Requirements and 5G System mapping</a:t>
            </a:r>
          </a:p>
          <a:p>
            <a:pPr marL="356235" lvl="1" indent="-164465">
              <a:buClr>
                <a:srgbClr val="2D374A"/>
              </a:buClr>
            </a:pPr>
            <a:endParaRPr lang="en-US">
              <a:ea typeface="Microsoft Sans Serif"/>
              <a:cs typeface="Microsoft Sans Serif"/>
            </a:endParaRPr>
          </a:p>
        </p:txBody>
      </p:sp>
    </p:spTree>
    <p:extLst>
      <p:ext uri="{BB962C8B-B14F-4D97-AF65-F5344CB8AC3E}">
        <p14:creationId xmlns:p14="http://schemas.microsoft.com/office/powerpoint/2010/main" val="20889599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508889-A9E3-4CFD-9083-170E876B0DDB}">
  <ds:schemaRefs>
    <ds:schemaRef ds:uri="ba37140e-f4c5-4a6c-a9b4-20a691ce6c8a"/>
    <ds:schemaRef ds:uri="cc9c437c-ae0c-4066-8d90-a0f7de78612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672EA31-3F7C-449E-A93C-02301E82B2AE}">
  <ds:schemaRefs>
    <ds:schemaRef ds:uri="http://schemas.microsoft.com/sharepoint/v3/contenttype/forms"/>
  </ds:schemaRefs>
</ds:datastoreItem>
</file>

<file path=customXml/itemProps3.xml><?xml version="1.0" encoding="utf-8"?>
<ds:datastoreItem xmlns:ds="http://schemas.openxmlformats.org/officeDocument/2006/customXml" ds:itemID="{BE97B4D3-D865-495F-B927-419CB5644145}">
  <ds:schemaRefs>
    <ds:schemaRef ds:uri="ba37140e-f4c5-4a6c-a9b4-20a691ce6c8a"/>
    <ds:schemaRef ds:uri="cc9c437c-ae0c-4066-8d90-a0f7de78612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Qualcomm Executive External</Template>
  <Application>Microsoft Office PowerPoint</Application>
  <PresentationFormat>Widescreen</PresentationFormat>
  <Slides>22</Slides>
  <Notes>5</Notes>
  <HiddenSlides>0</HiddenSlide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Qualcomm Executive External</vt:lpstr>
      <vt:lpstr>3GPP SA4  Rel-18 Priorities</vt:lpstr>
      <vt:lpstr>Outline</vt:lpstr>
      <vt:lpstr>PowerPoint Presentation</vt:lpstr>
      <vt:lpstr>Timeline for Agreeing on Rel-18 Features</vt:lpstr>
      <vt:lpstr>Summary</vt:lpstr>
      <vt:lpstr>Stage 2</vt:lpstr>
      <vt:lpstr>5G Augmented Reality Experiences Architecture (5G_AREA)</vt:lpstr>
      <vt:lpstr>Stage 3</vt:lpstr>
      <vt:lpstr>Split-Rendering Stage 3 (Split_XR)</vt:lpstr>
      <vt:lpstr>Split-Rendering Stage 3 (Split_XR)</vt:lpstr>
      <vt:lpstr>Split-Rendering Stage 3 (Split_XR)</vt:lpstr>
      <vt:lpstr>5GMS and Multicast/Broadcast Stage 3 Aspects </vt:lpstr>
      <vt:lpstr>Media Capabilities for AR Glasses (MeCAR)</vt:lpstr>
      <vt:lpstr>5G-RTC/iRTC: Commercial Conferencing Applications </vt:lpstr>
      <vt:lpstr>3GPP Conversational Services</vt:lpstr>
      <vt:lpstr>5G Real-time Communication  (5G-RTC)</vt:lpstr>
      <vt:lpstr>5G-RTC/iRTC Modularization</vt:lpstr>
      <vt:lpstr>Integration of new Video Codec into 5G</vt:lpstr>
      <vt:lpstr>Study Item on AI/ML Media (FS_AMM)</vt:lpstr>
      <vt:lpstr>Extensions of Rel-17</vt:lpstr>
      <vt:lpstr>Expected Extensions into Rel-18</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SA4  Rel-18 Priorities</dc:title>
  <dc:subject/>
  <dc:creator>Nikolai Leung</dc:creator>
  <cp:keywords/>
  <dc:description/>
  <cp:revision>1</cp:revision>
  <dcterms:created xsi:type="dcterms:W3CDTF">2021-10-21T18:55:07Z</dcterms:created>
  <dcterms:modified xsi:type="dcterms:W3CDTF">2021-11-03T14:16:09Z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