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2"/>
    <p:sldId id="469" r:id="rId3"/>
    <p:sldId id="470" r:id="rId4"/>
    <p:sldId id="468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Default Section" id="{8709AB15-F426-422D-AA0C-6DBEBD044FC2}">
          <p14:sldIdLst>
            <p14:sldId id="283"/>
            <p14:sldId id="469"/>
            <p14:sldId id="470"/>
            <p14:sldId id="4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6FF"/>
    <a:srgbClr val="014189"/>
    <a:srgbClr val="730740"/>
    <a:srgbClr val="002978"/>
    <a:srgbClr val="5492D3"/>
    <a:srgbClr val="FFFFFF"/>
    <a:srgbClr val="DE6B2A"/>
    <a:srgbClr val="5E0031"/>
    <a:srgbClr val="E9E9E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2992387"/>
              <a:satOff val="64296"/>
              <a:lumOff val="-11381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109976"/>
              <a:satOff val="63845"/>
              <a:lumOff val="-2278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319182"/>
              <a:satOff val="26553"/>
              <a:lumOff val="-16882"/>
            </a:schemeClr>
          </a:solidFill>
        </a:fill>
      </a:tcStyle>
    </a:firstCol>
    <a:lastRow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BBC Reith Sans Bold"/>
          <a:ea typeface="BBC Reith Sans Bold"/>
          <a:cs typeface="BBC Reith Sans Bold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BBC Reith Sans Regular"/>
          <a:ea typeface="BBC Reith Sans Regular"/>
          <a:cs typeface="BBC Reith Sans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88719" autoAdjust="0"/>
  </p:normalViewPr>
  <p:slideViewPr>
    <p:cSldViewPr snapToGrid="0" snapToObjects="1">
      <p:cViewPr varScale="1">
        <p:scale>
          <a:sx n="30" d="100"/>
          <a:sy n="30" d="100"/>
        </p:scale>
        <p:origin x="908" y="52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42724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500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02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03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5585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32" name="Short Title of this talk"/>
          <p:cNvSpPr txBox="1">
            <a:spLocks noGrp="1"/>
          </p:cNvSpPr>
          <p:nvPr>
            <p:ph type="body" sz="quarter" idx="13"/>
          </p:nvPr>
        </p:nvSpPr>
        <p:spPr>
          <a:xfrm>
            <a:off x="1416733" y="2004722"/>
            <a:ext cx="21691759" cy="605261"/>
          </a:xfrm>
          <a:prstGeom prst="rect">
            <a:avLst/>
          </a:prstGeom>
        </p:spPr>
        <p:txBody>
          <a:bodyPr lIns="0" tIns="0" rIns="0" bIns="0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2800" cap="all">
                <a:solidFill>
                  <a:schemeClr val="accent3">
                    <a:hueOff val="-3196859"/>
                    <a:satOff val="14651"/>
                    <a:lumOff val="-27669"/>
                  </a:schemeClr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r>
              <a:t>Short Title of this talk</a:t>
            </a:r>
          </a:p>
        </p:txBody>
      </p:sp>
      <p:sp>
        <p:nvSpPr>
          <p:cNvPr id="33" name="Heading for this slide"/>
          <p:cNvSpPr txBox="1">
            <a:spLocks noGrp="1"/>
          </p:cNvSpPr>
          <p:nvPr>
            <p:ph type="body" sz="quarter" idx="14"/>
          </p:nvPr>
        </p:nvSpPr>
        <p:spPr>
          <a:xfrm>
            <a:off x="1416733" y="2514151"/>
            <a:ext cx="14607879" cy="1849316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457200">
              <a:spcBef>
                <a:spcPts val="0"/>
              </a:spcBef>
              <a:buClrTx/>
              <a:buSzTx/>
              <a:buNone/>
              <a:defRPr sz="5200" b="1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defRPr>
            </a:lvl1pPr>
          </a:lstStyle>
          <a:p>
            <a:r>
              <a:rPr dirty="0"/>
              <a:t>Heading for this slide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56712" y="930423"/>
            <a:ext cx="376022" cy="406401"/>
          </a:xfrm>
          <a:prstGeom prst="rect">
            <a:avLst/>
          </a:prstGeom>
        </p:spPr>
        <p:txBody>
          <a:bodyPr lIns="0" tIns="0" rIns="0" bIns="0"/>
          <a:lstStyle>
            <a:lvl1pPr algn="r"/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5" name="Keep to 3–5 single-sentence bullets when adding text to slides…"/>
          <p:cNvSpPr txBox="1">
            <a:spLocks noGrp="1"/>
          </p:cNvSpPr>
          <p:nvPr>
            <p:ph type="body" sz="quarter" idx="15"/>
          </p:nvPr>
        </p:nvSpPr>
        <p:spPr>
          <a:xfrm>
            <a:off x="1420200" y="5251450"/>
            <a:ext cx="10185680" cy="5562600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/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Keep to 3–5 single-sentence bullets </a:t>
            </a:r>
            <a:r>
              <a:rPr dirty="0"/>
              <a:t>when adding text to slides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Emphasise your key points </a:t>
            </a:r>
            <a:r>
              <a:rPr dirty="0"/>
              <a:t>in bold to reduce cognitive load</a:t>
            </a:r>
          </a:p>
          <a:p>
            <a:pPr marL="635000" indent="-635000" defTabSz="825500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dirty="0">
                <a:latin typeface="BBC Reith Sans Bold"/>
                <a:ea typeface="BBC Reith Sans Bold"/>
                <a:cs typeface="BBC Reith Sans Bold"/>
                <a:sym typeface="BBC Reith Sans Bold"/>
              </a:rPr>
              <a:t>You want your audience to be listening to you</a:t>
            </a:r>
            <a:r>
              <a:rPr dirty="0"/>
              <a:t>, not straining to read the screen</a:t>
            </a:r>
          </a:p>
        </p:txBody>
      </p:sp>
      <p:pic>
        <p:nvPicPr>
          <p:cNvPr id="36" name="Image" descr="Image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27038" y="1017407"/>
            <a:ext cx="3975100" cy="279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185650" y="13081000"/>
            <a:ext cx="477622" cy="508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Medium"/>
                <a:ea typeface="BBC Reith Sans Medium"/>
                <a:cs typeface="BBC Reith Sans Medium"/>
                <a:sym typeface="BBC Reith Sans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chemeClr val="accent1"/>
          </a:solidFill>
          <a:uFillTx/>
          <a:latin typeface="+mn-lt"/>
          <a:ea typeface="+mn-ea"/>
          <a:cs typeface="+mn-cs"/>
          <a:sym typeface="BBC Reith Serif Bold"/>
        </a:defRPr>
      </a:lvl9pPr>
    </p:titleStyle>
    <p:bodyStyle>
      <a:lvl1pPr marL="483809" marR="0" indent="-483809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1pPr>
      <a:lvl2pPr marL="105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2pPr>
      <a:lvl3pPr marL="169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3pPr>
      <a:lvl4pPr marL="232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4pPr>
      <a:lvl5pPr marL="296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5pPr>
      <a:lvl6pPr marL="359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6pPr>
      <a:lvl7pPr marL="423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7pPr>
      <a:lvl8pPr marL="4868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8pPr>
      <a:lvl9pPr marL="5503333" marR="0" indent="-423333" algn="l" defTabSz="368300" latinLnBrk="0">
        <a:lnSpc>
          <a:spcPct val="100000"/>
        </a:lnSpc>
        <a:spcBef>
          <a:spcPts val="3600"/>
        </a:spcBef>
        <a:spcAft>
          <a:spcPts val="0"/>
        </a:spcAft>
        <a:buClr>
          <a:schemeClr val="accent1"/>
        </a:buClr>
        <a:buSzPct val="125000"/>
        <a:buFontTx/>
        <a:buChar char="-"/>
        <a:tabLst/>
        <a:defRPr sz="3200" b="0" i="0" u="none" strike="noStrike" cap="none" spc="0" baseline="0">
          <a:solidFill>
            <a:srgbClr val="000000"/>
          </a:solidFill>
          <a:uFillTx/>
          <a:latin typeface="BBC Reith Sans Regular"/>
          <a:ea typeface="BBC Reith Sans Regular"/>
          <a:cs typeface="BBC Reith Sans Regular"/>
          <a:sym typeface="BBC Reith Sans Regular"/>
        </a:defRPr>
      </a:lvl9pPr>
    </p:bodyStyle>
    <p:other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1pPr>
      <a:lvl2pPr marL="0" marR="0" indent="228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2pPr>
      <a:lvl3pPr marL="0" marR="0" indent="457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3pPr>
      <a:lvl4pPr marL="0" marR="0" indent="685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4pPr>
      <a:lvl5pPr marL="0" marR="0" indent="9144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5pPr>
      <a:lvl6pPr marL="0" marR="0" indent="1143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6pPr>
      <a:lvl7pPr marL="0" marR="0" indent="13716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7pPr>
      <a:lvl8pPr marL="0" marR="0" indent="16002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8pPr>
      <a:lvl9pPr marL="0" marR="0" indent="18288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BBC Reith Sans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588" name="Rectangle"/>
          <p:cNvSpPr/>
          <p:nvPr/>
        </p:nvSpPr>
        <p:spPr>
          <a:xfrm>
            <a:off x="-10770" y="4310074"/>
            <a:ext cx="24546766" cy="944785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/>
          </a:p>
        </p:txBody>
      </p:sp>
      <p:sp>
        <p:nvSpPr>
          <p:cNvPr id="589" name="Optional sub-title of talk…"/>
          <p:cNvSpPr txBox="1">
            <a:spLocks noGrp="1"/>
          </p:cNvSpPr>
          <p:nvPr>
            <p:ph type="body" idx="13"/>
          </p:nvPr>
        </p:nvSpPr>
        <p:spPr>
          <a:xfrm>
            <a:off x="1416733" y="2023353"/>
            <a:ext cx="17182552" cy="8249056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6000" cap="none" dirty="0">
                <a:latin typeface="+mn-lt"/>
                <a:ea typeface="+mn-ea"/>
                <a:cs typeface="+mn-cs"/>
                <a:sym typeface="BBC Reith Serif Bold"/>
              </a:rPr>
              <a:t>On Media Delivery in Rel-18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endParaRPr lang="en-GB" sz="7200" cap="none" dirty="0">
              <a:latin typeface="+mn-lt"/>
              <a:ea typeface="+mn-ea"/>
              <a:cs typeface="+mn-cs"/>
              <a:sym typeface="BBC Reith Serif Bold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4600" cap="none" dirty="0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rPr>
              <a:t>BBC Input to 3GPP SA Rel-18 Workshop</a:t>
            </a:r>
          </a:p>
          <a:p>
            <a:pPr>
              <a:lnSpc>
                <a:spcPct val="90000"/>
              </a:lnSpc>
              <a:spcBef>
                <a:spcPts val="1000"/>
              </a:spcBef>
              <a:defRPr>
                <a:solidFill>
                  <a:srgbClr val="E4631B"/>
                </a:solidFill>
              </a:defRPr>
            </a:pPr>
            <a:r>
              <a:rPr lang="en-GB" sz="4600" cap="none" dirty="0">
                <a:solidFill>
                  <a:schemeClr val="accent3"/>
                </a:solidFill>
                <a:latin typeface="+mn-lt"/>
                <a:ea typeface="+mn-ea"/>
                <a:cs typeface="+mn-cs"/>
                <a:sym typeface="BBC Reith Serif Bold"/>
              </a:rPr>
              <a:t>[S4WS-210003]</a:t>
            </a:r>
            <a:endParaRPr sz="4600" cap="none" dirty="0">
              <a:solidFill>
                <a:schemeClr val="accent3"/>
              </a:solidFill>
              <a:latin typeface="+mn-lt"/>
              <a:ea typeface="+mn-ea"/>
              <a:cs typeface="+mn-cs"/>
              <a:sym typeface="BBC Reith Serif Bold"/>
            </a:endParaRPr>
          </a:p>
        </p:txBody>
      </p:sp>
      <p:sp>
        <p:nvSpPr>
          <p:cNvPr id="5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  <p:pic>
        <p:nvPicPr>
          <p:cNvPr id="591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593" name="Text"/>
          <p:cNvSpPr txBox="1"/>
          <p:nvPr/>
        </p:nvSpPr>
        <p:spPr>
          <a:xfrm>
            <a:off x="23162229" y="12597441"/>
            <a:ext cx="477623" cy="50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400" b="0">
                <a:solidFill>
                  <a:srgbClr val="929292"/>
                </a:solidFill>
                <a:latin typeface="BBC Reith Sans Bold"/>
                <a:ea typeface="BBC Reith Sans Bold"/>
                <a:cs typeface="BBC Reith Sans Bold"/>
                <a:sym typeface="BBC Reith Sans Bold"/>
              </a:defRPr>
            </a:lvl1pPr>
          </a:lstStyle>
          <a:p>
            <a:fld id="{86CB4B4D-7CA3-9044-876B-883B54F8677D}" type="slidenum">
              <a:rPr/>
              <a:t>1</a:t>
            </a:fld>
            <a:endParaRPr/>
          </a:p>
        </p:txBody>
      </p:sp>
      <p:pic>
        <p:nvPicPr>
          <p:cNvPr id="594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12184361" y="2186766"/>
            <a:ext cx="12305150" cy="3914446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Nicky Birch  –  Lead Producer Henry Cooke  –  Creative Technologist…"/>
          <p:cNvSpPr txBox="1"/>
          <p:nvPr/>
        </p:nvSpPr>
        <p:spPr>
          <a:xfrm>
            <a:off x="1419494" y="11666233"/>
            <a:ext cx="10394554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b">
            <a:spAutoFit/>
          </a:bodyPr>
          <a:lstStyle/>
          <a:p>
            <a:pPr algn="l" defTabSz="457200">
              <a:spcBef>
                <a:spcPts val="2000"/>
              </a:spcBef>
              <a:defRPr sz="2800" b="0">
                <a:latin typeface="BBC Reith Sans Light"/>
                <a:ea typeface="BBC Reith Sans Light"/>
                <a:cs typeface="BBC Reith Sans Light"/>
                <a:sym typeface="BBC Reith Sans Light"/>
              </a:defRPr>
            </a:pPr>
            <a:br>
              <a:rPr lang="en-GB" dirty="0"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</a:rPr>
            </a:br>
            <a:r>
              <a:rPr lang="en-GB" dirty="0"/>
              <a:t>July 2021</a:t>
            </a:r>
          </a:p>
        </p:txBody>
      </p:sp>
      <p:pic>
        <p:nvPicPr>
          <p:cNvPr id="596" name="BBC_R&amp;D_171816d-435b83a-918447_KLYIH-strip-print.png" descr="BBC_R&amp;D_171816d-435b83a-918447_KLYIH-strip-print.png"/>
          <p:cNvPicPr>
            <a:picLocks/>
          </p:cNvPicPr>
          <p:nvPr/>
        </p:nvPicPr>
        <p:blipFill>
          <a:blip r:embed="rId4"/>
          <a:srcRect l="32154" r="13040"/>
          <a:stretch>
            <a:fillRect/>
          </a:stretch>
        </p:blipFill>
        <p:spPr>
          <a:xfrm rot="5400000">
            <a:off x="19972430" y="9295749"/>
            <a:ext cx="7580431" cy="1292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BBC_R&amp;D_171816d-435b83a-918447_DJUPL-card-print.png" descr="BBC_R&amp;D_171816d-435b83a-918447_DJUPL-card-print.png"/>
          <p:cNvPicPr>
            <a:picLocks noChangeAspect="1"/>
          </p:cNvPicPr>
          <p:nvPr/>
        </p:nvPicPr>
        <p:blipFill>
          <a:blip r:embed="rId5"/>
          <a:srcRect l="251" t="60542" r="90032"/>
          <a:stretch>
            <a:fillRect/>
          </a:stretch>
        </p:blipFill>
        <p:spPr>
          <a:xfrm>
            <a:off x="23108577" y="4858953"/>
            <a:ext cx="1279761" cy="1299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F42FB3C-C6C3-4429-98B3-0A51E13009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2655" y="2189493"/>
            <a:ext cx="2684119" cy="268411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39992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GB" b="1" dirty="0"/>
              <a:t>High-level goals</a:t>
            </a:r>
            <a:endParaRPr lang="en-US" dirty="0"/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6989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Distribution of linear and on-demand television and radio services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Universal access</a:t>
            </a:r>
          </a:p>
          <a:p>
            <a:pPr marL="1844524" lvl="2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Subscription-free access to content over PLMNs 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Broadcast-equivalent QoS (i.e. high quality and reliability)</a:t>
            </a: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Complete and supportive standards-based ecosystem</a:t>
            </a: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Widespread and consistent feature support in handsets essential</a:t>
            </a:r>
          </a:p>
          <a:p>
            <a:pPr marL="1844524" lvl="2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Considerations on backwards compatibility of new techniques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Audio/Video Production</a:t>
            </a:r>
          </a:p>
        </p:txBody>
      </p:sp>
    </p:spTree>
    <p:extLst>
      <p:ext uri="{BB962C8B-B14F-4D97-AF65-F5344CB8AC3E}">
        <p14:creationId xmlns:p14="http://schemas.microsoft.com/office/powerpoint/2010/main" val="243035847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23663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Proposed t</a:t>
            </a:r>
            <a:r>
              <a:rPr lang="en-GB" b="1" dirty="0"/>
              <a:t>echnical </a:t>
            </a:r>
            <a:r>
              <a:rPr lang="en-GB" dirty="0"/>
              <a:t>e</a:t>
            </a:r>
            <a:r>
              <a:rPr lang="en-GB" b="1" dirty="0"/>
              <a:t>nhancements</a:t>
            </a:r>
            <a:endParaRPr lang="en-US" dirty="0"/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5783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Support proposed studies that could enhance media delivery over mobile networks.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Study techniques to address universal access to unicast/multicast/broadcast services.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Specify Receive-only Mode/Free-to-Air for 5MBS.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/>
              <a:t>Study uplink enhancements (e.g. for higher uplink bit rates or better QoS).</a:t>
            </a:r>
          </a:p>
          <a:p>
            <a:pPr marL="0" indent="0" defTabSz="825500" hangingPunct="1">
              <a:spcBef>
                <a:spcPts val="2300"/>
              </a:spcBef>
              <a:buClr>
                <a:srgbClr val="E4631B"/>
              </a:buClr>
              <a:buNone/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</a:t>
            </a:r>
            <a:b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</a:b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endParaRPr lang="en-GB" sz="4000" dirty="0">
              <a:solidFill>
                <a:schemeClr val="tx1"/>
              </a:solidFill>
              <a:latin typeface="BBC Reith Sans" panose="020B0603020204020204" pitchFamily="34" charset="0"/>
              <a:ea typeface="BBC Reith Sans" panose="020B0603020204020204" pitchFamily="34" charset="0"/>
              <a:cs typeface="BBC Reith Sans" panose="020B0603020204020204" pitchFamily="34" charset="0"/>
              <a:sym typeface="BBC Reith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203009528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ectangle"/>
          <p:cNvSpPr/>
          <p:nvPr/>
        </p:nvSpPr>
        <p:spPr>
          <a:xfrm>
            <a:off x="11689" y="4356321"/>
            <a:ext cx="24360623" cy="9388015"/>
          </a:xfrm>
          <a:prstGeom prst="rect">
            <a:avLst/>
          </a:prstGeom>
          <a:solidFill>
            <a:srgbClr val="E9E9E9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pPr>
            <a:endParaRPr dirty="0"/>
          </a:p>
        </p:txBody>
      </p:sp>
      <p:sp>
        <p:nvSpPr>
          <p:cNvPr id="682" name="Short Title of this talk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/>
              <a:t>On Media Delivery in ReL-18</a:t>
            </a:r>
          </a:p>
        </p:txBody>
      </p:sp>
      <p:sp>
        <p:nvSpPr>
          <p:cNvPr id="683" name="Double column with more text"/>
          <p:cNvSpPr txBox="1">
            <a:spLocks noGrp="1"/>
          </p:cNvSpPr>
          <p:nvPr>
            <p:ph type="body" idx="14"/>
          </p:nvPr>
        </p:nvSpPr>
        <p:spPr>
          <a:xfrm>
            <a:off x="1416733" y="2514151"/>
            <a:ext cx="19062376" cy="184931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Specific proposals</a:t>
            </a:r>
          </a:p>
        </p:txBody>
      </p:sp>
      <p:sp>
        <p:nvSpPr>
          <p:cNvPr id="6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686" name="Image" descr="Imag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-6948" y="-59790"/>
            <a:ext cx="5391609" cy="697461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Use large blocks of text sparingly, and only if they’re also provided as a hand out. Asking people to read this much text on a screen means they won’t be listening to what you have to say, and will be a problem unless your screen is massive."/>
          <p:cNvSpPr txBox="1"/>
          <p:nvPr/>
        </p:nvSpPr>
        <p:spPr>
          <a:xfrm>
            <a:off x="12904038" y="5226050"/>
            <a:ext cx="10185680" cy="748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spcBef>
                <a:spcPts val="2300"/>
              </a:spcBef>
              <a:defRPr sz="4200" b="0"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</a:lstStyle>
          <a:p>
            <a:endParaRPr dirty="0"/>
          </a:p>
        </p:txBody>
      </p:sp>
      <p:sp>
        <p:nvSpPr>
          <p:cNvPr id="11" name="Keep to 3–5 single-sentence bullets when adding text to slides…">
            <a:extLst>
              <a:ext uri="{FF2B5EF4-FFF2-40B4-BE49-F238E27FC236}">
                <a16:creationId xmlns:a16="http://schemas.microsoft.com/office/drawing/2014/main" id="{73BAFA80-CB34-4346-907C-1C1B0461EB16}"/>
              </a:ext>
            </a:extLst>
          </p:cNvPr>
          <p:cNvSpPr txBox="1">
            <a:spLocks/>
          </p:cNvSpPr>
          <p:nvPr/>
        </p:nvSpPr>
        <p:spPr>
          <a:xfrm>
            <a:off x="1416734" y="4971026"/>
            <a:ext cx="22955578" cy="4257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marL="483809" marR="0" indent="-483809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1pPr>
            <a:lvl2pPr marL="105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2pPr>
            <a:lvl3pPr marL="169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3pPr>
            <a:lvl4pPr marL="232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4pPr>
            <a:lvl5pPr marL="296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5pPr>
            <a:lvl6pPr marL="359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6pPr>
            <a:lvl7pPr marL="423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7pPr>
            <a:lvl8pPr marL="4868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8pPr>
            <a:lvl9pPr marL="5503333" marR="0" indent="-423333" algn="l" defTabSz="368300" latinLnBrk="0">
              <a:lnSpc>
                <a:spcPct val="100000"/>
              </a:lnSpc>
              <a:spcBef>
                <a:spcPts val="3600"/>
              </a:spcBef>
              <a:spcAft>
                <a:spcPts val="0"/>
              </a:spcAft>
              <a:buClr>
                <a:schemeClr val="accent1"/>
              </a:buClr>
              <a:buSzPct val="125000"/>
              <a:buFontTx/>
              <a:buChar char="-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BBC Reith Sans Regular"/>
                <a:ea typeface="BBC Reith Sans Regular"/>
                <a:cs typeface="BBC Reith Sans Regular"/>
                <a:sym typeface="BBC Reith Sans Regular"/>
              </a:defRPr>
            </a:lvl9pPr>
          </a:lstStyle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5G Multicast–Broadcast Services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Complete potential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leftovers from MBS work under Rel-17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Fully specify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MBS Receive-only Mode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to support free-to-air broadcast service</a:t>
            </a:r>
          </a:p>
          <a:p>
            <a:pPr marL="635000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5G Media Streaming</a:t>
            </a:r>
          </a:p>
          <a:p>
            <a:pPr marL="1209524" lvl="1" indent="-635000" defTabSz="825500" hangingPunct="1">
              <a:spcBef>
                <a:spcPts val="2300"/>
              </a:spcBef>
              <a:buClr>
                <a:srgbClr val="E4631B"/>
              </a:buClr>
              <a:defRPr sz="4200"/>
            </a:pP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Study </a:t>
            </a:r>
            <a:r>
              <a:rPr lang="en-GB" sz="4000" b="1" dirty="0">
                <a:solidFill>
                  <a:schemeClr val="accent2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uplink enhancements</a:t>
            </a:r>
            <a:r>
              <a:rPr lang="en-GB" sz="4000" dirty="0">
                <a:solidFill>
                  <a:schemeClr val="tx1"/>
                </a:solidFill>
                <a:latin typeface="BBC Reith Sans" panose="020B0603020204020204" pitchFamily="34" charset="0"/>
                <a:ea typeface="BBC Reith Sans" panose="020B0603020204020204" pitchFamily="34" charset="0"/>
                <a:cs typeface="BBC Reith Sans" panose="020B0603020204020204" pitchFamily="34" charset="0"/>
                <a:sym typeface="BBC Reith Sans Bold"/>
              </a:rPr>
              <a:t> via a gap analysis against AV Production requirements</a:t>
            </a:r>
          </a:p>
        </p:txBody>
      </p:sp>
    </p:spTree>
    <p:extLst>
      <p:ext uri="{BB962C8B-B14F-4D97-AF65-F5344CB8AC3E}">
        <p14:creationId xmlns:p14="http://schemas.microsoft.com/office/powerpoint/2010/main" val="76294484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4EA67D"/>
      </a:accent1>
      <a:accent2>
        <a:srgbClr val="973D99"/>
      </a:accent2>
      <a:accent3>
        <a:srgbClr val="DE6B2A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BBC Reith Serif Bold"/>
        <a:ea typeface="BBC Reith Serif Bold"/>
        <a:cs typeface="BBC Reith Serif Bold"/>
      </a:majorFont>
      <a:minorFont>
        <a:latin typeface="BBC Reith Serif Bold"/>
        <a:ea typeface="BBC Reith Serif Bold"/>
        <a:cs typeface="BBC Reith Serif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A2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BBC Reith Sans Regular"/>
            <a:ea typeface="BBC Reith Sans Regular"/>
            <a:cs typeface="BBC Reith Sans Regular"/>
            <a:sym typeface="BBC Reith Sans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</TotalTime>
  <Words>188</Words>
  <Application>Microsoft Office PowerPoint</Application>
  <PresentationFormat>Custom</PresentationFormat>
  <Paragraphs>37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BBC Reith Sans</vt:lpstr>
      <vt:lpstr>BBC Reith Sans Bold</vt:lpstr>
      <vt:lpstr>BBC Reith Sans Light</vt:lpstr>
      <vt:lpstr>BBC Reith Sans Medium</vt:lpstr>
      <vt:lpstr>BBC Reith Sans Regular</vt:lpstr>
      <vt:lpstr>BBC Reith Serif Bold</vt:lpstr>
      <vt:lpstr>Helvetica Neue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Murphy</dc:creator>
  <cp:lastModifiedBy>Richard Bradbury</cp:lastModifiedBy>
  <cp:revision>194</cp:revision>
  <dcterms:modified xsi:type="dcterms:W3CDTF">2021-08-03T12:05:46Z</dcterms:modified>
</cp:coreProperties>
</file>