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7" r:id="rId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一笑" initials="刘一笑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9"/>
        <p:guide pos="382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commentAuthors" Target="commentAuthors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F9014-DB3C-4EC4-84B1-CF3B11B7A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-738293" y="2284096"/>
            <a:ext cx="586740" cy="305435"/>
          </a:xfrm>
          <a:prstGeom prst="rect">
            <a:avLst/>
          </a:prstGeom>
          <a:solidFill>
            <a:srgbClr val="1184C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32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-738293" y="2778761"/>
            <a:ext cx="586740" cy="305435"/>
          </a:xfrm>
          <a:prstGeom prst="rect">
            <a:avLst/>
          </a:prstGeom>
          <a:solidFill>
            <a:srgbClr val="88D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32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2"/>
          </p:nvPr>
        </p:nvSpPr>
        <p:spPr>
          <a:xfrm>
            <a:off x="9448800" y="6494208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F63A3B-78C7-47BE-AE5E-E10140E0464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-738293" y="3290571"/>
            <a:ext cx="585893" cy="344805"/>
          </a:xfrm>
          <a:prstGeom prst="rect">
            <a:avLst/>
          </a:prstGeom>
          <a:solidFill>
            <a:srgbClr val="1184CF">
              <a:alpha val="25000"/>
            </a:srgbClr>
          </a:solidFill>
          <a:ln w="9525">
            <a:noFill/>
          </a:ln>
        </p:spPr>
        <p:txBody>
          <a:bodyPr wrap="square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Tx/>
              <a:buFont typeface="Wingdings" panose="05000000000000000000" charset="0"/>
              <a:buNone/>
              <a:defRPr/>
            </a:pPr>
            <a:endParaRPr kumimoji="0" lang="zh-CN" altLang="en-US" sz="105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-738293" y="3767456"/>
            <a:ext cx="585893" cy="344805"/>
          </a:xfrm>
          <a:prstGeom prst="rect">
            <a:avLst/>
          </a:prstGeom>
          <a:solidFill>
            <a:srgbClr val="88DB29">
              <a:alpha val="25000"/>
            </a:srgbClr>
          </a:solidFill>
          <a:ln w="9525">
            <a:noFill/>
          </a:ln>
        </p:spPr>
        <p:txBody>
          <a:bodyPr wrap="square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Tx/>
              <a:buFont typeface="Wingdings" panose="05000000000000000000" charset="0"/>
              <a:buNone/>
              <a:defRPr/>
            </a:pPr>
            <a:endParaRPr kumimoji="0" lang="zh-CN" altLang="en-US" sz="105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8966498" y="-94346"/>
            <a:ext cx="3234833" cy="1018374"/>
            <a:chOff x="322377" y="128913"/>
            <a:chExt cx="3227035" cy="1067978"/>
          </a:xfrm>
        </p:grpSpPr>
        <p:pic>
          <p:nvPicPr>
            <p:cNvPr id="18" name="图片 17"/>
            <p:cNvPicPr>
              <a:picLocks noChangeAspect="1"/>
            </p:cNvPicPr>
            <p:nvPr userDrawn="1"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 userDrawn="1"/>
          </p:nvPicPr>
          <p:blipFill>
            <a:blip r:embed="rId5" cstate="screen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标题 1"/>
          <p:cNvSpPr txBox="1"/>
          <p:nvPr/>
        </p:nvSpPr>
        <p:spPr>
          <a:xfrm>
            <a:off x="26443" y="42351"/>
            <a:ext cx="8153400" cy="611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755"/>
            <a:r>
              <a:rPr sz="3200" b="1" dirty="0" smtClean="0">
                <a:solidFill>
                  <a:srgbClr val="0085D0"/>
                </a:solidFill>
                <a:latin typeface="微软雅黑" panose="020B0503020204020204" charset="-122"/>
                <a:ea typeface="微软雅黑" panose="020B0503020204020204" charset="-122"/>
              </a:rPr>
              <a:t>FS_</a:t>
            </a:r>
            <a:r>
              <a:rPr lang="en-US" sz="3200" b="1" dirty="0" smtClean="0">
                <a:solidFill>
                  <a:srgbClr val="0085D0"/>
                </a:solidFill>
                <a:latin typeface="微软雅黑" panose="020B0503020204020204" charset="-122"/>
                <a:ea typeface="微软雅黑" panose="020B0503020204020204" charset="-122"/>
              </a:rPr>
              <a:t>Beyond2D</a:t>
            </a:r>
            <a:r>
              <a:rPr sz="3200" b="1" dirty="0" smtClean="0">
                <a:solidFill>
                  <a:srgbClr val="0085D0"/>
                </a:solidFill>
                <a:latin typeface="微软雅黑" panose="020B0503020204020204" charset="-122"/>
                <a:ea typeface="微软雅黑" panose="020B0503020204020204" charset="-122"/>
              </a:rPr>
              <a:t> Timeline (proposed)</a:t>
            </a:r>
            <a:endParaRPr sz="3200" b="1" dirty="0" smtClean="0">
              <a:solidFill>
                <a:srgbClr val="0085D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17805" y="1167130"/>
            <a:ext cx="10922000" cy="5348605"/>
            <a:chOff x="343" y="2268"/>
            <a:chExt cx="17200" cy="7993"/>
          </a:xfrm>
        </p:grpSpPr>
        <p:cxnSp>
          <p:nvCxnSpPr>
            <p:cNvPr id="6" name="Straight Connector 26"/>
            <p:cNvCxnSpPr/>
            <p:nvPr/>
          </p:nvCxnSpPr>
          <p:spPr>
            <a:xfrm>
              <a:off x="4553" y="3260"/>
              <a:ext cx="0" cy="699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>
              <a:stCxn id="104" idx="4"/>
            </p:cNvCxnSpPr>
            <p:nvPr/>
          </p:nvCxnSpPr>
          <p:spPr>
            <a:xfrm>
              <a:off x="10893" y="3254"/>
              <a:ext cx="0" cy="699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ight Arrow 8"/>
            <p:cNvSpPr/>
            <p:nvPr/>
          </p:nvSpPr>
          <p:spPr>
            <a:xfrm>
              <a:off x="1480" y="2785"/>
              <a:ext cx="15945" cy="589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ight Arrow 10"/>
            <p:cNvSpPr/>
            <p:nvPr/>
          </p:nvSpPr>
          <p:spPr>
            <a:xfrm>
              <a:off x="1480" y="4411"/>
              <a:ext cx="15945" cy="58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TextBox 11"/>
            <p:cNvSpPr txBox="1"/>
            <p:nvPr/>
          </p:nvSpPr>
          <p:spPr>
            <a:xfrm>
              <a:off x="343" y="4487"/>
              <a:ext cx="665" cy="412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>
                <a:defRPr sz="1200">
                  <a:latin typeface="Calibri" panose="020F0502020204030204" pitchFamily="34" charset="0"/>
                  <a:cs typeface="Calibri" panose="020F0502020204030204" pitchFamily="34" charset="0"/>
                </a:defRPr>
              </a:lvl1pPr>
            </a:lstStyle>
            <a:p>
              <a:r>
                <a:rPr lang="en-US" dirty="0" smtClean="0"/>
                <a:t>SA4</a:t>
              </a:r>
              <a:endParaRPr lang="en-US" dirty="0" smtClean="0"/>
            </a:p>
          </p:txBody>
        </p:sp>
        <p:sp>
          <p:nvSpPr>
            <p:cNvPr id="8" name="Oval 12"/>
            <p:cNvSpPr/>
            <p:nvPr/>
          </p:nvSpPr>
          <p:spPr>
            <a:xfrm>
              <a:off x="2257" y="2907"/>
              <a:ext cx="345" cy="345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836" y="2270"/>
              <a:ext cx="1263" cy="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/>
              <a:r>
                <a:rPr lang="en-US" sz="1200" dirty="0" smtClean="0"/>
                <a:t>Mar, 24</a:t>
              </a:r>
              <a:endParaRPr lang="en-GB" sz="1200" dirty="0"/>
            </a:p>
          </p:txBody>
        </p:sp>
        <p:sp>
          <p:nvSpPr>
            <p:cNvPr id="18" name="Oval 17"/>
            <p:cNvSpPr/>
            <p:nvPr/>
          </p:nvSpPr>
          <p:spPr>
            <a:xfrm>
              <a:off x="3367" y="2907"/>
              <a:ext cx="345" cy="345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18"/>
            <p:cNvSpPr/>
            <p:nvPr/>
          </p:nvSpPr>
          <p:spPr>
            <a:xfrm>
              <a:off x="4381" y="2896"/>
              <a:ext cx="345" cy="345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908" y="2270"/>
              <a:ext cx="1263" cy="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/>
              <a:r>
                <a:rPr lang="en-US" sz="1200" dirty="0" smtClean="0"/>
                <a:t>Apr, 24</a:t>
              </a:r>
              <a:endParaRPr lang="en-GB" sz="1200" dirty="0"/>
            </a:p>
          </p:txBody>
        </p:sp>
        <p:sp>
          <p:nvSpPr>
            <p:cNvPr id="22" name="Oval 21"/>
            <p:cNvSpPr/>
            <p:nvPr/>
          </p:nvSpPr>
          <p:spPr>
            <a:xfrm>
              <a:off x="7635" y="2904"/>
              <a:ext cx="345" cy="345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178" y="2270"/>
              <a:ext cx="1263" cy="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/>
              <a:r>
                <a:rPr lang="en-US" sz="1200" dirty="0" smtClean="0"/>
                <a:t>Aug 24</a:t>
              </a:r>
              <a:endParaRPr lang="en-GB" sz="1200" dirty="0"/>
            </a:p>
          </p:txBody>
        </p:sp>
        <p:cxnSp>
          <p:nvCxnSpPr>
            <p:cNvPr id="26" name="Straight Connector 25"/>
            <p:cNvCxnSpPr>
              <a:stCxn id="8" idx="4"/>
            </p:cNvCxnSpPr>
            <p:nvPr/>
          </p:nvCxnSpPr>
          <p:spPr>
            <a:xfrm>
              <a:off x="2430" y="3252"/>
              <a:ext cx="0" cy="699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540" y="3252"/>
              <a:ext cx="0" cy="699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>
              <a:stCxn id="22" idx="4"/>
            </p:cNvCxnSpPr>
            <p:nvPr/>
          </p:nvCxnSpPr>
          <p:spPr>
            <a:xfrm>
              <a:off x="7808" y="3249"/>
              <a:ext cx="0" cy="699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 35"/>
            <p:cNvSpPr/>
            <p:nvPr/>
          </p:nvSpPr>
          <p:spPr>
            <a:xfrm>
              <a:off x="3372" y="4534"/>
              <a:ext cx="345" cy="345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Oval 37"/>
            <p:cNvSpPr/>
            <p:nvPr/>
          </p:nvSpPr>
          <p:spPr>
            <a:xfrm>
              <a:off x="7635" y="4531"/>
              <a:ext cx="345" cy="345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TextBox 44"/>
            <p:cNvSpPr txBox="1"/>
            <p:nvPr/>
          </p:nvSpPr>
          <p:spPr>
            <a:xfrm>
              <a:off x="2766" y="3923"/>
              <a:ext cx="922" cy="4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latinLnBrk="0">
                <a:lnSpc>
                  <a:spcPct val="100000"/>
                </a:lnSpc>
              </a:pPr>
              <a:r>
                <a:rPr lang="en-US" sz="1200" dirty="0" smtClean="0"/>
                <a:t>#127-bis</a:t>
              </a:r>
              <a:endParaRPr lang="en-GB" sz="1200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916" y="4154"/>
              <a:ext cx="1064" cy="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/>
              <a:r>
                <a:rPr lang="en-US" sz="1200" dirty="0" smtClean="0"/>
                <a:t>#129-e</a:t>
              </a:r>
              <a:endParaRPr lang="en-GB" sz="1200" dirty="0"/>
            </a:p>
          </p:txBody>
        </p:sp>
        <p:sp>
          <p:nvSpPr>
            <p:cNvPr id="21" name="Oval 48"/>
            <p:cNvSpPr/>
            <p:nvPr/>
          </p:nvSpPr>
          <p:spPr>
            <a:xfrm>
              <a:off x="12523" y="2904"/>
              <a:ext cx="345" cy="345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TextBox 49"/>
            <p:cNvSpPr txBox="1"/>
            <p:nvPr/>
          </p:nvSpPr>
          <p:spPr>
            <a:xfrm>
              <a:off x="12075" y="2270"/>
              <a:ext cx="1263" cy="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/>
              <a:r>
                <a:rPr lang="en-US" sz="1200" dirty="0" smtClean="0"/>
                <a:t>Feb, 25</a:t>
              </a:r>
              <a:endParaRPr lang="en-GB" sz="1200" dirty="0"/>
            </a:p>
          </p:txBody>
        </p:sp>
        <p:cxnSp>
          <p:nvCxnSpPr>
            <p:cNvPr id="25" name="Straight Connector 50"/>
            <p:cNvCxnSpPr>
              <a:stCxn id="21" idx="4"/>
            </p:cNvCxnSpPr>
            <p:nvPr/>
          </p:nvCxnSpPr>
          <p:spPr>
            <a:xfrm>
              <a:off x="12695" y="3249"/>
              <a:ext cx="0" cy="699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52"/>
            <p:cNvSpPr/>
            <p:nvPr/>
          </p:nvSpPr>
          <p:spPr>
            <a:xfrm>
              <a:off x="10741" y="4521"/>
              <a:ext cx="345" cy="345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TextBox 54"/>
            <p:cNvSpPr txBox="1"/>
            <p:nvPr/>
          </p:nvSpPr>
          <p:spPr>
            <a:xfrm>
              <a:off x="9995" y="4162"/>
              <a:ext cx="1070" cy="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/>
              <a:r>
                <a:rPr lang="en-US" sz="1200" dirty="0" smtClean="0"/>
                <a:t>#130-e</a:t>
              </a:r>
              <a:endParaRPr lang="en-GB" sz="1200" dirty="0"/>
            </a:p>
          </p:txBody>
        </p:sp>
        <p:sp>
          <p:nvSpPr>
            <p:cNvPr id="31" name="Oval 56"/>
            <p:cNvSpPr/>
            <p:nvPr/>
          </p:nvSpPr>
          <p:spPr>
            <a:xfrm>
              <a:off x="14505" y="2876"/>
              <a:ext cx="345" cy="345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TextBox 57"/>
            <p:cNvSpPr txBox="1"/>
            <p:nvPr/>
          </p:nvSpPr>
          <p:spPr>
            <a:xfrm>
              <a:off x="14316" y="2274"/>
              <a:ext cx="1073" cy="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/>
              <a:r>
                <a:rPr lang="en-US" sz="1200" dirty="0" smtClean="0"/>
                <a:t>Apr, 25</a:t>
              </a:r>
              <a:endParaRPr lang="en-US" sz="1200" dirty="0" smtClean="0"/>
            </a:p>
          </p:txBody>
        </p:sp>
        <p:cxnSp>
          <p:nvCxnSpPr>
            <p:cNvPr id="33" name="Straight Connector 58"/>
            <p:cNvCxnSpPr>
              <a:stCxn id="31" idx="4"/>
            </p:cNvCxnSpPr>
            <p:nvPr/>
          </p:nvCxnSpPr>
          <p:spPr>
            <a:xfrm>
              <a:off x="14678" y="3221"/>
              <a:ext cx="0" cy="7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Oval 60"/>
            <p:cNvSpPr/>
            <p:nvPr/>
          </p:nvSpPr>
          <p:spPr>
            <a:xfrm>
              <a:off x="14506" y="4517"/>
              <a:ext cx="345" cy="345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Oval 63"/>
            <p:cNvSpPr/>
            <p:nvPr/>
          </p:nvSpPr>
          <p:spPr>
            <a:xfrm>
              <a:off x="16487" y="2904"/>
              <a:ext cx="345" cy="345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TextBox 64"/>
            <p:cNvSpPr txBox="1"/>
            <p:nvPr/>
          </p:nvSpPr>
          <p:spPr>
            <a:xfrm>
              <a:off x="16280" y="2268"/>
              <a:ext cx="1263" cy="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/>
              <a:r>
                <a:rPr lang="en-US" sz="1200" dirty="0" smtClean="0"/>
                <a:t>Jun, 25</a:t>
              </a:r>
              <a:endParaRPr lang="en-GB" sz="1200" dirty="0"/>
            </a:p>
          </p:txBody>
        </p:sp>
        <p:cxnSp>
          <p:nvCxnSpPr>
            <p:cNvPr id="48" name="Straight Connector 65"/>
            <p:cNvCxnSpPr>
              <a:stCxn id="35" idx="4"/>
            </p:cNvCxnSpPr>
            <p:nvPr/>
          </p:nvCxnSpPr>
          <p:spPr>
            <a:xfrm>
              <a:off x="16660" y="3249"/>
              <a:ext cx="0" cy="699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2428" y="5437"/>
              <a:ext cx="2125" cy="1084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txBody>
            <a:bodyPr wrap="square">
              <a:noAutofit/>
            </a:bodyPr>
            <a:lstStyle>
              <a:defPPr>
                <a:defRPr lang="ko-KR"/>
              </a:defPPr>
              <a:lvl1pPr>
                <a:defRPr sz="1200">
                  <a:latin typeface="Calibri" panose="020F0502020204030204" pitchFamily="34" charset="0"/>
                  <a:cs typeface="Calibri" panose="020F0502020204030204" pitchFamily="34" charset="0"/>
                </a:defRPr>
              </a:lvl1pPr>
            </a:lstStyle>
            <a:p>
              <a:pPr latinLnBrk="0"/>
              <a:r>
                <a:rPr lang="en-US" sz="1000" dirty="0" smtClean="0"/>
                <a:t>Collect Beyond 2D formats / relevant scenarios and  work flows</a:t>
              </a:r>
              <a:endParaRPr lang="en-US" sz="1000" dirty="0" smtClean="0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4555" y="7173"/>
              <a:ext cx="6338" cy="46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txBody>
            <a:bodyPr wrap="square">
              <a:noAutofit/>
            </a:bodyPr>
            <a:lstStyle>
              <a:defPPr>
                <a:defRPr lang="ko-KR"/>
              </a:defPPr>
              <a:lvl1pPr latinLnBrk="0">
                <a:defRPr sz="800">
                  <a:latin typeface="Calibri" panose="020F0502020204030204" pitchFamily="34" charset="0"/>
                  <a:cs typeface="Calibri" panose="020F0502020204030204" pitchFamily="34" charset="0"/>
                </a:defRPr>
              </a:lvl1pPr>
            </a:lstStyle>
            <a:p>
              <a:r>
                <a:rPr lang="en-US" sz="1000" dirty="0" smtClean="0"/>
                <a:t>Codec evaluation work for each agreed scenario</a:t>
              </a:r>
              <a:endParaRPr lang="en-US" sz="1000" dirty="0" smtClean="0"/>
            </a:p>
          </p:txBody>
        </p:sp>
        <p:sp>
          <p:nvSpPr>
            <p:cNvPr id="98" name="Right Arrow 97"/>
            <p:cNvSpPr/>
            <p:nvPr/>
          </p:nvSpPr>
          <p:spPr>
            <a:xfrm>
              <a:off x="1480" y="3525"/>
              <a:ext cx="15945" cy="58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343" y="3561"/>
              <a:ext cx="541" cy="412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>
                <a:defRPr sz="1200">
                  <a:latin typeface="Calibri" panose="020F0502020204030204" pitchFamily="34" charset="0"/>
                  <a:cs typeface="Calibri" panose="020F0502020204030204" pitchFamily="34" charset="0"/>
                </a:defRPr>
              </a:lvl1pPr>
            </a:lstStyle>
            <a:p>
              <a:r>
                <a:rPr lang="en-US" dirty="0" smtClean="0"/>
                <a:t>SA</a:t>
              </a:r>
              <a:endParaRPr lang="en-US" dirty="0" smtClean="0"/>
            </a:p>
          </p:txBody>
        </p:sp>
        <p:sp>
          <p:nvSpPr>
            <p:cNvPr id="100" name="Oval 99"/>
            <p:cNvSpPr/>
            <p:nvPr/>
          </p:nvSpPr>
          <p:spPr>
            <a:xfrm>
              <a:off x="2257" y="3647"/>
              <a:ext cx="345" cy="345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1654" y="3260"/>
              <a:ext cx="922" cy="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/>
              <a:r>
                <a:rPr lang="en-US" sz="1200" dirty="0" smtClean="0"/>
                <a:t>#103</a:t>
              </a:r>
              <a:endParaRPr lang="en-GB" sz="1200" dirty="0"/>
            </a:p>
          </p:txBody>
        </p:sp>
        <p:sp>
          <p:nvSpPr>
            <p:cNvPr id="104" name="Oval 103"/>
            <p:cNvSpPr/>
            <p:nvPr/>
          </p:nvSpPr>
          <p:spPr>
            <a:xfrm>
              <a:off x="10720" y="2909"/>
              <a:ext cx="345" cy="345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0273" y="2274"/>
              <a:ext cx="1263" cy="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/>
              <a:r>
                <a:rPr lang="en-US" sz="1200" dirty="0" smtClean="0"/>
                <a:t>Nov, 24</a:t>
              </a:r>
              <a:endParaRPr lang="en-GB" sz="1200" dirty="0"/>
            </a:p>
          </p:txBody>
        </p:sp>
        <p:sp>
          <p:nvSpPr>
            <p:cNvPr id="111" name="Oval 110"/>
            <p:cNvSpPr/>
            <p:nvPr/>
          </p:nvSpPr>
          <p:spPr>
            <a:xfrm>
              <a:off x="13514" y="2892"/>
              <a:ext cx="345" cy="345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13247" y="2285"/>
              <a:ext cx="1263" cy="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/>
              <a:r>
                <a:rPr lang="en-US" sz="1200" dirty="0" smtClean="0"/>
                <a:t>Mar, 25</a:t>
              </a:r>
              <a:endParaRPr lang="en-US" sz="1200" dirty="0" smtClean="0"/>
            </a:p>
          </p:txBody>
        </p:sp>
        <p:cxnSp>
          <p:nvCxnSpPr>
            <p:cNvPr id="113" name="Straight Connector 112"/>
            <p:cNvCxnSpPr>
              <a:stCxn id="111" idx="4"/>
            </p:cNvCxnSpPr>
            <p:nvPr/>
          </p:nvCxnSpPr>
          <p:spPr>
            <a:xfrm>
              <a:off x="13687" y="3237"/>
              <a:ext cx="0" cy="7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Oval 115"/>
            <p:cNvSpPr/>
            <p:nvPr/>
          </p:nvSpPr>
          <p:spPr>
            <a:xfrm>
              <a:off x="13514" y="3647"/>
              <a:ext cx="345" cy="345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12879" y="3237"/>
              <a:ext cx="851" cy="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/>
              <a:r>
                <a:rPr lang="en-US" sz="1200" dirty="0" smtClean="0"/>
                <a:t>#107</a:t>
              </a:r>
              <a:endParaRPr lang="en-GB" sz="1200" dirty="0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13096" y="8622"/>
              <a:ext cx="1180" cy="378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>
                <a:defRPr sz="1200">
                  <a:latin typeface="Calibri" panose="020F0502020204030204" pitchFamily="34" charset="0"/>
                  <a:cs typeface="Calibri" panose="020F0502020204030204" pitchFamily="34" charset="0"/>
                </a:defRPr>
              </a:lvl1pPr>
            </a:lstStyle>
            <a:p>
              <a:pPr latinLnBrk="0"/>
              <a:r>
                <a:rPr lang="en-US" sz="1050" dirty="0"/>
                <a:t>TR for info </a:t>
              </a:r>
              <a:endParaRPr lang="en-GB" sz="1050" dirty="0"/>
            </a:p>
          </p:txBody>
        </p:sp>
        <p:sp>
          <p:nvSpPr>
            <p:cNvPr id="52" name="Oval 37"/>
            <p:cNvSpPr/>
            <p:nvPr/>
          </p:nvSpPr>
          <p:spPr>
            <a:xfrm>
              <a:off x="4381" y="4531"/>
              <a:ext cx="345" cy="345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GB"/>
            </a:p>
          </p:txBody>
        </p:sp>
        <p:sp>
          <p:nvSpPr>
            <p:cNvPr id="54" name="Oval 56"/>
            <p:cNvSpPr/>
            <p:nvPr/>
          </p:nvSpPr>
          <p:spPr>
            <a:xfrm>
              <a:off x="15496" y="2890"/>
              <a:ext cx="345" cy="345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GB"/>
            </a:p>
          </p:txBody>
        </p:sp>
        <p:cxnSp>
          <p:nvCxnSpPr>
            <p:cNvPr id="77" name="Straight Connector 58"/>
            <p:cNvCxnSpPr>
              <a:stCxn id="54" idx="4"/>
            </p:cNvCxnSpPr>
            <p:nvPr/>
          </p:nvCxnSpPr>
          <p:spPr>
            <a:xfrm>
              <a:off x="15669" y="3235"/>
              <a:ext cx="0" cy="7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Oval 60"/>
            <p:cNvSpPr/>
            <p:nvPr/>
          </p:nvSpPr>
          <p:spPr>
            <a:xfrm>
              <a:off x="15497" y="4531"/>
              <a:ext cx="345" cy="345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GB"/>
            </a:p>
          </p:txBody>
        </p:sp>
        <p:sp>
          <p:nvSpPr>
            <p:cNvPr id="79" name="TextBox 57"/>
            <p:cNvSpPr txBox="1"/>
            <p:nvPr/>
          </p:nvSpPr>
          <p:spPr>
            <a:xfrm>
              <a:off x="15275" y="2268"/>
              <a:ext cx="1263" cy="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latinLnBrk="0"/>
              <a:r>
                <a:rPr lang="en-US" sz="1200" dirty="0" smtClean="0"/>
                <a:t>May, 25</a:t>
              </a:r>
              <a:endParaRPr lang="en-US" sz="1200" dirty="0" smtClean="0"/>
            </a:p>
          </p:txBody>
        </p:sp>
        <p:sp>
          <p:nvSpPr>
            <p:cNvPr id="80" name="TextBox 44"/>
            <p:cNvSpPr txBox="1"/>
            <p:nvPr/>
          </p:nvSpPr>
          <p:spPr>
            <a:xfrm>
              <a:off x="4554" y="4154"/>
              <a:ext cx="922" cy="4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latinLnBrk="0">
                <a:lnSpc>
                  <a:spcPct val="100000"/>
                </a:lnSpc>
              </a:pPr>
              <a:r>
                <a:rPr lang="en-US" sz="1200" dirty="0" smtClean="0"/>
                <a:t>#128</a:t>
              </a:r>
              <a:endParaRPr lang="en-GB" sz="1200" dirty="0"/>
            </a:p>
          </p:txBody>
        </p:sp>
        <p:sp>
          <p:nvSpPr>
            <p:cNvPr id="81" name="Oval 60"/>
            <p:cNvSpPr/>
            <p:nvPr/>
          </p:nvSpPr>
          <p:spPr>
            <a:xfrm>
              <a:off x="12534" y="4534"/>
              <a:ext cx="345" cy="345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GB"/>
            </a:p>
          </p:txBody>
        </p:sp>
        <p:sp>
          <p:nvSpPr>
            <p:cNvPr id="84" name="TextBox 54"/>
            <p:cNvSpPr txBox="1"/>
            <p:nvPr/>
          </p:nvSpPr>
          <p:spPr>
            <a:xfrm>
              <a:off x="11929" y="4164"/>
              <a:ext cx="1070" cy="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latinLnBrk="0"/>
              <a:r>
                <a:rPr lang="en-US" sz="1200" dirty="0" smtClean="0"/>
                <a:t>#131</a:t>
              </a:r>
              <a:endParaRPr lang="en-GB" sz="1200" dirty="0"/>
            </a:p>
          </p:txBody>
        </p:sp>
        <p:sp>
          <p:nvSpPr>
            <p:cNvPr id="85" name="TextBox 54"/>
            <p:cNvSpPr txBox="1"/>
            <p:nvPr/>
          </p:nvSpPr>
          <p:spPr>
            <a:xfrm>
              <a:off x="13859" y="3923"/>
              <a:ext cx="1070" cy="53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latinLnBrk="0"/>
              <a:r>
                <a:rPr lang="en-US" sz="1200" dirty="0" smtClean="0"/>
                <a:t>#131-bis</a:t>
              </a:r>
              <a:endParaRPr lang="en-GB" sz="1200" dirty="0"/>
            </a:p>
          </p:txBody>
        </p:sp>
        <p:sp>
          <p:nvSpPr>
            <p:cNvPr id="86" name="TextBox 54"/>
            <p:cNvSpPr txBox="1"/>
            <p:nvPr/>
          </p:nvSpPr>
          <p:spPr>
            <a:xfrm>
              <a:off x="14974" y="4164"/>
              <a:ext cx="1070" cy="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latinLnBrk="0"/>
              <a:r>
                <a:rPr lang="en-US" sz="1200" dirty="0" smtClean="0"/>
                <a:t>#132</a:t>
              </a:r>
              <a:endParaRPr lang="en-GB" sz="1200" dirty="0"/>
            </a:p>
          </p:txBody>
        </p:sp>
        <p:sp>
          <p:nvSpPr>
            <p:cNvPr id="87" name="Oval 115"/>
            <p:cNvSpPr/>
            <p:nvPr/>
          </p:nvSpPr>
          <p:spPr>
            <a:xfrm>
              <a:off x="16487" y="3647"/>
              <a:ext cx="345" cy="345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GB"/>
            </a:p>
          </p:txBody>
        </p:sp>
        <p:sp>
          <p:nvSpPr>
            <p:cNvPr id="88" name="TextBox 116"/>
            <p:cNvSpPr txBox="1"/>
            <p:nvPr/>
          </p:nvSpPr>
          <p:spPr>
            <a:xfrm>
              <a:off x="15841" y="3235"/>
              <a:ext cx="851" cy="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latinLnBrk="0"/>
              <a:r>
                <a:rPr lang="en-US" sz="1200" dirty="0" smtClean="0"/>
                <a:t>#108</a:t>
              </a:r>
              <a:endParaRPr lang="en-GB" sz="1200" dirty="0"/>
            </a:p>
          </p:txBody>
        </p:sp>
        <p:sp>
          <p:nvSpPr>
            <p:cNvPr id="89" name="五角星 88"/>
            <p:cNvSpPr/>
            <p:nvPr/>
          </p:nvSpPr>
          <p:spPr>
            <a:xfrm>
              <a:off x="16489" y="9893"/>
              <a:ext cx="343" cy="352"/>
            </a:xfrm>
            <a:prstGeom prst="star5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0" name="TextBox 82"/>
            <p:cNvSpPr txBox="1"/>
            <p:nvPr/>
          </p:nvSpPr>
          <p:spPr>
            <a:xfrm>
              <a:off x="7808" y="8025"/>
              <a:ext cx="4887" cy="44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txBody>
            <a:bodyPr wrap="square">
              <a:noAutofit/>
            </a:bodyPr>
            <a:lstStyle>
              <a:defPPr>
                <a:defRPr lang="ko-KR"/>
              </a:defPPr>
              <a:lvl1pPr latinLnBrk="0">
                <a:defRPr sz="800">
                  <a:latin typeface="Calibri" panose="020F0502020204030204" pitchFamily="34" charset="0"/>
                  <a:cs typeface="Calibri" panose="020F0502020204030204" pitchFamily="34" charset="0"/>
                </a:defRPr>
              </a:lvl1pPr>
            </a:lstStyle>
            <a:p>
              <a:r>
                <a:rPr lang="en-US" sz="1000" dirty="0" smtClean="0"/>
                <a:t>Collect and review the initial characterization results</a:t>
              </a:r>
              <a:endParaRPr lang="en-US" sz="1000" dirty="0" smtClean="0"/>
            </a:p>
            <a:p>
              <a:r>
                <a:rPr lang="en-US" sz="1000" dirty="0" smtClean="0"/>
                <a:t> </a:t>
              </a:r>
              <a:endParaRPr lang="en-US" sz="1000" dirty="0" smtClean="0"/>
            </a:p>
          </p:txBody>
        </p:sp>
        <p:sp>
          <p:nvSpPr>
            <p:cNvPr id="91" name="TextBox 82"/>
            <p:cNvSpPr txBox="1"/>
            <p:nvPr/>
          </p:nvSpPr>
          <p:spPr>
            <a:xfrm>
              <a:off x="12696" y="9153"/>
              <a:ext cx="2973" cy="70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txBody>
            <a:bodyPr wrap="square">
              <a:noAutofit/>
            </a:bodyPr>
            <a:lstStyle>
              <a:defPPr>
                <a:defRPr lang="ko-KR"/>
              </a:defPPr>
              <a:lvl1pPr latinLnBrk="0">
                <a:defRPr sz="800">
                  <a:latin typeface="Calibri" panose="020F0502020204030204" pitchFamily="34" charset="0"/>
                  <a:cs typeface="Calibri" panose="020F0502020204030204" pitchFamily="34" charset="0"/>
                </a:defRPr>
              </a:lvl1pPr>
            </a:lstStyle>
            <a:p>
              <a:pPr latinLnBrk="0"/>
              <a:r>
                <a:rPr lang="en-US" sz="1000" dirty="0" smtClean="0">
                  <a:sym typeface="+mn-ea"/>
                </a:rPr>
                <a:t>Conclusion</a:t>
              </a:r>
              <a:endParaRPr lang="en-US" sz="1000" dirty="0" smtClean="0">
                <a:sym typeface="+mn-ea"/>
              </a:endParaRPr>
            </a:p>
            <a:p>
              <a:pPr latinLnBrk="0"/>
              <a:r>
                <a:rPr lang="en-US" sz="1000" dirty="0" smtClean="0">
                  <a:sym typeface="+mn-ea"/>
                </a:rPr>
                <a:t>Identify Normative </a:t>
              </a:r>
              <a:r>
                <a:rPr lang="en-US" sz="1000" dirty="0" smtClean="0">
                  <a:sym typeface="+mn-ea"/>
                </a:rPr>
                <a:t>work</a:t>
              </a:r>
              <a:endParaRPr lang="en-US" sz="1000" dirty="0" smtClean="0">
                <a:sym typeface="+mn-ea"/>
              </a:endParaRPr>
            </a:p>
          </p:txBody>
        </p:sp>
        <p:sp>
          <p:nvSpPr>
            <p:cNvPr id="92" name="TextBox 137"/>
            <p:cNvSpPr txBox="1"/>
            <p:nvPr/>
          </p:nvSpPr>
          <p:spPr>
            <a:xfrm>
              <a:off x="16071" y="9241"/>
              <a:ext cx="1180" cy="61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>
                <a:defRPr sz="1200">
                  <a:latin typeface="Calibri" panose="020F0502020204030204" pitchFamily="34" charset="0"/>
                  <a:cs typeface="Calibri" panose="020F0502020204030204" pitchFamily="34" charset="0"/>
                </a:defRPr>
              </a:lvl1pPr>
            </a:lstStyle>
            <a:p>
              <a:pPr latinLnBrk="0"/>
              <a:r>
                <a:rPr lang="en-US" sz="1050" dirty="0"/>
                <a:t>TR for Approval</a:t>
              </a:r>
              <a:endParaRPr lang="en-GB" sz="1050" dirty="0"/>
            </a:p>
          </p:txBody>
        </p:sp>
        <p:sp>
          <p:nvSpPr>
            <p:cNvPr id="93" name="五角星 92"/>
            <p:cNvSpPr/>
            <p:nvPr/>
          </p:nvSpPr>
          <p:spPr>
            <a:xfrm>
              <a:off x="4383" y="6694"/>
              <a:ext cx="343" cy="352"/>
            </a:xfrm>
            <a:prstGeom prst="star5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4" name="五角星 93"/>
            <p:cNvSpPr/>
            <p:nvPr/>
          </p:nvSpPr>
          <p:spPr>
            <a:xfrm>
              <a:off x="2259" y="4924"/>
              <a:ext cx="343" cy="352"/>
            </a:xfrm>
            <a:prstGeom prst="star5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5" name="TextBox 44"/>
            <p:cNvSpPr txBox="1"/>
            <p:nvPr/>
          </p:nvSpPr>
          <p:spPr>
            <a:xfrm>
              <a:off x="4606" y="6721"/>
              <a:ext cx="3844" cy="4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latinLnBrk="0">
                <a:lnSpc>
                  <a:spcPct val="100000"/>
                </a:lnSpc>
              </a:pPr>
              <a:r>
                <a:rPr lang="en-US" sz="1000" b="1" dirty="0" smtClean="0"/>
                <a:t>Decide the prioritized scenarios </a:t>
              </a:r>
              <a:endParaRPr lang="en-US" sz="1000" b="1" dirty="0" smtClean="0"/>
            </a:p>
          </p:txBody>
        </p:sp>
      </p:grpSp>
      <p:sp>
        <p:nvSpPr>
          <p:cNvPr id="102" name="TextBox 44"/>
          <p:cNvSpPr txBox="1"/>
          <p:nvPr/>
        </p:nvSpPr>
        <p:spPr>
          <a:xfrm>
            <a:off x="720725" y="2931795"/>
            <a:ext cx="864235" cy="2762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atinLnBrk="0">
              <a:lnSpc>
                <a:spcPct val="100000"/>
              </a:lnSpc>
            </a:pPr>
            <a:r>
              <a:rPr lang="en-US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Study Begin</a:t>
            </a:r>
            <a:endParaRPr lang="en-US" sz="1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418</Words>
  <Application>WPS 演示</Application>
  <PresentationFormat>宽屏</PresentationFormat>
  <Paragraphs>62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4" baseType="lpstr">
      <vt:lpstr>Arial</vt:lpstr>
      <vt:lpstr>宋体</vt:lpstr>
      <vt:lpstr>Wingdings</vt:lpstr>
      <vt:lpstr>Arial Unicode MS</vt:lpstr>
      <vt:lpstr>Arial Black</vt:lpstr>
      <vt:lpstr>微软雅黑</vt:lpstr>
      <vt:lpstr>黑体</vt:lpstr>
      <vt:lpstr>Calibri</vt:lpstr>
      <vt:lpstr>等线</vt:lpstr>
      <vt:lpstr>Wingdings</vt:lpstr>
      <vt:lpstr>Calibri</vt:lpstr>
      <vt:lpstr>Times New Roman</vt:lpstr>
      <vt:lpstr>Office 主题​​</vt:lpstr>
      <vt:lpstr>PowerPoint 演示文稿</vt:lpstr>
    </vt:vector>
  </TitlesOfParts>
  <Company>研究院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xujiayi12</dc:creator>
  <cp:lastModifiedBy>xujiayi12</cp:lastModifiedBy>
  <cp:revision>3</cp:revision>
  <dcterms:created xsi:type="dcterms:W3CDTF">2019-09-19T02:01:00Z</dcterms:created>
  <dcterms:modified xsi:type="dcterms:W3CDTF">2024-02-26T12:15:01Z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75B5D965FD744818AF15EBEF8E89507E</vt:lpwstr>
  </property>
</Properties>
</file>